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324" r:id="rId2"/>
    <p:sldId id="257" r:id="rId3"/>
    <p:sldId id="258" r:id="rId4"/>
    <p:sldId id="340" r:id="rId5"/>
    <p:sldId id="377" r:id="rId6"/>
    <p:sldId id="347" r:id="rId7"/>
    <p:sldId id="376" r:id="rId8"/>
    <p:sldId id="348" r:id="rId9"/>
    <p:sldId id="349" r:id="rId10"/>
    <p:sldId id="351" r:id="rId11"/>
    <p:sldId id="375" r:id="rId12"/>
    <p:sldId id="352" r:id="rId13"/>
    <p:sldId id="355" r:id="rId14"/>
    <p:sldId id="261" r:id="rId15"/>
    <p:sldId id="270" r:id="rId16"/>
    <p:sldId id="346" r:id="rId17"/>
    <p:sldId id="262" r:id="rId18"/>
    <p:sldId id="356" r:id="rId19"/>
    <p:sldId id="357" r:id="rId20"/>
    <p:sldId id="358" r:id="rId21"/>
    <p:sldId id="367" r:id="rId22"/>
    <p:sldId id="369" r:id="rId23"/>
    <p:sldId id="362" r:id="rId24"/>
    <p:sldId id="370" r:id="rId25"/>
    <p:sldId id="359" r:id="rId26"/>
    <p:sldId id="364" r:id="rId27"/>
    <p:sldId id="373" r:id="rId28"/>
    <p:sldId id="361" r:id="rId29"/>
    <p:sldId id="365" r:id="rId30"/>
    <p:sldId id="366" r:id="rId31"/>
    <p:sldId id="286" r:id="rId32"/>
    <p:sldId id="374" r:id="rId33"/>
  </p:sldIdLst>
  <p:sldSz cx="9144000" cy="6858000" type="screen4x3"/>
  <p:notesSz cx="6858000" cy="9947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A50021"/>
    <a:srgbClr val="CC3300"/>
    <a:srgbClr val="990099"/>
    <a:srgbClr val="CC00CC"/>
    <a:srgbClr val="0000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4" autoAdjust="0"/>
  </p:normalViewPr>
  <p:slideViewPr>
    <p:cSldViewPr>
      <p:cViewPr varScale="1">
        <p:scale>
          <a:sx n="64" d="100"/>
          <a:sy n="64" d="100"/>
        </p:scale>
        <p:origin x="8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087036-D9C3-463C-84A0-D1A8C15C26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39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7036-D9C3-463C-84A0-D1A8C15C26DD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7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9352E-CFB0-47A4-A760-F8850BE74319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18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21344-3887-4657-8373-25918FC4E7B2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74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48B74-458B-4274-B995-1EA6EC3279A8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4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5832" y="635634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15F2B-623E-49D3-AC4D-CCE1CD7D53E4}" type="slidenum">
              <a:rPr lang="en-US" altLang="zh-TW" smtClean="0"/>
              <a:pPr/>
              <a:t>‹#›</a:t>
            </a:fld>
            <a:r>
              <a:rPr lang="en-US" altLang="zh-TW" dirty="0" smtClean="0"/>
              <a:t>/60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89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C2ECF-7168-4A94-9062-97D17813F29B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450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01429-A3E8-4D9E-962C-186D47164E5A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77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F2AD1-3D48-49B9-AAC0-720130967493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221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2E922-5554-47D2-93B1-D31030655997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277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6374F-0ACA-4F4C-8B40-65F3522F1550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32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7398F-2D3B-4C38-9F31-5DF505B382D4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20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C7C3F-FF82-4C7C-B109-EA16388E8AF3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47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67744" y="700210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fld id="{486974DC-AE3A-4EEB-ACB3-4CCEF2826F8E}" type="slidenum">
              <a:rPr lang="en-US" altLang="zh-TW" smtClean="0"/>
              <a:pPr/>
              <a:t>‹#›</a:t>
            </a:fld>
            <a:r>
              <a:rPr lang="en-US" altLang="zh-TW" smtClean="0"/>
              <a:t>/72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1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5840" y="1988840"/>
            <a:ext cx="7772400" cy="1143000"/>
          </a:xfrm>
        </p:spPr>
        <p:txBody>
          <a:bodyPr/>
          <a:lstStyle/>
          <a:p>
            <a:r>
              <a:rPr lang="en-US" altLang="zh-TW" sz="4000" dirty="0" smtClean="0"/>
              <a:t>Linear Regression</a:t>
            </a: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55950" y="6356349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52E-CFB0-47A4-A760-F8850BE74319}" type="slidenum">
              <a:rPr lang="en-US" altLang="zh-TW" smtClean="0"/>
              <a:pPr/>
              <a:t>1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827584" y="3645024"/>
            <a:ext cx="7704856" cy="189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2800" dirty="0"/>
              <a:t>Grace J. </a:t>
            </a:r>
            <a:r>
              <a:rPr lang="en-US" altLang="zh-TW" sz="2800" dirty="0" smtClean="0"/>
              <a:t>Hwang</a:t>
            </a:r>
          </a:p>
          <a:p>
            <a:pPr algn="ctr">
              <a:lnSpc>
                <a:spcPct val="90000"/>
              </a:lnSpc>
            </a:pPr>
            <a:endParaRPr lang="en-US" altLang="zh-TW" sz="2800" dirty="0" smtClean="0"/>
          </a:p>
          <a:p>
            <a:pPr algn="ctr">
              <a:lnSpc>
                <a:spcPct val="90000"/>
              </a:lnSpc>
            </a:pPr>
            <a:r>
              <a:rPr lang="en-US" altLang="zh-TW" sz="2400" dirty="0" smtClean="0"/>
              <a:t>Readings</a:t>
            </a:r>
            <a:r>
              <a:rPr lang="en-US" altLang="zh-TW" sz="2400" dirty="0"/>
              <a:t>: Chapter </a:t>
            </a:r>
            <a:r>
              <a:rPr lang="en-US" altLang="zh-TW" sz="2400" dirty="0" smtClean="0"/>
              <a:t>3, </a:t>
            </a:r>
            <a:r>
              <a:rPr lang="en-US" altLang="zh-TW" sz="2400" dirty="0" smtClean="0">
                <a:effectLst/>
              </a:rPr>
              <a:t>Abu-Mostafa</a:t>
            </a:r>
            <a:r>
              <a:rPr lang="en-US" altLang="zh-TW" sz="2400" dirty="0">
                <a:effectLst/>
              </a:rPr>
              <a:t>, </a:t>
            </a:r>
            <a:r>
              <a:rPr lang="en-US" altLang="zh-TW" sz="2400" dirty="0" err="1" smtClean="0">
                <a:effectLst/>
              </a:rPr>
              <a:t>Magdon</a:t>
            </a:r>
            <a:r>
              <a:rPr lang="en-US" altLang="zh-TW" sz="2400" dirty="0" smtClean="0">
                <a:effectLst/>
              </a:rPr>
              <a:t>-Ismail</a:t>
            </a:r>
            <a:r>
              <a:rPr lang="en-US" altLang="zh-TW" sz="2400" dirty="0">
                <a:effectLst/>
              </a:rPr>
              <a:t>, and </a:t>
            </a:r>
            <a:r>
              <a:rPr lang="en-US" altLang="zh-TW" sz="2400" dirty="0" smtClean="0">
                <a:effectLst/>
              </a:rPr>
              <a:t>Lin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/>
              <a:t>Chapter 4, Mitchell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PTL does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Given the training set: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baseline="-25000" dirty="0" err="1" smtClean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baseline="-25000" dirty="0" err="1" smtClean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),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baseline="-25000" dirty="0" err="1" smtClean="0">
                <a:sym typeface="Symbol" panose="05050102010706020507" pitchFamily="18" charset="2"/>
              </a:rPr>
              <a:t>B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baseline="-25000" dirty="0" err="1" smtClean="0">
                <a:sym typeface="Symbol" panose="05050102010706020507" pitchFamily="18" charset="2"/>
              </a:rPr>
              <a:t>B</a:t>
            </a:r>
            <a:r>
              <a:rPr lang="en-US" altLang="zh-TW" dirty="0" smtClean="0">
                <a:sym typeface="Symbol" panose="05050102010706020507" pitchFamily="18" charset="2"/>
              </a:rPr>
              <a:t>), </a:t>
            </a:r>
            <a:r>
              <a:rPr lang="en-US" altLang="zh-TW" dirty="0">
                <a:sym typeface="Symbol" panose="05050102010706020507" pitchFamily="18" charset="2"/>
              </a:rPr>
              <a:t>…, (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baseline="-25000" dirty="0" err="1" smtClean="0">
                <a:sym typeface="Symbol" panose="05050102010706020507" pitchFamily="18" charset="2"/>
              </a:rPr>
              <a:t>F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baseline="-25000" dirty="0" err="1" smtClean="0">
                <a:sym typeface="Symbol" panose="05050102010706020507" pitchFamily="18" charset="2"/>
              </a:rPr>
              <a:t>F</a:t>
            </a:r>
            <a:r>
              <a:rPr lang="en-US" altLang="zh-TW" dirty="0" smtClean="0">
                <a:sym typeface="Symbol" panose="05050102010706020507" pitchFamily="18" charset="2"/>
              </a:rPr>
              <a:t>),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 if a point, 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, is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misclassified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         (i.e., </a:t>
            </a:r>
            <a:r>
              <a:rPr lang="en-US" altLang="zh-TW" dirty="0">
                <a:sym typeface="Symbol" panose="05050102010706020507" pitchFamily="18" charset="2"/>
              </a:rPr>
              <a:t>sign (</a:t>
            </a:r>
            <a:r>
              <a:rPr lang="en-US" altLang="zh-TW" b="1" dirty="0"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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 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1600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, n  {</a:t>
            </a:r>
            <a:r>
              <a:rPr lang="en-US" altLang="zh-TW" sz="2000" dirty="0" smtClean="0">
                <a:sym typeface="Symbol" panose="05050102010706020507" pitchFamily="18" charset="2"/>
              </a:rPr>
              <a:t>A, B, …, F</a:t>
            </a:r>
            <a:r>
              <a:rPr lang="en-US" altLang="zh-TW" dirty="0" smtClean="0">
                <a:sym typeface="Symbol" panose="05050102010706020507" pitchFamily="18" charset="2"/>
              </a:rPr>
              <a:t>}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  then update the weight vector </a:t>
            </a:r>
            <a:r>
              <a:rPr lang="en-US" altLang="zh-TW" b="1" dirty="0" smtClean="0">
                <a:sym typeface="Symbol" panose="05050102010706020507" pitchFamily="18" charset="2"/>
              </a:rPr>
              <a:t>w</a:t>
            </a:r>
          </a:p>
          <a:p>
            <a:pPr marL="0" indent="0">
              <a:buNone/>
            </a:pPr>
            <a:r>
              <a:rPr lang="en-US" altLang="zh-TW" b="1" dirty="0" smtClean="0">
                <a:sym typeface="Symbol" panose="05050102010706020507" pitchFamily="18" charset="2"/>
              </a:rPr>
              <a:t>          w  w +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1600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10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PTL does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9"/>
            <a:ext cx="8568952" cy="4998746"/>
          </a:xfrm>
        </p:spPr>
        <p:txBody>
          <a:bodyPr/>
          <a:lstStyle/>
          <a:p>
            <a:r>
              <a:rPr lang="en-US" altLang="zh-TW" dirty="0" smtClean="0"/>
              <a:t>Consider a single example (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), there are two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misclassified </a:t>
            </a:r>
            <a:r>
              <a:rPr lang="en-US" altLang="zh-TW" dirty="0" smtClean="0"/>
              <a:t>types.</a:t>
            </a:r>
          </a:p>
          <a:p>
            <a:r>
              <a:rPr lang="en-US" altLang="zh-TW" dirty="0" smtClean="0"/>
              <a:t>Type 1: 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  y</a:t>
            </a:r>
            <a:r>
              <a:rPr lang="en-US" altLang="zh-TW" dirty="0" smtClean="0"/>
              <a:t> = 1 but </a:t>
            </a:r>
            <a:r>
              <a:rPr lang="en-US" altLang="zh-TW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ym typeface="Symbol" panose="05050102010706020507" pitchFamily="18" charset="2"/>
              </a:rPr>
              <a:t> (</a:t>
            </a:r>
            <a:r>
              <a:rPr lang="en-US" altLang="zh-TW" b="1" dirty="0" smtClean="0"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sym typeface="Symbol" panose="05050102010706020507" pitchFamily="18" charset="2"/>
              </a:rPr>
              <a:t>) = sign (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0 </a:t>
            </a:r>
            <a:r>
              <a:rPr lang="en-US" altLang="zh-TW" i="1" dirty="0" smtClean="0"/>
              <a:t>+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 smtClean="0"/>
              <a:t>+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) = </a:t>
            </a:r>
            <a:r>
              <a:rPr lang="en-US" altLang="zh-TW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b="1" dirty="0" smtClean="0">
                <a:sym typeface="Symbol" panose="05050102010706020507" pitchFamily="18" charset="2"/>
              </a:rPr>
              <a:t>                  PTL:  w </a:t>
            </a:r>
            <a:r>
              <a:rPr lang="en-US" altLang="zh-TW" b="1" dirty="0">
                <a:sym typeface="Symbol" panose="05050102010706020507" pitchFamily="18" charset="2"/>
              </a:rPr>
              <a:t> w + </a:t>
            </a:r>
            <a:r>
              <a:rPr lang="en-US" altLang="zh-TW" i="1" dirty="0" smtClean="0">
                <a:sym typeface="Symbol" panose="05050102010706020507" pitchFamily="18" charset="2"/>
              </a:rPr>
              <a:t>y</a:t>
            </a:r>
            <a:r>
              <a:rPr lang="en-US" altLang="zh-TW" sz="1600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smtClean="0">
                <a:sym typeface="Symbol" panose="05050102010706020507" pitchFamily="18" charset="2"/>
              </a:rPr>
              <a:t>x</a:t>
            </a:r>
          </a:p>
          <a:p>
            <a:pPr marL="0" indent="0">
              <a:buNone/>
            </a:pPr>
            <a:r>
              <a:rPr lang="en-US" altLang="zh-TW" b="1" dirty="0" smtClean="0">
                <a:sym typeface="Symbol" panose="05050102010706020507" pitchFamily="18" charset="2"/>
              </a:rPr>
              <a:t>                  </a:t>
            </a:r>
            <a:r>
              <a:rPr lang="en-US" altLang="zh-TW" b="1" dirty="0">
                <a:sym typeface="Symbol" panose="05050102010706020507" pitchFamily="18" charset="2"/>
              </a:rPr>
              <a:t>PTL: </a:t>
            </a:r>
            <a:r>
              <a:rPr lang="en-US" altLang="zh-TW" b="1" dirty="0" smtClean="0">
                <a:sym typeface="Symbol" panose="05050102010706020507" pitchFamily="18" charset="2"/>
              </a:rPr>
              <a:t> w </a:t>
            </a:r>
            <a:r>
              <a:rPr lang="en-US" altLang="zh-TW" b="1" dirty="0">
                <a:sym typeface="Symbol" panose="05050102010706020507" pitchFamily="18" charset="2"/>
              </a:rPr>
              <a:t> w + </a:t>
            </a:r>
            <a:r>
              <a:rPr lang="en-US" altLang="zh-TW" b="1" dirty="0" smtClean="0">
                <a:sym typeface="Symbol" panose="05050102010706020507" pitchFamily="18" charset="2"/>
              </a:rPr>
              <a:t>x     </a:t>
            </a:r>
            <a:r>
              <a:rPr lang="en-US" altLang="zh-TW" b="1" dirty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make </a:t>
            </a:r>
            <a:r>
              <a:rPr lang="en-US" altLang="zh-TW" b="1" dirty="0">
                <a:sym typeface="Symbol" panose="05050102010706020507" pitchFamily="18" charset="2"/>
              </a:rPr>
              <a:t>w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close to </a:t>
            </a:r>
            <a:r>
              <a:rPr lang="en-US" altLang="zh-TW" b="1" dirty="0" smtClean="0">
                <a:sym typeface="Symbol" panose="05050102010706020507" pitchFamily="18" charset="2"/>
              </a:rPr>
              <a:t>x</a:t>
            </a:r>
          </a:p>
          <a:p>
            <a:r>
              <a:rPr lang="en-US" altLang="zh-TW" dirty="0"/>
              <a:t>Type</a:t>
            </a:r>
            <a:r>
              <a:rPr lang="en-US" altLang="zh-TW" dirty="0" smtClean="0"/>
              <a:t> 2: 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  y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TW" dirty="0" smtClean="0"/>
              <a:t>1 but </a:t>
            </a:r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0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0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</a:t>
            </a:r>
            <a:r>
              <a:rPr lang="en-US" altLang="zh-TW" dirty="0"/>
              <a:t>) =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ym typeface="Symbol" panose="05050102010706020507" pitchFamily="18" charset="2"/>
              </a:rPr>
              <a:t>                   PTL:  w  w + </a:t>
            </a:r>
            <a:r>
              <a:rPr lang="en-US" altLang="zh-TW" i="1" dirty="0">
                <a:sym typeface="Symbol" panose="05050102010706020507" pitchFamily="18" charset="2"/>
              </a:rPr>
              <a:t>y</a:t>
            </a:r>
            <a:r>
              <a:rPr lang="en-US" altLang="zh-TW" sz="1600" dirty="0">
                <a:sym typeface="Symbol" panose="05050102010706020507" pitchFamily="18" charset="2"/>
              </a:rPr>
              <a:t> 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</a:p>
          <a:p>
            <a:pPr marL="0" indent="0">
              <a:buNone/>
            </a:pPr>
            <a:r>
              <a:rPr lang="en-US" altLang="zh-TW" b="1" dirty="0">
                <a:sym typeface="Symbol" panose="05050102010706020507" pitchFamily="18" charset="2"/>
              </a:rPr>
              <a:t>                 </a:t>
            </a:r>
            <a:r>
              <a:rPr lang="en-US" altLang="zh-TW" b="1" dirty="0" smtClean="0">
                <a:sym typeface="Symbol" panose="05050102010706020507" pitchFamily="18" charset="2"/>
              </a:rPr>
              <a:t>  PTL</a:t>
            </a:r>
            <a:r>
              <a:rPr lang="en-US" altLang="zh-TW" b="1" dirty="0">
                <a:sym typeface="Symbol" panose="05050102010706020507" pitchFamily="18" charset="2"/>
              </a:rPr>
              <a:t>:  w  w </a:t>
            </a:r>
            <a:r>
              <a:rPr lang="en-US" altLang="zh-TW" b="1" dirty="0" smtClean="0">
                <a:sym typeface="Symbol" panose="05050102010706020507" pitchFamily="18" charset="2"/>
              </a:rPr>
              <a:t> x    </a:t>
            </a:r>
            <a:r>
              <a:rPr lang="en-US" altLang="zh-TW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move </a:t>
            </a:r>
            <a:r>
              <a:rPr lang="en-US" altLang="zh-TW" b="1" dirty="0" smtClean="0"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 away from </a:t>
            </a:r>
            <a:r>
              <a:rPr lang="en-US" altLang="zh-TW" b="1" dirty="0" smtClean="0">
                <a:sym typeface="Symbol" panose="05050102010706020507" pitchFamily="18" charset="2"/>
              </a:rPr>
              <a:t>x</a:t>
            </a:r>
            <a:endParaRPr lang="en-US" altLang="zh-TW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i="1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11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6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PTL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377301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dirty="0" smtClean="0"/>
              <a:t>     Given </a:t>
            </a:r>
            <a:r>
              <a:rPr lang="en-US" altLang="zh-TW" dirty="0"/>
              <a:t>training data </a:t>
            </a:r>
            <a:r>
              <a:rPr lang="en-US" altLang="zh-TW" dirty="0" smtClean="0"/>
              <a:t>set: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D = {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sz="1600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>
                <a:sym typeface="Symbol" panose="05050102010706020507" pitchFamily="18" charset="2"/>
              </a:rPr>
              <a:t>y</a:t>
            </a:r>
            <a:r>
              <a:rPr lang="en-US" altLang="zh-TW" sz="1600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 smtClean="0">
                <a:sym typeface="Symbol" panose="05050102010706020507" pitchFamily="18" charset="2"/>
              </a:rPr>
              <a:t>…,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sz="1600" baseline="-25000" dirty="0" err="1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baseline="-25000" dirty="0" err="1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en-US" altLang="zh-TW" dirty="0" smtClean="0"/>
              <a:t>} </a:t>
            </a:r>
            <a:r>
              <a:rPr lang="en-US" altLang="zh-TW" sz="2400" dirty="0">
                <a:solidFill>
                  <a:srgbClr val="00B050"/>
                </a:solidFill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N training examples</a:t>
            </a:r>
            <a:endParaRPr lang="en-US" altLang="zh-TW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Initialize all weights </a:t>
            </a:r>
            <a:r>
              <a:rPr lang="en-US" altLang="zh-TW" sz="2800" i="1" dirty="0" err="1">
                <a:solidFill>
                  <a:srgbClr val="0000CC"/>
                </a:solidFill>
              </a:rPr>
              <a:t>w</a:t>
            </a:r>
            <a:r>
              <a:rPr lang="en-US" altLang="zh-TW" sz="2800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zh-TW" sz="2800" dirty="0">
                <a:solidFill>
                  <a:srgbClr val="0000CC"/>
                </a:solidFill>
              </a:rPr>
              <a:t> to random </a:t>
            </a:r>
            <a:r>
              <a:rPr lang="en-US" altLang="zh-TW" sz="2800" dirty="0" smtClean="0">
                <a:solidFill>
                  <a:srgbClr val="0000CC"/>
                </a:solidFill>
              </a:rPr>
              <a:t>values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sym typeface="Symbol" panose="05050102010706020507" pitchFamily="18" charset="2"/>
              </a:rPr>
              <a:t>w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= (</a:t>
            </a:r>
            <a:r>
              <a:rPr lang="en-US" altLang="zh-TW" i="1" dirty="0">
                <a:solidFill>
                  <a:srgbClr val="00B050"/>
                </a:solidFill>
              </a:rPr>
              <a:t>w</a:t>
            </a:r>
            <a:r>
              <a:rPr lang="en-US" altLang="zh-TW" sz="1600" baseline="-25000" dirty="0">
                <a:solidFill>
                  <a:srgbClr val="00B050"/>
                </a:solidFill>
              </a:rPr>
              <a:t>0</a:t>
            </a:r>
            <a:r>
              <a:rPr lang="en-US" altLang="zh-TW" dirty="0">
                <a:solidFill>
                  <a:srgbClr val="00B050"/>
                </a:solidFill>
              </a:rPr>
              <a:t>, </a:t>
            </a:r>
            <a:r>
              <a:rPr lang="en-US" altLang="zh-TW" i="1" dirty="0" smtClean="0">
                <a:solidFill>
                  <a:srgbClr val="00B050"/>
                </a:solidFill>
              </a:rPr>
              <a:t>w</a:t>
            </a:r>
            <a:r>
              <a:rPr lang="en-US" altLang="zh-TW" sz="16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, …, </a:t>
            </a:r>
            <a:r>
              <a:rPr lang="en-US" altLang="zh-TW" i="1" dirty="0" err="1" smtClean="0">
                <a:solidFill>
                  <a:srgbClr val="00B050"/>
                </a:solidFill>
              </a:rPr>
              <a:t>w</a:t>
            </a:r>
            <a:r>
              <a:rPr lang="en-US" altLang="zh-TW" sz="1600" baseline="-25000" dirty="0" err="1" smtClean="0">
                <a:solidFill>
                  <a:srgbClr val="00B050"/>
                </a:solidFill>
              </a:rPr>
              <a:t>M</a:t>
            </a:r>
            <a:r>
              <a:rPr lang="en-US" altLang="zh-TW" smtClean="0">
                <a:solidFill>
                  <a:srgbClr val="00B050"/>
                </a:solidFill>
                <a:sym typeface="Symbol" panose="05050102010706020507" pitchFamily="18" charset="2"/>
              </a:rPr>
              <a:t>); M+1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attributes 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WHILE not all examples correctly predicted DO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TW" sz="2800" dirty="0" smtClean="0">
                <a:solidFill>
                  <a:srgbClr val="0000CC"/>
                </a:solidFill>
              </a:rPr>
              <a:t>FOR each training example </a:t>
            </a:r>
            <a:r>
              <a:rPr lang="en-US" altLang="zh-TW" sz="2800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rgbClr val="0000CC"/>
                </a:solidFill>
                <a:sym typeface="Symbol" panose="05050102010706020507" pitchFamily="18" charset="2"/>
              </a:rPr>
              <a:t></a:t>
            </a:r>
            <a:r>
              <a:rPr lang="en-US" altLang="zh-TW" sz="2800" i="1" dirty="0" smtClean="0">
                <a:solidFill>
                  <a:srgbClr val="0000CC"/>
                </a:solidFill>
              </a:rPr>
              <a:t> D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                If sign (</a:t>
            </a:r>
            <a:r>
              <a:rPr lang="en-US" altLang="zh-TW" b="1" dirty="0" smtClean="0"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</a:t>
            </a:r>
            <a:r>
              <a:rPr lang="en-US" altLang="zh-TW" b="1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 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  then </a:t>
            </a:r>
            <a:r>
              <a:rPr lang="en-US" altLang="zh-TW" b="1" dirty="0" smtClean="0">
                <a:sym typeface="Symbol" panose="05050102010706020507" pitchFamily="18" charset="2"/>
              </a:rPr>
              <a:t>w  w +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endParaRPr lang="zh-TW" altLang="en-US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12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5536" y="5525352"/>
            <a:ext cx="829126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 Note: The PTL </a:t>
            </a:r>
            <a:r>
              <a:rPr lang="en-US" altLang="zh-TW" dirty="0"/>
              <a:t>is guaranteed to </a:t>
            </a:r>
            <a:r>
              <a:rPr lang="en-US" altLang="zh-TW" dirty="0">
                <a:solidFill>
                  <a:srgbClr val="FF0000"/>
                </a:solidFill>
              </a:rPr>
              <a:t>converge</a:t>
            </a:r>
            <a:r>
              <a:rPr lang="en-US" altLang="zh-TW" dirty="0"/>
              <a:t> </a:t>
            </a:r>
            <a:r>
              <a:rPr lang="en-US" altLang="zh-TW" dirty="0" smtClean="0"/>
              <a:t>if </a:t>
            </a:r>
            <a:r>
              <a:rPr lang="en-US" altLang="zh-TW" dirty="0"/>
              <a:t>the </a:t>
            </a:r>
            <a:r>
              <a:rPr lang="en-US" altLang="zh-TW" dirty="0" smtClean="0"/>
              <a:t>training </a:t>
            </a:r>
            <a:r>
              <a:rPr lang="en-US" altLang="zh-TW" dirty="0"/>
              <a:t>set </a:t>
            </a:r>
            <a:r>
              <a:rPr lang="en-US" altLang="zh-TW" dirty="0" smtClean="0"/>
              <a:t>is</a:t>
            </a:r>
            <a:br>
              <a:rPr lang="en-US" altLang="zh-TW" dirty="0" smtClean="0"/>
            </a:br>
            <a:r>
              <a:rPr lang="en-US" altLang="zh-TW" dirty="0" smtClean="0"/>
              <a:t>              </a:t>
            </a:r>
            <a:r>
              <a:rPr lang="en-US" altLang="zh-TW" dirty="0" smtClean="0">
                <a:solidFill>
                  <a:srgbClr val="FF0000"/>
                </a:solidFill>
              </a:rPr>
              <a:t>linearly </a:t>
            </a:r>
            <a:r>
              <a:rPr lang="en-US" altLang="zh-TW" dirty="0">
                <a:solidFill>
                  <a:srgbClr val="FF0000"/>
                </a:solidFill>
              </a:rPr>
              <a:t>separable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Linear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Linear Regression </a:t>
            </a:r>
            <a:r>
              <a:rPr lang="en-US" altLang="zh-TW" dirty="0" smtClean="0"/>
              <a:t>(regression </a:t>
            </a:r>
            <a:r>
              <a:rPr lang="en-US" altLang="zh-TW" dirty="0" smtClean="0">
                <a:sym typeface="Symbol" panose="05050102010706020507" pitchFamily="18" charset="2"/>
              </a:rPr>
              <a:t></a:t>
            </a:r>
            <a:r>
              <a:rPr lang="en-US" altLang="zh-TW" dirty="0" smtClean="0"/>
              <a:t> real-valued output)</a:t>
            </a:r>
          </a:p>
        </p:txBody>
      </p:sp>
      <p:sp>
        <p:nvSpPr>
          <p:cNvPr id="3074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30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D2DD81-582B-462C-9ABD-85E44E36EF1C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Example</a:t>
            </a:r>
            <a:endParaRPr lang="en-US" altLang="zh-TW" sz="4000" dirty="0" smtClean="0"/>
          </a:p>
        </p:txBody>
      </p:sp>
      <p:sp>
        <p:nvSpPr>
          <p:cNvPr id="7170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717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DCB6A5-A619-4DC0-97EB-EDCC9F99DADE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296144"/>
          </a:xfrm>
        </p:spPr>
        <p:txBody>
          <a:bodyPr/>
          <a:lstStyle/>
          <a:p>
            <a:r>
              <a:rPr lang="en-US" altLang="zh-TW" sz="2400" dirty="0"/>
              <a:t>Data points of </a:t>
            </a:r>
            <a:r>
              <a:rPr lang="en-US" altLang="zh-TW" sz="2400" dirty="0" smtClean="0"/>
              <a:t>Price </a:t>
            </a:r>
            <a:r>
              <a:rPr lang="en-US" altLang="zh-TW" sz="2400" dirty="0"/>
              <a:t>(= </a:t>
            </a:r>
            <a:r>
              <a:rPr lang="en-US" altLang="zh-TW" sz="2400" i="1" dirty="0"/>
              <a:t>y</a:t>
            </a:r>
            <a:r>
              <a:rPr lang="en-US" altLang="zh-TW" sz="2400" dirty="0"/>
              <a:t>) versus </a:t>
            </a:r>
            <a:r>
              <a:rPr lang="en-US" altLang="zh-TW" sz="2400" dirty="0" smtClean="0"/>
              <a:t>House size (= </a:t>
            </a:r>
            <a:r>
              <a:rPr lang="en-US" altLang="zh-TW" sz="2400" i="1" dirty="0"/>
              <a:t>x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sale in Berkeley, CA, in July 2009, along with the linear regression that </a:t>
            </a:r>
            <a:r>
              <a:rPr lang="en-US" altLang="zh-TW" sz="2400" dirty="0">
                <a:solidFill>
                  <a:srgbClr val="FF0000"/>
                </a:solidFill>
              </a:rPr>
              <a:t>minimizes squared error</a:t>
            </a:r>
            <a:r>
              <a:rPr lang="en-US" altLang="zh-TW" sz="2400" dirty="0"/>
              <a:t>: </a:t>
            </a:r>
            <a:r>
              <a:rPr lang="en-US" altLang="zh-TW" sz="2400" i="1" dirty="0"/>
              <a:t>ŷ</a:t>
            </a:r>
            <a:r>
              <a:rPr lang="en-US" altLang="zh-TW" sz="2400" dirty="0"/>
              <a:t> = 0.232</a:t>
            </a:r>
            <a:r>
              <a:rPr lang="en-US" altLang="zh-TW" sz="2400" i="1" dirty="0"/>
              <a:t>x</a:t>
            </a:r>
            <a:r>
              <a:rPr lang="en-US" altLang="zh-TW" sz="2400" dirty="0"/>
              <a:t> + 246.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34070"/>
            <a:ext cx="4141441" cy="246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Data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628800"/>
                <a:ext cx="7772400" cy="4464496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2400" dirty="0" smtClean="0"/>
                  <a:t>The data set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 smtClean="0">
                    <a:sym typeface="Symbol" panose="05050102010706020507" pitchFamily="18" charset="2"/>
                  </a:rPr>
                  <a:t>    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     Data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: (</a:t>
                </a:r>
                <a:r>
                  <a:rPr lang="en-US" altLang="zh-TW" sz="2400" b="1" dirty="0">
                    <a:sym typeface="Symbol" panose="05050102010706020507" pitchFamily="18" charset="2"/>
                  </a:rPr>
                  <a:t>x</a:t>
                </a:r>
                <a:r>
                  <a:rPr lang="en-US" altLang="zh-TW" sz="1400" dirty="0">
                    <a:sym typeface="Symbol" panose="05050102010706020507" pitchFamily="18" charset="2"/>
                  </a:rPr>
                  <a:t>1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1400" dirty="0">
                    <a:sym typeface="Symbol" panose="05050102010706020507" pitchFamily="18" charset="2"/>
                  </a:rPr>
                  <a:t>1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), (</a:t>
                </a:r>
                <a:r>
                  <a:rPr lang="en-US" altLang="zh-TW" sz="2400" b="1" dirty="0">
                    <a:sym typeface="Symbol" panose="05050102010706020507" pitchFamily="18" charset="2"/>
                  </a:rPr>
                  <a:t>x</a:t>
                </a:r>
                <a:r>
                  <a:rPr lang="en-US" altLang="zh-TW" sz="1400" dirty="0">
                    <a:sym typeface="Symbol" panose="05050102010706020507" pitchFamily="18" charset="2"/>
                  </a:rPr>
                  <a:t>2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1400" dirty="0">
                    <a:sym typeface="Symbol" panose="05050102010706020507" pitchFamily="18" charset="2"/>
                  </a:rPr>
                  <a:t>2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), …, (</a:t>
                </a:r>
                <a:r>
                  <a:rPr lang="en-US" altLang="zh-TW" sz="2400" b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TW" sz="14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2400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14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      </a:t>
                </a:r>
                <a:r>
                  <a:rPr lang="en-US" altLang="zh-TW" sz="2400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4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2400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4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, …, </a:t>
                </a:r>
                <a:r>
                  <a:rPr lang="en-US" altLang="zh-TW" sz="2400" b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4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: input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      Each </a:t>
                </a:r>
                <a:r>
                  <a:rPr lang="en-US" altLang="zh-TW" sz="2400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is a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vector with M attributes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      </a:t>
                </a:r>
                <a:r>
                  <a:rPr lang="en-US" altLang="zh-TW" sz="2400" b="1" dirty="0" smtClean="0">
                    <a:sym typeface="Symbol" panose="05050102010706020507" pitchFamily="18" charset="2"/>
                  </a:rPr>
                  <a:t>x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= 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x</a:t>
                </a:r>
                <a:r>
                  <a:rPr lang="en-US" altLang="zh-TW" sz="1400" dirty="0"/>
                  <a:t>1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x</a:t>
                </a:r>
                <a:r>
                  <a:rPr lang="en-US" altLang="zh-TW" sz="1400" dirty="0"/>
                  <a:t>2</a:t>
                </a:r>
                <a:r>
                  <a:rPr lang="en-US" altLang="zh-TW" sz="2400" dirty="0"/>
                  <a:t>, …, </a:t>
                </a:r>
                <a:r>
                  <a:rPr lang="en-US" altLang="zh-TW" sz="2400" i="1" dirty="0" err="1" smtClean="0"/>
                  <a:t>x</a:t>
                </a:r>
                <a:r>
                  <a:rPr lang="en-US" altLang="zh-TW" sz="1400" dirty="0" err="1" smtClean="0"/>
                  <a:t>M</a:t>
                </a:r>
                <a:r>
                  <a:rPr lang="en-US" altLang="zh-TW" sz="24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     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i="1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400" i="1" dirty="0" smtClean="0">
                    <a:sym typeface="Symbol" panose="05050102010706020507" pitchFamily="18" charset="2"/>
                  </a:rPr>
                  <a:t>       y</a:t>
                </a:r>
                <a:r>
                  <a:rPr lang="en-US" altLang="zh-TW" sz="14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TW" sz="2400" i="1" dirty="0" smtClean="0">
                    <a:sym typeface="Symbol" panose="05050102010706020507" pitchFamily="18" charset="2"/>
                  </a:rPr>
                  <a:t>y</a:t>
                </a:r>
                <a:r>
                  <a:rPr lang="en-US" altLang="zh-TW" sz="14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…, </a:t>
                </a:r>
                <a:r>
                  <a:rPr lang="en-US" altLang="zh-TW" sz="2400" i="1" dirty="0" err="1" smtClean="0">
                    <a:sym typeface="Symbol" panose="05050102010706020507" pitchFamily="18" charset="2"/>
                  </a:rPr>
                  <a:t>y</a:t>
                </a:r>
                <a:r>
                  <a:rPr lang="en-US" altLang="zh-TW" sz="14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: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output;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      Each </a:t>
                </a:r>
                <a:r>
                  <a:rPr lang="en-US" altLang="zh-TW" sz="2400" i="1" dirty="0" smtClean="0">
                    <a:sym typeface="Symbol" panose="05050102010706020507" pitchFamily="18" charset="2"/>
                  </a:rPr>
                  <a:t>y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is a real number </a:t>
                </a:r>
                <a:endParaRPr lang="en-US" altLang="zh-TW" sz="24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TW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198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28800"/>
                <a:ext cx="7772400" cy="4464496"/>
              </a:xfrm>
              <a:blipFill>
                <a:blip r:embed="rId2"/>
                <a:stretch>
                  <a:fillRect l="-1098" t="-2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873E02-861E-4A28-99CC-BE9E9734C980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Illustration of Linear Regression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16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2520000" cy="24656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299683"/>
            <a:ext cx="2520000" cy="23478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114776" y="5147986"/>
            <a:ext cx="29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10 (= N) </a:t>
            </a:r>
            <a:r>
              <a:rPr lang="en-US" altLang="zh-TW" sz="2000" dirty="0" smtClean="0"/>
              <a:t>training examples</a:t>
            </a:r>
          </a:p>
          <a:p>
            <a:r>
              <a:rPr lang="en-US" altLang="zh-TW" sz="2000" dirty="0" smtClean="0"/>
              <a:t>1 </a:t>
            </a:r>
            <a:r>
              <a:rPr lang="en-US" altLang="zh-TW" sz="2000" dirty="0"/>
              <a:t>(= </a:t>
            </a:r>
            <a:r>
              <a:rPr lang="en-US" altLang="zh-TW" sz="2000" dirty="0" smtClean="0"/>
              <a:t>M) attribute; </a:t>
            </a:r>
            <a:r>
              <a:rPr lang="en-US" altLang="zh-TW" sz="2000" i="1" dirty="0" smtClean="0">
                <a:sym typeface="Symbol" panose="05050102010706020507" pitchFamily="18" charset="2"/>
              </a:rPr>
              <a:t>x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514798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10 (= N) training examples</a:t>
            </a:r>
          </a:p>
          <a:p>
            <a:r>
              <a:rPr lang="en-US" altLang="zh-TW" sz="2000" dirty="0" smtClean="0"/>
              <a:t>2 </a:t>
            </a:r>
            <a:r>
              <a:rPr lang="en-US" altLang="zh-TW" sz="2000" dirty="0"/>
              <a:t>(= M)</a:t>
            </a:r>
            <a:r>
              <a:rPr lang="en-US" altLang="zh-TW" sz="2000" dirty="0" smtClean="0"/>
              <a:t> attributes; </a:t>
            </a:r>
            <a:r>
              <a:rPr lang="en-US" altLang="zh-TW" sz="2000" i="1" dirty="0" smtClean="0">
                <a:sym typeface="Symbol" panose="05050102010706020507" pitchFamily="18" charset="2"/>
              </a:rPr>
              <a:t>x</a:t>
            </a:r>
            <a:r>
              <a:rPr lang="en-US" altLang="zh-TW" sz="1200" dirty="0" smtClean="0">
                <a:sym typeface="Symbol" panose="05050102010706020507" pitchFamily="18" charset="2"/>
              </a:rPr>
              <a:t>1</a:t>
            </a:r>
            <a:r>
              <a:rPr lang="en-US" altLang="zh-TW" sz="1600" dirty="0" smtClean="0">
                <a:sym typeface="Symbol" panose="05050102010706020507" pitchFamily="18" charset="2"/>
              </a:rPr>
              <a:t>,</a:t>
            </a:r>
            <a:r>
              <a:rPr lang="en-US" altLang="zh-TW" sz="1200" dirty="0" smtClean="0">
                <a:sym typeface="Symbol" panose="05050102010706020507" pitchFamily="18" charset="2"/>
              </a:rPr>
              <a:t> </a:t>
            </a:r>
            <a:r>
              <a:rPr lang="en-US" altLang="zh-TW" sz="2000" i="1" dirty="0" smtClean="0">
                <a:sym typeface="Symbol" panose="05050102010706020507" pitchFamily="18" charset="2"/>
              </a:rPr>
              <a:t>x</a:t>
            </a:r>
            <a:r>
              <a:rPr lang="en-US" altLang="zh-TW" sz="1200" dirty="0" smtClean="0">
                <a:sym typeface="Symbol" panose="05050102010706020507" pitchFamily="18" charset="2"/>
              </a:rPr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3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32" y="404664"/>
            <a:ext cx="7772400" cy="1143000"/>
          </a:xfrm>
        </p:spPr>
        <p:txBody>
          <a:bodyPr/>
          <a:lstStyle/>
          <a:p>
            <a:r>
              <a:rPr lang="en-US" altLang="zh-TW" sz="4000" dirty="0" smtClean="0"/>
              <a:t>How to Measure the Error</a:t>
            </a: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09836" y="1469595"/>
                <a:ext cx="8147248" cy="489654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600" dirty="0" smtClean="0"/>
                  <a:t>How well does a </a:t>
                </a:r>
                <a:r>
                  <a:rPr lang="en-US" altLang="zh-TW" sz="2600" dirty="0" smtClean="0">
                    <a:solidFill>
                      <a:srgbClr val="FF0000"/>
                    </a:solidFill>
                  </a:rPr>
                  <a:t>hypothesis function</a:t>
                </a:r>
                <a:r>
                  <a:rPr lang="en-US" altLang="zh-TW" sz="2600" dirty="0" smtClean="0"/>
                  <a:t/>
                </a:r>
                <a:br>
                  <a:rPr lang="en-US" altLang="zh-TW" sz="2600" dirty="0" smtClean="0"/>
                </a:br>
                <a:r>
                  <a:rPr lang="en-US" altLang="zh-TW" sz="2600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TW" sz="26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TW" sz="2600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2600" dirty="0" smtClean="0">
                    <a:sym typeface="Symbol" panose="05050102010706020507" pitchFamily="18" charset="2"/>
                  </a:rPr>
                  <a:t>) approximate </a:t>
                </a:r>
                <a:r>
                  <a:rPr lang="en-US" altLang="zh-TW" sz="2600" dirty="0" smtClean="0"/>
                  <a:t>the </a:t>
                </a:r>
                <a:r>
                  <a:rPr lang="en-US" altLang="zh-TW" sz="2600" dirty="0" smtClean="0">
                    <a:solidFill>
                      <a:srgbClr val="FF0000"/>
                    </a:solidFill>
                  </a:rPr>
                  <a:t>target function </a:t>
                </a:r>
                <a:r>
                  <a:rPr lang="en-US" altLang="zh-TW" sz="2600" i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sz="26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TW" sz="2600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2600" dirty="0" smtClean="0">
                    <a:sym typeface="Symbol" panose="05050102010706020507" pitchFamily="18" charset="2"/>
                  </a:rPr>
                  <a:t>)?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600" dirty="0" smtClean="0">
                    <a:sym typeface="Symbol" panose="05050102010706020507" pitchFamily="18" charset="2"/>
                  </a:rPr>
                  <a:t>In linear regression, we can measure the accuracy of our hypothesis function using a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cost function </a:t>
                </a:r>
                <a:r>
                  <a:rPr lang="en-US" altLang="zh-TW" sz="2600" dirty="0" smtClean="0">
                    <a:sym typeface="Symbol" panose="05050102010706020507" pitchFamily="18" charset="2"/>
                  </a:rPr>
                  <a:t>or an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error function</a:t>
                </a:r>
                <a:r>
                  <a:rPr lang="en-US" altLang="zh-TW" sz="2600" dirty="0" smtClean="0">
                    <a:sym typeface="Symbol" panose="05050102010706020507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600" dirty="0" smtClean="0">
                    <a:sym typeface="Symbol" panose="05050102010706020507" pitchFamily="18" charset="2"/>
                  </a:rPr>
                  <a:t>One common measure: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sz="2600" dirty="0" smtClean="0">
                    <a:sym typeface="Symbol" panose="05050102010706020507" pitchFamily="18" charset="2"/>
                  </a:rPr>
                  <a:t>                the squared error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TW" sz="26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TW" sz="26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TW" sz="26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zh-TW" sz="2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600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 </a:t>
                </a:r>
                <a:r>
                  <a:rPr lang="en-US" altLang="zh-TW" sz="2600" i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TW" sz="2600" b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))</a:t>
                </a:r>
                <a:r>
                  <a:rPr lang="en-US" altLang="zh-TW" sz="2600" baseline="30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TW" sz="2600" dirty="0" smtClean="0"/>
                  <a:t>In-sample Error: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600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6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600" dirty="0" smtClean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200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TW" sz="2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200" dirty="0" smtClean="0"/>
                  <a:t>: the mean of the squares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200" dirty="0" smtClean="0"/>
              </a:p>
              <a:p>
                <a:pPr lvl="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TW" sz="2200" dirty="0"/>
                  <a:t>The mean is halved </a:t>
                </a:r>
                <a:r>
                  <a:rPr lang="en-US" altLang="zh-TW" sz="2200" dirty="0" smtClean="0"/>
                  <a:t>(½) as </a:t>
                </a:r>
                <a:r>
                  <a:rPr lang="en-US" altLang="zh-TW" sz="2200" dirty="0"/>
                  <a:t>a convenience for the computation of the gradient </a:t>
                </a:r>
                <a:r>
                  <a:rPr lang="en-US" altLang="zh-TW" sz="2200" dirty="0" smtClean="0"/>
                  <a:t>descent.</a:t>
                </a:r>
              </a:p>
            </p:txBody>
          </p:sp>
        </mc:Choice>
        <mc:Fallback xmlns="">
          <p:sp>
            <p:nvSpPr>
              <p:cNvPr id="92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36" y="1469595"/>
                <a:ext cx="8147248" cy="4896544"/>
              </a:xfrm>
              <a:blipFill>
                <a:blip r:embed="rId2"/>
                <a:stretch>
                  <a:fillRect l="-1198" t="-1868" r="-1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921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8D6D8A-B632-435A-ABB6-295770027095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Minimizing </a:t>
            </a:r>
            <a:r>
              <a:rPr lang="en-US" altLang="zh-TW" sz="3600" dirty="0" smtClean="0"/>
              <a:t>Error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980928"/>
              </a:xfrm>
            </p:spPr>
            <p:txBody>
              <a:bodyPr lIns="0" tIns="0" rIns="0" bIns="0"/>
              <a:lstStyle/>
              <a:p>
                <a:r>
                  <a:rPr lang="en-US" altLang="zh-TW" dirty="0" smtClean="0"/>
                  <a:t>Minimize the error,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zh-TW" dirty="0" smtClean="0"/>
                  <a:t> to find </a:t>
                </a:r>
                <a:r>
                  <a:rPr lang="en-US" altLang="zh-TW" i="1" dirty="0" smtClean="0"/>
                  <a:t>h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For example: </a:t>
                </a:r>
                <a:r>
                  <a:rPr lang="en-US" altLang="zh-TW" dirty="0" smtClean="0">
                    <a:solidFill>
                      <a:srgbClr val="0000CC"/>
                    </a:solidFill>
                  </a:rPr>
                  <a:t>one attribute only</a:t>
                </a:r>
              </a:p>
              <a:p>
                <a:pPr lvl="1"/>
                <a:r>
                  <a:rPr lang="en-US" altLang="zh-TW" dirty="0" smtClean="0">
                    <a:solidFill>
                      <a:srgbClr val="A50021"/>
                    </a:solidFill>
                  </a:rPr>
                  <a:t>Each </a:t>
                </a:r>
                <a:r>
                  <a:rPr lang="en-US" altLang="zh-TW" i="1" dirty="0" smtClean="0">
                    <a:solidFill>
                      <a:srgbClr val="A50021"/>
                    </a:solidFill>
                  </a:rPr>
                  <a:t>h</a:t>
                </a:r>
                <a:r>
                  <a:rPr lang="en-US" altLang="zh-TW" dirty="0" smtClean="0">
                    <a:solidFill>
                      <a:srgbClr val="A50021"/>
                    </a:solidFill>
                  </a:rPr>
                  <a:t> represent a line </a:t>
                </a:r>
                <a:r>
                  <a:rPr lang="en-US" altLang="zh-TW" i="1" dirty="0" smtClean="0">
                    <a:solidFill>
                      <a:srgbClr val="A50021"/>
                    </a:solidFill>
                  </a:rPr>
                  <a:t>h</a:t>
                </a:r>
                <a:r>
                  <a:rPr lang="en-US" altLang="zh-TW" dirty="0" smtClean="0">
                    <a:solidFill>
                      <a:srgbClr val="A50021"/>
                    </a:solidFill>
                  </a:rPr>
                  <a:t>(</a:t>
                </a:r>
                <a:r>
                  <a:rPr lang="en-US" altLang="zh-TW" i="1" dirty="0" smtClean="0">
                    <a:solidFill>
                      <a:srgbClr val="A50021"/>
                    </a:solidFill>
                  </a:rPr>
                  <a:t>x</a:t>
                </a:r>
                <a:r>
                  <a:rPr lang="en-US" altLang="zh-TW" dirty="0" smtClean="0">
                    <a:solidFill>
                      <a:srgbClr val="A50021"/>
                    </a:solidFill>
                  </a:rPr>
                  <a:t>)</a:t>
                </a:r>
                <a:r>
                  <a:rPr lang="en-US" altLang="zh-TW" i="1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A50021"/>
                    </a:solidFill>
                  </a:rPr>
                  <a:t>= </a:t>
                </a:r>
                <a:r>
                  <a:rPr lang="en-US" altLang="zh-TW" i="1" dirty="0">
                    <a:solidFill>
                      <a:srgbClr val="A50021"/>
                    </a:solidFill>
                  </a:rPr>
                  <a:t>w</a:t>
                </a:r>
                <a:r>
                  <a:rPr lang="en-US" altLang="zh-TW" baseline="-25000" dirty="0">
                    <a:solidFill>
                      <a:srgbClr val="A50021"/>
                    </a:solidFill>
                  </a:rPr>
                  <a:t>0</a:t>
                </a:r>
                <a:r>
                  <a:rPr lang="en-US" altLang="zh-TW" dirty="0">
                    <a:solidFill>
                      <a:srgbClr val="A50021"/>
                    </a:solidFill>
                  </a:rPr>
                  <a:t> + </a:t>
                </a:r>
                <a:r>
                  <a:rPr lang="en-US" altLang="zh-TW" i="1" dirty="0" smtClean="0">
                    <a:solidFill>
                      <a:srgbClr val="A50021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A50021"/>
                    </a:solidFill>
                  </a:rPr>
                  <a:t>1</a:t>
                </a:r>
                <a:r>
                  <a:rPr lang="en-US" altLang="zh-TW" i="1" dirty="0" smtClean="0">
                    <a:solidFill>
                      <a:srgbClr val="A50021"/>
                    </a:solidFill>
                  </a:rPr>
                  <a:t>x</a:t>
                </a:r>
                <a:r>
                  <a:rPr lang="en-US" altLang="zh-TW" dirty="0" smtClean="0"/>
                  <a:t>;</a:t>
                </a:r>
                <a:r>
                  <a:rPr lang="en-US" altLang="zh-TW" i="1" dirty="0" smtClean="0"/>
                  <a:t> h</a:t>
                </a:r>
                <a:r>
                  <a:rPr lang="en-US" altLang="zh-TW" baseline="-25000" dirty="0" smtClean="0"/>
                  <a:t>1</a:t>
                </a:r>
                <a:r>
                  <a:rPr lang="en-US" altLang="zh-TW" i="1" dirty="0" smtClean="0"/>
                  <a:t>,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i="1" dirty="0" smtClean="0"/>
                  <a:t>,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zh-TW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i="1" dirty="0" smtClean="0"/>
                  <a:t>,….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 Let </a:t>
                </a:r>
                <a:r>
                  <a:rPr lang="zh-TW" altLang="en-US" dirty="0" smtClean="0"/>
                  <a:t>𝐸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ℎ</a:t>
                </a:r>
                <a:r>
                  <a:rPr lang="en-US" altLang="zh-TW" dirty="0"/>
                  <a:t>) = </a:t>
                </a:r>
                <a:r>
                  <a:rPr lang="zh-TW" altLang="en-US" dirty="0"/>
                  <a:t>𝐸</a:t>
                </a:r>
                <a:r>
                  <a:rPr lang="en-US" altLang="zh-TW" dirty="0"/>
                  <a:t>(</a:t>
                </a:r>
                <a:r>
                  <a:rPr lang="en-US" altLang="zh-TW" i="1" dirty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0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, </a:t>
                </a:r>
                <a:r>
                  <a:rPr lang="en-US" altLang="zh-TW" i="1" dirty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dirty="0"/>
                  <a:t>)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 Minimize </a:t>
                </a:r>
                <a:r>
                  <a:rPr lang="zh-TW" altLang="en-US" dirty="0" smtClean="0"/>
                  <a:t>𝐸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ℎ</a:t>
                </a:r>
                <a:r>
                  <a:rPr lang="en-US" altLang="zh-TW" dirty="0"/>
                  <a:t>) =</a:t>
                </a:r>
                <a:r>
                  <a:rPr lang="zh-TW" altLang="en-US" dirty="0" smtClean="0"/>
                  <a:t>𝐸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 </a:t>
                </a:r>
                <a:endParaRPr lang="zh-TW" altLang="en-US" baseline="-25000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980928"/>
              </a:xfrm>
              <a:blipFill>
                <a:blip r:embed="rId2"/>
                <a:stretch>
                  <a:fillRect l="-2444" t="-820" r="-2000" b="-5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18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42439"/>
            <a:ext cx="2120000" cy="180000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5817192" y="5044357"/>
            <a:ext cx="15841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 title="h2"/>
          <p:cNvCxnSpPr/>
          <p:nvPr/>
        </p:nvCxnSpPr>
        <p:spPr>
          <a:xfrm flipH="1" flipV="1">
            <a:off x="6011432" y="4869160"/>
            <a:ext cx="1416229" cy="504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168151" y="5053240"/>
            <a:ext cx="339548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50021"/>
                </a:solidFill>
              </a:rPr>
              <a:t>Note: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: y-intercept</a:t>
            </a:r>
          </a:p>
          <a:p>
            <a:r>
              <a:rPr lang="en-US" altLang="zh-TW" i="1" dirty="0"/>
              <a:t> </a:t>
            </a:r>
            <a:r>
              <a:rPr lang="en-US" altLang="zh-TW" i="1" dirty="0" smtClean="0"/>
              <a:t>         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: the slope of line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27661" y="4326888"/>
            <a:ext cx="50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i="1" dirty="0" smtClean="0">
                <a:solidFill>
                  <a:prstClr val="black"/>
                </a:solidFill>
                <a:ea typeface="標楷體" pitchFamily="65" charset="-120"/>
              </a:rPr>
              <a:t>h</a:t>
            </a:r>
            <a:r>
              <a:rPr kumimoji="0" lang="en-US" altLang="zh-TW" baseline="-25000" dirty="0" smtClean="0">
                <a:solidFill>
                  <a:prstClr val="black"/>
                </a:solidFill>
                <a:ea typeface="標楷體" pitchFamily="65" charset="-120"/>
              </a:rPr>
              <a:t>1</a:t>
            </a:r>
            <a:r>
              <a:rPr kumimoji="0" lang="en-US" altLang="zh-TW" i="1" dirty="0" smtClean="0">
                <a:solidFill>
                  <a:prstClr val="black"/>
                </a:solidFill>
                <a:ea typeface="標楷體" pitchFamily="65" charset="-120"/>
              </a:rPr>
              <a:t> </a:t>
            </a:r>
            <a:r>
              <a:rPr kumimoji="0" lang="en-US" altLang="zh-TW" i="1" dirty="0" smtClean="0">
                <a:solidFill>
                  <a:srgbClr val="0070C0"/>
                </a:solidFill>
                <a:ea typeface="標楷體" pitchFamily="65" charset="-120"/>
              </a:rPr>
              <a:t>h</a:t>
            </a:r>
            <a:r>
              <a:rPr kumimoji="0" lang="en-US" altLang="zh-TW" baseline="-25000" dirty="0" smtClean="0">
                <a:solidFill>
                  <a:srgbClr val="0070C0"/>
                </a:solidFill>
                <a:ea typeface="標楷體" pitchFamily="65" charset="-120"/>
              </a:rPr>
              <a:t>2</a:t>
            </a:r>
            <a:r>
              <a:rPr kumimoji="0" lang="en-US" altLang="zh-TW" i="1" dirty="0" smtClean="0">
                <a:solidFill>
                  <a:prstClr val="black"/>
                </a:solidFill>
                <a:ea typeface="標楷體" pitchFamily="65" charset="-120"/>
              </a:rPr>
              <a:t> </a:t>
            </a:r>
            <a:r>
              <a:rPr kumimoji="0" lang="en-US" altLang="zh-TW" i="1" dirty="0">
                <a:solidFill>
                  <a:srgbClr val="FF0000"/>
                </a:solidFill>
                <a:ea typeface="標楷體" pitchFamily="65" charset="-120"/>
              </a:rPr>
              <a:t>h</a:t>
            </a:r>
            <a:r>
              <a:rPr kumimoji="0" lang="en-US" altLang="zh-TW" baseline="-25000" dirty="0">
                <a:solidFill>
                  <a:srgbClr val="FF0000"/>
                </a:solidFill>
                <a:ea typeface="標楷體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Error Function – one </a:t>
            </a:r>
            <a:r>
              <a:rPr lang="en-US" altLang="zh-TW" sz="4000" dirty="0" smtClean="0"/>
              <a:t>weight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912831" cy="10367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For </a:t>
            </a:r>
            <a:r>
              <a:rPr lang="en-US" altLang="zh-TW" dirty="0"/>
              <a:t>the sake of </a:t>
            </a:r>
            <a:r>
              <a:rPr lang="en-US" altLang="zh-TW" dirty="0" smtClean="0"/>
              <a:t>simplicity, assume that </a:t>
            </a:r>
            <a:r>
              <a:rPr lang="en-US" altLang="zh-TW" i="1" dirty="0" smtClean="0">
                <a:solidFill>
                  <a:srgbClr val="0000CC"/>
                </a:solidFill>
              </a:rPr>
              <a:t>w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= 0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   // a line pass through the origin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19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933056"/>
            <a:ext cx="1988911" cy="21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61008"/>
            <a:ext cx="4878151" cy="324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27584" y="2931041"/>
            <a:ext cx="21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ym typeface="Symbol" panose="05050102010706020507" pitchFamily="18" charset="2"/>
              </a:rPr>
              <a:t>Data: </a:t>
            </a:r>
            <a:endParaRPr lang="en-US" altLang="zh-TW" sz="2000" dirty="0" smtClean="0">
              <a:sym typeface="Symbol" panose="05050102010706020507" pitchFamily="18" charset="2"/>
            </a:endParaRPr>
          </a:p>
          <a:p>
            <a:r>
              <a:rPr lang="en-US" altLang="zh-TW" sz="2000" dirty="0" smtClean="0">
                <a:sym typeface="Symbol" panose="05050102010706020507" pitchFamily="18" charset="2"/>
              </a:rPr>
              <a:t>(1, 1), (2, 3), (4, 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7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zh-TW" sz="3600" dirty="0" smtClean="0"/>
              <a:t>Introduction</a:t>
            </a:r>
          </a:p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zh-TW" sz="3600" dirty="0" smtClean="0"/>
              <a:t>Linear Classification</a:t>
            </a:r>
          </a:p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zh-TW" sz="3600" dirty="0" smtClean="0"/>
              <a:t>Linear Regression</a:t>
            </a:r>
          </a:p>
        </p:txBody>
      </p:sp>
      <p:sp>
        <p:nvSpPr>
          <p:cNvPr id="3074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30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D2DD81-582B-462C-9ABD-85E44E36EF1C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Error </a:t>
            </a:r>
            <a:r>
              <a:rPr lang="en-US" altLang="zh-TW" sz="3600" dirty="0" smtClean="0"/>
              <a:t>Function – </a:t>
            </a:r>
            <a:r>
              <a:rPr lang="en-US" altLang="zh-TW" sz="3600" dirty="0"/>
              <a:t>one </a:t>
            </a:r>
            <a:r>
              <a:rPr lang="en-US" altLang="zh-TW" sz="3600" dirty="0" smtClean="0"/>
              <a:t>weight (2/2</a:t>
            </a:r>
            <a:r>
              <a:rPr lang="en-US" altLang="zh-TW" sz="3600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20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82452"/>
            <a:ext cx="6300925" cy="36000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618496"/>
            <a:ext cx="5410200" cy="6088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Example: one weight w</a:t>
            </a:r>
            <a:r>
              <a:rPr lang="en-US" altLang="zh-TW" sz="2400" baseline="-25000" dirty="0" smtClean="0"/>
              <a:t>1</a:t>
            </a:r>
            <a:endParaRPr lang="en-US" altLang="zh-TW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76256" y="2648254"/>
                <a:ext cx="1286544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648254"/>
                <a:ext cx="1286544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259632" y="576947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Note: When </a:t>
            </a:r>
            <a:r>
              <a:rPr lang="en-US" altLang="zh-TW" b="1" dirty="0"/>
              <a:t>w</a:t>
            </a:r>
            <a:r>
              <a:rPr lang="en-US" altLang="zh-TW" dirty="0"/>
              <a:t> is a scalar, gradient is the tangent </a:t>
            </a:r>
            <a:r>
              <a:rPr lang="en-US" altLang="zh-TW" dirty="0" smtClean="0"/>
              <a:t>line.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90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</a:t>
            </a:r>
            <a:r>
              <a:rPr lang="en-US" altLang="zh-TW" dirty="0" smtClean="0"/>
              <a:t>Descent</a:t>
            </a:r>
            <a:r>
              <a:rPr lang="en-US" altLang="zh-TW" sz="4000" dirty="0"/>
              <a:t> – one </a:t>
            </a:r>
            <a:r>
              <a:rPr lang="en-US" altLang="zh-TW" sz="4000" dirty="0" smtClean="0"/>
              <a:t>weight 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1/4)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Case 1: slope</a:t>
                </a:r>
                <a:r>
                  <a:rPr lang="en-US" altLang="zh-TW" dirty="0">
                    <a:sym typeface="Symbol" panose="05050102010706020507" pitchFamily="18" charset="2"/>
                  </a:rPr>
                  <a:t>  0</a:t>
                </a:r>
                <a:r>
                  <a:rPr lang="en-US" altLang="zh-TW" dirty="0" smtClean="0"/>
                  <a:t>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 0)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>                  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 smtClean="0"/>
                  <a:t>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 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 smtClean="0"/>
                  <a:t>  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                  // Decrease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B050"/>
                    </a:solidFill>
                  </a:rPr>
                  <a:t>1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to</a:t>
                </a:r>
                <a:r>
                  <a:rPr lang="en-US" altLang="zh-TW" baseline="-25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minimize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the error,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baseline="-25000" dirty="0" smtClean="0">
                  <a:solidFill>
                    <a:srgbClr val="00B050"/>
                  </a:solidFill>
                </a:endParaRPr>
              </a:p>
              <a:p>
                <a:r>
                  <a:rPr lang="en-US" altLang="zh-TW" dirty="0" smtClean="0"/>
                  <a:t>Case 2: </a:t>
                </a:r>
                <a:r>
                  <a:rPr lang="en-US" altLang="zh-TW" dirty="0"/>
                  <a:t>slope</a:t>
                </a:r>
                <a:r>
                  <a:rPr lang="en-US" altLang="zh-TW" dirty="0">
                    <a:sym typeface="Symbol" panose="05050102010706020507" pitchFamily="18" charset="2"/>
                  </a:rPr>
                  <a:t> 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0</a:t>
                </a: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 0)</a:t>
                </a:r>
                <a:endParaRPr lang="en-US" altLang="zh-TW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TW" i="1" dirty="0" smtClean="0"/>
                  <a:t>                  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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/>
                  <a:t>  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                  // Increase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B050"/>
                    </a:solidFill>
                  </a:rPr>
                  <a:t>1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to</a:t>
                </a:r>
                <a:r>
                  <a:rPr lang="en-US" altLang="zh-TW" baseline="-25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minimize the error,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TW" altLang="en-US" dirty="0" smtClean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21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43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</a:t>
            </a:r>
            <a:r>
              <a:rPr lang="en-US" altLang="zh-TW" dirty="0" smtClean="0"/>
              <a:t>Descent</a:t>
            </a:r>
            <a:r>
              <a:rPr lang="en-US" altLang="zh-TW" sz="4000" dirty="0"/>
              <a:t> – one </a:t>
            </a:r>
            <a:r>
              <a:rPr lang="en-US" altLang="zh-TW" sz="4000" dirty="0" smtClean="0"/>
              <a:t>weight (2/4</a:t>
            </a:r>
            <a:r>
              <a:rPr lang="en-US" altLang="zh-TW" sz="4000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</p:spPr>
            <p:txBody>
              <a:bodyPr/>
              <a:lstStyle/>
              <a:p>
                <a:r>
                  <a:rPr lang="en-US" altLang="zh-TW" dirty="0" smtClean="0"/>
                  <a:t>Training rule for 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gradient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solidFill>
                      <a:srgbClr val="FF3300"/>
                    </a:solidFill>
                  </a:rPr>
                  <a:t>descent</a:t>
                </a:r>
                <a:r>
                  <a:rPr lang="en-US" altLang="zh-TW" dirty="0" smtClean="0"/>
                  <a:t>: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i="1" dirty="0" smtClean="0"/>
                  <a:t>      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sym typeface="Symbol" panose="05050102010706020507" pitchFamily="18" charset="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We </a:t>
                </a:r>
                <a:r>
                  <a:rPr lang="en-US" altLang="zh-TW" dirty="0"/>
                  <a:t>make steps down the </a:t>
                </a:r>
                <a:r>
                  <a:rPr lang="en-US" altLang="zh-TW" dirty="0" smtClean="0"/>
                  <a:t>error </a:t>
                </a:r>
                <a:r>
                  <a:rPr lang="en-US" altLang="zh-TW" dirty="0"/>
                  <a:t>function in the direction with the steepest descent.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size of each step is determined by the parameter </a:t>
                </a:r>
                <a:r>
                  <a:rPr lang="en-US" altLang="zh-TW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:r>
                  <a:rPr lang="en-US" altLang="zh-TW" dirty="0" smtClean="0"/>
                  <a:t>, </a:t>
                </a:r>
                <a:r>
                  <a:rPr lang="en-US" altLang="zh-TW" dirty="0"/>
                  <a:t>which is called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the learning rate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If 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:r>
                  <a:rPr lang="en-US" altLang="zh-TW" dirty="0" smtClean="0"/>
                  <a:t> is too </a:t>
                </a:r>
                <a:r>
                  <a:rPr lang="en-US" altLang="zh-TW" dirty="0" smtClean="0">
                    <a:solidFill>
                      <a:srgbClr val="FF3300"/>
                    </a:solidFill>
                  </a:rPr>
                  <a:t>small</a:t>
                </a:r>
                <a:r>
                  <a:rPr lang="en-US" altLang="zh-TW" dirty="0" smtClean="0"/>
                  <a:t>, gradient descent can be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slow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If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</a:t>
                </a:r>
                <a:r>
                  <a:rPr lang="en-US" altLang="zh-TW" dirty="0" smtClean="0"/>
                  <a:t> is too </a:t>
                </a:r>
                <a:r>
                  <a:rPr lang="en-US" altLang="zh-TW" dirty="0" smtClean="0">
                    <a:solidFill>
                      <a:srgbClr val="FF3300"/>
                    </a:solidFill>
                  </a:rPr>
                  <a:t>large</a:t>
                </a:r>
                <a:r>
                  <a:rPr lang="en-US" altLang="zh-TW" dirty="0" smtClean="0"/>
                  <a:t>, gradient descent can overshoot the minimum of </a:t>
                </a:r>
                <a:r>
                  <a:rPr lang="en-US" altLang="zh-TW" i="1" dirty="0" smtClean="0"/>
                  <a:t>E</a:t>
                </a:r>
                <a:r>
                  <a:rPr lang="en-US" altLang="zh-TW" dirty="0" smtClean="0"/>
                  <a:t>. It may </a:t>
                </a:r>
                <a:r>
                  <a:rPr lang="en-US" altLang="zh-TW" dirty="0" smtClean="0">
                    <a:solidFill>
                      <a:srgbClr val="FF3300"/>
                    </a:solidFill>
                  </a:rPr>
                  <a:t>fail to converge</a:t>
                </a:r>
                <a:r>
                  <a:rPr lang="en-US" altLang="zh-TW" dirty="0" smtClean="0"/>
                  <a:t>, or even diverge.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  <a:blipFill>
                <a:blip r:embed="rId2"/>
                <a:stretch>
                  <a:fillRect l="-1333" t="-1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22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88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Gradient </a:t>
            </a:r>
            <a:r>
              <a:rPr lang="en-US" altLang="zh-TW" sz="3600" dirty="0" smtClean="0"/>
              <a:t>Descent</a:t>
            </a:r>
            <a:r>
              <a:rPr lang="en-US" altLang="zh-TW" sz="4000" dirty="0"/>
              <a:t> – one </a:t>
            </a:r>
            <a:r>
              <a:rPr lang="en-US" altLang="zh-TW" sz="4000" dirty="0" smtClean="0"/>
              <a:t>weight (3/4</a:t>
            </a:r>
            <a:r>
              <a:rPr lang="en-US" altLang="zh-TW" sz="4000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20480"/>
              </a:xfrm>
            </p:spPr>
            <p:txBody>
              <a:bodyPr/>
              <a:lstStyle/>
              <a:p>
                <a:r>
                  <a:rPr lang="en-US" altLang="zh-TW" dirty="0" smtClean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If we assume </a:t>
                </a:r>
                <a:r>
                  <a:rPr lang="en-US" altLang="zh-TW" dirty="0" smtClean="0">
                    <a:solidFill>
                      <a:srgbClr val="0000CC"/>
                    </a:solidFill>
                  </a:rPr>
                  <a:t>one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single training </a:t>
                </a:r>
                <a:r>
                  <a:rPr lang="en-US" altLang="zh-TW" dirty="0" smtClean="0"/>
                  <a:t>example only 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y</a:t>
                </a:r>
                <a:r>
                  <a:rPr lang="en-US" altLang="zh-TW" dirty="0" smtClean="0"/>
                  <a:t>),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then</a:t>
                </a:r>
                <a:r>
                  <a:rPr lang="zh-TW" altLang="en-US" dirty="0" smtClean="0"/>
                  <a:t> 𝐸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ℎ</a:t>
                </a:r>
                <a:r>
                  <a:rPr lang="en-US" altLang="zh-TW" dirty="0"/>
                  <a:t>) = </a:t>
                </a:r>
                <a:r>
                  <a:rPr lang="zh-TW" altLang="en-US" dirty="0"/>
                  <a:t>𝐸</a:t>
                </a:r>
                <a:r>
                  <a:rPr lang="en-US" altLang="zh-TW" dirty="0" smtClean="0"/>
                  <a:t>(</a:t>
                </a:r>
                <a:r>
                  <a:rPr lang="en-US" altLang="zh-TW" i="1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/>
                  <a:t> (</a:t>
                </a:r>
                <a:r>
                  <a:rPr lang="en-US" altLang="zh-TW" i="1" dirty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–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)</a:t>
                </a:r>
                <a:r>
                  <a:rPr lang="en-US" altLang="zh-TW" baseline="30000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    </a:t>
                </a:r>
                <a:r>
                  <a:rPr lang="en-US" altLang="zh-TW" dirty="0" smtClean="0"/>
                  <a:t>The </a:t>
                </a:r>
                <a:r>
                  <a:rPr lang="en-US" altLang="zh-TW" dirty="0"/>
                  <a:t>gradient of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(= the slope </a:t>
                </a:r>
                <a:r>
                  <a:rPr lang="en-US" altLang="zh-TW" dirty="0"/>
                  <a:t>of </a:t>
                </a:r>
                <a:r>
                  <a:rPr lang="en-US" altLang="zh-TW" i="1" dirty="0" smtClean="0"/>
                  <a:t>E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baseline="30000" dirty="0" smtClean="0">
                    <a:sym typeface="Symbol" panose="05050102010706020507" pitchFamily="18" charset="2"/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zh-TW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TW" baseline="30000" dirty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20480"/>
              </a:xfrm>
              <a:blipFill>
                <a:blip r:embed="rId2"/>
                <a:stretch>
                  <a:fillRect l="-1333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23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59832" y="4293096"/>
            <a:ext cx="4968552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</a:t>
            </a:r>
            <a:r>
              <a:rPr lang="en-US" altLang="zh-TW" dirty="0" smtClean="0"/>
              <a:t>Descent</a:t>
            </a:r>
            <a:r>
              <a:rPr lang="en-US" altLang="zh-TW" sz="4000" dirty="0"/>
              <a:t> – one </a:t>
            </a:r>
            <a:r>
              <a:rPr lang="en-US" altLang="zh-TW" sz="4000" dirty="0" smtClean="0"/>
              <a:t>weight (4/4</a:t>
            </a:r>
            <a:r>
              <a:rPr lang="en-US" altLang="zh-TW" sz="4000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 rule for 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gradient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descent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</a:t>
                </a:r>
                <a:r>
                  <a:rPr lang="en-US" altLang="zh-TW" i="1" dirty="0" smtClean="0"/>
                  <a:t>         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)  </a:t>
                </a:r>
                <a:endParaRPr lang="en-US" altLang="zh-TW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 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 </a:t>
                </a:r>
                <a:r>
                  <a:rPr lang="en-US" altLang="zh-TW" i="1" dirty="0" smtClean="0"/>
                  <a:t>   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</m:oMath>
                </a14:m>
                <a:r>
                  <a:rPr lang="en-US" altLang="zh-TW" dirty="0" smtClean="0"/>
                  <a:t>           )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>
                    <a:sym typeface="Symbol" panose="05050102010706020507" pitchFamily="18" charset="2"/>
                  </a:rPr>
                  <a:t>         </a:t>
                </a:r>
                <a:r>
                  <a:rPr lang="en-US" altLang="zh-TW" i="1" dirty="0" smtClean="0"/>
                  <a:t>  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  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24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67944" y="3501008"/>
            <a:ext cx="1440160" cy="533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3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Error </a:t>
            </a:r>
            <a:r>
              <a:rPr lang="en-US" altLang="zh-TW" sz="3600" dirty="0" smtClean="0"/>
              <a:t>Function - </a:t>
            </a:r>
            <a:r>
              <a:rPr lang="en-US" altLang="zh-TW" sz="3600" dirty="0"/>
              <a:t>two weights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25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pic>
        <p:nvPicPr>
          <p:cNvPr id="7" name="Picture 4" descr="grad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43" y="3154401"/>
            <a:ext cx="4248472" cy="304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95400" y="1524000"/>
                <a:ext cx="6372944" cy="147596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TW" dirty="0" smtClean="0"/>
                  <a:t>Example: two weights: </a:t>
                </a:r>
                <a:r>
                  <a:rPr lang="en-US" altLang="zh-TW" b="1" dirty="0" smtClean="0"/>
                  <a:t>w</a:t>
                </a:r>
                <a:r>
                  <a:rPr lang="en-US" altLang="zh-TW" dirty="0" smtClean="0"/>
                  <a:t> = (</a:t>
                </a:r>
                <a:r>
                  <a:rPr lang="en-US" altLang="zh-TW" i="1" dirty="0" smtClean="0"/>
                  <a:t>w</a:t>
                </a:r>
                <a:r>
                  <a:rPr lang="en-US" altLang="zh-TW" baseline="-25000" dirty="0" smtClean="0"/>
                  <a:t>0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dirty="0" smtClean="0"/>
                  <a:t>Arrow: </a:t>
                </a:r>
                <a:r>
                  <a:rPr lang="en-US" altLang="zh-TW" dirty="0" smtClean="0">
                    <a:solidFill>
                      <a:srgbClr val="FF3300"/>
                    </a:solidFill>
                  </a:rPr>
                  <a:t>negated gradient </a:t>
                </a:r>
                <a:r>
                  <a:rPr lang="en-US" altLang="zh-TW" dirty="0" smtClean="0"/>
                  <a:t>at one point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dirty="0" smtClean="0"/>
                  <a:t>Steepest descent along the surface: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524000"/>
                <a:ext cx="6372944" cy="1475968"/>
              </a:xfrm>
              <a:blipFill>
                <a:blip r:embed="rId3"/>
                <a:stretch>
                  <a:fillRect l="-1722" t="-70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532716" y="3429000"/>
                <a:ext cx="3280894" cy="214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i="0" dirty="0" smtClean="0">
                    <a:latin typeface="+mj-lt"/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w</m:t>
                    </m:r>
                    <m:r>
                      <m:rPr>
                        <m:nor/>
                      </m:rPr>
                      <a:rPr lang="en-US" altLang="zh-TW" baseline="-25000" dirty="0"/>
                      <m:t>0</m:t>
                    </m:r>
                    <m:r>
                      <m:rPr>
                        <m:nor/>
                      </m:rPr>
                      <a:rPr lang="en-US" altLang="zh-TW" dirty="0"/>
                      <m:t>,</m:t>
                    </m:r>
                    <m:r>
                      <m:rPr>
                        <m:nor/>
                      </m:rPr>
                      <a:rPr lang="en-US" altLang="zh-TW" b="0" i="1" dirty="0" smtClean="0"/>
                      <m:t> </m:t>
                    </m:r>
                    <m:r>
                      <m:rPr>
                        <m:nor/>
                      </m:rPr>
                      <a:rPr lang="en-US" altLang="zh-TW" i="1" dirty="0"/>
                      <m:t>w</m:t>
                    </m:r>
                    <m:r>
                      <m:rPr>
                        <m:nor/>
                      </m:rPr>
                      <a:rPr lang="en-US" altLang="zh-TW" baseline="-25000" dirty="0"/>
                      <m:t>1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16" y="3429000"/>
                <a:ext cx="3280894" cy="2148217"/>
              </a:xfrm>
              <a:prstGeom prst="rect">
                <a:avLst/>
              </a:prstGeom>
              <a:blipFill>
                <a:blip r:embed="rId4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Gradient </a:t>
            </a:r>
            <a:r>
              <a:rPr lang="en-US" altLang="zh-TW" sz="3600" dirty="0" smtClean="0"/>
              <a:t>Descent</a:t>
            </a:r>
            <a:r>
              <a:rPr lang="en-US" altLang="zh-TW" sz="4000" dirty="0"/>
              <a:t> – </a:t>
            </a:r>
            <a:r>
              <a:rPr lang="en-US" altLang="zh-TW" sz="4000" dirty="0" smtClean="0"/>
              <a:t>two weights 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</a:t>
                </a:r>
                <a:r>
                  <a:rPr lang="en-US" altLang="zh-TW" i="1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00CC"/>
                    </a:solidFill>
                  </a:rPr>
                  <a:t>0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TW" dirty="0" smtClean="0">
                    <a:solidFill>
                      <a:srgbClr val="0000CC"/>
                    </a:solidFill>
                  </a:rPr>
                  <a:t> 0</a:t>
                </a:r>
                <a:r>
                  <a:rPr lang="en-US" altLang="zh-TW" dirty="0" smtClean="0"/>
                  <a:t> and </a:t>
                </a:r>
                <a:r>
                  <a:rPr lang="en-US" altLang="zh-TW" dirty="0" smtClean="0">
                    <a:solidFill>
                      <a:srgbClr val="0000CC"/>
                    </a:solidFill>
                  </a:rPr>
                  <a:t>one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single training </a:t>
                </a:r>
                <a:r>
                  <a:rPr lang="en-US" altLang="zh-TW" dirty="0" smtClean="0"/>
                  <a:t>example only: 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y</a:t>
                </a:r>
                <a:r>
                  <a:rPr lang="en-US" altLang="zh-TW" dirty="0" smtClean="0"/>
                  <a:t>), then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𝐸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ℎ</a:t>
                </a:r>
                <a:r>
                  <a:rPr lang="en-US" altLang="zh-TW" dirty="0"/>
                  <a:t>) = </a:t>
                </a:r>
                <a:r>
                  <a:rPr lang="zh-TW" altLang="en-US" dirty="0"/>
                  <a:t>𝐸</a:t>
                </a:r>
                <a:r>
                  <a:rPr lang="en-US" altLang="zh-TW" dirty="0" smtClean="0"/>
                  <a:t>(</a:t>
                </a:r>
                <a:r>
                  <a:rPr lang="en-US" altLang="zh-TW" i="1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00CC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0000CC"/>
                    </a:solidFill>
                  </a:rPr>
                  <a:t>,</a:t>
                </a:r>
                <a:r>
                  <a:rPr lang="en-US" altLang="zh-TW" i="1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/>
                  <a:t> (</a:t>
                </a:r>
                <a:r>
                  <a:rPr lang="en-US" altLang="zh-TW" i="1" dirty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0 </a:t>
                </a:r>
                <a:r>
                  <a:rPr lang="en-US" altLang="zh-TW" i="1" dirty="0" smtClean="0"/>
                  <a:t>x</a:t>
                </a:r>
                <a:r>
                  <a:rPr lang="en-US" altLang="zh-TW" baseline="-25000" dirty="0" smtClean="0"/>
                  <a:t>0</a:t>
                </a:r>
                <a:r>
                  <a:rPr lang="en-US" altLang="zh-TW" dirty="0" smtClean="0">
                    <a:solidFill>
                      <a:srgbClr val="0000CC"/>
                    </a:solidFill>
                  </a:rPr>
                  <a:t>+</a:t>
                </a:r>
                <a:r>
                  <a:rPr lang="en-US" altLang="zh-TW" baseline="-25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altLang="zh-TW" baseline="-25000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i="1" dirty="0" smtClean="0"/>
                  <a:t>x</a:t>
                </a:r>
                <a:r>
                  <a:rPr lang="en-US" altLang="zh-TW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–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)</a:t>
                </a:r>
                <a:r>
                  <a:rPr lang="en-US" altLang="zh-TW" baseline="30000" dirty="0" smtClean="0"/>
                  <a:t>2 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altLang="zh-TW" baseline="-25000" dirty="0" smtClean="0">
                    <a:solidFill>
                      <a:srgbClr val="00B050"/>
                    </a:solidFill>
                  </a:rPr>
                  <a:t>0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= 1,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altLang="zh-TW" baseline="-25000" dirty="0" smtClean="0">
                    <a:solidFill>
                      <a:srgbClr val="00B050"/>
                    </a:solidFill>
                  </a:rPr>
                  <a:t>1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=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gradient of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(</a:t>
                </a:r>
                <a:r>
                  <a:rPr lang="en-US" altLang="zh-TW" sz="2400" b="1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400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/>
                      <m:t>w</m:t>
                    </m:r>
                    <m:r>
                      <m:rPr>
                        <m:nor/>
                      </m:rPr>
                      <a:rPr lang="en-US" altLang="zh-TW" sz="2400" baseline="-25000" dirty="0"/>
                      <m:t>0</m:t>
                    </m:r>
                    <m:r>
                      <m:rPr>
                        <m:nor/>
                      </m:rPr>
                      <a:rPr lang="en-US" altLang="zh-TW" sz="2400" dirty="0"/>
                      <m:t>,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m:rPr>
                        <m:nor/>
                      </m:rPr>
                      <a:rPr lang="en-US" altLang="zh-TW" sz="2400" i="1" dirty="0"/>
                      <m:t>w</m:t>
                    </m:r>
                    <m:r>
                      <m:rPr>
                        <m:nor/>
                      </m:rPr>
                      <a:rPr lang="en-US" altLang="zh-TW" sz="2400" baseline="-25000" dirty="0"/>
                      <m:t>1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solidFill>
                                    <a:srgbClr val="0000CC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prstClr val="black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solidFill>
                                    <a:srgbClr val="0000CC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prstClr val="black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)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TW" baseline="30000" dirty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26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8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Gradient Descent</a:t>
            </a:r>
            <a:r>
              <a:rPr lang="en-US" altLang="zh-TW" sz="4400" dirty="0"/>
              <a:t> – two </a:t>
            </a:r>
            <a:r>
              <a:rPr lang="en-US" altLang="zh-TW" sz="4400" dirty="0" smtClean="0"/>
              <a:t>weights </a:t>
            </a:r>
            <a:r>
              <a:rPr lang="en-US" altLang="zh-TW" sz="3600" dirty="0" smtClean="0"/>
              <a:t>(2/2</a:t>
            </a:r>
            <a:r>
              <a:rPr lang="en-US" altLang="zh-TW" sz="3600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 rule for </a:t>
                </a:r>
                <a:r>
                  <a:rPr lang="en-US" altLang="zh-TW" dirty="0"/>
                  <a:t>gradient descent: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ym typeface="Symbol" panose="05050102010706020507" pitchFamily="18" charset="2"/>
                  </a:rPr>
                  <a:t>        </a:t>
                </a:r>
                <a:r>
                  <a:rPr lang="en-US" altLang="zh-TW" i="1" dirty="0" smtClean="0"/>
                  <a:t>   w</a:t>
                </a:r>
                <a:r>
                  <a:rPr lang="en-US" altLang="zh-TW" baseline="-25000" dirty="0" smtClean="0"/>
                  <a:t>0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 smtClean="0"/>
                  <a:t>w</a:t>
                </a:r>
                <a:r>
                  <a:rPr lang="en-US" altLang="zh-TW" baseline="-25000" dirty="0" smtClean="0"/>
                  <a:t>0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y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0 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CC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i="1" dirty="0" smtClean="0"/>
                  <a:t>           w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y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0 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CC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altLang="zh-TW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TW" b="0" i="0" baseline="-25000" dirty="0" smtClean="0">
                        <a:solidFill>
                          <a:prstClr val="black"/>
                        </a:solidFill>
                      </a:rPr>
                      <m:t>1</m:t>
                    </m:r>
                  </m:oMath>
                </a14:m>
                <a:endParaRPr lang="en-US" altLang="zh-TW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 Vector form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       Let </a:t>
                </a:r>
                <a:r>
                  <a:rPr lang="en-US" altLang="zh-TW" sz="2400" b="1" dirty="0" smtClean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/>
                  <a:t>, and </a:t>
                </a:r>
                <a:r>
                  <a:rPr lang="en-US" altLang="zh-TW" sz="2400" b="1" dirty="0" smtClean="0"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/>
                  <a:t>, then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>           </a:t>
                </a:r>
                <a:r>
                  <a:rPr lang="en-US" altLang="zh-TW" b="1" dirty="0" smtClean="0"/>
                  <a:t>w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 smtClean="0"/>
                  <a:t>w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 </a:t>
                </a:r>
                <a:endParaRPr lang="en-US" altLang="zh-TW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27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47864" y="4509120"/>
            <a:ext cx="1440160" cy="533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0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Error Function </a:t>
            </a:r>
            <a:r>
              <a:rPr lang="en-US" altLang="zh-TW" sz="3600" dirty="0" smtClean="0"/>
              <a:t>– (M+1) weights (</a:t>
            </a:r>
            <a:r>
              <a:rPr lang="en-US" altLang="zh-TW" sz="3600" dirty="0"/>
              <a:t>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13892" y="1412776"/>
                <a:ext cx="8172908" cy="4853136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altLang="zh-TW" dirty="0" smtClean="0"/>
                  <a:t>Now, consider a single example with 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attributes:</a:t>
                </a: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0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TW" dirty="0" smtClean="0"/>
                  <a:t>    where </a:t>
                </a:r>
                <a:r>
                  <a:rPr lang="en-US" altLang="zh-TW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= (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baseline="-25000" dirty="0" smtClean="0">
                    <a:sym typeface="Symbol" panose="05050102010706020507" pitchFamily="18" charset="2"/>
                  </a:rPr>
                  <a:t>0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…, </a:t>
                </a:r>
                <a:r>
                  <a:rPr lang="en-US" altLang="zh-TW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err="1" smtClean="0">
                    <a:sym typeface="Symbol" panose="05050102010706020507" pitchFamily="18" charset="2"/>
                  </a:rPr>
                  <a:t>M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and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=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x</a:t>
                </a:r>
                <a:r>
                  <a:rPr lang="en-US" altLang="zh-TW" baseline="-25000" dirty="0" smtClean="0"/>
                  <a:t>0 </a:t>
                </a:r>
                <a:r>
                  <a:rPr lang="en-US" altLang="zh-TW" i="1" dirty="0" smtClean="0"/>
                  <a:t>+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 smtClean="0"/>
                  <a:t>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i="1" baseline="-25000" dirty="0" smtClean="0"/>
                  <a:t> </a:t>
                </a:r>
                <a:r>
                  <a:rPr lang="en-US" altLang="zh-TW" i="1" dirty="0"/>
                  <a:t>+ w</a:t>
                </a:r>
                <a:r>
                  <a:rPr lang="en-US" altLang="zh-TW" baseline="-25000" dirty="0"/>
                  <a:t>2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 smtClean="0"/>
                  <a:t>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i="1" baseline="-25000" dirty="0" smtClean="0"/>
                  <a:t> </a:t>
                </a:r>
                <a:r>
                  <a:rPr lang="en-US" altLang="zh-TW" i="1" dirty="0"/>
                  <a:t>+ ... + </a:t>
                </a:r>
                <a:r>
                  <a:rPr lang="en-US" altLang="zh-TW" i="1" dirty="0" err="1" smtClean="0"/>
                  <a:t>w</a:t>
                </a:r>
                <a:r>
                  <a:rPr lang="en-US" altLang="zh-TW" baseline="-25000" dirty="0" err="1" smtClean="0"/>
                  <a:t>M</a:t>
                </a:r>
                <a:r>
                  <a:rPr lang="en-US" altLang="zh-TW" i="1" baseline="-25000" dirty="0" smtClean="0"/>
                  <a:t> </a:t>
                </a:r>
                <a:r>
                  <a:rPr lang="en-US" altLang="zh-TW" i="1" dirty="0" err="1" smtClean="0"/>
                  <a:t>x</a:t>
                </a:r>
                <a:r>
                  <a:rPr lang="en-US" altLang="zh-TW" baseline="-25000" dirty="0" err="1" smtClean="0"/>
                  <a:t>M</a:t>
                </a:r>
                <a:endParaRPr lang="en-US" altLang="zh-TW" baseline="-25000" dirty="0" smtClean="0"/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  <a:defRPr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=  </a:t>
                </a:r>
                <a:r>
                  <a:rPr lang="en-US" altLang="zh-TW" b="1" dirty="0" err="1" smtClean="0"/>
                  <a:t>w</a:t>
                </a:r>
                <a:r>
                  <a:rPr lang="en-US" altLang="zh-TW" b="1" dirty="0" err="1" smtClean="0">
                    <a:sym typeface="Symbol" panose="05050102010706020507" pitchFamily="18" charset="2"/>
                  </a:rPr>
                  <a:t>x</a:t>
                </a:r>
                <a:r>
                  <a:rPr lang="en-US" altLang="zh-TW" b="1" dirty="0" smtClean="0"/>
                  <a:t> </a:t>
                </a:r>
                <a:r>
                  <a:rPr lang="en-US" altLang="zh-TW" b="1" dirty="0" smtClean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inner product of two column vectors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  <a:defRPr/>
                </a:pPr>
                <a:r>
                  <a:rPr lang="en-US" altLang="zh-TW" dirty="0" smtClean="0"/>
                  <a:t>               =  </a:t>
                </a:r>
                <a:r>
                  <a:rPr lang="en-US" altLang="zh-TW" b="1" dirty="0" err="1" smtClean="0"/>
                  <a:t>w</a:t>
                </a:r>
                <a:r>
                  <a:rPr lang="en-US" altLang="zh-TW" baseline="30000" dirty="0" err="1" smtClean="0">
                    <a:sym typeface="Symbol" panose="05050102010706020507" pitchFamily="18" charset="2"/>
                  </a:rPr>
                  <a:t>T</a:t>
                </a:r>
                <a:r>
                  <a:rPr lang="en-US" altLang="zh-TW" b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TW" b="1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b="1" dirty="0" smtClean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row vector </a:t>
                </a:r>
                <a:r>
                  <a:rPr lang="en-US" altLang="zh-TW" b="1" dirty="0" err="1"/>
                  <a:t>w</a:t>
                </a:r>
                <a:r>
                  <a:rPr lang="en-US" altLang="zh-TW" baseline="30000" dirty="0" err="1">
                    <a:sym typeface="Symbol" panose="05050102010706020507" pitchFamily="18" charset="2"/>
                  </a:rPr>
                  <a:t>T</a:t>
                </a:r>
                <a:r>
                  <a:rPr lang="en-US" altLang="zh-TW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times column vector </a:t>
                </a:r>
                <a:r>
                  <a:rPr lang="en-US" altLang="zh-TW" b="1" dirty="0" smtClean="0"/>
                  <a:t>x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  <a:defRPr/>
                </a:pPr>
                <a:r>
                  <a:rPr lang="en-US" altLang="zh-TW" i="1" dirty="0"/>
                  <a:t/>
                </a:r>
                <a:br>
                  <a:rPr lang="en-US" altLang="zh-TW" i="1" dirty="0"/>
                </a:br>
                <a:endParaRPr lang="en-US" altLang="zh-TW" dirty="0" smtClean="0"/>
              </a:p>
              <a:p>
                <a:pPr marL="0" indent="0">
                  <a:lnSpc>
                    <a:spcPct val="90000"/>
                  </a:lnSpc>
                  <a:buNone/>
                  <a:defRPr/>
                </a:pPr>
                <a:endParaRPr lang="en-US" altLang="zh-TW" dirty="0" smtClean="0"/>
              </a:p>
              <a:p>
                <a:pPr marL="0" indent="0">
                  <a:lnSpc>
                    <a:spcPct val="90000"/>
                  </a:lnSpc>
                  <a:buNone/>
                  <a:defRPr/>
                </a:pPr>
                <a:r>
                  <a:rPr lang="en-US" altLang="zh-TW" dirty="0" smtClean="0">
                    <a:sym typeface="Symbol" panose="05050102010706020507" pitchFamily="18" charset="2"/>
                  </a:rPr>
                  <a:t>     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892" y="1412776"/>
                <a:ext cx="8172908" cy="4853136"/>
              </a:xfrm>
              <a:blipFill>
                <a:blip r:embed="rId2"/>
                <a:stretch>
                  <a:fillRect l="-1342" t="-2261" r="-447" b="-2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28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96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TW" sz="4000" dirty="0"/>
              <a:t>Error </a:t>
            </a:r>
            <a:r>
              <a:rPr lang="en-US" altLang="zh-TW" sz="4000" dirty="0" smtClean="0"/>
              <a:t>Function</a:t>
            </a:r>
            <a:r>
              <a:rPr lang="en-US" altLang="zh-TW" sz="4000" dirty="0"/>
              <a:t>– (M+1) </a:t>
            </a:r>
            <a:r>
              <a:rPr lang="en-US" altLang="zh-TW" sz="4000" dirty="0" smtClean="0"/>
              <a:t>weights </a:t>
            </a:r>
            <a:r>
              <a:rPr lang="en-US" altLang="zh-TW" sz="3600" dirty="0" smtClean="0"/>
              <a:t>(2/2</a:t>
            </a:r>
            <a:r>
              <a:rPr lang="en-US" altLang="zh-TW" sz="3600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194" y="1628800"/>
            <a:ext cx="8229600" cy="432048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</a:rPr>
              <a:t>0</a:t>
            </a:r>
            <a:r>
              <a:rPr lang="en-US" altLang="zh-TW" i="1" dirty="0">
                <a:solidFill>
                  <a:srgbClr val="FF0000"/>
                </a:solidFill>
              </a:rPr>
              <a:t>, w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i="1" dirty="0">
                <a:solidFill>
                  <a:srgbClr val="FF0000"/>
                </a:solidFill>
              </a:rPr>
              <a:t>, w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i="1" dirty="0">
                <a:solidFill>
                  <a:srgbClr val="FF0000"/>
                </a:solidFill>
              </a:rPr>
              <a:t>, w</a:t>
            </a:r>
            <a:r>
              <a:rPr lang="en-US" altLang="zh-TW" baseline="-25000" dirty="0">
                <a:solidFill>
                  <a:srgbClr val="FF0000"/>
                </a:solidFill>
              </a:rPr>
              <a:t>3</a:t>
            </a:r>
            <a:r>
              <a:rPr lang="en-US" altLang="zh-TW" i="1" dirty="0">
                <a:solidFill>
                  <a:srgbClr val="FF0000"/>
                </a:solidFill>
              </a:rPr>
              <a:t>, ..., </a:t>
            </a:r>
            <a:r>
              <a:rPr lang="en-US" altLang="zh-TW" i="1" dirty="0" err="1">
                <a:solidFill>
                  <a:srgbClr val="FF0000"/>
                </a:solidFill>
              </a:rPr>
              <a:t>w</a:t>
            </a:r>
            <a:r>
              <a:rPr lang="en-US" altLang="zh-TW" baseline="-25000" dirty="0" err="1">
                <a:solidFill>
                  <a:srgbClr val="FF0000"/>
                </a:solidFill>
              </a:rPr>
              <a:t>M</a:t>
            </a:r>
            <a:r>
              <a:rPr lang="en-US" altLang="zh-TW" baseline="-25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is to be determined </a:t>
            </a:r>
            <a:r>
              <a:rPr lang="en-US" altLang="zh-TW" dirty="0"/>
              <a:t>and to be fit in </a:t>
            </a:r>
            <a:r>
              <a:rPr lang="en-US" altLang="zh-TW" dirty="0" smtClean="0"/>
              <a:t>the learning problem.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TW" dirty="0"/>
              <a:t>The space </a:t>
            </a:r>
            <a:r>
              <a:rPr lang="en-US" altLang="zh-TW" i="1" dirty="0"/>
              <a:t>H</a:t>
            </a:r>
            <a:r>
              <a:rPr lang="en-US" altLang="zh-TW" dirty="0"/>
              <a:t> of candidate hypothesis is the set of all possible real-valued weight </a:t>
            </a:r>
            <a:r>
              <a:rPr lang="en-US" altLang="zh-TW" dirty="0" smtClean="0"/>
              <a:t>vectors: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i="1" dirty="0"/>
              <a:t>H</a:t>
            </a:r>
            <a:r>
              <a:rPr lang="en-US" altLang="zh-TW" dirty="0"/>
              <a:t> = {</a:t>
            </a:r>
            <a:r>
              <a:rPr lang="en-US" altLang="zh-TW" b="1" dirty="0">
                <a:solidFill>
                  <a:srgbClr val="FF3300"/>
                </a:solidFill>
              </a:rPr>
              <a:t>w</a:t>
            </a:r>
            <a:r>
              <a:rPr lang="en-US" altLang="zh-TW" b="1" dirty="0"/>
              <a:t>|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3300"/>
                </a:solidFill>
              </a:rPr>
              <a:t>w</a:t>
            </a:r>
            <a:r>
              <a:rPr lang="en-US" altLang="zh-TW" b="1" dirty="0"/>
              <a:t> </a:t>
            </a:r>
            <a:r>
              <a:rPr lang="en-US" altLang="zh-TW" b="1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 R</a:t>
            </a:r>
            <a:r>
              <a:rPr lang="en-US" altLang="zh-TW" baseline="30000" dirty="0">
                <a:solidFill>
                  <a:srgbClr val="0000CC"/>
                </a:solidFill>
              </a:rPr>
              <a:t>M+1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TW" dirty="0" smtClean="0"/>
              <a:t>Q: How </a:t>
            </a:r>
            <a:r>
              <a:rPr lang="en-US" altLang="zh-TW" dirty="0"/>
              <a:t>to </a:t>
            </a:r>
            <a:r>
              <a:rPr lang="en-US" altLang="zh-TW" dirty="0" smtClean="0"/>
              <a:t>determine </a:t>
            </a:r>
            <a:r>
              <a:rPr lang="en-US" altLang="zh-TW" dirty="0"/>
              <a:t>a </a:t>
            </a:r>
            <a:r>
              <a:rPr lang="en-US" altLang="zh-TW" dirty="0" smtClean="0"/>
              <a:t>weight vector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?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TW" dirty="0" smtClean="0"/>
              <a:t>    A: </a:t>
            </a:r>
            <a:r>
              <a:rPr lang="en-US" altLang="zh-TW" dirty="0"/>
              <a:t>Several algorithms are known to solve this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learning problem. Here</a:t>
            </a:r>
            <a:r>
              <a:rPr lang="en-US" altLang="zh-TW" dirty="0"/>
              <a:t>, we consider </a:t>
            </a:r>
            <a:r>
              <a:rPr lang="en-US" altLang="zh-TW" dirty="0" smtClean="0"/>
              <a:t>gradient </a:t>
            </a:r>
            <a:br>
              <a:rPr lang="en-US" altLang="zh-TW" dirty="0" smtClean="0"/>
            </a:br>
            <a:r>
              <a:rPr lang="en-US" altLang="zh-TW" dirty="0" smtClean="0"/>
              <a:t>         descent again.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29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4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 </a:t>
            </a:r>
            <a:r>
              <a:rPr lang="en-US" altLang="zh-TW" sz="4000" dirty="0" smtClean="0"/>
              <a:t>(1/2)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Supervised </a:t>
            </a:r>
            <a:r>
              <a:rPr lang="en-US" altLang="zh-TW" dirty="0">
                <a:solidFill>
                  <a:srgbClr val="FF0000"/>
                </a:solidFill>
              </a:rPr>
              <a:t>learning </a:t>
            </a:r>
            <a:r>
              <a:rPr lang="en-US" altLang="zh-TW" dirty="0"/>
              <a:t>is the most popular paradigm for machine </a:t>
            </a:r>
            <a:r>
              <a:rPr lang="en-US" altLang="zh-TW" dirty="0" smtClean="0"/>
              <a:t>learning.</a:t>
            </a:r>
          </a:p>
          <a:p>
            <a:r>
              <a:rPr lang="en-US" altLang="zh-TW" dirty="0" smtClean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supervised learning</a:t>
            </a:r>
            <a:r>
              <a:rPr lang="en-US" altLang="zh-TW" dirty="0"/>
              <a:t>, we are given a data set and already know what our correct output should look like, having the idea that there is </a:t>
            </a:r>
            <a:r>
              <a:rPr lang="en-US" altLang="zh-TW" dirty="0">
                <a:solidFill>
                  <a:srgbClr val="FF0000"/>
                </a:solidFill>
              </a:rPr>
              <a:t>a relationship </a:t>
            </a:r>
            <a:r>
              <a:rPr lang="en-US" altLang="zh-TW" dirty="0"/>
              <a:t>between </a:t>
            </a:r>
            <a:r>
              <a:rPr lang="en-US" altLang="zh-TW" dirty="0">
                <a:solidFill>
                  <a:srgbClr val="FF0000"/>
                </a:solidFill>
              </a:rPr>
              <a:t>the input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the output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Supervised learning </a:t>
            </a:r>
            <a:r>
              <a:rPr lang="en-US" altLang="zh-TW" dirty="0"/>
              <a:t>problems can be further grouped into </a:t>
            </a:r>
            <a:r>
              <a:rPr lang="en-US" altLang="zh-TW" dirty="0">
                <a:solidFill>
                  <a:srgbClr val="FF0000"/>
                </a:solidFill>
              </a:rPr>
              <a:t>regression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classification</a:t>
            </a:r>
            <a:r>
              <a:rPr lang="en-US" altLang="zh-TW" dirty="0"/>
              <a:t> problems</a:t>
            </a:r>
            <a:r>
              <a:rPr lang="en-US" altLang="zh-TW" dirty="0" smtClean="0"/>
              <a:t>.</a:t>
            </a:r>
          </a:p>
        </p:txBody>
      </p:sp>
      <p:sp>
        <p:nvSpPr>
          <p:cNvPr id="4098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409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55BA32-C540-4625-85B1-3D9EC670C038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</a:t>
            </a:r>
            <a:r>
              <a:rPr lang="en-US" altLang="zh-TW" dirty="0" smtClean="0"/>
              <a:t>Descent </a:t>
            </a:r>
            <a:r>
              <a:rPr lang="en-US" altLang="zh-TW" sz="4000" dirty="0" smtClean="0"/>
              <a:t>– </a:t>
            </a:r>
            <a:r>
              <a:rPr lang="en-US" altLang="zh-TW" sz="4000" dirty="0"/>
              <a:t>(M+1) </a:t>
            </a:r>
            <a:r>
              <a:rPr lang="en-US" altLang="zh-TW" sz="4000" dirty="0" smtClean="0"/>
              <a:t>weights </a:t>
            </a:r>
            <a:r>
              <a:rPr lang="en-US" altLang="zh-TW" sz="3600" dirty="0" smtClean="0"/>
              <a:t>(1/2</a:t>
            </a:r>
            <a:r>
              <a:rPr lang="en-US" altLang="zh-TW" sz="3600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015581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TW" dirty="0" smtClean="0"/>
                  <a:t>Gradient of </a:t>
                </a:r>
                <a:r>
                  <a:rPr lang="en-US" altLang="zh-TW" i="1" dirty="0"/>
                  <a:t>E </a:t>
                </a:r>
                <a:r>
                  <a:rPr lang="en-US" altLang="zh-TW" dirty="0"/>
                  <a:t>with respect to</a:t>
                </a:r>
                <a:r>
                  <a:rPr lang="en-US" altLang="zh-TW" i="1" dirty="0"/>
                  <a:t> </a:t>
                </a:r>
                <a:r>
                  <a:rPr lang="en-US" altLang="zh-TW" b="1" dirty="0" smtClean="0"/>
                  <a:t>w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= (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i="1" dirty="0"/>
                  <a:t>, w</a:t>
                </a:r>
                <a:r>
                  <a:rPr lang="en-US" altLang="zh-TW" baseline="-25000" dirty="0"/>
                  <a:t>1</a:t>
                </a:r>
                <a:r>
                  <a:rPr lang="en-US" altLang="zh-TW" i="1" dirty="0" smtClean="0"/>
                  <a:t>,..., </a:t>
                </a:r>
                <a:r>
                  <a:rPr lang="en-US" altLang="zh-TW" i="1" dirty="0" err="1"/>
                  <a:t>w</a:t>
                </a:r>
                <a:r>
                  <a:rPr lang="en-US" altLang="zh-TW" baseline="-25000" dirty="0" err="1"/>
                  <a:t>M</a:t>
                </a:r>
                <a:r>
                  <a:rPr lang="en-US" altLang="zh-TW" baseline="-25000" dirty="0"/>
                  <a:t> </a:t>
                </a:r>
                <a:r>
                  <a:rPr lang="en-US" altLang="zh-TW" dirty="0" smtClean="0"/>
                  <a:t>):</a:t>
                </a:r>
                <a:r>
                  <a:rPr lang="en-US" altLang="zh-TW" dirty="0"/>
                  <a:t>	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altLang="zh-TW" sz="2000" dirty="0"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1" dirty="0"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TW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altLang="zh-TW" sz="2000" dirty="0"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w</m:t>
                      </m:r>
                      <m:r>
                        <m:rPr>
                          <m:nor/>
                        </m:rPr>
                        <a:rPr lang="en-US" altLang="zh-TW" sz="2000" baseline="-25000" dirty="0"/>
                        <m:t>0</m:t>
                      </m:r>
                      <m:r>
                        <m:rPr>
                          <m:nor/>
                        </m:rPr>
                        <a:rPr lang="en-US" altLang="zh-TW" sz="2000" dirty="0"/>
                        <m:t>,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 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w</m:t>
                      </m:r>
                      <m:r>
                        <m:rPr>
                          <m:nor/>
                        </m:rPr>
                        <a:rPr lang="en-US" altLang="zh-TW" sz="2000" baseline="-25000" dirty="0"/>
                        <m:t>1</m:t>
                      </m:r>
                      <m:r>
                        <a:rPr lang="en-US" altLang="zh-TW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r>
                        <m:rPr>
                          <m:nor/>
                        </m:rPr>
                        <a:rPr lang="en-US" altLang="zh-TW" sz="2000" dirty="0"/>
                        <m:t>,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 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w</m:t>
                      </m:r>
                      <m:r>
                        <m:rPr>
                          <m:nor/>
                        </m:rPr>
                        <a:rPr lang="en-US" altLang="zh-TW" sz="2000" baseline="-25000" dirty="0"/>
                        <m:t>M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0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0 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 +</m:t>
                                </m:r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–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)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0 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 +</m:t>
                                </m:r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–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)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0 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 +</m:t>
                                </m:r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–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)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M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i="1" baseline="-250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spcAft>
                    <a:spcPts val="1800"/>
                  </a:spcAft>
                  <a:buNone/>
                </a:pPr>
                <a:r>
                  <a:rPr lang="en-US" altLang="zh-TW" sz="2000" dirty="0" smtClean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–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)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–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)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–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)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M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m:rPr>
                        <m:nor/>
                      </m:rPr>
                      <a:rPr lang="en-US" altLang="zh-TW" sz="2000" dirty="0"/>
                      <m:t>–</m:t>
                    </m:r>
                    <m:r>
                      <m:rPr>
                        <m:nor/>
                      </m:rPr>
                      <a:rPr lang="en-US" altLang="zh-TW" sz="2000" i="1" dirty="0"/>
                      <m:t>y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b="1" dirty="0"/>
                      <m:t>w</m:t>
                    </m:r>
                    <m:r>
                      <m:rPr>
                        <m:nor/>
                      </m:rPr>
                      <a:rPr lang="en-US" altLang="zh-TW" sz="2000" baseline="30000" dirty="0"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TW" sz="2000" b="1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000" b="0" i="0" dirty="0" smtClean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–</m:t>
                    </m:r>
                    <m:r>
                      <m:rPr>
                        <m:nor/>
                      </m:rPr>
                      <a:rPr lang="en-US" altLang="zh-TW" sz="20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000" i="1" dirty="0"/>
                      <m:t>y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b="1" dirty="0" smtClean="0"/>
                  <a:t>x</a:t>
                </a:r>
                <a:endParaRPr lang="en-US" altLang="zh-TW" sz="2000" b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015581"/>
              </a:xfrm>
              <a:blipFill>
                <a:blip r:embed="rId2"/>
                <a:stretch>
                  <a:fillRect l="-1333" t="-4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30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73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Descent </a:t>
            </a:r>
            <a:r>
              <a:rPr lang="en-US" altLang="zh-TW" sz="4000" dirty="0"/>
              <a:t>– (M+1) weights </a:t>
            </a:r>
            <a:r>
              <a:rPr lang="en-US" altLang="zh-TW" sz="4000" dirty="0" smtClean="0"/>
              <a:t>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97451"/>
                <a:ext cx="8153400" cy="4495800"/>
              </a:xfrm>
            </p:spPr>
            <p:txBody>
              <a:bodyPr/>
              <a:lstStyle/>
              <a:p>
                <a:r>
                  <a:rPr lang="en-US" altLang="zh-TW" dirty="0" smtClean="0"/>
                  <a:t>Training rule for 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gradient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descent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          </a:t>
                </a:r>
                <a:r>
                  <a:rPr lang="en-US" altLang="zh-TW" b="1" dirty="0" smtClean="0"/>
                  <a:t>w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 smtClean="0"/>
                  <a:t>w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 </a:t>
                </a:r>
                <a:r>
                  <a:rPr lang="en-US" altLang="zh-TW" dirty="0"/>
                  <a:t> 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   </a:t>
                </a:r>
                <a:r>
                  <a:rPr lang="en-US" altLang="zh-TW" b="1" dirty="0"/>
                  <a:t>w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/>
                  <a:t>w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/>
                      <m:t>w</m:t>
                    </m:r>
                    <m:r>
                      <m:rPr>
                        <m:nor/>
                      </m:rPr>
                      <a:rPr lang="en-US" altLang="zh-TW" baseline="30000" dirty="0"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TW" b="1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–</m:t>
                    </m:r>
                    <m:r>
                      <m:rPr>
                        <m:nor/>
                      </m:rPr>
                      <a:rPr lang="en-US" altLang="zh-TW" i="1" dirty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) </m:t>
                    </m:r>
                    <m:r>
                      <m:rPr>
                        <m:nor/>
                      </m:rPr>
                      <a:rPr lang="en-US" altLang="zh-TW" b="1" dirty="0"/>
                      <m:t>x</m:t>
                    </m:r>
                    <m:r>
                      <m:rPr>
                        <m:nor/>
                      </m:rPr>
                      <a:rPr lang="en-US" altLang="zh-TW" i="0" dirty="0" smtClean="0"/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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 </a:t>
                </a:r>
                <a:r>
                  <a:rPr lang="en-US" altLang="zh-TW" b="1" dirty="0" smtClean="0"/>
                  <a:t>w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/>
                  <a:t>w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b="1" dirty="0"/>
                          <m:t>w</m:t>
                        </m:r>
                        <m:r>
                          <m:rPr>
                            <m:nor/>
                          </m:rPr>
                          <a:rPr lang="en-US" altLang="zh-TW" baseline="300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sym typeface="Symbol" panose="05050102010706020507" pitchFamily="18" charset="2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altLang="zh-TW" b="1" dirty="0"/>
                      <m:t>x</m:t>
                    </m:r>
                  </m:oMath>
                </a14:m>
                <a:r>
                  <a:rPr lang="en-US" altLang="zh-TW" dirty="0" smtClean="0"/>
                  <a:t> 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// Vector form</a:t>
                </a:r>
                <a:endParaRPr lang="en-US" altLang="zh-TW" dirty="0">
                  <a:solidFill>
                    <a:srgbClr val="00B050"/>
                  </a:solidFill>
                </a:endParaRPr>
              </a:p>
              <a:p>
                <a:pPr eaLnBrk="1" hangingPunct="1"/>
                <a:r>
                  <a:rPr lang="en-US" altLang="zh-TW" sz="2800" dirty="0" smtClean="0"/>
                  <a:t>We may write the rule in its component form</a:t>
                </a:r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ym typeface="Symbol" panose="05050102010706020507" pitchFamily="18" charset="2"/>
                  </a:rPr>
                  <a:t>       </a:t>
                </a:r>
                <a:r>
                  <a:rPr lang="en-US" altLang="zh-TW" i="1" dirty="0" smtClean="0"/>
                  <a:t>        </a:t>
                </a:r>
                <a:r>
                  <a:rPr lang="en-US" altLang="zh-TW" i="1" dirty="0" err="1" smtClean="0"/>
                  <a:t>w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dirty="0" smtClean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 err="1" smtClean="0"/>
                  <a:t>w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b="1" dirty="0"/>
                          <m:t>w</m:t>
                        </m:r>
                        <m:r>
                          <m:rPr>
                            <m:nor/>
                          </m:rPr>
                          <a:rPr lang="en-US" altLang="zh-TW" baseline="300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sym typeface="Symbol" panose="05050102010706020507" pitchFamily="18" charset="2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i  </a:t>
                </a:r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i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             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// Component form; </a:t>
                </a:r>
                <a:r>
                  <a:rPr lang="en-US" altLang="zh-TW" i="1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 = 0, 1, …, M</a:t>
                </a:r>
                <a:endParaRPr lang="en-US" altLang="zh-TW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altLang="zh-TW" sz="2800" dirty="0" smtClean="0"/>
              </a:p>
            </p:txBody>
          </p:sp>
        </mc:Choice>
        <mc:Fallback>
          <p:sp>
            <p:nvSpPr>
              <p:cNvPr id="276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97451"/>
                <a:ext cx="8153400" cy="4495800"/>
              </a:xfrm>
              <a:blipFill>
                <a:blip r:embed="rId2"/>
                <a:stretch>
                  <a:fillRect l="-1345" t="-1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2765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276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ADC2E3-EF7E-469B-9175-4382A72D9760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sz="4000" dirty="0"/>
              <a:t>Gradient Descent</a:t>
            </a:r>
            <a:r>
              <a:rPr lang="en-US" altLang="zh-TW" sz="4400" dirty="0"/>
              <a:t>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91264" cy="4133055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 smtClean="0"/>
                  <a:t>     Given </a:t>
                </a:r>
                <a:r>
                  <a:rPr lang="en-US" altLang="zh-TW" dirty="0"/>
                  <a:t>training data </a:t>
                </a:r>
                <a:r>
                  <a:rPr lang="en-US" altLang="zh-TW" dirty="0" smtClean="0"/>
                  <a:t>set: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D = {</a:t>
                </a:r>
                <a:r>
                  <a:rPr lang="en-US" altLang="zh-TW" dirty="0">
                    <a:sym typeface="Symbol" panose="05050102010706020507" pitchFamily="18" charset="2"/>
                  </a:rPr>
                  <a:t>(</a:t>
                </a:r>
                <a:r>
                  <a:rPr lang="en-US" altLang="zh-TW" b="1" dirty="0">
                    <a:sym typeface="Symbol" panose="05050102010706020507" pitchFamily="18" charset="2"/>
                  </a:rPr>
                  <a:t>x</a:t>
                </a:r>
                <a:r>
                  <a:rPr lang="en-US" altLang="zh-TW" sz="16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16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), 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…, </a:t>
                </a:r>
                <a:r>
                  <a:rPr lang="en-US" altLang="zh-TW" dirty="0">
                    <a:sym typeface="Symbol" panose="05050102010706020507" pitchFamily="18" charset="2"/>
                  </a:rPr>
                  <a:t>(</a:t>
                </a:r>
                <a:r>
                  <a:rPr lang="en-US" altLang="zh-TW" b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TW" sz="16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16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)</a:t>
                </a:r>
                <a:r>
                  <a:rPr lang="en-US" altLang="zh-TW" dirty="0" smtClean="0"/>
                  <a:t>}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sym typeface="Symbol" panose="05050102010706020507" pitchFamily="18" charset="2"/>
                  </a:rPr>
                  <a:t>N training examples</a:t>
                </a:r>
                <a:endParaRPr lang="en-US" altLang="zh-TW" sz="24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sz="2800" dirty="0">
                    <a:solidFill>
                      <a:srgbClr val="0000CC"/>
                    </a:solidFill>
                  </a:rPr>
                  <a:t>Initialize all weights </a:t>
                </a:r>
                <a:r>
                  <a:rPr lang="en-US" altLang="zh-TW" sz="2800" i="1" dirty="0" err="1">
                    <a:solidFill>
                      <a:srgbClr val="0000CC"/>
                    </a:solidFill>
                  </a:rPr>
                  <a:t>w</a:t>
                </a:r>
                <a:r>
                  <a:rPr lang="en-US" altLang="zh-TW" sz="2800" i="1" baseline="-25000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 to random </a:t>
                </a:r>
                <a:r>
                  <a:rPr lang="en-US" altLang="zh-TW" sz="2800" dirty="0" smtClean="0">
                    <a:solidFill>
                      <a:srgbClr val="0000CC"/>
                    </a:solidFill>
                  </a:rPr>
                  <a:t>values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dirty="0" smtClean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b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w </a:t>
                </a:r>
                <a:r>
                  <a:rPr lang="en-US" altLang="zh-TW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= (</a:t>
                </a:r>
                <a:r>
                  <a:rPr lang="en-US" altLang="zh-TW" i="1" dirty="0">
                    <a:solidFill>
                      <a:srgbClr val="00B050"/>
                    </a:solidFill>
                  </a:rPr>
                  <a:t>w</a:t>
                </a:r>
                <a:r>
                  <a:rPr lang="en-US" altLang="zh-TW" sz="1600" baseline="-25000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, </a:t>
                </a:r>
                <a:r>
                  <a:rPr lang="en-US" altLang="zh-TW" i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altLang="zh-TW" sz="1600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, …, </a:t>
                </a:r>
                <a:r>
                  <a:rPr lang="en-US" altLang="zh-TW" i="1" dirty="0" err="1" smtClean="0">
                    <a:solidFill>
                      <a:srgbClr val="00B050"/>
                    </a:solidFill>
                  </a:rPr>
                  <a:t>w</a:t>
                </a:r>
                <a:r>
                  <a:rPr lang="en-US" altLang="zh-TW" sz="1600" baseline="-25000" dirty="0" err="1" smtClean="0">
                    <a:solidFill>
                      <a:srgbClr val="00B050"/>
                    </a:solidFill>
                  </a:rPr>
                  <a:t>M</a:t>
                </a:r>
                <a:r>
                  <a:rPr lang="en-US" altLang="zh-TW" dirty="0" smtClean="0">
                    <a:solidFill>
                      <a:srgbClr val="00B050"/>
                    </a:solidFill>
                    <a:sym typeface="Symbol" panose="05050102010706020507" pitchFamily="18" charset="2"/>
                  </a:rPr>
                  <a:t>); M+1 attributes </a:t>
                </a:r>
                <a:endParaRPr lang="en-US" altLang="zh-TW" dirty="0">
                  <a:solidFill>
                    <a:srgbClr val="00B050"/>
                  </a:solidFill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sz="2800" dirty="0">
                    <a:solidFill>
                      <a:srgbClr val="0000CC"/>
                    </a:solidFill>
                  </a:rPr>
                  <a:t>UNTIL the termination condition is met, DO</a:t>
                </a:r>
              </a:p>
              <a:p>
                <a:pPr lvl="2">
                  <a:lnSpc>
                    <a:spcPct val="110000"/>
                  </a:lnSpc>
                  <a:buFontTx/>
                  <a:buNone/>
                </a:pPr>
                <a:r>
                  <a:rPr lang="en-US" altLang="zh-TW" sz="2800" dirty="0" smtClean="0">
                    <a:solidFill>
                      <a:srgbClr val="0000CC"/>
                    </a:solidFill>
                  </a:rPr>
                  <a:t>FOR each training example </a:t>
                </a:r>
                <a:r>
                  <a:rPr lang="en-US" altLang="zh-TW" sz="2800" b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TW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TW" sz="2800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TW" sz="2800" i="1" dirty="0" smtClean="0">
                    <a:solidFill>
                      <a:srgbClr val="0000CC"/>
                    </a:solidFill>
                  </a:rPr>
                  <a:t> D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ym typeface="Symbol" panose="05050102010706020507" pitchFamily="18" charset="2"/>
                  </a:rPr>
                  <a:t>                    </a:t>
                </a:r>
                <a:r>
                  <a:rPr lang="en-US" altLang="zh-TW" b="1" dirty="0" smtClean="0">
                    <a:sym typeface="Symbol" panose="05050102010706020507" pitchFamily="18" charset="2"/>
                  </a:rPr>
                  <a:t>w  w + </a:t>
                </a:r>
                <a:r>
                  <a:rPr lang="en-US" altLang="zh-TW" i="1" dirty="0" smtClean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i="1" dirty="0"/>
                          <m:t> 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b="1" dirty="0"/>
                          <m:t>w</m:t>
                        </m:r>
                        <m:r>
                          <m:rPr>
                            <m:nor/>
                          </m:rPr>
                          <a:rPr lang="en-US" altLang="zh-TW" baseline="300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baseline="-25000" dirty="0">
                            <a:sym typeface="Symbol" panose="05050102010706020507" pitchFamily="18" charset="2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TW" b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TW" baseline="-25000" dirty="0">
                    <a:sym typeface="Symbol" panose="05050102010706020507" pitchFamily="18" charset="2"/>
                  </a:rPr>
                  <a:t>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91264" cy="4133055"/>
              </a:xfrm>
              <a:blipFill>
                <a:blip r:embed="rId2"/>
                <a:stretch>
                  <a:fillRect t="-11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32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746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</a:t>
            </a:r>
            <a:r>
              <a:rPr lang="en-US" altLang="zh-TW" sz="4000" smtClean="0"/>
              <a:t>(2/2)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Regression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regression problem is when </a:t>
            </a:r>
            <a:r>
              <a:rPr lang="en-US" altLang="zh-TW" dirty="0">
                <a:solidFill>
                  <a:srgbClr val="FF0000"/>
                </a:solidFill>
              </a:rPr>
              <a:t>the output variable is a real value</a:t>
            </a:r>
            <a:r>
              <a:rPr lang="en-US" altLang="zh-TW" dirty="0"/>
              <a:t>, such as “dollars” or </a:t>
            </a:r>
            <a:r>
              <a:rPr lang="en-US" altLang="zh-TW" dirty="0" smtClean="0"/>
              <a:t>“height”.</a:t>
            </a:r>
            <a:endParaRPr lang="en-US" altLang="zh-TW" dirty="0"/>
          </a:p>
          <a:p>
            <a:r>
              <a:rPr lang="en-US" altLang="zh-TW" dirty="0"/>
              <a:t>Classification: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classification problem is when </a:t>
            </a:r>
            <a:r>
              <a:rPr lang="en-US" altLang="zh-TW" dirty="0">
                <a:solidFill>
                  <a:srgbClr val="FF0000"/>
                </a:solidFill>
              </a:rPr>
              <a:t>the output variable is a category</a:t>
            </a:r>
            <a:r>
              <a:rPr lang="en-US" altLang="zh-TW" dirty="0"/>
              <a:t>, such as “disease” and “no disease</a:t>
            </a:r>
            <a:r>
              <a:rPr lang="en-US" altLang="zh-TW" dirty="0" smtClean="0"/>
              <a:t>”.</a:t>
            </a:r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sp>
        <p:nvSpPr>
          <p:cNvPr id="6146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B95B1-65DA-4A4A-A8A5-9F2CADECD5F7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zh-TW" sz="3600" dirty="0" smtClean="0"/>
              <a:t>Linear Classification</a:t>
            </a:r>
          </a:p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</p:txBody>
      </p:sp>
      <p:sp>
        <p:nvSpPr>
          <p:cNvPr id="3074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Maching Learning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30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99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66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D2DD81-582B-462C-9ABD-85E44E36EF1C}" type="slidenum">
              <a:rPr lang="en-US" altLang="zh-TW" sz="1400" smtClean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TW" sz="1400" dirty="0" smtClean="0">
                <a:solidFill>
                  <a:schemeClr val="tx1"/>
                </a:solidFill>
              </a:rPr>
              <a:t>/32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Linear Classification </a:t>
            </a:r>
            <a:r>
              <a:rPr lang="en-US" altLang="zh-TW" sz="4000" dirty="0">
                <a:solidFill>
                  <a:prstClr val="black"/>
                </a:solidFill>
              </a:rPr>
              <a:t>(</a:t>
            </a:r>
            <a:r>
              <a:rPr lang="en-US" altLang="zh-TW" sz="4000" dirty="0" smtClean="0">
                <a:solidFill>
                  <a:prstClr val="black"/>
                </a:solidFill>
              </a:rPr>
              <a:t>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Students </a:t>
            </a:r>
            <a:r>
              <a:rPr lang="en-US" altLang="zh-TW" dirty="0"/>
              <a:t>take a class on a </a:t>
            </a:r>
            <a:r>
              <a:rPr lang="en-US" altLang="zh-TW" b="1" dirty="0"/>
              <a:t>Pass</a:t>
            </a:r>
            <a:r>
              <a:rPr lang="en-US" altLang="zh-TW" dirty="0"/>
              <a:t>/</a:t>
            </a:r>
            <a:r>
              <a:rPr lang="en-US" altLang="zh-TW" b="1" dirty="0"/>
              <a:t>Fail</a:t>
            </a:r>
            <a:r>
              <a:rPr lang="en-US" altLang="zh-TW" dirty="0"/>
              <a:t> </a:t>
            </a:r>
            <a:r>
              <a:rPr lang="en-US" altLang="zh-TW" dirty="0" smtClean="0"/>
              <a:t>basis</a:t>
            </a: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Algorithm: </a:t>
            </a:r>
            <a:r>
              <a:rPr lang="en-US" altLang="zh-TW" dirty="0" smtClean="0">
                <a:cs typeface="Times New Roman" panose="02020603050405020304" pitchFamily="18" charset="0"/>
              </a:rPr>
              <a:t>Perceptron Training Rule </a:t>
            </a:r>
            <a:r>
              <a:rPr lang="en-US" altLang="zh-TW" dirty="0">
                <a:cs typeface="Times New Roman" panose="02020603050405020304" pitchFamily="18" charset="0"/>
              </a:rPr>
              <a:t>(PTL)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 smtClean="0">
              <a:latin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6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36860"/>
              </p:ext>
            </p:extLst>
          </p:nvPr>
        </p:nvGraphicFramePr>
        <p:xfrm>
          <a:off x="1115616" y="2708920"/>
          <a:ext cx="6350318" cy="26212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877842644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498780036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406982049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7625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Students</a:t>
                      </a:r>
                      <a:endParaRPr lang="zh-TW" sz="24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i="1" kern="100" dirty="0" smtClean="0">
                          <a:effectLst/>
                        </a:rPr>
                        <a:t>x</a:t>
                      </a:r>
                      <a:r>
                        <a:rPr lang="en-US" sz="2000" kern="100" baseline="-25000" dirty="0" smtClean="0">
                          <a:effectLst/>
                        </a:rPr>
                        <a:t>1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US" altLang="zh-TW" sz="20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Midterm</a:t>
                      </a:r>
                      <a:r>
                        <a:rPr lang="en-US" sz="24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b="0" i="1" kern="100" dirty="0" smtClean="0">
                          <a:effectLst/>
                        </a:rPr>
                        <a:t>x</a:t>
                      </a:r>
                      <a:r>
                        <a:rPr lang="en-US" altLang="zh-TW" sz="2000" b="0" i="1" kern="100" baseline="-25000" dirty="0" smtClean="0">
                          <a:effectLst/>
                        </a:rPr>
                        <a:t>2</a:t>
                      </a:r>
                      <a:r>
                        <a:rPr lang="en-US" altLang="zh-TW" sz="2000" i="1" kern="100" dirty="0" smtClean="0">
                          <a:effectLst/>
                        </a:rPr>
                        <a:t> </a:t>
                      </a:r>
                      <a:r>
                        <a:rPr lang="en-US" sz="20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Final</a:t>
                      </a:r>
                      <a:r>
                        <a:rPr lang="en-US" sz="20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i="1" kern="100" dirty="0" smtClean="0">
                          <a:effectLst/>
                        </a:rPr>
                        <a:t>y</a:t>
                      </a:r>
                      <a:r>
                        <a:rPr lang="en-US" sz="2800" i="1" kern="100" dirty="0" smtClean="0">
                          <a:effectLst/>
                        </a:rPr>
                        <a:t> </a:t>
                      </a:r>
                      <a:r>
                        <a:rPr lang="en-US" sz="2000" i="0" kern="1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US" altLang="zh-TW" sz="20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Pass/Fail</a:t>
                      </a:r>
                      <a:r>
                        <a:rPr lang="en-US" altLang="zh-TW" sz="20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10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85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-1  </a:t>
                      </a:r>
                      <a:r>
                        <a:rPr lang="zh-TW" alt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Fail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94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6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-1  </a:t>
                      </a:r>
                      <a:r>
                        <a:rPr lang="zh-TW" alt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Fail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5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21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Linear Classification </a:t>
            </a:r>
            <a:r>
              <a:rPr lang="en-US" altLang="zh-TW" sz="4000" dirty="0" smtClean="0">
                <a:solidFill>
                  <a:prstClr val="black"/>
                </a:solidFill>
              </a:rPr>
              <a:t>(2/4)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1689"/>
            <a:ext cx="6061800" cy="4525963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Linear Regression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5F2B-623E-49D3-AC4D-CCE1CD7D53E4}" type="slidenum">
              <a:rPr lang="en-US" altLang="zh-TW" smtClean="0"/>
              <a:pPr/>
              <a:t>7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763688" y="3068960"/>
            <a:ext cx="4680520" cy="2664296"/>
          </a:xfrm>
          <a:prstGeom prst="line">
            <a:avLst/>
          </a:prstGeom>
          <a:ln w="158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123728" y="2564904"/>
            <a:ext cx="2592288" cy="31683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68144" y="2852936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TW" dirty="0" smtClean="0">
                <a:cs typeface="Times New Roman" panose="02020603050405020304" pitchFamily="18" charset="0"/>
              </a:rPr>
              <a:t>Initial </a:t>
            </a:r>
            <a:r>
              <a:rPr lang="en-US" altLang="zh-TW" i="1" dirty="0" smtClean="0">
                <a:cs typeface="Times New Roman" panose="02020603050405020304" pitchFamily="18" charset="0"/>
              </a:rPr>
              <a:t>h</a:t>
            </a:r>
          </a:p>
          <a:p>
            <a:r>
              <a:rPr lang="en-US" altLang="zh-TW" sz="4000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Final</a:t>
            </a:r>
            <a:r>
              <a:rPr lang="en-US" altLang="zh-TW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h</a:t>
            </a:r>
          </a:p>
          <a:p>
            <a:r>
              <a:rPr lang="en-US" altLang="zh-TW" sz="4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Another final </a:t>
            </a:r>
            <a:r>
              <a:rPr lang="en-US" altLang="zh-TW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h</a:t>
            </a:r>
            <a:endParaRPr lang="zh-TW" altLang="en-US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8352928" cy="1143000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Linear Classification </a:t>
            </a:r>
            <a:r>
              <a:rPr lang="en-US" altLang="zh-TW" sz="4000" dirty="0" smtClean="0">
                <a:solidFill>
                  <a:prstClr val="black"/>
                </a:solidFill>
              </a:rPr>
              <a:t>(3/4)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For input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)  </a:t>
            </a:r>
            <a:r>
              <a:rPr lang="en-US" altLang="zh-TW" dirty="0" smtClean="0">
                <a:solidFill>
                  <a:srgbClr val="00B050"/>
                </a:solidFill>
              </a:rPr>
              <a:t>//grades of a students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Pass if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 </a:t>
            </a:r>
            <a:r>
              <a:rPr lang="en-US" altLang="zh-TW" i="1" dirty="0" smtClean="0"/>
              <a:t>&gt; </a:t>
            </a:r>
            <a:r>
              <a:rPr lang="en-US" altLang="zh-TW" dirty="0" smtClean="0">
                <a:solidFill>
                  <a:srgbClr val="FF0000"/>
                </a:solidFill>
              </a:rPr>
              <a:t>threshold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dirty="0" smtClean="0"/>
              <a:t>    ((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)</a:t>
            </a:r>
            <a:r>
              <a:rPr lang="en-US" altLang="zh-TW" i="1" dirty="0" smtClean="0">
                <a:sym typeface="Symbol" panose="05050102010706020507" pitchFamily="18" charset="2"/>
              </a:rPr>
              <a:t></a:t>
            </a:r>
            <a:r>
              <a:rPr lang="en-US" altLang="zh-TW" i="1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threshold</a:t>
            </a:r>
            <a:r>
              <a:rPr lang="en-US" altLang="zh-TW" dirty="0" smtClean="0"/>
              <a:t>) &gt; 0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Fail if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 </a:t>
            </a:r>
            <a:r>
              <a:rPr lang="en-US" altLang="zh-TW" i="1" dirty="0" smtClean="0"/>
              <a:t>&lt; </a:t>
            </a:r>
            <a:r>
              <a:rPr lang="en-US" altLang="zh-TW" dirty="0" smtClean="0">
                <a:solidFill>
                  <a:srgbClr val="FF0000"/>
                </a:solidFill>
              </a:rPr>
              <a:t>threshold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dirty="0" smtClean="0"/>
              <a:t>   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)</a:t>
            </a:r>
            <a:r>
              <a:rPr lang="en-US" altLang="zh-TW" i="1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/>
              <a:t>) </a:t>
            </a:r>
            <a:r>
              <a:rPr lang="en-US" altLang="zh-TW" dirty="0" smtClean="0"/>
              <a:t>&lt; 0</a:t>
            </a:r>
          </a:p>
          <a:p>
            <a:pPr lvl="0">
              <a:spcAft>
                <a:spcPts val="600"/>
              </a:spcAft>
            </a:pPr>
            <a:r>
              <a:rPr lang="en-US" altLang="zh-TW" dirty="0">
                <a:solidFill>
                  <a:prstClr val="black"/>
                </a:solidFill>
              </a:rPr>
              <a:t>This linear formula </a:t>
            </a:r>
            <a:r>
              <a:rPr lang="en-US" altLang="zh-TW" i="1" dirty="0">
                <a:solidFill>
                  <a:prstClr val="black"/>
                </a:solidFill>
              </a:rPr>
              <a:t>h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TW" dirty="0">
                <a:solidFill>
                  <a:prstClr val="black"/>
                </a:solidFill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 can be written as </a:t>
            </a:r>
          </a:p>
          <a:p>
            <a:pPr>
              <a:spcAft>
                <a:spcPts val="600"/>
              </a:spcAft>
            </a:pPr>
            <a:r>
              <a:rPr lang="en-US" altLang="zh-TW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sym typeface="Symbol" panose="05050102010706020507" pitchFamily="18" charset="2"/>
              </a:rPr>
              <a:t>= sign ((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)</a:t>
            </a:r>
            <a:r>
              <a:rPr lang="en-US" altLang="zh-TW" i="1" dirty="0" smtClean="0"/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 </a:t>
            </a:r>
            <a:r>
              <a:rPr lang="en-US" altLang="zh-TW" i="1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8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387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Linear Classification </a:t>
            </a:r>
            <a:r>
              <a:rPr lang="en-US" altLang="zh-TW" sz="4000" dirty="0" smtClean="0">
                <a:solidFill>
                  <a:prstClr val="black"/>
                </a:solidFill>
              </a:rPr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412776"/>
            <a:ext cx="7918648" cy="4896544"/>
          </a:xfrm>
        </p:spPr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    Let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0  </a:t>
            </a:r>
            <a:r>
              <a:rPr lang="en-US" altLang="zh-TW" dirty="0" smtClean="0"/>
              <a:t>= </a:t>
            </a:r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dirty="0" smtClean="0">
                <a:solidFill>
                  <a:srgbClr val="FF0000"/>
                </a:solidFill>
              </a:rPr>
              <a:t>threshold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 </a:t>
            </a:r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r>
              <a:rPr lang="en-US" altLang="zh-TW" i="1" dirty="0" smtClean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0 </a:t>
            </a:r>
            <a:r>
              <a:rPr lang="en-US" altLang="zh-TW" dirty="0" smtClean="0"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 </a:t>
            </a:r>
            <a:r>
              <a:rPr lang="en-US" altLang="zh-TW" dirty="0" smtClean="0"/>
              <a:t>Introduce </a:t>
            </a:r>
            <a:r>
              <a:rPr lang="en-US" altLang="zh-TW" dirty="0"/>
              <a:t>an artificial coordinate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0 </a:t>
            </a:r>
            <a:r>
              <a:rPr lang="en-US" altLang="zh-TW" i="1" dirty="0"/>
              <a:t>= </a:t>
            </a:r>
            <a:r>
              <a:rPr lang="en-US" altLang="zh-TW" dirty="0"/>
              <a:t>1: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 </a:t>
            </a:r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0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0 </a:t>
            </a:r>
            <a:r>
              <a:rPr lang="en-US" altLang="zh-TW" i="1" dirty="0"/>
              <a:t>+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   </a:t>
            </a:r>
          </a:p>
          <a:p>
            <a:r>
              <a:rPr lang="en-US" altLang="zh-TW" dirty="0" smtClean="0"/>
              <a:t>We can write </a:t>
            </a:r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</a:t>
            </a:r>
            <a:r>
              <a:rPr lang="en-US" altLang="zh-TW" dirty="0" smtClean="0"/>
              <a:t>in </a:t>
            </a:r>
            <a:r>
              <a:rPr lang="en-US" altLang="zh-TW" dirty="0"/>
              <a:t>vector </a:t>
            </a:r>
            <a:r>
              <a:rPr lang="en-US" altLang="zh-TW" dirty="0" smtClean="0"/>
              <a:t>form: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</a:t>
            </a:r>
            <a:r>
              <a:rPr lang="en-US" altLang="zh-TW" b="1" dirty="0" err="1">
                <a:sym typeface="Symbol" panose="05050102010706020507" pitchFamily="18" charset="2"/>
              </a:rPr>
              <a:t>w</a:t>
            </a:r>
            <a:r>
              <a:rPr lang="en-US" altLang="zh-TW" dirty="0" err="1">
                <a:sym typeface="Symbol" panose="05050102010706020507" pitchFamily="18" charset="2"/>
              </a:rPr>
              <a:t>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//  inner product</a:t>
            </a:r>
          </a:p>
          <a:p>
            <a:pPr marL="0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       where </a:t>
            </a:r>
            <a:r>
              <a:rPr lang="en-US" altLang="zh-TW" b="1" dirty="0">
                <a:sym typeface="Symbol" panose="05050102010706020507" pitchFamily="18" charset="2"/>
              </a:rPr>
              <a:t>w </a:t>
            </a:r>
            <a:r>
              <a:rPr lang="en-US" altLang="zh-TW" dirty="0">
                <a:sym typeface="Symbol" panose="05050102010706020507" pitchFamily="18" charset="2"/>
              </a:rPr>
              <a:t>= (</a:t>
            </a:r>
            <a:r>
              <a:rPr lang="en-US" altLang="zh-TW" i="1" dirty="0"/>
              <a:t>w</a:t>
            </a:r>
            <a:r>
              <a:rPr lang="en-US" altLang="zh-TW" sz="1600" dirty="0"/>
              <a:t>0</a:t>
            </a:r>
            <a:r>
              <a:rPr lang="en-US" altLang="zh-TW" dirty="0"/>
              <a:t>, </a:t>
            </a:r>
            <a:r>
              <a:rPr lang="en-US" altLang="zh-TW" i="1" dirty="0"/>
              <a:t>w</a:t>
            </a:r>
            <a:r>
              <a:rPr lang="en-US" altLang="zh-TW" sz="1600" dirty="0"/>
              <a:t>1</a:t>
            </a:r>
            <a:r>
              <a:rPr lang="en-US" altLang="zh-TW" dirty="0"/>
              <a:t>, </a:t>
            </a:r>
            <a:r>
              <a:rPr lang="en-US" altLang="zh-TW" i="1" dirty="0" smtClean="0"/>
              <a:t>w</a:t>
            </a:r>
            <a:r>
              <a:rPr lang="en-US" altLang="zh-TW" sz="1600" dirty="0" smtClean="0"/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) </a:t>
            </a:r>
            <a:r>
              <a:rPr lang="en-US" altLang="zh-TW" dirty="0">
                <a:sym typeface="Symbol" panose="05050102010706020507" pitchFamily="18" charset="2"/>
              </a:rPr>
              <a:t>and </a:t>
            </a:r>
          </a:p>
          <a:p>
            <a:pPr marL="0" indent="0">
              <a:buNone/>
            </a:pPr>
            <a:r>
              <a:rPr lang="en-US" altLang="zh-TW" b="1" dirty="0">
                <a:sym typeface="Symbol" panose="05050102010706020507" pitchFamily="18" charset="2"/>
              </a:rPr>
              <a:t>                   x </a:t>
            </a:r>
            <a:r>
              <a:rPr lang="en-US" altLang="zh-TW" dirty="0">
                <a:sym typeface="Symbol" panose="05050102010706020507" pitchFamily="18" charset="2"/>
              </a:rPr>
              <a:t>= 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 smtClean="0"/>
              <a:t>x</a:t>
            </a:r>
            <a:r>
              <a:rPr lang="en-US" altLang="zh-TW" sz="1600" dirty="0" smtClean="0"/>
              <a:t>0</a:t>
            </a:r>
            <a:r>
              <a:rPr lang="en-US" altLang="zh-TW" dirty="0"/>
              <a:t>, </a:t>
            </a:r>
            <a:r>
              <a:rPr lang="en-US" altLang="zh-TW" i="1" dirty="0"/>
              <a:t>x</a:t>
            </a:r>
            <a:r>
              <a:rPr lang="en-US" altLang="zh-TW" sz="1600" dirty="0"/>
              <a:t>1</a:t>
            </a:r>
            <a:r>
              <a:rPr lang="en-US" altLang="zh-TW" dirty="0"/>
              <a:t>, </a:t>
            </a:r>
            <a:r>
              <a:rPr lang="en-US" altLang="zh-TW" i="1" dirty="0" smtClean="0"/>
              <a:t>x</a:t>
            </a:r>
            <a:r>
              <a:rPr lang="en-US" altLang="zh-TW" sz="1600" dirty="0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i="1" dirty="0">
                <a:solidFill>
                  <a:srgbClr val="00B050"/>
                </a:solidFill>
              </a:rPr>
              <a:t>x</a:t>
            </a:r>
            <a:r>
              <a:rPr lang="en-US" altLang="zh-TW" i="1" baseline="-25000" dirty="0">
                <a:solidFill>
                  <a:srgbClr val="00B050"/>
                </a:solidFill>
              </a:rPr>
              <a:t>0 </a:t>
            </a:r>
            <a:r>
              <a:rPr lang="en-US" altLang="zh-TW" i="1" dirty="0">
                <a:solidFill>
                  <a:srgbClr val="00B050"/>
                </a:solidFill>
              </a:rPr>
              <a:t>=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Linear Regression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9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85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5510949B-FC7C-4B25-A98B-5C217509D53E}" vid="{182A3B00-4762-4DF9-BDEB-44A030BA56CF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2563</TotalTime>
  <Words>1645</Words>
  <Application>Microsoft Office PowerPoint</Application>
  <PresentationFormat>如螢幕大小 (4:3)</PresentationFormat>
  <Paragraphs>336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Cambria Math</vt:lpstr>
      <vt:lpstr>Gigi</vt:lpstr>
      <vt:lpstr>Symbol</vt:lpstr>
      <vt:lpstr>Times New Roman</vt:lpstr>
      <vt:lpstr>佈景主題1</vt:lpstr>
      <vt:lpstr>Linear Regression</vt:lpstr>
      <vt:lpstr>Outline</vt:lpstr>
      <vt:lpstr>Introduction (1/2)</vt:lpstr>
      <vt:lpstr>Introduction (2/2)</vt:lpstr>
      <vt:lpstr>Outline</vt:lpstr>
      <vt:lpstr>Linear Classification (1/4)</vt:lpstr>
      <vt:lpstr>Linear Classification (2/4)</vt:lpstr>
      <vt:lpstr>Linear Classification (3/4)</vt:lpstr>
      <vt:lpstr>Linear Classification (4/4)</vt:lpstr>
      <vt:lpstr>What PTL does (1/2)</vt:lpstr>
      <vt:lpstr>What PTL does (2/2)</vt:lpstr>
      <vt:lpstr>The PTL Algorithm</vt:lpstr>
      <vt:lpstr>Outline</vt:lpstr>
      <vt:lpstr>Example</vt:lpstr>
      <vt:lpstr>Data Representation</vt:lpstr>
      <vt:lpstr>Illustration of Linear Regression</vt:lpstr>
      <vt:lpstr>How to Measure the Error</vt:lpstr>
      <vt:lpstr>Minimizing Error Function</vt:lpstr>
      <vt:lpstr>Error Function – one weight (1/2)</vt:lpstr>
      <vt:lpstr>Error Function – one weight (2/2)</vt:lpstr>
      <vt:lpstr>Gradient Descent – one weight (1/4)</vt:lpstr>
      <vt:lpstr>Gradient Descent – one weight (2/4)</vt:lpstr>
      <vt:lpstr>Gradient Descent – one weight (3/4)</vt:lpstr>
      <vt:lpstr>Gradient Descent – one weight (4/4)</vt:lpstr>
      <vt:lpstr>Error Function - two weights</vt:lpstr>
      <vt:lpstr>Gradient Descent – two weights (1/2)</vt:lpstr>
      <vt:lpstr>Gradient Descent – two weights (2/2)</vt:lpstr>
      <vt:lpstr>Error Function – (M+1) weights (1/2)</vt:lpstr>
      <vt:lpstr>Error Function– (M+1) weights (2/2)</vt:lpstr>
      <vt:lpstr>Gradient Descent – (M+1) weights (1/2)</vt:lpstr>
      <vt:lpstr>Gradient Descent – (M+1) weights (2/2)</vt:lpstr>
      <vt:lpstr>The Gradient Descent Algorithm</vt:lpstr>
    </vt:vector>
  </TitlesOfParts>
  <Company>Fu Jen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4 Artificial Neural Networks</dc:title>
  <dc:creator>Grace Hwang</dc:creator>
  <cp:lastModifiedBy>HWANG</cp:lastModifiedBy>
  <cp:revision>414</cp:revision>
  <cp:lastPrinted>2018-03-28T07:39:14Z</cp:lastPrinted>
  <dcterms:created xsi:type="dcterms:W3CDTF">2003-04-04T14:58:57Z</dcterms:created>
  <dcterms:modified xsi:type="dcterms:W3CDTF">2019-03-05T22:40:08Z</dcterms:modified>
</cp:coreProperties>
</file>