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8" r:id="rId3"/>
    <p:sldId id="260" r:id="rId4"/>
    <p:sldId id="269" r:id="rId5"/>
    <p:sldId id="262" r:id="rId6"/>
    <p:sldId id="263" r:id="rId7"/>
    <p:sldId id="266" r:id="rId8"/>
    <p:sldId id="270" r:id="rId9"/>
    <p:sldId id="268" r:id="rId10"/>
    <p:sldId id="271" r:id="rId11"/>
    <p:sldId id="259" r:id="rId12"/>
    <p:sldId id="261" r:id="rId13"/>
  </p:sldIdLst>
  <p:sldSz cx="18288000" cy="10287000"/>
  <p:notesSz cx="6858000" cy="9144000"/>
  <p:embeddedFontLst>
    <p:embeddedFont>
      <p:font typeface="Apple Braille" pitchFamily="2" charset="0"/>
      <p:regular r:id="rId15"/>
    </p:embeddedFont>
    <p:embeddedFont>
      <p:font typeface="Assistant Regular" pitchFamily="2" charset="-79"/>
      <p:regular r:id="rId16"/>
    </p:embeddedFont>
    <p:embeddedFont>
      <p:font typeface="Calibri" panose="020F0502020204030204" pitchFamily="34" charset="0"/>
      <p:regular r:id="rId17"/>
      <p:bold r:id="rId18"/>
      <p:italic r:id="rId19"/>
      <p:boldItalic r:id="rId20"/>
    </p:embeddedFont>
    <p:embeddedFont>
      <p:font typeface="Linux Biolinum" panose="02000503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62" autoAdjust="0"/>
    <p:restoredTop sz="94649" autoAdjust="0"/>
  </p:normalViewPr>
  <p:slideViewPr>
    <p:cSldViewPr>
      <p:cViewPr varScale="1">
        <p:scale>
          <a:sx n="68" d="100"/>
          <a:sy n="68" d="100"/>
        </p:scale>
        <p:origin x="141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F72E6-B728-D546-A4ED-616BCC5D7F97}" type="datetimeFigureOut">
              <a:rPr kumimoji="1" lang="zh-TW" altLang="en-US" smtClean="0"/>
              <a:t>2021/12/22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58B95-102B-6A40-8763-7BEC9E095CA1}" type="slidenum">
              <a:rPr kumimoji="1" lang="zh-TW" altLang="en-US" smtClean="0"/>
              <a:t>‹#›</a:t>
            </a:fld>
            <a:endParaRPr kumimoji="1" lang="zh-TW" altLang="en-US"/>
          </a:p>
        </p:txBody>
      </p:sp>
    </p:spTree>
    <p:extLst>
      <p:ext uri="{BB962C8B-B14F-4D97-AF65-F5344CB8AC3E}">
        <p14:creationId xmlns:p14="http://schemas.microsoft.com/office/powerpoint/2010/main" val="373932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3558B95-102B-6A40-8763-7BEC9E095CA1}" type="slidenum">
              <a:rPr kumimoji="1" lang="zh-TW" altLang="en-US" smtClean="0"/>
              <a:t>6</a:t>
            </a:fld>
            <a:endParaRPr kumimoji="1" lang="zh-TW" altLang="en-US"/>
          </a:p>
        </p:txBody>
      </p:sp>
    </p:spTree>
    <p:extLst>
      <p:ext uri="{BB962C8B-B14F-4D97-AF65-F5344CB8AC3E}">
        <p14:creationId xmlns:p14="http://schemas.microsoft.com/office/powerpoint/2010/main" val="220844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3558B95-102B-6A40-8763-7BEC9E095CA1}" type="slidenum">
              <a:rPr kumimoji="1" lang="zh-TW" altLang="en-US" smtClean="0"/>
              <a:t>9</a:t>
            </a:fld>
            <a:endParaRPr kumimoji="1" lang="zh-TW" altLang="en-US"/>
          </a:p>
        </p:txBody>
      </p:sp>
    </p:spTree>
    <p:extLst>
      <p:ext uri="{BB962C8B-B14F-4D97-AF65-F5344CB8AC3E}">
        <p14:creationId xmlns:p14="http://schemas.microsoft.com/office/powerpoint/2010/main" val="176909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3558B95-102B-6A40-8763-7BEC9E095CA1}" type="slidenum">
              <a:rPr kumimoji="1" lang="zh-TW" altLang="en-US" smtClean="0"/>
              <a:t>10</a:t>
            </a:fld>
            <a:endParaRPr kumimoji="1" lang="zh-TW" altLang="en-US"/>
          </a:p>
        </p:txBody>
      </p:sp>
    </p:spTree>
    <p:extLst>
      <p:ext uri="{BB962C8B-B14F-4D97-AF65-F5344CB8AC3E}">
        <p14:creationId xmlns:p14="http://schemas.microsoft.com/office/powerpoint/2010/main" val="400927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2.svg"/><Relationship Id="rId10"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3416668" y="-2488831"/>
            <a:ext cx="7537076" cy="725693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659532" y="5764695"/>
            <a:ext cx="7256937" cy="6987210"/>
          </a:xfrm>
          <a:prstGeom prst="rect">
            <a:avLst/>
          </a:prstGeom>
        </p:spPr>
      </p:pic>
      <p:sp>
        <p:nvSpPr>
          <p:cNvPr id="5" name="TextBox 5"/>
          <p:cNvSpPr txBox="1"/>
          <p:nvPr/>
        </p:nvSpPr>
        <p:spPr>
          <a:xfrm>
            <a:off x="3768669" y="2593710"/>
            <a:ext cx="12678613" cy="6001323"/>
          </a:xfrm>
          <a:prstGeom prst="rect">
            <a:avLst/>
          </a:prstGeom>
        </p:spPr>
        <p:txBody>
          <a:bodyPr wrap="square" lIns="0" tIns="0" rIns="0" bIns="0" rtlCol="0" anchor="t">
            <a:spAutoFit/>
          </a:bodyPr>
          <a:lstStyle/>
          <a:p>
            <a:pPr algn="ctr">
              <a:lnSpc>
                <a:spcPts val="16000"/>
              </a:lnSpc>
            </a:pPr>
            <a:r>
              <a:rPr lang="en-US" sz="9600" dirty="0" err="1">
                <a:solidFill>
                  <a:srgbClr val="91612F"/>
                </a:solidFill>
                <a:latin typeface="Apple Braille" pitchFamily="2" charset="0"/>
                <a:ea typeface="PingFang SC" panose="020B0400000000000000" pitchFamily="34" charset="-122"/>
                <a:cs typeface="Yuppy SC" panose="020F0603040207020204" pitchFamily="34" charset="-122"/>
              </a:rPr>
              <a:t>BERT</a:t>
            </a:r>
            <a:r>
              <a:rPr lang="en-US" sz="9600" dirty="0" err="1">
                <a:solidFill>
                  <a:srgbClr val="91612F"/>
                </a:solidFill>
                <a:latin typeface="PingFang SC" panose="020B0400000000000000" pitchFamily="34" charset="-122"/>
                <a:ea typeface="PingFang SC" panose="020B0400000000000000" pitchFamily="34" charset="-122"/>
                <a:cs typeface="Yuppy SC" panose="020F0603040207020204" pitchFamily="34" charset="-122"/>
              </a:rPr>
              <a:t>應用於</a:t>
            </a:r>
            <a:endParaRPr lang="en-US" sz="9600" dirty="0">
              <a:solidFill>
                <a:srgbClr val="91612F"/>
              </a:solidFill>
              <a:latin typeface="PingFang SC" panose="020B0400000000000000" pitchFamily="34" charset="-122"/>
              <a:ea typeface="PingFang SC" panose="020B0400000000000000" pitchFamily="34" charset="-122"/>
              <a:cs typeface="Yuppy SC" panose="020F0603040207020204" pitchFamily="34" charset="-122"/>
            </a:endParaRPr>
          </a:p>
          <a:p>
            <a:pPr algn="ctr">
              <a:lnSpc>
                <a:spcPts val="16000"/>
              </a:lnSpc>
            </a:pPr>
            <a:r>
              <a:rPr lang="en-US" sz="9600" dirty="0" err="1">
                <a:solidFill>
                  <a:srgbClr val="91612F"/>
                </a:solidFill>
                <a:latin typeface="PingFang SC" panose="020B0400000000000000" pitchFamily="34" charset="-122"/>
                <a:ea typeface="PingFang SC" panose="020B0400000000000000" pitchFamily="34" charset="-122"/>
                <a:cs typeface="Yuppy SC" panose="020F0603040207020204" pitchFamily="34" charset="-122"/>
              </a:rPr>
              <a:t>預測企業破產</a:t>
            </a:r>
            <a:endParaRPr lang="en-US" sz="9600" dirty="0">
              <a:solidFill>
                <a:srgbClr val="91612F"/>
              </a:solidFill>
              <a:latin typeface="PingFang SC" panose="020B0400000000000000" pitchFamily="34" charset="-122"/>
              <a:ea typeface="PingFang SC" panose="020B0400000000000000" pitchFamily="34" charset="-122"/>
              <a:cs typeface="Yuppy SC" panose="020F0603040207020204" pitchFamily="34" charset="-122"/>
            </a:endParaRPr>
          </a:p>
          <a:p>
            <a:pPr algn="ctr">
              <a:lnSpc>
                <a:spcPts val="16000"/>
              </a:lnSpc>
            </a:pPr>
            <a:endParaRPr lang="en-US" sz="9600" dirty="0">
              <a:solidFill>
                <a:srgbClr val="91612F"/>
              </a:solidFill>
              <a:latin typeface="PingFang SC" panose="020B0400000000000000" pitchFamily="34" charset="-122"/>
              <a:ea typeface="PingFang SC" panose="020B0400000000000000" pitchFamily="34" charset="-122"/>
              <a:cs typeface="Yuppy SC" panose="020F0603040207020204" pitchFamily="34" charset="-122"/>
            </a:endParaRPr>
          </a:p>
        </p:txBody>
      </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662519" y="4657168"/>
            <a:ext cx="1691219" cy="4627715"/>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253844" y="7492036"/>
            <a:ext cx="4565087" cy="4498686"/>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7259300" y="1002117"/>
            <a:ext cx="1691219" cy="4627715"/>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976756" y="-1485900"/>
            <a:ext cx="4565087" cy="44986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9" name="TextBox 5">
            <a:extLst>
              <a:ext uri="{FF2B5EF4-FFF2-40B4-BE49-F238E27FC236}">
                <a16:creationId xmlns:a16="http://schemas.microsoft.com/office/drawing/2014/main" id="{4780047A-BF76-5C40-9313-6146BCEBCECB}"/>
              </a:ext>
            </a:extLst>
          </p:cNvPr>
          <p:cNvSpPr txBox="1"/>
          <p:nvPr/>
        </p:nvSpPr>
        <p:spPr>
          <a:xfrm>
            <a:off x="1752600" y="1333500"/>
            <a:ext cx="15575945" cy="3548087"/>
          </a:xfrm>
          <a:prstGeom prst="rect">
            <a:avLst/>
          </a:prstGeom>
        </p:spPr>
        <p:txBody>
          <a:bodyPr lIns="0" tIns="0" rIns="0" bIns="0" rtlCol="0" anchor="t">
            <a:spAutoFit/>
          </a:bodyPr>
          <a:lstStyle/>
          <a:p>
            <a:pPr marL="514350" indent="-514350">
              <a:lnSpc>
                <a:spcPct val="150000"/>
              </a:lnSpc>
              <a:buAutoNum type="arabicPeriod" startAt="3"/>
            </a:pPr>
            <a:r>
              <a:rPr lang="zh-TW" altLang="en-US" sz="2600" dirty="0">
                <a:solidFill>
                  <a:srgbClr val="91612F"/>
                </a:solidFill>
                <a:latin typeface="PingFang SC" panose="020B0400000000000000" pitchFamily="34" charset="-122"/>
                <a:ea typeface="PingFang SC" panose="020B0400000000000000" pitchFamily="34" charset="-122"/>
              </a:rPr>
              <a:t>為了評估 </a:t>
            </a:r>
            <a:r>
              <a:rPr lang="en-US" altLang="zh-TW" sz="2600" dirty="0">
                <a:solidFill>
                  <a:srgbClr val="91612F"/>
                </a:solidFill>
                <a:latin typeface="PingFang SC" panose="020B0400000000000000" pitchFamily="34" charset="-122"/>
                <a:ea typeface="PingFang SC" panose="020B0400000000000000" pitchFamily="34" charset="-122"/>
              </a:rPr>
              <a:t>SVM </a:t>
            </a:r>
            <a:r>
              <a:rPr lang="zh-TW" altLang="en-US" sz="2600" dirty="0">
                <a:solidFill>
                  <a:srgbClr val="91612F"/>
                </a:solidFill>
                <a:latin typeface="PingFang SC" panose="020B0400000000000000" pitchFamily="34" charset="-122"/>
                <a:ea typeface="PingFang SC" panose="020B0400000000000000" pitchFamily="34" charset="-122"/>
              </a:rPr>
              <a:t>和 </a:t>
            </a:r>
            <a:r>
              <a:rPr lang="en-US" altLang="zh-TW" sz="2600" dirty="0">
                <a:solidFill>
                  <a:srgbClr val="91612F"/>
                </a:solidFill>
                <a:latin typeface="PingFang SC" panose="020B0400000000000000" pitchFamily="34" charset="-122"/>
                <a:ea typeface="PingFang SC" panose="020B0400000000000000" pitchFamily="34" charset="-122"/>
              </a:rPr>
              <a:t>KNN </a:t>
            </a:r>
            <a:r>
              <a:rPr lang="zh-TW" altLang="en-US" sz="2600" dirty="0">
                <a:solidFill>
                  <a:srgbClr val="91612F"/>
                </a:solidFill>
                <a:latin typeface="PingFang SC" panose="020B0400000000000000" pitchFamily="34" charset="-122"/>
                <a:ea typeface="PingFang SC" panose="020B0400000000000000" pitchFamily="34" charset="-122"/>
              </a:rPr>
              <a:t>模型的性能，將樣本分成三個子集：</a:t>
            </a:r>
            <a:r>
              <a:rPr lang="en-US" altLang="zh-TW" sz="2600" dirty="0">
                <a:solidFill>
                  <a:srgbClr val="91612F"/>
                </a:solidFill>
                <a:latin typeface="PingFang SC" panose="020B0400000000000000" pitchFamily="34" charset="-122"/>
                <a:ea typeface="PingFang SC" panose="020B0400000000000000" pitchFamily="34" charset="-122"/>
              </a:rPr>
              <a:t>60% </a:t>
            </a:r>
            <a:r>
              <a:rPr lang="zh-TW" altLang="en-US" sz="2600" dirty="0">
                <a:solidFill>
                  <a:srgbClr val="91612F"/>
                </a:solidFill>
                <a:latin typeface="PingFang SC" panose="020B0400000000000000" pitchFamily="34" charset="-122"/>
                <a:ea typeface="PingFang SC" panose="020B0400000000000000" pitchFamily="34" charset="-122"/>
              </a:rPr>
              <a:t>分配給訓練集，</a:t>
            </a:r>
            <a:r>
              <a:rPr lang="en-US" altLang="zh-TW" sz="2600" dirty="0">
                <a:solidFill>
                  <a:srgbClr val="91612F"/>
                </a:solidFill>
                <a:latin typeface="PingFang SC" panose="020B0400000000000000" pitchFamily="34" charset="-122"/>
                <a:ea typeface="PingFang SC" panose="020B0400000000000000" pitchFamily="34" charset="-122"/>
              </a:rPr>
              <a:t>20% </a:t>
            </a:r>
            <a:r>
              <a:rPr lang="zh-TW" altLang="en-US" sz="2600" dirty="0">
                <a:solidFill>
                  <a:srgbClr val="91612F"/>
                </a:solidFill>
                <a:latin typeface="PingFang SC" panose="020B0400000000000000" pitchFamily="34" charset="-122"/>
                <a:ea typeface="PingFang SC" panose="020B0400000000000000" pitchFamily="34" charset="-122"/>
              </a:rPr>
              <a:t>分配給驗證集，</a:t>
            </a:r>
            <a:r>
              <a:rPr lang="en-US" altLang="zh-TW" sz="2600" dirty="0">
                <a:solidFill>
                  <a:srgbClr val="91612F"/>
                </a:solidFill>
                <a:latin typeface="PingFang SC" panose="020B0400000000000000" pitchFamily="34" charset="-122"/>
                <a:ea typeface="PingFang SC" panose="020B0400000000000000" pitchFamily="34" charset="-122"/>
              </a:rPr>
              <a:t>20% </a:t>
            </a:r>
            <a:r>
              <a:rPr lang="zh-TW" altLang="en-US" sz="2600" dirty="0">
                <a:solidFill>
                  <a:srgbClr val="91612F"/>
                </a:solidFill>
                <a:latin typeface="PingFang SC" panose="020B0400000000000000" pitchFamily="34" charset="-122"/>
                <a:ea typeface="PingFang SC" panose="020B0400000000000000" pitchFamily="34" charset="-122"/>
              </a:rPr>
              <a:t>分配給測試集。選取了 </a:t>
            </a:r>
            <a:r>
              <a:rPr lang="en-US" altLang="zh-TW" sz="2600" dirty="0">
                <a:solidFill>
                  <a:srgbClr val="91612F"/>
                </a:solidFill>
                <a:latin typeface="PingFang SC" panose="020B0400000000000000" pitchFamily="34" charset="-122"/>
                <a:ea typeface="PingFang SC" panose="020B0400000000000000" pitchFamily="34" charset="-122"/>
              </a:rPr>
              <a:t>2018-2020 </a:t>
            </a:r>
            <a:r>
              <a:rPr lang="zh-TW" altLang="en-US" sz="2600" dirty="0">
                <a:solidFill>
                  <a:srgbClr val="91612F"/>
                </a:solidFill>
                <a:latin typeface="PingFang SC" panose="020B0400000000000000" pitchFamily="34" charset="-122"/>
                <a:ea typeface="PingFang SC" panose="020B0400000000000000" pitchFamily="34" charset="-122"/>
              </a:rPr>
              <a:t>年的 </a:t>
            </a:r>
            <a:r>
              <a:rPr lang="en-US" altLang="zh-TW" sz="2600" dirty="0">
                <a:solidFill>
                  <a:srgbClr val="91612F"/>
                </a:solidFill>
                <a:latin typeface="PingFang SC" panose="020B0400000000000000" pitchFamily="34" charset="-122"/>
                <a:ea typeface="PingFang SC" panose="020B0400000000000000" pitchFamily="34" charset="-122"/>
              </a:rPr>
              <a:t>104 </a:t>
            </a:r>
            <a:r>
              <a:rPr lang="zh-TW" altLang="en-US" sz="2600" dirty="0">
                <a:solidFill>
                  <a:srgbClr val="91612F"/>
                </a:solidFill>
                <a:latin typeface="PingFang SC" panose="020B0400000000000000" pitchFamily="34" charset="-122"/>
                <a:ea typeface="PingFang SC" panose="020B0400000000000000" pitchFamily="34" charset="-122"/>
              </a:rPr>
              <a:t>個最新的破產觀察，並隨機選取了同一時間的 </a:t>
            </a:r>
            <a:r>
              <a:rPr lang="en-US" altLang="zh-TW" sz="2600" dirty="0">
                <a:solidFill>
                  <a:srgbClr val="91612F"/>
                </a:solidFill>
                <a:latin typeface="PingFang SC" panose="020B0400000000000000" pitchFamily="34" charset="-122"/>
                <a:ea typeface="PingFang SC" panose="020B0400000000000000" pitchFamily="34" charset="-122"/>
              </a:rPr>
              <a:t>104 </a:t>
            </a:r>
            <a:r>
              <a:rPr lang="zh-TW" altLang="en-US" sz="2600" dirty="0">
                <a:solidFill>
                  <a:srgbClr val="91612F"/>
                </a:solidFill>
                <a:latin typeface="PingFang SC" panose="020B0400000000000000" pitchFamily="34" charset="-122"/>
                <a:ea typeface="PingFang SC" panose="020B0400000000000000" pitchFamily="34" charset="-122"/>
              </a:rPr>
              <a:t>個非破產觀察。為了進一步確保結果不是由隨機樣本選擇驅動的，重複選擇過程 </a:t>
            </a:r>
            <a:r>
              <a:rPr lang="en-US" altLang="zh-TW" sz="2600" dirty="0">
                <a:solidFill>
                  <a:srgbClr val="91612F"/>
                </a:solidFill>
                <a:latin typeface="PingFang SC" panose="020B0400000000000000" pitchFamily="34" charset="-122"/>
                <a:ea typeface="PingFang SC" panose="020B0400000000000000" pitchFamily="34" charset="-122"/>
              </a:rPr>
              <a:t>100 </a:t>
            </a:r>
            <a:r>
              <a:rPr lang="zh-TW" altLang="en-US" sz="2600" dirty="0">
                <a:solidFill>
                  <a:srgbClr val="91612F"/>
                </a:solidFill>
                <a:latin typeface="PingFang SC" panose="020B0400000000000000" pitchFamily="34" charset="-122"/>
                <a:ea typeface="PingFang SC" panose="020B0400000000000000" pitchFamily="34" charset="-122"/>
              </a:rPr>
              <a:t>次，並報告平均準確度及其標準偏差。</a:t>
            </a:r>
          </a:p>
          <a:p>
            <a:pPr marL="514350" indent="-514350">
              <a:lnSpc>
                <a:spcPct val="150000"/>
              </a:lnSpc>
              <a:buAutoNum type="arabicPeriod" startAt="4"/>
            </a:pPr>
            <a:r>
              <a:rPr lang="zh-TW" altLang="en-US" sz="2600" dirty="0">
                <a:solidFill>
                  <a:srgbClr val="91612F"/>
                </a:solidFill>
                <a:latin typeface="PingFang SC" panose="020B0400000000000000" pitchFamily="34" charset="-122"/>
                <a:ea typeface="PingFang SC" panose="020B0400000000000000" pitchFamily="34" charset="-122"/>
              </a:rPr>
              <a:t>在 </a:t>
            </a:r>
            <a:r>
              <a:rPr lang="en-US" altLang="zh-TW" sz="2600" dirty="0">
                <a:solidFill>
                  <a:srgbClr val="91612F"/>
                </a:solidFill>
                <a:latin typeface="PingFang SC" panose="020B0400000000000000" pitchFamily="34" charset="-122"/>
                <a:ea typeface="PingFang SC" panose="020B0400000000000000" pitchFamily="34" charset="-122"/>
              </a:rPr>
              <a:t>SVM </a:t>
            </a:r>
            <a:r>
              <a:rPr lang="zh-TW" altLang="en-US" sz="2600" dirty="0">
                <a:solidFill>
                  <a:srgbClr val="91612F"/>
                </a:solidFill>
                <a:latin typeface="PingFang SC" panose="020B0400000000000000" pitchFamily="34" charset="-122"/>
                <a:ea typeface="PingFang SC" panose="020B0400000000000000" pitchFamily="34" charset="-122"/>
              </a:rPr>
              <a:t>中，測試了 </a:t>
            </a:r>
            <a:r>
              <a:rPr lang="en-US" altLang="zh-TW" sz="2600" dirty="0">
                <a:solidFill>
                  <a:srgbClr val="91612F"/>
                </a:solidFill>
                <a:latin typeface="PingFang SC" panose="020B0400000000000000" pitchFamily="34" charset="-122"/>
                <a:ea typeface="PingFang SC" panose="020B0400000000000000" pitchFamily="34" charset="-122"/>
              </a:rPr>
              <a:t>10 </a:t>
            </a:r>
            <a:r>
              <a:rPr lang="zh-TW" altLang="en-US" sz="2600" dirty="0">
                <a:solidFill>
                  <a:srgbClr val="91612F"/>
                </a:solidFill>
                <a:latin typeface="PingFang SC" panose="020B0400000000000000" pitchFamily="34" charset="-122"/>
                <a:ea typeface="PingFang SC" panose="020B0400000000000000" pitchFamily="34" charset="-122"/>
              </a:rPr>
              <a:t>個不同的超參數，範圍從 </a:t>
            </a:r>
            <a:r>
              <a:rPr lang="en-US" altLang="zh-TW" sz="2600" dirty="0">
                <a:solidFill>
                  <a:srgbClr val="91612F"/>
                </a:solidFill>
                <a:latin typeface="PingFang SC" panose="020B0400000000000000" pitchFamily="34" charset="-122"/>
                <a:ea typeface="PingFang SC" panose="020B0400000000000000" pitchFamily="34" charset="-122"/>
              </a:rPr>
              <a:t>0 </a:t>
            </a:r>
            <a:r>
              <a:rPr lang="zh-TW" altLang="en-US" sz="2600" dirty="0">
                <a:solidFill>
                  <a:srgbClr val="91612F"/>
                </a:solidFill>
                <a:latin typeface="PingFang SC" panose="020B0400000000000000" pitchFamily="34" charset="-122"/>
                <a:ea typeface="PingFang SC" panose="020B0400000000000000" pitchFamily="34" charset="-122"/>
              </a:rPr>
              <a:t>到 </a:t>
            </a:r>
            <a:r>
              <a:rPr lang="en-US" altLang="zh-TW" sz="2600" dirty="0">
                <a:solidFill>
                  <a:srgbClr val="91612F"/>
                </a:solidFill>
                <a:latin typeface="PingFang SC" panose="020B0400000000000000" pitchFamily="34" charset="-122"/>
                <a:ea typeface="PingFang SC" panose="020B0400000000000000" pitchFamily="34" charset="-122"/>
              </a:rPr>
              <a:t>1</a:t>
            </a:r>
            <a:r>
              <a:rPr lang="zh-TW" altLang="en-US" sz="2600" dirty="0">
                <a:solidFill>
                  <a:srgbClr val="91612F"/>
                </a:solidFill>
                <a:latin typeface="PingFang SC" panose="020B0400000000000000" pitchFamily="34" charset="-122"/>
                <a:ea typeface="PingFang SC" panose="020B0400000000000000" pitchFamily="34" charset="-122"/>
              </a:rPr>
              <a:t>，並比較了它們的相對性能。接下來，對於 </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KNN </a:t>
            </a:r>
            <a:r>
              <a:rPr lang="zh-TW" altLang="en-US" sz="2600" dirty="0">
                <a:solidFill>
                  <a:srgbClr val="91612F"/>
                </a:solidFill>
                <a:latin typeface="PingFang SC" panose="020B0400000000000000" pitchFamily="34" charset="-122"/>
                <a:ea typeface="PingFang SC" panose="020B0400000000000000" pitchFamily="34" charset="-122"/>
              </a:rPr>
              <a:t>模型，實驗了五種不同的超參數 </a:t>
            </a:r>
            <a:r>
              <a:rPr lang="en-US" altLang="zh-TW" sz="2600" dirty="0">
                <a:solidFill>
                  <a:srgbClr val="91612F"/>
                </a:solidFill>
                <a:latin typeface="PingFang SC" panose="020B0400000000000000" pitchFamily="34" charset="-122"/>
                <a:ea typeface="PingFang SC" panose="020B0400000000000000" pitchFamily="34" charset="-122"/>
              </a:rPr>
              <a:t>(k)</a:t>
            </a:r>
            <a:r>
              <a:rPr lang="zh-TW" altLang="en-US" sz="2600" dirty="0">
                <a:solidFill>
                  <a:srgbClr val="91612F"/>
                </a:solidFill>
                <a:latin typeface="PingFang SC" panose="020B0400000000000000" pitchFamily="34" charset="-122"/>
                <a:ea typeface="PingFang SC" panose="020B0400000000000000" pitchFamily="34" charset="-122"/>
              </a:rPr>
              <a:t>。</a:t>
            </a:r>
          </a:p>
        </p:txBody>
      </p:sp>
      <p:sp>
        <p:nvSpPr>
          <p:cNvPr id="10" name="TextBox 5">
            <a:extLst>
              <a:ext uri="{FF2B5EF4-FFF2-40B4-BE49-F238E27FC236}">
                <a16:creationId xmlns:a16="http://schemas.microsoft.com/office/drawing/2014/main" id="{1982084B-666F-CC45-B2A2-F0FF7B2F67D1}"/>
              </a:ext>
            </a:extLst>
          </p:cNvPr>
          <p:cNvSpPr txBox="1"/>
          <p:nvPr/>
        </p:nvSpPr>
        <p:spPr>
          <a:xfrm>
            <a:off x="1752598" y="6362700"/>
            <a:ext cx="15575945" cy="2347759"/>
          </a:xfrm>
          <a:prstGeom prst="rect">
            <a:avLst/>
          </a:prstGeom>
        </p:spPr>
        <p:txBody>
          <a:bodyPr lIns="0" tIns="0" rIns="0" bIns="0" rtlCol="0" anchor="t">
            <a:spAutoFit/>
          </a:bodyPr>
          <a:lstStyle/>
          <a:p>
            <a:pPr>
              <a:lnSpc>
                <a:spcPct val="150000"/>
              </a:lnSpc>
            </a:pPr>
            <a:r>
              <a:rPr lang="zh-TW" altLang="en-US" sz="2600" dirty="0">
                <a:solidFill>
                  <a:srgbClr val="91612F"/>
                </a:solidFill>
                <a:latin typeface="PingFang SC" panose="020B0400000000000000" pitchFamily="34" charset="-122"/>
                <a:ea typeface="PingFang SC" panose="020B0400000000000000" pitchFamily="34" charset="-122"/>
              </a:rPr>
              <a:t>主要發現基於</a:t>
            </a:r>
            <a:r>
              <a:rPr lang="en" altLang="zh-TW" sz="2600" dirty="0">
                <a:solidFill>
                  <a:srgbClr val="91612F"/>
                </a:solidFill>
                <a:latin typeface="PingFang SC" panose="020B0400000000000000" pitchFamily="34" charset="-122"/>
                <a:ea typeface="PingFang SC" panose="020B0400000000000000" pitchFamily="34" charset="-122"/>
              </a:rPr>
              <a:t>BERT</a:t>
            </a:r>
            <a:r>
              <a:rPr lang="zh-TW" altLang="en-US" sz="2600" dirty="0">
                <a:solidFill>
                  <a:srgbClr val="91612F"/>
                </a:solidFill>
                <a:latin typeface="PingFang SC" panose="020B0400000000000000" pitchFamily="34" charset="-122"/>
                <a:ea typeface="PingFang SC" panose="020B0400000000000000" pitchFamily="34" charset="-122"/>
              </a:rPr>
              <a:t>的分析優於基於字典的分析和基於 </a:t>
            </a:r>
            <a:r>
              <a:rPr lang="en" altLang="zh-TW" sz="2600" dirty="0">
                <a:solidFill>
                  <a:srgbClr val="91612F"/>
                </a:solidFill>
                <a:latin typeface="PingFang SC" panose="020B0400000000000000" pitchFamily="34" charset="-122"/>
                <a:ea typeface="PingFang SC" panose="020B0400000000000000" pitchFamily="34" charset="-122"/>
              </a:rPr>
              <a:t>Word2Vec </a:t>
            </a:r>
            <a:r>
              <a:rPr lang="zh-TW" altLang="en-US" sz="2600" dirty="0">
                <a:solidFill>
                  <a:srgbClr val="91612F"/>
                </a:solidFill>
                <a:latin typeface="PingFang SC" panose="020B0400000000000000" pitchFamily="34" charset="-122"/>
                <a:ea typeface="PingFang SC" panose="020B0400000000000000" pitchFamily="34" charset="-122"/>
              </a:rPr>
              <a:t>的分析。這表示特定於上下文的情感分析比非特定於上下文的方法產生更準確的文本基調。具體來說，帶有基於 </a:t>
            </a:r>
            <a:r>
              <a:rPr lang="en" altLang="zh-TW" sz="2600" dirty="0">
                <a:solidFill>
                  <a:srgbClr val="91612F"/>
                </a:solidFill>
                <a:latin typeface="PingFang SC" panose="020B0400000000000000" pitchFamily="34" charset="-122"/>
                <a:ea typeface="PingFang SC" panose="020B0400000000000000" pitchFamily="34" charset="-122"/>
              </a:rPr>
              <a:t>BERT </a:t>
            </a:r>
            <a:r>
              <a:rPr lang="zh-TW" altLang="en-US" sz="2600" dirty="0">
                <a:solidFill>
                  <a:srgbClr val="91612F"/>
                </a:solidFill>
                <a:latin typeface="PingFang SC" panose="020B0400000000000000" pitchFamily="34" charset="-122"/>
                <a:ea typeface="PingFang SC" panose="020B0400000000000000" pitchFamily="34" charset="-122"/>
              </a:rPr>
              <a:t>的情緒變量的 </a:t>
            </a:r>
            <a:r>
              <a:rPr lang="en" altLang="zh-TW" sz="2600" dirty="0">
                <a:solidFill>
                  <a:srgbClr val="91612F"/>
                </a:solidFill>
                <a:latin typeface="PingFang SC" panose="020B0400000000000000" pitchFamily="34" charset="-122"/>
                <a:ea typeface="PingFang SC" panose="020B0400000000000000" pitchFamily="34" charset="-122"/>
              </a:rPr>
              <a:t>SVM </a:t>
            </a:r>
            <a:r>
              <a:rPr lang="zh-TW" altLang="en-US" sz="2600" dirty="0">
                <a:solidFill>
                  <a:srgbClr val="91612F"/>
                </a:solidFill>
                <a:latin typeface="PingFang SC" panose="020B0400000000000000" pitchFamily="34" charset="-122"/>
                <a:ea typeface="PingFang SC" panose="020B0400000000000000" pitchFamily="34" charset="-122"/>
              </a:rPr>
              <a:t>顯示了 </a:t>
            </a:r>
            <a:r>
              <a:rPr lang="en-US" altLang="zh-TW" sz="2600" dirty="0">
                <a:solidFill>
                  <a:srgbClr val="91612F"/>
                </a:solidFill>
                <a:latin typeface="PingFang SC" panose="020B0400000000000000" pitchFamily="34" charset="-122"/>
                <a:ea typeface="PingFang SC" panose="020B0400000000000000" pitchFamily="34" charset="-122"/>
              </a:rPr>
              <a:t>85.20% </a:t>
            </a:r>
            <a:r>
              <a:rPr lang="zh-TW" altLang="en-US" sz="2600" dirty="0">
                <a:solidFill>
                  <a:srgbClr val="91612F"/>
                </a:solidFill>
                <a:latin typeface="PingFang SC" panose="020B0400000000000000" pitchFamily="34" charset="-122"/>
                <a:ea typeface="PingFang SC" panose="020B0400000000000000" pitchFamily="34" charset="-122"/>
              </a:rPr>
              <a:t>的破產預測準確率</a:t>
            </a:r>
            <a:r>
              <a:rPr lang="zh-TW" altLang="en" sz="2600" dirty="0">
                <a:solidFill>
                  <a:srgbClr val="91612F"/>
                </a:solidFill>
                <a:latin typeface="PingFang SC" panose="020B0400000000000000" pitchFamily="34" charset="-122"/>
                <a:ea typeface="PingFang SC" panose="020B0400000000000000" pitchFamily="34" charset="-122"/>
              </a:rPr>
              <a:t>。</a:t>
            </a:r>
            <a:r>
              <a:rPr lang="zh-TW" altLang="en-US" sz="2600" dirty="0">
                <a:solidFill>
                  <a:srgbClr val="91612F"/>
                </a:solidFill>
                <a:latin typeface="PingFang SC" panose="020B0400000000000000" pitchFamily="34" charset="-122"/>
                <a:ea typeface="PingFang SC" panose="020B0400000000000000" pitchFamily="34" charset="-122"/>
              </a:rPr>
              <a:t>此外，觀察到</a:t>
            </a:r>
            <a:r>
              <a:rPr lang="en" altLang="zh-TW" sz="2600" dirty="0">
                <a:solidFill>
                  <a:srgbClr val="91612F"/>
                </a:solidFill>
                <a:latin typeface="PingFang SC" panose="020B0400000000000000" pitchFamily="34" charset="-122"/>
                <a:ea typeface="PingFang SC" panose="020B0400000000000000" pitchFamily="34" charset="-122"/>
              </a:rPr>
              <a:t>R</a:t>
            </a:r>
            <a:r>
              <a:rPr lang="zh-TW" altLang="en-US" sz="2600" dirty="0">
                <a:solidFill>
                  <a:srgbClr val="91612F"/>
                </a:solidFill>
                <a:latin typeface="PingFang SC" panose="020B0400000000000000" pitchFamily="34" charset="-122"/>
                <a:ea typeface="PingFang SC" panose="020B0400000000000000" pitchFamily="34" charset="-122"/>
              </a:rPr>
              <a:t>平方隨著我們從僅分析金融變量到包括基於域的 </a:t>
            </a:r>
            <a:r>
              <a:rPr lang="en" altLang="zh-TW" sz="2600" dirty="0">
                <a:solidFill>
                  <a:srgbClr val="91612F"/>
                </a:solidFill>
                <a:latin typeface="PingFang SC" panose="020B0400000000000000" pitchFamily="34" charset="-122"/>
                <a:ea typeface="PingFang SC" panose="020B0400000000000000" pitchFamily="34" charset="-122"/>
              </a:rPr>
              <a:t>BERT </a:t>
            </a:r>
            <a:r>
              <a:rPr lang="zh-TW" altLang="en-US" sz="2600" dirty="0">
                <a:solidFill>
                  <a:srgbClr val="91612F"/>
                </a:solidFill>
                <a:latin typeface="PingFang SC" panose="020B0400000000000000" pitchFamily="34" charset="-122"/>
                <a:ea typeface="PingFang SC" panose="020B0400000000000000" pitchFamily="34" charset="-122"/>
              </a:rPr>
              <a:t>情緒變量而增加。將此結果與先前利用 </a:t>
            </a:r>
            <a:r>
              <a:rPr lang="en" altLang="zh-TW" sz="2600" dirty="0">
                <a:solidFill>
                  <a:srgbClr val="91612F"/>
                </a:solidFill>
                <a:latin typeface="PingFang SC" panose="020B0400000000000000" pitchFamily="34" charset="-122"/>
                <a:ea typeface="PingFang SC" panose="020B0400000000000000" pitchFamily="34" charset="-122"/>
              </a:rPr>
              <a:t>SVM </a:t>
            </a:r>
            <a:r>
              <a:rPr lang="zh-TW" altLang="en-US" sz="2600" dirty="0">
                <a:solidFill>
                  <a:srgbClr val="91612F"/>
                </a:solidFill>
                <a:latin typeface="PingFang SC" panose="020B0400000000000000" pitchFamily="34" charset="-122"/>
                <a:ea typeface="PingFang SC" panose="020B0400000000000000" pitchFamily="34" charset="-122"/>
              </a:rPr>
              <a:t>預測企業破產的文獻進行比較，獲得了相對較高的準確性。</a:t>
            </a:r>
          </a:p>
        </p:txBody>
      </p:sp>
      <p:sp>
        <p:nvSpPr>
          <p:cNvPr id="11" name="TextBox 4">
            <a:extLst>
              <a:ext uri="{FF2B5EF4-FFF2-40B4-BE49-F238E27FC236}">
                <a16:creationId xmlns:a16="http://schemas.microsoft.com/office/drawing/2014/main" id="{8329D389-9465-F044-A4D9-8DE095831A8C}"/>
              </a:ext>
            </a:extLst>
          </p:cNvPr>
          <p:cNvSpPr txBox="1"/>
          <p:nvPr/>
        </p:nvSpPr>
        <p:spPr>
          <a:xfrm>
            <a:off x="1752599" y="5637442"/>
            <a:ext cx="15575945" cy="568425"/>
          </a:xfrm>
          <a:prstGeom prst="rect">
            <a:avLst/>
          </a:prstGeom>
        </p:spPr>
        <p:txBody>
          <a:bodyPr wrap="square" lIns="0" tIns="0" rIns="0" bIns="0" rtlCol="0" anchor="t">
            <a:spAutoFit/>
          </a:bodyPr>
          <a:lstStyle/>
          <a:p>
            <a:pPr>
              <a:lnSpc>
                <a:spcPts val="4200"/>
              </a:lnSpc>
            </a:pPr>
            <a:r>
              <a:rPr lang="en-US" sz="4400" spc="30" dirty="0" err="1">
                <a:solidFill>
                  <a:srgbClr val="D4813E"/>
                </a:solidFill>
                <a:latin typeface="PingFang SC" panose="020B0400000000000000" pitchFamily="34" charset="-122"/>
                <a:ea typeface="PingFang SC" panose="020B0400000000000000" pitchFamily="34" charset="-122"/>
              </a:rPr>
              <a:t>結果</a:t>
            </a:r>
            <a:endParaRPr lang="en-US" sz="2600" spc="30" dirty="0">
              <a:solidFill>
                <a:srgbClr val="D4813E"/>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71530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630832" y="5924992"/>
            <a:ext cx="7256937" cy="6987210"/>
          </a:xfrm>
          <a:prstGeom prst="rect">
            <a:avLst/>
          </a:prstGeom>
        </p:spPr>
      </p:pic>
      <p:sp>
        <p:nvSpPr>
          <p:cNvPr id="3" name="TextBox 3"/>
          <p:cNvSpPr txBox="1"/>
          <p:nvPr/>
        </p:nvSpPr>
        <p:spPr>
          <a:xfrm>
            <a:off x="3143660" y="1436584"/>
            <a:ext cx="12000679" cy="1068434"/>
          </a:xfrm>
          <a:prstGeom prst="rect">
            <a:avLst/>
          </a:prstGeom>
        </p:spPr>
        <p:txBody>
          <a:bodyPr wrap="square" lIns="0" tIns="0" rIns="0" bIns="0" rtlCol="0" anchor="t">
            <a:spAutoFit/>
          </a:bodyPr>
          <a:lstStyle/>
          <a:p>
            <a:pPr algn="ctr">
              <a:lnSpc>
                <a:spcPts val="8000"/>
              </a:lnSpc>
            </a:pPr>
            <a:r>
              <a:rPr lang="en-US" sz="8000" dirty="0" err="1">
                <a:solidFill>
                  <a:srgbClr val="91612F"/>
                </a:solidFill>
                <a:latin typeface="PingFang SC" panose="020B0400000000000000" pitchFamily="34" charset="-122"/>
                <a:ea typeface="PingFang SC" panose="020B0400000000000000" pitchFamily="34" charset="-122"/>
              </a:rPr>
              <a:t>如何延伸該應用方式</a:t>
            </a:r>
            <a:endParaRPr lang="en-US" sz="8000" dirty="0">
              <a:solidFill>
                <a:srgbClr val="91612F"/>
              </a:solidFill>
              <a:latin typeface="PingFang SC" panose="020B0400000000000000" pitchFamily="34" charset="-122"/>
              <a:ea typeface="PingFang SC" panose="020B0400000000000000" pitchFamily="34" charset="-122"/>
            </a:endParaRPr>
          </a:p>
        </p:txBody>
      </p:sp>
      <p:pic>
        <p:nvPicPr>
          <p:cNvPr id="19" name="Picture 1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6592095" y="3981336"/>
            <a:ext cx="4565087" cy="4498686"/>
          </a:xfrm>
          <a:prstGeom prst="rect">
            <a:avLst/>
          </a:prstGeom>
        </p:spPr>
      </p:pic>
      <p:pic>
        <p:nvPicPr>
          <p:cNvPr id="20" name="Picture 2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flipH="1">
            <a:off x="15715172" y="-2130767"/>
            <a:ext cx="1691219" cy="4627715"/>
          </a:xfrm>
          <a:prstGeom prst="rect">
            <a:avLst/>
          </a:prstGeom>
        </p:spPr>
      </p:pic>
      <p:sp>
        <p:nvSpPr>
          <p:cNvPr id="21" name="TextBox 5">
            <a:extLst>
              <a:ext uri="{FF2B5EF4-FFF2-40B4-BE49-F238E27FC236}">
                <a16:creationId xmlns:a16="http://schemas.microsoft.com/office/drawing/2014/main" id="{F3348CD7-CBCB-AF43-A5A5-E9E23ADA402A}"/>
              </a:ext>
            </a:extLst>
          </p:cNvPr>
          <p:cNvSpPr txBox="1"/>
          <p:nvPr/>
        </p:nvSpPr>
        <p:spPr>
          <a:xfrm>
            <a:off x="2057400" y="3445400"/>
            <a:ext cx="15575945" cy="3821046"/>
          </a:xfrm>
          <a:prstGeom prst="rect">
            <a:avLst/>
          </a:prstGeom>
        </p:spPr>
        <p:txBody>
          <a:bodyPr lIns="0" tIns="0" rIns="0" bIns="0" rtlCol="0" anchor="t">
            <a:spAutoFit/>
          </a:bodyPr>
          <a:lstStyle/>
          <a:p>
            <a:pPr>
              <a:lnSpc>
                <a:spcPct val="150000"/>
              </a:lnSpc>
            </a:pPr>
            <a:r>
              <a:rPr lang="zh-TW" altLang="en-US" sz="2800" dirty="0">
                <a:solidFill>
                  <a:srgbClr val="91612F"/>
                </a:solidFill>
                <a:latin typeface="PingFang SC" panose="020B0400000000000000" pitchFamily="34" charset="-122"/>
                <a:ea typeface="PingFang SC" panose="020B0400000000000000" pitchFamily="34" charset="-122"/>
              </a:rPr>
              <a:t>將</a:t>
            </a:r>
            <a:r>
              <a:rPr lang="en-US" altLang="zh-TW" sz="2800" dirty="0">
                <a:solidFill>
                  <a:srgbClr val="91612F"/>
                </a:solidFill>
                <a:latin typeface="PingFang SC" panose="020B0400000000000000" pitchFamily="34" charset="-122"/>
                <a:ea typeface="PingFang SC" panose="020B0400000000000000" pitchFamily="34" charset="-122"/>
              </a:rPr>
              <a:t>10-K</a:t>
            </a:r>
            <a:r>
              <a:rPr lang="zh-TW" altLang="en-US" sz="2800" dirty="0">
                <a:solidFill>
                  <a:srgbClr val="91612F"/>
                </a:solidFill>
                <a:latin typeface="PingFang SC" panose="020B0400000000000000" pitchFamily="34" charset="-122"/>
                <a:ea typeface="PingFang SC" panose="020B0400000000000000" pitchFamily="34" charset="-122"/>
              </a:rPr>
              <a:t>財報的文本資料透過</a:t>
            </a:r>
            <a:r>
              <a:rPr lang="en-US" altLang="zh-TW" sz="2800" dirty="0">
                <a:solidFill>
                  <a:srgbClr val="91612F"/>
                </a:solidFill>
                <a:latin typeface="PingFang SC" panose="020B0400000000000000" pitchFamily="34" charset="-122"/>
                <a:ea typeface="PingFang SC" panose="020B0400000000000000" pitchFamily="34" charset="-122"/>
              </a:rPr>
              <a:t>LDA</a:t>
            </a:r>
            <a:r>
              <a:rPr lang="zh-TW" altLang="en-US" sz="2800" dirty="0">
                <a:solidFill>
                  <a:srgbClr val="91612F"/>
                </a:solidFill>
                <a:latin typeface="PingFang SC" panose="020B0400000000000000" pitchFamily="34" charset="-122"/>
                <a:ea typeface="PingFang SC" panose="020B0400000000000000" pitchFamily="34" charset="-122"/>
              </a:rPr>
              <a:t>模型去進行主題分類，觀察出和風險有關的主題下，字詞經由標準化後形成的變數是否能增加破產模型預測的精準度。之後如果要預測一間新公司的財務狀況，則可以直接套用此分類主題的模型去進行預測。</a:t>
            </a:r>
            <a:endParaRPr lang="en-US" altLang="zh-TW" sz="2800" dirty="0">
              <a:solidFill>
                <a:srgbClr val="91612F"/>
              </a:solidFill>
              <a:latin typeface="PingFang SC" panose="020B0400000000000000" pitchFamily="34" charset="-122"/>
              <a:ea typeface="PingFang SC" panose="020B0400000000000000" pitchFamily="34" charset="-122"/>
            </a:endParaRPr>
          </a:p>
          <a:p>
            <a:pPr marL="342900" indent="-342900">
              <a:lnSpc>
                <a:spcPct val="150000"/>
              </a:lnSpc>
              <a:buFont typeface="Wingdings" pitchFamily="2" charset="2"/>
              <a:buChar char="u"/>
            </a:pPr>
            <a:endParaRPr lang="en-US" altLang="zh-TW" sz="2800" dirty="0">
              <a:solidFill>
                <a:srgbClr val="91612F"/>
              </a:solidFill>
              <a:latin typeface="PingFang SC" panose="020B0400000000000000" pitchFamily="34" charset="-122"/>
              <a:ea typeface="PingFang SC" panose="020B0400000000000000" pitchFamily="34" charset="-122"/>
            </a:endParaRPr>
          </a:p>
          <a:p>
            <a:pPr marL="342900" indent="-342900">
              <a:lnSpc>
                <a:spcPct val="150000"/>
              </a:lnSpc>
              <a:buFont typeface="Wingdings" pitchFamily="2" charset="2"/>
              <a:buChar char="u"/>
            </a:pPr>
            <a:endParaRPr lang="en-US" altLang="zh-TW" sz="2800" dirty="0">
              <a:solidFill>
                <a:srgbClr val="91612F"/>
              </a:solidFill>
              <a:latin typeface="PingFang SC" panose="020B0400000000000000" pitchFamily="34" charset="-122"/>
              <a:ea typeface="PingFang SC" panose="020B0400000000000000" pitchFamily="34" charset="-122"/>
            </a:endParaRPr>
          </a:p>
          <a:p>
            <a:pPr marL="342900" indent="-342900">
              <a:lnSpc>
                <a:spcPct val="150000"/>
              </a:lnSpc>
              <a:buFont typeface="Wingdings" pitchFamily="2" charset="2"/>
              <a:buChar char="u"/>
            </a:pPr>
            <a:endParaRPr lang="zh-TW" altLang="en" sz="2800" dirty="0">
              <a:solidFill>
                <a:srgbClr val="91612F"/>
              </a:solidFill>
              <a:latin typeface="PingFang SC" panose="020B0400000000000000" pitchFamily="34" charset="-122"/>
              <a:ea typeface="PingFang SC" panose="020B0400000000000000"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88717" y="1404438"/>
            <a:ext cx="6794120" cy="6881705"/>
          </a:xfrm>
          <a:prstGeom prst="rect">
            <a:avLst/>
          </a:prstGeom>
        </p:spPr>
      </p:pic>
      <p:pic>
        <p:nvPicPr>
          <p:cNvPr id="2" name="Picture 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077249" y="7123355"/>
            <a:ext cx="7256937" cy="6987210"/>
          </a:xfrm>
          <a:prstGeom prst="rect">
            <a:avLst/>
          </a:prstGeom>
        </p:spPr>
      </p:pic>
      <p:pic>
        <p:nvPicPr>
          <p:cNvPr id="3" name="Picture 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7259300" y="888630"/>
            <a:ext cx="1691219" cy="4627715"/>
          </a:xfrm>
          <a:prstGeom prst="rect">
            <a:avLst/>
          </a:prstGeom>
        </p:spPr>
      </p:pic>
      <p:pic>
        <p:nvPicPr>
          <p:cNvPr id="4" name="Picture 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197449" y="-1360712"/>
            <a:ext cx="4565087" cy="4498686"/>
          </a:xfrm>
          <a:prstGeom prst="rect">
            <a:avLst/>
          </a:prstGeom>
        </p:spPr>
      </p:pic>
      <p:sp>
        <p:nvSpPr>
          <p:cNvPr id="6" name="TextBox 6"/>
          <p:cNvSpPr txBox="1"/>
          <p:nvPr/>
        </p:nvSpPr>
        <p:spPr>
          <a:xfrm>
            <a:off x="6851716" y="4152900"/>
            <a:ext cx="4654484" cy="1159613"/>
          </a:xfrm>
          <a:prstGeom prst="rect">
            <a:avLst/>
          </a:prstGeom>
        </p:spPr>
        <p:txBody>
          <a:bodyPr wrap="square" lIns="0" tIns="0" rIns="0" bIns="0" rtlCol="0" anchor="t">
            <a:spAutoFit/>
          </a:bodyPr>
          <a:lstStyle/>
          <a:p>
            <a:pPr>
              <a:lnSpc>
                <a:spcPts val="9000"/>
              </a:lnSpc>
            </a:pPr>
            <a:r>
              <a:rPr lang="en-US" sz="9000" dirty="0">
                <a:solidFill>
                  <a:srgbClr val="91612F"/>
                </a:solidFill>
                <a:latin typeface="Apple Braille" pitchFamily="2" charset="0"/>
              </a:rPr>
              <a:t>The End</a:t>
            </a:r>
          </a:p>
        </p:txBody>
      </p:sp>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225871" y="1104900"/>
            <a:ext cx="1238886" cy="11928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9531" y="7925392"/>
            <a:ext cx="4197240" cy="4041236"/>
          </a:xfrm>
          <a:prstGeom prst="rect">
            <a:avLst/>
          </a:prstGeom>
        </p:spPr>
      </p:pic>
      <p:sp>
        <p:nvSpPr>
          <p:cNvPr id="3" name="TextBox 3"/>
          <p:cNvSpPr txBox="1"/>
          <p:nvPr/>
        </p:nvSpPr>
        <p:spPr>
          <a:xfrm>
            <a:off x="1819365" y="4052785"/>
            <a:ext cx="5696994" cy="1201996"/>
          </a:xfrm>
          <a:prstGeom prst="rect">
            <a:avLst/>
          </a:prstGeom>
        </p:spPr>
        <p:txBody>
          <a:bodyPr lIns="0" tIns="0" rIns="0" bIns="0" rtlCol="0" anchor="t">
            <a:spAutoFit/>
          </a:bodyPr>
          <a:lstStyle/>
          <a:p>
            <a:pPr>
              <a:lnSpc>
                <a:spcPts val="9000"/>
              </a:lnSpc>
            </a:pPr>
            <a:r>
              <a:rPr lang="en-US" sz="9000" dirty="0" err="1">
                <a:solidFill>
                  <a:srgbClr val="91612F"/>
                </a:solidFill>
                <a:latin typeface="PingFang SC" panose="020B0400000000000000" pitchFamily="34" charset="-122"/>
                <a:ea typeface="PingFang SC" panose="020B0400000000000000" pitchFamily="34" charset="-122"/>
              </a:rPr>
              <a:t>目錄</a:t>
            </a:r>
            <a:endParaRPr lang="en-US" sz="9000" dirty="0">
              <a:solidFill>
                <a:srgbClr val="91612F"/>
              </a:solidFill>
              <a:latin typeface="PingFang SC" panose="020B0400000000000000" pitchFamily="34" charset="-122"/>
              <a:ea typeface="PingFang SC" panose="020B0400000000000000" pitchFamily="34" charset="-122"/>
            </a:endParaRPr>
          </a:p>
        </p:txBody>
      </p:sp>
      <p:sp>
        <p:nvSpPr>
          <p:cNvPr id="6" name="TextBox 6"/>
          <p:cNvSpPr txBox="1"/>
          <p:nvPr/>
        </p:nvSpPr>
        <p:spPr>
          <a:xfrm>
            <a:off x="11371109" y="1588044"/>
            <a:ext cx="5074489" cy="442301"/>
          </a:xfrm>
          <a:prstGeom prst="rect">
            <a:avLst/>
          </a:prstGeom>
        </p:spPr>
        <p:txBody>
          <a:bodyPr lIns="0" tIns="0" rIns="0" bIns="0" rtlCol="0" anchor="t">
            <a:spAutoFit/>
          </a:bodyPr>
          <a:lstStyle/>
          <a:p>
            <a:pPr>
              <a:lnSpc>
                <a:spcPts val="3220"/>
              </a:lnSpc>
            </a:pPr>
            <a:r>
              <a:rPr lang="en-US" sz="3600" dirty="0" err="1">
                <a:solidFill>
                  <a:srgbClr val="91612F"/>
                </a:solidFill>
                <a:latin typeface="PingFang SC" panose="020B0400000000000000" pitchFamily="34" charset="-122"/>
                <a:ea typeface="PingFang SC" panose="020B0400000000000000" pitchFamily="34" charset="-122"/>
              </a:rPr>
              <a:t>解決</a:t>
            </a:r>
            <a:r>
              <a:rPr lang="en-US" sz="3600" dirty="0">
                <a:solidFill>
                  <a:srgbClr val="91612F"/>
                </a:solidFill>
                <a:latin typeface="PingFang SC" panose="020B0400000000000000" pitchFamily="34" charset="-122"/>
                <a:ea typeface="PingFang SC" panose="020B0400000000000000" pitchFamily="34" charset="-122"/>
              </a:rPr>
              <a:t>/</a:t>
            </a:r>
            <a:r>
              <a:rPr lang="en-US" sz="3600" dirty="0" err="1">
                <a:solidFill>
                  <a:srgbClr val="91612F"/>
                </a:solidFill>
                <a:latin typeface="PingFang SC" panose="020B0400000000000000" pitchFamily="34" charset="-122"/>
                <a:ea typeface="PingFang SC" panose="020B0400000000000000" pitchFamily="34" charset="-122"/>
              </a:rPr>
              <a:t>改善了什麼問題</a:t>
            </a:r>
            <a:endParaRPr lang="en-US" sz="3600" dirty="0">
              <a:solidFill>
                <a:srgbClr val="91612F"/>
              </a:solidFill>
              <a:latin typeface="PingFang SC" panose="020B0400000000000000" pitchFamily="34" charset="-122"/>
              <a:ea typeface="PingFang SC" panose="020B0400000000000000" pitchFamily="34" charset="-122"/>
            </a:endParaRP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flipH="1">
            <a:off x="10027145" y="1087932"/>
            <a:ext cx="459346" cy="1256916"/>
          </a:xfrm>
          <a:prstGeom prst="rect">
            <a:avLst/>
          </a:prstGeom>
        </p:spPr>
      </p:pic>
      <p:sp>
        <p:nvSpPr>
          <p:cNvPr id="8" name="TextBox 8"/>
          <p:cNvSpPr txBox="1"/>
          <p:nvPr/>
        </p:nvSpPr>
        <p:spPr>
          <a:xfrm>
            <a:off x="9834350" y="1212636"/>
            <a:ext cx="1084772" cy="1150383"/>
          </a:xfrm>
          <a:prstGeom prst="rect">
            <a:avLst/>
          </a:prstGeom>
        </p:spPr>
        <p:txBody>
          <a:bodyPr lIns="0" tIns="0" rIns="0" bIns="0" rtlCol="0" anchor="t">
            <a:spAutoFit/>
          </a:bodyPr>
          <a:lstStyle/>
          <a:p>
            <a:pPr>
              <a:lnSpc>
                <a:spcPts val="8500"/>
              </a:lnSpc>
            </a:pPr>
            <a:r>
              <a:rPr lang="en-US" sz="8500" dirty="0">
                <a:solidFill>
                  <a:srgbClr val="91612F"/>
                </a:solidFill>
                <a:latin typeface="Linux Biolinum"/>
              </a:rPr>
              <a:t>01</a:t>
            </a:r>
          </a:p>
        </p:txBody>
      </p:sp>
      <p:sp>
        <p:nvSpPr>
          <p:cNvPr id="11" name="TextBox 11"/>
          <p:cNvSpPr txBox="1"/>
          <p:nvPr/>
        </p:nvSpPr>
        <p:spPr>
          <a:xfrm>
            <a:off x="11394146" y="3895992"/>
            <a:ext cx="5074489" cy="457241"/>
          </a:xfrm>
          <a:prstGeom prst="rect">
            <a:avLst/>
          </a:prstGeom>
        </p:spPr>
        <p:txBody>
          <a:bodyPr lIns="0" tIns="0" rIns="0" bIns="0" rtlCol="0" anchor="t">
            <a:spAutoFit/>
          </a:bodyPr>
          <a:lstStyle/>
          <a:p>
            <a:pPr>
              <a:lnSpc>
                <a:spcPts val="3220"/>
              </a:lnSpc>
            </a:pPr>
            <a:r>
              <a:rPr lang="en-US" sz="3600" dirty="0" err="1">
                <a:solidFill>
                  <a:srgbClr val="91612F"/>
                </a:solidFill>
                <a:latin typeface="PingFang SC" panose="020B0400000000000000" pitchFamily="34" charset="-122"/>
                <a:ea typeface="PingFang SC" panose="020B0400000000000000" pitchFamily="34" charset="-122"/>
              </a:rPr>
              <a:t>傳統做法</a:t>
            </a:r>
            <a:endParaRPr lang="en-US" sz="3600" dirty="0">
              <a:solidFill>
                <a:srgbClr val="91612F"/>
              </a:solidFill>
              <a:latin typeface="PingFang SC" panose="020B0400000000000000" pitchFamily="34" charset="-122"/>
              <a:ea typeface="PingFang SC" panose="020B0400000000000000" pitchFamily="34" charset="-122"/>
            </a:endParaRPr>
          </a:p>
        </p:txBody>
      </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flipH="1">
            <a:off x="10050182" y="3395880"/>
            <a:ext cx="459346" cy="1256916"/>
          </a:xfrm>
          <a:prstGeom prst="rect">
            <a:avLst/>
          </a:prstGeom>
        </p:spPr>
      </p:pic>
      <p:sp>
        <p:nvSpPr>
          <p:cNvPr id="13" name="TextBox 13"/>
          <p:cNvSpPr txBox="1"/>
          <p:nvPr/>
        </p:nvSpPr>
        <p:spPr>
          <a:xfrm>
            <a:off x="9857387" y="3520584"/>
            <a:ext cx="1084772" cy="1150383"/>
          </a:xfrm>
          <a:prstGeom prst="rect">
            <a:avLst/>
          </a:prstGeom>
        </p:spPr>
        <p:txBody>
          <a:bodyPr lIns="0" tIns="0" rIns="0" bIns="0" rtlCol="0" anchor="t">
            <a:spAutoFit/>
          </a:bodyPr>
          <a:lstStyle/>
          <a:p>
            <a:pPr>
              <a:lnSpc>
                <a:spcPts val="8500"/>
              </a:lnSpc>
            </a:pPr>
            <a:r>
              <a:rPr lang="en-US" sz="8500" dirty="0">
                <a:solidFill>
                  <a:srgbClr val="91612F"/>
                </a:solidFill>
                <a:latin typeface="Linux Biolinum"/>
              </a:rPr>
              <a:t>02</a:t>
            </a:r>
          </a:p>
        </p:txBody>
      </p:sp>
      <p:sp>
        <p:nvSpPr>
          <p:cNvPr id="16" name="TextBox 16"/>
          <p:cNvSpPr txBox="1"/>
          <p:nvPr/>
        </p:nvSpPr>
        <p:spPr>
          <a:xfrm>
            <a:off x="11394146" y="6076223"/>
            <a:ext cx="5074489" cy="442301"/>
          </a:xfrm>
          <a:prstGeom prst="rect">
            <a:avLst/>
          </a:prstGeom>
        </p:spPr>
        <p:txBody>
          <a:bodyPr lIns="0" tIns="0" rIns="0" bIns="0" rtlCol="0" anchor="t">
            <a:spAutoFit/>
          </a:bodyPr>
          <a:lstStyle/>
          <a:p>
            <a:pPr>
              <a:lnSpc>
                <a:spcPts val="3220"/>
              </a:lnSpc>
            </a:pPr>
            <a:r>
              <a:rPr lang="en-US" sz="3600" dirty="0" err="1">
                <a:solidFill>
                  <a:srgbClr val="91612F"/>
                </a:solidFill>
                <a:latin typeface="PingFang SC" panose="020B0400000000000000" pitchFamily="34" charset="-122"/>
                <a:ea typeface="PingFang SC" panose="020B0400000000000000" pitchFamily="34" charset="-122"/>
              </a:rPr>
              <a:t>如何設計</a:t>
            </a:r>
            <a:r>
              <a:rPr lang="en-US" sz="3600" dirty="0">
                <a:solidFill>
                  <a:srgbClr val="91612F"/>
                </a:solidFill>
                <a:latin typeface="PingFang SC" panose="020B0400000000000000" pitchFamily="34" charset="-122"/>
                <a:ea typeface="PingFang SC" panose="020B0400000000000000" pitchFamily="34" charset="-122"/>
              </a:rPr>
              <a:t>/</a:t>
            </a:r>
            <a:r>
              <a:rPr lang="en-US" sz="3600" dirty="0" err="1">
                <a:solidFill>
                  <a:srgbClr val="91612F"/>
                </a:solidFill>
                <a:latin typeface="PingFang SC" panose="020B0400000000000000" pitchFamily="34" charset="-122"/>
                <a:ea typeface="PingFang SC" panose="020B0400000000000000" pitchFamily="34" charset="-122"/>
              </a:rPr>
              <a:t>實現</a:t>
            </a:r>
            <a:endParaRPr lang="en-US" sz="3600" dirty="0">
              <a:solidFill>
                <a:srgbClr val="91612F"/>
              </a:solidFill>
              <a:latin typeface="PingFang SC" panose="020B0400000000000000" pitchFamily="34" charset="-122"/>
              <a:ea typeface="PingFang SC" panose="020B0400000000000000" pitchFamily="34" charset="-122"/>
            </a:endParaRPr>
          </a:p>
        </p:txBody>
      </p:sp>
      <p:pic>
        <p:nvPicPr>
          <p:cNvPr id="17" name="Picture 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flipH="1">
            <a:off x="10050182" y="5576111"/>
            <a:ext cx="459346" cy="1256916"/>
          </a:xfrm>
          <a:prstGeom prst="rect">
            <a:avLst/>
          </a:prstGeom>
        </p:spPr>
      </p:pic>
      <p:sp>
        <p:nvSpPr>
          <p:cNvPr id="18" name="TextBox 18"/>
          <p:cNvSpPr txBox="1"/>
          <p:nvPr/>
        </p:nvSpPr>
        <p:spPr>
          <a:xfrm>
            <a:off x="9857387" y="5700815"/>
            <a:ext cx="1084772" cy="1150383"/>
          </a:xfrm>
          <a:prstGeom prst="rect">
            <a:avLst/>
          </a:prstGeom>
        </p:spPr>
        <p:txBody>
          <a:bodyPr lIns="0" tIns="0" rIns="0" bIns="0" rtlCol="0" anchor="t">
            <a:spAutoFit/>
          </a:bodyPr>
          <a:lstStyle/>
          <a:p>
            <a:pPr>
              <a:lnSpc>
                <a:spcPts val="8500"/>
              </a:lnSpc>
            </a:pPr>
            <a:r>
              <a:rPr lang="en-US" sz="8500" dirty="0">
                <a:solidFill>
                  <a:srgbClr val="91612F"/>
                </a:solidFill>
                <a:latin typeface="Linux Biolinum"/>
              </a:rPr>
              <a:t>03</a:t>
            </a:r>
          </a:p>
        </p:txBody>
      </p:sp>
      <p:pic>
        <p:nvPicPr>
          <p:cNvPr id="19" name="Picture 1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222131" y="-827141"/>
            <a:ext cx="1691219" cy="4627715"/>
          </a:xfrm>
          <a:prstGeom prst="rect">
            <a:avLst/>
          </a:prstGeom>
        </p:spPr>
      </p:pic>
      <p:pic>
        <p:nvPicPr>
          <p:cNvPr id="20" name="Picture 2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23479" y="-1169548"/>
            <a:ext cx="3583276" cy="3531156"/>
          </a:xfrm>
          <a:prstGeom prst="rect">
            <a:avLst/>
          </a:prstGeom>
        </p:spPr>
      </p:pic>
      <p:sp>
        <p:nvSpPr>
          <p:cNvPr id="23" name="TextBox 16">
            <a:extLst>
              <a:ext uri="{FF2B5EF4-FFF2-40B4-BE49-F238E27FC236}">
                <a16:creationId xmlns:a16="http://schemas.microsoft.com/office/drawing/2014/main" id="{026F5090-9FDF-234A-8832-8575BDD7FFE7}"/>
              </a:ext>
            </a:extLst>
          </p:cNvPr>
          <p:cNvSpPr txBox="1"/>
          <p:nvPr/>
        </p:nvSpPr>
        <p:spPr>
          <a:xfrm>
            <a:off x="11418955" y="8283965"/>
            <a:ext cx="5074489" cy="442301"/>
          </a:xfrm>
          <a:prstGeom prst="rect">
            <a:avLst/>
          </a:prstGeom>
        </p:spPr>
        <p:txBody>
          <a:bodyPr lIns="0" tIns="0" rIns="0" bIns="0" rtlCol="0" anchor="t">
            <a:spAutoFit/>
          </a:bodyPr>
          <a:lstStyle/>
          <a:p>
            <a:pPr>
              <a:lnSpc>
                <a:spcPts val="3220"/>
              </a:lnSpc>
            </a:pPr>
            <a:r>
              <a:rPr lang="en-US" sz="3600" dirty="0" err="1">
                <a:solidFill>
                  <a:srgbClr val="91612F"/>
                </a:solidFill>
                <a:latin typeface="PingFang SC" panose="020B0400000000000000" pitchFamily="34" charset="-122"/>
                <a:ea typeface="PingFang SC" panose="020B0400000000000000" pitchFamily="34" charset="-122"/>
              </a:rPr>
              <a:t>如何延伸該應用方式</a:t>
            </a:r>
            <a:endParaRPr lang="en-US" sz="3600" dirty="0">
              <a:solidFill>
                <a:srgbClr val="91612F"/>
              </a:solidFill>
              <a:latin typeface="PingFang SC" panose="020B0400000000000000" pitchFamily="34" charset="-122"/>
              <a:ea typeface="PingFang SC" panose="020B0400000000000000" pitchFamily="34" charset="-122"/>
            </a:endParaRPr>
          </a:p>
        </p:txBody>
      </p:sp>
      <p:pic>
        <p:nvPicPr>
          <p:cNvPr id="24" name="Picture 17">
            <a:extLst>
              <a:ext uri="{FF2B5EF4-FFF2-40B4-BE49-F238E27FC236}">
                <a16:creationId xmlns:a16="http://schemas.microsoft.com/office/drawing/2014/main" id="{BE5277BD-E383-EA44-AAA7-BA49C6CE87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flipH="1">
            <a:off x="10074991" y="7783853"/>
            <a:ext cx="459346" cy="1256916"/>
          </a:xfrm>
          <a:prstGeom prst="rect">
            <a:avLst/>
          </a:prstGeom>
        </p:spPr>
      </p:pic>
      <p:sp>
        <p:nvSpPr>
          <p:cNvPr id="25" name="TextBox 18">
            <a:extLst>
              <a:ext uri="{FF2B5EF4-FFF2-40B4-BE49-F238E27FC236}">
                <a16:creationId xmlns:a16="http://schemas.microsoft.com/office/drawing/2014/main" id="{A7F45E98-3FB2-2948-B7BC-D04BAC22738B}"/>
              </a:ext>
            </a:extLst>
          </p:cNvPr>
          <p:cNvSpPr txBox="1"/>
          <p:nvPr/>
        </p:nvSpPr>
        <p:spPr>
          <a:xfrm>
            <a:off x="9882196" y="7908557"/>
            <a:ext cx="1084772" cy="1099788"/>
          </a:xfrm>
          <a:prstGeom prst="rect">
            <a:avLst/>
          </a:prstGeom>
        </p:spPr>
        <p:txBody>
          <a:bodyPr lIns="0" tIns="0" rIns="0" bIns="0" rtlCol="0" anchor="t">
            <a:spAutoFit/>
          </a:bodyPr>
          <a:lstStyle/>
          <a:p>
            <a:pPr>
              <a:lnSpc>
                <a:spcPts val="8500"/>
              </a:lnSpc>
            </a:pPr>
            <a:r>
              <a:rPr lang="en-US" sz="8500" dirty="0">
                <a:solidFill>
                  <a:srgbClr val="91612F"/>
                </a:solidFill>
                <a:latin typeface="Linux Biolinum"/>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45769" y="-648575"/>
            <a:ext cx="4550578" cy="4381441"/>
          </a:xfrm>
          <a:prstGeom prst="rect">
            <a:avLst/>
          </a:prstGeom>
        </p:spPr>
      </p:pic>
      <p:sp>
        <p:nvSpPr>
          <p:cNvPr id="3" name="TextBox 3"/>
          <p:cNvSpPr txBox="1"/>
          <p:nvPr/>
        </p:nvSpPr>
        <p:spPr>
          <a:xfrm>
            <a:off x="2632915" y="631001"/>
            <a:ext cx="13022168" cy="1154162"/>
          </a:xfrm>
          <a:prstGeom prst="rect">
            <a:avLst/>
          </a:prstGeom>
        </p:spPr>
        <p:txBody>
          <a:bodyPr lIns="0" tIns="0" rIns="0" bIns="0" rtlCol="0" anchor="t">
            <a:spAutoFit/>
          </a:bodyPr>
          <a:lstStyle/>
          <a:p>
            <a:pPr algn="ctr">
              <a:lnSpc>
                <a:spcPts val="9000"/>
              </a:lnSpc>
            </a:pPr>
            <a:r>
              <a:rPr lang="en-US" sz="8000" dirty="0" err="1">
                <a:solidFill>
                  <a:srgbClr val="91612F"/>
                </a:solidFill>
                <a:latin typeface="PingFang SC" panose="020B0400000000000000" pitchFamily="34" charset="-122"/>
                <a:ea typeface="PingFang SC" panose="020B0400000000000000" pitchFamily="34" charset="-122"/>
              </a:rPr>
              <a:t>參考</a:t>
            </a:r>
            <a:r>
              <a:rPr lang="en-US" sz="8000" dirty="0" err="1">
                <a:solidFill>
                  <a:srgbClr val="91612F"/>
                </a:solidFill>
                <a:latin typeface="Apple Braille" pitchFamily="2" charset="0"/>
                <a:ea typeface="PingFang SC" panose="020B0400000000000000" pitchFamily="34" charset="-122"/>
              </a:rPr>
              <a:t>Paper</a:t>
            </a:r>
            <a:endParaRPr lang="en-US" sz="8000" dirty="0">
              <a:solidFill>
                <a:srgbClr val="91612F"/>
              </a:solidFill>
              <a:latin typeface="Apple Braille" pitchFamily="2" charset="0"/>
              <a:ea typeface="PingFang SC" panose="020B0400000000000000" pitchFamily="34" charset="-122"/>
            </a:endParaRPr>
          </a:p>
        </p:txBody>
      </p:sp>
      <p:pic>
        <p:nvPicPr>
          <p:cNvPr id="29" name="Picture 2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01689" y="2481852"/>
            <a:ext cx="3583276" cy="3531156"/>
          </a:xfrm>
          <a:prstGeom prst="rect">
            <a:avLst/>
          </a:prstGeom>
        </p:spPr>
      </p:pic>
      <p:pic>
        <p:nvPicPr>
          <p:cNvPr id="30" name="Picture 3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131367" flipH="1" flipV="1">
            <a:off x="15631026" y="7628333"/>
            <a:ext cx="1691219" cy="4627715"/>
          </a:xfrm>
          <a:prstGeom prst="rect">
            <a:avLst/>
          </a:prstGeom>
        </p:spPr>
      </p:pic>
      <p:pic>
        <p:nvPicPr>
          <p:cNvPr id="5" name="圖片 4" descr="一張含有 文字 的圖片&#10;&#10;自動產生的描述">
            <a:extLst>
              <a:ext uri="{FF2B5EF4-FFF2-40B4-BE49-F238E27FC236}">
                <a16:creationId xmlns:a16="http://schemas.microsoft.com/office/drawing/2014/main" id="{C7684CBF-2BBA-1543-A569-9AF395278921}"/>
              </a:ext>
            </a:extLst>
          </p:cNvPr>
          <p:cNvPicPr>
            <a:picLocks noChangeAspect="1"/>
          </p:cNvPicPr>
          <p:nvPr/>
        </p:nvPicPr>
        <p:blipFill rotWithShape="1">
          <a:blip r:embed="rId8">
            <a:extLst>
              <a:ext uri="{28A0092B-C50C-407E-A947-70E740481C1C}">
                <a14:useLocalDpi xmlns:a14="http://schemas.microsoft.com/office/drawing/2010/main" val="0"/>
              </a:ext>
            </a:extLst>
          </a:blip>
          <a:srcRect l="11604" t="8291" r="9077"/>
          <a:stretch/>
        </p:blipFill>
        <p:spPr>
          <a:xfrm>
            <a:off x="5334000" y="2552700"/>
            <a:ext cx="7921261" cy="7604100"/>
          </a:xfrm>
          <a:prstGeom prst="rect">
            <a:avLst/>
          </a:prstGeom>
          <a:ln>
            <a:noFill/>
          </a:ln>
          <a:effectLst>
            <a:outerShdw blurRad="292100" dist="139700" dir="2700000" algn="tl" rotWithShape="0">
              <a:srgbClr val="333333">
                <a:alpha val="65000"/>
              </a:srgbClr>
            </a:outerShdw>
          </a:effectLst>
        </p:spPr>
      </p:pic>
      <p:sp>
        <p:nvSpPr>
          <p:cNvPr id="8" name="TextBox 6">
            <a:extLst>
              <a:ext uri="{FF2B5EF4-FFF2-40B4-BE49-F238E27FC236}">
                <a16:creationId xmlns:a16="http://schemas.microsoft.com/office/drawing/2014/main" id="{B9BD86D8-D4CE-A642-848C-FAA15D66EE09}"/>
              </a:ext>
            </a:extLst>
          </p:cNvPr>
          <p:cNvSpPr txBox="1"/>
          <p:nvPr/>
        </p:nvSpPr>
        <p:spPr>
          <a:xfrm>
            <a:off x="3962400" y="1877038"/>
            <a:ext cx="13048946" cy="375809"/>
          </a:xfrm>
          <a:prstGeom prst="rect">
            <a:avLst/>
          </a:prstGeom>
        </p:spPr>
        <p:txBody>
          <a:bodyPr wrap="square" lIns="0" tIns="0" rIns="0" bIns="0" rtlCol="0" anchor="t">
            <a:spAutoFit/>
          </a:bodyPr>
          <a:lstStyle/>
          <a:p>
            <a:pPr>
              <a:lnSpc>
                <a:spcPts val="3220"/>
              </a:lnSpc>
            </a:pPr>
            <a:r>
              <a:rPr lang="en-US" sz="2400" dirty="0">
                <a:solidFill>
                  <a:srgbClr val="91612F"/>
                </a:solidFill>
                <a:latin typeface="Apple Braille" pitchFamily="2" charset="0"/>
                <a:ea typeface="PingFang SC" panose="020B0400000000000000" pitchFamily="34" charset="-122"/>
              </a:rPr>
              <a:t>Alex Kim &amp; </a:t>
            </a:r>
            <a:r>
              <a:rPr lang="en-US" sz="2400" dirty="0" err="1">
                <a:solidFill>
                  <a:srgbClr val="91612F"/>
                </a:solidFill>
                <a:latin typeface="Apple Braille" pitchFamily="2" charset="0"/>
                <a:ea typeface="PingFang SC" panose="020B0400000000000000" pitchFamily="34" charset="-122"/>
              </a:rPr>
              <a:t>Sangwon</a:t>
            </a:r>
            <a:r>
              <a:rPr lang="en-US" sz="2400" dirty="0">
                <a:solidFill>
                  <a:srgbClr val="91612F"/>
                </a:solidFill>
                <a:latin typeface="Apple Braille" pitchFamily="2" charset="0"/>
                <a:ea typeface="PingFang SC" panose="020B0400000000000000" pitchFamily="34" charset="-122"/>
              </a:rPr>
              <a:t> Yoon   </a:t>
            </a:r>
            <a:r>
              <a:rPr lang="en-US" sz="2400" i="1" dirty="0">
                <a:solidFill>
                  <a:srgbClr val="91612F"/>
                </a:solidFill>
                <a:latin typeface="Apple Braille" pitchFamily="2" charset="0"/>
                <a:ea typeface="PingFang SC" panose="020B0400000000000000" pitchFamily="34" charset="-122"/>
              </a:rPr>
              <a:t>Corporate Bankruptcy Prediction with Domain-Adapted BERT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2" name="TextBox 2"/>
          <p:cNvSpPr txBox="1"/>
          <p:nvPr/>
        </p:nvSpPr>
        <p:spPr>
          <a:xfrm>
            <a:off x="4153901" y="896982"/>
            <a:ext cx="9980197" cy="1231106"/>
          </a:xfrm>
          <a:prstGeom prst="rect">
            <a:avLst/>
          </a:prstGeom>
        </p:spPr>
        <p:txBody>
          <a:bodyPr wrap="square" lIns="0" tIns="0" rIns="0" bIns="0" rtlCol="0" anchor="t">
            <a:spAutoFit/>
          </a:bodyPr>
          <a:lstStyle/>
          <a:p>
            <a:pPr algn="ctr"/>
            <a:r>
              <a:rPr lang="en-US" sz="8000" dirty="0" err="1">
                <a:solidFill>
                  <a:srgbClr val="91612F"/>
                </a:solidFill>
                <a:latin typeface="PingFang SC" panose="020B0400000000000000" pitchFamily="34" charset="-122"/>
                <a:ea typeface="PingFang SC" panose="020B0400000000000000" pitchFamily="34" charset="-122"/>
              </a:rPr>
              <a:t>解決</a:t>
            </a:r>
            <a:r>
              <a:rPr lang="en-US" sz="8000" dirty="0">
                <a:solidFill>
                  <a:srgbClr val="91612F"/>
                </a:solidFill>
                <a:latin typeface="PingFang SC" panose="020B0400000000000000" pitchFamily="34" charset="-122"/>
                <a:ea typeface="PingFang SC" panose="020B0400000000000000" pitchFamily="34" charset="-122"/>
              </a:rPr>
              <a:t>/</a:t>
            </a:r>
            <a:r>
              <a:rPr lang="en-US" sz="8000" dirty="0" err="1">
                <a:solidFill>
                  <a:srgbClr val="91612F"/>
                </a:solidFill>
                <a:latin typeface="PingFang SC" panose="020B0400000000000000" pitchFamily="34" charset="-122"/>
                <a:ea typeface="PingFang SC" panose="020B0400000000000000" pitchFamily="34" charset="-122"/>
              </a:rPr>
              <a:t>改善什麼問題</a:t>
            </a:r>
            <a:endParaRPr lang="en-US" sz="8000" dirty="0">
              <a:solidFill>
                <a:srgbClr val="91612F"/>
              </a:solidFill>
              <a:latin typeface="PingFang SC" panose="020B0400000000000000" pitchFamily="34" charset="-122"/>
              <a:ea typeface="PingFang SC" panose="020B0400000000000000" pitchFamily="34" charset="-122"/>
            </a:endParaRPr>
          </a:p>
        </p:txBody>
      </p:sp>
      <p:sp>
        <p:nvSpPr>
          <p:cNvPr id="15" name="TextBox 15"/>
          <p:cNvSpPr txBox="1"/>
          <p:nvPr/>
        </p:nvSpPr>
        <p:spPr>
          <a:xfrm>
            <a:off x="2514600" y="2757318"/>
            <a:ext cx="14173200" cy="6071342"/>
          </a:xfrm>
          <a:prstGeom prst="rect">
            <a:avLst/>
          </a:prstGeom>
        </p:spPr>
        <p:txBody>
          <a:bodyPr wrap="square" lIns="0" tIns="0" rIns="0" bIns="0" rtlCol="0" anchor="t">
            <a:spAutoFit/>
          </a:bodyPr>
          <a:lstStyle/>
          <a:p>
            <a:pPr>
              <a:lnSpc>
                <a:spcPts val="3220"/>
              </a:lnSpc>
            </a:pPr>
            <a:endParaRPr lang="en-US" sz="2800" dirty="0">
              <a:solidFill>
                <a:srgbClr val="91612F"/>
              </a:solidFill>
              <a:latin typeface="PingFang SC" panose="020B0400000000000000" pitchFamily="34" charset="-122"/>
              <a:ea typeface="PingFang SC" panose="020B0400000000000000" pitchFamily="34" charset="-122"/>
            </a:endParaRPr>
          </a:p>
          <a:p>
            <a:pPr marL="685800" indent="-685800">
              <a:lnSpc>
                <a:spcPct val="150000"/>
              </a:lnSpc>
              <a:buFont typeface="Wingdings" pitchFamily="2" charset="2"/>
              <a:buChar char="u"/>
            </a:pPr>
            <a:r>
              <a:rPr lang="zh-TW" altLang="en-US" sz="2800" b="1" dirty="0">
                <a:solidFill>
                  <a:srgbClr val="91612F"/>
                </a:solidFill>
                <a:latin typeface="PingFang SC" panose="020B0400000000000000" pitchFamily="34" charset="-122"/>
                <a:ea typeface="PingFang SC" panose="020B0400000000000000" pitchFamily="34" charset="-122"/>
              </a:rPr>
              <a:t>重新將資金周轉做分配</a:t>
            </a:r>
            <a:r>
              <a:rPr lang="zh-TW" altLang="en-US" sz="2800" dirty="0">
                <a:solidFill>
                  <a:srgbClr val="91612F"/>
                </a:solidFill>
                <a:latin typeface="PingFang SC" panose="020B0400000000000000" pitchFamily="34" charset="-122"/>
                <a:ea typeface="PingFang SC" panose="020B0400000000000000" pitchFamily="34" charset="-122"/>
              </a:rPr>
              <a:t>：許多企業的破產最主要的原因是資金銜接上出了問題。尤其資金導向型的零售業資金週轉規模驚人，對資金周轉的利用是需要充分考慮，否則會形成長短期資金分配錯誤，將產生潛在的資金鏈斷裂風險。</a:t>
            </a:r>
            <a:endParaRPr lang="en-US" altLang="zh-TW" sz="2800" dirty="0">
              <a:solidFill>
                <a:srgbClr val="91612F"/>
              </a:solidFill>
              <a:latin typeface="PingFang SC" panose="020B0400000000000000" pitchFamily="34" charset="-122"/>
              <a:ea typeface="PingFang SC" panose="020B0400000000000000" pitchFamily="34" charset="-122"/>
            </a:endParaRPr>
          </a:p>
          <a:p>
            <a:pPr>
              <a:lnSpc>
                <a:spcPct val="150000"/>
              </a:lnSpc>
            </a:pPr>
            <a:endParaRPr lang="en-US" sz="2800" dirty="0">
              <a:solidFill>
                <a:srgbClr val="91612F"/>
              </a:solidFill>
              <a:latin typeface="PingFang SC" panose="020B0400000000000000" pitchFamily="34" charset="-122"/>
              <a:ea typeface="PingFang SC" panose="020B0400000000000000" pitchFamily="34" charset="-122"/>
            </a:endParaRPr>
          </a:p>
          <a:p>
            <a:pPr marL="685800" indent="-685800">
              <a:lnSpc>
                <a:spcPct val="150000"/>
              </a:lnSpc>
              <a:buFont typeface="Wingdings" pitchFamily="2" charset="2"/>
              <a:buChar char="u"/>
            </a:pPr>
            <a:r>
              <a:rPr lang="zh-TW" altLang="en-US" sz="2800" b="1" dirty="0">
                <a:solidFill>
                  <a:srgbClr val="91612F"/>
                </a:solidFill>
                <a:latin typeface="PingFang SC" panose="020B0400000000000000" pitchFamily="34" charset="-122"/>
                <a:ea typeface="PingFang SC" panose="020B0400000000000000" pitchFamily="34" charset="-122"/>
              </a:rPr>
              <a:t>及時瞭解自身行業及供應鏈上下游企業的風險變化</a:t>
            </a:r>
            <a:r>
              <a:rPr lang="zh-TW" altLang="en-US" sz="2800" dirty="0">
                <a:solidFill>
                  <a:srgbClr val="91612F"/>
                </a:solidFill>
                <a:latin typeface="PingFang SC" panose="020B0400000000000000" pitchFamily="34" charset="-122"/>
                <a:ea typeface="PingFang SC" panose="020B0400000000000000" pitchFamily="34" charset="-122"/>
              </a:rPr>
              <a:t>：破產引發的潛在風險可能會給企業信用專家和財務領導者帶來難以估計的壓力，因為他們需要努力應付緩慢的付款，以及處理業務關係，還需要抵禦多米諾骨牌效應的風險。</a:t>
            </a:r>
            <a:endParaRPr lang="en-US" sz="2800" dirty="0">
              <a:solidFill>
                <a:srgbClr val="91612F"/>
              </a:solidFill>
              <a:latin typeface="PingFang SC" panose="020B0400000000000000" pitchFamily="34" charset="-122"/>
              <a:ea typeface="PingFang SC" panose="020B0400000000000000" pitchFamily="34" charset="-122"/>
            </a:endParaRPr>
          </a:p>
          <a:p>
            <a:pPr algn="ctr">
              <a:lnSpc>
                <a:spcPct val="150000"/>
              </a:lnSpc>
            </a:pPr>
            <a:r>
              <a:rPr lang="en-US" sz="5400" dirty="0">
                <a:solidFill>
                  <a:srgbClr val="91612F"/>
                </a:solidFill>
                <a:latin typeface="PingFang SC" panose="020B0400000000000000" pitchFamily="34" charset="-122"/>
                <a:ea typeface="PingFang SC" panose="020B0400000000000000" pitchFamily="34" charset="-122"/>
              </a:rPr>
              <a:t> </a:t>
            </a:r>
          </a:p>
        </p:txBody>
      </p:sp>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flipV="1">
            <a:off x="1141420" y="-1828842"/>
            <a:ext cx="1691219" cy="4627715"/>
          </a:xfrm>
          <a:prstGeom prst="rect">
            <a:avLst/>
          </a:prstGeom>
        </p:spPr>
      </p:pic>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48605" y="-699918"/>
            <a:ext cx="3508266" cy="3457236"/>
          </a:xfrm>
          <a:prstGeom prst="rect">
            <a:avLst/>
          </a:prstGeom>
        </p:spPr>
      </p:pic>
      <p:pic>
        <p:nvPicPr>
          <p:cNvPr id="25" name="Picture 2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14984011" y="-2190721"/>
            <a:ext cx="4550578" cy="43814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grpSp>
        <p:nvGrpSpPr>
          <p:cNvPr id="2" name="Group 2"/>
          <p:cNvGrpSpPr/>
          <p:nvPr/>
        </p:nvGrpSpPr>
        <p:grpSpPr>
          <a:xfrm>
            <a:off x="-609600" y="2266900"/>
            <a:ext cx="13889217" cy="11299094"/>
            <a:chOff x="-4023237" y="-1617488"/>
            <a:chExt cx="11524313" cy="14936714"/>
          </a:xfrm>
        </p:grpSpPr>
        <p:sp>
          <p:nvSpPr>
            <p:cNvPr id="3" name="TextBox 3"/>
            <p:cNvSpPr txBox="1"/>
            <p:nvPr/>
          </p:nvSpPr>
          <p:spPr>
            <a:xfrm>
              <a:off x="-4023237" y="-1617488"/>
              <a:ext cx="10932644" cy="802112"/>
            </a:xfrm>
            <a:prstGeom prst="rect">
              <a:avLst/>
            </a:prstGeom>
          </p:spPr>
          <p:txBody>
            <a:bodyPr wrap="square" lIns="0" tIns="0" rIns="0" bIns="0" rtlCol="0" anchor="t">
              <a:spAutoFit/>
            </a:bodyPr>
            <a:lstStyle/>
            <a:p>
              <a:pPr algn="ctr">
                <a:lnSpc>
                  <a:spcPts val="3220"/>
                </a:lnSpc>
              </a:pPr>
              <a:r>
                <a:rPr lang="zh-TW" altLang="en-US" sz="8000" dirty="0">
                  <a:solidFill>
                    <a:srgbClr val="91612F"/>
                  </a:solidFill>
                  <a:latin typeface="PingFang SC" panose="020B0400000000000000" pitchFamily="34" charset="-122"/>
                  <a:ea typeface="PingFang SC" panose="020B0400000000000000" pitchFamily="34" charset="-122"/>
                </a:rPr>
                <a:t>傳統做法</a:t>
              </a:r>
              <a:endParaRPr lang="en-US" altLang="zh-TW" sz="8000" dirty="0">
                <a:solidFill>
                  <a:srgbClr val="91612F"/>
                </a:solidFill>
                <a:latin typeface="PingFang SC" panose="020B0400000000000000" pitchFamily="34" charset="-122"/>
                <a:ea typeface="PingFang SC" panose="020B0400000000000000" pitchFamily="34" charset="-122"/>
              </a:endParaRPr>
            </a:p>
          </p:txBody>
        </p:sp>
        <p:sp>
          <p:nvSpPr>
            <p:cNvPr id="5" name="TextBox 5"/>
            <p:cNvSpPr txBox="1"/>
            <p:nvPr/>
          </p:nvSpPr>
          <p:spPr>
            <a:xfrm>
              <a:off x="-3201306" y="1406564"/>
              <a:ext cx="10702382" cy="11912662"/>
            </a:xfrm>
            <a:prstGeom prst="rect">
              <a:avLst/>
            </a:prstGeom>
          </p:spPr>
          <p:txBody>
            <a:bodyPr wrap="square" lIns="0" tIns="0" rIns="0" bIns="0" rtlCol="0" anchor="t">
              <a:spAutoFit/>
            </a:bodyPr>
            <a:lstStyle/>
            <a:p>
              <a:pPr>
                <a:lnSpc>
                  <a:spcPts val="3220"/>
                </a:lnSpc>
              </a:pPr>
              <a:r>
                <a:rPr lang="en-US" altLang="zh-TW" sz="2400" dirty="0">
                  <a:solidFill>
                    <a:srgbClr val="91612F"/>
                  </a:solidFill>
                  <a:latin typeface="PingFang SC" panose="020B0400000000000000" pitchFamily="34" charset="-122"/>
                  <a:ea typeface="PingFang SC" panose="020B0400000000000000" pitchFamily="34" charset="-122"/>
                </a:rPr>
                <a:t>1. </a:t>
              </a:r>
              <a:r>
                <a:rPr lang="zh-TW" altLang="en-US" sz="2400" dirty="0">
                  <a:solidFill>
                    <a:srgbClr val="91612F"/>
                  </a:solidFill>
                  <a:latin typeface="PingFang SC" panose="020B0400000000000000" pitchFamily="34" charset="-122"/>
                  <a:ea typeface="PingFang SC" panose="020B0400000000000000" pitchFamily="34" charset="-122"/>
                </a:rPr>
                <a:t>從金融年報中披露的社會變量預測破產</a:t>
              </a: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Altman (1968))</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2. </a:t>
              </a:r>
              <a:r>
                <a:rPr lang="zh-TW" altLang="en-US" sz="2400" dirty="0">
                  <a:solidFill>
                    <a:srgbClr val="91612F"/>
                  </a:solidFill>
                  <a:latin typeface="PingFang SC" panose="020B0400000000000000" pitchFamily="34" charset="-122"/>
                  <a:ea typeface="PingFang SC" panose="020B0400000000000000" pitchFamily="34" charset="-122"/>
                </a:rPr>
                <a:t>與財務報表相關的變量、股票與市場相關的變量</a:t>
              </a:r>
              <a:endParaRPr lang="en-US" altLang="zh-TW"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Shumway(2001))</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3. </a:t>
              </a:r>
              <a:r>
                <a:rPr lang="zh-TW" altLang="en-US" sz="2400" dirty="0">
                  <a:solidFill>
                    <a:srgbClr val="91612F"/>
                  </a:solidFill>
                  <a:latin typeface="PingFang SC" panose="020B0400000000000000" pitchFamily="34" charset="-122"/>
                  <a:ea typeface="PingFang SC" panose="020B0400000000000000" pitchFamily="34" charset="-122"/>
                </a:rPr>
                <a:t>先前文獻摘錄來自敘述性披露的訊息</a:t>
              </a: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Tennyson et al. , 1990)</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4. </a:t>
              </a:r>
              <a:r>
                <a:rPr lang="zh-TW" altLang="en-US" sz="2400" dirty="0">
                  <a:solidFill>
                    <a:srgbClr val="91612F"/>
                  </a:solidFill>
                  <a:latin typeface="PingFang SC" panose="020B0400000000000000" pitchFamily="34" charset="-122"/>
                  <a:ea typeface="PingFang SC" panose="020B0400000000000000" pitchFamily="34" charset="-122"/>
                </a:rPr>
                <a:t>採用複向量空間模型通過</a:t>
              </a:r>
              <a:r>
                <a:rPr lang="en-US" sz="2400" dirty="0">
                  <a:solidFill>
                    <a:srgbClr val="91612F"/>
                  </a:solidFill>
                  <a:latin typeface="PingFang SC" panose="020B0400000000000000" pitchFamily="34" charset="-122"/>
                  <a:ea typeface="PingFang SC" panose="020B0400000000000000" pitchFamily="34" charset="-122"/>
                </a:rPr>
                <a:t>MD&amp;A</a:t>
              </a:r>
              <a:r>
                <a:rPr lang="zh-TW" altLang="en-US" sz="2400" dirty="0">
                  <a:solidFill>
                    <a:srgbClr val="91612F"/>
                  </a:solidFill>
                  <a:latin typeface="PingFang SC" panose="020B0400000000000000" pitchFamily="34" charset="-122"/>
                  <a:ea typeface="PingFang SC" panose="020B0400000000000000" pitchFamily="34" charset="-122"/>
                </a:rPr>
                <a:t>披露預測破產情況</a:t>
              </a:r>
              <a:endParaRPr lang="en-US" altLang="zh-TW"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err="1">
                  <a:solidFill>
                    <a:srgbClr val="91612F"/>
                  </a:solidFill>
                  <a:latin typeface="PingFang SC" panose="020B0400000000000000" pitchFamily="34" charset="-122"/>
                  <a:ea typeface="PingFang SC" panose="020B0400000000000000" pitchFamily="34" charset="-122"/>
                </a:rPr>
                <a:t>Cecchini</a:t>
              </a:r>
              <a:r>
                <a:rPr lang="en-US" sz="2400" dirty="0">
                  <a:solidFill>
                    <a:srgbClr val="91612F"/>
                  </a:solidFill>
                  <a:latin typeface="PingFang SC" panose="020B0400000000000000" pitchFamily="34" charset="-122"/>
                  <a:ea typeface="PingFang SC" panose="020B0400000000000000" pitchFamily="34" charset="-122"/>
                </a:rPr>
                <a:t> et al. (2010))</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5. </a:t>
              </a:r>
              <a:r>
                <a:rPr lang="zh-TW" altLang="en-US" sz="2400" dirty="0">
                  <a:solidFill>
                    <a:srgbClr val="91612F"/>
                  </a:solidFill>
                  <a:latin typeface="PingFang SC" panose="020B0400000000000000" pitchFamily="34" charset="-122"/>
                  <a:ea typeface="PingFang SC" panose="020B0400000000000000" pitchFamily="34" charset="-122"/>
                </a:rPr>
                <a:t>敘述性披露確實包含訊息與提供的訊息正交通過金融變量</a:t>
              </a:r>
              <a:endParaRPr lang="en-US" altLang="zh-TW"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err="1">
                  <a:solidFill>
                    <a:srgbClr val="91612F"/>
                  </a:solidFill>
                  <a:latin typeface="PingFang SC" panose="020B0400000000000000" pitchFamily="34" charset="-122"/>
                  <a:ea typeface="PingFang SC" panose="020B0400000000000000" pitchFamily="34" charset="-122"/>
                </a:rPr>
                <a:t>Mayew</a:t>
              </a:r>
              <a:r>
                <a:rPr lang="en-US" sz="2400" dirty="0">
                  <a:solidFill>
                    <a:srgbClr val="91612F"/>
                  </a:solidFill>
                  <a:latin typeface="PingFang SC" panose="020B0400000000000000" pitchFamily="34" charset="-122"/>
                  <a:ea typeface="PingFang SC" panose="020B0400000000000000" pitchFamily="34" charset="-122"/>
                </a:rPr>
                <a:t> et al. (2015))</a:t>
              </a: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en-US" sz="2300" dirty="0">
                <a:solidFill>
                  <a:srgbClr val="91612F"/>
                </a:solidFill>
                <a:latin typeface="PingFang SC" panose="020B0400000000000000" pitchFamily="34" charset="-122"/>
                <a:ea typeface="PingFang SC" panose="020B0400000000000000" pitchFamily="34" charset="-122"/>
              </a:endParaRP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18030">
            <a:off x="7609217" y="-4031090"/>
            <a:ext cx="7257342" cy="6987600"/>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H="1">
            <a:off x="-222130" y="-248092"/>
            <a:ext cx="1691219" cy="4627715"/>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3479" y="-1169548"/>
            <a:ext cx="3583276" cy="3531156"/>
          </a:xfrm>
          <a:prstGeom prst="rect">
            <a:avLst/>
          </a:prstGeom>
        </p:spPr>
      </p:pic>
      <p:sp>
        <p:nvSpPr>
          <p:cNvPr id="11" name="TextBox 6">
            <a:extLst>
              <a:ext uri="{FF2B5EF4-FFF2-40B4-BE49-F238E27FC236}">
                <a16:creationId xmlns:a16="http://schemas.microsoft.com/office/drawing/2014/main" id="{AE09BCD9-F862-6743-8AFB-1B691B2F9D2B}"/>
              </a:ext>
            </a:extLst>
          </p:cNvPr>
          <p:cNvSpPr txBox="1"/>
          <p:nvPr/>
        </p:nvSpPr>
        <p:spPr>
          <a:xfrm>
            <a:off x="1469090" y="3542610"/>
            <a:ext cx="5958696" cy="568425"/>
          </a:xfrm>
          <a:prstGeom prst="rect">
            <a:avLst/>
          </a:prstGeom>
        </p:spPr>
        <p:txBody>
          <a:bodyPr lIns="0" tIns="0" rIns="0" bIns="0" rtlCol="0" anchor="t">
            <a:spAutoFit/>
          </a:bodyPr>
          <a:lstStyle/>
          <a:p>
            <a:pPr>
              <a:lnSpc>
                <a:spcPts val="4200"/>
              </a:lnSpc>
            </a:pPr>
            <a:r>
              <a:rPr lang="en-US" sz="4400" dirty="0" err="1">
                <a:solidFill>
                  <a:srgbClr val="D4813E"/>
                </a:solidFill>
                <a:latin typeface="PingFang SC" panose="020B0400000000000000" pitchFamily="34" charset="-122"/>
                <a:ea typeface="PingFang SC" panose="020B0400000000000000" pitchFamily="34" charset="-122"/>
              </a:rPr>
              <a:t>預測破產</a:t>
            </a:r>
            <a:endParaRPr lang="en-US" sz="3000" b="1" dirty="0">
              <a:solidFill>
                <a:srgbClr val="D4813E"/>
              </a:solidFill>
              <a:latin typeface="PingFang SC" panose="020B0400000000000000" pitchFamily="34" charset="-122"/>
              <a:ea typeface="PingFang SC" panose="020B0400000000000000" pitchFamily="34" charset="-122"/>
            </a:endParaRPr>
          </a:p>
        </p:txBody>
      </p:sp>
      <p:sp>
        <p:nvSpPr>
          <p:cNvPr id="10" name="TextBox 5">
            <a:extLst>
              <a:ext uri="{FF2B5EF4-FFF2-40B4-BE49-F238E27FC236}">
                <a16:creationId xmlns:a16="http://schemas.microsoft.com/office/drawing/2014/main" id="{A796DB56-FBDA-DD48-AC7B-08C8BA4AD5DE}"/>
              </a:ext>
            </a:extLst>
          </p:cNvPr>
          <p:cNvSpPr txBox="1"/>
          <p:nvPr/>
        </p:nvSpPr>
        <p:spPr>
          <a:xfrm>
            <a:off x="9162288" y="4554488"/>
            <a:ext cx="9125712" cy="4911537"/>
          </a:xfrm>
          <a:prstGeom prst="rect">
            <a:avLst/>
          </a:prstGeom>
        </p:spPr>
        <p:txBody>
          <a:bodyPr wrap="square" lIns="0" tIns="0" rIns="0" bIns="0" rtlCol="0" anchor="t">
            <a:spAutoFit/>
          </a:bodyPr>
          <a:lstStyle/>
          <a:p>
            <a:pPr>
              <a:lnSpc>
                <a:spcPts val="3220"/>
              </a:lnSpc>
            </a:pPr>
            <a:r>
              <a:rPr lang="en-US" altLang="zh-TW" sz="2400" dirty="0">
                <a:solidFill>
                  <a:srgbClr val="91612F"/>
                </a:solidFill>
                <a:latin typeface="PingFang SC" panose="020B0400000000000000" pitchFamily="34" charset="-122"/>
                <a:ea typeface="PingFang SC" panose="020B0400000000000000" pitchFamily="34" charset="-122"/>
              </a:rPr>
              <a:t>6. </a:t>
            </a:r>
            <a:r>
              <a:rPr lang="zh-TW" altLang="en-US" sz="2400" dirty="0">
                <a:solidFill>
                  <a:srgbClr val="91612F"/>
                </a:solidFill>
                <a:latin typeface="PingFang SC" panose="020B0400000000000000" pitchFamily="34" charset="-122"/>
                <a:ea typeface="PingFang SC" panose="020B0400000000000000" pitchFamily="34" charset="-122"/>
              </a:rPr>
              <a:t>分析</a:t>
            </a:r>
            <a:r>
              <a:rPr lang="en-US" sz="2400" dirty="0">
                <a:solidFill>
                  <a:srgbClr val="91612F"/>
                </a:solidFill>
                <a:latin typeface="PingFang SC" panose="020B0400000000000000" pitchFamily="34" charset="-122"/>
                <a:ea typeface="PingFang SC" panose="020B0400000000000000" pitchFamily="34" charset="-122"/>
              </a:rPr>
              <a:t>MD&amp;A</a:t>
            </a:r>
            <a:r>
              <a:rPr lang="zh-TW" altLang="en-US" sz="2400" dirty="0">
                <a:solidFill>
                  <a:srgbClr val="91612F"/>
                </a:solidFill>
                <a:latin typeface="PingFang SC" panose="020B0400000000000000" pitchFamily="34" charset="-122"/>
                <a:ea typeface="PingFang SC" panose="020B0400000000000000" pitchFamily="34" charset="-122"/>
              </a:rPr>
              <a:t>披露的總體基調</a:t>
            </a: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Loughran and McDonald (2011))</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7. </a:t>
            </a:r>
            <a:r>
              <a:rPr lang="zh-TW" altLang="en-US" sz="2400" dirty="0">
                <a:solidFill>
                  <a:srgbClr val="91612F"/>
                </a:solidFill>
                <a:latin typeface="PingFang SC" panose="020B0400000000000000" pitchFamily="34" charset="-122"/>
                <a:ea typeface="PingFang SC" panose="020B0400000000000000" pitchFamily="34" charset="-122"/>
              </a:rPr>
              <a:t>使用神經網絡與金融預測破產的變量</a:t>
            </a: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Wilson and Sharda (1994))</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8. </a:t>
            </a:r>
            <a:r>
              <a:rPr lang="zh-TW" altLang="en-US" sz="2400" dirty="0">
                <a:solidFill>
                  <a:srgbClr val="91612F"/>
                </a:solidFill>
                <a:latin typeface="PingFang SC" panose="020B0400000000000000" pitchFamily="34" charset="-122"/>
                <a:ea typeface="PingFang SC" panose="020B0400000000000000" pitchFamily="34" charset="-122"/>
              </a:rPr>
              <a:t>數據包絡分析</a:t>
            </a: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DEA) </a:t>
            </a:r>
            <a:r>
              <a:rPr lang="zh-TW" altLang="en-US" sz="2400" dirty="0">
                <a:solidFill>
                  <a:srgbClr val="91612F"/>
                </a:solidFill>
                <a:latin typeface="PingFang SC" panose="020B0400000000000000" pitchFamily="34" charset="-122"/>
                <a:ea typeface="PingFang SC" panose="020B0400000000000000" pitchFamily="34" charset="-122"/>
              </a:rPr>
              <a:t>並表明破產公司表現出相關</a:t>
            </a:r>
            <a:endParaRPr lang="en-US" altLang="zh-TW"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err="1">
                <a:solidFill>
                  <a:srgbClr val="91612F"/>
                </a:solidFill>
                <a:latin typeface="PingFang SC" panose="020B0400000000000000" pitchFamily="34" charset="-122"/>
                <a:ea typeface="PingFang SC" panose="020B0400000000000000" pitchFamily="34" charset="-122"/>
              </a:rPr>
              <a:t>Premachandra</a:t>
            </a:r>
            <a:r>
              <a:rPr lang="zh-TW" altLang="en-US" sz="2400" dirty="0">
                <a:solidFill>
                  <a:srgbClr val="91612F"/>
                </a:solidFill>
                <a:latin typeface="PingFang SC" panose="020B0400000000000000" pitchFamily="34" charset="-122"/>
                <a:ea typeface="PingFang SC" panose="020B0400000000000000" pitchFamily="34" charset="-122"/>
              </a:rPr>
              <a:t> </a:t>
            </a:r>
            <a:r>
              <a:rPr lang="en-US" sz="2400" dirty="0">
                <a:solidFill>
                  <a:srgbClr val="91612F"/>
                </a:solidFill>
                <a:latin typeface="PingFang SC" panose="020B0400000000000000" pitchFamily="34" charset="-122"/>
                <a:ea typeface="PingFang SC" panose="020B0400000000000000" pitchFamily="34" charset="-122"/>
              </a:rPr>
              <a:t>et al. (2011))</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9. SVM</a:t>
            </a:r>
            <a:r>
              <a:rPr lang="zh-TW" altLang="en-US" sz="2400" dirty="0">
                <a:solidFill>
                  <a:srgbClr val="91612F"/>
                </a:solidFill>
                <a:latin typeface="PingFang SC" panose="020B0400000000000000" pitchFamily="34" charset="-122"/>
                <a:ea typeface="PingFang SC" panose="020B0400000000000000" pitchFamily="34" charset="-122"/>
              </a:rPr>
              <a:t>可有效預測顯著企業事件，包括破產</a:t>
            </a:r>
            <a:r>
              <a:rPr lang="en-US" altLang="zh-TW" sz="2400" dirty="0">
                <a:solidFill>
                  <a:srgbClr val="91612F"/>
                </a:solidFill>
                <a:latin typeface="PingFang SC" panose="020B0400000000000000" pitchFamily="34" charset="-122"/>
                <a:ea typeface="PingFang SC" panose="020B0400000000000000" pitchFamily="34" charset="-122"/>
              </a:rPr>
              <a:t>(</a:t>
            </a:r>
            <a:r>
              <a:rPr lang="en-US" sz="2400" dirty="0">
                <a:solidFill>
                  <a:srgbClr val="91612F"/>
                </a:solidFill>
                <a:latin typeface="PingFang SC" panose="020B0400000000000000" pitchFamily="34" charset="-122"/>
                <a:ea typeface="PingFang SC" panose="020B0400000000000000" pitchFamily="34" charset="-122"/>
              </a:rPr>
              <a:t>Shin et al. (2005))</a:t>
            </a:r>
          </a:p>
          <a:p>
            <a:pPr>
              <a:lnSpc>
                <a:spcPts val="3220"/>
              </a:lnSpc>
            </a:pPr>
            <a:endParaRPr lang="en-US" sz="2400" dirty="0">
              <a:solidFill>
                <a:srgbClr val="91612F"/>
              </a:solidFill>
              <a:latin typeface="PingFang SC" panose="020B0400000000000000" pitchFamily="34" charset="-122"/>
              <a:ea typeface="PingFang SC" panose="020B0400000000000000" pitchFamily="34" charset="-122"/>
            </a:endParaRPr>
          </a:p>
          <a:p>
            <a:pPr>
              <a:lnSpc>
                <a:spcPts val="3220"/>
              </a:lnSpc>
            </a:pPr>
            <a:r>
              <a:rPr lang="en-US" sz="2400" dirty="0">
                <a:solidFill>
                  <a:srgbClr val="91612F"/>
                </a:solidFill>
                <a:latin typeface="PingFang SC" panose="020B0400000000000000" pitchFamily="34" charset="-122"/>
                <a:ea typeface="PingFang SC" panose="020B0400000000000000" pitchFamily="34" charset="-122"/>
              </a:rPr>
              <a:t>10. </a:t>
            </a:r>
            <a:r>
              <a:rPr lang="zh-TW" altLang="en-US" sz="2400" dirty="0">
                <a:solidFill>
                  <a:srgbClr val="91612F"/>
                </a:solidFill>
                <a:latin typeface="PingFang SC" panose="020B0400000000000000" pitchFamily="34" charset="-122"/>
                <a:ea typeface="PingFang SC" panose="020B0400000000000000" pitchFamily="34" charset="-122"/>
              </a:rPr>
              <a:t>開發一個自適應模糊 </a:t>
            </a:r>
            <a:r>
              <a:rPr lang="en-US" sz="2400" dirty="0">
                <a:solidFill>
                  <a:srgbClr val="91612F"/>
                </a:solidFill>
                <a:latin typeface="PingFang SC" panose="020B0400000000000000" pitchFamily="34" charset="-122"/>
                <a:ea typeface="PingFang SC" panose="020B0400000000000000" pitchFamily="34" charset="-122"/>
              </a:rPr>
              <a:t>k-nearest</a:t>
            </a:r>
            <a:r>
              <a:rPr lang="zh-TW" altLang="en-US" sz="2400" dirty="0">
                <a:solidFill>
                  <a:srgbClr val="91612F"/>
                </a:solidFill>
                <a:latin typeface="PingFang SC" panose="020B0400000000000000" pitchFamily="34" charset="-122"/>
                <a:ea typeface="PingFang SC" panose="020B0400000000000000" pitchFamily="34" charset="-122"/>
              </a:rPr>
              <a:t>用於破產預測的鄰居方法</a:t>
            </a:r>
            <a:r>
              <a:rPr lang="en-US" altLang="zh-TW" sz="2400" dirty="0">
                <a:solidFill>
                  <a:srgbClr val="91612F"/>
                </a:solidFill>
                <a:latin typeface="PingFang SC" panose="020B0400000000000000" pitchFamily="34" charset="-122"/>
                <a:ea typeface="PingFang SC" panose="020B0400000000000000" pitchFamily="34" charset="-122"/>
              </a:rPr>
              <a:t>(Chen et al. (2013))</a:t>
            </a:r>
          </a:p>
          <a:p>
            <a:pPr>
              <a:lnSpc>
                <a:spcPts val="3220"/>
              </a:lnSpc>
            </a:pPr>
            <a:endParaRPr lang="zh-TW" altLang="en-US" sz="2400" dirty="0">
              <a:solidFill>
                <a:srgbClr val="91612F"/>
              </a:solidFill>
              <a:latin typeface="PingFang SC" panose="020B0400000000000000" pitchFamily="34" charset="-122"/>
              <a:ea typeface="PingFang SC" panose="020B0400000000000000" pitchFamily="34" charset="-122"/>
            </a:endParaRPr>
          </a:p>
        </p:txBody>
      </p:sp>
      <p:sp>
        <p:nvSpPr>
          <p:cNvPr id="13" name="TextBox 6">
            <a:extLst>
              <a:ext uri="{FF2B5EF4-FFF2-40B4-BE49-F238E27FC236}">
                <a16:creationId xmlns:a16="http://schemas.microsoft.com/office/drawing/2014/main" id="{27DB2D54-9055-B747-8B09-C14F00B88203}"/>
              </a:ext>
            </a:extLst>
          </p:cNvPr>
          <p:cNvSpPr txBox="1"/>
          <p:nvPr/>
        </p:nvSpPr>
        <p:spPr>
          <a:xfrm>
            <a:off x="3060896" y="9612442"/>
            <a:ext cx="13048946" cy="432170"/>
          </a:xfrm>
          <a:prstGeom prst="rect">
            <a:avLst/>
          </a:prstGeom>
        </p:spPr>
        <p:txBody>
          <a:bodyPr wrap="square" lIns="0" tIns="0" rIns="0" bIns="0" rtlCol="0" anchor="t">
            <a:spAutoFit/>
          </a:bodyPr>
          <a:lstStyle/>
          <a:p>
            <a:pPr>
              <a:lnSpc>
                <a:spcPts val="3220"/>
              </a:lnSpc>
            </a:pPr>
            <a:r>
              <a:rPr lang="zh-TW" altLang="en-US" sz="3200" b="1" dirty="0">
                <a:solidFill>
                  <a:srgbClr val="91612F"/>
                </a:solidFill>
                <a:latin typeface="PingFang SC" panose="020B0400000000000000" pitchFamily="34" charset="-122"/>
                <a:ea typeface="PingFang SC" panose="020B0400000000000000" pitchFamily="34" charset="-122"/>
              </a:rPr>
              <a:t> 較少的研究是著重在透過敘述性披露來產生精確的語義語氣分析</a:t>
            </a:r>
            <a:endParaRPr lang="en-US" sz="3200" b="1" i="1" dirty="0">
              <a:solidFill>
                <a:srgbClr val="91612F"/>
              </a:solidFill>
              <a:latin typeface="Apple Braille" pitchFamily="2" charset="0"/>
              <a:ea typeface="PingFang SC" panose="020B0400000000000000"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flipH="1">
            <a:off x="-274331" y="4630585"/>
            <a:ext cx="1691219" cy="4627715"/>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133600" y="8037657"/>
            <a:ext cx="4565087" cy="449868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978942" y="1028700"/>
            <a:ext cx="1691219" cy="4627715"/>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05456" y="-1064620"/>
            <a:ext cx="4565087" cy="4498686"/>
          </a:xfrm>
          <a:prstGeom prst="rect">
            <a:avLst/>
          </a:prstGeom>
        </p:spPr>
      </p:pic>
      <p:sp>
        <p:nvSpPr>
          <p:cNvPr id="6" name="TextBox 6"/>
          <p:cNvSpPr txBox="1"/>
          <p:nvPr/>
        </p:nvSpPr>
        <p:spPr>
          <a:xfrm>
            <a:off x="2712720" y="1975859"/>
            <a:ext cx="13865608" cy="3398303"/>
          </a:xfrm>
          <a:prstGeom prst="rect">
            <a:avLst/>
          </a:prstGeom>
        </p:spPr>
        <p:txBody>
          <a:bodyPr wrap="square" lIns="0" tIns="0" rIns="0" bIns="0" rtlCol="0" anchor="t">
            <a:spAutoFit/>
          </a:bodyPr>
          <a:lstStyle/>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1.</a:t>
            </a:r>
            <a:r>
              <a:rPr lang="zh-TW" altLang="en-US" sz="2600" dirty="0">
                <a:solidFill>
                  <a:srgbClr val="91612F"/>
                </a:solidFill>
                <a:latin typeface="PingFang SC" panose="020B0400000000000000" pitchFamily="34" charset="-122"/>
                <a:ea typeface="PingFang SC" panose="020B0400000000000000" pitchFamily="34" charset="-122"/>
              </a:rPr>
              <a:t> </a:t>
            </a:r>
            <a:r>
              <a:rPr lang="zh-TW" altLang="en-US" sz="2600" b="1" dirty="0">
                <a:solidFill>
                  <a:srgbClr val="91612F"/>
                </a:solidFill>
                <a:latin typeface="PingFang SC" panose="020B0400000000000000" pitchFamily="34" charset="-122"/>
                <a:ea typeface="PingFang SC" panose="020B0400000000000000" pitchFamily="34" charset="-122"/>
              </a:rPr>
              <a:t>哈佛心理詞典</a:t>
            </a:r>
            <a:r>
              <a:rPr lang="en-US" altLang="zh-TW" sz="2600" b="1" dirty="0">
                <a:solidFill>
                  <a:srgbClr val="91612F"/>
                </a:solidFill>
                <a:latin typeface="PingFang SC" panose="020B0400000000000000" pitchFamily="34" charset="-122"/>
                <a:ea typeface="PingFang SC" panose="020B0400000000000000" pitchFamily="34" charset="-122"/>
              </a:rPr>
              <a:t>(Harvard Psychological Dictionary)</a:t>
            </a:r>
            <a:r>
              <a:rPr lang="zh-TW" altLang="en-US" sz="2600" b="1" dirty="0">
                <a:solidFill>
                  <a:srgbClr val="91612F"/>
                </a:solidFill>
                <a:latin typeface="PingFang SC" panose="020B0400000000000000" pitchFamily="34" charset="-122"/>
                <a:ea typeface="PingFang SC" panose="020B0400000000000000" pitchFamily="34" charset="-122"/>
              </a:rPr>
              <a:t>：</a:t>
            </a:r>
            <a:r>
              <a:rPr lang="zh-TW" altLang="en-US" sz="2600" dirty="0">
                <a:solidFill>
                  <a:srgbClr val="91612F"/>
                </a:solidFill>
                <a:latin typeface="PingFang SC" panose="020B0400000000000000" pitchFamily="34" charset="-122"/>
                <a:ea typeface="PingFang SC" panose="020B0400000000000000" pitchFamily="34" charset="-122"/>
              </a:rPr>
              <a:t>最常用的用於開放域文本分類的源碼。</a:t>
            </a:r>
            <a:r>
              <a:rPr lang="en-US" altLang="zh-TW" sz="2600" dirty="0">
                <a:solidFill>
                  <a:srgbClr val="91612F"/>
                </a:solidFill>
                <a:latin typeface="PingFang SC" panose="020B0400000000000000" pitchFamily="34" charset="-122"/>
                <a:ea typeface="PingFang SC" panose="020B0400000000000000" pitchFamily="34" charset="-122"/>
              </a:rPr>
              <a:t>  </a:t>
            </a:r>
          </a:p>
          <a:p>
            <a:pPr>
              <a:lnSpc>
                <a:spcPct val="150000"/>
              </a:lnSpc>
            </a:pPr>
            <a:r>
              <a:rPr lang="zh-TW" altLang="en-US" sz="2600" dirty="0">
                <a:solidFill>
                  <a:srgbClr val="91612F"/>
                </a:solidFill>
                <a:latin typeface="PingFang SC" panose="020B0400000000000000" pitchFamily="34" charset="-122"/>
                <a:ea typeface="PingFang SC" panose="020B0400000000000000" pitchFamily="34" charset="-122"/>
              </a:rPr>
              <a:t>裡面包含正面和負面列表。</a:t>
            </a: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2.</a:t>
            </a:r>
            <a:r>
              <a:rPr lang="zh-TW" altLang="en-US" sz="2600" dirty="0">
                <a:solidFill>
                  <a:srgbClr val="91612F"/>
                </a:solidFill>
                <a:latin typeface="PingFang SC" panose="020B0400000000000000" pitchFamily="34" charset="-122"/>
                <a:ea typeface="PingFang SC" panose="020B0400000000000000" pitchFamily="34" charset="-122"/>
              </a:rPr>
              <a:t> </a:t>
            </a:r>
            <a:r>
              <a:rPr lang="zh-TW" altLang="en-US" sz="2600" b="1" dirty="0">
                <a:solidFill>
                  <a:srgbClr val="91612F"/>
                </a:solidFill>
                <a:latin typeface="PingFang SC" panose="020B0400000000000000" pitchFamily="34" charset="-122"/>
                <a:ea typeface="PingFang SC" panose="020B0400000000000000" pitchFamily="34" charset="-122"/>
              </a:rPr>
              <a:t>金融領域的詞典</a:t>
            </a:r>
            <a:r>
              <a:rPr lang="zh-TW" altLang="en-US" sz="2600" dirty="0">
                <a:solidFill>
                  <a:srgbClr val="91612F"/>
                </a:solidFill>
                <a:latin typeface="PingFang SC" panose="020B0400000000000000" pitchFamily="34" charset="-122"/>
                <a:ea typeface="PingFang SC" panose="020B0400000000000000" pitchFamily="34" charset="-122"/>
              </a:rPr>
              <a:t>：</a:t>
            </a:r>
            <a:r>
              <a:rPr lang="en-US" sz="2600" dirty="0">
                <a:solidFill>
                  <a:srgbClr val="91612F"/>
                </a:solidFill>
                <a:latin typeface="PingFang SC" panose="020B0400000000000000" pitchFamily="34" charset="-122"/>
                <a:ea typeface="PingFang SC" panose="020B0400000000000000" pitchFamily="34" charset="-122"/>
              </a:rPr>
              <a:t>Loughran </a:t>
            </a:r>
            <a:r>
              <a:rPr lang="zh-TW" altLang="en-US" sz="2600" dirty="0">
                <a:solidFill>
                  <a:srgbClr val="91612F"/>
                </a:solidFill>
                <a:latin typeface="PingFang SC" panose="020B0400000000000000" pitchFamily="34" charset="-122"/>
                <a:ea typeface="PingFang SC" panose="020B0400000000000000" pitchFamily="34" charset="-122"/>
              </a:rPr>
              <a:t>和 </a:t>
            </a:r>
            <a:r>
              <a:rPr lang="en-US" sz="2600" dirty="0">
                <a:solidFill>
                  <a:srgbClr val="91612F"/>
                </a:solidFill>
                <a:latin typeface="PingFang SC" panose="020B0400000000000000" pitchFamily="34" charset="-122"/>
                <a:ea typeface="PingFang SC" panose="020B0400000000000000" pitchFamily="34" charset="-122"/>
              </a:rPr>
              <a:t>McDonald (2011) </a:t>
            </a:r>
            <a:r>
              <a:rPr lang="zh-TW" altLang="en-US" sz="2600" dirty="0">
                <a:solidFill>
                  <a:srgbClr val="91612F"/>
                </a:solidFill>
                <a:latin typeface="PingFang SC" panose="020B0400000000000000" pitchFamily="34" charset="-122"/>
                <a:ea typeface="PingFang SC" panose="020B0400000000000000" pitchFamily="34" charset="-122"/>
              </a:rPr>
              <a:t>提出。</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zh-TW" altLang="en-US" sz="2600" dirty="0">
                <a:solidFill>
                  <a:srgbClr val="91612F"/>
                </a:solidFill>
                <a:latin typeface="PingFang SC" panose="020B0400000000000000" pitchFamily="34" charset="-122"/>
                <a:ea typeface="PingFang SC" panose="020B0400000000000000" pitchFamily="34" charset="-122"/>
              </a:rPr>
              <a:t>基於字典的方法有一個限制，因為字典很難涵蓋所有文本分類需要關鍵字的內容，或是某一些關鍵字出現的頻率不一定有足夠的訊息可以對句子來進行分類。</a:t>
            </a:r>
          </a:p>
          <a:p>
            <a:pPr algn="ctr">
              <a:lnSpc>
                <a:spcPts val="3220"/>
              </a:lnSpc>
            </a:pPr>
            <a:endParaRPr lang="zh-TW" altLang="en-US" sz="2400" dirty="0">
              <a:solidFill>
                <a:srgbClr val="91612F"/>
              </a:solidFill>
              <a:latin typeface="PingFang SC" panose="020B0400000000000000" pitchFamily="34" charset="-122"/>
              <a:ea typeface="PingFang SC" panose="020B0400000000000000" pitchFamily="34" charset="-122"/>
            </a:endParaRPr>
          </a:p>
        </p:txBody>
      </p:sp>
      <p:sp>
        <p:nvSpPr>
          <p:cNvPr id="7" name="TextBox 6">
            <a:extLst>
              <a:ext uri="{FF2B5EF4-FFF2-40B4-BE49-F238E27FC236}">
                <a16:creationId xmlns:a16="http://schemas.microsoft.com/office/drawing/2014/main" id="{96C6A4E9-5A0D-3144-BA29-07ED56285102}"/>
              </a:ext>
            </a:extLst>
          </p:cNvPr>
          <p:cNvSpPr txBox="1"/>
          <p:nvPr/>
        </p:nvSpPr>
        <p:spPr>
          <a:xfrm>
            <a:off x="2712720" y="1184723"/>
            <a:ext cx="10850880" cy="568425"/>
          </a:xfrm>
          <a:prstGeom prst="rect">
            <a:avLst/>
          </a:prstGeom>
        </p:spPr>
        <p:txBody>
          <a:bodyPr wrap="square" lIns="0" tIns="0" rIns="0" bIns="0" rtlCol="0" anchor="t">
            <a:spAutoFit/>
          </a:bodyPr>
          <a:lstStyle/>
          <a:p>
            <a:pPr>
              <a:lnSpc>
                <a:spcPts val="4200"/>
              </a:lnSpc>
            </a:pPr>
            <a:r>
              <a:rPr lang="zh-TW" altLang="en-US" sz="4400" dirty="0">
                <a:solidFill>
                  <a:srgbClr val="D4813E"/>
                </a:solidFill>
                <a:latin typeface="PingFang SC" panose="020B0400000000000000" pitchFamily="34" charset="-122"/>
                <a:ea typeface="PingFang SC" panose="020B0400000000000000" pitchFamily="34" charset="-122"/>
              </a:rPr>
              <a:t>文本分類 </a:t>
            </a:r>
            <a:endParaRPr lang="en-US" sz="2600" b="1" dirty="0">
              <a:solidFill>
                <a:srgbClr val="D4813E"/>
              </a:solidFill>
              <a:latin typeface="PingFang SC" panose="020B0400000000000000" pitchFamily="34" charset="-122"/>
              <a:ea typeface="PingFang SC" panose="020B0400000000000000" pitchFamily="34" charset="-122"/>
            </a:endParaRPr>
          </a:p>
        </p:txBody>
      </p:sp>
      <p:sp>
        <p:nvSpPr>
          <p:cNvPr id="8" name="TextBox 6">
            <a:extLst>
              <a:ext uri="{FF2B5EF4-FFF2-40B4-BE49-F238E27FC236}">
                <a16:creationId xmlns:a16="http://schemas.microsoft.com/office/drawing/2014/main" id="{76422059-F704-4C41-ABCC-77E27CFE6ABD}"/>
              </a:ext>
            </a:extLst>
          </p:cNvPr>
          <p:cNvSpPr txBox="1"/>
          <p:nvPr/>
        </p:nvSpPr>
        <p:spPr>
          <a:xfrm>
            <a:off x="2712720" y="5656415"/>
            <a:ext cx="5958696" cy="568425"/>
          </a:xfrm>
          <a:prstGeom prst="rect">
            <a:avLst/>
          </a:prstGeom>
        </p:spPr>
        <p:txBody>
          <a:bodyPr lIns="0" tIns="0" rIns="0" bIns="0" rtlCol="0" anchor="t">
            <a:spAutoFit/>
          </a:bodyPr>
          <a:lstStyle/>
          <a:p>
            <a:pPr>
              <a:lnSpc>
                <a:spcPts val="4200"/>
              </a:lnSpc>
            </a:pPr>
            <a:r>
              <a:rPr lang="zh-TW" altLang="en-US" sz="4400" dirty="0">
                <a:solidFill>
                  <a:srgbClr val="D4813E"/>
                </a:solidFill>
                <a:latin typeface="PingFang SC" panose="020B0400000000000000" pitchFamily="34" charset="-122"/>
                <a:ea typeface="PingFang SC" panose="020B0400000000000000" pitchFamily="34" charset="-122"/>
              </a:rPr>
              <a:t>領域自適應</a:t>
            </a:r>
            <a:endParaRPr lang="en-US" sz="3000" b="1" dirty="0">
              <a:solidFill>
                <a:srgbClr val="D4813E"/>
              </a:solidFill>
              <a:latin typeface="PingFang SC" panose="020B0400000000000000" pitchFamily="34" charset="-122"/>
              <a:ea typeface="PingFang SC" panose="020B0400000000000000" pitchFamily="34" charset="-122"/>
            </a:endParaRPr>
          </a:p>
        </p:txBody>
      </p:sp>
      <p:sp>
        <p:nvSpPr>
          <p:cNvPr id="9" name="TextBox 6">
            <a:extLst>
              <a:ext uri="{FF2B5EF4-FFF2-40B4-BE49-F238E27FC236}">
                <a16:creationId xmlns:a16="http://schemas.microsoft.com/office/drawing/2014/main" id="{F0CE95A8-2D02-EC4C-9DFB-B81FB92D50D4}"/>
              </a:ext>
            </a:extLst>
          </p:cNvPr>
          <p:cNvSpPr txBox="1"/>
          <p:nvPr/>
        </p:nvSpPr>
        <p:spPr>
          <a:xfrm>
            <a:off x="2712720" y="6224840"/>
            <a:ext cx="13865608" cy="3548087"/>
          </a:xfrm>
          <a:prstGeom prst="rect">
            <a:avLst/>
          </a:prstGeom>
        </p:spPr>
        <p:txBody>
          <a:bodyPr wrap="square" lIns="0" tIns="0" rIns="0" bIns="0" rtlCol="0" anchor="t">
            <a:spAutoFit/>
          </a:bodyPr>
          <a:lstStyle/>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1.</a:t>
            </a:r>
            <a:r>
              <a:rPr lang="zh-TW" altLang="en-US" sz="2600" b="1" dirty="0">
                <a:solidFill>
                  <a:srgbClr val="91612F"/>
                </a:solidFill>
                <a:latin typeface="PingFang SC" panose="020B0400000000000000" pitchFamily="34" charset="-122"/>
                <a:ea typeface="PingFang SC" panose="020B0400000000000000" pitchFamily="34" charset="-122"/>
              </a:rPr>
              <a:t>半監督學習：</a:t>
            </a:r>
            <a:r>
              <a:rPr lang="zh-TW" altLang="en-US" sz="2600" dirty="0">
                <a:solidFill>
                  <a:srgbClr val="91612F"/>
                </a:solidFill>
                <a:latin typeface="PingFang SC" panose="020B0400000000000000" pitchFamily="34" charset="-122"/>
                <a:ea typeface="PingFang SC" panose="020B0400000000000000" pitchFamily="34" charset="-122"/>
              </a:rPr>
              <a:t>當目標域中存在標記數據但數量不足時，使用半監督領域自適應。採用學習帶有標籤的特定任務的距離測量數據並將標籤分配給標記的數據學習到的距離。然而，實際上可能無法找到帶有標記數據的領域。 </a:t>
            </a: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2.</a:t>
            </a:r>
            <a:r>
              <a:rPr lang="zh-TW" altLang="en-US" sz="2600" b="1" dirty="0">
                <a:solidFill>
                  <a:srgbClr val="91612F"/>
                </a:solidFill>
                <a:latin typeface="PingFang SC" panose="020B0400000000000000" pitchFamily="34" charset="-122"/>
                <a:ea typeface="PingFang SC" panose="020B0400000000000000" pitchFamily="34" charset="-122"/>
              </a:rPr>
              <a:t>無監督領域自適應</a:t>
            </a:r>
            <a:r>
              <a:rPr lang="en-US" altLang="zh-TW" sz="2600" b="1" dirty="0">
                <a:solidFill>
                  <a:srgbClr val="91612F"/>
                </a:solidFill>
                <a:latin typeface="PingFang SC" panose="020B0400000000000000" pitchFamily="34" charset="-122"/>
                <a:ea typeface="PingFang SC" panose="020B0400000000000000" pitchFamily="34" charset="-122"/>
              </a:rPr>
              <a:t>(</a:t>
            </a:r>
            <a:r>
              <a:rPr lang="en" altLang="zh-TW" sz="2600" b="1" dirty="0">
                <a:solidFill>
                  <a:srgbClr val="91612F"/>
                </a:solidFill>
                <a:latin typeface="PingFang SC" panose="020B0400000000000000" pitchFamily="34" charset="-122"/>
                <a:ea typeface="PingFang SC" panose="020B0400000000000000" pitchFamily="34" charset="-122"/>
              </a:rPr>
              <a:t>UDA)</a:t>
            </a:r>
            <a:r>
              <a:rPr lang="zh-TW" altLang="en-US" sz="2600" b="1" dirty="0">
                <a:solidFill>
                  <a:srgbClr val="91612F"/>
                </a:solidFill>
                <a:latin typeface="PingFang SC" panose="020B0400000000000000" pitchFamily="34" charset="-122"/>
                <a:ea typeface="PingFang SC" panose="020B0400000000000000" pitchFamily="34" charset="-122"/>
              </a:rPr>
              <a:t>：</a:t>
            </a:r>
            <a:r>
              <a:rPr lang="zh-TW" altLang="en-US" sz="2600" dirty="0">
                <a:solidFill>
                  <a:srgbClr val="91612F"/>
                </a:solidFill>
                <a:latin typeface="PingFang SC" panose="020B0400000000000000" pitchFamily="34" charset="-122"/>
                <a:ea typeface="PingFang SC" panose="020B0400000000000000" pitchFamily="34" charset="-122"/>
              </a:rPr>
              <a:t>是一個較好的替代方案。基於子空間的方法將源域和目標域都視為單域空間的子空間。另一方面，無監督領域自適應中更常被使用的方法是考慮源域和目標域分隔空間並嘗試對齊分佈。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grpSp>
        <p:nvGrpSpPr>
          <p:cNvPr id="2" name="Group 2"/>
          <p:cNvGrpSpPr/>
          <p:nvPr/>
        </p:nvGrpSpPr>
        <p:grpSpPr>
          <a:xfrm>
            <a:off x="1469090" y="1638300"/>
            <a:ext cx="16678840" cy="8748801"/>
            <a:chOff x="-303750" y="198159"/>
            <a:chExt cx="8507489" cy="6085889"/>
          </a:xfrm>
        </p:grpSpPr>
        <p:sp>
          <p:nvSpPr>
            <p:cNvPr id="3" name="TextBox 3"/>
            <p:cNvSpPr txBox="1"/>
            <p:nvPr/>
          </p:nvSpPr>
          <p:spPr>
            <a:xfrm>
              <a:off x="258811" y="198159"/>
              <a:ext cx="7944928" cy="810135"/>
            </a:xfrm>
            <a:prstGeom prst="rect">
              <a:avLst/>
            </a:prstGeom>
          </p:spPr>
          <p:txBody>
            <a:bodyPr lIns="0" tIns="0" rIns="0" bIns="0" rtlCol="0" anchor="t">
              <a:spAutoFit/>
            </a:bodyPr>
            <a:lstStyle/>
            <a:p>
              <a:pPr>
                <a:lnSpc>
                  <a:spcPts val="9000"/>
                </a:lnSpc>
              </a:pPr>
              <a:r>
                <a:rPr lang="en-US" sz="8000" dirty="0" err="1">
                  <a:solidFill>
                    <a:srgbClr val="91612F"/>
                  </a:solidFill>
                  <a:latin typeface="PingFang SC" panose="020B0400000000000000" pitchFamily="34" charset="-122"/>
                  <a:ea typeface="PingFang SC" panose="020B0400000000000000" pitchFamily="34" charset="-122"/>
                </a:rPr>
                <a:t>如何設計</a:t>
              </a:r>
              <a:r>
                <a:rPr lang="en-US" sz="8000" dirty="0">
                  <a:solidFill>
                    <a:srgbClr val="91612F"/>
                  </a:solidFill>
                  <a:latin typeface="PingFang SC" panose="020B0400000000000000" pitchFamily="34" charset="-122"/>
                  <a:ea typeface="PingFang SC" panose="020B0400000000000000" pitchFamily="34" charset="-122"/>
                </a:rPr>
                <a:t>/</a:t>
              </a:r>
              <a:r>
                <a:rPr lang="en-US" sz="8000" dirty="0" err="1">
                  <a:solidFill>
                    <a:srgbClr val="91612F"/>
                  </a:solidFill>
                  <a:latin typeface="PingFang SC" panose="020B0400000000000000" pitchFamily="34" charset="-122"/>
                  <a:ea typeface="PingFang SC" panose="020B0400000000000000" pitchFamily="34" charset="-122"/>
                </a:rPr>
                <a:t>實現</a:t>
              </a:r>
              <a:endParaRPr lang="en-US" sz="8000" dirty="0">
                <a:solidFill>
                  <a:srgbClr val="91612F"/>
                </a:solidFill>
                <a:latin typeface="PingFang SC" panose="020B0400000000000000" pitchFamily="34" charset="-122"/>
                <a:ea typeface="PingFang SC" panose="020B0400000000000000" pitchFamily="34" charset="-122"/>
              </a:endParaRPr>
            </a:p>
          </p:txBody>
        </p:sp>
        <p:sp>
          <p:nvSpPr>
            <p:cNvPr id="4" name="TextBox 4"/>
            <p:cNvSpPr txBox="1"/>
            <p:nvPr/>
          </p:nvSpPr>
          <p:spPr>
            <a:xfrm>
              <a:off x="-139226" y="1389806"/>
              <a:ext cx="1301595" cy="395411"/>
            </a:xfrm>
            <a:prstGeom prst="rect">
              <a:avLst/>
            </a:prstGeom>
          </p:spPr>
          <p:txBody>
            <a:bodyPr wrap="square" lIns="0" tIns="0" rIns="0" bIns="0" rtlCol="0" anchor="t">
              <a:spAutoFit/>
            </a:bodyPr>
            <a:lstStyle/>
            <a:p>
              <a:pPr>
                <a:lnSpc>
                  <a:spcPts val="4200"/>
                </a:lnSpc>
              </a:pPr>
              <a:r>
                <a:rPr lang="zh-TW" altLang="en-US" sz="4400" spc="30" dirty="0">
                  <a:solidFill>
                    <a:srgbClr val="D4813E"/>
                  </a:solidFill>
                  <a:latin typeface="PingFang SC" panose="020B0400000000000000" pitchFamily="34" charset="-122"/>
                  <a:ea typeface="PingFang SC" panose="020B0400000000000000" pitchFamily="34" charset="-122"/>
                </a:rPr>
                <a:t>情感分析</a:t>
              </a:r>
              <a:endParaRPr lang="en-US" sz="4400" spc="30" dirty="0">
                <a:solidFill>
                  <a:srgbClr val="D4813E"/>
                </a:solidFill>
                <a:latin typeface="PingFang SC" panose="020B0400000000000000" pitchFamily="34" charset="-122"/>
                <a:ea typeface="PingFang SC" panose="020B0400000000000000" pitchFamily="34" charset="-122"/>
              </a:endParaRPr>
            </a:p>
          </p:txBody>
        </p:sp>
        <p:sp>
          <p:nvSpPr>
            <p:cNvPr id="5" name="TextBox 5"/>
            <p:cNvSpPr txBox="1"/>
            <p:nvPr/>
          </p:nvSpPr>
          <p:spPr>
            <a:xfrm>
              <a:off x="-303750" y="2105093"/>
              <a:ext cx="7944928" cy="4178955"/>
            </a:xfrm>
            <a:prstGeom prst="rect">
              <a:avLst/>
            </a:prstGeom>
          </p:spPr>
          <p:txBody>
            <a:bodyPr lIns="0" tIns="0" rIns="0" bIns="0" rtlCol="0" anchor="t">
              <a:spAutoFit/>
            </a:bodyPr>
            <a:lstStyle/>
            <a:p>
              <a:pPr marL="342900" indent="-342900">
                <a:lnSpc>
                  <a:spcPct val="150000"/>
                </a:lnSpc>
                <a:buFont typeface="Wingdings" pitchFamily="2" charset="2"/>
                <a:buChar char="u"/>
              </a:pPr>
              <a:r>
                <a:rPr lang="zh-TW" altLang="en-US" sz="2600" b="1" dirty="0">
                  <a:solidFill>
                    <a:srgbClr val="91612F"/>
                  </a:solidFill>
                  <a:latin typeface="PingFang SC" panose="020B0400000000000000" pitchFamily="34" charset="-122"/>
                  <a:ea typeface="PingFang SC" panose="020B0400000000000000" pitchFamily="34" charset="-122"/>
                </a:rPr>
                <a:t>基於字典的方法</a:t>
              </a:r>
              <a:r>
                <a:rPr lang="zh-TW" altLang="en-US" sz="2600" dirty="0">
                  <a:solidFill>
                    <a:srgbClr val="91612F"/>
                  </a:solidFill>
                  <a:latin typeface="PingFang SC" panose="020B0400000000000000" pitchFamily="34" charset="-122"/>
                  <a:ea typeface="PingFang SC" panose="020B0400000000000000" pitchFamily="34" charset="-122"/>
                </a:rPr>
                <a:t>：</a:t>
              </a:r>
              <a:r>
                <a:rPr lang="en-US" sz="2600" dirty="0">
                  <a:solidFill>
                    <a:srgbClr val="91612F"/>
                  </a:solidFill>
                  <a:latin typeface="PingFang SC" panose="020B0400000000000000" pitchFamily="34" charset="-122"/>
                  <a:ea typeface="PingFang SC" panose="020B0400000000000000" pitchFamily="34" charset="-122"/>
                </a:rPr>
                <a:t>Loughran </a:t>
              </a:r>
              <a:r>
                <a:rPr lang="zh-TW" altLang="en-US" sz="2600" dirty="0">
                  <a:solidFill>
                    <a:srgbClr val="91612F"/>
                  </a:solidFill>
                  <a:latin typeface="PingFang SC" panose="020B0400000000000000" pitchFamily="34" charset="-122"/>
                  <a:ea typeface="PingFang SC" panose="020B0400000000000000" pitchFamily="34" charset="-122"/>
                </a:rPr>
                <a:t>和 </a:t>
              </a:r>
              <a:r>
                <a:rPr lang="en-US" sz="2600" dirty="0">
                  <a:solidFill>
                    <a:srgbClr val="91612F"/>
                  </a:solidFill>
                  <a:latin typeface="PingFang SC" panose="020B0400000000000000" pitchFamily="34" charset="-122"/>
                  <a:ea typeface="PingFang SC" panose="020B0400000000000000" pitchFamily="34" charset="-122"/>
                </a:rPr>
                <a:t>McDonald (2011)</a:t>
              </a:r>
              <a:r>
                <a:rPr lang="zh-TW" altLang="en-US" sz="2600" dirty="0">
                  <a:solidFill>
                    <a:srgbClr val="91612F"/>
                  </a:solidFill>
                  <a:latin typeface="PingFang SC" panose="020B0400000000000000" pitchFamily="34" charset="-122"/>
                  <a:ea typeface="PingFang SC" panose="020B0400000000000000" pitchFamily="34" charset="-122"/>
                </a:rPr>
                <a:t>開發了適合</a:t>
              </a:r>
              <a:r>
                <a:rPr lang="en-US" altLang="zh-TW" sz="2600" dirty="0">
                  <a:solidFill>
                    <a:srgbClr val="91612F"/>
                  </a:solidFill>
                  <a:latin typeface="PingFang SC" panose="020B0400000000000000" pitchFamily="34" charset="-122"/>
                  <a:ea typeface="PingFang SC" panose="020B0400000000000000" pitchFamily="34" charset="-122"/>
                </a:rPr>
                <a:t>10-k</a:t>
              </a:r>
              <a:r>
                <a:rPr lang="zh-TW" altLang="en-US" sz="2600" dirty="0">
                  <a:solidFill>
                    <a:srgbClr val="91612F"/>
                  </a:solidFill>
                  <a:latin typeface="PingFang SC" panose="020B0400000000000000" pitchFamily="34" charset="-122"/>
                  <a:ea typeface="PingFang SC" panose="020B0400000000000000" pitchFamily="34" charset="-122"/>
                </a:rPr>
                <a:t>的檔案的單字表，這個表分別包含了正面和負面的單字，按照計算文本披露語氣的方法，計算每個 </a:t>
              </a:r>
              <a:r>
                <a:rPr lang="en-US" sz="2600" dirty="0">
                  <a:solidFill>
                    <a:srgbClr val="91612F"/>
                  </a:solidFill>
                  <a:latin typeface="PingFang SC" panose="020B0400000000000000" pitchFamily="34" charset="-122"/>
                  <a:ea typeface="PingFang SC" panose="020B0400000000000000" pitchFamily="34" charset="-122"/>
                </a:rPr>
                <a:t>MD&amp;A(</a:t>
              </a:r>
              <a:r>
                <a:rPr lang="zh-TW" altLang="en-US" sz="2600" dirty="0">
                  <a:solidFill>
                    <a:srgbClr val="91612F"/>
                  </a:solidFill>
                  <a:latin typeface="PingFang SC" panose="020B0400000000000000" pitchFamily="34" charset="-122"/>
                  <a:ea typeface="PingFang SC" panose="020B0400000000000000" pitchFamily="34" charset="-122"/>
                </a:rPr>
                <a:t>管理層討論與分析</a:t>
              </a:r>
              <a:r>
                <a:rPr lang="en-US"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部分中正面和負面詞的數量，並按每個部分中的總詞數對其進行縮放。</a:t>
              </a:r>
              <a:endParaRPr lang="en-US" altLang="zh-TW" sz="2400" dirty="0">
                <a:solidFill>
                  <a:srgbClr val="91612F"/>
                </a:solidFill>
                <a:latin typeface="PingFang SC" panose="020B0400000000000000" pitchFamily="34" charset="-122"/>
                <a:ea typeface="PingFang SC" panose="020B0400000000000000" pitchFamily="34" charset="-122"/>
              </a:endParaRPr>
            </a:p>
            <a:p>
              <a:pPr marL="342900" indent="-342900">
                <a:lnSpc>
                  <a:spcPct val="150000"/>
                </a:lnSpc>
                <a:buFont typeface="Wingdings" pitchFamily="2" charset="2"/>
                <a:buChar char="u"/>
              </a:pPr>
              <a:r>
                <a:rPr lang="en" altLang="zh-TW" sz="2600" b="1" dirty="0">
                  <a:solidFill>
                    <a:srgbClr val="91612F"/>
                  </a:solidFill>
                  <a:latin typeface="PingFang SC" panose="020B0400000000000000" pitchFamily="34" charset="-122"/>
                  <a:ea typeface="PingFang SC" panose="020B0400000000000000" pitchFamily="34" charset="-122"/>
                </a:rPr>
                <a:t>Word2Vec</a:t>
              </a:r>
              <a:r>
                <a:rPr lang="zh-TW" altLang="en" sz="2600" dirty="0">
                  <a:solidFill>
                    <a:srgbClr val="91612F"/>
                  </a:solidFill>
                  <a:latin typeface="PingFang SC" panose="020B0400000000000000" pitchFamily="34" charset="-122"/>
                  <a:ea typeface="PingFang SC" panose="020B0400000000000000" pitchFamily="34" charset="-122"/>
                </a:rPr>
                <a:t>：</a:t>
              </a:r>
              <a:r>
                <a:rPr lang="zh-TW" altLang="en-US" sz="2600" dirty="0">
                  <a:solidFill>
                    <a:srgbClr val="91612F"/>
                  </a:solidFill>
                  <a:latin typeface="PingFang SC" panose="020B0400000000000000" pitchFamily="34" charset="-122"/>
                  <a:ea typeface="PingFang SC" panose="020B0400000000000000" pitchFamily="34" charset="-122"/>
                </a:rPr>
                <a:t>使用</a:t>
              </a:r>
              <a:r>
                <a:rPr lang="en" altLang="zh-TW" sz="2600" dirty="0">
                  <a:solidFill>
                    <a:srgbClr val="91612F"/>
                  </a:solidFill>
                  <a:latin typeface="PingFang SC" panose="020B0400000000000000" pitchFamily="34" charset="-122"/>
                  <a:ea typeface="PingFang SC" panose="020B0400000000000000" pitchFamily="34" charset="-122"/>
                </a:rPr>
                <a:t>Word2Vec</a:t>
              </a:r>
              <a:r>
                <a:rPr lang="zh-TW" altLang="en-US" sz="2600" dirty="0">
                  <a:solidFill>
                    <a:srgbClr val="91612F"/>
                  </a:solidFill>
                  <a:latin typeface="PingFang SC" panose="020B0400000000000000" pitchFamily="34" charset="-122"/>
                  <a:ea typeface="PingFang SC" panose="020B0400000000000000" pitchFamily="34" charset="-122"/>
                </a:rPr>
                <a:t>權重訓練在</a:t>
              </a:r>
              <a:r>
                <a:rPr lang="en-US" altLang="zh-TW" sz="2600" dirty="0">
                  <a:solidFill>
                    <a:srgbClr val="91612F"/>
                  </a:solidFill>
                  <a:latin typeface="PingFang SC" panose="020B0400000000000000" pitchFamily="34" charset="-122"/>
                  <a:ea typeface="PingFang SC" panose="020B0400000000000000" pitchFamily="34" charset="-122"/>
                </a:rPr>
                <a:t>1996-2003</a:t>
              </a:r>
              <a:r>
                <a:rPr lang="zh-TW" altLang="en-US" sz="2600" dirty="0">
                  <a:solidFill>
                    <a:srgbClr val="91612F"/>
                  </a:solidFill>
                  <a:latin typeface="PingFang SC" panose="020B0400000000000000" pitchFamily="34" charset="-122"/>
                  <a:ea typeface="PingFang SC" panose="020B0400000000000000" pitchFamily="34" charset="-122"/>
                </a:rPr>
                <a:t>的</a:t>
              </a:r>
              <a:r>
                <a:rPr lang="en-US" altLang="zh-TW" sz="2600" dirty="0">
                  <a:solidFill>
                    <a:srgbClr val="91612F"/>
                  </a:solidFill>
                  <a:latin typeface="PingFang SC" panose="020B0400000000000000" pitchFamily="34" charset="-122"/>
                  <a:ea typeface="PingFang SC" panose="020B0400000000000000" pitchFamily="34" charset="-122"/>
                </a:rPr>
                <a:t>10-</a:t>
              </a:r>
              <a:r>
                <a:rPr lang="en" altLang="zh-TW" sz="2600" dirty="0">
                  <a:solidFill>
                    <a:srgbClr val="91612F"/>
                  </a:solidFill>
                  <a:latin typeface="PingFang SC" panose="020B0400000000000000" pitchFamily="34" charset="-122"/>
                  <a:ea typeface="PingFang SC" panose="020B0400000000000000" pitchFamily="34" charset="-122"/>
                </a:rPr>
                <a:t>k</a:t>
              </a:r>
              <a:r>
                <a:rPr lang="zh-TW" altLang="en-US" sz="2600" dirty="0">
                  <a:solidFill>
                    <a:srgbClr val="91612F"/>
                  </a:solidFill>
                  <a:latin typeface="PingFang SC" panose="020B0400000000000000" pitchFamily="34" charset="-122"/>
                  <a:ea typeface="PingFang SC" panose="020B0400000000000000" pitchFamily="34" charset="-122"/>
                </a:rPr>
                <a:t>語料庫，以及使用</a:t>
              </a:r>
              <a:r>
                <a:rPr lang="en" altLang="zh-TW" sz="2600" dirty="0">
                  <a:solidFill>
                    <a:srgbClr val="91612F"/>
                  </a:solidFill>
                  <a:latin typeface="PingFang SC" panose="020B0400000000000000" pitchFamily="34" charset="-122"/>
                  <a:ea typeface="PingFang SC" panose="020B0400000000000000" pitchFamily="34" charset="-122"/>
                </a:rPr>
                <a:t>Malo</a:t>
              </a:r>
              <a:r>
                <a:rPr lang="zh-TW" altLang="en-US" sz="2600" dirty="0">
                  <a:solidFill>
                    <a:srgbClr val="91612F"/>
                  </a:solidFill>
                  <a:latin typeface="PingFang SC" panose="020B0400000000000000" pitchFamily="34" charset="-122"/>
                  <a:ea typeface="PingFang SC" panose="020B0400000000000000" pitchFamily="34" charset="-122"/>
                </a:rPr>
                <a:t>等人提供的金融情緒分析數據集訓練網路。對文檔中所有句子的概率求和，並將它們歸一化以計算每個文檔（</a:t>
              </a:r>
              <a:r>
                <a:rPr lang="en" altLang="zh-TW" sz="2600" dirty="0">
                  <a:solidFill>
                    <a:srgbClr val="91612F"/>
                  </a:solidFill>
                  <a:latin typeface="PingFang SC" panose="020B0400000000000000" pitchFamily="34" charset="-122"/>
                  <a:ea typeface="PingFang SC" panose="020B0400000000000000" pitchFamily="34" charset="-122"/>
                </a:rPr>
                <a:t>W2VPOS </a:t>
              </a:r>
              <a:r>
                <a:rPr lang="zh-TW" altLang="en-US" sz="2600" dirty="0">
                  <a:solidFill>
                    <a:srgbClr val="91612F"/>
                  </a:solidFill>
                  <a:latin typeface="PingFang SC" panose="020B0400000000000000" pitchFamily="34" charset="-122"/>
                  <a:ea typeface="PingFang SC" panose="020B0400000000000000" pitchFamily="34" charset="-122"/>
                </a:rPr>
                <a:t>和 </a:t>
              </a:r>
              <a:r>
                <a:rPr lang="en" altLang="zh-TW" sz="2600" dirty="0">
                  <a:solidFill>
                    <a:srgbClr val="91612F"/>
                  </a:solidFill>
                  <a:latin typeface="PingFang SC" panose="020B0400000000000000" pitchFamily="34" charset="-122"/>
                  <a:ea typeface="PingFang SC" panose="020B0400000000000000" pitchFamily="34" charset="-122"/>
                </a:rPr>
                <a:t>W2VNEG</a:t>
              </a:r>
              <a:r>
                <a:rPr lang="zh-TW" altLang="en-US" sz="2600" dirty="0">
                  <a:solidFill>
                    <a:srgbClr val="91612F"/>
                  </a:solidFill>
                  <a:latin typeface="PingFang SC" panose="020B0400000000000000" pitchFamily="34" charset="-122"/>
                  <a:ea typeface="PingFang SC" panose="020B0400000000000000" pitchFamily="34" charset="-122"/>
                </a:rPr>
                <a:t>）的情感分數</a:t>
              </a:r>
              <a:r>
                <a:rPr lang="zh-TW" altLang="en" sz="2600" dirty="0">
                  <a:solidFill>
                    <a:srgbClr val="91612F"/>
                  </a:solidFill>
                  <a:latin typeface="PingFang SC" panose="020B0400000000000000" pitchFamily="34" charset="-122"/>
                  <a:ea typeface="PingFang SC" panose="020B0400000000000000" pitchFamily="34" charset="-122"/>
                </a:rPr>
                <a:t>。</a:t>
              </a:r>
              <a:r>
                <a:rPr lang="zh-TW" altLang="en-US" sz="2600" dirty="0">
                  <a:solidFill>
                    <a:srgbClr val="91612F"/>
                  </a:solidFill>
                  <a:latin typeface="PingFang SC" panose="020B0400000000000000" pitchFamily="34" charset="-122"/>
                  <a:ea typeface="PingFang SC" panose="020B0400000000000000" pitchFamily="34" charset="-122"/>
                </a:rPr>
                <a:t>使用 </a:t>
              </a:r>
              <a:r>
                <a:rPr lang="en" altLang="zh-TW" sz="2600" dirty="0" err="1">
                  <a:solidFill>
                    <a:srgbClr val="91612F"/>
                  </a:solidFill>
                  <a:latin typeface="PingFang SC" panose="020B0400000000000000" pitchFamily="34" charset="-122"/>
                  <a:ea typeface="PingFang SC" panose="020B0400000000000000" pitchFamily="34" charset="-122"/>
                </a:rPr>
                <a:t>nltk</a:t>
              </a:r>
              <a:r>
                <a:rPr lang="en"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句子標記器拆分每個文檔到句子，</a:t>
              </a:r>
              <a:r>
                <a:rPr lang="en" altLang="zh-TW" sz="2600" dirty="0" err="1">
                  <a:solidFill>
                    <a:srgbClr val="91612F"/>
                  </a:solidFill>
                  <a:latin typeface="PingFang SC" panose="020B0400000000000000" pitchFamily="34" charset="-122"/>
                  <a:ea typeface="PingFang SC" panose="020B0400000000000000" pitchFamily="34" charset="-122"/>
                </a:rPr>
                <a:t>gensim</a:t>
              </a:r>
              <a:r>
                <a:rPr lang="zh-TW" altLang="en-US" sz="2600" dirty="0">
                  <a:solidFill>
                    <a:srgbClr val="91612F"/>
                  </a:solidFill>
                  <a:latin typeface="PingFang SC" panose="020B0400000000000000" pitchFamily="34" charset="-122"/>
                  <a:ea typeface="PingFang SC" panose="020B0400000000000000" pitchFamily="34" charset="-122"/>
                </a:rPr>
                <a:t>包加載</a:t>
              </a:r>
              <a:r>
                <a:rPr lang="en" altLang="zh-TW" sz="2600" dirty="0">
                  <a:solidFill>
                    <a:srgbClr val="91612F"/>
                  </a:solidFill>
                  <a:latin typeface="PingFang SC" panose="020B0400000000000000" pitchFamily="34" charset="-122"/>
                  <a:ea typeface="PingFang SC" panose="020B0400000000000000" pitchFamily="34" charset="-122"/>
                </a:rPr>
                <a:t>Word2Vec</a:t>
              </a:r>
              <a:r>
                <a:rPr lang="zh-TW" altLang="en-US" sz="2600" dirty="0">
                  <a:solidFill>
                    <a:srgbClr val="91612F"/>
                  </a:solidFill>
                  <a:latin typeface="PingFang SC" panose="020B0400000000000000" pitchFamily="34" charset="-122"/>
                  <a:ea typeface="PingFang SC" panose="020B0400000000000000" pitchFamily="34" charset="-122"/>
                </a:rPr>
                <a:t>嵌入，和 </a:t>
              </a:r>
              <a:r>
                <a:rPr lang="en" altLang="zh-TW" sz="2600" dirty="0">
                  <a:solidFill>
                    <a:srgbClr val="91612F"/>
                  </a:solidFill>
                  <a:latin typeface="PingFang SC" panose="020B0400000000000000" pitchFamily="34" charset="-122"/>
                  <a:ea typeface="PingFang SC" panose="020B0400000000000000" pitchFamily="34" charset="-122"/>
                </a:rPr>
                <a:t>Pytorch </a:t>
              </a:r>
              <a:r>
                <a:rPr lang="zh-TW" altLang="en-US" sz="2600" dirty="0">
                  <a:solidFill>
                    <a:srgbClr val="91612F"/>
                  </a:solidFill>
                  <a:latin typeface="PingFang SC" panose="020B0400000000000000" pitchFamily="34" charset="-122"/>
                  <a:ea typeface="PingFang SC" panose="020B0400000000000000" pitchFamily="34" charset="-122"/>
                </a:rPr>
                <a:t>實現基於 </a:t>
              </a:r>
              <a:r>
                <a:rPr lang="en" altLang="zh-TW" sz="2600" dirty="0">
                  <a:solidFill>
                    <a:srgbClr val="91612F"/>
                  </a:solidFill>
                  <a:latin typeface="PingFang SC" panose="020B0400000000000000" pitchFamily="34" charset="-122"/>
                  <a:ea typeface="PingFang SC" panose="020B0400000000000000" pitchFamily="34" charset="-122"/>
                </a:rPr>
                <a:t>CNN</a:t>
              </a:r>
              <a:r>
                <a:rPr lang="zh-TW" altLang="en-US" sz="2600" dirty="0">
                  <a:solidFill>
                    <a:srgbClr val="91612F"/>
                  </a:solidFill>
                  <a:latin typeface="PingFang SC" panose="020B0400000000000000" pitchFamily="34" charset="-122"/>
                  <a:ea typeface="PingFang SC" panose="020B0400000000000000" pitchFamily="34" charset="-122"/>
                </a:rPr>
                <a:t>分類器。使用交叉熵損失函數和亞當優化器。訓練了 </a:t>
              </a:r>
              <a:r>
                <a:rPr lang="en-US" altLang="zh-TW" sz="2600" dirty="0">
                  <a:solidFill>
                    <a:srgbClr val="91612F"/>
                  </a:solidFill>
                  <a:latin typeface="PingFang SC" panose="020B0400000000000000" pitchFamily="34" charset="-122"/>
                  <a:ea typeface="PingFang SC" panose="020B0400000000000000" pitchFamily="34" charset="-122"/>
                </a:rPr>
                <a:t>60 </a:t>
              </a:r>
              <a:r>
                <a:rPr lang="zh-TW" altLang="en-US" sz="2600" dirty="0">
                  <a:solidFill>
                    <a:srgbClr val="91612F"/>
                  </a:solidFill>
                  <a:latin typeface="PingFang SC" panose="020B0400000000000000" pitchFamily="34" charset="-122"/>
                  <a:ea typeface="PingFang SC" panose="020B0400000000000000" pitchFamily="34" charset="-122"/>
                </a:rPr>
                <a:t>個 </a:t>
              </a:r>
              <a:r>
                <a:rPr lang="en" altLang="zh-TW" sz="2600" dirty="0">
                  <a:solidFill>
                    <a:srgbClr val="91612F"/>
                  </a:solidFill>
                  <a:latin typeface="PingFang SC" panose="020B0400000000000000" pitchFamily="34" charset="-122"/>
                  <a:ea typeface="PingFang SC" panose="020B0400000000000000" pitchFamily="34" charset="-122"/>
                </a:rPr>
                <a:t>epochs </a:t>
              </a:r>
              <a:r>
                <a:rPr lang="zh-TW" altLang="en-US" sz="2600" dirty="0">
                  <a:solidFill>
                    <a:srgbClr val="91612F"/>
                  </a:solidFill>
                  <a:latin typeface="PingFang SC" panose="020B0400000000000000" pitchFamily="34" charset="-122"/>
                  <a:ea typeface="PingFang SC" panose="020B0400000000000000" pitchFamily="34" charset="-122"/>
                </a:rPr>
                <a:t>的模型，批量大小為 </a:t>
              </a:r>
              <a:r>
                <a:rPr lang="en-US" altLang="zh-TW" sz="2600" dirty="0">
                  <a:solidFill>
                    <a:srgbClr val="91612F"/>
                  </a:solidFill>
                  <a:latin typeface="PingFang SC" panose="020B0400000000000000" pitchFamily="34" charset="-122"/>
                  <a:ea typeface="PingFang SC" panose="020B0400000000000000" pitchFamily="34" charset="-122"/>
                </a:rPr>
                <a:t>50</a:t>
              </a:r>
              <a:r>
                <a:rPr lang="zh-TW" altLang="en-US" sz="2600" dirty="0">
                  <a:solidFill>
                    <a:srgbClr val="91612F"/>
                  </a:solidFill>
                  <a:latin typeface="PingFang SC" panose="020B0400000000000000" pitchFamily="34" charset="-122"/>
                  <a:ea typeface="PingFang SC" panose="020B0400000000000000" pitchFamily="34" charset="-122"/>
                </a:rPr>
                <a:t>。將句子長度設置為 </a:t>
              </a:r>
              <a:r>
                <a:rPr lang="en-US" altLang="zh-TW" sz="2600" dirty="0">
                  <a:solidFill>
                    <a:srgbClr val="91612F"/>
                  </a:solidFill>
                  <a:latin typeface="PingFang SC" panose="020B0400000000000000" pitchFamily="34" charset="-122"/>
                  <a:ea typeface="PingFang SC" panose="020B0400000000000000" pitchFamily="34" charset="-122"/>
                </a:rPr>
                <a:t>50</a:t>
              </a:r>
              <a:r>
                <a:rPr lang="zh-TW" altLang="en-US" sz="2600" dirty="0">
                  <a:solidFill>
                    <a:srgbClr val="91612F"/>
                  </a:solidFill>
                  <a:latin typeface="PingFang SC" panose="020B0400000000000000" pitchFamily="34" charset="-122"/>
                  <a:ea typeface="PingFang SC" panose="020B0400000000000000" pitchFamily="34" charset="-122"/>
                </a:rPr>
                <a:t>訓練階段和推理階段的單詞。</a:t>
              </a:r>
            </a:p>
            <a:p>
              <a:pPr marL="342900" indent="-342900">
                <a:lnSpc>
                  <a:spcPts val="3220"/>
                </a:lnSpc>
                <a:buFont typeface="Wingdings" pitchFamily="2" charset="2"/>
                <a:buChar char="u"/>
              </a:pPr>
              <a:endParaRPr lang="zh-TW" altLang="en-US" sz="2400" dirty="0">
                <a:solidFill>
                  <a:srgbClr val="91612F"/>
                </a:solidFill>
                <a:latin typeface="PingFang SC" panose="020B0400000000000000" pitchFamily="34" charset="-122"/>
                <a:ea typeface="PingFang SC" panose="020B0400000000000000" pitchFamily="34" charset="-122"/>
              </a:endParaRPr>
            </a:p>
            <a:p>
              <a:pPr marL="342900" indent="-342900">
                <a:lnSpc>
                  <a:spcPts val="3220"/>
                </a:lnSpc>
                <a:buFont typeface="Wingdings" pitchFamily="2" charset="2"/>
                <a:buChar char="u"/>
              </a:pPr>
              <a:endParaRPr lang="zh-TW" altLang="en-US" sz="2400" dirty="0">
                <a:solidFill>
                  <a:srgbClr val="91612F"/>
                </a:solidFill>
                <a:latin typeface="PingFang SC" panose="020B0400000000000000" pitchFamily="34" charset="-122"/>
                <a:ea typeface="PingFang SC" panose="020B0400000000000000" pitchFamily="34" charset="-122"/>
              </a:endParaRPr>
            </a:p>
            <a:p>
              <a:pPr>
                <a:lnSpc>
                  <a:spcPts val="3220"/>
                </a:lnSpc>
              </a:pPr>
              <a:endParaRPr lang="zh-TW" altLang="en-US" sz="2300" dirty="0">
                <a:solidFill>
                  <a:srgbClr val="91612F"/>
                </a:solidFill>
                <a:latin typeface="Assistant Regula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18030">
            <a:off x="7720213" y="-5396866"/>
            <a:ext cx="7256937" cy="6987210"/>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H="1">
            <a:off x="-222130" y="-248092"/>
            <a:ext cx="1691219" cy="4627715"/>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1568835"/>
            <a:ext cx="3583276" cy="35311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1" name="Picture 2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flipV="1">
            <a:off x="731665" y="-2130767"/>
            <a:ext cx="1691219" cy="4627715"/>
          </a:xfrm>
          <a:prstGeom prst="rect">
            <a:avLst/>
          </a:prstGeom>
        </p:spPr>
      </p:pic>
      <p:pic>
        <p:nvPicPr>
          <p:cNvPr id="22" name="Picture 2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70171" y="-491529"/>
            <a:ext cx="3508266" cy="3457236"/>
          </a:xfrm>
          <a:prstGeom prst="rect">
            <a:avLst/>
          </a:prstGeom>
        </p:spPr>
      </p:pic>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6413690" y="7790052"/>
            <a:ext cx="1691219" cy="4627715"/>
          </a:xfrm>
          <a:prstGeom prst="rect">
            <a:avLst/>
          </a:prstGeom>
        </p:spPr>
      </p:pic>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064891" y="7925998"/>
            <a:ext cx="3508266" cy="3457236"/>
          </a:xfrm>
          <a:prstGeom prst="rect">
            <a:avLst/>
          </a:prstGeom>
        </p:spPr>
      </p:pic>
      <p:sp>
        <p:nvSpPr>
          <p:cNvPr id="7" name="TextBox 5">
            <a:extLst>
              <a:ext uri="{FF2B5EF4-FFF2-40B4-BE49-F238E27FC236}">
                <a16:creationId xmlns:a16="http://schemas.microsoft.com/office/drawing/2014/main" id="{1580FCC0-A8C3-1E4D-8B38-6EE480814011}"/>
              </a:ext>
            </a:extLst>
          </p:cNvPr>
          <p:cNvSpPr txBox="1"/>
          <p:nvPr/>
        </p:nvSpPr>
        <p:spPr>
          <a:xfrm>
            <a:off x="1962911" y="1097694"/>
            <a:ext cx="15575945" cy="5948744"/>
          </a:xfrm>
          <a:prstGeom prst="rect">
            <a:avLst/>
          </a:prstGeom>
        </p:spPr>
        <p:txBody>
          <a:bodyPr lIns="0" tIns="0" rIns="0" bIns="0" rtlCol="0" anchor="t">
            <a:spAutoFit/>
          </a:bodyPr>
          <a:lstStyle/>
          <a:p>
            <a:pPr marL="342900" indent="-342900">
              <a:lnSpc>
                <a:spcPct val="150000"/>
              </a:lnSpc>
              <a:buFont typeface="Wingdings" pitchFamily="2" charset="2"/>
              <a:buChar char="u"/>
            </a:pPr>
            <a:r>
              <a:rPr lang="en" altLang="zh-TW" sz="2600" b="1" dirty="0">
                <a:solidFill>
                  <a:srgbClr val="91612F"/>
                </a:solidFill>
                <a:latin typeface="PingFang SC" panose="020B0400000000000000" pitchFamily="34" charset="-122"/>
                <a:ea typeface="PingFang SC" panose="020B0400000000000000" pitchFamily="34" charset="-122"/>
              </a:rPr>
              <a:t>BERT</a:t>
            </a:r>
            <a:r>
              <a:rPr lang="zh-TW" altLang="en" sz="2600" dirty="0">
                <a:solidFill>
                  <a:srgbClr val="91612F"/>
                </a:solidFill>
                <a:latin typeface="PingFang SC" panose="020B0400000000000000" pitchFamily="34" charset="-122"/>
                <a:ea typeface="PingFang SC" panose="020B0400000000000000" pitchFamily="34" charset="-122"/>
              </a:rPr>
              <a:t>：</a:t>
            </a:r>
            <a:r>
              <a:rPr lang="zh-TW" altLang="en-US" sz="2600" dirty="0">
                <a:solidFill>
                  <a:srgbClr val="91612F"/>
                </a:solidFill>
                <a:latin typeface="PingFang SC" panose="020B0400000000000000" pitchFamily="34" charset="-122"/>
                <a:ea typeface="PingFang SC" panose="020B0400000000000000" pitchFamily="34" charset="-122"/>
              </a:rPr>
              <a:t>利用基於原始 </a:t>
            </a:r>
            <a:r>
              <a:rPr lang="en" altLang="zh-TW" sz="2600" dirty="0">
                <a:solidFill>
                  <a:srgbClr val="91612F"/>
                </a:solidFill>
                <a:latin typeface="PingFang SC" panose="020B0400000000000000" pitchFamily="34" charset="-122"/>
                <a:ea typeface="PingFang SC" panose="020B0400000000000000" pitchFamily="34" charset="-122"/>
              </a:rPr>
              <a:t>BERT </a:t>
            </a:r>
            <a:r>
              <a:rPr lang="zh-TW" altLang="en-US" sz="2600" dirty="0">
                <a:solidFill>
                  <a:srgbClr val="91612F"/>
                </a:solidFill>
                <a:latin typeface="PingFang SC" panose="020B0400000000000000" pitchFamily="34" charset="-122"/>
                <a:ea typeface="PingFang SC" panose="020B0400000000000000" pitchFamily="34" charset="-122"/>
              </a:rPr>
              <a:t>模型的模型結構和經過微調的 </a:t>
            </a:r>
            <a:r>
              <a:rPr lang="en" altLang="zh-TW" sz="2600" dirty="0" err="1">
                <a:solidFill>
                  <a:srgbClr val="91612F"/>
                </a:solidFill>
                <a:latin typeface="PingFang SC" panose="020B0400000000000000" pitchFamily="34" charset="-122"/>
                <a:ea typeface="PingFang SC" panose="020B0400000000000000" pitchFamily="34" charset="-122"/>
              </a:rPr>
              <a:t>FinBERT</a:t>
            </a:r>
            <a:r>
              <a:rPr lang="en"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權重進行金融情緒分析。</a:t>
            </a:r>
            <a:r>
              <a:rPr lang="en" altLang="zh-TW" sz="2600" dirty="0" err="1">
                <a:solidFill>
                  <a:srgbClr val="91612F"/>
                </a:solidFill>
                <a:latin typeface="PingFang SC" panose="020B0400000000000000" pitchFamily="34" charset="-122"/>
                <a:ea typeface="PingFang SC" panose="020B0400000000000000" pitchFamily="34" charset="-122"/>
              </a:rPr>
              <a:t>FinBERT</a:t>
            </a:r>
            <a:r>
              <a:rPr lang="en"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在路透社</a:t>
            </a:r>
            <a:r>
              <a:rPr lang="en" altLang="zh-TW" sz="2600" dirty="0">
                <a:solidFill>
                  <a:srgbClr val="91612F"/>
                </a:solidFill>
                <a:latin typeface="PingFang SC" panose="020B0400000000000000" pitchFamily="34" charset="-122"/>
                <a:ea typeface="PingFang SC" panose="020B0400000000000000" pitchFamily="34" charset="-122"/>
              </a:rPr>
              <a:t>TRC2 </a:t>
            </a:r>
            <a:r>
              <a:rPr lang="zh-TW" altLang="en-US" sz="2600" dirty="0">
                <a:solidFill>
                  <a:srgbClr val="91612F"/>
                </a:solidFill>
                <a:latin typeface="PingFang SC" panose="020B0400000000000000" pitchFamily="34" charset="-122"/>
                <a:ea typeface="PingFang SC" panose="020B0400000000000000" pitchFamily="34" charset="-122"/>
              </a:rPr>
              <a:t>數據集的子集上進行了預訓練，其中包括金融媒體文章，並在金融情緒分析數據集上進行了微調。它與用來訓練 </a:t>
            </a:r>
            <a:r>
              <a:rPr lang="en" altLang="zh-TW" sz="2600" dirty="0">
                <a:solidFill>
                  <a:srgbClr val="91612F"/>
                </a:solidFill>
                <a:latin typeface="PingFang SC" panose="020B0400000000000000" pitchFamily="34" charset="-122"/>
                <a:ea typeface="PingFang SC" panose="020B0400000000000000" pitchFamily="34" charset="-122"/>
              </a:rPr>
              <a:t>Word2Vec </a:t>
            </a:r>
            <a:r>
              <a:rPr lang="zh-TW" altLang="en-US" sz="2600" dirty="0">
                <a:solidFill>
                  <a:srgbClr val="91612F"/>
                </a:solidFill>
                <a:latin typeface="PingFang SC" panose="020B0400000000000000" pitchFamily="34" charset="-122"/>
                <a:ea typeface="PingFang SC" panose="020B0400000000000000" pitchFamily="34" charset="-122"/>
              </a:rPr>
              <a:t>模型網路的數據集相同。</a:t>
            </a:r>
          </a:p>
          <a:p>
            <a:pPr marL="342900" indent="-342900">
              <a:lnSpc>
                <a:spcPct val="150000"/>
              </a:lnSpc>
              <a:buFont typeface="Wingdings" pitchFamily="2" charset="2"/>
              <a:buChar char="u"/>
            </a:pPr>
            <a:r>
              <a:rPr lang="zh-TW" altLang="en-US" sz="2600" b="1" dirty="0">
                <a:solidFill>
                  <a:srgbClr val="91612F"/>
                </a:solidFill>
                <a:latin typeface="PingFang SC" panose="020B0400000000000000" pitchFamily="34" charset="-122"/>
                <a:ea typeface="PingFang SC" panose="020B0400000000000000" pitchFamily="34" charset="-122"/>
              </a:rPr>
              <a:t>無監督領域自適應</a:t>
            </a:r>
            <a:r>
              <a:rPr lang="zh-TW" altLang="en-US" sz="2600" dirty="0">
                <a:solidFill>
                  <a:srgbClr val="91612F"/>
                </a:solidFill>
                <a:latin typeface="PingFang SC" panose="020B0400000000000000" pitchFamily="34" charset="-122"/>
                <a:ea typeface="PingFang SC" panose="020B0400000000000000" pitchFamily="34" charset="-122"/>
              </a:rPr>
              <a:t>：首先，生成帶有來自 </a:t>
            </a:r>
            <a:r>
              <a:rPr lang="en" altLang="zh-TW" sz="2600" dirty="0">
                <a:solidFill>
                  <a:srgbClr val="91612F"/>
                </a:solidFill>
                <a:latin typeface="PingFang SC" panose="020B0400000000000000" pitchFamily="34" charset="-122"/>
                <a:ea typeface="PingFang SC" panose="020B0400000000000000" pitchFamily="34" charset="-122"/>
              </a:rPr>
              <a:t>MD&amp;A </a:t>
            </a:r>
            <a:r>
              <a:rPr lang="zh-TW" altLang="en-US" sz="2600" dirty="0">
                <a:solidFill>
                  <a:srgbClr val="91612F"/>
                </a:solidFill>
                <a:latin typeface="PingFang SC" panose="020B0400000000000000" pitchFamily="34" charset="-122"/>
                <a:ea typeface="PingFang SC" panose="020B0400000000000000" pitchFamily="34" charset="-122"/>
              </a:rPr>
              <a:t>部分句子的標籤。之後</a:t>
            </a:r>
            <a:r>
              <a:rPr lang="zh-TW" altLang="en-US" sz="2600">
                <a:solidFill>
                  <a:srgbClr val="91612F"/>
                </a:solidFill>
                <a:latin typeface="PingFang SC" panose="020B0400000000000000" pitchFamily="34" charset="-122"/>
                <a:ea typeface="PingFang SC" panose="020B0400000000000000" pitchFamily="34" charset="-122"/>
              </a:rPr>
              <a:t>過濾掉不相關的</a:t>
            </a:r>
            <a:r>
              <a:rPr lang="zh-TW" altLang="en-US" sz="2600" dirty="0">
                <a:solidFill>
                  <a:srgbClr val="91612F"/>
                </a:solidFill>
                <a:latin typeface="PingFang SC" panose="020B0400000000000000" pitchFamily="34" charset="-122"/>
                <a:ea typeface="PingFang SC" panose="020B0400000000000000" pitchFamily="34" charset="-122"/>
              </a:rPr>
              <a:t>樣本句子。因為錯誤的標籤可能會降低性能模型的數量。最後，執行監督使用新獲得的偽標籤進行學習。獲得了 </a:t>
            </a:r>
            <a:r>
              <a:rPr lang="en-US" altLang="zh-TW" sz="2600" dirty="0">
                <a:solidFill>
                  <a:srgbClr val="91612F"/>
                </a:solidFill>
                <a:latin typeface="PingFang SC" panose="020B0400000000000000" pitchFamily="34" charset="-122"/>
                <a:ea typeface="PingFang SC" panose="020B0400000000000000" pitchFamily="34" charset="-122"/>
              </a:rPr>
              <a:t>59,389 </a:t>
            </a:r>
            <a:r>
              <a:rPr lang="zh-TW" altLang="en-US" sz="2600" dirty="0">
                <a:solidFill>
                  <a:srgbClr val="91612F"/>
                </a:solidFill>
                <a:latin typeface="PingFang SC" panose="020B0400000000000000" pitchFamily="34" charset="-122"/>
                <a:ea typeface="PingFang SC" panose="020B0400000000000000" pitchFamily="34" charset="-122"/>
              </a:rPr>
              <a:t>份與財務變量合併的清理後的 </a:t>
            </a:r>
            <a:r>
              <a:rPr lang="en" altLang="zh-TW" sz="2600" dirty="0">
                <a:solidFill>
                  <a:srgbClr val="91612F"/>
                </a:solidFill>
                <a:latin typeface="PingFang SC" panose="020B0400000000000000" pitchFamily="34" charset="-122"/>
                <a:ea typeface="PingFang SC" panose="020B0400000000000000" pitchFamily="34" charset="-122"/>
              </a:rPr>
              <a:t>MD&amp;A </a:t>
            </a:r>
            <a:r>
              <a:rPr lang="zh-TW" altLang="en-US" sz="2600" dirty="0">
                <a:solidFill>
                  <a:srgbClr val="91612F"/>
                </a:solidFill>
                <a:latin typeface="PingFang SC" panose="020B0400000000000000" pitchFamily="34" charset="-122"/>
                <a:ea typeface="PingFang SC" panose="020B0400000000000000" pitchFamily="34" charset="-122"/>
              </a:rPr>
              <a:t>文件。</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透過隨機挑選 </a:t>
            </a:r>
            <a:r>
              <a:rPr lang="en-US" altLang="zh-TW" sz="2600" dirty="0">
                <a:solidFill>
                  <a:srgbClr val="91612F"/>
                </a:solidFill>
                <a:latin typeface="PingFang SC" panose="020B0400000000000000" pitchFamily="34" charset="-122"/>
                <a:ea typeface="PingFang SC" panose="020B0400000000000000" pitchFamily="34" charset="-122"/>
              </a:rPr>
              <a:t>1,200 </a:t>
            </a:r>
            <a:r>
              <a:rPr lang="zh-TW" altLang="en-US" sz="2600" dirty="0">
                <a:solidFill>
                  <a:srgbClr val="91612F"/>
                </a:solidFill>
                <a:latin typeface="PingFang SC" panose="020B0400000000000000" pitchFamily="34" charset="-122"/>
                <a:ea typeface="PingFang SC" panose="020B0400000000000000" pitchFamily="34" charset="-122"/>
              </a:rPr>
              <a:t>個文檔並對文檔中的所有句子進行推理來生成偽標籤。具體而言，收集和分析了 </a:t>
            </a:r>
            <a:r>
              <a:rPr lang="en-US" altLang="zh-TW" sz="2600" dirty="0">
                <a:solidFill>
                  <a:srgbClr val="91612F"/>
                </a:solidFill>
                <a:latin typeface="PingFang SC" panose="020B0400000000000000" pitchFamily="34" charset="-122"/>
                <a:ea typeface="PingFang SC" panose="020B0400000000000000" pitchFamily="34" charset="-122"/>
              </a:rPr>
              <a:t>   </a:t>
            </a: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589,858 </a:t>
            </a:r>
            <a:r>
              <a:rPr lang="zh-TW" altLang="en-US" sz="2600" dirty="0">
                <a:solidFill>
                  <a:srgbClr val="91612F"/>
                </a:solidFill>
                <a:latin typeface="PingFang SC" panose="020B0400000000000000" pitchFamily="34" charset="-122"/>
                <a:ea typeface="PingFang SC" panose="020B0400000000000000" pitchFamily="34" charset="-122"/>
              </a:rPr>
              <a:t>個不同的句子。 之後過濾結果並丟棄觀察結果。透過這個過程，得到了 </a:t>
            </a:r>
            <a:r>
              <a:rPr lang="en-US" altLang="zh-TW" sz="2600" dirty="0">
                <a:solidFill>
                  <a:srgbClr val="91612F"/>
                </a:solidFill>
                <a:latin typeface="PingFang SC" panose="020B0400000000000000" pitchFamily="34" charset="-122"/>
                <a:ea typeface="PingFang SC" panose="020B0400000000000000" pitchFamily="34" charset="-122"/>
              </a:rPr>
              <a:t>38,703 </a:t>
            </a:r>
            <a:r>
              <a:rPr lang="zh-TW" altLang="en-US" sz="2600" dirty="0">
                <a:solidFill>
                  <a:srgbClr val="91612F"/>
                </a:solidFill>
                <a:latin typeface="PingFang SC" panose="020B0400000000000000" pitchFamily="34" charset="-122"/>
                <a:ea typeface="PingFang SC" panose="020B0400000000000000" pitchFamily="34" charset="-122"/>
              </a:rPr>
              <a:t>個可靠的句子。  </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zh-TW" altLang="en-US" sz="2600" dirty="0">
                <a:solidFill>
                  <a:srgbClr val="91612F"/>
                </a:solidFill>
                <a:latin typeface="PingFang SC" panose="020B0400000000000000" pitchFamily="34" charset="-122"/>
                <a:ea typeface="PingFang SC" panose="020B0400000000000000" pitchFamily="34" charset="-122"/>
              </a:rPr>
              <a:t>   使用批量大小 </a:t>
            </a:r>
            <a:r>
              <a:rPr lang="en-US" altLang="zh-TW" sz="2600" dirty="0">
                <a:solidFill>
                  <a:srgbClr val="91612F"/>
                </a:solidFill>
                <a:latin typeface="PingFang SC" panose="020B0400000000000000" pitchFamily="34" charset="-122"/>
                <a:ea typeface="PingFang SC" panose="020B0400000000000000" pitchFamily="34" charset="-122"/>
              </a:rPr>
              <a:t>32 </a:t>
            </a:r>
            <a:r>
              <a:rPr lang="zh-TW" altLang="en-US" sz="2600" dirty="0">
                <a:solidFill>
                  <a:srgbClr val="91612F"/>
                </a:solidFill>
                <a:latin typeface="PingFang SC" panose="020B0400000000000000" pitchFamily="34" charset="-122"/>
                <a:ea typeface="PingFang SC" panose="020B0400000000000000" pitchFamily="34" charset="-122"/>
              </a:rPr>
              <a:t>訓練模型的</a:t>
            </a:r>
            <a:r>
              <a:rPr lang="en-US" altLang="zh-TW" sz="2600" dirty="0">
                <a:solidFill>
                  <a:srgbClr val="91612F"/>
                </a:solidFill>
                <a:latin typeface="PingFang SC" panose="020B0400000000000000" pitchFamily="34" charset="-122"/>
                <a:ea typeface="PingFang SC" panose="020B0400000000000000" pitchFamily="34" charset="-122"/>
              </a:rPr>
              <a:t>2</a:t>
            </a:r>
            <a:r>
              <a:rPr lang="zh-TW" altLang="en-US" sz="2600" dirty="0">
                <a:solidFill>
                  <a:srgbClr val="91612F"/>
                </a:solidFill>
                <a:latin typeface="PingFang SC" panose="020B0400000000000000" pitchFamily="34" charset="-122"/>
                <a:ea typeface="PingFang SC" panose="020B0400000000000000" pitchFamily="34" charset="-122"/>
              </a:rPr>
              <a:t>個時期，並將學習率設置為 </a:t>
            </a:r>
            <a:r>
              <a:rPr lang="en-US" altLang="zh-TW" sz="2600" dirty="0">
                <a:solidFill>
                  <a:srgbClr val="91612F"/>
                </a:solidFill>
                <a:latin typeface="PingFang SC" panose="020B0400000000000000" pitchFamily="34" charset="-122"/>
                <a:ea typeface="PingFang SC" panose="020B0400000000000000" pitchFamily="34" charset="-122"/>
              </a:rPr>
              <a:t>5</a:t>
            </a:r>
            <a:r>
              <a:rPr lang="en" altLang="zh-TW" sz="2600" dirty="0">
                <a:solidFill>
                  <a:srgbClr val="91612F"/>
                </a:solidFill>
                <a:latin typeface="PingFang SC" panose="020B0400000000000000" pitchFamily="34" charset="-122"/>
                <a:ea typeface="PingFang SC" panose="020B0400000000000000" pitchFamily="34" charset="-122"/>
              </a:rPr>
              <a:t>e−5</a:t>
            </a:r>
            <a:r>
              <a:rPr lang="zh-TW" altLang="en"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使用交叉熵損失和 </a:t>
            </a:r>
            <a:r>
              <a:rPr lang="en" altLang="zh-TW" sz="2600" dirty="0">
                <a:solidFill>
                  <a:srgbClr val="91612F"/>
                </a:solidFill>
                <a:latin typeface="PingFang SC" panose="020B0400000000000000" pitchFamily="34" charset="-122"/>
                <a:ea typeface="PingFang SC" panose="020B0400000000000000" pitchFamily="34" charset="-122"/>
              </a:rPr>
              <a:t>Adam </a:t>
            </a:r>
            <a:r>
              <a:rPr lang="zh-TW" altLang="en-US" sz="2600" dirty="0">
                <a:solidFill>
                  <a:srgbClr val="91612F"/>
                </a:solidFill>
                <a:latin typeface="PingFang SC" panose="020B0400000000000000" pitchFamily="34" charset="-122"/>
                <a:ea typeface="PingFang SC" panose="020B0400000000000000" pitchFamily="34" charset="-122"/>
              </a:rPr>
              <a:t>優化器訓練</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zh-TW" altLang="en-US" sz="2600" dirty="0">
                <a:solidFill>
                  <a:srgbClr val="91612F"/>
                </a:solidFill>
                <a:latin typeface="PingFang SC" panose="020B0400000000000000" pitchFamily="34" charset="-122"/>
                <a:ea typeface="PingFang SC" panose="020B0400000000000000" pitchFamily="34" charset="-122"/>
              </a:rPr>
              <a:t>   完模型後，推理遵循前兩個模型，產生情緒變量 </a:t>
            </a:r>
            <a:r>
              <a:rPr lang="en" altLang="zh-TW" sz="2600" dirty="0">
                <a:solidFill>
                  <a:srgbClr val="91612F"/>
                </a:solidFill>
                <a:latin typeface="PingFang SC" panose="020B0400000000000000" pitchFamily="34" charset="-122"/>
                <a:ea typeface="PingFang SC" panose="020B0400000000000000" pitchFamily="34" charset="-122"/>
              </a:rPr>
              <a:t>DAPTPOS </a:t>
            </a:r>
            <a:r>
              <a:rPr lang="zh-TW" altLang="en-US" sz="2600" dirty="0">
                <a:solidFill>
                  <a:srgbClr val="91612F"/>
                </a:solidFill>
                <a:latin typeface="PingFang SC" panose="020B0400000000000000" pitchFamily="34" charset="-122"/>
                <a:ea typeface="PingFang SC" panose="020B0400000000000000" pitchFamily="34" charset="-122"/>
              </a:rPr>
              <a:t>和 </a:t>
            </a:r>
            <a:r>
              <a:rPr lang="en" altLang="zh-TW" sz="2600" dirty="0">
                <a:solidFill>
                  <a:srgbClr val="91612F"/>
                </a:solidFill>
                <a:latin typeface="PingFang SC" panose="020B0400000000000000" pitchFamily="34" charset="-122"/>
                <a:ea typeface="PingFang SC" panose="020B0400000000000000" pitchFamily="34" charset="-122"/>
              </a:rPr>
              <a:t>DAPTNEG</a:t>
            </a:r>
            <a:r>
              <a:rPr lang="zh-TW" altLang="en" sz="2600" dirty="0">
                <a:solidFill>
                  <a:srgbClr val="91612F"/>
                </a:solidFill>
                <a:latin typeface="PingFang SC" panose="020B0400000000000000" pitchFamily="34" charset="-122"/>
                <a:ea typeface="PingFang SC" panose="020B0400000000000000" pitchFamily="34" charset="-122"/>
              </a:rPr>
              <a:t>。</a:t>
            </a:r>
          </a:p>
        </p:txBody>
      </p:sp>
      <p:sp>
        <p:nvSpPr>
          <p:cNvPr id="8" name="TextBox 4">
            <a:extLst>
              <a:ext uri="{FF2B5EF4-FFF2-40B4-BE49-F238E27FC236}">
                <a16:creationId xmlns:a16="http://schemas.microsoft.com/office/drawing/2014/main" id="{E75BCF15-2E2F-AA42-ACCD-544AC2382529}"/>
              </a:ext>
            </a:extLst>
          </p:cNvPr>
          <p:cNvSpPr txBox="1"/>
          <p:nvPr/>
        </p:nvSpPr>
        <p:spPr>
          <a:xfrm>
            <a:off x="1962910" y="7641785"/>
            <a:ext cx="15575945" cy="568425"/>
          </a:xfrm>
          <a:prstGeom prst="rect">
            <a:avLst/>
          </a:prstGeom>
        </p:spPr>
        <p:txBody>
          <a:bodyPr wrap="square" lIns="0" tIns="0" rIns="0" bIns="0" rtlCol="0" anchor="t">
            <a:spAutoFit/>
          </a:bodyPr>
          <a:lstStyle/>
          <a:p>
            <a:pPr>
              <a:lnSpc>
                <a:spcPts val="4200"/>
              </a:lnSpc>
            </a:pPr>
            <a:r>
              <a:rPr lang="zh-TW" altLang="en-US" sz="4400" spc="30" dirty="0">
                <a:solidFill>
                  <a:srgbClr val="D4813E"/>
                </a:solidFill>
                <a:latin typeface="PingFang SC" panose="020B0400000000000000" pitchFamily="34" charset="-122"/>
                <a:ea typeface="PingFang SC" panose="020B0400000000000000" pitchFamily="34" charset="-122"/>
              </a:rPr>
              <a:t>模型</a:t>
            </a:r>
            <a:r>
              <a:rPr lang="en-US" altLang="zh-TW" sz="4400" spc="30" dirty="0">
                <a:solidFill>
                  <a:srgbClr val="D4813E"/>
                </a:solidFill>
                <a:latin typeface="PingFang SC" panose="020B0400000000000000" pitchFamily="34" charset="-122"/>
                <a:ea typeface="PingFang SC" panose="020B0400000000000000" pitchFamily="34" charset="-122"/>
              </a:rPr>
              <a:t>  </a:t>
            </a:r>
            <a:r>
              <a:rPr lang="zh-TW" altLang="en-US" sz="2600" spc="30" dirty="0">
                <a:solidFill>
                  <a:srgbClr val="D4813E"/>
                </a:solidFill>
                <a:latin typeface="PingFang SC" panose="020B0400000000000000" pitchFamily="34" charset="-122"/>
                <a:ea typeface="PingFang SC" panose="020B0400000000000000" pitchFamily="34" charset="-122"/>
              </a:rPr>
              <a:t>比較基線分類器的相對性能，以突出添加基於 </a:t>
            </a:r>
            <a:r>
              <a:rPr lang="en" altLang="zh-TW" sz="2600" spc="30" dirty="0">
                <a:solidFill>
                  <a:srgbClr val="D4813E"/>
                </a:solidFill>
                <a:latin typeface="PingFang SC" panose="020B0400000000000000" pitchFamily="34" charset="-122"/>
                <a:ea typeface="PingFang SC" panose="020B0400000000000000" pitchFamily="34" charset="-122"/>
              </a:rPr>
              <a:t>BERT </a:t>
            </a:r>
            <a:r>
              <a:rPr lang="zh-TW" altLang="en-US" sz="2600" spc="30" dirty="0">
                <a:solidFill>
                  <a:srgbClr val="D4813E"/>
                </a:solidFill>
                <a:latin typeface="PingFang SC" panose="020B0400000000000000" pitchFamily="34" charset="-122"/>
                <a:ea typeface="PingFang SC" panose="020B0400000000000000" pitchFamily="34" charset="-122"/>
              </a:rPr>
              <a:t>的情感變量的增量預測準確性。</a:t>
            </a:r>
            <a:endParaRPr lang="en-US" sz="2600" spc="30" dirty="0">
              <a:solidFill>
                <a:srgbClr val="D4813E"/>
              </a:solidFill>
              <a:latin typeface="PingFang SC" panose="020B0400000000000000" pitchFamily="34" charset="-122"/>
              <a:ea typeface="PingFang SC" panose="020B0400000000000000" pitchFamily="34" charset="-122"/>
            </a:endParaRPr>
          </a:p>
        </p:txBody>
      </p:sp>
      <p:sp>
        <p:nvSpPr>
          <p:cNvPr id="9" name="TextBox 5">
            <a:extLst>
              <a:ext uri="{FF2B5EF4-FFF2-40B4-BE49-F238E27FC236}">
                <a16:creationId xmlns:a16="http://schemas.microsoft.com/office/drawing/2014/main" id="{4780047A-BF76-5C40-9313-6146BCEBCECB}"/>
              </a:ext>
            </a:extLst>
          </p:cNvPr>
          <p:cNvSpPr txBox="1"/>
          <p:nvPr/>
        </p:nvSpPr>
        <p:spPr>
          <a:xfrm>
            <a:off x="1962910" y="8215475"/>
            <a:ext cx="15575945" cy="1497526"/>
          </a:xfrm>
          <a:prstGeom prst="rect">
            <a:avLst/>
          </a:prstGeom>
        </p:spPr>
        <p:txBody>
          <a:bodyPr lIns="0" tIns="0" rIns="0" bIns="0" rtlCol="0" anchor="t">
            <a:spAutoFit/>
          </a:bodyPr>
          <a:lstStyle/>
          <a:p>
            <a:pPr marL="342900" indent="-342900">
              <a:lnSpc>
                <a:spcPct val="200000"/>
              </a:lnSpc>
              <a:buFont typeface="Wingdings" pitchFamily="2" charset="2"/>
              <a:buChar char="u"/>
            </a:pPr>
            <a:r>
              <a:rPr lang="en" altLang="zh-TW" sz="2600" b="1" dirty="0">
                <a:solidFill>
                  <a:srgbClr val="91612F"/>
                </a:solidFill>
                <a:latin typeface="PingFang SC" panose="020B0400000000000000" pitchFamily="34" charset="-122"/>
                <a:ea typeface="PingFang SC" panose="020B0400000000000000" pitchFamily="34" charset="-122"/>
              </a:rPr>
              <a:t>Hazard model</a:t>
            </a:r>
            <a:r>
              <a:rPr lang="en"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計算預測精度</a:t>
            </a:r>
          </a:p>
          <a:p>
            <a:pPr marL="342900" indent="-342900">
              <a:lnSpc>
                <a:spcPct val="200000"/>
              </a:lnSpc>
              <a:buFont typeface="Wingdings" pitchFamily="2" charset="2"/>
              <a:buChar char="u"/>
            </a:pPr>
            <a:r>
              <a:rPr lang="en" altLang="zh-TW" sz="2600" b="1" dirty="0">
                <a:solidFill>
                  <a:srgbClr val="91612F"/>
                </a:solidFill>
                <a:latin typeface="PingFang SC" panose="020B0400000000000000" pitchFamily="34" charset="-122"/>
                <a:ea typeface="PingFang SC" panose="020B0400000000000000" pitchFamily="34" charset="-122"/>
              </a:rPr>
              <a:t>KNN &amp; SVM</a:t>
            </a:r>
            <a:r>
              <a:rPr lang="en"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比較文本情感分類模型</a:t>
            </a:r>
          </a:p>
        </p:txBody>
      </p:sp>
    </p:spTree>
    <p:extLst>
      <p:ext uri="{BB962C8B-B14F-4D97-AF65-F5344CB8AC3E}">
        <p14:creationId xmlns:p14="http://schemas.microsoft.com/office/powerpoint/2010/main" val="163369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8" name="TextBox 4">
            <a:extLst>
              <a:ext uri="{FF2B5EF4-FFF2-40B4-BE49-F238E27FC236}">
                <a16:creationId xmlns:a16="http://schemas.microsoft.com/office/drawing/2014/main" id="{E75BCF15-2E2F-AA42-ACCD-544AC2382529}"/>
              </a:ext>
            </a:extLst>
          </p:cNvPr>
          <p:cNvSpPr txBox="1"/>
          <p:nvPr/>
        </p:nvSpPr>
        <p:spPr>
          <a:xfrm>
            <a:off x="1962907" y="1810535"/>
            <a:ext cx="15575945" cy="568425"/>
          </a:xfrm>
          <a:prstGeom prst="rect">
            <a:avLst/>
          </a:prstGeom>
        </p:spPr>
        <p:txBody>
          <a:bodyPr wrap="square" lIns="0" tIns="0" rIns="0" bIns="0" rtlCol="0" anchor="t">
            <a:spAutoFit/>
          </a:bodyPr>
          <a:lstStyle/>
          <a:p>
            <a:pPr>
              <a:lnSpc>
                <a:spcPts val="4200"/>
              </a:lnSpc>
            </a:pPr>
            <a:r>
              <a:rPr lang="zh-TW" altLang="en-US" sz="4400" spc="30" dirty="0">
                <a:solidFill>
                  <a:srgbClr val="D4813E"/>
                </a:solidFill>
                <a:latin typeface="PingFang SC" panose="020B0400000000000000" pitchFamily="34" charset="-122"/>
                <a:ea typeface="PingFang SC" panose="020B0400000000000000" pitchFamily="34" charset="-122"/>
              </a:rPr>
              <a:t>實驗流程</a:t>
            </a:r>
            <a:endParaRPr lang="en-US" sz="2600" spc="30" dirty="0">
              <a:solidFill>
                <a:srgbClr val="D4813E"/>
              </a:solidFill>
              <a:latin typeface="PingFang SC" panose="020B0400000000000000" pitchFamily="34" charset="-122"/>
              <a:ea typeface="PingFang SC" panose="020B0400000000000000" pitchFamily="34" charset="-122"/>
            </a:endParaRPr>
          </a:p>
        </p:txBody>
      </p:sp>
      <p:sp>
        <p:nvSpPr>
          <p:cNvPr id="9" name="TextBox 5">
            <a:extLst>
              <a:ext uri="{FF2B5EF4-FFF2-40B4-BE49-F238E27FC236}">
                <a16:creationId xmlns:a16="http://schemas.microsoft.com/office/drawing/2014/main" id="{4780047A-BF76-5C40-9313-6146BCEBCECB}"/>
              </a:ext>
            </a:extLst>
          </p:cNvPr>
          <p:cNvSpPr txBox="1"/>
          <p:nvPr/>
        </p:nvSpPr>
        <p:spPr>
          <a:xfrm>
            <a:off x="1962906" y="2857500"/>
            <a:ext cx="15575945" cy="5348580"/>
          </a:xfrm>
          <a:prstGeom prst="rect">
            <a:avLst/>
          </a:prstGeom>
        </p:spPr>
        <p:txBody>
          <a:bodyPr lIns="0" tIns="0" rIns="0" bIns="0" rtlCol="0" anchor="t">
            <a:spAutoFit/>
          </a:bodyPr>
          <a:lstStyle/>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1.  </a:t>
            </a:r>
            <a:r>
              <a:rPr lang="zh-TW" altLang="en-US" sz="2600" dirty="0">
                <a:solidFill>
                  <a:srgbClr val="91612F"/>
                </a:solidFill>
                <a:latin typeface="PingFang SC" panose="020B0400000000000000" pitchFamily="34" charset="-122"/>
                <a:ea typeface="PingFang SC" panose="020B0400000000000000" pitchFamily="34" charset="-122"/>
              </a:rPr>
              <a:t>從 </a:t>
            </a:r>
            <a:r>
              <a:rPr lang="en-US" altLang="zh-TW" sz="2600" dirty="0">
                <a:solidFill>
                  <a:srgbClr val="91612F"/>
                </a:solidFill>
                <a:latin typeface="PingFang SC" panose="020B0400000000000000" pitchFamily="34" charset="-122"/>
                <a:ea typeface="PingFang SC" panose="020B0400000000000000" pitchFamily="34" charset="-122"/>
              </a:rPr>
              <a:t>Compustat </a:t>
            </a:r>
            <a:r>
              <a:rPr lang="zh-TW" altLang="en-US" sz="2600" dirty="0">
                <a:solidFill>
                  <a:srgbClr val="91612F"/>
                </a:solidFill>
                <a:latin typeface="PingFang SC" panose="020B0400000000000000" pitchFamily="34" charset="-122"/>
                <a:ea typeface="PingFang SC" panose="020B0400000000000000" pitchFamily="34" charset="-122"/>
              </a:rPr>
              <a:t>確定破產公司年數。該數據集提供了公司申請破產的日期和破產程序完成的日期。在分析</a:t>
            </a:r>
            <a:r>
              <a:rPr lang="en-US" altLang="zh-TW" sz="2600" dirty="0">
                <a:solidFill>
                  <a:srgbClr val="91612F"/>
                </a:solidFill>
                <a:latin typeface="PingFang SC" panose="020B0400000000000000" pitchFamily="34" charset="-122"/>
                <a:ea typeface="PingFang SC" panose="020B0400000000000000" pitchFamily="34" charset="-122"/>
              </a:rPr>
              <a:t> </a:t>
            </a: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中，使用公司首次申請破產的日期作為破產年份。然後，計算了五個已知的先於破產的關鍵財務變量</a:t>
            </a:r>
            <a:r>
              <a:rPr lang="en-US" altLang="zh-TW" sz="2600" dirty="0">
                <a:solidFill>
                  <a:srgbClr val="91612F"/>
                </a:solidFill>
                <a:latin typeface="PingFang SC" panose="020B0400000000000000" pitchFamily="34" charset="-122"/>
                <a:ea typeface="PingFang SC" panose="020B0400000000000000" pitchFamily="34" charset="-122"/>
              </a:rPr>
              <a:t> </a:t>
            </a: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(WC</a:t>
            </a:r>
            <a:r>
              <a:rPr lang="zh-TW" altLang="en-US" sz="2600" dirty="0">
                <a:solidFill>
                  <a:srgbClr val="91612F"/>
                </a:solidFill>
                <a:latin typeface="PingFang SC" panose="020B0400000000000000" pitchFamily="34" charset="-122"/>
                <a:ea typeface="PingFang SC" panose="020B0400000000000000" pitchFamily="34" charset="-122"/>
              </a:rPr>
              <a:t>、</a:t>
            </a:r>
            <a:r>
              <a:rPr lang="en-US" altLang="zh-TW" sz="2600" dirty="0">
                <a:solidFill>
                  <a:srgbClr val="91612F"/>
                </a:solidFill>
                <a:latin typeface="PingFang SC" panose="020B0400000000000000" pitchFamily="34" charset="-122"/>
                <a:ea typeface="PingFang SC" panose="020B0400000000000000" pitchFamily="34" charset="-122"/>
              </a:rPr>
              <a:t>RE</a:t>
            </a:r>
            <a:r>
              <a:rPr lang="zh-TW" altLang="en-US" sz="2600" dirty="0">
                <a:solidFill>
                  <a:srgbClr val="91612F"/>
                </a:solidFill>
                <a:latin typeface="PingFang SC" panose="020B0400000000000000" pitchFamily="34" charset="-122"/>
                <a:ea typeface="PingFang SC" panose="020B0400000000000000" pitchFamily="34" charset="-122"/>
              </a:rPr>
              <a:t>、</a:t>
            </a:r>
            <a:r>
              <a:rPr lang="en-US" altLang="zh-TW" sz="2600" dirty="0">
                <a:solidFill>
                  <a:srgbClr val="91612F"/>
                </a:solidFill>
                <a:latin typeface="PingFang SC" panose="020B0400000000000000" pitchFamily="34" charset="-122"/>
                <a:ea typeface="PingFang SC" panose="020B0400000000000000" pitchFamily="34" charset="-122"/>
              </a:rPr>
              <a:t>EBITDA</a:t>
            </a:r>
            <a:r>
              <a:rPr lang="zh-TW" altLang="en-US" sz="2600" dirty="0">
                <a:solidFill>
                  <a:srgbClr val="91612F"/>
                </a:solidFill>
                <a:latin typeface="PingFang SC" panose="020B0400000000000000" pitchFamily="34" charset="-122"/>
                <a:ea typeface="PingFang SC" panose="020B0400000000000000" pitchFamily="34" charset="-122"/>
              </a:rPr>
              <a:t>、</a:t>
            </a:r>
            <a:r>
              <a:rPr lang="en-US" altLang="zh-TW" sz="2600" dirty="0">
                <a:solidFill>
                  <a:srgbClr val="91612F"/>
                </a:solidFill>
                <a:latin typeface="PingFang SC" panose="020B0400000000000000" pitchFamily="34" charset="-122"/>
                <a:ea typeface="PingFang SC" panose="020B0400000000000000" pitchFamily="34" charset="-122"/>
              </a:rPr>
              <a:t>MVE </a:t>
            </a:r>
            <a:r>
              <a:rPr lang="zh-TW" altLang="en-US" sz="2600" dirty="0">
                <a:solidFill>
                  <a:srgbClr val="91612F"/>
                </a:solidFill>
                <a:latin typeface="PingFang SC" panose="020B0400000000000000" pitchFamily="34" charset="-122"/>
                <a:ea typeface="PingFang SC" panose="020B0400000000000000" pitchFamily="34" charset="-122"/>
              </a:rPr>
              <a:t>和 </a:t>
            </a:r>
            <a:r>
              <a:rPr lang="en-US" altLang="zh-TW" sz="2600" dirty="0">
                <a:solidFill>
                  <a:srgbClr val="91612F"/>
                </a:solidFill>
                <a:latin typeface="PingFang SC" panose="020B0400000000000000" pitchFamily="34" charset="-122"/>
                <a:ea typeface="PingFang SC" panose="020B0400000000000000" pitchFamily="34" charset="-122"/>
              </a:rPr>
              <a:t>SALE_)</a:t>
            </a:r>
            <a:r>
              <a:rPr lang="zh-TW" altLang="en-US" sz="2600" dirty="0">
                <a:solidFill>
                  <a:srgbClr val="91612F"/>
                </a:solidFill>
                <a:latin typeface="PingFang SC" panose="020B0400000000000000" pitchFamily="34" charset="-122"/>
                <a:ea typeface="PingFang SC" panose="020B0400000000000000" pitchFamily="34" charset="-122"/>
              </a:rPr>
              <a:t>。</a:t>
            </a:r>
            <a:endParaRPr lang="en-US" altLang="zh-TW" sz="2600" dirty="0">
              <a:solidFill>
                <a:srgbClr val="91612F"/>
              </a:solidFill>
              <a:latin typeface="PingFang SC" panose="020B0400000000000000" pitchFamily="34" charset="-122"/>
              <a:ea typeface="PingFang SC" panose="020B0400000000000000" pitchFamily="34" charset="-122"/>
            </a:endParaRPr>
          </a:p>
          <a:p>
            <a:pPr marL="514350" indent="-514350">
              <a:lnSpc>
                <a:spcPct val="150000"/>
              </a:lnSpc>
              <a:buAutoNum type="arabicPeriod" startAt="2"/>
            </a:pPr>
            <a:r>
              <a:rPr lang="zh-TW" altLang="en-US" sz="2600" dirty="0">
                <a:solidFill>
                  <a:srgbClr val="91612F"/>
                </a:solidFill>
                <a:latin typeface="PingFang SC" panose="020B0400000000000000" pitchFamily="34" charset="-122"/>
                <a:ea typeface="PingFang SC" panose="020B0400000000000000" pitchFamily="34" charset="-122"/>
              </a:rPr>
              <a:t>從年度報告中提取 </a:t>
            </a:r>
            <a:r>
              <a:rPr lang="en-US" altLang="zh-TW" sz="2600" dirty="0">
                <a:solidFill>
                  <a:srgbClr val="91612F"/>
                </a:solidFill>
                <a:latin typeface="PingFang SC" panose="020B0400000000000000" pitchFamily="34" charset="-122"/>
                <a:ea typeface="PingFang SC" panose="020B0400000000000000" pitchFamily="34" charset="-122"/>
              </a:rPr>
              <a:t>MD&amp;A </a:t>
            </a:r>
            <a:r>
              <a:rPr lang="zh-TW" altLang="en-US" sz="2600" dirty="0">
                <a:solidFill>
                  <a:srgbClr val="91612F"/>
                </a:solidFill>
                <a:latin typeface="PingFang SC" panose="020B0400000000000000" pitchFamily="34" charset="-122"/>
                <a:ea typeface="PingFang SC" panose="020B0400000000000000" pitchFamily="34" charset="-122"/>
              </a:rPr>
              <a:t>部分來構建主要變量。在收集過程中，排除了 </a:t>
            </a:r>
            <a:r>
              <a:rPr lang="en-US" altLang="zh-TW" sz="2600" dirty="0">
                <a:solidFill>
                  <a:srgbClr val="91612F"/>
                </a:solidFill>
                <a:latin typeface="PingFang SC" panose="020B0400000000000000" pitchFamily="34" charset="-122"/>
                <a:ea typeface="PingFang SC" panose="020B0400000000000000" pitchFamily="34" charset="-122"/>
              </a:rPr>
              <a:t>html </a:t>
            </a:r>
            <a:r>
              <a:rPr lang="zh-TW" altLang="en-US" sz="2600" dirty="0">
                <a:solidFill>
                  <a:srgbClr val="91612F"/>
                </a:solidFill>
                <a:latin typeface="PingFang SC" panose="020B0400000000000000" pitchFamily="34" charset="-122"/>
                <a:ea typeface="PingFang SC" panose="020B0400000000000000" pitchFamily="34" charset="-122"/>
              </a:rPr>
              <a:t>符號、表格和頁碼。確保</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只分析文本</a:t>
            </a:r>
            <a:r>
              <a:rPr lang="en-US" altLang="zh-TW" sz="2600" dirty="0">
                <a:solidFill>
                  <a:srgbClr val="91612F"/>
                </a:solidFill>
                <a:latin typeface="PingFang SC" panose="020B0400000000000000" pitchFamily="34" charset="-122"/>
                <a:ea typeface="PingFang SC" panose="020B0400000000000000" pitchFamily="34" charset="-122"/>
              </a:rPr>
              <a:t>MD&amp;A </a:t>
            </a:r>
            <a:r>
              <a:rPr lang="zh-TW" altLang="en-US" sz="2600" dirty="0">
                <a:solidFill>
                  <a:srgbClr val="91612F"/>
                </a:solidFill>
                <a:latin typeface="PingFang SC" panose="020B0400000000000000" pitchFamily="34" charset="-122"/>
                <a:ea typeface="PingFang SC" panose="020B0400000000000000" pitchFamily="34" charset="-122"/>
              </a:rPr>
              <a:t>部分的組件。樣本期從 </a:t>
            </a:r>
            <a:r>
              <a:rPr lang="en-US" altLang="zh-TW" sz="2600" dirty="0">
                <a:solidFill>
                  <a:srgbClr val="91612F"/>
                </a:solidFill>
                <a:latin typeface="PingFang SC" panose="020B0400000000000000" pitchFamily="34" charset="-122"/>
                <a:ea typeface="PingFang SC" panose="020B0400000000000000" pitchFamily="34" charset="-122"/>
              </a:rPr>
              <a:t>1995 </a:t>
            </a:r>
            <a:r>
              <a:rPr lang="zh-TW" altLang="en-US" sz="2600" dirty="0">
                <a:solidFill>
                  <a:srgbClr val="91612F"/>
                </a:solidFill>
                <a:latin typeface="PingFang SC" panose="020B0400000000000000" pitchFamily="34" charset="-122"/>
                <a:ea typeface="PingFang SC" panose="020B0400000000000000" pitchFamily="34" charset="-122"/>
              </a:rPr>
              <a:t>年到 </a:t>
            </a:r>
            <a:r>
              <a:rPr lang="en-US" altLang="zh-TW" sz="2600" dirty="0">
                <a:solidFill>
                  <a:srgbClr val="91612F"/>
                </a:solidFill>
                <a:latin typeface="PingFang SC" panose="020B0400000000000000" pitchFamily="34" charset="-122"/>
                <a:ea typeface="PingFang SC" panose="020B0400000000000000" pitchFamily="34" charset="-122"/>
              </a:rPr>
              <a:t>2020 </a:t>
            </a:r>
            <a:r>
              <a:rPr lang="zh-TW" altLang="en-US" sz="2600" dirty="0">
                <a:solidFill>
                  <a:srgbClr val="91612F"/>
                </a:solidFill>
                <a:latin typeface="PingFang SC" panose="020B0400000000000000" pitchFamily="34" charset="-122"/>
                <a:ea typeface="PingFang SC" panose="020B0400000000000000" pitchFamily="34" charset="-122"/>
              </a:rPr>
              <a:t>年。</a:t>
            </a:r>
            <a:r>
              <a:rPr lang="en-US" altLang="zh-TW" sz="2600" dirty="0">
                <a:solidFill>
                  <a:srgbClr val="91612F"/>
                </a:solidFill>
                <a:latin typeface="PingFang SC" panose="020B0400000000000000" pitchFamily="34" charset="-122"/>
                <a:ea typeface="PingFang SC" panose="020B0400000000000000" pitchFamily="34" charset="-122"/>
              </a:rPr>
              <a:t>BRUPT</a:t>
            </a:r>
            <a:r>
              <a:rPr lang="zh-TW" altLang="en-US" sz="2600" dirty="0">
                <a:solidFill>
                  <a:srgbClr val="91612F"/>
                </a:solidFill>
                <a:latin typeface="PingFang SC" panose="020B0400000000000000" pitchFamily="34" charset="-122"/>
                <a:ea typeface="PingFang SC" panose="020B0400000000000000" pitchFamily="34" charset="-122"/>
              </a:rPr>
              <a:t>是一個指標變量，對於在年度報</a:t>
            </a:r>
            <a:r>
              <a:rPr lang="en-US" altLang="zh-TW" sz="2600" dirty="0">
                <a:solidFill>
                  <a:srgbClr val="91612F"/>
                </a:solidFill>
                <a:latin typeface="PingFang SC" panose="020B0400000000000000" pitchFamily="34" charset="-122"/>
                <a:ea typeface="PingFang SC" panose="020B0400000000000000" pitchFamily="34" charset="-122"/>
              </a:rPr>
              <a:t>  </a:t>
            </a: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告發布後 </a:t>
            </a:r>
            <a:r>
              <a:rPr lang="en-US" altLang="zh-TW" sz="2600" dirty="0">
                <a:solidFill>
                  <a:srgbClr val="91612F"/>
                </a:solidFill>
                <a:latin typeface="PingFang SC" panose="020B0400000000000000" pitchFamily="34" charset="-122"/>
                <a:ea typeface="PingFang SC" panose="020B0400000000000000" pitchFamily="34" charset="-122"/>
              </a:rPr>
              <a:t>365 </a:t>
            </a:r>
            <a:r>
              <a:rPr lang="zh-TW" altLang="en-US" sz="2600" dirty="0">
                <a:solidFill>
                  <a:srgbClr val="91612F"/>
                </a:solidFill>
                <a:latin typeface="PingFang SC" panose="020B0400000000000000" pitchFamily="34" charset="-122"/>
                <a:ea typeface="PingFang SC" panose="020B0400000000000000" pitchFamily="34" charset="-122"/>
              </a:rPr>
              <a:t>天內面臨破產的觀察值等於 </a:t>
            </a:r>
            <a:r>
              <a:rPr lang="en-US" altLang="zh-TW" sz="2600" dirty="0">
                <a:solidFill>
                  <a:srgbClr val="91612F"/>
                </a:solidFill>
                <a:latin typeface="PingFang SC" panose="020B0400000000000000" pitchFamily="34" charset="-122"/>
                <a:ea typeface="PingFang SC" panose="020B0400000000000000" pitchFamily="34" charset="-122"/>
              </a:rPr>
              <a:t>1</a:t>
            </a:r>
            <a:r>
              <a:rPr lang="zh-TW" altLang="en-US" sz="2600" dirty="0">
                <a:solidFill>
                  <a:srgbClr val="91612F"/>
                </a:solidFill>
                <a:latin typeface="PingFang SC" panose="020B0400000000000000" pitchFamily="34" charset="-122"/>
                <a:ea typeface="PingFang SC" panose="020B0400000000000000" pitchFamily="34" charset="-122"/>
              </a:rPr>
              <a:t>，否則為</a:t>
            </a:r>
            <a:r>
              <a:rPr lang="en-US" altLang="zh-TW" sz="2600" dirty="0">
                <a:solidFill>
                  <a:srgbClr val="91612F"/>
                </a:solidFill>
                <a:latin typeface="PingFang SC" panose="020B0400000000000000" pitchFamily="34" charset="-122"/>
                <a:ea typeface="PingFang SC" panose="020B0400000000000000" pitchFamily="34" charset="-122"/>
              </a:rPr>
              <a:t>0</a:t>
            </a:r>
            <a:r>
              <a:rPr lang="zh-TW" altLang="en-US" sz="2600" dirty="0">
                <a:solidFill>
                  <a:srgbClr val="91612F"/>
                </a:solidFill>
                <a:latin typeface="PingFang SC" panose="020B0400000000000000" pitchFamily="34" charset="-122"/>
                <a:ea typeface="PingFang SC" panose="020B0400000000000000" pitchFamily="34" charset="-122"/>
              </a:rPr>
              <a:t>。需要每個觀察的所有財務變量和 </a:t>
            </a:r>
            <a:r>
              <a:rPr lang="en-US" altLang="zh-TW" sz="2600" dirty="0">
                <a:solidFill>
                  <a:srgbClr val="91612F"/>
                </a:solidFill>
                <a:latin typeface="PingFang SC" panose="020B0400000000000000" pitchFamily="34" charset="-122"/>
                <a:ea typeface="PingFang SC" panose="020B0400000000000000" pitchFamily="34" charset="-122"/>
              </a:rPr>
              <a:t>MD&amp;A </a:t>
            </a:r>
            <a:r>
              <a:rPr lang="zh-TW" altLang="en-US" sz="2600" dirty="0">
                <a:solidFill>
                  <a:srgbClr val="91612F"/>
                </a:solidFill>
                <a:latin typeface="PingFang SC" panose="020B0400000000000000" pitchFamily="34" charset="-122"/>
                <a:ea typeface="PingFang SC" panose="020B0400000000000000" pitchFamily="34" charset="-122"/>
              </a:rPr>
              <a:t>部分文</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a:t>
            </a:r>
            <a:r>
              <a:rPr lang="zh-TW" altLang="en-US" sz="2600" dirty="0">
                <a:solidFill>
                  <a:srgbClr val="91612F"/>
                </a:solidFill>
                <a:latin typeface="PingFang SC" panose="020B0400000000000000" pitchFamily="34" charset="-122"/>
                <a:ea typeface="PingFang SC" panose="020B0400000000000000" pitchFamily="34" charset="-122"/>
              </a:rPr>
              <a:t>本，並獲得 </a:t>
            </a:r>
            <a:r>
              <a:rPr lang="en-US" altLang="zh-TW" sz="2600" dirty="0">
                <a:solidFill>
                  <a:srgbClr val="91612F"/>
                </a:solidFill>
                <a:latin typeface="PingFang SC" panose="020B0400000000000000" pitchFamily="34" charset="-122"/>
                <a:ea typeface="PingFang SC" panose="020B0400000000000000" pitchFamily="34" charset="-122"/>
              </a:rPr>
              <a:t>59,389 </a:t>
            </a:r>
            <a:r>
              <a:rPr lang="zh-TW" altLang="en-US" sz="2600" dirty="0">
                <a:solidFill>
                  <a:srgbClr val="91612F"/>
                </a:solidFill>
                <a:latin typeface="PingFang SC" panose="020B0400000000000000" pitchFamily="34" charset="-122"/>
                <a:ea typeface="PingFang SC" panose="020B0400000000000000" pitchFamily="34" charset="-122"/>
              </a:rPr>
              <a:t>個不同的觀察。在樣本中，確定了 </a:t>
            </a:r>
            <a:r>
              <a:rPr lang="en-US" altLang="zh-TW" sz="2600" dirty="0">
                <a:solidFill>
                  <a:srgbClr val="91612F"/>
                </a:solidFill>
                <a:latin typeface="PingFang SC" panose="020B0400000000000000" pitchFamily="34" charset="-122"/>
                <a:ea typeface="PingFang SC" panose="020B0400000000000000" pitchFamily="34" charset="-122"/>
              </a:rPr>
              <a:t>520 </a:t>
            </a:r>
            <a:r>
              <a:rPr lang="zh-TW" altLang="en-US" sz="2600" dirty="0">
                <a:solidFill>
                  <a:srgbClr val="91612F"/>
                </a:solidFill>
                <a:latin typeface="PingFang SC" panose="020B0400000000000000" pitchFamily="34" charset="-122"/>
                <a:ea typeface="PingFang SC" panose="020B0400000000000000" pitchFamily="34" charset="-122"/>
              </a:rPr>
              <a:t>個破產公司年度觀察結果 </a:t>
            </a:r>
            <a:r>
              <a:rPr lang="en-US" altLang="zh-TW" sz="2600" dirty="0">
                <a:solidFill>
                  <a:srgbClr val="91612F"/>
                </a:solidFill>
                <a:latin typeface="PingFang SC" panose="020B0400000000000000" pitchFamily="34" charset="-122"/>
                <a:ea typeface="PingFang SC" panose="020B0400000000000000" pitchFamily="34" charset="-122"/>
              </a:rPr>
              <a:t>(BRUPT=1)</a:t>
            </a:r>
            <a:r>
              <a:rPr lang="zh-TW" altLang="en-US" sz="2600" dirty="0">
                <a:solidFill>
                  <a:srgbClr val="91612F"/>
                </a:solidFill>
                <a:latin typeface="PingFang SC" panose="020B0400000000000000" pitchFamily="34" charset="-122"/>
                <a:ea typeface="PingFang SC" panose="020B0400000000000000" pitchFamily="34" charset="-122"/>
              </a:rPr>
              <a:t>。從 </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r>
              <a:rPr lang="en-US" altLang="zh-TW" sz="2600" dirty="0">
                <a:solidFill>
                  <a:srgbClr val="91612F"/>
                </a:solidFill>
                <a:latin typeface="PingFang SC" panose="020B0400000000000000" pitchFamily="34" charset="-122"/>
                <a:ea typeface="PingFang SC" panose="020B0400000000000000" pitchFamily="34" charset="-122"/>
              </a:rPr>
              <a:t>    Compustat </a:t>
            </a:r>
            <a:r>
              <a:rPr lang="zh-TW" altLang="en-US" sz="2600" dirty="0">
                <a:solidFill>
                  <a:srgbClr val="91612F"/>
                </a:solidFill>
                <a:latin typeface="PingFang SC" panose="020B0400000000000000" pitchFamily="34" charset="-122"/>
                <a:ea typeface="PingFang SC" panose="020B0400000000000000" pitchFamily="34" charset="-122"/>
              </a:rPr>
              <a:t>數據庫中獲取財務數據，並從美國證券交易委員會檔案中獲取歸檔文本。</a:t>
            </a:r>
            <a:endParaRPr lang="en-US" altLang="zh-TW" sz="2600" dirty="0">
              <a:solidFill>
                <a:srgbClr val="91612F"/>
              </a:solidFill>
              <a:latin typeface="PingFang SC" panose="020B0400000000000000" pitchFamily="34" charset="-122"/>
              <a:ea typeface="PingFang SC" panose="020B0400000000000000" pitchFamily="34" charset="-122"/>
            </a:endParaRPr>
          </a:p>
          <a:p>
            <a:pPr>
              <a:lnSpc>
                <a:spcPct val="150000"/>
              </a:lnSpc>
            </a:pPr>
            <a:endParaRPr lang="zh-TW" altLang="en-US" sz="2600" dirty="0">
              <a:solidFill>
                <a:srgbClr val="91612F"/>
              </a:solidFill>
              <a:latin typeface="PingFang SC" panose="020B0400000000000000" pitchFamily="34" charset="-122"/>
              <a:ea typeface="PingFang SC" panose="020B0400000000000000" pitchFamily="34"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TotalTime>
  <Words>1626</Words>
  <Application>Microsoft Macintosh PowerPoint</Application>
  <PresentationFormat>自訂</PresentationFormat>
  <Paragraphs>95</Paragraphs>
  <Slides>12</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Apple Braille</vt:lpstr>
      <vt:lpstr>Linux Biolinum</vt:lpstr>
      <vt:lpstr>PingFang SC</vt:lpstr>
      <vt:lpstr>Calibri</vt:lpstr>
      <vt:lpstr>Wingdings</vt:lpstr>
      <vt:lpstr>Arial</vt:lpstr>
      <vt:lpstr>Assistant Regular</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BERT應用 預測企業破產</dc:title>
  <cp:lastModifiedBy>尹姵雯</cp:lastModifiedBy>
  <cp:revision>39</cp:revision>
  <dcterms:created xsi:type="dcterms:W3CDTF">2006-08-16T00:00:00Z</dcterms:created>
  <dcterms:modified xsi:type="dcterms:W3CDTF">2021-12-22T14:43:51Z</dcterms:modified>
  <dc:identifier>DAEyBhFY7o8</dc:identifier>
</cp:coreProperties>
</file>