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sldIdLst>
    <p:sldId id="256" r:id="rId2"/>
  </p:sldIdLst>
  <p:sldSz cx="9144000" cy="5143500" type="screen16x9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Alvin" initials="LA" lastIdx="1" clrIdx="0">
    <p:extLst>
      <p:ext uri="{19B8F6BF-5375-455C-9EA6-DF929625EA0E}">
        <p15:presenceInfo xmlns:p15="http://schemas.microsoft.com/office/powerpoint/2012/main" userId="S-1-5-21-2496373424-2134928991-926383051-757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7" autoAdjust="0"/>
  </p:normalViewPr>
  <p:slideViewPr>
    <p:cSldViewPr>
      <p:cViewPr>
        <p:scale>
          <a:sx n="100" d="100"/>
          <a:sy n="100" d="100"/>
        </p:scale>
        <p:origin x="51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208B2-0725-42B7-B960-80FDDC8BBD85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8A5A-938F-4A6F-95ED-FCB03B023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8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28A5A-938F-4A6F-95ED-FCB03B0233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7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圖片 11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圖片 11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95560" y="4890960"/>
            <a:ext cx="106236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</a:pPr>
            <a:r>
              <a:rPr lang="en-US" sz="800" b="0" strike="noStrike" spc="-1">
                <a:solidFill>
                  <a:srgbClr val="BBBDBF"/>
                </a:solidFill>
                <a:uFill>
                  <a:solidFill>
                    <a:srgbClr val="FFFFFF"/>
                  </a:solidFill>
                </a:uFill>
                <a:latin typeface="Acer Foco"/>
                <a:ea typeface="新細明體"/>
              </a:rPr>
              <a:t>ACER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8"/>
          <p:cNvPicPr/>
          <p:nvPr/>
        </p:nvPicPr>
        <p:blipFill>
          <a:blip r:embed="rId14"/>
          <a:stretch/>
        </p:blipFill>
        <p:spPr>
          <a:xfrm>
            <a:off x="8304120" y="4829040"/>
            <a:ext cx="648000" cy="154080"/>
          </a:xfrm>
          <a:prstGeom prst="rect">
            <a:avLst/>
          </a:prstGeom>
          <a:ln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f simp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935"/>
            <a:ext cx="3491880" cy="28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2194615" y="339713"/>
            <a:ext cx="37696" cy="3052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272930" y="214078"/>
            <a:ext cx="930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FF00"/>
                </a:solidFill>
              </a:rPr>
              <a:t>Apex </a:t>
            </a:r>
            <a:r>
              <a:rPr lang="en-US" altLang="zh-TW" sz="1100" dirty="0" err="1" smtClean="0">
                <a:solidFill>
                  <a:srgbClr val="FFFF00"/>
                </a:solidFill>
              </a:rPr>
              <a:t>cordis</a:t>
            </a:r>
            <a:endParaRPr lang="zh-TW" altLang="en-US" sz="1100" dirty="0">
              <a:solidFill>
                <a:srgbClr val="FFFF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07561" y="2013116"/>
            <a:ext cx="187752" cy="547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771111" y="2013116"/>
            <a:ext cx="187752" cy="547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619671" y="2067906"/>
            <a:ext cx="339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FF00"/>
                </a:solidFill>
              </a:rPr>
              <a:t>b1</a:t>
            </a:r>
            <a:endParaRPr lang="zh-TW" altLang="en-US" sz="1100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61748" y="2067905"/>
            <a:ext cx="39402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FF00"/>
                </a:solidFill>
              </a:rPr>
              <a:t>b2</a:t>
            </a:r>
            <a:endParaRPr lang="zh-TW" altLang="en-US" sz="1100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379" y="3505453"/>
            <a:ext cx="3244922" cy="2538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Find the point of Apex </a:t>
            </a:r>
            <a:r>
              <a:rPr lang="en-US" altLang="zh-TW" sz="1400" dirty="0" err="1" smtClean="0"/>
              <a:t>cordis</a:t>
            </a:r>
            <a:endParaRPr lang="zh-TW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14379" y="3896726"/>
            <a:ext cx="3244922" cy="2538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Find the point of b1, b2</a:t>
            </a:r>
            <a:endParaRPr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8763" y="4285825"/>
            <a:ext cx="4056153" cy="2538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LV volume = </a:t>
            </a:r>
            <a:r>
              <a:rPr lang="en-US" altLang="zh-TW" dirty="0" smtClean="0">
                <a:latin typeface="Harrington" panose="04040505050A02020702" pitchFamily="82" charset="0"/>
              </a:rPr>
              <a:t>f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Apex_cordis</a:t>
            </a:r>
            <a:r>
              <a:rPr lang="en-US" altLang="zh-TW" sz="1400" dirty="0" smtClean="0"/>
              <a:t>, b1, b2, edge points)</a:t>
            </a:r>
            <a:endParaRPr lang="zh-TW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14379" y="3111008"/>
            <a:ext cx="3244922" cy="2538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Input: edge points of LV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stCxn id="18" idx="2"/>
            <a:endCxn id="14" idx="0"/>
          </p:cNvCxnSpPr>
          <p:nvPr/>
        </p:nvCxnSpPr>
        <p:spPr>
          <a:xfrm>
            <a:off x="2036840" y="3364874"/>
            <a:ext cx="0" cy="1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4" idx="2"/>
            <a:endCxn id="16" idx="0"/>
          </p:cNvCxnSpPr>
          <p:nvPr/>
        </p:nvCxnSpPr>
        <p:spPr>
          <a:xfrm>
            <a:off x="2036840" y="3759319"/>
            <a:ext cx="0" cy="13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6" idx="2"/>
            <a:endCxn id="17" idx="0"/>
          </p:cNvCxnSpPr>
          <p:nvPr/>
        </p:nvCxnSpPr>
        <p:spPr>
          <a:xfrm>
            <a:off x="2036840" y="4150592"/>
            <a:ext cx="0" cy="13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字方塊 1030"/>
          <p:cNvSpPr txBox="1"/>
          <p:nvPr/>
        </p:nvSpPr>
        <p:spPr>
          <a:xfrm>
            <a:off x="74069" y="3435163"/>
            <a:ext cx="234867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4069" y="3866528"/>
            <a:ext cx="234867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00401" y="321798"/>
            <a:ext cx="234867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034" name="文字方塊 1033"/>
          <p:cNvSpPr txBox="1"/>
          <p:nvPr/>
        </p:nvSpPr>
        <p:spPr>
          <a:xfrm>
            <a:off x="1747061" y="461227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Harrington" panose="04040505050A02020702" pitchFamily="82" charset="0"/>
              </a:rPr>
              <a:t>f </a:t>
            </a:r>
            <a:r>
              <a:rPr lang="en-US" altLang="zh-TW" sz="1100" dirty="0" smtClean="0"/>
              <a:t>: </a:t>
            </a:r>
            <a:r>
              <a:rPr lang="en-US" altLang="zh-TW" sz="900" i="1" dirty="0" smtClean="0"/>
              <a:t>Modified Simpson’s Method* </a:t>
            </a:r>
          </a:p>
          <a:p>
            <a:r>
              <a:rPr lang="en-US" altLang="zh-TW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altLang="zh-TW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Goerke</a:t>
            </a:r>
            <a:r>
              <a:rPr lang="en-US" altLang="zh-TW" sz="900" dirty="0">
                <a:solidFill>
                  <a:srgbClr val="222222"/>
                </a:solidFill>
                <a:latin typeface="Arial" panose="020B0604020202020204" pitchFamily="34" charset="0"/>
              </a:rPr>
              <a:t>, R.J. and </a:t>
            </a:r>
            <a:r>
              <a:rPr lang="en-US" altLang="zh-TW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Carlsson</a:t>
            </a:r>
            <a:r>
              <a:rPr lang="en-US" altLang="zh-TW" sz="900" dirty="0">
                <a:solidFill>
                  <a:srgbClr val="222222"/>
                </a:solidFill>
                <a:latin typeface="Arial" panose="020B0604020202020204" pitchFamily="34" charset="0"/>
              </a:rPr>
              <a:t>, E., 1967.</a:t>
            </a:r>
            <a:endParaRPr lang="zh-TW" altLang="en-US" sz="900" i="1" dirty="0"/>
          </a:p>
        </p:txBody>
      </p:sp>
      <p:sp>
        <p:nvSpPr>
          <p:cNvPr id="1036" name="文字方塊 1035"/>
          <p:cNvSpPr txBox="1"/>
          <p:nvPr/>
        </p:nvSpPr>
        <p:spPr>
          <a:xfrm>
            <a:off x="4128610" y="321798"/>
            <a:ext cx="43140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#</a:t>
            </a:r>
            <a:r>
              <a:rPr lang="en-US" altLang="zh-TW" sz="11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100" dirty="0" smtClean="0"/>
              <a:t>Automatically recognize Apex from edge points</a:t>
            </a:r>
          </a:p>
          <a:p>
            <a:pPr marL="171450" indent="-171450">
              <a:buFontTx/>
              <a:buChar char="-"/>
            </a:pPr>
            <a:r>
              <a:rPr lang="en-US" altLang="zh-TW" sz="1100" dirty="0" smtClean="0"/>
              <a:t>Step 1: </a:t>
            </a:r>
            <a:r>
              <a:rPr lang="en-US" altLang="zh-TW" sz="1100" b="1" dirty="0" smtClean="0"/>
              <a:t>Find the largest triangle from edge points</a:t>
            </a:r>
          </a:p>
          <a:p>
            <a:pPr marL="171450" indent="-171450">
              <a:buFontTx/>
              <a:buChar char="-"/>
            </a:pPr>
            <a:r>
              <a:rPr lang="en-US" altLang="zh-TW" sz="1100" dirty="0" smtClean="0"/>
              <a:t>Step 2: </a:t>
            </a:r>
            <a:r>
              <a:rPr lang="en-US" altLang="zh-TW" sz="1100" b="1" dirty="0" smtClean="0"/>
              <a:t>Find Apex with the longest sum of two side lengths </a:t>
            </a:r>
            <a:endParaRPr lang="zh-TW" altLang="en-US" sz="11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800401" y="2499741"/>
            <a:ext cx="234867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128610" y="2499741"/>
            <a:ext cx="51363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#  Automatically recognize b1, b2 from edge points</a:t>
            </a:r>
          </a:p>
          <a:p>
            <a:pPr marL="171450" indent="-171450">
              <a:buFontTx/>
              <a:buChar char="-"/>
            </a:pPr>
            <a:r>
              <a:rPr lang="en-US" altLang="zh-TW" sz="1100" dirty="0" smtClean="0"/>
              <a:t>Step 1: </a:t>
            </a:r>
            <a:r>
              <a:rPr lang="en-US" altLang="zh-TW" sz="1100" b="1" dirty="0" smtClean="0"/>
              <a:t>Draw the dummy line to divide edge points into two groups</a:t>
            </a:r>
          </a:p>
          <a:p>
            <a:pPr marL="171450" indent="-171450">
              <a:buFontTx/>
              <a:buChar char="-"/>
            </a:pPr>
            <a:r>
              <a:rPr lang="en-US" altLang="zh-TW" sz="1100" dirty="0" smtClean="0"/>
              <a:t>Step 2: </a:t>
            </a:r>
            <a:r>
              <a:rPr lang="en-US" altLang="zh-TW" sz="1100" b="1" dirty="0" smtClean="0"/>
              <a:t>b1, b2 are the longest points from Apex in groups, respectively. </a:t>
            </a:r>
            <a:endParaRPr lang="zh-TW" altLang="en-US" sz="1100" b="1" dirty="0"/>
          </a:p>
        </p:txBody>
      </p:sp>
      <p:sp>
        <p:nvSpPr>
          <p:cNvPr id="1037" name="等腰三角形 1036"/>
          <p:cNvSpPr/>
          <p:nvPr/>
        </p:nvSpPr>
        <p:spPr>
          <a:xfrm rot="20651128" flipH="1">
            <a:off x="4768626" y="1101389"/>
            <a:ext cx="580712" cy="1265092"/>
          </a:xfrm>
          <a:custGeom>
            <a:avLst/>
            <a:gdLst>
              <a:gd name="connsiteX0" fmla="*/ 0 w 550813"/>
              <a:gd name="connsiteY0" fmla="*/ 1052944 h 1052944"/>
              <a:gd name="connsiteX1" fmla="*/ 275407 w 550813"/>
              <a:gd name="connsiteY1" fmla="*/ 0 h 1052944"/>
              <a:gd name="connsiteX2" fmla="*/ 550813 w 550813"/>
              <a:gd name="connsiteY2" fmla="*/ 1052944 h 1052944"/>
              <a:gd name="connsiteX3" fmla="*/ 0 w 550813"/>
              <a:gd name="connsiteY3" fmla="*/ 1052944 h 1052944"/>
              <a:gd name="connsiteX0" fmla="*/ 0 w 550813"/>
              <a:gd name="connsiteY0" fmla="*/ 1052944 h 1052944"/>
              <a:gd name="connsiteX1" fmla="*/ 275407 w 550813"/>
              <a:gd name="connsiteY1" fmla="*/ 0 h 1052944"/>
              <a:gd name="connsiteX2" fmla="*/ 550813 w 550813"/>
              <a:gd name="connsiteY2" fmla="*/ 1052944 h 1052944"/>
              <a:gd name="connsiteX3" fmla="*/ 0 w 550813"/>
              <a:gd name="connsiteY3" fmla="*/ 1052944 h 1052944"/>
              <a:gd name="connsiteX0" fmla="*/ 59387 w 610200"/>
              <a:gd name="connsiteY0" fmla="*/ 1060300 h 1060300"/>
              <a:gd name="connsiteX1" fmla="*/ 34050 w 610200"/>
              <a:gd name="connsiteY1" fmla="*/ 556527 h 1060300"/>
              <a:gd name="connsiteX2" fmla="*/ 334794 w 610200"/>
              <a:gd name="connsiteY2" fmla="*/ 7356 h 1060300"/>
              <a:gd name="connsiteX3" fmla="*/ 610200 w 610200"/>
              <a:gd name="connsiteY3" fmla="*/ 1060300 h 1060300"/>
              <a:gd name="connsiteX4" fmla="*/ 59387 w 610200"/>
              <a:gd name="connsiteY4" fmla="*/ 1060300 h 1060300"/>
              <a:gd name="connsiteX0" fmla="*/ 59387 w 610200"/>
              <a:gd name="connsiteY0" fmla="*/ 1053030 h 1053030"/>
              <a:gd name="connsiteX1" fmla="*/ 34050 w 610200"/>
              <a:gd name="connsiteY1" fmla="*/ 549257 h 1053030"/>
              <a:gd name="connsiteX2" fmla="*/ 334794 w 610200"/>
              <a:gd name="connsiteY2" fmla="*/ 86 h 1053030"/>
              <a:gd name="connsiteX3" fmla="*/ 606582 w 610200"/>
              <a:gd name="connsiteY3" fmla="*/ 556714 h 1053030"/>
              <a:gd name="connsiteX4" fmla="*/ 610200 w 610200"/>
              <a:gd name="connsiteY4" fmla="*/ 1053030 h 1053030"/>
              <a:gd name="connsiteX5" fmla="*/ 59387 w 610200"/>
              <a:gd name="connsiteY5" fmla="*/ 1053030 h 1053030"/>
              <a:gd name="connsiteX0" fmla="*/ 59387 w 610200"/>
              <a:gd name="connsiteY0" fmla="*/ 1053030 h 1053030"/>
              <a:gd name="connsiteX1" fmla="*/ 34050 w 610200"/>
              <a:gd name="connsiteY1" fmla="*/ 549257 h 1053030"/>
              <a:gd name="connsiteX2" fmla="*/ 334794 w 610200"/>
              <a:gd name="connsiteY2" fmla="*/ 86 h 1053030"/>
              <a:gd name="connsiteX3" fmla="*/ 606582 w 610200"/>
              <a:gd name="connsiteY3" fmla="*/ 556714 h 1053030"/>
              <a:gd name="connsiteX4" fmla="*/ 610200 w 610200"/>
              <a:gd name="connsiteY4" fmla="*/ 1053030 h 1053030"/>
              <a:gd name="connsiteX5" fmla="*/ 59387 w 610200"/>
              <a:gd name="connsiteY5" fmla="*/ 1053030 h 1053030"/>
              <a:gd name="connsiteX0" fmla="*/ 59387 w 610200"/>
              <a:gd name="connsiteY0" fmla="*/ 1077701 h 1077701"/>
              <a:gd name="connsiteX1" fmla="*/ 34050 w 610200"/>
              <a:gd name="connsiteY1" fmla="*/ 573928 h 1077701"/>
              <a:gd name="connsiteX2" fmla="*/ 334794 w 610200"/>
              <a:gd name="connsiteY2" fmla="*/ 24757 h 1077701"/>
              <a:gd name="connsiteX3" fmla="*/ 465373 w 610200"/>
              <a:gd name="connsiteY3" fmla="*/ 143558 h 1077701"/>
              <a:gd name="connsiteX4" fmla="*/ 606582 w 610200"/>
              <a:gd name="connsiteY4" fmla="*/ 581385 h 1077701"/>
              <a:gd name="connsiteX5" fmla="*/ 610200 w 610200"/>
              <a:gd name="connsiteY5" fmla="*/ 1077701 h 1077701"/>
              <a:gd name="connsiteX6" fmla="*/ 59387 w 610200"/>
              <a:gd name="connsiteY6" fmla="*/ 1077701 h 107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" h="1077701">
                <a:moveTo>
                  <a:pt x="59387" y="1077701"/>
                </a:moveTo>
                <a:cubicBezTo>
                  <a:pt x="-18592" y="1008059"/>
                  <a:pt x="-11851" y="749419"/>
                  <a:pt x="34050" y="573928"/>
                </a:cubicBezTo>
                <a:cubicBezTo>
                  <a:pt x="79951" y="398437"/>
                  <a:pt x="275808" y="96456"/>
                  <a:pt x="334794" y="24757"/>
                </a:cubicBezTo>
                <a:cubicBezTo>
                  <a:pt x="393780" y="-46942"/>
                  <a:pt x="420075" y="50787"/>
                  <a:pt x="465373" y="143558"/>
                </a:cubicBezTo>
                <a:cubicBezTo>
                  <a:pt x="510671" y="236329"/>
                  <a:pt x="569543" y="425724"/>
                  <a:pt x="606582" y="581385"/>
                </a:cubicBezTo>
                <a:lnTo>
                  <a:pt x="610200" y="1077701"/>
                </a:lnTo>
                <a:lnTo>
                  <a:pt x="59387" y="107770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4" name="直線接點 1043"/>
          <p:cNvCxnSpPr/>
          <p:nvPr/>
        </p:nvCxnSpPr>
        <p:spPr>
          <a:xfrm>
            <a:off x="4826657" y="1093901"/>
            <a:ext cx="73515" cy="128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線接點 1049"/>
          <p:cNvCxnSpPr/>
          <p:nvPr/>
        </p:nvCxnSpPr>
        <p:spPr>
          <a:xfrm>
            <a:off x="4826657" y="1093901"/>
            <a:ext cx="673530" cy="104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接點 1051"/>
          <p:cNvCxnSpPr/>
          <p:nvPr/>
        </p:nvCxnSpPr>
        <p:spPr>
          <a:xfrm flipV="1">
            <a:off x="4864168" y="2079083"/>
            <a:ext cx="636019" cy="25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等腰三角形 1036"/>
          <p:cNvSpPr/>
          <p:nvPr/>
        </p:nvSpPr>
        <p:spPr>
          <a:xfrm rot="20651128" flipH="1">
            <a:off x="4768626" y="3197512"/>
            <a:ext cx="580712" cy="1265092"/>
          </a:xfrm>
          <a:custGeom>
            <a:avLst/>
            <a:gdLst>
              <a:gd name="connsiteX0" fmla="*/ 0 w 550813"/>
              <a:gd name="connsiteY0" fmla="*/ 1052944 h 1052944"/>
              <a:gd name="connsiteX1" fmla="*/ 275407 w 550813"/>
              <a:gd name="connsiteY1" fmla="*/ 0 h 1052944"/>
              <a:gd name="connsiteX2" fmla="*/ 550813 w 550813"/>
              <a:gd name="connsiteY2" fmla="*/ 1052944 h 1052944"/>
              <a:gd name="connsiteX3" fmla="*/ 0 w 550813"/>
              <a:gd name="connsiteY3" fmla="*/ 1052944 h 1052944"/>
              <a:gd name="connsiteX0" fmla="*/ 0 w 550813"/>
              <a:gd name="connsiteY0" fmla="*/ 1052944 h 1052944"/>
              <a:gd name="connsiteX1" fmla="*/ 275407 w 550813"/>
              <a:gd name="connsiteY1" fmla="*/ 0 h 1052944"/>
              <a:gd name="connsiteX2" fmla="*/ 550813 w 550813"/>
              <a:gd name="connsiteY2" fmla="*/ 1052944 h 1052944"/>
              <a:gd name="connsiteX3" fmla="*/ 0 w 550813"/>
              <a:gd name="connsiteY3" fmla="*/ 1052944 h 1052944"/>
              <a:gd name="connsiteX0" fmla="*/ 59387 w 610200"/>
              <a:gd name="connsiteY0" fmla="*/ 1060300 h 1060300"/>
              <a:gd name="connsiteX1" fmla="*/ 34050 w 610200"/>
              <a:gd name="connsiteY1" fmla="*/ 556527 h 1060300"/>
              <a:gd name="connsiteX2" fmla="*/ 334794 w 610200"/>
              <a:gd name="connsiteY2" fmla="*/ 7356 h 1060300"/>
              <a:gd name="connsiteX3" fmla="*/ 610200 w 610200"/>
              <a:gd name="connsiteY3" fmla="*/ 1060300 h 1060300"/>
              <a:gd name="connsiteX4" fmla="*/ 59387 w 610200"/>
              <a:gd name="connsiteY4" fmla="*/ 1060300 h 1060300"/>
              <a:gd name="connsiteX0" fmla="*/ 59387 w 610200"/>
              <a:gd name="connsiteY0" fmla="*/ 1053030 h 1053030"/>
              <a:gd name="connsiteX1" fmla="*/ 34050 w 610200"/>
              <a:gd name="connsiteY1" fmla="*/ 549257 h 1053030"/>
              <a:gd name="connsiteX2" fmla="*/ 334794 w 610200"/>
              <a:gd name="connsiteY2" fmla="*/ 86 h 1053030"/>
              <a:gd name="connsiteX3" fmla="*/ 606582 w 610200"/>
              <a:gd name="connsiteY3" fmla="*/ 556714 h 1053030"/>
              <a:gd name="connsiteX4" fmla="*/ 610200 w 610200"/>
              <a:gd name="connsiteY4" fmla="*/ 1053030 h 1053030"/>
              <a:gd name="connsiteX5" fmla="*/ 59387 w 610200"/>
              <a:gd name="connsiteY5" fmla="*/ 1053030 h 1053030"/>
              <a:gd name="connsiteX0" fmla="*/ 59387 w 610200"/>
              <a:gd name="connsiteY0" fmla="*/ 1053030 h 1053030"/>
              <a:gd name="connsiteX1" fmla="*/ 34050 w 610200"/>
              <a:gd name="connsiteY1" fmla="*/ 549257 h 1053030"/>
              <a:gd name="connsiteX2" fmla="*/ 334794 w 610200"/>
              <a:gd name="connsiteY2" fmla="*/ 86 h 1053030"/>
              <a:gd name="connsiteX3" fmla="*/ 606582 w 610200"/>
              <a:gd name="connsiteY3" fmla="*/ 556714 h 1053030"/>
              <a:gd name="connsiteX4" fmla="*/ 610200 w 610200"/>
              <a:gd name="connsiteY4" fmla="*/ 1053030 h 1053030"/>
              <a:gd name="connsiteX5" fmla="*/ 59387 w 610200"/>
              <a:gd name="connsiteY5" fmla="*/ 1053030 h 1053030"/>
              <a:gd name="connsiteX0" fmla="*/ 59387 w 610200"/>
              <a:gd name="connsiteY0" fmla="*/ 1077701 h 1077701"/>
              <a:gd name="connsiteX1" fmla="*/ 34050 w 610200"/>
              <a:gd name="connsiteY1" fmla="*/ 573928 h 1077701"/>
              <a:gd name="connsiteX2" fmla="*/ 334794 w 610200"/>
              <a:gd name="connsiteY2" fmla="*/ 24757 h 1077701"/>
              <a:gd name="connsiteX3" fmla="*/ 465373 w 610200"/>
              <a:gd name="connsiteY3" fmla="*/ 143558 h 1077701"/>
              <a:gd name="connsiteX4" fmla="*/ 606582 w 610200"/>
              <a:gd name="connsiteY4" fmla="*/ 581385 h 1077701"/>
              <a:gd name="connsiteX5" fmla="*/ 610200 w 610200"/>
              <a:gd name="connsiteY5" fmla="*/ 1077701 h 1077701"/>
              <a:gd name="connsiteX6" fmla="*/ 59387 w 610200"/>
              <a:gd name="connsiteY6" fmla="*/ 1077701 h 107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" h="1077701">
                <a:moveTo>
                  <a:pt x="59387" y="1077701"/>
                </a:moveTo>
                <a:cubicBezTo>
                  <a:pt x="-18592" y="1008059"/>
                  <a:pt x="-11851" y="749419"/>
                  <a:pt x="34050" y="573928"/>
                </a:cubicBezTo>
                <a:cubicBezTo>
                  <a:pt x="79951" y="398437"/>
                  <a:pt x="275808" y="96456"/>
                  <a:pt x="334794" y="24757"/>
                </a:cubicBezTo>
                <a:cubicBezTo>
                  <a:pt x="393780" y="-46942"/>
                  <a:pt x="420075" y="50787"/>
                  <a:pt x="465373" y="143558"/>
                </a:cubicBezTo>
                <a:cubicBezTo>
                  <a:pt x="510671" y="236329"/>
                  <a:pt x="569543" y="425724"/>
                  <a:pt x="606582" y="581385"/>
                </a:cubicBezTo>
                <a:lnTo>
                  <a:pt x="610200" y="1077701"/>
                </a:lnTo>
                <a:lnTo>
                  <a:pt x="59387" y="107770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>
            <a:endCxn id="95" idx="4"/>
          </p:cNvCxnSpPr>
          <p:nvPr/>
        </p:nvCxnSpPr>
        <p:spPr>
          <a:xfrm>
            <a:off x="4826657" y="3190024"/>
            <a:ext cx="92506" cy="124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endCxn id="93" idx="4"/>
          </p:cNvCxnSpPr>
          <p:nvPr/>
        </p:nvCxnSpPr>
        <p:spPr>
          <a:xfrm>
            <a:off x="4826657" y="3190024"/>
            <a:ext cx="644055" cy="107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4925631" y="4239873"/>
            <a:ext cx="523638" cy="15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接點 1054"/>
          <p:cNvCxnSpPr/>
          <p:nvPr/>
        </p:nvCxnSpPr>
        <p:spPr>
          <a:xfrm>
            <a:off x="4826657" y="3190024"/>
            <a:ext cx="440667" cy="140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endCxn id="100" idx="4"/>
          </p:cNvCxnSpPr>
          <p:nvPr/>
        </p:nvCxnSpPr>
        <p:spPr>
          <a:xfrm>
            <a:off x="4826657" y="3190024"/>
            <a:ext cx="128449" cy="1381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67" idx="0"/>
          </p:cNvCxnSpPr>
          <p:nvPr/>
        </p:nvCxnSpPr>
        <p:spPr>
          <a:xfrm>
            <a:off x="4826657" y="3190024"/>
            <a:ext cx="629697" cy="1184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182177" y="4597027"/>
            <a:ext cx="149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smtClean="0"/>
              <a:t>Dummy line</a:t>
            </a:r>
            <a:endParaRPr lang="zh-TW" altLang="en-US" sz="1000" dirty="0"/>
          </a:p>
        </p:txBody>
      </p:sp>
      <p:sp>
        <p:nvSpPr>
          <p:cNvPr id="91" name="流程圖: 接點 90"/>
          <p:cNvSpPr/>
          <p:nvPr/>
        </p:nvSpPr>
        <p:spPr>
          <a:xfrm>
            <a:off x="4771723" y="1092018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流程圖: 接點 91"/>
          <p:cNvSpPr/>
          <p:nvPr/>
        </p:nvSpPr>
        <p:spPr>
          <a:xfrm>
            <a:off x="4850511" y="2315570"/>
            <a:ext cx="109868" cy="7200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流程圖: 接點 92"/>
          <p:cNvSpPr/>
          <p:nvPr/>
        </p:nvSpPr>
        <p:spPr>
          <a:xfrm>
            <a:off x="5415778" y="4192809"/>
            <a:ext cx="109868" cy="7200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接點 93"/>
          <p:cNvSpPr/>
          <p:nvPr/>
        </p:nvSpPr>
        <p:spPr>
          <a:xfrm>
            <a:off x="5438375" y="2080858"/>
            <a:ext cx="109868" cy="7200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接點 94"/>
          <p:cNvSpPr/>
          <p:nvPr/>
        </p:nvSpPr>
        <p:spPr>
          <a:xfrm>
            <a:off x="4864229" y="4366396"/>
            <a:ext cx="109868" cy="7200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流程圖: 接點 97"/>
          <p:cNvSpPr/>
          <p:nvPr/>
        </p:nvSpPr>
        <p:spPr>
          <a:xfrm>
            <a:off x="5119597" y="4288390"/>
            <a:ext cx="109868" cy="7200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流程圖: 接點 98"/>
          <p:cNvSpPr/>
          <p:nvPr/>
        </p:nvSpPr>
        <p:spPr>
          <a:xfrm>
            <a:off x="4771723" y="3184690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流程圖: 接點 99"/>
          <p:cNvSpPr/>
          <p:nvPr/>
        </p:nvSpPr>
        <p:spPr>
          <a:xfrm>
            <a:off x="4900172" y="4499080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流程圖: 接點 100"/>
          <p:cNvSpPr/>
          <p:nvPr/>
        </p:nvSpPr>
        <p:spPr>
          <a:xfrm>
            <a:off x="5406678" y="4338986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流程圖: 接點 101"/>
          <p:cNvSpPr/>
          <p:nvPr/>
        </p:nvSpPr>
        <p:spPr>
          <a:xfrm>
            <a:off x="2013797" y="1977112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流程圖: 接點 107"/>
          <p:cNvSpPr/>
          <p:nvPr/>
        </p:nvSpPr>
        <p:spPr>
          <a:xfrm>
            <a:off x="2500841" y="1905906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流程圖: 接點 108"/>
          <p:cNvSpPr/>
          <p:nvPr/>
        </p:nvSpPr>
        <p:spPr>
          <a:xfrm>
            <a:off x="2103595" y="708189"/>
            <a:ext cx="10986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01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Acer_template_Acer Foco_16x9_NEW</Template>
  <TotalTime>58465</TotalTime>
  <Words>130</Words>
  <Application>Microsoft Office PowerPoint</Application>
  <PresentationFormat>如螢幕大小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DejaVu Sans</vt:lpstr>
      <vt:lpstr>新細明體</vt:lpstr>
      <vt:lpstr>Acer Foco</vt:lpstr>
      <vt:lpstr>Arial</vt:lpstr>
      <vt:lpstr>Calibri</vt:lpstr>
      <vt:lpstr>Harrington</vt:lpstr>
      <vt:lpstr>Symbol</vt:lpstr>
      <vt:lpstr>Wingdings</vt:lpstr>
      <vt:lpstr>Office Theme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KR7100 weekly sync</dc:title>
  <dc:subject/>
  <dc:creator>Hsiao, Jasmine</dc:creator>
  <dc:description/>
  <cp:lastModifiedBy>Li, Alvin</cp:lastModifiedBy>
  <cp:revision>1029</cp:revision>
  <cp:lastPrinted>2018-06-06T05:02:05Z</cp:lastPrinted>
  <dcterms:created xsi:type="dcterms:W3CDTF">2017-10-05T03:25:23Z</dcterms:created>
  <dcterms:modified xsi:type="dcterms:W3CDTF">2019-04-03T03:07:57Z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如螢幕大小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