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5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69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07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9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17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35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59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8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5882-BD47-490B-B7EA-5CF0EB4D3BC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D34B-3DC8-46BF-97B3-338DA0CAB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s.ubuntu.com/16.04.6/ubuntu-16.04.6-server-amd64.is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Stack#cite_note-4" TargetMode="External"/><Relationship Id="rId13" Type="http://schemas.openxmlformats.org/officeDocument/2006/relationships/hyperlink" Target="https://en.wikipedia.org/wiki/OpenStack#cite_note-9" TargetMode="External"/><Relationship Id="rId18" Type="http://schemas.openxmlformats.org/officeDocument/2006/relationships/hyperlink" Target="https://en.wikipedia.org/wiki/OpenStack#cite_note-14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en.wikipedia.org/wiki/OpenStack#cite_note-3" TargetMode="External"/><Relationship Id="rId12" Type="http://schemas.openxmlformats.org/officeDocument/2006/relationships/hyperlink" Target="https://en.wikipedia.org/wiki/OpenStack#cite_note-8" TargetMode="External"/><Relationship Id="rId17" Type="http://schemas.openxmlformats.org/officeDocument/2006/relationships/hyperlink" Target="https://en.wikipedia.org/wiki/OpenStack#cite_note-13" TargetMode="External"/><Relationship Id="rId2" Type="http://schemas.openxmlformats.org/officeDocument/2006/relationships/image" Target="../media/image8.png"/><Relationship Id="rId16" Type="http://schemas.openxmlformats.org/officeDocument/2006/relationships/hyperlink" Target="https://en.wikipedia.org/wiki/OpenStack#cite_note-enterprisenetworkingplanet1-12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ASA" TargetMode="External"/><Relationship Id="rId11" Type="http://schemas.openxmlformats.org/officeDocument/2006/relationships/hyperlink" Target="https://en.wikipedia.org/wiki/OpenStack#cite_note-7" TargetMode="External"/><Relationship Id="rId5" Type="http://schemas.openxmlformats.org/officeDocument/2006/relationships/hyperlink" Target="https://en.wikipedia.org/wiki/Rackspace" TargetMode="External"/><Relationship Id="rId15" Type="http://schemas.openxmlformats.org/officeDocument/2006/relationships/hyperlink" Target="https://en.wikipedia.org/wiki/OpenStack#cite_note-11" TargetMode="External"/><Relationship Id="rId10" Type="http://schemas.openxmlformats.org/officeDocument/2006/relationships/hyperlink" Target="https://en.wikipedia.org/wiki/OpenStack#cite_note-6" TargetMode="External"/><Relationship Id="rId19" Type="http://schemas.openxmlformats.org/officeDocument/2006/relationships/hyperlink" Target="https://en.wikipedia.org/wiki/OpenStack#cite_note-15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en.wikipedia.org/wiki/OpenStack#cite_note-5" TargetMode="External"/><Relationship Id="rId14" Type="http://schemas.openxmlformats.org/officeDocument/2006/relationships/hyperlink" Target="https://en.wikipedia.org/wiki/OpenStack#cite_note-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-br7qDuuK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Understanding OpenStack …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Alvin Pei Yan Li</a:t>
            </a:r>
          </a:p>
          <a:p>
            <a:r>
              <a:rPr lang="en-US" altLang="zh-TW" dirty="0" smtClean="0"/>
              <a:t>2019.05.20</a:t>
            </a:r>
            <a:endParaRPr lang="zh-TW" altLang="en-US" dirty="0"/>
          </a:p>
        </p:txBody>
      </p:sp>
      <p:pic>
        <p:nvPicPr>
          <p:cNvPr id="3074" name="Picture 2" descr="Image result for acc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286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edgec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5701125"/>
            <a:ext cx="3705225" cy="10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prepare a good environment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Under Ubuntu 16.04 LTS desktop …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# apt update; apt -y upgrade;</a:t>
            </a:r>
          </a:p>
          <a:p>
            <a:pPr marL="0" indent="0">
              <a:buNone/>
            </a:pPr>
            <a:r>
              <a:rPr lang="en-US" altLang="zh-TW" sz="2400" dirty="0" smtClean="0"/>
              <a:t># apt -y install </a:t>
            </a:r>
            <a:r>
              <a:rPr lang="en-US" altLang="zh-TW" sz="2400" dirty="0" err="1" smtClean="0"/>
              <a:t>qemu-kvm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libvirt</a:t>
            </a:r>
            <a:r>
              <a:rPr lang="en-US" altLang="zh-TW" sz="2400" dirty="0" smtClean="0"/>
              <a:t>-bin </a:t>
            </a:r>
            <a:r>
              <a:rPr lang="en-US" altLang="zh-TW" sz="2400" dirty="0" err="1" smtClean="0"/>
              <a:t>virtinst</a:t>
            </a:r>
            <a:r>
              <a:rPr lang="en-US" altLang="zh-TW" sz="2400" dirty="0" smtClean="0"/>
              <a:t> bridge-</a:t>
            </a:r>
            <a:r>
              <a:rPr lang="en-US" altLang="zh-TW" sz="2400" dirty="0" err="1" smtClean="0"/>
              <a:t>utils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cpu</a:t>
            </a:r>
            <a:r>
              <a:rPr lang="en-US" altLang="zh-TW" sz="2400" dirty="0" smtClean="0"/>
              <a:t>-checker</a:t>
            </a:r>
          </a:p>
          <a:p>
            <a:pPr marL="0" indent="0">
              <a:buNone/>
            </a:pPr>
            <a:r>
              <a:rPr lang="en-US" altLang="zh-TW" sz="2400" dirty="0" smtClean="0"/>
              <a:t># apt -y install </a:t>
            </a:r>
            <a:r>
              <a:rPr lang="en-US" altLang="zh-TW" sz="2400" dirty="0" err="1" smtClean="0"/>
              <a:t>virt</a:t>
            </a:r>
            <a:r>
              <a:rPr lang="en-US" altLang="zh-TW" sz="2400" dirty="0" smtClean="0"/>
              <a:t>-manager</a:t>
            </a:r>
          </a:p>
          <a:p>
            <a:pPr marL="0" indent="0">
              <a:buNone/>
            </a:pPr>
            <a:r>
              <a:rPr lang="en-US" altLang="zh-TW" sz="2400" dirty="0" smtClean="0"/>
              <a:t># apt -y install </a:t>
            </a:r>
            <a:r>
              <a:rPr lang="en-US" altLang="zh-TW" sz="2400" dirty="0" err="1" smtClean="0"/>
              <a:t>virt</a:t>
            </a:r>
            <a:r>
              <a:rPr lang="en-US" altLang="zh-TW" sz="2400" dirty="0" smtClean="0"/>
              <a:t>-manager </a:t>
            </a:r>
            <a:r>
              <a:rPr lang="en-US" altLang="zh-TW" sz="2400" dirty="0" err="1" smtClean="0"/>
              <a:t>ssh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askpass</a:t>
            </a:r>
            <a:r>
              <a:rPr lang="en-US" altLang="zh-TW" sz="2400" dirty="0" smtClean="0"/>
              <a:t>-gnome -no-install-recommends</a:t>
            </a:r>
          </a:p>
          <a:p>
            <a:pPr marL="0" indent="0">
              <a:buNone/>
            </a:pPr>
            <a:r>
              <a:rPr lang="en-US" altLang="zh-TW" sz="2400" dirty="0" smtClean="0"/>
              <a:t># apt -y install </a:t>
            </a:r>
            <a:r>
              <a:rPr lang="en-US" altLang="zh-TW" sz="2400" dirty="0" err="1" smtClean="0"/>
              <a:t>libguestfs</a:t>
            </a:r>
            <a:r>
              <a:rPr lang="en-US" altLang="zh-TW" sz="2400" dirty="0" smtClean="0"/>
              <a:t>-tools </a:t>
            </a:r>
            <a:r>
              <a:rPr lang="en-US" altLang="zh-TW" sz="2400" dirty="0" err="1" smtClean="0"/>
              <a:t>virt</a:t>
            </a:r>
            <a:r>
              <a:rPr lang="en-US" altLang="zh-TW" sz="2400" dirty="0" smtClean="0"/>
              <a:t>-top</a:t>
            </a:r>
          </a:p>
          <a:p>
            <a:pPr marL="0" indent="0">
              <a:buNone/>
            </a:pPr>
            <a:r>
              <a:rPr lang="en-US" altLang="zh-TW" sz="2400" dirty="0" smtClean="0"/>
              <a:t># </a:t>
            </a:r>
            <a:r>
              <a:rPr lang="en-US" altLang="zh-TW" sz="2400" dirty="0" err="1" smtClean="0"/>
              <a:t>wget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hlinkClick r:id="rId2"/>
              </a:rPr>
              <a:t>http://releases.ubuntu.com/16.04.6/ubuntu-16.04.6-server-amd64.iso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# </a:t>
            </a:r>
            <a:r>
              <a:rPr lang="en-US" altLang="zh-TW" sz="2400" dirty="0" err="1" smtClean="0"/>
              <a:t>virt</a:t>
            </a:r>
            <a:r>
              <a:rPr lang="en-US" altLang="zh-TW" sz="2400" dirty="0" smtClean="0"/>
              <a:t>-manager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7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one bridge network for </a:t>
            </a:r>
            <a:r>
              <a:rPr lang="en-US" altLang="zh-TW" dirty="0" err="1" smtClean="0"/>
              <a:t>kvm</a:t>
            </a:r>
            <a:r>
              <a:rPr lang="en-US" altLang="zh-TW" dirty="0" smtClean="0"/>
              <a:t>-based VMs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On the graphic interface of virtual machine manager</a:t>
            </a:r>
          </a:p>
          <a:p>
            <a:pPr marL="0" indent="0">
              <a:buNone/>
            </a:pPr>
            <a:r>
              <a:rPr lang="en-US" altLang="zh-TW" dirty="0" smtClean="0"/>
              <a:t>Edit &gt; Connection Details &gt; Network Interfaces &gt; select ‘+’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Interface type: Bridge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Name: br1, Start mode: </a:t>
            </a:r>
            <a:r>
              <a:rPr lang="en-US" altLang="zh-TW" dirty="0" err="1" smtClean="0"/>
              <a:t>onboot</a:t>
            </a:r>
            <a:r>
              <a:rPr lang="en-US" altLang="zh-TW" dirty="0" smtClean="0"/>
              <a:t>, Activate now: 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Choose interface(s) to bridge: enp3s0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IPv4 DHCP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801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three virtual network for VMs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On the graphic interface of virtual machine manager</a:t>
            </a:r>
          </a:p>
          <a:p>
            <a:pPr marL="0" indent="0">
              <a:buNone/>
            </a:pPr>
            <a:r>
              <a:rPr lang="en-US" altLang="zh-TW" dirty="0"/>
              <a:t>Edit &gt; Connection Details &gt; </a:t>
            </a:r>
            <a:r>
              <a:rPr lang="en-US" altLang="zh-TW" dirty="0" smtClean="0"/>
              <a:t>Virtual Networks </a:t>
            </a:r>
            <a:r>
              <a:rPr lang="en-US" altLang="zh-TW" dirty="0"/>
              <a:t>&gt; select ‘+’ 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Network Name: openstack-net0 or openstack-net1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Network: 192.168.100.0/24 or 192.168.110.0/24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Enable DHCPv4: 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Choose IPv6 address space: 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Connected to a physical network: Isolated virtual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Ok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04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VMs on host (64-bit x86 processors)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Node 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 smtClean="0"/>
              <a:t>controller01: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2 CPU, 1G RAM, 10 GB storage, NIC1: br1, NIC2: openstack-net0, …</a:t>
            </a:r>
          </a:p>
          <a:p>
            <a:pPr marL="0" indent="0">
              <a:buNone/>
            </a:pPr>
            <a:r>
              <a:rPr lang="en-US" altLang="zh-TW" dirty="0" smtClean="0"/>
              <a:t>Node 2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 smtClean="0"/>
              <a:t>compute01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2 CPU, 1G RAM, 10 GB storage, NIC1: br1, NIC2: openstack-net0, 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* Virtual NIC can be added from the detail section of VM</a:t>
            </a:r>
            <a:r>
              <a:rPr lang="zh-TW" altLang="en-US" dirty="0"/>
              <a:t> </a:t>
            </a:r>
            <a:r>
              <a:rPr lang="en-US" altLang="zh-TW" dirty="0" smtClean="0"/>
              <a:t>located at the upper strip on the window by selecting “add hardware” and “network”.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an OS on a 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Be aware of</a:t>
            </a:r>
          </a:p>
          <a:p>
            <a:r>
              <a:rPr lang="en-US" altLang="zh-TW" dirty="0" smtClean="0"/>
              <a:t>HTTP proxy information (blank for none): ____ (remain blank)</a:t>
            </a:r>
          </a:p>
          <a:p>
            <a:r>
              <a:rPr lang="en-US" altLang="zh-TW" dirty="0" smtClean="0"/>
              <a:t>How do you want to manage upgrades? No automatic updates</a:t>
            </a:r>
          </a:p>
          <a:p>
            <a:r>
              <a:rPr lang="en-US" altLang="zh-TW" dirty="0" smtClean="0"/>
              <a:t>Only choose [*] standard system utilities while installation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5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NIC names (for each node)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/default/grub</a:t>
            </a:r>
          </a:p>
          <a:p>
            <a:pPr marL="0" indent="0">
              <a:buNone/>
            </a:pPr>
            <a:r>
              <a:rPr lang="en-US" altLang="zh-TW" dirty="0" smtClean="0"/>
              <a:t>Modify</a:t>
            </a:r>
          </a:p>
          <a:p>
            <a:pPr marL="0" indent="0">
              <a:buNone/>
            </a:pPr>
            <a:r>
              <a:rPr lang="en-US" altLang="zh-TW" dirty="0" smtClean="0"/>
              <a:t>GRUB_CMDLINE_LINUX=“”</a:t>
            </a:r>
          </a:p>
          <a:p>
            <a:pPr marL="0" indent="0">
              <a:buNone/>
            </a:pPr>
            <a:r>
              <a:rPr lang="en-US" altLang="zh-TW" dirty="0" smtClean="0"/>
              <a:t>-&gt; GRUB_CMDLINE_LINUX=“</a:t>
            </a:r>
            <a:r>
              <a:rPr lang="en-US" altLang="zh-TW" dirty="0" err="1" smtClean="0"/>
              <a:t>net.ifnames</a:t>
            </a:r>
            <a:r>
              <a:rPr lang="en-US" altLang="zh-TW" dirty="0" smtClean="0"/>
              <a:t>=0 </a:t>
            </a:r>
            <a:r>
              <a:rPr lang="en-US" altLang="zh-TW" dirty="0" err="1" smtClean="0"/>
              <a:t>biosdevname</a:t>
            </a:r>
            <a:r>
              <a:rPr lang="en-US" altLang="zh-TW" dirty="0" smtClean="0"/>
              <a:t>=0”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# grub-</a:t>
            </a:r>
            <a:r>
              <a:rPr lang="en-US" altLang="zh-TW" dirty="0" err="1" smtClean="0"/>
              <a:t>mkconfig</a:t>
            </a:r>
            <a:r>
              <a:rPr lang="en-US" altLang="zh-TW" dirty="0" smtClean="0"/>
              <a:t> -o /boot/grub/</a:t>
            </a:r>
            <a:r>
              <a:rPr lang="en-US" altLang="zh-TW" dirty="0" err="1" smtClean="0"/>
              <a:t>grub.cfg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/network/interfaces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ens3 or enp3s0 -&gt; eth0; ens8 or enp5s0 -&gt; eth1; …</a:t>
            </a:r>
          </a:p>
          <a:p>
            <a:pPr marL="0" indent="0">
              <a:buNone/>
            </a:pPr>
            <a:r>
              <a:rPr lang="en-US" altLang="zh-TW" dirty="0" smtClean="0"/>
              <a:t># reboot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6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593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For controller01: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/network/interfaces</a:t>
            </a:r>
          </a:p>
          <a:p>
            <a:pPr marL="0" indent="0">
              <a:buNone/>
            </a:pPr>
            <a:r>
              <a:rPr lang="en-US" altLang="zh-TW" dirty="0" smtClean="0"/>
              <a:t>auto eth0</a:t>
            </a:r>
          </a:p>
          <a:p>
            <a:pPr marL="0" indent="0">
              <a:buNone/>
            </a:pPr>
            <a:r>
              <a:rPr lang="en-US" altLang="zh-TW" dirty="0" err="1" smtClean="0"/>
              <a:t>iface</a:t>
            </a:r>
            <a:r>
              <a:rPr lang="en-US" altLang="zh-TW" dirty="0" smtClean="0"/>
              <a:t> eth0 </a:t>
            </a:r>
            <a:r>
              <a:rPr lang="en-US" altLang="zh-TW" dirty="0" err="1" smtClean="0"/>
              <a:t>inet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dhcp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uto eth1</a:t>
            </a:r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face</a:t>
            </a:r>
            <a:r>
              <a:rPr lang="en-US" altLang="zh-TW" dirty="0" smtClean="0"/>
              <a:t> eth1 </a:t>
            </a:r>
            <a:r>
              <a:rPr lang="en-US" altLang="zh-TW" dirty="0" err="1" smtClean="0"/>
              <a:t>inet</a:t>
            </a:r>
            <a:r>
              <a:rPr lang="en-US" altLang="zh-TW" dirty="0" smtClean="0"/>
              <a:t> static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address 192.168.100.10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netmask 255.255.255.0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ifdown</a:t>
            </a:r>
            <a:r>
              <a:rPr lang="en-US" altLang="zh-TW" dirty="0" smtClean="0"/>
              <a:t> --all; </a:t>
            </a:r>
            <a:r>
              <a:rPr lang="en-US" altLang="zh-TW" dirty="0" err="1" smtClean="0"/>
              <a:t>ifup</a:t>
            </a:r>
            <a:r>
              <a:rPr lang="en-US" altLang="zh-TW" dirty="0" smtClean="0"/>
              <a:t> --all  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230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For compute01: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/network/interfaces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auto eth0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iface</a:t>
            </a:r>
            <a:r>
              <a:rPr lang="en-US" altLang="zh-TW" dirty="0" smtClean="0"/>
              <a:t> eth0 </a:t>
            </a:r>
            <a:r>
              <a:rPr lang="en-US" altLang="zh-TW" dirty="0" err="1" smtClean="0"/>
              <a:t>inet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dhcp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auto eth1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iface</a:t>
            </a:r>
            <a:r>
              <a:rPr lang="en-US" altLang="zh-TW" dirty="0" smtClean="0"/>
              <a:t> eth1 </a:t>
            </a:r>
            <a:r>
              <a:rPr lang="en-US" altLang="zh-TW" dirty="0" err="1" smtClean="0"/>
              <a:t>inet</a:t>
            </a:r>
            <a:r>
              <a:rPr lang="en-US" altLang="zh-TW" dirty="0" smtClean="0"/>
              <a:t> static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address 192.168.100.11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netmask 255.255.255.0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ifdown</a:t>
            </a:r>
            <a:r>
              <a:rPr lang="en-US" altLang="zh-TW" dirty="0"/>
              <a:t> --all; </a:t>
            </a:r>
            <a:r>
              <a:rPr lang="en-US" altLang="zh-TW" dirty="0" err="1"/>
              <a:t>ifup</a:t>
            </a:r>
            <a:r>
              <a:rPr lang="en-US" altLang="zh-TW" dirty="0"/>
              <a:t> --all   </a:t>
            </a: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6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 the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/hosts file on each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*Uncomment the line of 127.0.0.1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# </a:t>
            </a:r>
            <a:r>
              <a:rPr lang="en-US" altLang="zh-TW" sz="2400" dirty="0" err="1" smtClean="0"/>
              <a:t>sed</a:t>
            </a:r>
            <a:r>
              <a:rPr lang="en-US" altLang="zh-TW" sz="2400" dirty="0" smtClean="0"/>
              <a:t> –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‘/^127.0.1.1/s/^/#/’ /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/hosts</a:t>
            </a:r>
          </a:p>
          <a:p>
            <a:pPr marL="0" indent="0">
              <a:buNone/>
            </a:pPr>
            <a:r>
              <a:rPr lang="en-US" altLang="zh-TW" sz="2400" dirty="0" smtClean="0"/>
              <a:t># echo “192.168.100.10 controller01.xxx.com controller01” &gt;&gt; /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/hosts</a:t>
            </a:r>
          </a:p>
          <a:p>
            <a:pPr marL="0" indent="0">
              <a:buNone/>
            </a:pPr>
            <a:r>
              <a:rPr lang="en-US" altLang="zh-TW" sz="2400" dirty="0" smtClean="0"/>
              <a:t># </a:t>
            </a:r>
            <a:r>
              <a:rPr lang="en-US" altLang="zh-TW" sz="2400" dirty="0"/>
              <a:t>echo “</a:t>
            </a:r>
            <a:r>
              <a:rPr lang="en-US" altLang="zh-TW" sz="2400" dirty="0" smtClean="0"/>
              <a:t>192.168.100.11 compute01.xxx.com compute01</a:t>
            </a:r>
            <a:r>
              <a:rPr lang="en-US" altLang="zh-TW" sz="2400" dirty="0"/>
              <a:t>” &gt;&gt; 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/hosts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# reboot</a:t>
            </a:r>
          </a:p>
          <a:p>
            <a:pPr marL="0" indent="0">
              <a:buNone/>
            </a:pPr>
            <a:r>
              <a:rPr lang="en-US" altLang="zh-TW" sz="2400" dirty="0" smtClean="0"/>
              <a:t># ping -c4 controller01</a:t>
            </a:r>
          </a:p>
          <a:p>
            <a:pPr marL="0" indent="0">
              <a:buNone/>
            </a:pPr>
            <a:r>
              <a:rPr lang="en-US" altLang="zh-TW" sz="2400" dirty="0" smtClean="0"/>
              <a:t># ping -c4 compute01</a:t>
            </a:r>
          </a:p>
          <a:p>
            <a:pPr marL="0" indent="0">
              <a:buNone/>
            </a:pPr>
            <a:r>
              <a:rPr lang="en-US" altLang="zh-TW" sz="2400" dirty="0" smtClean="0"/>
              <a:t># ping -c4 www.google.com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75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open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095500"/>
            <a:ext cx="44672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0" y="221497"/>
            <a:ext cx="3553086" cy="1423013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71" y="121920"/>
            <a:ext cx="8662797" cy="47251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064">
            <a:off x="493754" y="2368438"/>
            <a:ext cx="5188338" cy="365585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9114">
            <a:off x="4527792" y="3936460"/>
            <a:ext cx="3016258" cy="24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brief description of OpenStack Networking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OpenStack Networking includes switching, routing, load balancing, firewalling, virtual private networks and network function virtualization.</a:t>
            </a:r>
          </a:p>
          <a:p>
            <a:endParaRPr lang="en-US" altLang="zh-TW" dirty="0" smtClean="0"/>
          </a:p>
          <a:p>
            <a:pPr marL="457189" lvl="1" indent="0">
              <a:buNone/>
            </a:pPr>
            <a:r>
              <a:rPr lang="en-US" altLang="zh-TW" u="sng" dirty="0" smtClean="0"/>
              <a:t>It provides a framework of the cloud can be enhanced by third party vendors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Logica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0" y="575063"/>
            <a:ext cx="11529084" cy="55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0.gstatic.com/images?q=tbn:ANd9GcQ9u48pu-6IB2FnnYl_H-15le_g8Dkt5d5RN-VWiWIl_-dyJd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31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0" y="2211387"/>
            <a:ext cx="2095500" cy="1571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4914900"/>
            <a:ext cx="1524000" cy="1524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05100" y="25749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OpenStack began in 2010 as a joint project of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5" tooltip="Rackspace"/>
              </a:rPr>
              <a:t>Rackspace Hosting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and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6" tooltip="NASA"/>
              </a:rPr>
              <a:t>NASA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As of 2016, it is managed by the </a:t>
            </a:r>
            <a:r>
              <a:rPr lang="en-US" altLang="zh-TW" b="1" dirty="0">
                <a:solidFill>
                  <a:srgbClr val="222222"/>
                </a:solidFill>
                <a:latin typeface="Arial" panose="020B0604020202020204" pitchFamily="34" charset="0"/>
              </a:rPr>
              <a:t>OpenStack Foundation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 non-profit corporate entity established in September 2012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7"/>
              </a:rPr>
              <a:t>[3]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to promote OpenStack software and its community.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8"/>
              </a:rPr>
              <a:t>[4]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More than 500 companies have joined the project.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9"/>
              </a:rPr>
              <a:t>[5]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0"/>
              </a:rPr>
              <a:t>[6]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1"/>
              </a:rPr>
              <a:t>[7]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2"/>
              </a:rPr>
              <a:t>[8]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3"/>
              </a:rPr>
              <a:t>[9]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4"/>
              </a:rPr>
              <a:t>[10]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5"/>
              </a:rPr>
              <a:t>[11]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6"/>
              </a:rPr>
              <a:t>[12]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7"/>
              </a:rPr>
              <a:t>[13]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8"/>
              </a:rPr>
              <a:t>[14]</a:t>
            </a:r>
            <a:r>
              <a:rPr lang="en-US" altLang="zh-TW" baseline="30000" dirty="0">
                <a:solidFill>
                  <a:srgbClr val="0B0080"/>
                </a:solidFill>
                <a:latin typeface="Arial" panose="020B0604020202020204" pitchFamily="34" charset="0"/>
                <a:hlinkClick r:id="rId19"/>
              </a:rPr>
              <a:t>[15]</a:t>
            </a:r>
            <a:endParaRPr lang="zh-TW" altLang="en-US" dirty="0"/>
          </a:p>
        </p:txBody>
      </p:sp>
      <p:pic>
        <p:nvPicPr>
          <p:cNvPr id="4106" name="Picture 10" descr="Image result for rackspace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4399312"/>
            <a:ext cx="2397125" cy="203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9-br7qDuuK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1468" b="8128"/>
          <a:stretch/>
        </p:blipFill>
        <p:spPr>
          <a:xfrm>
            <a:off x="0" y="1473200"/>
            <a:ext cx="12192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0848" y="1865376"/>
            <a:ext cx="9387840" cy="4535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Hypervisor</a:t>
            </a:r>
          </a:p>
          <a:p>
            <a:pPr algn="ctr"/>
            <a:r>
              <a:rPr lang="en-US" altLang="zh-TW" sz="3200" dirty="0" smtClean="0"/>
              <a:t>(QEMU-KVM)</a:t>
            </a:r>
          </a:p>
          <a:p>
            <a:pPr algn="ctr"/>
            <a:endParaRPr lang="en-US" altLang="zh-TW" sz="3200" dirty="0"/>
          </a:p>
          <a:p>
            <a:pPr algn="ctr"/>
            <a:endParaRPr lang="en-US" altLang="zh-TW" sz="3200" dirty="0" smtClean="0"/>
          </a:p>
          <a:p>
            <a:pPr algn="ctr"/>
            <a:endParaRPr lang="zh-TW" altLang="en-US" sz="32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560576" y="1243584"/>
            <a:ext cx="896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0"/>
            <a:endCxn id="10" idx="2"/>
          </p:cNvCxnSpPr>
          <p:nvPr/>
        </p:nvCxnSpPr>
        <p:spPr>
          <a:xfrm flipH="1" flipV="1">
            <a:off x="6132575" y="818650"/>
            <a:ext cx="12193" cy="10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931032" y="3049262"/>
            <a:ext cx="12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Bridge: br1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27617" y="452890"/>
            <a:ext cx="1609916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p</a:t>
            </a:r>
            <a:r>
              <a:rPr lang="en-US" altLang="zh-TW" sz="2000" dirty="0" smtClean="0"/>
              <a:t>hysical NIC</a:t>
            </a:r>
            <a:endParaRPr lang="zh-TW" altLang="en-US" sz="2000" dirty="0"/>
          </a:p>
        </p:txBody>
      </p:sp>
      <p:sp>
        <p:nvSpPr>
          <p:cNvPr id="12" name="橢圓 11"/>
          <p:cNvSpPr/>
          <p:nvPr/>
        </p:nvSpPr>
        <p:spPr>
          <a:xfrm>
            <a:off x="2609088" y="3675888"/>
            <a:ext cx="188976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controller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7790688" y="3675888"/>
            <a:ext cx="188976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compute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48318" y="4405622"/>
            <a:ext cx="27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irtual NIC: Openstack-net0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2" idx="6"/>
            <a:endCxn id="13" idx="2"/>
          </p:cNvCxnSpPr>
          <p:nvPr/>
        </p:nvCxnSpPr>
        <p:spPr>
          <a:xfrm>
            <a:off x="4498848" y="4133088"/>
            <a:ext cx="3291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0"/>
            <a:endCxn id="4" idx="0"/>
          </p:cNvCxnSpPr>
          <p:nvPr/>
        </p:nvCxnSpPr>
        <p:spPr>
          <a:xfrm flipV="1">
            <a:off x="3553968" y="1865376"/>
            <a:ext cx="2590800" cy="181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145536" y="459028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VM node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39055" y="459028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VM node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5035296" y="5474208"/>
            <a:ext cx="2206752" cy="6461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Others</a:t>
            </a:r>
            <a:endParaRPr lang="zh-TW" altLang="en-US" sz="2000" dirty="0"/>
          </a:p>
        </p:txBody>
      </p:sp>
      <p:cxnSp>
        <p:nvCxnSpPr>
          <p:cNvPr id="40" name="直線單箭頭接點 39"/>
          <p:cNvCxnSpPr>
            <a:endCxn id="38" idx="0"/>
          </p:cNvCxnSpPr>
          <p:nvPr/>
        </p:nvCxnSpPr>
        <p:spPr>
          <a:xfrm>
            <a:off x="4498848" y="4133088"/>
            <a:ext cx="1639824" cy="134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6132576" y="4133088"/>
            <a:ext cx="1658112" cy="134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271678" y="58869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VM 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3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608076" y="217932"/>
            <a:ext cx="11280648" cy="6170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Hypervisor</a:t>
            </a:r>
          </a:p>
          <a:p>
            <a:pPr algn="ctr"/>
            <a:r>
              <a:rPr lang="en-US" altLang="zh-TW" sz="3200" dirty="0" smtClean="0"/>
              <a:t>(QEMU-KVM)</a:t>
            </a:r>
          </a:p>
          <a:p>
            <a:pPr algn="ctr"/>
            <a:endParaRPr lang="en-US" altLang="zh-TW" sz="3200" dirty="0" smtClean="0"/>
          </a:p>
          <a:p>
            <a:pPr algn="ctr"/>
            <a:endParaRPr lang="en-US" altLang="zh-TW" sz="3200" dirty="0"/>
          </a:p>
          <a:p>
            <a:pPr algn="ctr"/>
            <a:endParaRPr lang="en-US" altLang="zh-TW" sz="3200" dirty="0" smtClean="0"/>
          </a:p>
          <a:p>
            <a:pPr algn="ctr"/>
            <a:endParaRPr lang="en-US" altLang="zh-TW" sz="3200" dirty="0"/>
          </a:p>
          <a:p>
            <a:pPr algn="ctr"/>
            <a:endParaRPr lang="en-US" altLang="zh-TW" sz="3200" dirty="0" smtClean="0"/>
          </a:p>
          <a:p>
            <a:pPr algn="ctr"/>
            <a:endParaRPr lang="en-US" altLang="zh-TW" sz="3200" dirty="0"/>
          </a:p>
          <a:p>
            <a:pPr algn="ctr"/>
            <a:endParaRPr lang="en-US" altLang="zh-TW" sz="3200" dirty="0" smtClean="0"/>
          </a:p>
          <a:p>
            <a:pPr algn="ctr"/>
            <a:endParaRPr lang="en-US" altLang="zh-TW" sz="3200" dirty="0"/>
          </a:p>
          <a:p>
            <a:pPr algn="ctr"/>
            <a:endParaRPr lang="en-US" altLang="zh-TW" sz="3200" dirty="0" smtClean="0"/>
          </a:p>
          <a:p>
            <a:pPr algn="ctr"/>
            <a:endParaRPr lang="zh-TW" altLang="en-US" sz="3200" dirty="0"/>
          </a:p>
        </p:txBody>
      </p:sp>
      <p:sp>
        <p:nvSpPr>
          <p:cNvPr id="2" name="橢圓 1"/>
          <p:cNvSpPr/>
          <p:nvPr/>
        </p:nvSpPr>
        <p:spPr>
          <a:xfrm>
            <a:off x="2743200" y="1121664"/>
            <a:ext cx="1828800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2" idx="4"/>
          </p:cNvCxnSpPr>
          <p:nvPr/>
        </p:nvCxnSpPr>
        <p:spPr>
          <a:xfrm flipH="1">
            <a:off x="3596640" y="1877568"/>
            <a:ext cx="60960" cy="468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4876800" y="2206752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58256" y="1877568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876288" y="2206752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858256" y="2554224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1" idx="6"/>
            <a:endCxn id="31" idx="4"/>
          </p:cNvCxnSpPr>
          <p:nvPr/>
        </p:nvCxnSpPr>
        <p:spPr>
          <a:xfrm flipV="1">
            <a:off x="5657088" y="2121408"/>
            <a:ext cx="591312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1" idx="6"/>
            <a:endCxn id="33" idx="0"/>
          </p:cNvCxnSpPr>
          <p:nvPr/>
        </p:nvCxnSpPr>
        <p:spPr>
          <a:xfrm>
            <a:off x="5657088" y="2328672"/>
            <a:ext cx="591312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3" idx="0"/>
            <a:endCxn id="32" idx="2"/>
          </p:cNvCxnSpPr>
          <p:nvPr/>
        </p:nvCxnSpPr>
        <p:spPr>
          <a:xfrm flipV="1">
            <a:off x="6248400" y="2328672"/>
            <a:ext cx="627888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1" idx="4"/>
            <a:endCxn id="32" idx="2"/>
          </p:cNvCxnSpPr>
          <p:nvPr/>
        </p:nvCxnSpPr>
        <p:spPr>
          <a:xfrm>
            <a:off x="6248400" y="2121408"/>
            <a:ext cx="627888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876800" y="3505200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58256" y="3176016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876288" y="3505200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5858256" y="3852672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>
            <a:stCxn id="48" idx="6"/>
            <a:endCxn id="49" idx="4"/>
          </p:cNvCxnSpPr>
          <p:nvPr/>
        </p:nvCxnSpPr>
        <p:spPr>
          <a:xfrm flipV="1">
            <a:off x="5657088" y="3419856"/>
            <a:ext cx="591312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8" idx="6"/>
            <a:endCxn id="51" idx="0"/>
          </p:cNvCxnSpPr>
          <p:nvPr/>
        </p:nvCxnSpPr>
        <p:spPr>
          <a:xfrm>
            <a:off x="5657088" y="3627120"/>
            <a:ext cx="591312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51" idx="0"/>
            <a:endCxn id="50" idx="2"/>
          </p:cNvCxnSpPr>
          <p:nvPr/>
        </p:nvCxnSpPr>
        <p:spPr>
          <a:xfrm flipV="1">
            <a:off x="6248400" y="3627120"/>
            <a:ext cx="627888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9" idx="4"/>
            <a:endCxn id="50" idx="2"/>
          </p:cNvCxnSpPr>
          <p:nvPr/>
        </p:nvCxnSpPr>
        <p:spPr>
          <a:xfrm>
            <a:off x="6248400" y="3419856"/>
            <a:ext cx="627888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4876800" y="5047488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858256" y="4718304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876288" y="5047488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858256" y="5394960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>
            <a:stCxn id="56" idx="6"/>
            <a:endCxn id="57" idx="4"/>
          </p:cNvCxnSpPr>
          <p:nvPr/>
        </p:nvCxnSpPr>
        <p:spPr>
          <a:xfrm flipV="1">
            <a:off x="5657088" y="4962144"/>
            <a:ext cx="591312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6" idx="6"/>
            <a:endCxn id="59" idx="0"/>
          </p:cNvCxnSpPr>
          <p:nvPr/>
        </p:nvCxnSpPr>
        <p:spPr>
          <a:xfrm>
            <a:off x="5657088" y="5169408"/>
            <a:ext cx="591312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9" idx="0"/>
            <a:endCxn id="58" idx="2"/>
          </p:cNvCxnSpPr>
          <p:nvPr/>
        </p:nvCxnSpPr>
        <p:spPr>
          <a:xfrm flipV="1">
            <a:off x="6248400" y="5169408"/>
            <a:ext cx="627888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4"/>
            <a:endCxn id="58" idx="2"/>
          </p:cNvCxnSpPr>
          <p:nvPr/>
        </p:nvCxnSpPr>
        <p:spPr>
          <a:xfrm>
            <a:off x="6248400" y="4962144"/>
            <a:ext cx="627888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endCxn id="11" idx="2"/>
          </p:cNvCxnSpPr>
          <p:nvPr/>
        </p:nvCxnSpPr>
        <p:spPr>
          <a:xfrm>
            <a:off x="3657600" y="2328672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3657600" y="362712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3645408" y="5157216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718141" y="2328672"/>
            <a:ext cx="27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irtual NIC: Openstack-net0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718141" y="3668006"/>
            <a:ext cx="27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irtual NIC: Openstack-net1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718141" y="5282184"/>
            <a:ext cx="27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irtual NIC: Openstack-net2</a:t>
            </a:r>
            <a:endParaRPr lang="zh-TW" altLang="en-US" dirty="0"/>
          </a:p>
        </p:txBody>
      </p:sp>
      <p:sp>
        <p:nvSpPr>
          <p:cNvPr id="74" name="橢圓 73"/>
          <p:cNvSpPr/>
          <p:nvPr/>
        </p:nvSpPr>
        <p:spPr>
          <a:xfrm>
            <a:off x="8747760" y="5047488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29216" y="4718304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10747248" y="5047488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9729216" y="5394960"/>
            <a:ext cx="780288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>
            <a:stCxn id="74" idx="6"/>
            <a:endCxn id="75" idx="4"/>
          </p:cNvCxnSpPr>
          <p:nvPr/>
        </p:nvCxnSpPr>
        <p:spPr>
          <a:xfrm flipV="1">
            <a:off x="9528048" y="4962144"/>
            <a:ext cx="591312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74" idx="6"/>
            <a:endCxn id="77" idx="0"/>
          </p:cNvCxnSpPr>
          <p:nvPr/>
        </p:nvCxnSpPr>
        <p:spPr>
          <a:xfrm>
            <a:off x="9528048" y="5169408"/>
            <a:ext cx="591312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77" idx="0"/>
            <a:endCxn id="76" idx="2"/>
          </p:cNvCxnSpPr>
          <p:nvPr/>
        </p:nvCxnSpPr>
        <p:spPr>
          <a:xfrm flipV="1">
            <a:off x="10119360" y="5169408"/>
            <a:ext cx="627888" cy="22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75" idx="4"/>
            <a:endCxn id="76" idx="2"/>
          </p:cNvCxnSpPr>
          <p:nvPr/>
        </p:nvCxnSpPr>
        <p:spPr>
          <a:xfrm>
            <a:off x="10119360" y="4962144"/>
            <a:ext cx="627888" cy="207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7528560" y="516940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478</Words>
  <Application>Microsoft Office PowerPoint</Application>
  <PresentationFormat>寬螢幕</PresentationFormat>
  <Paragraphs>121</Paragraphs>
  <Slides>18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Office 佈景主題</vt:lpstr>
      <vt:lpstr>Understanding OpenStack …</vt:lpstr>
      <vt:lpstr>PowerPoint 簡報</vt:lpstr>
      <vt:lpstr>A brief description of OpenStack Networking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to prepare a good environment ?</vt:lpstr>
      <vt:lpstr>Setup one bridge network for kvm-based VMs</vt:lpstr>
      <vt:lpstr>Setup three virtual network for VMs</vt:lpstr>
      <vt:lpstr>Create VMs on host (64-bit x86 processors)</vt:lpstr>
      <vt:lpstr>Installing an OS on a VM</vt:lpstr>
      <vt:lpstr>Change NIC names (for each node)</vt:lpstr>
      <vt:lpstr>Interface configuration</vt:lpstr>
      <vt:lpstr>Update the /etc/hosts file on each node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of Understanding OpenStack</dc:title>
  <dc:creator>Li, Alvin</dc:creator>
  <cp:lastModifiedBy>Li, Alvin</cp:lastModifiedBy>
  <cp:revision>25</cp:revision>
  <dcterms:created xsi:type="dcterms:W3CDTF">2019-05-20T07:13:36Z</dcterms:created>
  <dcterms:modified xsi:type="dcterms:W3CDTF">2019-05-24T00:11:51Z</dcterms:modified>
</cp:coreProperties>
</file>