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56" r:id="rId3"/>
    <p:sldId id="257" r:id="rId4"/>
    <p:sldId id="258" r:id="rId5"/>
    <p:sldId id="270" r:id="rId6"/>
    <p:sldId id="266" r:id="rId7"/>
    <p:sldId id="267" r:id="rId8"/>
    <p:sldId id="269" r:id="rId9"/>
    <p:sldId id="260" r:id="rId10"/>
    <p:sldId id="261" r:id="rId11"/>
    <p:sldId id="262" r:id="rId12"/>
    <p:sldId id="263" r:id="rId13"/>
    <p:sldId id="264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3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567AE-3527-46A0-89DD-7C5BD712834F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09839-7E02-4274-A791-142181B9C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4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前往课程模块</a:t>
            </a:r>
            <a:r>
              <a:rPr lang="en-US" altLang="zh-CN" dirty="0" smtClean="0"/>
              <a:t>2-7</a:t>
            </a:r>
            <a:r>
              <a:rPr lang="zh-CN" altLang="en-US" dirty="0" smtClean="0"/>
              <a:t>幻灯片，前往题库模块</a:t>
            </a:r>
            <a:r>
              <a:rPr lang="en-US" altLang="zh-CN" dirty="0" smtClean="0"/>
              <a:t>8-12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如果在课程类型一级新增课程需要选择课程类型，如果在课程类型下一级，也就是课程列表级新增课程时课程类型直接显示出来，并且不能修改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2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幻灯片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中点击类型进入这个界面，查看该类型下所有课程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6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纲名称需要根据层级先后将字体慢慢变小，是否为末级，如果不是末级就是灰色，为末级的改成绿色，如第一章需要改为末级则需要删除第一章下所有层级才可以，层级描述是对课程大纲中某一层级的教学进行一段文字描述，操作就是修改和删除，修改大纲名称，删除大纲，点击预览可以看见学生端展示的效果做出层级之间有层次的效果</a:t>
            </a:r>
            <a:r>
              <a:rPr lang="en-US" altLang="zh-CN" dirty="0" smtClean="0"/>
              <a:t>,</a:t>
            </a:r>
            <a:r>
              <a:rPr lang="zh-CN" altLang="en-US" dirty="0" smtClean="0"/>
              <a:t>点击文件上传进入下一个幻灯片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23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当鼠标滑动到右侧资料名称上弹出编辑按钮，编辑可以修改文件名称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246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末级任务采用两种方式，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通过流程图牵引，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采用单选多选判断实务题形式（下一个幻灯片）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17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末级任务可以选择该方式，选好试题之后点击确定，右侧显示出试卷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6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鼠标滑动至题库名称可以针对题库进行删除，对题库名称进行修改操作，删除题录的时候需要弹出窗口再次确认是否删除题库，当鼠标滑动到某一道试题上，试题右侧出现修改和删除按钮，上方搜索可以搜索题库也可搜索试题，当搜索题库的时候，确认搜索的题库的时候下方题库列表需要联动，当搜索试题的时候，确认搜索的试题的时候，需要题库和试题联动，点击增加试题进入下面四个幻灯片，点击增加题库，弹窗输入题库名称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122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单击关键字设置对应的点击文字进入下一幻灯片，设置关键字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09839-7E02-4274-A791-142181B9C2E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4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38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1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0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5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8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9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74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25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7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1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4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07FA-F098-4647-BCBC-1931C81862C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86911-BF2E-4318-8E0D-D0C5C9AE1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6165270" y="2258289"/>
            <a:ext cx="3976252" cy="22721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 rot="10800000">
            <a:off x="2189018" y="2258289"/>
            <a:ext cx="3976252" cy="227214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793467" y="3194307"/>
            <a:ext cx="4743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FF00"/>
                </a:solidFill>
                <a:hlinkClick r:id="rId3" action="ppaction://hlinksldjump"/>
              </a:rPr>
              <a:t>前往课程模块</a:t>
            </a:r>
            <a:r>
              <a:rPr lang="zh-CN" altLang="en-US" sz="2000" b="1" dirty="0" smtClean="0"/>
              <a:t>                     </a:t>
            </a:r>
            <a:r>
              <a:rPr lang="zh-CN" altLang="en-US" sz="2000" b="1" dirty="0" smtClean="0">
                <a:hlinkClick r:id="rId4" action="ppaction://hlinksldjump"/>
              </a:rPr>
              <a:t>前往题库模块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554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47309" y="1191491"/>
            <a:ext cx="3241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89873" y="82215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增加单选试题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76839"/>
              </p:ext>
            </p:extLst>
          </p:nvPr>
        </p:nvGraphicFramePr>
        <p:xfrm>
          <a:off x="1288471" y="1560823"/>
          <a:ext cx="10113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44">
                  <a:extLst>
                    <a:ext uri="{9D8B030D-6E8A-4147-A177-3AD203B41FA5}">
                      <a16:colId xmlns:a16="http://schemas.microsoft.com/office/drawing/2014/main" val="973691064"/>
                    </a:ext>
                  </a:extLst>
                </a:gridCol>
                <a:gridCol w="1275720">
                  <a:extLst>
                    <a:ext uri="{9D8B030D-6E8A-4147-A177-3AD203B41FA5}">
                      <a16:colId xmlns:a16="http://schemas.microsoft.com/office/drawing/2014/main" val="310035454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22280279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653498887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4058953228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204996283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297084917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982381491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752784608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89015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编号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题干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B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C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D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E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F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答案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解析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7515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9119"/>
              </p:ext>
            </p:extLst>
          </p:nvPr>
        </p:nvGraphicFramePr>
        <p:xfrm>
          <a:off x="1288471" y="1931663"/>
          <a:ext cx="101138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7">
                  <a:extLst>
                    <a:ext uri="{9D8B030D-6E8A-4147-A177-3AD203B41FA5}">
                      <a16:colId xmlns:a16="http://schemas.microsoft.com/office/drawing/2014/main" val="3290540492"/>
                    </a:ext>
                  </a:extLst>
                </a:gridCol>
                <a:gridCol w="1274617">
                  <a:extLst>
                    <a:ext uri="{9D8B030D-6E8A-4147-A177-3AD203B41FA5}">
                      <a16:colId xmlns:a16="http://schemas.microsoft.com/office/drawing/2014/main" val="2761288044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14187113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076600010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187207935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570385459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396203208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17514123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393466023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645010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西瓜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黄瓜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南瓜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冬瓜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2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4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4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47397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88471" y="3785863"/>
            <a:ext cx="10113820" cy="3982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添加一条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66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47309" y="1191491"/>
            <a:ext cx="3241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89873" y="8221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增加多选试题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288471" y="1560823"/>
          <a:ext cx="10113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44">
                  <a:extLst>
                    <a:ext uri="{9D8B030D-6E8A-4147-A177-3AD203B41FA5}">
                      <a16:colId xmlns:a16="http://schemas.microsoft.com/office/drawing/2014/main" val="973691064"/>
                    </a:ext>
                  </a:extLst>
                </a:gridCol>
                <a:gridCol w="1275720">
                  <a:extLst>
                    <a:ext uri="{9D8B030D-6E8A-4147-A177-3AD203B41FA5}">
                      <a16:colId xmlns:a16="http://schemas.microsoft.com/office/drawing/2014/main" val="310035454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22280279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653498887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4058953228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204996283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297084917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982381491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752784608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89015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编号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题干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B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C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D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E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选项</a:t>
                      </a:r>
                      <a:r>
                        <a:rPr lang="en-US" altLang="zh-CN" sz="1400" dirty="0" smtClean="0"/>
                        <a:t>F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答案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解析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7515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24822"/>
              </p:ext>
            </p:extLst>
          </p:nvPr>
        </p:nvGraphicFramePr>
        <p:xfrm>
          <a:off x="1288471" y="1931663"/>
          <a:ext cx="101138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7">
                  <a:extLst>
                    <a:ext uri="{9D8B030D-6E8A-4147-A177-3AD203B41FA5}">
                      <a16:colId xmlns:a16="http://schemas.microsoft.com/office/drawing/2014/main" val="3290540492"/>
                    </a:ext>
                  </a:extLst>
                </a:gridCol>
                <a:gridCol w="1274617">
                  <a:extLst>
                    <a:ext uri="{9D8B030D-6E8A-4147-A177-3AD203B41FA5}">
                      <a16:colId xmlns:a16="http://schemas.microsoft.com/office/drawing/2014/main" val="2761288044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14187113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076600010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187207935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570385459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3396203208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17514123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393466023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2645010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西瓜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黄瓜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南瓜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冬瓜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ABC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2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4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4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47397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88471" y="3785863"/>
            <a:ext cx="10113820" cy="3982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添加一条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47309" y="1191491"/>
            <a:ext cx="3241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89873" y="8221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</a:t>
            </a:r>
            <a:r>
              <a:rPr lang="zh-CN" altLang="en-US" dirty="0"/>
              <a:t>判断</a:t>
            </a:r>
            <a:r>
              <a:rPr lang="zh-CN" altLang="en-US" dirty="0" smtClean="0"/>
              <a:t>试题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547135"/>
              </p:ext>
            </p:extLst>
          </p:nvPr>
        </p:nvGraphicFramePr>
        <p:xfrm>
          <a:off x="1288471" y="1560822"/>
          <a:ext cx="101138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911">
                  <a:extLst>
                    <a:ext uri="{9D8B030D-6E8A-4147-A177-3AD203B41FA5}">
                      <a16:colId xmlns:a16="http://schemas.microsoft.com/office/drawing/2014/main" val="973691064"/>
                    </a:ext>
                  </a:extLst>
                </a:gridCol>
                <a:gridCol w="2812473">
                  <a:extLst>
                    <a:ext uri="{9D8B030D-6E8A-4147-A177-3AD203B41FA5}">
                      <a16:colId xmlns:a16="http://schemas.microsoft.com/office/drawing/2014/main" val="3100354542"/>
                    </a:ext>
                  </a:extLst>
                </a:gridCol>
                <a:gridCol w="2008909">
                  <a:extLst>
                    <a:ext uri="{9D8B030D-6E8A-4147-A177-3AD203B41FA5}">
                      <a16:colId xmlns:a16="http://schemas.microsoft.com/office/drawing/2014/main" val="3297084917"/>
                    </a:ext>
                  </a:extLst>
                </a:gridCol>
                <a:gridCol w="1942082">
                  <a:extLst>
                    <a:ext uri="{9D8B030D-6E8A-4147-A177-3AD203B41FA5}">
                      <a16:colId xmlns:a16="http://schemas.microsoft.com/office/drawing/2014/main" val="1752784608"/>
                    </a:ext>
                  </a:extLst>
                </a:gridCol>
                <a:gridCol w="2103444">
                  <a:extLst>
                    <a:ext uri="{9D8B030D-6E8A-4147-A177-3AD203B41FA5}">
                      <a16:colId xmlns:a16="http://schemas.microsoft.com/office/drawing/2014/main" val="189015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编号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题干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是否正确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答案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解析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7515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30072"/>
              </p:ext>
            </p:extLst>
          </p:nvPr>
        </p:nvGraphicFramePr>
        <p:xfrm>
          <a:off x="1288471" y="1931663"/>
          <a:ext cx="101138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911">
                  <a:extLst>
                    <a:ext uri="{9D8B030D-6E8A-4147-A177-3AD203B41FA5}">
                      <a16:colId xmlns:a16="http://schemas.microsoft.com/office/drawing/2014/main" val="3290540492"/>
                    </a:ext>
                  </a:extLst>
                </a:gridCol>
                <a:gridCol w="2812473">
                  <a:extLst>
                    <a:ext uri="{9D8B030D-6E8A-4147-A177-3AD203B41FA5}">
                      <a16:colId xmlns:a16="http://schemas.microsoft.com/office/drawing/2014/main" val="2761288044"/>
                    </a:ext>
                  </a:extLst>
                </a:gridCol>
                <a:gridCol w="2008908">
                  <a:extLst>
                    <a:ext uri="{9D8B030D-6E8A-4147-A177-3AD203B41FA5}">
                      <a16:colId xmlns:a16="http://schemas.microsoft.com/office/drawing/2014/main" val="1175141232"/>
                    </a:ext>
                  </a:extLst>
                </a:gridCol>
                <a:gridCol w="1939637">
                  <a:extLst>
                    <a:ext uri="{9D8B030D-6E8A-4147-A177-3AD203B41FA5}">
                      <a16:colId xmlns:a16="http://schemas.microsoft.com/office/drawing/2014/main" val="2393466023"/>
                    </a:ext>
                  </a:extLst>
                </a:gridCol>
                <a:gridCol w="2105891">
                  <a:extLst>
                    <a:ext uri="{9D8B030D-6E8A-4147-A177-3AD203B41FA5}">
                      <a16:colId xmlns:a16="http://schemas.microsoft.com/office/drawing/2014/main" val="2645010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2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4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4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47397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88471" y="3785863"/>
            <a:ext cx="10113820" cy="3982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添加一条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8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447309" y="1191491"/>
            <a:ext cx="32419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89873" y="822159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增加实务试题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61851"/>
              </p:ext>
            </p:extLst>
          </p:nvPr>
        </p:nvGraphicFramePr>
        <p:xfrm>
          <a:off x="1288471" y="1560823"/>
          <a:ext cx="10113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610">
                  <a:extLst>
                    <a:ext uri="{9D8B030D-6E8A-4147-A177-3AD203B41FA5}">
                      <a16:colId xmlns:a16="http://schemas.microsoft.com/office/drawing/2014/main" val="973691064"/>
                    </a:ext>
                  </a:extLst>
                </a:gridCol>
                <a:gridCol w="3189300">
                  <a:extLst>
                    <a:ext uri="{9D8B030D-6E8A-4147-A177-3AD203B41FA5}">
                      <a16:colId xmlns:a16="http://schemas.microsoft.com/office/drawing/2014/main" val="3100354542"/>
                    </a:ext>
                  </a:extLst>
                </a:gridCol>
                <a:gridCol w="2528455">
                  <a:extLst>
                    <a:ext uri="{9D8B030D-6E8A-4147-A177-3AD203B41FA5}">
                      <a16:colId xmlns:a16="http://schemas.microsoft.com/office/drawing/2014/main" val="982381491"/>
                    </a:ext>
                  </a:extLst>
                </a:gridCol>
                <a:gridCol w="2528455">
                  <a:extLst>
                    <a:ext uri="{9D8B030D-6E8A-4147-A177-3AD203B41FA5}">
                      <a16:colId xmlns:a16="http://schemas.microsoft.com/office/drawing/2014/main" val="1890151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编号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题干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解析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7515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70036"/>
              </p:ext>
            </p:extLst>
          </p:nvPr>
        </p:nvGraphicFramePr>
        <p:xfrm>
          <a:off x="1288471" y="1931663"/>
          <a:ext cx="101138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368">
                  <a:extLst>
                    <a:ext uri="{9D8B030D-6E8A-4147-A177-3AD203B41FA5}">
                      <a16:colId xmlns:a16="http://schemas.microsoft.com/office/drawing/2014/main" val="3290540492"/>
                    </a:ext>
                  </a:extLst>
                </a:gridCol>
                <a:gridCol w="3186543">
                  <a:extLst>
                    <a:ext uri="{9D8B030D-6E8A-4147-A177-3AD203B41FA5}">
                      <a16:colId xmlns:a16="http://schemas.microsoft.com/office/drawing/2014/main" val="2761288044"/>
                    </a:ext>
                  </a:extLst>
                </a:gridCol>
                <a:gridCol w="2528455">
                  <a:extLst>
                    <a:ext uri="{9D8B030D-6E8A-4147-A177-3AD203B41FA5}">
                      <a16:colId xmlns:a16="http://schemas.microsoft.com/office/drawing/2014/main" val="1175141232"/>
                    </a:ext>
                  </a:extLst>
                </a:gridCol>
                <a:gridCol w="2528455">
                  <a:extLst>
                    <a:ext uri="{9D8B030D-6E8A-4147-A177-3AD203B41FA5}">
                      <a16:colId xmlns:a16="http://schemas.microsoft.com/office/drawing/2014/main" val="2645010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92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71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64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46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47397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88471" y="3785863"/>
            <a:ext cx="10113820" cy="39821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添加一条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45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57600" y="2006221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可以通过题库自由组卷，组卷功能原型在第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幻灯片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2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290778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会计专业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801254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计算机专业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311730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美术专业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822206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机械专业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290778" y="4397166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船舶专业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3801254" y="4397165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航空专业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6311730" y="4397165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医学专业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8822206" y="4397165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822205" y="674582"/>
            <a:ext cx="1858489" cy="5950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新增课程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0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817254" y="2278744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课程名称：    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教学基础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817256" y="2830286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课程类型：     计算机专业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817256" y="3381828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课程开发者：  张三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817256" y="3933370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课程描述：      让小白也会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268684" y="10975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新增课程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6219366" y="5884223"/>
            <a:ext cx="783772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257138" y="5884223"/>
            <a:ext cx="783772" cy="449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取消</a:t>
            </a:r>
            <a:endParaRPr lang="zh-CN" altLang="en-US" dirty="0"/>
          </a:p>
        </p:txBody>
      </p:sp>
      <p:sp>
        <p:nvSpPr>
          <p:cNvPr id="14" name="剪去同侧角的矩形 13"/>
          <p:cNvSpPr/>
          <p:nvPr/>
        </p:nvSpPr>
        <p:spPr>
          <a:xfrm>
            <a:off x="2191653" y="1536338"/>
            <a:ext cx="7561945" cy="45719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817253" y="4484912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是否付费</a:t>
            </a:r>
            <a:r>
              <a:rPr lang="zh-CN" altLang="en-US" dirty="0" smtClean="0"/>
              <a:t>：      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817253" y="5100452"/>
            <a:ext cx="4223657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价格：     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9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290778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r>
              <a:rPr lang="zh-CN" altLang="en-US" dirty="0" smtClean="0"/>
              <a:t>大牛养成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950851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Linux</a:t>
            </a:r>
            <a:r>
              <a:rPr lang="zh-CN" altLang="en-US" dirty="0" smtClean="0"/>
              <a:t>教学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610924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前端教学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270997" y="1487052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r>
              <a:rPr lang="zh-CN" altLang="en-US" dirty="0" smtClean="0"/>
              <a:t>工程师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290777" y="4327234"/>
            <a:ext cx="1858489" cy="1880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90777" y="674250"/>
            <a:ext cx="1858489" cy="5950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hlinkClick r:id="rId3" action="ppaction://hlinksldjump"/>
              </a:rPr>
              <a:t>新增课程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24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5581" y="703384"/>
            <a:ext cx="1730368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大纲名称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288343" y="703384"/>
            <a:ext cx="800893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增加同级</a:t>
            </a:r>
          </a:p>
        </p:txBody>
      </p:sp>
      <p:sp>
        <p:nvSpPr>
          <p:cNvPr id="6" name="矩形 5"/>
          <p:cNvSpPr/>
          <p:nvPr/>
        </p:nvSpPr>
        <p:spPr>
          <a:xfrm>
            <a:off x="6071631" y="703384"/>
            <a:ext cx="800892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文件上传</a:t>
            </a:r>
          </a:p>
        </p:txBody>
      </p:sp>
      <p:sp>
        <p:nvSpPr>
          <p:cNvPr id="7" name="矩形 6"/>
          <p:cNvSpPr/>
          <p:nvPr/>
        </p:nvSpPr>
        <p:spPr>
          <a:xfrm>
            <a:off x="3305950" y="703384"/>
            <a:ext cx="982394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增加下一级</a:t>
            </a:r>
          </a:p>
        </p:txBody>
      </p:sp>
      <p:sp>
        <p:nvSpPr>
          <p:cNvPr id="8" name="矩形 7"/>
          <p:cNvSpPr/>
          <p:nvPr/>
        </p:nvSpPr>
        <p:spPr>
          <a:xfrm>
            <a:off x="5089236" y="703384"/>
            <a:ext cx="982394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是否为末级</a:t>
            </a:r>
          </a:p>
        </p:txBody>
      </p:sp>
      <p:sp>
        <p:nvSpPr>
          <p:cNvPr id="9" name="矩形 8"/>
          <p:cNvSpPr/>
          <p:nvPr/>
        </p:nvSpPr>
        <p:spPr>
          <a:xfrm>
            <a:off x="6872523" y="703384"/>
            <a:ext cx="849078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层级描述</a:t>
            </a:r>
          </a:p>
        </p:txBody>
      </p:sp>
      <p:sp>
        <p:nvSpPr>
          <p:cNvPr id="10" name="矩形 9"/>
          <p:cNvSpPr/>
          <p:nvPr/>
        </p:nvSpPr>
        <p:spPr>
          <a:xfrm>
            <a:off x="8897489" y="703384"/>
            <a:ext cx="849078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操作</a:t>
            </a:r>
          </a:p>
        </p:txBody>
      </p:sp>
      <p:sp>
        <p:nvSpPr>
          <p:cNvPr id="11" name="矩形 10"/>
          <p:cNvSpPr/>
          <p:nvPr/>
        </p:nvSpPr>
        <p:spPr>
          <a:xfrm>
            <a:off x="9746567" y="703384"/>
            <a:ext cx="604911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浏览</a:t>
            </a:r>
          </a:p>
        </p:txBody>
      </p:sp>
      <p:sp>
        <p:nvSpPr>
          <p:cNvPr id="12" name="矩形 11"/>
          <p:cNvSpPr/>
          <p:nvPr/>
        </p:nvSpPr>
        <p:spPr>
          <a:xfrm>
            <a:off x="1575582" y="1041009"/>
            <a:ext cx="8775896" cy="4881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876798" y="112643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Java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22" y="1209355"/>
            <a:ext cx="286049" cy="28604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2" y="1227825"/>
            <a:ext cx="286049" cy="28604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09" y="1226223"/>
            <a:ext cx="297326" cy="29732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647" y="1219029"/>
            <a:ext cx="373380" cy="2667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41" y="1209249"/>
            <a:ext cx="266807" cy="26680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51" y="1209249"/>
            <a:ext cx="283698" cy="29447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14" y="1160572"/>
            <a:ext cx="383616" cy="383616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75582" y="1551693"/>
            <a:ext cx="8775896" cy="48814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22" y="1710311"/>
            <a:ext cx="286049" cy="28604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058" y="1710499"/>
            <a:ext cx="286049" cy="28604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495" y="1699034"/>
            <a:ext cx="297326" cy="29732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5" y="1720040"/>
            <a:ext cx="373380" cy="2667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541" y="1719933"/>
            <a:ext cx="266807" cy="26680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45" y="1701881"/>
            <a:ext cx="283698" cy="29447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14" y="1671256"/>
            <a:ext cx="383616" cy="383616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047596" y="169129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第一章</a:t>
            </a:r>
            <a:endParaRPr lang="zh-CN" altLang="en-US" sz="14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784" y="2260938"/>
            <a:ext cx="286049" cy="28604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929" y="2249888"/>
            <a:ext cx="286049" cy="286049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709" y="2249888"/>
            <a:ext cx="297326" cy="297326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5" y="2233738"/>
            <a:ext cx="373380" cy="2667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603" y="2196474"/>
            <a:ext cx="266807" cy="266807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258" y="2218358"/>
            <a:ext cx="283698" cy="29447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76" y="2147797"/>
            <a:ext cx="383616" cy="383616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1579923" y="2154978"/>
            <a:ext cx="8775896" cy="429289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2364686" y="225441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第一节</a:t>
            </a:r>
            <a:endParaRPr lang="zh-CN" altLang="en-US" sz="1200" dirty="0"/>
          </a:p>
        </p:txBody>
      </p:sp>
      <p:sp>
        <p:nvSpPr>
          <p:cNvPr id="39" name="矩形 38"/>
          <p:cNvSpPr/>
          <p:nvPr/>
        </p:nvSpPr>
        <p:spPr>
          <a:xfrm>
            <a:off x="7706947" y="703383"/>
            <a:ext cx="1190541" cy="337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流程图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0051" y="1220776"/>
            <a:ext cx="284331" cy="274628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0050" y="1769356"/>
            <a:ext cx="284331" cy="274628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0050" y="2214795"/>
            <a:ext cx="284331" cy="27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0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87055" y="554177"/>
            <a:ext cx="849745" cy="3786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教学资料</a:t>
            </a:r>
            <a:endParaRPr lang="zh-CN" altLang="en-US" sz="1200" dirty="0"/>
          </a:p>
        </p:txBody>
      </p:sp>
      <p:sp>
        <p:nvSpPr>
          <p:cNvPr id="5" name="圆角矩形 4"/>
          <p:cNvSpPr/>
          <p:nvPr/>
        </p:nvSpPr>
        <p:spPr>
          <a:xfrm>
            <a:off x="2516909" y="554181"/>
            <a:ext cx="849745" cy="378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教学视频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551379" y="554177"/>
            <a:ext cx="849745" cy="378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参考答案</a:t>
            </a:r>
            <a:endParaRPr lang="zh-CN" altLang="en-US" sz="1200" dirty="0"/>
          </a:p>
        </p:txBody>
      </p:sp>
      <p:sp>
        <p:nvSpPr>
          <p:cNvPr id="10" name="圆角矩形 9"/>
          <p:cNvSpPr/>
          <p:nvPr/>
        </p:nvSpPr>
        <p:spPr>
          <a:xfrm>
            <a:off x="1487055" y="1597891"/>
            <a:ext cx="5163127" cy="3999345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4082472" y="3334328"/>
            <a:ext cx="0" cy="535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749964" y="3592945"/>
            <a:ext cx="651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028063" y="1967469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将文件拖拽到此处或点击该框上传文件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802255" y="1487055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1.XXX</a:t>
            </a:r>
            <a:r>
              <a:rPr lang="zh-CN" altLang="en-US" dirty="0" smtClean="0"/>
              <a:t>教学资料</a:t>
            </a:r>
            <a:r>
              <a:rPr lang="en-US" altLang="zh-CN" dirty="0" smtClean="0"/>
              <a:t>.pdf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802255" y="2152135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2.XXX</a:t>
            </a:r>
            <a:r>
              <a:rPr lang="zh-CN" altLang="en-US" dirty="0" smtClean="0"/>
              <a:t>教学资料</a:t>
            </a:r>
            <a:r>
              <a:rPr lang="en-US" altLang="zh-CN" dirty="0" smtClean="0"/>
              <a:t>.pdf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467273" y="296499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294" y="1559971"/>
            <a:ext cx="185725" cy="2235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069" y="1559971"/>
            <a:ext cx="223500" cy="22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55" y="1335809"/>
            <a:ext cx="784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3865418" y="845127"/>
            <a:ext cx="43226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472729" y="47579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试题</a:t>
            </a:r>
            <a:r>
              <a:rPr lang="zh-CN" altLang="en-US" sz="2000" dirty="0"/>
              <a:t>配置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71054" y="1454727"/>
            <a:ext cx="3643746" cy="4710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单选题                 已选</a:t>
            </a:r>
            <a:r>
              <a:rPr lang="en-US" altLang="zh-CN" sz="1400" dirty="0" smtClean="0">
                <a:solidFill>
                  <a:schemeClr val="tx1"/>
                </a:solidFill>
              </a:rPr>
              <a:t>10</a:t>
            </a:r>
            <a:r>
              <a:rPr lang="zh-CN" altLang="en-US" sz="1400" dirty="0" smtClean="0">
                <a:solidFill>
                  <a:schemeClr val="tx1"/>
                </a:solidFill>
              </a:rPr>
              <a:t>题                                  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357" y="1566897"/>
            <a:ext cx="260122" cy="246714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471054" y="2193981"/>
            <a:ext cx="3643746" cy="4710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多</a:t>
            </a:r>
            <a:r>
              <a:rPr lang="zh-CN" altLang="en-US" sz="1400" dirty="0" smtClean="0">
                <a:solidFill>
                  <a:schemeClr val="tx1"/>
                </a:solidFill>
              </a:rPr>
              <a:t>选题                 已选</a:t>
            </a:r>
            <a:r>
              <a:rPr lang="en-US" altLang="zh-CN" sz="1400" dirty="0" smtClean="0">
                <a:solidFill>
                  <a:schemeClr val="tx1"/>
                </a:solidFill>
              </a:rPr>
              <a:t>10</a:t>
            </a:r>
            <a:r>
              <a:rPr lang="zh-CN" altLang="en-US" sz="1400" dirty="0" smtClean="0">
                <a:solidFill>
                  <a:schemeClr val="tx1"/>
                </a:solidFill>
              </a:rPr>
              <a:t>题                                  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71054" y="2933235"/>
            <a:ext cx="3643746" cy="4710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判断题                 已选</a:t>
            </a:r>
            <a:r>
              <a:rPr lang="en-US" altLang="zh-CN" sz="1400" dirty="0" smtClean="0">
                <a:solidFill>
                  <a:schemeClr val="tx1"/>
                </a:solidFill>
              </a:rPr>
              <a:t>10</a:t>
            </a:r>
            <a:r>
              <a:rPr lang="zh-CN" altLang="en-US" sz="1400" dirty="0" smtClean="0">
                <a:solidFill>
                  <a:schemeClr val="tx1"/>
                </a:solidFill>
              </a:rPr>
              <a:t>题                                  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71054" y="3672489"/>
            <a:ext cx="3643746" cy="4710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实务</a:t>
            </a:r>
            <a:r>
              <a:rPr lang="zh-CN" altLang="en-US" sz="1400" dirty="0" smtClean="0">
                <a:solidFill>
                  <a:schemeClr val="tx1"/>
                </a:solidFill>
              </a:rPr>
              <a:t>题                 已选</a:t>
            </a:r>
            <a:r>
              <a:rPr lang="en-US" altLang="zh-CN" sz="1400" dirty="0" smtClean="0">
                <a:solidFill>
                  <a:schemeClr val="tx1"/>
                </a:solidFill>
              </a:rPr>
              <a:t>5</a:t>
            </a:r>
            <a:r>
              <a:rPr lang="zh-CN" altLang="en-US" sz="1400" dirty="0" smtClean="0">
                <a:solidFill>
                  <a:schemeClr val="tx1"/>
                </a:solidFill>
              </a:rPr>
              <a:t>题                                   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357" y="3784659"/>
            <a:ext cx="260122" cy="24671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357" y="3045405"/>
            <a:ext cx="260122" cy="24671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357" y="2362423"/>
            <a:ext cx="260122" cy="246714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471054" y="4416499"/>
            <a:ext cx="3643746" cy="4710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试卷</a:t>
            </a:r>
            <a:r>
              <a:rPr lang="zh-CN" altLang="en-US" sz="1400" dirty="0" smtClean="0">
                <a:solidFill>
                  <a:schemeClr val="tx1"/>
                </a:solidFill>
              </a:rPr>
              <a:t>名称                 </a:t>
            </a:r>
            <a:r>
              <a:rPr lang="en-US" altLang="zh-CN" sz="1400" dirty="0" smtClean="0">
                <a:solidFill>
                  <a:schemeClr val="tx1"/>
                </a:solidFill>
              </a:rPr>
              <a:t>XXX</a:t>
            </a:r>
            <a:r>
              <a:rPr lang="zh-CN" altLang="en-US" sz="1400" dirty="0" smtClean="0">
                <a:solidFill>
                  <a:schemeClr val="tx1"/>
                </a:solidFill>
              </a:rPr>
              <a:t>专业第一套试题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255594" y="5268036"/>
            <a:ext cx="1951630" cy="4367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088215" y="1382231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XXX</a:t>
            </a:r>
            <a:r>
              <a:rPr lang="zh-CN" altLang="en-US" dirty="0" smtClean="0"/>
              <a:t>专业第一套试题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472729" y="2304201"/>
            <a:ext cx="58080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1.XXXXXXXXXXXXXXXXXXXXXXXXXXXXXXXXXXXXXX ()</a:t>
            </a:r>
          </a:p>
          <a:p>
            <a:r>
              <a:rPr lang="en-US" altLang="zh-CN" dirty="0" smtClean="0"/>
              <a:t>   A.</a:t>
            </a:r>
            <a:r>
              <a:rPr lang="zh-CN" altLang="en-US" dirty="0" smtClean="0"/>
              <a:t>西瓜  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冬瓜    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南瓜  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黄瓜</a:t>
            </a:r>
            <a:endParaRPr lang="en-US" altLang="zh-CN" dirty="0" smtClean="0"/>
          </a:p>
          <a:p>
            <a:r>
              <a:rPr lang="en-US" altLang="zh-CN" dirty="0" smtClean="0"/>
              <a:t>2.XXXXXXXXXXXXXXXXXXXXXXXXXXXXXXXXXXXXXX()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A.             B.               C.              D.</a:t>
            </a:r>
          </a:p>
          <a:p>
            <a:r>
              <a:rPr lang="en-US" altLang="zh-CN" dirty="0" smtClean="0"/>
              <a:t>3.XXXXXXXXXXXXXX</a:t>
            </a:r>
            <a:r>
              <a:rPr lang="zh-CN" altLang="en-US" dirty="0" smtClean="0"/>
              <a:t>是否正确（）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4.XXXXXXXXXXXXXXXXXXXXXX</a:t>
            </a:r>
            <a:r>
              <a:rPr lang="zh-CN" altLang="en-US" dirty="0" smtClean="0"/>
              <a:t>简单说说应用原理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21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1482436" y="1163784"/>
            <a:ext cx="4052549" cy="36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82436" y="831273"/>
            <a:ext cx="955964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单选题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17200" y="8312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多选题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454979" y="8312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判断题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82436" y="1357745"/>
            <a:ext cx="9213273" cy="19673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50873" y="1482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单选题库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879620" y="204573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XXX</a:t>
            </a:r>
            <a:r>
              <a:rPr lang="zh-CN" altLang="en-US" dirty="0" smtClean="0">
                <a:solidFill>
                  <a:srgbClr val="0070C0"/>
                </a:solidFill>
              </a:rPr>
              <a:t>题库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03081" y="204573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XXX</a:t>
            </a:r>
            <a:r>
              <a:rPr lang="zh-CN" altLang="en-US" dirty="0" smtClean="0"/>
              <a:t>题库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870584" y="204573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XXX</a:t>
            </a:r>
            <a:r>
              <a:rPr lang="zh-CN" altLang="en-US" dirty="0" smtClean="0"/>
              <a:t>题库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358869" y="204573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XXX</a:t>
            </a:r>
            <a:r>
              <a:rPr lang="zh-CN" altLang="en-US" dirty="0" smtClean="0"/>
              <a:t>题库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538855" y="287700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查看更多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8562109" y="874170"/>
            <a:ext cx="2133600" cy="3693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      </a:t>
            </a:r>
            <a:r>
              <a:rPr lang="zh-CN" altLang="en-US" sz="1100" dirty="0" smtClean="0">
                <a:solidFill>
                  <a:schemeClr val="bg1">
                    <a:lumMod val="85000"/>
                  </a:schemeClr>
                </a:solidFill>
              </a:rPr>
              <a:t>输入关键字搜索试题</a:t>
            </a:r>
            <a:endParaRPr lang="zh-CN" alt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48691" y="4210017"/>
            <a:ext cx="8215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0070C0"/>
                </a:solidFill>
              </a:rPr>
              <a:t>驾驶</a:t>
            </a:r>
            <a:r>
              <a:rPr lang="zh-CN" altLang="en-US" dirty="0">
                <a:solidFill>
                  <a:srgbClr val="0070C0"/>
                </a:solidFill>
              </a:rPr>
              <a:t>机动车在高速公路匝道上行驶，当有人给您打电话的时候，可以靠边停车，接打电话</a:t>
            </a:r>
            <a:r>
              <a:rPr lang="zh-CN" altLang="en-US" dirty="0" smtClean="0">
                <a:solidFill>
                  <a:srgbClr val="0070C0"/>
                </a:solidFill>
              </a:rPr>
              <a:t>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2.   ……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1482436" y="3566663"/>
            <a:ext cx="1136073" cy="4017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增加试题</a:t>
            </a:r>
            <a:endParaRPr lang="zh-CN" altLang="en-US" sz="14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309" y="4223871"/>
            <a:ext cx="199465" cy="23341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4836" y="4241502"/>
            <a:ext cx="177667" cy="21966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22" y="1834137"/>
            <a:ext cx="219508" cy="25687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749" y="1851768"/>
            <a:ext cx="195519" cy="241732"/>
          </a:xfrm>
          <a:prstGeom prst="rect">
            <a:avLst/>
          </a:prstGeom>
        </p:spPr>
      </p:pic>
      <p:sp>
        <p:nvSpPr>
          <p:cNvPr id="27" name="圆角矩形 26"/>
          <p:cNvSpPr/>
          <p:nvPr/>
        </p:nvSpPr>
        <p:spPr>
          <a:xfrm>
            <a:off x="7786256" y="867627"/>
            <a:ext cx="1191490" cy="369332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0"/>
            <a:endCxn id="27" idx="2"/>
          </p:cNvCxnSpPr>
          <p:nvPr/>
        </p:nvCxnSpPr>
        <p:spPr>
          <a:xfrm>
            <a:off x="8382001" y="867627"/>
            <a:ext cx="0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856055" y="929182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题库   </a:t>
            </a:r>
            <a:r>
              <a:rPr lang="zh-CN" altLang="en-US" sz="1400" dirty="0" smtClean="0">
                <a:solidFill>
                  <a:srgbClr val="0070C0"/>
                </a:solidFill>
              </a:rPr>
              <a:t>试题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448560" y="8360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实务题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8024884" y="1466211"/>
            <a:ext cx="2543193" cy="4017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增加题库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下载模板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导入题库</a:t>
            </a:r>
            <a:endParaRPr lang="zh-CN" altLang="en-US" sz="14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4836" y="953891"/>
            <a:ext cx="221298" cy="20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784</Words>
  <Application>Microsoft Office PowerPoint</Application>
  <PresentationFormat>宽屏</PresentationFormat>
  <Paragraphs>192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super</dc:creator>
  <cp:lastModifiedBy>super</cp:lastModifiedBy>
  <cp:revision>29</cp:revision>
  <dcterms:created xsi:type="dcterms:W3CDTF">2020-06-30T07:40:44Z</dcterms:created>
  <dcterms:modified xsi:type="dcterms:W3CDTF">2020-07-06T06:40:58Z</dcterms:modified>
</cp:coreProperties>
</file>