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Ex1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ppt/charts/chart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0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9" r:id="rId3"/>
    <p:sldId id="263" r:id="rId4"/>
    <p:sldId id="268" r:id="rId5"/>
    <p:sldId id="265" r:id="rId6"/>
    <p:sldId id="267" r:id="rId7"/>
    <p:sldId id="266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C4"/>
    <a:srgbClr val="1A5319"/>
    <a:srgbClr val="006B76"/>
    <a:srgbClr val="F8F0E5"/>
    <a:srgbClr val="D9D9D9"/>
    <a:srgbClr val="00727E"/>
    <a:srgbClr val="00642D"/>
    <a:srgbClr val="C00000"/>
    <a:srgbClr val="00AC4E"/>
    <a:srgbClr val="FF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9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8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D:\Documents%20and%20Settings\user\Desktop\&#21512;&#20316;&#31038;&#27010;&#27841;\&#21512;&#20316;&#31038;&#27010;&#27841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合作社種類!$F$6</c:f>
              <c:strCache>
                <c:ptCount val="1"/>
                <c:pt idx="0">
                  <c:v>農業合作社</c:v>
                </c:pt>
              </c:strCache>
            </c:strRef>
          </c:tx>
          <c:spPr>
            <a:solidFill>
              <a:srgbClr val="1A5319"/>
            </a:solidFill>
            <a:ln>
              <a:noFill/>
            </a:ln>
            <a:effectLst/>
          </c:spPr>
          <c:invertIfNegative val="0"/>
          <c:val>
            <c:numRef>
              <c:f>合作社種類!$G$6</c:f>
              <c:numCache>
                <c:formatCode>General</c:formatCode>
                <c:ptCount val="1"/>
                <c:pt idx="0">
                  <c:v>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78-44B4-9477-F3A11790D965}"/>
            </c:ext>
          </c:extLst>
        </c:ser>
        <c:ser>
          <c:idx val="1"/>
          <c:order val="1"/>
          <c:tx>
            <c:strRef>
              <c:f>合作社種類!$F$7</c:f>
              <c:strCache>
                <c:ptCount val="1"/>
                <c:pt idx="0">
                  <c:v>消費合作社</c:v>
                </c:pt>
              </c:strCache>
            </c:strRef>
          </c:tx>
          <c:spPr>
            <a:solidFill>
              <a:srgbClr val="508D4E"/>
            </a:solidFill>
            <a:ln>
              <a:noFill/>
            </a:ln>
            <a:effectLst/>
          </c:spPr>
          <c:invertIfNegative val="0"/>
          <c:val>
            <c:numRef>
              <c:f>合作社種類!$G$7</c:f>
              <c:numCache>
                <c:formatCode>General</c:formatCode>
                <c:ptCount val="1"/>
                <c:pt idx="0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78-44B4-9477-F3A11790D965}"/>
            </c:ext>
          </c:extLst>
        </c:ser>
        <c:ser>
          <c:idx val="2"/>
          <c:order val="2"/>
          <c:tx>
            <c:strRef>
              <c:f>合作社種類!$F$8</c:f>
              <c:strCache>
                <c:ptCount val="1"/>
                <c:pt idx="0">
                  <c:v>工業合作社</c:v>
                </c:pt>
              </c:strCache>
            </c:strRef>
          </c:tx>
          <c:spPr>
            <a:solidFill>
              <a:srgbClr val="80AF81"/>
            </a:solidFill>
            <a:ln>
              <a:noFill/>
            </a:ln>
            <a:effectLst/>
          </c:spPr>
          <c:invertIfNegative val="0"/>
          <c:val>
            <c:numRef>
              <c:f>合作社種類!$G$8</c:f>
              <c:numCache>
                <c:formatCode>General</c:formatCode>
                <c:ptCount val="1"/>
                <c:pt idx="0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78-44B4-9477-F3A11790D965}"/>
            </c:ext>
          </c:extLst>
        </c:ser>
        <c:ser>
          <c:idx val="3"/>
          <c:order val="3"/>
          <c:tx>
            <c:strRef>
              <c:f>合作社種類!$F$9</c:f>
              <c:strCache>
                <c:ptCount val="1"/>
                <c:pt idx="0">
                  <c:v>公用合作社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val>
            <c:numRef>
              <c:f>合作社種類!$G$9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D78-44B4-9477-F3A11790D965}"/>
            </c:ext>
          </c:extLst>
        </c:ser>
        <c:ser>
          <c:idx val="4"/>
          <c:order val="4"/>
          <c:tx>
            <c:strRef>
              <c:f>合作社種類!$F$10</c:f>
              <c:strCache>
                <c:ptCount val="1"/>
                <c:pt idx="0">
                  <c:v>兼營合作社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val>
            <c:numRef>
              <c:f>合作社種類!$G$10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D2C-40B2-8C85-970DFD46F9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736821216"/>
        <c:axId val="662021920"/>
      </c:barChart>
      <c:catAx>
        <c:axId val="7368212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62021920"/>
        <c:crosses val="autoZero"/>
        <c:auto val="1"/>
        <c:lblAlgn val="ctr"/>
        <c:lblOffset val="100"/>
        <c:noMultiLvlLbl val="0"/>
      </c:catAx>
      <c:valAx>
        <c:axId val="662021920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spPr>
          <a:noFill/>
          <a:ln>
            <a:solidFill>
              <a:srgbClr val="003C4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003C43"/>
                </a:solidFill>
                <a:latin typeface="思源黑體" panose="020B0500000000000000" pitchFamily="34" charset="-120"/>
                <a:ea typeface="思源黑體" panose="020B0500000000000000" pitchFamily="34" charset="-120"/>
                <a:cs typeface="+mn-cs"/>
              </a:defRPr>
            </a:pPr>
            <a:endParaRPr lang="zh-TW"/>
          </a:p>
        </c:txPr>
        <c:crossAx val="736821216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1A5319"/>
                </a:solidFill>
                <a:latin typeface="思源黑體" panose="020B0500000000000000" pitchFamily="34" charset="-120"/>
                <a:ea typeface="思源黑體" panose="020B0500000000000000" pitchFamily="34" charset="-120"/>
                <a:cs typeface="+mn-cs"/>
              </a:defRPr>
            </a:pPr>
            <a:endParaRPr lang="zh-TW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508D4E"/>
                </a:solidFill>
                <a:latin typeface="思源黑體" panose="020B0500000000000000" pitchFamily="34" charset="-120"/>
                <a:ea typeface="思源黑體" panose="020B0500000000000000" pitchFamily="34" charset="-120"/>
                <a:cs typeface="+mn-cs"/>
              </a:defRPr>
            </a:pPr>
            <a:endParaRPr lang="zh-TW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80AF81"/>
                </a:solidFill>
                <a:latin typeface="思源黑體" panose="020B0500000000000000" pitchFamily="34" charset="-120"/>
                <a:ea typeface="思源黑體" panose="020B0500000000000000" pitchFamily="34" charset="-120"/>
                <a:cs typeface="+mn-cs"/>
              </a:defRPr>
            </a:pPr>
            <a:endParaRPr lang="zh-TW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思源黑體" panose="020B0500000000000000" pitchFamily="34" charset="-120"/>
                <a:ea typeface="思源黑體" panose="020B0500000000000000" pitchFamily="34" charset="-120"/>
                <a:cs typeface="+mn-cs"/>
              </a:defRPr>
            </a:pPr>
            <a:endParaRPr lang="zh-TW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思源黑體" panose="020B0500000000000000" pitchFamily="34" charset="-120"/>
                <a:ea typeface="思源黑體" panose="020B0500000000000000" pitchFamily="34" charset="-120"/>
                <a:cs typeface="+mn-cs"/>
              </a:defRPr>
            </a:pPr>
            <a:endParaRPr lang="zh-TW"/>
          </a:p>
        </c:txPr>
      </c:legendEntry>
      <c:layout>
        <c:manualLayout>
          <c:xMode val="edge"/>
          <c:yMode val="edge"/>
          <c:x val="1.1557222222222222E-2"/>
          <c:y val="0.15122912666181323"/>
          <c:w val="0.86846277777777781"/>
          <c:h val="0.149486458172151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思源黑體" panose="020B0500000000000000" pitchFamily="34" charset="-120"/>
              <a:ea typeface="思源黑體" panose="020B0500000000000000" pitchFamily="34" charset="-120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551720618256056"/>
          <c:y val="0.1604563977180114"/>
          <c:w val="0.76936891221930592"/>
          <c:h val="0.71566422167889165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rgbClr val="006B76"/>
              </a:solidFill>
              <a:ln w="9525">
                <a:noFill/>
              </a:ln>
              <a:effectLst/>
            </c:spPr>
          </c:marker>
          <c:dPt>
            <c:idx val="0"/>
            <c:marker>
              <c:symbol val="circle"/>
              <c:size val="8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1AAB-4BFF-8304-EFE249BE059E}"/>
              </c:ext>
            </c:extLst>
          </c:dPt>
          <c:xVal>
            <c:strRef>
              <c:f>股金總額!$C$5:$C$9</c:f>
              <c:strCache>
                <c:ptCount val="5"/>
                <c:pt idx="0">
                  <c:v>農業合作社</c:v>
                </c:pt>
                <c:pt idx="1">
                  <c:v>工業合作社</c:v>
                </c:pt>
                <c:pt idx="2">
                  <c:v>消費合作社</c:v>
                </c:pt>
                <c:pt idx="3">
                  <c:v>兼營合作社</c:v>
                </c:pt>
                <c:pt idx="4">
                  <c:v>公用</c:v>
                </c:pt>
              </c:strCache>
            </c:strRef>
          </c:xVal>
          <c:yVal>
            <c:numRef>
              <c:f>股金總額!$D$5:$D$9</c:f>
              <c:numCache>
                <c:formatCode>General</c:formatCode>
                <c:ptCount val="5"/>
                <c:pt idx="0">
                  <c:v>1056491.976</c:v>
                </c:pt>
                <c:pt idx="1">
                  <c:v>37499.036</c:v>
                </c:pt>
                <c:pt idx="2">
                  <c:v>3321.28</c:v>
                </c:pt>
                <c:pt idx="3">
                  <c:v>3273.67</c:v>
                </c:pt>
                <c:pt idx="4">
                  <c:v>150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AAB-4BFF-8304-EFE249BE05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2196687"/>
        <c:axId val="1202200431"/>
      </c:scatterChart>
      <c:valAx>
        <c:axId val="120219668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02200431"/>
        <c:crosses val="autoZero"/>
        <c:crossBetween val="midCat"/>
      </c:valAx>
      <c:valAx>
        <c:axId val="1202200431"/>
        <c:scaling>
          <c:logBase val="10"/>
          <c:orientation val="minMax"/>
          <c:max val="10000000"/>
          <c:min val="10"/>
        </c:scaling>
        <c:delete val="0"/>
        <c:axPos val="l"/>
        <c:majorGridlines>
          <c:spPr>
            <a:ln w="9525" cap="flat" cmpd="sng" algn="ctr">
              <a:solidFill>
                <a:srgbClr val="006B76">
                  <a:alpha val="70000"/>
                </a:srgb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3C43"/>
                </a:solidFill>
                <a:latin typeface="思源黑體" panose="020B0500000000000000" pitchFamily="34" charset="-120"/>
                <a:ea typeface="思源黑體" panose="020B0500000000000000" pitchFamily="34" charset="-120"/>
                <a:cs typeface="+mn-cs"/>
              </a:defRPr>
            </a:pPr>
            <a:endParaRPr lang="zh-TW"/>
          </a:p>
        </c:txPr>
        <c:crossAx val="1202196687"/>
        <c:crosses val="autoZero"/>
        <c:crossBetween val="midCat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合作社種類!$B$6</c:f>
              <c:strCache>
                <c:ptCount val="1"/>
                <c:pt idx="0">
                  <c:v>專營合作社</c:v>
                </c:pt>
              </c:strCache>
            </c:strRef>
          </c:tx>
          <c:spPr>
            <a:solidFill>
              <a:srgbClr val="1A5319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41521559957504756"/>
                  <c:y val="-0.14111111111111119"/>
                </c:manualLayout>
              </c:layout>
              <c:tx>
                <c:rich>
                  <a:bodyPr/>
                  <a:lstStyle/>
                  <a:p>
                    <a:fld id="{65BC2985-4919-4DF6-97F1-BE20BD3D5922}" type="VALUE">
                      <a:rPr lang="en-US" altLang="zh-TW" smtClean="0"/>
                      <a:pPr/>
                      <a:t>[值]</a:t>
                    </a:fld>
                    <a:r>
                      <a:rPr lang="zh-TW" altLang="en-US" smtClean="0"/>
                      <a:t>社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B15-474E-AFB9-AD835BF1F6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思源黑體" panose="020B0500000000000000" pitchFamily="34" charset="-120"/>
                    <a:ea typeface="思源黑體" panose="020B0500000000000000" pitchFamily="34" charset="-120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合作社種類!$C$6</c:f>
              <c:numCache>
                <c:formatCode>General</c:formatCode>
                <c:ptCount val="1"/>
                <c:pt idx="0">
                  <c:v>392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15-474E-AFB9-AD835BF1F689}"/>
            </c:ext>
          </c:extLst>
        </c:ser>
        <c:ser>
          <c:idx val="1"/>
          <c:order val="1"/>
          <c:tx>
            <c:strRef>
              <c:f>合作社種類!$B$7</c:f>
              <c:strCache>
                <c:ptCount val="1"/>
                <c:pt idx="0">
                  <c:v>儲蓄互助社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合作社種類!$C$7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15-474E-AFB9-AD835BF1F689}"/>
            </c:ext>
          </c:extLst>
        </c:ser>
        <c:ser>
          <c:idx val="2"/>
          <c:order val="2"/>
          <c:tx>
            <c:strRef>
              <c:f>合作社種類!$B$8</c:f>
              <c:strCache>
                <c:ptCount val="1"/>
                <c:pt idx="0">
                  <c:v>兼營合作社</c:v>
                </c:pt>
              </c:strCache>
            </c:strRef>
          </c:tx>
          <c:spPr>
            <a:solidFill>
              <a:srgbClr val="508D4E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合作社種類!$C$8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15-474E-AFB9-AD835BF1F68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0"/>
        <c:overlap val="100"/>
        <c:axId val="859479792"/>
        <c:axId val="859478128"/>
      </c:barChart>
      <c:catAx>
        <c:axId val="8594797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59478128"/>
        <c:crosses val="autoZero"/>
        <c:auto val="1"/>
        <c:lblAlgn val="ctr"/>
        <c:lblOffset val="100"/>
        <c:noMultiLvlLbl val="0"/>
      </c:catAx>
      <c:valAx>
        <c:axId val="859478128"/>
        <c:scaling>
          <c:orientation val="minMax"/>
          <c:min val="0"/>
        </c:scaling>
        <c:delete val="0"/>
        <c:axPos val="b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F8F0E5"/>
                </a:solidFill>
                <a:latin typeface="思源黑體" panose="020B0500000000000000" pitchFamily="34" charset="-120"/>
                <a:ea typeface="思源黑體" panose="020B0500000000000000" pitchFamily="34" charset="-120"/>
                <a:cs typeface="+mn-cs"/>
              </a:defRPr>
            </a:pPr>
            <a:endParaRPr lang="zh-TW"/>
          </a:p>
        </c:txPr>
        <c:crossAx val="85947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1A5319"/>
                </a:solidFill>
                <a:latin typeface="思源黑體" panose="020B0500000000000000" pitchFamily="34" charset="-120"/>
                <a:ea typeface="思源黑體" panose="020B0500000000000000" pitchFamily="34" charset="-120"/>
                <a:cs typeface="+mn-cs"/>
              </a:defRPr>
            </a:pPr>
            <a:endParaRPr lang="zh-TW"/>
          </a:p>
        </c:txPr>
      </c:legendEntry>
      <c:legendEntry>
        <c:idx val="1"/>
        <c:delete val="1"/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508D4E"/>
                </a:solidFill>
                <a:latin typeface="思源黑體" panose="020B0500000000000000" pitchFamily="34" charset="-120"/>
                <a:ea typeface="思源黑體" panose="020B0500000000000000" pitchFamily="34" charset="-120"/>
                <a:cs typeface="+mn-cs"/>
              </a:defRPr>
            </a:pPr>
            <a:endParaRPr lang="zh-TW"/>
          </a:p>
        </c:txPr>
      </c:legendEntry>
      <c:layout>
        <c:manualLayout>
          <c:xMode val="edge"/>
          <c:yMode val="edge"/>
          <c:x val="1.8872916666666666E-2"/>
          <c:y val="0.16227777777777777"/>
          <c:w val="0.32019861111111109"/>
          <c:h val="0.163697222222222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思源黑體" panose="020B0500000000000000" pitchFamily="34" charset="-120"/>
              <a:ea typeface="思源黑體" panose="020B0500000000000000" pitchFamily="34" charset="-120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1A5319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9525">
                <a:solidFill>
                  <a:srgbClr val="1A5319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6527267880443174E-2"/>
                  <c:y val="-6.0821296619279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78E1-4FC6-9592-C405373330DC}"/>
                </c:ext>
              </c:extLst>
            </c:dLbl>
            <c:dLbl>
              <c:idx val="6"/>
              <c:layout>
                <c:manualLayout>
                  <c:x val="-5.3654658292138828E-2"/>
                  <c:y val="4.208489650442908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78E1-4FC6-9592-C405373330DC}"/>
                </c:ext>
              </c:extLst>
            </c:dLbl>
            <c:dLbl>
              <c:idx val="10"/>
              <c:layout>
                <c:manualLayout>
                  <c:x val="-3.5975175729458478E-2"/>
                  <c:y val="-6.70250392127550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78E1-4FC6-9592-C405373330D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1A5319"/>
                    </a:solidFill>
                    <a:latin typeface="思源黑體" panose="020B0500000000000000" pitchFamily="34" charset="-120"/>
                    <a:ea typeface="思源黑體" panose="020B0500000000000000" pitchFamily="34" charset="-120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年度變化!$B$5:$B$15</c:f>
              <c:numCache>
                <c:formatCode>General</c:formatCode>
                <c:ptCount val="11"/>
                <c:pt idx="0">
                  <c:v>102</c:v>
                </c:pt>
                <c:pt idx="1">
                  <c:v>103</c:v>
                </c:pt>
                <c:pt idx="2">
                  <c:v>104</c:v>
                </c:pt>
                <c:pt idx="3">
                  <c:v>105</c:v>
                </c:pt>
                <c:pt idx="4">
                  <c:v>106</c:v>
                </c:pt>
                <c:pt idx="5">
                  <c:v>107</c:v>
                </c:pt>
                <c:pt idx="6">
                  <c:v>108</c:v>
                </c:pt>
                <c:pt idx="7">
                  <c:v>109</c:v>
                </c:pt>
                <c:pt idx="8">
                  <c:v>110</c:v>
                </c:pt>
                <c:pt idx="9">
                  <c:v>111</c:v>
                </c:pt>
                <c:pt idx="10">
                  <c:v>112</c:v>
                </c:pt>
              </c:numCache>
            </c:numRef>
          </c:cat>
          <c:val>
            <c:numRef>
              <c:f>年度變化!$C$5:$C$15</c:f>
              <c:numCache>
                <c:formatCode>General</c:formatCode>
                <c:ptCount val="11"/>
                <c:pt idx="0">
                  <c:v>470</c:v>
                </c:pt>
                <c:pt idx="1">
                  <c:v>464</c:v>
                </c:pt>
                <c:pt idx="2">
                  <c:v>402</c:v>
                </c:pt>
                <c:pt idx="3">
                  <c:v>387</c:v>
                </c:pt>
                <c:pt idx="4">
                  <c:v>365</c:v>
                </c:pt>
                <c:pt idx="5">
                  <c:v>336</c:v>
                </c:pt>
                <c:pt idx="6">
                  <c:v>323</c:v>
                </c:pt>
                <c:pt idx="7">
                  <c:v>362</c:v>
                </c:pt>
                <c:pt idx="8">
                  <c:v>383</c:v>
                </c:pt>
                <c:pt idx="9">
                  <c:v>401</c:v>
                </c:pt>
                <c:pt idx="10">
                  <c:v>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E1-4FC6-9592-C405373330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507215"/>
        <c:axId val="2094504303"/>
      </c:lineChart>
      <c:catAx>
        <c:axId val="2094507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1A5319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003C43"/>
                </a:solidFill>
                <a:latin typeface="思源黑體" panose="020B0500000000000000" pitchFamily="34" charset="-120"/>
                <a:ea typeface="思源黑體" panose="020B0500000000000000" pitchFamily="34" charset="-120"/>
                <a:cs typeface="+mn-cs"/>
              </a:defRPr>
            </a:pPr>
            <a:endParaRPr lang="zh-TW"/>
          </a:p>
        </c:txPr>
        <c:crossAx val="2094504303"/>
        <c:crosses val="autoZero"/>
        <c:auto val="1"/>
        <c:lblAlgn val="ctr"/>
        <c:lblOffset val="100"/>
        <c:noMultiLvlLbl val="0"/>
      </c:catAx>
      <c:valAx>
        <c:axId val="2094504303"/>
        <c:scaling>
          <c:orientation val="minMax"/>
          <c:max val="500"/>
          <c:min val="300"/>
        </c:scaling>
        <c:delete val="1"/>
        <c:axPos val="l"/>
        <c:majorGridlines>
          <c:spPr>
            <a:ln w="9525" cap="flat" cmpd="sng" algn="ctr">
              <a:solidFill>
                <a:srgbClr val="1A5319">
                  <a:alpha val="50000"/>
                </a:srgb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94507215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AC4E"/>
            </a:solidFill>
            <a:ln w="63500">
              <a:solidFill>
                <a:srgbClr val="00AC4E"/>
              </a:solidFill>
            </a:ln>
            <a:effectLst/>
          </c:spPr>
          <c:invertIfNegative val="0"/>
          <c:cat>
            <c:strRef>
              <c:f>專營合作社!$B$22:$B$23</c:f>
              <c:strCache>
                <c:ptCount val="2"/>
                <c:pt idx="0">
                  <c:v>農業生產</c:v>
                </c:pt>
                <c:pt idx="1">
                  <c:v>農產運銷</c:v>
                </c:pt>
              </c:strCache>
            </c:strRef>
          </c:cat>
          <c:val>
            <c:numRef>
              <c:f>專營合作社!$C$22:$C$23</c:f>
              <c:numCache>
                <c:formatCode>General</c:formatCode>
                <c:ptCount val="2"/>
                <c:pt idx="0">
                  <c:v>161</c:v>
                </c:pt>
                <c:pt idx="1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F7-44BA-A2D3-0708B730D7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7"/>
        <c:axId val="1315136752"/>
        <c:axId val="1315133424"/>
      </c:barChart>
      <c:catAx>
        <c:axId val="1315136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AC4E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00863D"/>
                </a:solidFill>
                <a:latin typeface="思源黑體" panose="020B0500000000000000" pitchFamily="34" charset="-120"/>
                <a:ea typeface="思源黑體" panose="020B0500000000000000" pitchFamily="34" charset="-120"/>
                <a:cs typeface="+mn-cs"/>
              </a:defRPr>
            </a:pPr>
            <a:endParaRPr lang="zh-TW"/>
          </a:p>
        </c:txPr>
        <c:crossAx val="1315133424"/>
        <c:crosses val="autoZero"/>
        <c:auto val="1"/>
        <c:lblAlgn val="ctr"/>
        <c:lblOffset val="100"/>
        <c:noMultiLvlLbl val="0"/>
      </c:catAx>
      <c:valAx>
        <c:axId val="1315133424"/>
        <c:scaling>
          <c:orientation val="minMax"/>
          <c:max val="200"/>
        </c:scaling>
        <c:delete val="0"/>
        <c:axPos val="l"/>
        <c:majorGridlines>
          <c:spPr>
            <a:ln w="6350" cap="flat" cmpd="sng" algn="ctr">
              <a:solidFill>
                <a:srgbClr val="359D61">
                  <a:alpha val="50000"/>
                </a:srgb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318F59"/>
                </a:solidFill>
                <a:latin typeface="思源黑體" panose="020B0500000000000000" pitchFamily="34" charset="-120"/>
                <a:ea typeface="思源黑體" panose="020B0500000000000000" pitchFamily="34" charset="-120"/>
                <a:cs typeface="+mn-cs"/>
              </a:defRPr>
            </a:pPr>
            <a:endParaRPr lang="zh-TW"/>
          </a:p>
        </c:txPr>
        <c:crossAx val="1315136752"/>
        <c:crosses val="autoZero"/>
        <c:crossBetween val="between"/>
        <c:majorUnit val="4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B1C4"/>
            </a:solidFill>
            <a:ln w="38100">
              <a:solidFill>
                <a:srgbClr val="00B1C4"/>
              </a:solidFill>
            </a:ln>
            <a:effectLst/>
          </c:spPr>
          <c:invertIfNegative val="0"/>
          <c:cat>
            <c:strRef>
              <c:f>專營合作社!$J$4:$J$6</c:f>
              <c:strCache>
                <c:ptCount val="3"/>
                <c:pt idx="0">
                  <c:v>學校</c:v>
                </c:pt>
                <c:pt idx="1">
                  <c:v>機關</c:v>
                </c:pt>
                <c:pt idx="2">
                  <c:v>人民團體</c:v>
                </c:pt>
              </c:strCache>
            </c:strRef>
          </c:cat>
          <c:val>
            <c:numRef>
              <c:f>專營合作社!$K$4:$K$6</c:f>
              <c:numCache>
                <c:formatCode>General</c:formatCode>
                <c:ptCount val="3"/>
                <c:pt idx="0">
                  <c:v>87</c:v>
                </c:pt>
                <c:pt idx="1">
                  <c:v>9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5E-4D26-AFCD-E491B9F503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1315140912"/>
        <c:axId val="1315141744"/>
      </c:barChart>
      <c:catAx>
        <c:axId val="1315140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B1C4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008B9A"/>
                </a:solidFill>
                <a:latin typeface="思源黑體" panose="020B0500000000000000" pitchFamily="34" charset="-120"/>
                <a:ea typeface="思源黑體" panose="020B0500000000000000" pitchFamily="34" charset="-120"/>
                <a:cs typeface="+mn-cs"/>
              </a:defRPr>
            </a:pPr>
            <a:endParaRPr lang="zh-TW"/>
          </a:p>
        </c:txPr>
        <c:crossAx val="1315141744"/>
        <c:crosses val="autoZero"/>
        <c:auto val="1"/>
        <c:lblAlgn val="ctr"/>
        <c:lblOffset val="100"/>
        <c:noMultiLvlLbl val="0"/>
      </c:catAx>
      <c:valAx>
        <c:axId val="1315141744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rgbClr val="009CAC">
                  <a:alpha val="50000"/>
                </a:srgb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8B9A"/>
                </a:solidFill>
                <a:latin typeface="思源黑體" panose="020B0500000000000000" pitchFamily="34" charset="-120"/>
                <a:ea typeface="思源黑體" panose="020B0500000000000000" pitchFamily="34" charset="-120"/>
                <a:cs typeface="+mn-cs"/>
              </a:defRPr>
            </a:pPr>
            <a:endParaRPr lang="zh-TW"/>
          </a:p>
        </c:txPr>
        <c:crossAx val="1315140912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5353"/>
            </a:solidFill>
            <a:ln w="38100">
              <a:solidFill>
                <a:srgbClr val="FF5353"/>
              </a:solidFill>
            </a:ln>
            <a:effectLst/>
          </c:spPr>
          <c:invertIfNegative val="0"/>
          <c:cat>
            <c:strRef>
              <c:f>專營合作社!$J$27:$J$30</c:f>
              <c:strCache>
                <c:ptCount val="4"/>
                <c:pt idx="0">
                  <c:v>原住民勞動</c:v>
                </c:pt>
                <c:pt idx="1">
                  <c:v>工業勞動</c:v>
                </c:pt>
                <c:pt idx="2">
                  <c:v>工業運輸</c:v>
                </c:pt>
                <c:pt idx="3">
                  <c:v>工業利用</c:v>
                </c:pt>
              </c:strCache>
            </c:strRef>
          </c:cat>
          <c:val>
            <c:numRef>
              <c:f>專營合作社!$K$27:$K$30</c:f>
              <c:numCache>
                <c:formatCode>General</c:formatCode>
                <c:ptCount val="4"/>
                <c:pt idx="0">
                  <c:v>38</c:v>
                </c:pt>
                <c:pt idx="1">
                  <c:v>10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04-49AE-8E4C-E94846F114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-27"/>
        <c:axId val="1310697776"/>
        <c:axId val="1310696528"/>
      </c:barChart>
      <c:catAx>
        <c:axId val="1310697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C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C00000"/>
                </a:solidFill>
                <a:latin typeface="思源黑體" panose="020B0500000000000000" pitchFamily="34" charset="-120"/>
                <a:ea typeface="思源黑體" panose="020B0500000000000000" pitchFamily="34" charset="-120"/>
                <a:cs typeface="+mn-cs"/>
              </a:defRPr>
            </a:pPr>
            <a:endParaRPr lang="zh-TW"/>
          </a:p>
        </c:txPr>
        <c:crossAx val="1310696528"/>
        <c:crosses val="autoZero"/>
        <c:auto val="1"/>
        <c:lblAlgn val="ctr"/>
        <c:lblOffset val="100"/>
        <c:noMultiLvlLbl val="0"/>
      </c:catAx>
      <c:valAx>
        <c:axId val="1310696528"/>
        <c:scaling>
          <c:orientation val="minMax"/>
          <c:max val="50"/>
        </c:scaling>
        <c:delete val="0"/>
        <c:axPos val="l"/>
        <c:majorGridlines>
          <c:spPr>
            <a:ln w="6350" cap="flat" cmpd="sng" algn="ctr">
              <a:solidFill>
                <a:srgbClr val="FF5353">
                  <a:alpha val="50000"/>
                </a:srgb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C00000"/>
                </a:solidFill>
                <a:latin typeface="思源黑體" panose="020B0500000000000000" pitchFamily="34" charset="-120"/>
                <a:ea typeface="思源黑體" panose="020B0500000000000000" pitchFamily="34" charset="-120"/>
                <a:cs typeface="+mn-cs"/>
              </a:defRPr>
            </a:pPr>
            <a:endParaRPr lang="zh-TW"/>
          </a:p>
        </c:txPr>
        <c:crossAx val="1310697776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社員人數!$B$3</c:f>
              <c:strCache>
                <c:ptCount val="1"/>
                <c:pt idx="0">
                  <c:v>個人社員</c:v>
                </c:pt>
              </c:strCache>
            </c:strRef>
          </c:tx>
          <c:spPr>
            <a:solidFill>
              <a:srgbClr val="006B76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0" i="0" u="none" strike="noStrike" kern="1200" baseline="0">
                        <a:solidFill>
                          <a:schemeClr val="bg1"/>
                        </a:solidFill>
                        <a:latin typeface="思源黑體" panose="020B0500000000000000" pitchFamily="34" charset="-120"/>
                        <a:ea typeface="思源黑體" panose="020B0500000000000000" pitchFamily="34" charset="-120"/>
                        <a:cs typeface="+mn-cs"/>
                      </a:defRPr>
                    </a:pPr>
                    <a:fld id="{CBDAF063-1306-422E-8509-47A7989128EF}" type="VALUE">
                      <a:rPr lang="en-US" altLang="zh-TW" smtClean="0"/>
                      <a:pPr>
                        <a:defRPr sz="1400">
                          <a:solidFill>
                            <a:schemeClr val="bg1"/>
                          </a:solidFill>
                          <a:latin typeface="思源黑體" panose="020B0500000000000000" pitchFamily="34" charset="-120"/>
                          <a:ea typeface="思源黑體" panose="020B0500000000000000" pitchFamily="34" charset="-120"/>
                        </a:defRPr>
                      </a:pPr>
                      <a:t>[值]</a:t>
                    </a:fld>
                    <a:r>
                      <a:rPr lang="zh-TW" altLang="en-US" smtClean="0"/>
                      <a:t>人</a:t>
                    </a:r>
                  </a:p>
                </c:rich>
              </c:tx>
              <c:numFmt formatCode="#,##0_);[Red]\(#,##0\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思源黑體" panose="020B0500000000000000" pitchFamily="34" charset="-120"/>
                      <a:ea typeface="思源黑體" panose="020B0500000000000000" pitchFamily="34" charset="-120"/>
                      <a:cs typeface="+mn-cs"/>
                    </a:defRPr>
                  </a:pPr>
                  <a:endParaRPr lang="zh-TW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F3E1-4A48-B855-5876A98A9B7F}"/>
                </c:ext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社員人數!$C$3</c:f>
              <c:numCache>
                <c:formatCode>General</c:formatCode>
                <c:ptCount val="1"/>
                <c:pt idx="0">
                  <c:v>85487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E1-4A48-B855-5876A98A9B7F}"/>
            </c:ext>
          </c:extLst>
        </c:ser>
        <c:ser>
          <c:idx val="1"/>
          <c:order val="1"/>
          <c:tx>
            <c:strRef>
              <c:f>社員人數!$B$4</c:f>
              <c:strCache>
                <c:ptCount val="1"/>
                <c:pt idx="0">
                  <c:v>法人社員</c:v>
                </c:pt>
              </c:strCache>
            </c:strRef>
          </c:tx>
          <c:spPr>
            <a:solidFill>
              <a:srgbClr val="BC0000"/>
            </a:solidFill>
            <a:ln>
              <a:noFill/>
            </a:ln>
            <a:effectLst/>
          </c:spPr>
          <c:invertIfNegative val="0"/>
          <c:val>
            <c:numRef>
              <c:f>社員人數!$C$4</c:f>
              <c:numCache>
                <c:formatCode>General</c:formatCode>
                <c:ptCount val="1"/>
                <c:pt idx="0">
                  <c:v>456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E1-4A48-B855-5876A98A9B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662528319"/>
        <c:axId val="662528735"/>
      </c:barChart>
      <c:catAx>
        <c:axId val="66252831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62528735"/>
        <c:crosses val="autoZero"/>
        <c:auto val="1"/>
        <c:lblAlgn val="ctr"/>
        <c:lblOffset val="100"/>
        <c:noMultiLvlLbl val="0"/>
      </c:catAx>
      <c:valAx>
        <c:axId val="662528735"/>
        <c:scaling>
          <c:orientation val="minMax"/>
          <c:min val="0"/>
        </c:scaling>
        <c:delete val="0"/>
        <c:axPos val="b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F8F0E5"/>
                </a:solidFill>
                <a:latin typeface="思源黑體" panose="020B0500000000000000" pitchFamily="34" charset="-120"/>
                <a:ea typeface="思源黑體" panose="020B0500000000000000" pitchFamily="34" charset="-120"/>
                <a:cs typeface="+mn-cs"/>
              </a:defRPr>
            </a:pPr>
            <a:endParaRPr lang="zh-TW"/>
          </a:p>
        </c:txPr>
        <c:crossAx val="6625283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6B76"/>
                </a:solidFill>
                <a:latin typeface="思源黑體" panose="020B0500000000000000" pitchFamily="34" charset="-120"/>
                <a:ea typeface="思源黑體" panose="020B0500000000000000" pitchFamily="34" charset="-120"/>
                <a:cs typeface="+mn-cs"/>
              </a:defRPr>
            </a:pPr>
            <a:endParaRPr lang="zh-TW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BC0000"/>
                </a:solidFill>
                <a:latin typeface="思源黑體" panose="020B0500000000000000" pitchFamily="34" charset="-120"/>
                <a:ea typeface="思源黑體" panose="020B0500000000000000" pitchFamily="34" charset="-120"/>
                <a:cs typeface="+mn-cs"/>
              </a:defRPr>
            </a:pPr>
            <a:endParaRPr lang="zh-TW"/>
          </a:p>
        </c:txPr>
      </c:legendEntry>
      <c:layout>
        <c:manualLayout>
          <c:xMode val="edge"/>
          <c:yMode val="edge"/>
          <c:x val="0"/>
          <c:y val="0.19050000954581031"/>
          <c:w val="0.29933592592592595"/>
          <c:h val="0.143475555555555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3C43"/>
              </a:solidFill>
              <a:latin typeface="思源黑體" panose="020B0500000000000000" pitchFamily="34" charset="-120"/>
              <a:ea typeface="思源黑體" panose="020B0500000000000000" pitchFamily="34" charset="-120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社員人數!$B$18</c:f>
              <c:strCache>
                <c:ptCount val="1"/>
                <c:pt idx="0">
                  <c:v>男性社員</c:v>
                </c:pt>
              </c:strCache>
            </c:strRef>
          </c:tx>
          <c:spPr>
            <a:solidFill>
              <a:srgbClr val="006B76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0" i="0" u="none" strike="noStrike" kern="1200" baseline="0">
                        <a:solidFill>
                          <a:schemeClr val="bg1"/>
                        </a:solidFill>
                        <a:latin typeface="思源黑體" panose="020B0500000000000000" pitchFamily="34" charset="-120"/>
                        <a:ea typeface="思源黑體" panose="020B0500000000000000" pitchFamily="34" charset="-120"/>
                        <a:cs typeface="+mn-cs"/>
                      </a:defRPr>
                    </a:pPr>
                    <a:fld id="{24FCC076-E440-4C88-8039-F704D2CFCD22}" type="VALUE">
                      <a:rPr lang="en-US" altLang="zh-TW" smtClean="0"/>
                      <a:pPr>
                        <a:defRPr sz="1400">
                          <a:solidFill>
                            <a:schemeClr val="bg1"/>
                          </a:solidFill>
                          <a:latin typeface="思源黑體" panose="020B0500000000000000" pitchFamily="34" charset="-120"/>
                          <a:ea typeface="思源黑體" panose="020B0500000000000000" pitchFamily="34" charset="-120"/>
                        </a:defRPr>
                      </a:pPr>
                      <a:t>[值]</a:t>
                    </a:fld>
                    <a:r>
                      <a:rPr lang="zh-TW" altLang="en-US" smtClean="0"/>
                      <a:t>人</a:t>
                    </a:r>
                  </a:p>
                </c:rich>
              </c:tx>
              <c:numFmt formatCode="#,##0_);[Red]\(#,##0\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思源黑體" panose="020B0500000000000000" pitchFamily="34" charset="-120"/>
                      <a:ea typeface="思源黑體" panose="020B0500000000000000" pitchFamily="34" charset="-120"/>
                      <a:cs typeface="+mn-cs"/>
                    </a:defRPr>
                  </a:pPr>
                  <a:endParaRPr lang="zh-TW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D2F-48CE-9F8A-0A2F0C6023F9}"/>
                </c:ext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社員人數!$C$18</c:f>
              <c:numCache>
                <c:formatCode>General</c:formatCode>
                <c:ptCount val="1"/>
                <c:pt idx="0">
                  <c:v>44076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2F-48CE-9F8A-0A2F0C6023F9}"/>
            </c:ext>
          </c:extLst>
        </c:ser>
        <c:ser>
          <c:idx val="1"/>
          <c:order val="1"/>
          <c:tx>
            <c:strRef>
              <c:f>社員人數!$B$19</c:f>
              <c:strCache>
                <c:ptCount val="1"/>
                <c:pt idx="0">
                  <c:v>女性社員</c:v>
                </c:pt>
              </c:strCache>
            </c:strRef>
          </c:tx>
          <c:spPr>
            <a:solidFill>
              <a:srgbClr val="BC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0" i="0" u="none" strike="noStrike" kern="1200" baseline="0">
                        <a:solidFill>
                          <a:schemeClr val="bg1"/>
                        </a:solidFill>
                        <a:latin typeface="思源黑體" panose="020B0500000000000000" pitchFamily="34" charset="-120"/>
                        <a:ea typeface="思源黑體" panose="020B0500000000000000" pitchFamily="34" charset="-120"/>
                        <a:cs typeface="+mn-cs"/>
                      </a:defRPr>
                    </a:pPr>
                    <a:fld id="{523A58D3-2E8C-4538-8127-37F025DC9262}" type="VALUE">
                      <a:rPr lang="en-US" altLang="zh-TW" smtClean="0"/>
                      <a:pPr>
                        <a:defRPr sz="1400">
                          <a:solidFill>
                            <a:schemeClr val="bg1"/>
                          </a:solidFill>
                          <a:latin typeface="思源黑體" panose="020B0500000000000000" pitchFamily="34" charset="-120"/>
                          <a:ea typeface="思源黑體" panose="020B0500000000000000" pitchFamily="34" charset="-120"/>
                        </a:defRPr>
                      </a:pPr>
                      <a:t>[值]</a:t>
                    </a:fld>
                    <a:r>
                      <a:rPr lang="zh-TW" altLang="en-US" smtClean="0"/>
                      <a:t>人</a:t>
                    </a:r>
                  </a:p>
                </c:rich>
              </c:tx>
              <c:numFmt formatCode="#,##0_);[Red]\(#,##0\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思源黑體" panose="020B0500000000000000" pitchFamily="34" charset="-120"/>
                      <a:ea typeface="思源黑體" panose="020B0500000000000000" pitchFamily="34" charset="-120"/>
                      <a:cs typeface="+mn-cs"/>
                    </a:defRPr>
                  </a:pPr>
                  <a:endParaRPr lang="zh-TW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0D2F-48CE-9F8A-0A2F0C6023F9}"/>
                </c:ext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社員人數!$C$19</c:f>
              <c:numCache>
                <c:formatCode>General</c:formatCode>
                <c:ptCount val="1"/>
                <c:pt idx="0">
                  <c:v>41411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2F-48CE-9F8A-0A2F0C6023F9}"/>
            </c:ext>
          </c:extLst>
        </c:ser>
        <c:ser>
          <c:idx val="2"/>
          <c:order val="2"/>
          <c:tx>
            <c:strRef>
              <c:f>社員人數!$B$20</c:f>
              <c:strCache>
                <c:ptCount val="1"/>
                <c:pt idx="0">
                  <c:v>法人社員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社員人數!$C$20</c:f>
              <c:numCache>
                <c:formatCode>General</c:formatCode>
                <c:ptCount val="1"/>
                <c:pt idx="0">
                  <c:v>456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2F-48CE-9F8A-0A2F0C6023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531186783"/>
        <c:axId val="744673343"/>
      </c:barChart>
      <c:catAx>
        <c:axId val="53118678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44673343"/>
        <c:crosses val="autoZero"/>
        <c:auto val="1"/>
        <c:lblAlgn val="ctr"/>
        <c:lblOffset val="100"/>
        <c:noMultiLvlLbl val="0"/>
      </c:catAx>
      <c:valAx>
        <c:axId val="744673343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spPr>
          <a:noFill/>
          <a:ln>
            <a:solidFill>
              <a:srgbClr val="003C4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003C43"/>
                </a:solidFill>
                <a:latin typeface="思源黑體" panose="020B0500000000000000" pitchFamily="34" charset="-120"/>
                <a:ea typeface="思源黑體" panose="020B0500000000000000" pitchFamily="34" charset="-120"/>
                <a:cs typeface="+mn-cs"/>
              </a:defRPr>
            </a:pPr>
            <a:endParaRPr lang="zh-TW"/>
          </a:p>
        </c:txPr>
        <c:crossAx val="531186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6B76"/>
                </a:solidFill>
                <a:latin typeface="思源黑體" panose="020B0500000000000000" pitchFamily="34" charset="-120"/>
                <a:ea typeface="思源黑體" panose="020B0500000000000000" pitchFamily="34" charset="-120"/>
                <a:cs typeface="+mn-cs"/>
              </a:defRPr>
            </a:pPr>
            <a:endParaRPr lang="zh-TW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BC0000"/>
                </a:solidFill>
                <a:latin typeface="思源黑體" panose="020B0500000000000000" pitchFamily="34" charset="-120"/>
                <a:ea typeface="思源黑體" panose="020B0500000000000000" pitchFamily="34" charset="-120"/>
                <a:cs typeface="+mn-cs"/>
              </a:defRPr>
            </a:pPr>
            <a:endParaRPr lang="zh-TW"/>
          </a:p>
        </c:txPr>
      </c:legendEntry>
      <c:layout>
        <c:manualLayout>
          <c:xMode val="edge"/>
          <c:yMode val="edge"/>
          <c:x val="0"/>
          <c:y val="0.18357247861056636"/>
          <c:w val="0.44900388888888887"/>
          <c:h val="0.143475555555555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思源黑體" panose="020B0500000000000000" pitchFamily="34" charset="-120"/>
              <a:ea typeface="思源黑體" panose="020B0500000000000000" pitchFamily="34" charset="-120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rgbClr val="003C43"/>
                    </a:solidFill>
                    <a:latin typeface="思源黑體" panose="020B0500000000000000" pitchFamily="34" charset="-120"/>
                    <a:ea typeface="思源黑體" panose="020B0500000000000000" pitchFamily="34" charset="-120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fixedVal"/>
            <c:noEndCap val="1"/>
            <c:val val="1"/>
            <c:spPr>
              <a:noFill/>
              <a:ln w="38100" cap="flat" cmpd="sng" algn="ctr">
                <a:solidFill>
                  <a:srgbClr val="538392"/>
                </a:solidFill>
                <a:round/>
                <a:headEnd type="oval"/>
              </a:ln>
              <a:effectLst/>
            </c:spPr>
          </c:errBars>
          <c:cat>
            <c:strRef>
              <c:f>性比例!$B$4:$B$9</c:f>
              <c:strCache>
                <c:ptCount val="6"/>
                <c:pt idx="0">
                  <c:v>合作社</c:v>
                </c:pt>
                <c:pt idx="1">
                  <c:v>專營合作社</c:v>
                </c:pt>
                <c:pt idx="2">
                  <c:v>兼營合作社</c:v>
                </c:pt>
                <c:pt idx="3">
                  <c:v>農業合作社</c:v>
                </c:pt>
                <c:pt idx="4">
                  <c:v>工業合作社</c:v>
                </c:pt>
                <c:pt idx="5">
                  <c:v>消費合作社</c:v>
                </c:pt>
              </c:strCache>
            </c:strRef>
          </c:cat>
          <c:val>
            <c:numRef>
              <c:f>性比例!$E$4:$E$9</c:f>
              <c:numCache>
                <c:formatCode>0.00</c:formatCode>
                <c:ptCount val="6"/>
                <c:pt idx="0">
                  <c:v>106.43548815532104</c:v>
                </c:pt>
                <c:pt idx="1">
                  <c:v>107.93892355298533</c:v>
                </c:pt>
                <c:pt idx="2">
                  <c:v>76.57430730478589</c:v>
                </c:pt>
                <c:pt idx="3">
                  <c:v>177.08470124753774</c:v>
                </c:pt>
                <c:pt idx="4">
                  <c:v>181.17942283563363</c:v>
                </c:pt>
                <c:pt idx="5">
                  <c:v>100.36257342814581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C2-4030-B4AD-258107EAE63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11638815"/>
        <c:axId val="1611625087"/>
      </c:barChart>
      <c:catAx>
        <c:axId val="1611638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003C43"/>
                </a:solidFill>
                <a:latin typeface="思源黑體" panose="020B0500000000000000" pitchFamily="34" charset="-120"/>
                <a:ea typeface="思源黑體" panose="020B0500000000000000" pitchFamily="34" charset="-120"/>
                <a:cs typeface="+mn-cs"/>
              </a:defRPr>
            </a:pPr>
            <a:endParaRPr lang="zh-TW"/>
          </a:p>
        </c:txPr>
        <c:crossAx val="1611625087"/>
        <c:crosses val="autoZero"/>
        <c:auto val="1"/>
        <c:lblAlgn val="ctr"/>
        <c:lblOffset val="100"/>
        <c:noMultiLvlLbl val="0"/>
      </c:catAx>
      <c:valAx>
        <c:axId val="1611625087"/>
        <c:scaling>
          <c:orientation val="minMax"/>
          <c:max val="220"/>
          <c:min val="60"/>
        </c:scaling>
        <c:delete val="0"/>
        <c:axPos val="l"/>
        <c:majorGridlines>
          <c:spPr>
            <a:ln w="6350" cap="flat" cmpd="sng" algn="ctr">
              <a:solidFill>
                <a:srgbClr val="006B76"/>
              </a:solidFill>
              <a:prstDash val="dash"/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3C43"/>
                </a:solidFill>
                <a:latin typeface="思源黑體" panose="020B0500000000000000" pitchFamily="34" charset="-120"/>
                <a:ea typeface="思源黑體" panose="020B0500000000000000" pitchFamily="34" charset="-120"/>
                <a:cs typeface="+mn-cs"/>
              </a:defRPr>
            </a:pPr>
            <a:endParaRPr lang="zh-TW"/>
          </a:p>
        </c:txPr>
        <c:crossAx val="1611638815"/>
        <c:crosses val="autoZero"/>
        <c:crossBetween val="between"/>
        <c:majorUnit val="4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社員人數!$Q$8:$Q$12</cx:f>
        <cx:lvl ptCount="5">
          <cx:pt idx="0">消費合作社</cx:pt>
          <cx:pt idx="1">農業合作社</cx:pt>
          <cx:pt idx="2">保險合作社</cx:pt>
          <cx:pt idx="3">工業合作社</cx:pt>
          <cx:pt idx="4">公用合作社</cx:pt>
        </cx:lvl>
      </cx:strDim>
      <cx:numDim type="size">
        <cx:f>社員人數!$R$8:$R$12</cx:f>
        <cx:lvl ptCount="5" formatCode="G/通用格式">
          <cx:pt idx="0">71287</cx:pt>
          <cx:pt idx="1">8440</cx:pt>
          <cx:pt idx="2">0</cx:pt>
          <cx:pt idx="3">2241</cx:pt>
          <cx:pt idx="4">14</cx:pt>
        </cx:lvl>
      </cx:numDim>
    </cx:data>
  </cx:chartData>
  <cx:chart>
    <cx:plotArea>
      <cx:plotAreaRegion>
        <cx:series layoutId="treemap" uniqueId="{7F622B26-A437-4080-A9A0-524325AE2A3F}">
          <cx:spPr>
            <a:ln>
              <a:noFill/>
            </a:ln>
          </cx:spPr>
          <cx:dataPt idx="0">
            <cx:spPr>
              <a:solidFill>
                <a:srgbClr val="006B76"/>
              </a:solidFill>
              <a:ln>
                <a:noFill/>
              </a:ln>
            </cx:spPr>
          </cx:dataPt>
          <cx:dataPt idx="1">
            <cx:spPr>
              <a:solidFill>
                <a:srgbClr val="009FB0"/>
              </a:solidFill>
              <a:ln>
                <a:noFill/>
              </a:ln>
            </cx:spPr>
          </cx:dataPt>
          <cx:dataPt idx="2">
            <cx:spPr>
              <a:solidFill>
                <a:schemeClr val="accent1">
                  <a:lumMod val="40000"/>
                  <a:lumOff val="60000"/>
                </a:schemeClr>
              </a:solidFill>
            </cx:spPr>
          </cx:dataPt>
          <cx:dataPt idx="3">
            <cx:spPr>
              <a:solidFill>
                <a:srgbClr val="00BED2"/>
              </a:solidFill>
              <a:ln>
                <a:noFill/>
              </a:ln>
            </cx:spPr>
          </cx:dataPt>
          <cx:dataId val="0"/>
          <cx:layoutPr>
            <cx:parentLabelLayout val="overlapping"/>
          </cx:layoutPr>
        </cx:series>
      </cx:plotAreaRegion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bg1"/>
    </cs:fontRef>
    <cs:defRPr sz="900" kern="1200"/>
    <cs:bodyPr lIns="38100" tIns="19050" rIns="38100" bIns="19050">
      <a:spAutoFit/>
    </cs:bodyPr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  <a:lumOff val="10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2602-4A70-4CAC-9CFC-0B413CF60250}" type="datetimeFigureOut">
              <a:rPr lang="zh-TW" altLang="en-US" smtClean="0"/>
              <a:t>2024/8/21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98B2-0168-462D-8721-EC358948DB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65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2602-4A70-4CAC-9CFC-0B413CF60250}" type="datetimeFigureOut">
              <a:rPr lang="zh-TW" altLang="en-US" smtClean="0"/>
              <a:t>2024/8/21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98B2-0168-462D-8721-EC358948DB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80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2602-4A70-4CAC-9CFC-0B413CF60250}" type="datetimeFigureOut">
              <a:rPr lang="zh-TW" altLang="en-US" smtClean="0"/>
              <a:t>2024/8/21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98B2-0168-462D-8721-EC358948DB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501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2602-4A70-4CAC-9CFC-0B413CF60250}" type="datetimeFigureOut">
              <a:rPr lang="zh-TW" altLang="en-US" smtClean="0"/>
              <a:t>2024/8/21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98B2-0168-462D-8721-EC358948DB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72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2602-4A70-4CAC-9CFC-0B413CF60250}" type="datetimeFigureOut">
              <a:rPr lang="zh-TW" altLang="en-US" smtClean="0"/>
              <a:t>2024/8/21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98B2-0168-462D-8721-EC358948DB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35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2602-4A70-4CAC-9CFC-0B413CF60250}" type="datetimeFigureOut">
              <a:rPr lang="zh-TW" altLang="en-US" smtClean="0"/>
              <a:t>2024/8/21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98B2-0168-462D-8721-EC358948DB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90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2602-4A70-4CAC-9CFC-0B413CF60250}" type="datetimeFigureOut">
              <a:rPr lang="zh-TW" altLang="en-US" smtClean="0"/>
              <a:t>2024/8/21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98B2-0168-462D-8721-EC358948DB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19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2602-4A70-4CAC-9CFC-0B413CF60250}" type="datetimeFigureOut">
              <a:rPr lang="zh-TW" altLang="en-US" smtClean="0"/>
              <a:t>2024/8/21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98B2-0168-462D-8721-EC358948DB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890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2602-4A70-4CAC-9CFC-0B413CF60250}" type="datetimeFigureOut">
              <a:rPr lang="zh-TW" altLang="en-US" smtClean="0"/>
              <a:t>2024/8/21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98B2-0168-462D-8721-EC358948DB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53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2602-4A70-4CAC-9CFC-0B413CF60250}" type="datetimeFigureOut">
              <a:rPr lang="zh-TW" altLang="en-US" smtClean="0"/>
              <a:t>2024/8/21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98B2-0168-462D-8721-EC358948DB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58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2602-4A70-4CAC-9CFC-0B413CF60250}" type="datetimeFigureOut">
              <a:rPr lang="zh-TW" altLang="en-US" smtClean="0"/>
              <a:t>2024/8/21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98B2-0168-462D-8721-EC358948DB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353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42602-4A70-4CAC-9CFC-0B413CF60250}" type="datetimeFigureOut">
              <a:rPr lang="zh-TW" altLang="en-US" smtClean="0"/>
              <a:t>2024/8/21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E98B2-0168-462D-8721-EC358948DB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22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1842494" y="830425"/>
            <a:ext cx="7962698" cy="4973216"/>
            <a:chOff x="2262371" y="961054"/>
            <a:chExt cx="7962698" cy="4973216"/>
          </a:xfrm>
        </p:grpSpPr>
        <p:sp>
          <p:nvSpPr>
            <p:cNvPr id="4" name="矩形 3"/>
            <p:cNvSpPr/>
            <p:nvPr/>
          </p:nvSpPr>
          <p:spPr>
            <a:xfrm>
              <a:off x="2262371" y="961054"/>
              <a:ext cx="7962698" cy="4973216"/>
            </a:xfrm>
            <a:prstGeom prst="rect">
              <a:avLst/>
            </a:prstGeom>
            <a:solidFill>
              <a:srgbClr val="F8F0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174110" y="5375152"/>
              <a:ext cx="248794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00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．資料來源：屏東縣政府社會處</a:t>
              </a:r>
              <a:endParaRPr lang="zh-TW" altLang="en-US" sz="1000" dirty="0">
                <a:solidFill>
                  <a:srgbClr val="003C43"/>
                </a:solidFill>
                <a:latin typeface="思源黑體" panose="020B0500000000000000" pitchFamily="34" charset="-120"/>
                <a:ea typeface="思源黑體" panose="020B0500000000000000" pitchFamily="34" charset="-12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2797681" y="1278780"/>
              <a:ext cx="250562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200" b="1" dirty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屏東縣</a:t>
              </a:r>
              <a:r>
                <a:rPr lang="zh-TW" altLang="en-US" sz="2200" b="1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合作社</a:t>
              </a:r>
              <a:r>
                <a:rPr lang="zh-TW" altLang="en-US" sz="2200" b="1" dirty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種類</a:t>
              </a:r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2634390" y="3292152"/>
              <a:ext cx="7200000" cy="1971116"/>
              <a:chOff x="2416286" y="3454925"/>
              <a:chExt cx="7200000" cy="1800000"/>
            </a:xfrm>
          </p:grpSpPr>
          <p:graphicFrame>
            <p:nvGraphicFramePr>
              <p:cNvPr id="20" name="圖表 1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31781089"/>
                  </p:ext>
                </p:extLst>
              </p:nvPr>
            </p:nvGraphicFramePr>
            <p:xfrm>
              <a:off x="2416286" y="3454925"/>
              <a:ext cx="7200000" cy="180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5" name="文字方塊 4"/>
              <p:cNvSpPr txBox="1"/>
              <p:nvPr/>
            </p:nvSpPr>
            <p:spPr>
              <a:xfrm>
                <a:off x="2649895" y="4029075"/>
                <a:ext cx="671804" cy="281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chemeClr val="bg1"/>
                    </a:solidFill>
                    <a:latin typeface="思源黑體" panose="020B0500000000000000" pitchFamily="34" charset="-120"/>
                    <a:ea typeface="思源黑體" panose="020B0500000000000000" pitchFamily="34" charset="-120"/>
                  </a:rPr>
                  <a:t>243</a:t>
                </a:r>
                <a:r>
                  <a:rPr lang="zh-TW" altLang="en-US" sz="1400" dirty="0" smtClean="0">
                    <a:solidFill>
                      <a:schemeClr val="bg1"/>
                    </a:solidFill>
                    <a:latin typeface="思源黑體" panose="020B0500000000000000" pitchFamily="34" charset="-120"/>
                    <a:ea typeface="思源黑體" panose="020B0500000000000000" pitchFamily="34" charset="-120"/>
                  </a:rPr>
                  <a:t>社</a:t>
                </a:r>
                <a:endParaRPr lang="zh-TW" altLang="en-US" sz="1400" dirty="0">
                  <a:solidFill>
                    <a:schemeClr val="bg1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endParaRPr>
              </a:p>
            </p:txBody>
          </p:sp>
          <p:sp>
            <p:nvSpPr>
              <p:cNvPr id="22" name="文字方塊 21"/>
              <p:cNvSpPr txBox="1"/>
              <p:nvPr/>
            </p:nvSpPr>
            <p:spPr>
              <a:xfrm>
                <a:off x="6671130" y="4029075"/>
                <a:ext cx="671804" cy="281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chemeClr val="bg1"/>
                    </a:solidFill>
                    <a:latin typeface="思源黑體" panose="020B0500000000000000" pitchFamily="34" charset="-120"/>
                    <a:ea typeface="思源黑體" panose="020B0500000000000000" pitchFamily="34" charset="-120"/>
                  </a:rPr>
                  <a:t>97</a:t>
                </a:r>
                <a:r>
                  <a:rPr lang="zh-TW" altLang="en-US" sz="1400" dirty="0" smtClean="0">
                    <a:solidFill>
                      <a:schemeClr val="bg1"/>
                    </a:solidFill>
                    <a:latin typeface="思源黑體" panose="020B0500000000000000" pitchFamily="34" charset="-120"/>
                    <a:ea typeface="思源黑體" panose="020B0500000000000000" pitchFamily="34" charset="-120"/>
                  </a:rPr>
                  <a:t>社</a:t>
                </a:r>
                <a:endParaRPr lang="zh-TW" altLang="en-US" sz="1400" dirty="0">
                  <a:solidFill>
                    <a:schemeClr val="bg1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endParaRPr>
              </a:p>
            </p:txBody>
          </p:sp>
          <p:sp>
            <p:nvSpPr>
              <p:cNvPr id="23" name="文字方塊 22"/>
              <p:cNvSpPr txBox="1"/>
              <p:nvPr/>
            </p:nvSpPr>
            <p:spPr>
              <a:xfrm>
                <a:off x="8257181" y="4029075"/>
                <a:ext cx="671804" cy="281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solidFill>
                      <a:schemeClr val="bg1"/>
                    </a:solidFill>
                    <a:latin typeface="思源黑體" panose="020B0500000000000000" pitchFamily="34" charset="-120"/>
                    <a:ea typeface="思源黑體" panose="020B0500000000000000" pitchFamily="34" charset="-120"/>
                  </a:rPr>
                  <a:t>51</a:t>
                </a:r>
                <a:r>
                  <a:rPr lang="zh-TW" altLang="en-US" sz="1400" dirty="0" smtClean="0">
                    <a:solidFill>
                      <a:schemeClr val="bg1"/>
                    </a:solidFill>
                    <a:latin typeface="思源黑體" panose="020B0500000000000000" pitchFamily="34" charset="-120"/>
                    <a:ea typeface="思源黑體" panose="020B0500000000000000" pitchFamily="34" charset="-120"/>
                  </a:rPr>
                  <a:t>社</a:t>
                </a:r>
                <a:endParaRPr lang="zh-TW" altLang="en-US" sz="1400" dirty="0">
                  <a:solidFill>
                    <a:schemeClr val="bg1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endParaRPr>
              </a:p>
            </p:txBody>
          </p:sp>
        </p:grpSp>
        <p:sp>
          <p:nvSpPr>
            <p:cNvPr id="26" name="文字方塊 25"/>
            <p:cNvSpPr txBox="1"/>
            <p:nvPr/>
          </p:nvSpPr>
          <p:spPr>
            <a:xfrm>
              <a:off x="2797681" y="5368239"/>
              <a:ext cx="192710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00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資料時間：</a:t>
              </a:r>
              <a:r>
                <a:rPr lang="en-US" altLang="zh-TW" sz="1000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112</a:t>
              </a:r>
              <a:r>
                <a:rPr lang="zh-TW" altLang="en-US" sz="1000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年</a:t>
              </a:r>
              <a:r>
                <a:rPr lang="en-US" altLang="zh-TW" sz="1000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12</a:t>
              </a:r>
              <a:r>
                <a:rPr lang="zh-TW" altLang="en-US" sz="1000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月底</a:t>
              </a:r>
              <a:endParaRPr lang="zh-TW" altLang="en-US" sz="1000" dirty="0">
                <a:solidFill>
                  <a:srgbClr val="003C43"/>
                </a:solidFill>
                <a:latin typeface="思源黑體" panose="020B0500000000000000" pitchFamily="34" charset="-120"/>
                <a:ea typeface="思源黑體" panose="020B0500000000000000" pitchFamily="34" charset="-120"/>
              </a:endParaRPr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9147089" y="3666610"/>
              <a:ext cx="4292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1</a:t>
              </a:r>
              <a:r>
                <a:rPr lang="zh-TW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社</a:t>
              </a:r>
              <a:endParaRPr lang="zh-TW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體" panose="020B0500000000000000" pitchFamily="34" charset="-120"/>
                <a:ea typeface="思源黑體" panose="020B0500000000000000" pitchFamily="34" charset="-120"/>
              </a:endParaRPr>
            </a:p>
          </p:txBody>
        </p:sp>
        <p:grpSp>
          <p:nvGrpSpPr>
            <p:cNvPr id="8" name="群組 7"/>
            <p:cNvGrpSpPr/>
            <p:nvPr/>
          </p:nvGrpSpPr>
          <p:grpSpPr>
            <a:xfrm>
              <a:off x="2690934" y="1670027"/>
              <a:ext cx="7086911" cy="2069685"/>
              <a:chOff x="2690934" y="1670027"/>
              <a:chExt cx="7086911" cy="2069685"/>
            </a:xfrm>
          </p:grpSpPr>
          <p:sp>
            <p:nvSpPr>
              <p:cNvPr id="25" name="文字方塊 24"/>
              <p:cNvSpPr txBox="1"/>
              <p:nvPr/>
            </p:nvSpPr>
            <p:spPr>
              <a:xfrm>
                <a:off x="2797681" y="1670027"/>
                <a:ext cx="664489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dirty="0" smtClean="0">
                    <a:solidFill>
                      <a:srgbClr val="006B76"/>
                    </a:solidFill>
                    <a:latin typeface="思源黑體" panose="020B0500000000000000" pitchFamily="34" charset="-120"/>
                    <a:ea typeface="思源黑體" panose="020B0500000000000000" pitchFamily="34" charset="-120"/>
                  </a:rPr>
                  <a:t>以專營合作社</a:t>
                </a:r>
                <a:r>
                  <a:rPr lang="zh-TW" altLang="en-US" sz="1600" dirty="0">
                    <a:solidFill>
                      <a:srgbClr val="006B76"/>
                    </a:solidFill>
                    <a:latin typeface="思源黑體" panose="020B0500000000000000" pitchFamily="34" charset="-120"/>
                    <a:ea typeface="思源黑體" panose="020B0500000000000000" pitchFamily="34" charset="-120"/>
                  </a:rPr>
                  <a:t>為</a:t>
                </a:r>
                <a:r>
                  <a:rPr lang="zh-TW" altLang="en-US" sz="1600" dirty="0" smtClean="0">
                    <a:solidFill>
                      <a:srgbClr val="006B76"/>
                    </a:solidFill>
                    <a:latin typeface="思源黑體" panose="020B0500000000000000" pitchFamily="34" charset="-120"/>
                    <a:ea typeface="思源黑體" panose="020B0500000000000000" pitchFamily="34" charset="-120"/>
                  </a:rPr>
                  <a:t>多數；專營</a:t>
                </a:r>
                <a:r>
                  <a:rPr lang="zh-TW" altLang="en-US" sz="1600" dirty="0">
                    <a:solidFill>
                      <a:srgbClr val="006B76"/>
                    </a:solidFill>
                    <a:latin typeface="思源黑體" panose="020B0500000000000000" pitchFamily="34" charset="-120"/>
                    <a:ea typeface="思源黑體" panose="020B0500000000000000" pitchFamily="34" charset="-120"/>
                  </a:rPr>
                  <a:t>合作社中，則以農業合作社占</a:t>
                </a:r>
                <a:r>
                  <a:rPr lang="zh-TW" altLang="en-US" sz="1600" dirty="0" smtClean="0">
                    <a:solidFill>
                      <a:srgbClr val="006B76"/>
                    </a:solidFill>
                    <a:latin typeface="思源黑體" panose="020B0500000000000000" pitchFamily="34" charset="-120"/>
                    <a:ea typeface="思源黑體" panose="020B0500000000000000" pitchFamily="34" charset="-120"/>
                  </a:rPr>
                  <a:t>多數</a:t>
                </a:r>
                <a:endParaRPr lang="zh-TW" altLang="en-US" sz="1600" dirty="0">
                  <a:solidFill>
                    <a:srgbClr val="006B76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endParaRPr>
              </a:p>
            </p:txBody>
          </p:sp>
          <p:graphicFrame>
            <p:nvGraphicFramePr>
              <p:cNvPr id="27" name="圖表 2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05198043"/>
                  </p:ext>
                </p:extLst>
              </p:nvPr>
            </p:nvGraphicFramePr>
            <p:xfrm>
              <a:off x="2690934" y="1939712"/>
              <a:ext cx="7086911" cy="180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28" name="文字方塊 27"/>
              <p:cNvSpPr txBox="1"/>
              <p:nvPr/>
            </p:nvSpPr>
            <p:spPr>
              <a:xfrm>
                <a:off x="9264099" y="2328283"/>
                <a:ext cx="4292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900" dirty="0">
                    <a:solidFill>
                      <a:srgbClr val="508D4E"/>
                    </a:solidFill>
                    <a:latin typeface="思源黑體" panose="020B0500000000000000" pitchFamily="34" charset="-120"/>
                    <a:ea typeface="思源黑體" panose="020B0500000000000000" pitchFamily="34" charset="-120"/>
                  </a:rPr>
                  <a:t>8</a:t>
                </a:r>
                <a:r>
                  <a:rPr lang="zh-TW" altLang="en-US" sz="900" dirty="0" smtClean="0">
                    <a:solidFill>
                      <a:srgbClr val="508D4E"/>
                    </a:solidFill>
                    <a:latin typeface="思源黑體" panose="020B0500000000000000" pitchFamily="34" charset="-120"/>
                    <a:ea typeface="思源黑體" panose="020B0500000000000000" pitchFamily="34" charset="-120"/>
                  </a:rPr>
                  <a:t>社</a:t>
                </a:r>
                <a:endParaRPr lang="zh-TW" altLang="en-US" sz="900" dirty="0">
                  <a:solidFill>
                    <a:srgbClr val="508D4E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751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3232966" y="815225"/>
            <a:ext cx="6186194" cy="5309117"/>
            <a:chOff x="1713661" y="1078960"/>
            <a:chExt cx="8332237" cy="4758614"/>
          </a:xfrm>
        </p:grpSpPr>
        <p:sp>
          <p:nvSpPr>
            <p:cNvPr id="12" name="矩形 11"/>
            <p:cNvSpPr/>
            <p:nvPr/>
          </p:nvSpPr>
          <p:spPr>
            <a:xfrm>
              <a:off x="1713661" y="1078960"/>
              <a:ext cx="8332237" cy="4758614"/>
            </a:xfrm>
            <a:prstGeom prst="rect">
              <a:avLst/>
            </a:prstGeom>
            <a:solidFill>
              <a:srgbClr val="F8F0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2" name="圖表 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55198390"/>
                </p:ext>
              </p:extLst>
            </p:nvPr>
          </p:nvGraphicFramePr>
          <p:xfrm>
            <a:off x="2279780" y="2293345"/>
            <a:ext cx="7200000" cy="30217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" name="文字方塊 2"/>
            <p:cNvSpPr txBox="1"/>
            <p:nvPr/>
          </p:nvSpPr>
          <p:spPr>
            <a:xfrm>
              <a:off x="2192869" y="4748799"/>
              <a:ext cx="597276" cy="220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300</a:t>
              </a:r>
              <a:endParaRPr lang="zh-TW" altLang="en-US" sz="1000" dirty="0">
                <a:solidFill>
                  <a:srgbClr val="003C43"/>
                </a:solidFill>
                <a:latin typeface="思源黑體" panose="020B0500000000000000" pitchFamily="34" charset="-120"/>
                <a:ea typeface="思源黑體" panose="020B0500000000000000" pitchFamily="34" charset="-12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192869" y="4116767"/>
              <a:ext cx="597276" cy="220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350</a:t>
              </a:r>
              <a:endParaRPr lang="zh-TW" altLang="en-US" sz="1000" dirty="0">
                <a:solidFill>
                  <a:srgbClr val="003C43"/>
                </a:solidFill>
                <a:latin typeface="思源黑體" panose="020B0500000000000000" pitchFamily="34" charset="-120"/>
                <a:ea typeface="思源黑體" panose="020B0500000000000000" pitchFamily="34" charset="-12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2192871" y="3491721"/>
              <a:ext cx="597274" cy="220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400</a:t>
              </a:r>
              <a:endParaRPr lang="zh-TW" altLang="en-US" sz="1000" dirty="0">
                <a:solidFill>
                  <a:srgbClr val="003C43"/>
                </a:solidFill>
                <a:latin typeface="思源黑體" panose="020B0500000000000000" pitchFamily="34" charset="-120"/>
                <a:ea typeface="思源黑體" panose="020B0500000000000000" pitchFamily="34" charset="-12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2192871" y="2857933"/>
              <a:ext cx="597274" cy="220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450</a:t>
              </a:r>
              <a:endParaRPr lang="zh-TW" altLang="en-US" sz="1000" dirty="0">
                <a:solidFill>
                  <a:srgbClr val="003C43"/>
                </a:solidFill>
                <a:latin typeface="思源黑體" panose="020B0500000000000000" pitchFamily="34" charset="-120"/>
                <a:ea typeface="思源黑體" panose="020B0500000000000000" pitchFamily="34" charset="-12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192872" y="2214494"/>
              <a:ext cx="597273" cy="220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500</a:t>
              </a:r>
              <a:endParaRPr lang="zh-TW" altLang="en-US" sz="1000" dirty="0">
                <a:solidFill>
                  <a:srgbClr val="003C43"/>
                </a:solidFill>
                <a:latin typeface="思源黑體" panose="020B0500000000000000" pitchFamily="34" charset="-120"/>
                <a:ea typeface="思源黑體" panose="020B0500000000000000" pitchFamily="34" charset="-12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9094164" y="5047851"/>
              <a:ext cx="823195" cy="220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00" dirty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年底</a:t>
              </a: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2156605" y="1984426"/>
              <a:ext cx="796919" cy="220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00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社數</a:t>
              </a:r>
              <a:endParaRPr lang="zh-TW" altLang="en-US" sz="1000" dirty="0">
                <a:solidFill>
                  <a:srgbClr val="003C43"/>
                </a:solidFill>
                <a:latin typeface="思源黑體" panose="020B0500000000000000" pitchFamily="34" charset="-120"/>
                <a:ea typeface="思源黑體" panose="020B0500000000000000" pitchFamily="34" charset="-12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2192869" y="5375764"/>
              <a:ext cx="3072289" cy="2206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00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資料來源：屏東縣政府社會處</a:t>
              </a:r>
              <a:endParaRPr lang="zh-TW" altLang="en-US" sz="1000" dirty="0">
                <a:solidFill>
                  <a:srgbClr val="003C43"/>
                </a:solidFill>
                <a:latin typeface="思源黑體" panose="020B0500000000000000" pitchFamily="34" charset="-120"/>
                <a:ea typeface="思源黑體" panose="020B0500000000000000" pitchFamily="34" charset="-12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2096087" y="1288926"/>
              <a:ext cx="4720732" cy="3862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200" b="1" dirty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屏東縣</a:t>
              </a:r>
              <a:r>
                <a:rPr lang="zh-TW" altLang="en-US" sz="2200" b="1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近十年合作社數量</a:t>
              </a:r>
              <a:endParaRPr lang="zh-TW" altLang="en-US" sz="2200" b="1" dirty="0">
                <a:solidFill>
                  <a:srgbClr val="003C43"/>
                </a:solidFill>
                <a:latin typeface="思源黑體" panose="020B0500000000000000" pitchFamily="34" charset="-120"/>
                <a:ea typeface="思源黑體" panose="020B0500000000000000" pitchFamily="34" charset="-12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2096087" y="1615634"/>
              <a:ext cx="7302643" cy="303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solidFill>
                    <a:srgbClr val="006B76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103</a:t>
              </a:r>
              <a:r>
                <a:rPr lang="zh-TW" altLang="en-US" sz="1600" dirty="0" smtClean="0">
                  <a:solidFill>
                    <a:srgbClr val="006B76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年至</a:t>
              </a:r>
              <a:r>
                <a:rPr lang="en-US" altLang="zh-TW" sz="1600" dirty="0" smtClean="0">
                  <a:solidFill>
                    <a:srgbClr val="006B76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108</a:t>
              </a:r>
              <a:r>
                <a:rPr lang="zh-TW" altLang="en-US" sz="1600" dirty="0" smtClean="0">
                  <a:solidFill>
                    <a:srgbClr val="006B76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年合作社數量呈現下降趨勢，隨後又逐漸上升</a:t>
              </a:r>
              <a:endParaRPr lang="zh-TW" altLang="en-US" sz="1600" dirty="0">
                <a:solidFill>
                  <a:srgbClr val="006B76"/>
                </a:solidFill>
                <a:latin typeface="思源黑體" panose="020B0500000000000000" pitchFamily="34" charset="-120"/>
                <a:ea typeface="思源黑體" panose="020B05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816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/>
          <p:cNvGrpSpPr/>
          <p:nvPr/>
        </p:nvGrpSpPr>
        <p:grpSpPr>
          <a:xfrm>
            <a:off x="839754" y="597159"/>
            <a:ext cx="10478279" cy="5551411"/>
            <a:chOff x="793101" y="606490"/>
            <a:chExt cx="10478279" cy="5551411"/>
          </a:xfrm>
        </p:grpSpPr>
        <p:sp>
          <p:nvSpPr>
            <p:cNvPr id="11" name="矩形 10"/>
            <p:cNvSpPr/>
            <p:nvPr/>
          </p:nvSpPr>
          <p:spPr>
            <a:xfrm>
              <a:off x="793101" y="606490"/>
              <a:ext cx="10478279" cy="5551411"/>
            </a:xfrm>
            <a:prstGeom prst="rect">
              <a:avLst/>
            </a:prstGeom>
            <a:solidFill>
              <a:srgbClr val="F8F0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1404805" y="1745108"/>
              <a:ext cx="9278089" cy="3907261"/>
              <a:chOff x="1470121" y="1482628"/>
              <a:chExt cx="9278089" cy="3907261"/>
            </a:xfrm>
            <a:noFill/>
          </p:grpSpPr>
          <p:graphicFrame>
            <p:nvGraphicFramePr>
              <p:cNvPr id="2" name="圖表 1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62145248"/>
                  </p:ext>
                </p:extLst>
              </p:nvPr>
            </p:nvGraphicFramePr>
            <p:xfrm>
              <a:off x="1470121" y="1789889"/>
              <a:ext cx="2700000" cy="360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aphicFrame>
            <p:nvGraphicFramePr>
              <p:cNvPr id="3" name="圖表 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81452921"/>
                  </p:ext>
                </p:extLst>
              </p:nvPr>
            </p:nvGraphicFramePr>
            <p:xfrm>
              <a:off x="4386423" y="1789889"/>
              <a:ext cx="2700000" cy="360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aphicFrame>
            <p:nvGraphicFramePr>
              <p:cNvPr id="4" name="圖表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80532477"/>
                  </p:ext>
                </p:extLst>
              </p:nvPr>
            </p:nvGraphicFramePr>
            <p:xfrm>
              <a:off x="7328210" y="1772552"/>
              <a:ext cx="3420000" cy="360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6" name="文字方塊 5"/>
              <p:cNvSpPr txBox="1"/>
              <p:nvPr/>
            </p:nvSpPr>
            <p:spPr>
              <a:xfrm>
                <a:off x="1470121" y="1482629"/>
                <a:ext cx="1101012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u="sng" dirty="0" smtClean="0">
                    <a:solidFill>
                      <a:srgbClr val="00642D"/>
                    </a:solidFill>
                    <a:latin typeface="思源黑體" panose="020B0500000000000000" pitchFamily="34" charset="-120"/>
                    <a:ea typeface="思源黑體" panose="020B0500000000000000" pitchFamily="34" charset="-120"/>
                  </a:rPr>
                  <a:t>農業合作社</a:t>
                </a:r>
                <a:endParaRPr lang="zh-TW" altLang="en-US" sz="1400" u="sng" dirty="0">
                  <a:solidFill>
                    <a:srgbClr val="00642D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endParaRPr>
              </a:p>
            </p:txBody>
          </p:sp>
          <p:sp>
            <p:nvSpPr>
              <p:cNvPr id="7" name="文字方塊 6"/>
              <p:cNvSpPr txBox="1"/>
              <p:nvPr/>
            </p:nvSpPr>
            <p:spPr>
              <a:xfrm>
                <a:off x="4386423" y="1519761"/>
                <a:ext cx="1101012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u="sng" dirty="0">
                    <a:solidFill>
                      <a:srgbClr val="009CAC"/>
                    </a:solidFill>
                    <a:latin typeface="思源黑體" panose="020B0500000000000000" pitchFamily="34" charset="-120"/>
                    <a:ea typeface="思源黑體" panose="020B0500000000000000" pitchFamily="34" charset="-120"/>
                  </a:rPr>
                  <a:t>消費</a:t>
                </a:r>
                <a:r>
                  <a:rPr lang="zh-TW" altLang="en-US" sz="1400" u="sng" dirty="0" smtClean="0">
                    <a:solidFill>
                      <a:srgbClr val="009CAC"/>
                    </a:solidFill>
                    <a:latin typeface="思源黑體" panose="020B0500000000000000" pitchFamily="34" charset="-120"/>
                    <a:ea typeface="思源黑體" panose="020B0500000000000000" pitchFamily="34" charset="-120"/>
                  </a:rPr>
                  <a:t>合作社</a:t>
                </a:r>
                <a:endParaRPr lang="zh-TW" altLang="en-US" sz="1400" u="sng" dirty="0">
                  <a:solidFill>
                    <a:srgbClr val="009CAC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endParaRPr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7302725" y="1482628"/>
                <a:ext cx="1101012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u="sng" dirty="0">
                    <a:solidFill>
                      <a:srgbClr val="FF1515"/>
                    </a:solidFill>
                    <a:latin typeface="思源黑體" panose="020B0500000000000000" pitchFamily="34" charset="-120"/>
                    <a:ea typeface="思源黑體" panose="020B0500000000000000" pitchFamily="34" charset="-120"/>
                  </a:rPr>
                  <a:t>工業</a:t>
                </a:r>
                <a:r>
                  <a:rPr lang="zh-TW" altLang="en-US" sz="1400" u="sng" dirty="0" smtClean="0">
                    <a:solidFill>
                      <a:srgbClr val="FF1515"/>
                    </a:solidFill>
                    <a:latin typeface="思源黑體" panose="020B0500000000000000" pitchFamily="34" charset="-120"/>
                    <a:ea typeface="思源黑體" panose="020B0500000000000000" pitchFamily="34" charset="-120"/>
                  </a:rPr>
                  <a:t>合作社</a:t>
                </a:r>
                <a:endParaRPr lang="zh-TW" altLang="en-US" sz="1400" u="sng" dirty="0">
                  <a:solidFill>
                    <a:srgbClr val="FF1515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endParaRPr>
              </a:p>
            </p:txBody>
          </p:sp>
        </p:grpSp>
        <p:sp>
          <p:nvSpPr>
            <p:cNvPr id="12" name="文字方塊 11"/>
            <p:cNvSpPr txBox="1"/>
            <p:nvPr/>
          </p:nvSpPr>
          <p:spPr>
            <a:xfrm>
              <a:off x="1345854" y="869419"/>
              <a:ext cx="459416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200" b="1" dirty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屏東縣</a:t>
              </a:r>
              <a:r>
                <a:rPr lang="zh-TW" altLang="en-US" sz="2200" b="1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專營合作社主要類別組成</a:t>
              </a:r>
              <a:endParaRPr lang="zh-TW" altLang="en-US" sz="2200" b="1" dirty="0">
                <a:solidFill>
                  <a:srgbClr val="003C43"/>
                </a:solidFill>
                <a:latin typeface="思源黑體" panose="020B0500000000000000" pitchFamily="34" charset="-120"/>
                <a:ea typeface="思源黑體" panose="020B0500000000000000" pitchFamily="34" charset="-12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345854" y="1210598"/>
              <a:ext cx="865050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solidFill>
                    <a:srgbClr val="006B76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農業</a:t>
              </a:r>
              <a:r>
                <a:rPr lang="zh-TW" altLang="en-US" sz="1600" dirty="0" smtClean="0">
                  <a:solidFill>
                    <a:srgbClr val="006B76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合作社以農業生產最多，消費合作社</a:t>
              </a:r>
              <a:r>
                <a:rPr lang="zh-TW" altLang="en-US" sz="1600" dirty="0">
                  <a:solidFill>
                    <a:srgbClr val="006B76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以學校為</a:t>
              </a:r>
              <a:r>
                <a:rPr lang="zh-TW" altLang="en-US" sz="1600" dirty="0" smtClean="0">
                  <a:solidFill>
                    <a:srgbClr val="006B76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大宗，工業合作社則以原住民勞動為主</a:t>
              </a:r>
              <a:endParaRPr lang="zh-TW" altLang="en-US" sz="1600" dirty="0">
                <a:solidFill>
                  <a:srgbClr val="006B76"/>
                </a:solidFill>
                <a:latin typeface="思源黑體" panose="020B0500000000000000" pitchFamily="34" charset="-120"/>
                <a:ea typeface="思源黑體" panose="020B0500000000000000" pitchFamily="34" charset="-12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407119" y="5615869"/>
              <a:ext cx="192682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00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資料來源：屏東縣政府社會處</a:t>
              </a:r>
              <a:endParaRPr lang="zh-TW" altLang="en-US" sz="1000" dirty="0">
                <a:solidFill>
                  <a:srgbClr val="003C43"/>
                </a:solidFill>
                <a:latin typeface="思源黑體" panose="020B0500000000000000" pitchFamily="34" charset="-120"/>
                <a:ea typeface="思源黑體" panose="020B0500000000000000" pitchFamily="34" charset="-12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078442" y="5624040"/>
              <a:ext cx="192710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00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．資料時間：</a:t>
              </a:r>
              <a:r>
                <a:rPr lang="en-US" altLang="zh-TW" sz="1000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112</a:t>
              </a:r>
              <a:r>
                <a:rPr lang="zh-TW" altLang="en-US" sz="1000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年</a:t>
              </a:r>
              <a:r>
                <a:rPr lang="en-US" altLang="zh-TW" sz="1000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12</a:t>
              </a:r>
              <a:r>
                <a:rPr lang="zh-TW" altLang="en-US" sz="1000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月底</a:t>
              </a:r>
              <a:endParaRPr lang="zh-TW" altLang="en-US" sz="1000" dirty="0">
                <a:solidFill>
                  <a:srgbClr val="003C43"/>
                </a:solidFill>
                <a:latin typeface="思源黑體" panose="020B0500000000000000" pitchFamily="34" charset="-120"/>
                <a:ea typeface="思源黑體" panose="020B05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36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2387962" y="1390263"/>
            <a:ext cx="7306546" cy="4329404"/>
            <a:chOff x="2660909" y="1647459"/>
            <a:chExt cx="6036195" cy="4250847"/>
          </a:xfrm>
        </p:grpSpPr>
        <p:sp>
          <p:nvSpPr>
            <p:cNvPr id="8" name="矩形 7"/>
            <p:cNvSpPr/>
            <p:nvPr/>
          </p:nvSpPr>
          <p:spPr>
            <a:xfrm>
              <a:off x="2660909" y="1647459"/>
              <a:ext cx="6036195" cy="4250847"/>
            </a:xfrm>
            <a:prstGeom prst="rect">
              <a:avLst/>
            </a:prstGeom>
            <a:solidFill>
              <a:srgbClr val="F8F0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" name="群組 3"/>
            <p:cNvGrpSpPr/>
            <p:nvPr/>
          </p:nvGrpSpPr>
          <p:grpSpPr>
            <a:xfrm>
              <a:off x="3026794" y="2393170"/>
              <a:ext cx="5400000" cy="1800000"/>
              <a:chOff x="3642616" y="2231786"/>
              <a:chExt cx="5400000" cy="1800000"/>
            </a:xfrm>
          </p:grpSpPr>
          <p:graphicFrame>
            <p:nvGraphicFramePr>
              <p:cNvPr id="2" name="圖表 1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18789227"/>
                  </p:ext>
                </p:extLst>
              </p:nvPr>
            </p:nvGraphicFramePr>
            <p:xfrm>
              <a:off x="3642616" y="2231786"/>
              <a:ext cx="5400000" cy="180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3" name="文字方塊 2"/>
              <p:cNvSpPr txBox="1"/>
              <p:nvPr/>
            </p:nvSpPr>
            <p:spPr>
              <a:xfrm>
                <a:off x="8542808" y="2610598"/>
                <a:ext cx="353864" cy="241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dirty="0" smtClean="0">
                    <a:solidFill>
                      <a:srgbClr val="BC0000"/>
                    </a:solidFill>
                    <a:latin typeface="思源黑體" panose="020B0500000000000000" pitchFamily="34" charset="-120"/>
                    <a:ea typeface="思源黑體" panose="020B0500000000000000" pitchFamily="34" charset="-120"/>
                  </a:rPr>
                  <a:t>456</a:t>
                </a:r>
                <a:endParaRPr lang="zh-TW" altLang="en-US" sz="1000" dirty="0">
                  <a:solidFill>
                    <a:srgbClr val="BC0000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endParaRPr>
              </a:p>
            </p:txBody>
          </p:sp>
        </p:grpSp>
        <p:graphicFrame>
          <p:nvGraphicFramePr>
            <p:cNvPr id="5" name="圖表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57274146"/>
                </p:ext>
              </p:extLst>
            </p:nvPr>
          </p:nvGraphicFramePr>
          <p:xfrm>
            <a:off x="3026793" y="3491355"/>
            <a:ext cx="5400000" cy="18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" name="文字方塊 5"/>
            <p:cNvSpPr txBox="1"/>
            <p:nvPr/>
          </p:nvSpPr>
          <p:spPr>
            <a:xfrm>
              <a:off x="3127636" y="2294363"/>
              <a:ext cx="50315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>
                  <a:solidFill>
                    <a:srgbClr val="006B76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社場員數以個人社員佔絕大多數；</a:t>
              </a:r>
              <a:r>
                <a:rPr lang="zh-TW" altLang="en-US" sz="1600" dirty="0">
                  <a:solidFill>
                    <a:srgbClr val="006B76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個人社員中，男女人數</a:t>
              </a:r>
              <a:r>
                <a:rPr lang="zh-TW" altLang="en-US" sz="1600" dirty="0" smtClean="0">
                  <a:solidFill>
                    <a:srgbClr val="006B76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相近</a:t>
              </a:r>
              <a:endParaRPr lang="zh-TW" altLang="en-US" sz="1600" dirty="0">
                <a:solidFill>
                  <a:srgbClr val="006B76"/>
                </a:solidFill>
                <a:latin typeface="思源黑體" panose="020B0500000000000000" pitchFamily="34" charset="-120"/>
                <a:ea typeface="思源黑體" panose="020B0500000000000000" pitchFamily="34" charset="-12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3127636" y="1922640"/>
              <a:ext cx="3135429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200" b="1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屏東縣合作社社場員</a:t>
              </a:r>
              <a:r>
                <a:rPr lang="zh-TW" altLang="en-US" sz="2200" b="1" dirty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數</a:t>
              </a: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3127636" y="5395537"/>
              <a:ext cx="1589154" cy="2417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00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資料來源：屏東縣政府社會處</a:t>
              </a:r>
              <a:endParaRPr lang="zh-TW" altLang="en-US" sz="1000" dirty="0">
                <a:solidFill>
                  <a:srgbClr val="003C43"/>
                </a:solidFill>
                <a:latin typeface="思源黑體" panose="020B0500000000000000" pitchFamily="34" charset="-120"/>
                <a:ea typeface="思源黑體" panose="020B0500000000000000" pitchFamily="34" charset="-12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4486592" y="5401183"/>
              <a:ext cx="1501776" cy="2417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00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 </a:t>
              </a:r>
              <a:r>
                <a:rPr lang="zh-TW" altLang="en-US" sz="1000" dirty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．</a:t>
              </a:r>
              <a:r>
                <a:rPr lang="zh-TW" altLang="en-US" sz="1000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 資料時間：</a:t>
              </a:r>
              <a:r>
                <a:rPr lang="en-US" altLang="zh-TW" sz="1000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112</a:t>
              </a:r>
              <a:r>
                <a:rPr lang="zh-TW" altLang="en-US" sz="1000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年</a:t>
              </a:r>
              <a:r>
                <a:rPr lang="en-US" altLang="zh-TW" sz="1000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12</a:t>
              </a:r>
              <a:r>
                <a:rPr lang="zh-TW" altLang="en-US" sz="1000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月底</a:t>
              </a:r>
              <a:endParaRPr lang="zh-TW" altLang="en-US" sz="1000" dirty="0">
                <a:solidFill>
                  <a:srgbClr val="003C43"/>
                </a:solidFill>
                <a:latin typeface="思源黑體" panose="020B0500000000000000" pitchFamily="34" charset="-120"/>
                <a:ea typeface="思源黑體" panose="020B05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64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>
            <a:off x="2674968" y="738530"/>
            <a:ext cx="6743311" cy="5212152"/>
            <a:chOff x="2590993" y="710538"/>
            <a:chExt cx="6743311" cy="5212152"/>
          </a:xfrm>
        </p:grpSpPr>
        <p:sp>
          <p:nvSpPr>
            <p:cNvPr id="12" name="矩形 11"/>
            <p:cNvSpPr/>
            <p:nvPr/>
          </p:nvSpPr>
          <p:spPr>
            <a:xfrm>
              <a:off x="2590993" y="710538"/>
              <a:ext cx="6743311" cy="5212152"/>
            </a:xfrm>
            <a:prstGeom prst="rect">
              <a:avLst/>
            </a:prstGeom>
            <a:solidFill>
              <a:srgbClr val="F8F0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" name="群組 6"/>
            <p:cNvGrpSpPr/>
            <p:nvPr/>
          </p:nvGrpSpPr>
          <p:grpSpPr>
            <a:xfrm>
              <a:off x="2958581" y="1681323"/>
              <a:ext cx="6257260" cy="3686030"/>
              <a:chOff x="3499757" y="1662661"/>
              <a:chExt cx="6257260" cy="3686030"/>
            </a:xfrm>
          </p:grpSpPr>
          <mc:AlternateContent xmlns:mc="http://schemas.openxmlformats.org/markup-compatibility/2006" xmlns:cx1="http://schemas.microsoft.com/office/drawing/2015/9/8/chartex">
            <mc:Choice Requires="cx1">
              <p:graphicFrame>
                <p:nvGraphicFramePr>
                  <p:cNvPr id="2" name="圖表 1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2046955221"/>
                      </p:ext>
                    </p:extLst>
                  </p:nvPr>
                </p:nvGraphicFramePr>
                <p:xfrm>
                  <a:off x="3499757" y="1662661"/>
                  <a:ext cx="6008137" cy="3686030"/>
                </p:xfrm>
                <a:graphic>
                  <a:graphicData uri="http://schemas.microsoft.com/office/drawing/2014/chartex">
                    <cx:chart xmlns:cx="http://schemas.microsoft.com/office/drawing/2014/chartex" xmlns:r="http://schemas.openxmlformats.org/officeDocument/2006/relationships" r:id="rId2"/>
                  </a:graphicData>
                </a:graphic>
              </p:graphicFrame>
            </mc:Choice>
            <mc:Fallback xmlns="">
              <p:pic>
                <p:nvPicPr>
                  <p:cNvPr id="2" name="圖表 1"/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042556" y="1709315"/>
                    <a:ext cx="6008137" cy="368603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" name="文字方塊 2"/>
              <p:cNvSpPr txBox="1"/>
              <p:nvPr/>
            </p:nvSpPr>
            <p:spPr>
              <a:xfrm>
                <a:off x="3603559" y="1786585"/>
                <a:ext cx="23139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>
                    <a:solidFill>
                      <a:schemeClr val="bg1"/>
                    </a:solidFill>
                    <a:latin typeface="思源黑體" panose="020B0500000000000000" pitchFamily="34" charset="-120"/>
                    <a:ea typeface="思源黑體" panose="020B0500000000000000" pitchFamily="34" charset="-120"/>
                  </a:rPr>
                  <a:t>消費合作社</a:t>
                </a:r>
                <a:r>
                  <a:rPr lang="en-US" altLang="zh-TW" dirty="0">
                    <a:solidFill>
                      <a:schemeClr val="bg1"/>
                    </a:solidFill>
                    <a:latin typeface="思源黑體" panose="020B0500000000000000" pitchFamily="34" charset="-120"/>
                    <a:ea typeface="思源黑體" panose="020B0500000000000000" pitchFamily="34" charset="-120"/>
                  </a:rPr>
                  <a:t> </a:t>
                </a:r>
                <a:r>
                  <a:rPr lang="en-US" altLang="zh-TW" dirty="0" smtClean="0">
                    <a:solidFill>
                      <a:schemeClr val="bg1"/>
                    </a:solidFill>
                    <a:latin typeface="思源黑體" panose="020B0500000000000000" pitchFamily="34" charset="-120"/>
                    <a:ea typeface="思源黑體" panose="020B0500000000000000" pitchFamily="34" charset="-120"/>
                  </a:rPr>
                  <a:t/>
                </a:r>
                <a:br>
                  <a:rPr lang="en-US" altLang="zh-TW" dirty="0" smtClean="0">
                    <a:solidFill>
                      <a:schemeClr val="bg1"/>
                    </a:solidFill>
                    <a:latin typeface="思源黑體" panose="020B0500000000000000" pitchFamily="34" charset="-120"/>
                    <a:ea typeface="思源黑體" panose="020B0500000000000000" pitchFamily="34" charset="-120"/>
                  </a:rPr>
                </a:br>
                <a:r>
                  <a:rPr lang="en-US" altLang="zh-TW" dirty="0" smtClean="0">
                    <a:solidFill>
                      <a:schemeClr val="bg1"/>
                    </a:solidFill>
                    <a:latin typeface="思源黑體" panose="020B0500000000000000" pitchFamily="34" charset="-120"/>
                    <a:ea typeface="思源黑體" panose="020B0500000000000000" pitchFamily="34" charset="-120"/>
                  </a:rPr>
                  <a:t>87.0%</a:t>
                </a:r>
                <a:endParaRPr lang="zh-TW" altLang="en-US" dirty="0">
                  <a:solidFill>
                    <a:schemeClr val="bg1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endParaRPr>
              </a:p>
            </p:txBody>
          </p:sp>
          <p:sp>
            <p:nvSpPr>
              <p:cNvPr id="4" name="文字方塊 3"/>
              <p:cNvSpPr txBox="1"/>
              <p:nvPr/>
            </p:nvSpPr>
            <p:spPr>
              <a:xfrm>
                <a:off x="8621792" y="1749261"/>
                <a:ext cx="11352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000" dirty="0">
                    <a:solidFill>
                      <a:schemeClr val="bg1"/>
                    </a:solidFill>
                    <a:latin typeface="思源黑體" panose="020B0500000000000000" pitchFamily="34" charset="-120"/>
                    <a:ea typeface="思源黑體" panose="020B0500000000000000" pitchFamily="34" charset="-120"/>
                  </a:rPr>
                  <a:t>農業</a:t>
                </a:r>
                <a:r>
                  <a:rPr lang="zh-TW" altLang="en-US" sz="1000" dirty="0" smtClean="0">
                    <a:solidFill>
                      <a:schemeClr val="bg1"/>
                    </a:solidFill>
                    <a:latin typeface="思源黑體" panose="020B0500000000000000" pitchFamily="34" charset="-120"/>
                    <a:ea typeface="思源黑體" panose="020B0500000000000000" pitchFamily="34" charset="-120"/>
                  </a:rPr>
                  <a:t>合作社</a:t>
                </a:r>
                <a:r>
                  <a:rPr lang="en-US" altLang="zh-TW" sz="1000" dirty="0" smtClean="0">
                    <a:solidFill>
                      <a:schemeClr val="bg1"/>
                    </a:solidFill>
                    <a:latin typeface="思源黑體" panose="020B0500000000000000" pitchFamily="34" charset="-120"/>
                    <a:ea typeface="思源黑體" panose="020B0500000000000000" pitchFamily="34" charset="-120"/>
                  </a:rPr>
                  <a:t> </a:t>
                </a:r>
                <a:br>
                  <a:rPr lang="en-US" altLang="zh-TW" sz="1000" dirty="0" smtClean="0">
                    <a:solidFill>
                      <a:schemeClr val="bg1"/>
                    </a:solidFill>
                    <a:latin typeface="思源黑體" panose="020B0500000000000000" pitchFamily="34" charset="-120"/>
                    <a:ea typeface="思源黑體" panose="020B0500000000000000" pitchFamily="34" charset="-120"/>
                  </a:rPr>
                </a:br>
                <a:r>
                  <a:rPr lang="en-US" altLang="zh-TW" sz="1000" dirty="0" smtClean="0">
                    <a:solidFill>
                      <a:schemeClr val="bg1"/>
                    </a:solidFill>
                    <a:latin typeface="思源黑體" panose="020B0500000000000000" pitchFamily="34" charset="-120"/>
                    <a:ea typeface="思源黑體" panose="020B0500000000000000" pitchFamily="34" charset="-120"/>
                  </a:rPr>
                  <a:t>10.3%</a:t>
                </a:r>
                <a:endParaRPr lang="zh-TW" altLang="en-US" sz="1000" dirty="0">
                  <a:solidFill>
                    <a:schemeClr val="bg1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endParaRPr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8615862" y="4546577"/>
                <a:ext cx="8273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000" dirty="0">
                    <a:solidFill>
                      <a:schemeClr val="bg1"/>
                    </a:solidFill>
                    <a:latin typeface="思源黑體" panose="020B0500000000000000" pitchFamily="34" charset="-120"/>
                    <a:ea typeface="思源黑體" panose="020B0500000000000000" pitchFamily="34" charset="-120"/>
                  </a:rPr>
                  <a:t>工業</a:t>
                </a:r>
                <a:r>
                  <a:rPr lang="zh-TW" altLang="en-US" sz="1000" dirty="0" smtClean="0">
                    <a:solidFill>
                      <a:schemeClr val="bg1"/>
                    </a:solidFill>
                    <a:latin typeface="思源黑體" panose="020B0500000000000000" pitchFamily="34" charset="-120"/>
                    <a:ea typeface="思源黑體" panose="020B0500000000000000" pitchFamily="34" charset="-120"/>
                  </a:rPr>
                  <a:t>合作社</a:t>
                </a:r>
                <a:r>
                  <a:rPr lang="en-US" altLang="zh-TW" sz="1000" dirty="0" smtClean="0">
                    <a:solidFill>
                      <a:schemeClr val="bg1"/>
                    </a:solidFill>
                    <a:latin typeface="思源黑體" panose="020B0500000000000000" pitchFamily="34" charset="-120"/>
                    <a:ea typeface="思源黑體" panose="020B0500000000000000" pitchFamily="34" charset="-120"/>
                  </a:rPr>
                  <a:t> </a:t>
                </a:r>
                <a:br>
                  <a:rPr lang="en-US" altLang="zh-TW" sz="1000" dirty="0" smtClean="0">
                    <a:solidFill>
                      <a:schemeClr val="bg1"/>
                    </a:solidFill>
                    <a:latin typeface="思源黑體" panose="020B0500000000000000" pitchFamily="34" charset="-120"/>
                    <a:ea typeface="思源黑體" panose="020B0500000000000000" pitchFamily="34" charset="-120"/>
                  </a:rPr>
                </a:br>
                <a:r>
                  <a:rPr lang="en-US" altLang="zh-TW" sz="1000" dirty="0" smtClean="0">
                    <a:solidFill>
                      <a:schemeClr val="bg1"/>
                    </a:solidFill>
                    <a:latin typeface="思源黑體" panose="020B0500000000000000" pitchFamily="34" charset="-120"/>
                    <a:ea typeface="思源黑體" panose="020B0500000000000000" pitchFamily="34" charset="-120"/>
                  </a:rPr>
                  <a:t>2.7%</a:t>
                </a:r>
                <a:endParaRPr lang="zh-TW" altLang="en-US" sz="1000" dirty="0">
                  <a:solidFill>
                    <a:schemeClr val="bg1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endParaRPr>
              </a:p>
            </p:txBody>
          </p:sp>
        </p:grpSp>
        <p:sp>
          <p:nvSpPr>
            <p:cNvPr id="8" name="文字方塊 7"/>
            <p:cNvSpPr txBox="1"/>
            <p:nvPr/>
          </p:nvSpPr>
          <p:spPr>
            <a:xfrm>
              <a:off x="2958581" y="1304192"/>
              <a:ext cx="48729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solidFill>
                    <a:srgbClr val="006B76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專營</a:t>
              </a:r>
              <a:r>
                <a:rPr lang="zh-TW" altLang="en-US" sz="1600" dirty="0" smtClean="0">
                  <a:solidFill>
                    <a:srgbClr val="006B76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合作社個人社員中，消費合作社人數</a:t>
              </a:r>
              <a:r>
                <a:rPr lang="zh-TW" altLang="en-US" sz="1600" dirty="0">
                  <a:solidFill>
                    <a:srgbClr val="006B76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占超過八成</a:t>
              </a: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2958581" y="5270578"/>
              <a:ext cx="28823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900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註：公用合作社人數占比太小，</a:t>
              </a:r>
              <a:r>
                <a:rPr lang="zh-TW" altLang="en-US" sz="900" dirty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故不在圖中呈現</a:t>
              </a: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4351167" y="5521910"/>
              <a:ext cx="212427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00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．資料來源：屏東縣政府社會處</a:t>
              </a:r>
              <a:endParaRPr lang="zh-TW" altLang="en-US" sz="1000" dirty="0">
                <a:solidFill>
                  <a:srgbClr val="003C43"/>
                </a:solidFill>
                <a:latin typeface="思源黑體" panose="020B0500000000000000" pitchFamily="34" charset="-120"/>
                <a:ea typeface="思源黑體" panose="020B0500000000000000" pitchFamily="34" charset="-12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958581" y="5521911"/>
              <a:ext cx="158289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00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資料時間：</a:t>
              </a:r>
              <a:r>
                <a:rPr lang="en-US" altLang="zh-TW" sz="1000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112</a:t>
              </a:r>
              <a:r>
                <a:rPr lang="zh-TW" altLang="en-US" sz="1000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年</a:t>
              </a:r>
              <a:r>
                <a:rPr lang="en-US" altLang="zh-TW" sz="1000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12</a:t>
              </a:r>
              <a:r>
                <a:rPr lang="zh-TW" altLang="en-US" sz="1000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月底</a:t>
              </a:r>
              <a:endParaRPr lang="zh-TW" altLang="en-US" sz="1000" dirty="0">
                <a:solidFill>
                  <a:srgbClr val="003C43"/>
                </a:solidFill>
                <a:latin typeface="思源黑體" panose="020B0500000000000000" pitchFamily="34" charset="-120"/>
                <a:ea typeface="思源黑體" panose="020B0500000000000000" pitchFamily="34" charset="-12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958581" y="980487"/>
              <a:ext cx="459416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200" b="1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屏東縣專營合作社</a:t>
              </a:r>
              <a:r>
                <a:rPr lang="zh-TW" altLang="en-US" sz="2200" b="1" dirty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個人社員</a:t>
              </a:r>
              <a:r>
                <a:rPr lang="zh-TW" altLang="en-US" sz="2200" b="1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組成</a:t>
              </a:r>
              <a:endParaRPr lang="zh-TW" altLang="en-US" sz="2200" b="1" dirty="0">
                <a:solidFill>
                  <a:srgbClr val="003C43"/>
                </a:solidFill>
                <a:latin typeface="思源黑體" panose="020B0500000000000000" pitchFamily="34" charset="-120"/>
                <a:ea typeface="思源黑體" panose="020B05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267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2155507" y="1095076"/>
            <a:ext cx="7459565" cy="4649020"/>
            <a:chOff x="1948028" y="829238"/>
            <a:chExt cx="7459565" cy="4649020"/>
          </a:xfrm>
        </p:grpSpPr>
        <p:sp>
          <p:nvSpPr>
            <p:cNvPr id="6" name="矩形 5"/>
            <p:cNvSpPr/>
            <p:nvPr/>
          </p:nvSpPr>
          <p:spPr>
            <a:xfrm>
              <a:off x="1948028" y="829238"/>
              <a:ext cx="7459565" cy="4649020"/>
            </a:xfrm>
            <a:prstGeom prst="rect">
              <a:avLst/>
            </a:prstGeom>
            <a:solidFill>
              <a:srgbClr val="F8F0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2" name="圖表 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10141155"/>
                </p:ext>
              </p:extLst>
            </p:nvPr>
          </p:nvGraphicFramePr>
          <p:xfrm>
            <a:off x="2437811" y="2065002"/>
            <a:ext cx="6480000" cy="288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" name="文字方塊 2"/>
            <p:cNvSpPr txBox="1"/>
            <p:nvPr/>
          </p:nvSpPr>
          <p:spPr>
            <a:xfrm>
              <a:off x="2437811" y="1100859"/>
              <a:ext cx="459416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200" b="1" dirty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屏東縣</a:t>
              </a:r>
              <a:r>
                <a:rPr lang="zh-TW" altLang="en-US" sz="2200" b="1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合作社</a:t>
              </a:r>
              <a:r>
                <a:rPr lang="zh-TW" altLang="en-US" sz="2200" b="1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個人社員性別比</a:t>
              </a:r>
              <a:endParaRPr lang="zh-TW" altLang="en-US" sz="2200" b="1" dirty="0">
                <a:solidFill>
                  <a:srgbClr val="003C43"/>
                </a:solidFill>
                <a:latin typeface="思源黑體" panose="020B0500000000000000" pitchFamily="34" charset="-120"/>
                <a:ea typeface="思源黑體" panose="020B0500000000000000" pitchFamily="34" charset="-120"/>
              </a:endParaRPr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2437811" y="1450711"/>
              <a:ext cx="648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>
                  <a:solidFill>
                    <a:srgbClr val="006B76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整體</a:t>
              </a:r>
              <a:r>
                <a:rPr lang="zh-TW" altLang="en-US" sz="1400" dirty="0" smtClean="0">
                  <a:solidFill>
                    <a:srgbClr val="006B76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合作社個人社員男性多於女性；兼營合作社則是女性多於男性</a:t>
              </a:r>
              <a:r>
                <a:rPr lang="en-US" altLang="zh-TW" sz="1400" dirty="0" smtClean="0">
                  <a:solidFill>
                    <a:srgbClr val="006B76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/>
              </a:r>
              <a:br>
                <a:rPr lang="en-US" altLang="zh-TW" sz="1400" dirty="0" smtClean="0">
                  <a:solidFill>
                    <a:srgbClr val="006B76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</a:br>
              <a:r>
                <a:rPr lang="zh-TW" altLang="en-US" sz="1400" dirty="0" smtClean="0">
                  <a:solidFill>
                    <a:srgbClr val="006B76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專營</a:t>
              </a:r>
              <a:r>
                <a:rPr lang="zh-TW" altLang="en-US" sz="1400" dirty="0">
                  <a:solidFill>
                    <a:srgbClr val="006B76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合作社中，農業及工業合作社男性遠多於女性，消費合作社則男女人數</a:t>
              </a:r>
              <a:r>
                <a:rPr lang="zh-TW" altLang="en-US" sz="1400" dirty="0" smtClean="0">
                  <a:solidFill>
                    <a:srgbClr val="006B76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相當</a:t>
              </a:r>
              <a:endParaRPr lang="zh-TW" altLang="en-US" sz="1400" dirty="0">
                <a:solidFill>
                  <a:srgbClr val="006B76"/>
                </a:solidFill>
                <a:latin typeface="思源黑體" panose="020B0500000000000000" pitchFamily="34" charset="-120"/>
                <a:ea typeface="思源黑體" panose="020B0500000000000000" pitchFamily="34" charset="-12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840819" y="4997473"/>
              <a:ext cx="210573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00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．資料</a:t>
              </a:r>
              <a:r>
                <a:rPr lang="zh-TW" altLang="en-US" sz="1000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來源</a:t>
              </a:r>
              <a:r>
                <a:rPr lang="zh-TW" altLang="en-US" sz="1000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：屏東縣政府</a:t>
              </a:r>
              <a:r>
                <a:rPr lang="zh-TW" altLang="en-US" sz="1000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社會處</a:t>
              </a:r>
              <a:endParaRPr lang="zh-TW" altLang="en-US" sz="1000" dirty="0">
                <a:solidFill>
                  <a:srgbClr val="003C43"/>
                </a:solidFill>
                <a:latin typeface="思源黑體" panose="020B0500000000000000" pitchFamily="34" charset="-120"/>
                <a:ea typeface="思源黑體" panose="020B0500000000000000" pitchFamily="34" charset="-12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437811" y="4997474"/>
              <a:ext cx="158289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00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資料時間：</a:t>
              </a:r>
              <a:r>
                <a:rPr lang="en-US" altLang="zh-TW" sz="1000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112</a:t>
              </a:r>
              <a:r>
                <a:rPr lang="zh-TW" altLang="en-US" sz="1000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年</a:t>
              </a:r>
              <a:r>
                <a:rPr lang="en-US" altLang="zh-TW" sz="1000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12</a:t>
              </a:r>
              <a:r>
                <a:rPr lang="zh-TW" altLang="en-US" sz="1000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月底</a:t>
              </a:r>
              <a:endParaRPr lang="zh-TW" altLang="en-US" sz="1000" dirty="0">
                <a:solidFill>
                  <a:srgbClr val="003C43"/>
                </a:solidFill>
                <a:latin typeface="思源黑體" panose="020B0500000000000000" pitchFamily="34" charset="-120"/>
                <a:ea typeface="思源黑體" panose="020B05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234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2370594" y="725028"/>
            <a:ext cx="7656086" cy="5290457"/>
            <a:chOff x="2295948" y="435779"/>
            <a:chExt cx="7656086" cy="5290457"/>
          </a:xfrm>
        </p:grpSpPr>
        <p:sp>
          <p:nvSpPr>
            <p:cNvPr id="12" name="矩形 11"/>
            <p:cNvSpPr/>
            <p:nvPr/>
          </p:nvSpPr>
          <p:spPr>
            <a:xfrm>
              <a:off x="2295948" y="435779"/>
              <a:ext cx="7656086" cy="5290457"/>
            </a:xfrm>
            <a:prstGeom prst="rect">
              <a:avLst/>
            </a:prstGeom>
            <a:solidFill>
              <a:srgbClr val="F8F0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2" name="圖表 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15741329"/>
                </p:ext>
              </p:extLst>
            </p:nvPr>
          </p:nvGraphicFramePr>
          <p:xfrm>
            <a:off x="2356342" y="1157936"/>
            <a:ext cx="7229475" cy="410527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" name="文字方塊 2"/>
            <p:cNvSpPr txBox="1"/>
            <p:nvPr/>
          </p:nvSpPr>
          <p:spPr>
            <a:xfrm>
              <a:off x="4084938" y="1969972"/>
              <a:ext cx="989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solidFill>
                    <a:srgbClr val="C00000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農業合作社</a:t>
              </a:r>
              <a:endParaRPr lang="zh-TW" altLang="en-US" sz="1200" dirty="0">
                <a:solidFill>
                  <a:srgbClr val="C00000"/>
                </a:solidFill>
                <a:latin typeface="思源黑體" panose="020B0500000000000000" pitchFamily="34" charset="-120"/>
                <a:ea typeface="思源黑體" panose="020B0500000000000000" pitchFamily="34" charset="-120"/>
              </a:endParaRPr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5022805" y="3100166"/>
              <a:ext cx="989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工業</a:t>
              </a:r>
              <a:r>
                <a:rPr lang="zh-TW" altLang="en-US" sz="1200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合作社</a:t>
              </a:r>
              <a:endParaRPr lang="zh-TW" altLang="en-US" sz="1200" dirty="0">
                <a:solidFill>
                  <a:srgbClr val="003C43"/>
                </a:solidFill>
                <a:latin typeface="思源黑體" panose="020B0500000000000000" pitchFamily="34" charset="-120"/>
                <a:ea typeface="思源黑體" panose="020B0500000000000000" pitchFamily="34" charset="-12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5937371" y="3533888"/>
              <a:ext cx="989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消費</a:t>
              </a:r>
              <a:r>
                <a:rPr lang="zh-TW" altLang="en-US" sz="1200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合作社</a:t>
              </a:r>
              <a:endParaRPr lang="zh-TW" altLang="en-US" sz="1200" dirty="0">
                <a:solidFill>
                  <a:srgbClr val="003C43"/>
                </a:solidFill>
                <a:latin typeface="思源黑體" panose="020B0500000000000000" pitchFamily="34" charset="-120"/>
                <a:ea typeface="思源黑體" panose="020B0500000000000000" pitchFamily="34" charset="-12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6842609" y="3210418"/>
              <a:ext cx="989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兼營</a:t>
              </a:r>
              <a:r>
                <a:rPr lang="zh-TW" altLang="en-US" sz="1200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合作社</a:t>
              </a:r>
              <a:endParaRPr lang="zh-TW" altLang="en-US" sz="1200" dirty="0">
                <a:solidFill>
                  <a:srgbClr val="003C43"/>
                </a:solidFill>
                <a:latin typeface="思源黑體" panose="020B0500000000000000" pitchFamily="34" charset="-120"/>
                <a:ea typeface="思源黑體" panose="020B0500000000000000" pitchFamily="34" charset="-12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7803832" y="4238340"/>
              <a:ext cx="989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公用</a:t>
              </a:r>
              <a:r>
                <a:rPr lang="zh-TW" altLang="en-US" sz="1200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合作社</a:t>
              </a:r>
              <a:endParaRPr lang="zh-TW" altLang="en-US" sz="1200" dirty="0">
                <a:solidFill>
                  <a:srgbClr val="003C43"/>
                </a:solidFill>
                <a:latin typeface="思源黑體" panose="020B0500000000000000" pitchFamily="34" charset="-120"/>
                <a:ea typeface="思源黑體" panose="020B0500000000000000" pitchFamily="34" charset="-12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4119402" y="5237192"/>
              <a:ext cx="232332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00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．資料來源：屏東縣政府社會處</a:t>
              </a:r>
              <a:endParaRPr lang="zh-TW" altLang="en-US" sz="1000" dirty="0">
                <a:solidFill>
                  <a:srgbClr val="003C43"/>
                </a:solidFill>
                <a:latin typeface="思源黑體" panose="020B0500000000000000" pitchFamily="34" charset="-120"/>
                <a:ea typeface="思源黑體" panose="020B0500000000000000" pitchFamily="34" charset="-12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2741481" y="1530682"/>
              <a:ext cx="85029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00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新台幣仟元</a:t>
              </a:r>
              <a:endParaRPr lang="zh-TW" altLang="en-US" sz="1000" dirty="0">
                <a:solidFill>
                  <a:srgbClr val="003C43"/>
                </a:solidFill>
                <a:latin typeface="思源黑體" panose="020B0500000000000000" pitchFamily="34" charset="-120"/>
                <a:ea typeface="思源黑體" panose="020B0500000000000000" pitchFamily="34" charset="-12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2741481" y="5228825"/>
              <a:ext cx="158289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00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資料時間：</a:t>
              </a:r>
              <a:r>
                <a:rPr lang="en-US" altLang="zh-TW" sz="1000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112</a:t>
              </a:r>
              <a:r>
                <a:rPr lang="zh-TW" altLang="en-US" sz="1000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年</a:t>
              </a:r>
              <a:r>
                <a:rPr lang="en-US" altLang="zh-TW" sz="1000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12</a:t>
              </a:r>
              <a:r>
                <a:rPr lang="zh-TW" altLang="en-US" sz="1000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月底</a:t>
              </a:r>
              <a:endParaRPr lang="zh-TW" altLang="en-US" sz="1000" dirty="0">
                <a:solidFill>
                  <a:srgbClr val="003C43"/>
                </a:solidFill>
                <a:latin typeface="思源黑體" panose="020B0500000000000000" pitchFamily="34" charset="-120"/>
                <a:ea typeface="思源黑體" panose="020B0500000000000000" pitchFamily="34" charset="-12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741481" y="4898062"/>
              <a:ext cx="32295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00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註：因股金金額差距過大，故使用對數尺度呈現資料</a:t>
              </a:r>
              <a:endParaRPr lang="zh-TW" altLang="en-US" sz="1000" dirty="0">
                <a:solidFill>
                  <a:srgbClr val="003C43"/>
                </a:solidFill>
                <a:latin typeface="思源黑體" panose="020B0500000000000000" pitchFamily="34" charset="-120"/>
                <a:ea typeface="思源黑體" panose="020B0500000000000000" pitchFamily="34" charset="-12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05988" y="701069"/>
              <a:ext cx="4351232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200" b="1" dirty="0" smtClean="0">
                  <a:solidFill>
                    <a:srgbClr val="003C43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屏東縣主要類別合作社股金總額</a:t>
              </a:r>
              <a:endParaRPr lang="zh-TW" altLang="en-US" sz="2200" b="1" dirty="0">
                <a:solidFill>
                  <a:srgbClr val="003C43"/>
                </a:solidFill>
                <a:latin typeface="思源黑體" panose="020B0500000000000000" pitchFamily="34" charset="-120"/>
                <a:ea typeface="思源黑體" panose="020B0500000000000000" pitchFamily="34" charset="-12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2705988" y="1032594"/>
              <a:ext cx="620836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solidFill>
                    <a:srgbClr val="006B76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農業</a:t>
              </a:r>
              <a:r>
                <a:rPr lang="zh-TW" altLang="en-US" sz="1600" dirty="0" smtClean="0">
                  <a:solidFill>
                    <a:srgbClr val="006B76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合作社股金總額遠大於其他類別，占全縣合作社股金之</a:t>
              </a:r>
              <a:r>
                <a:rPr lang="en-US" altLang="zh-TW" sz="1600" dirty="0" smtClean="0">
                  <a:solidFill>
                    <a:srgbClr val="006B76"/>
                  </a:solidFill>
                  <a:latin typeface="思源黑體" panose="020B0500000000000000" pitchFamily="34" charset="-120"/>
                  <a:ea typeface="思源黑體" panose="020B0500000000000000" pitchFamily="34" charset="-120"/>
                </a:rPr>
                <a:t>95.83%</a:t>
              </a:r>
              <a:endParaRPr lang="zh-TW" altLang="en-US" sz="1600" dirty="0">
                <a:solidFill>
                  <a:srgbClr val="006B76"/>
                </a:solidFill>
                <a:latin typeface="思源黑體" panose="020B0500000000000000" pitchFamily="34" charset="-120"/>
                <a:ea typeface="思源黑體" panose="020B05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714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363</Words>
  <Application>Microsoft Office PowerPoint</Application>
  <PresentationFormat>寬螢幕</PresentationFormat>
  <Paragraphs>61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思源黑體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98</cp:revision>
  <dcterms:created xsi:type="dcterms:W3CDTF">2024-07-15T07:39:24Z</dcterms:created>
  <dcterms:modified xsi:type="dcterms:W3CDTF">2024-08-21T05:39:26Z</dcterms:modified>
</cp:coreProperties>
</file>