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59" r:id="rId3"/>
    <p:sldId id="261" r:id="rId4"/>
    <p:sldId id="257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228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5DC35-CA7B-504D-92F2-43FB1EFD9BD1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83D1-5BC8-4043-9E68-CCA724DD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Daemon: a program</a:t>
            </a:r>
            <a:r>
              <a:rPr lang="en-US" baseline="0" dirty="0"/>
              <a:t> runs in the background,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 to be activated by certain command or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7BF0-EC4E-704C-9FD5-98C2228260E8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s.eng.unimelb.edu.au/casmas/index.php?r=qoct/subjec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s.eng.unimelb.edu.au/casmas/index.php?r=qoct/subjec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75" y="1287255"/>
            <a:ext cx="11202649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COMP90007 Internet Technologies</a:t>
            </a:r>
            <a:r>
              <a:rPr lang="zh-CN" altLang="en-US" sz="4800" dirty="0"/>
              <a:t> </a:t>
            </a:r>
            <a:br>
              <a:rPr lang="en-US" altLang="zh-CN" sz="4800" dirty="0"/>
            </a:br>
            <a:r>
              <a:rPr lang="en-US" altLang="zh-CN" sz="4800" dirty="0"/>
              <a:t>Workshop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566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Week</a:t>
            </a:r>
            <a:r>
              <a:rPr lang="zh-CN" altLang="en-US" sz="3600" dirty="0"/>
              <a:t> </a:t>
            </a:r>
            <a:r>
              <a:rPr lang="en-US" altLang="zh-CN" sz="3600" dirty="0"/>
              <a:t>10 </a:t>
            </a:r>
            <a:r>
              <a:rPr lang="mr-IN" altLang="zh-CN" sz="3600" dirty="0"/>
              <a:t>–</a:t>
            </a:r>
            <a:r>
              <a:rPr lang="en-US" altLang="zh-CN" sz="3600" dirty="0"/>
              <a:t> Application Layer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35120" y="5366479"/>
            <a:ext cx="33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Ruixi</a:t>
            </a:r>
            <a:endParaRPr lang="en-US" dirty="0"/>
          </a:p>
          <a:p>
            <a:r>
              <a:rPr lang="en-US" dirty="0" err="1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52" y="548640"/>
            <a:ext cx="8706754" cy="328676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64752" y="4425696"/>
            <a:ext cx="8020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AU" altLang="en-US" sz="1800" i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buFont typeface="Wingdings" charset="2"/>
              <a:buNone/>
            </a:pPr>
            <a:r>
              <a:rPr lang="en-AU" altLang="en-US" sz="1800" dirty="0"/>
              <a:t>It belongs to the envelope because the delivery system needs to know its value to handle e-mail that cannot be delivered.</a:t>
            </a:r>
          </a:p>
        </p:txBody>
      </p:sp>
    </p:spTree>
    <p:extLst>
      <p:ext uri="{BB962C8B-B14F-4D97-AF65-F5344CB8AC3E}">
        <p14:creationId xmlns:p14="http://schemas.microsoft.com/office/powerpoint/2010/main" val="1748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0652"/>
            <a:ext cx="8623808" cy="34313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512" y="3585004"/>
            <a:ext cx="59862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000" dirty="0"/>
              <a:t>No. </a:t>
            </a:r>
          </a:p>
          <a:p>
            <a:r>
              <a:rPr lang="en-AU" altLang="en-US" sz="2000" dirty="0"/>
              <a:t>The POP3 program does not actually touch the remote mailbox. </a:t>
            </a:r>
            <a:r>
              <a:rPr lang="en-AU" altLang="en-US" sz="2000" b="1" dirty="0">
                <a:solidFill>
                  <a:srgbClr val="FF0000"/>
                </a:solidFill>
              </a:rPr>
              <a:t>It sends commands to the POP3 daemon </a:t>
            </a:r>
            <a:r>
              <a:rPr lang="en-AU" altLang="en-US" sz="2000" dirty="0"/>
              <a:t>on the mail server. As long as that daemon understands the mailbox format, it can work. </a:t>
            </a:r>
          </a:p>
          <a:p>
            <a:endParaRPr lang="en-AU" altLang="en-US" sz="2000" dirty="0"/>
          </a:p>
          <a:p>
            <a:r>
              <a:rPr lang="en-AU" altLang="en-US" sz="2000" dirty="0"/>
              <a:t>Thus, a mail server could change from one format to another overnight without telling its customers, as long as it simultaneously changes its POP3 daemon so it understands the new format.</a:t>
            </a:r>
            <a:endParaRPr lang="en-US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16" y="4008933"/>
            <a:ext cx="5059172" cy="23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10484"/>
            <a:ext cx="1202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55CC"/>
                </a:solidFill>
                <a:latin typeface="Arial" charset="0"/>
                <a:hlinkClick r:id="rId2"/>
              </a:rPr>
              <a:t>https://apps.eng.unimelb.edu.au/casmas/index.php?r=qoct/subjects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2870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Fill in the survey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49575"/>
            <a:ext cx="49276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81" y="5119145"/>
            <a:ext cx="8128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10484"/>
            <a:ext cx="1202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55CC"/>
                </a:solidFill>
                <a:latin typeface="Arial" charset="0"/>
                <a:hlinkClick r:id="rId2"/>
              </a:rPr>
              <a:t>https://apps.eng.unimelb.edu.au/casmas/index.php?r=qoct/subjects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2870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Fill in the survey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49575"/>
            <a:ext cx="4927600" cy="180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59" y="5177123"/>
            <a:ext cx="8077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3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41" y="1109431"/>
            <a:ext cx="8644783" cy="3041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548" y="524656"/>
            <a:ext cx="589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Architecture of the email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920" y="3090672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6048" y="3145536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2580" y="2593827"/>
            <a:ext cx="1312299" cy="441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4299" y="2593827"/>
            <a:ext cx="1361704" cy="4754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942" y="4597588"/>
            <a:ext cx="11805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" charset="0"/>
              </a:rPr>
              <a:t>It consists of two kinds </a:t>
            </a:r>
            <a:r>
              <a:rPr lang="en-US" sz="2000" dirty="0">
                <a:latin typeface="Times" charset="0"/>
              </a:rPr>
              <a:t>of subsystems: </a:t>
            </a:r>
          </a:p>
          <a:p>
            <a:r>
              <a:rPr lang="en-US" sz="2000" b="1" dirty="0">
                <a:effectLst/>
                <a:latin typeface="Times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" charset="0"/>
              </a:rPr>
              <a:t>user agents </a:t>
            </a:r>
            <a:r>
              <a:rPr lang="mr-IN" sz="2000" b="1" dirty="0">
                <a:solidFill>
                  <a:srgbClr val="FF0000"/>
                </a:solidFill>
                <a:effectLst/>
                <a:latin typeface="Times" charset="0"/>
              </a:rPr>
              <a:t>–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" charset="0"/>
              </a:rPr>
              <a:t> </a:t>
            </a:r>
            <a:r>
              <a:rPr lang="en-US" sz="2000" dirty="0">
                <a:latin typeface="Times" charset="0"/>
              </a:rPr>
              <a:t>a program, </a:t>
            </a:r>
            <a:r>
              <a:rPr lang="en-US" sz="2000" dirty="0">
                <a:effectLst/>
                <a:latin typeface="Times" charset="0"/>
              </a:rPr>
              <a:t> which allow </a:t>
            </a:r>
            <a:r>
              <a:rPr lang="en-US" sz="2000" dirty="0">
                <a:latin typeface="Times" charset="0"/>
              </a:rPr>
              <a:t>people to read and send </a:t>
            </a:r>
            <a:r>
              <a:rPr lang="en-US" sz="2000" dirty="0">
                <a:effectLst/>
                <a:latin typeface="Times" charset="0"/>
              </a:rPr>
              <a:t>email</a:t>
            </a:r>
          </a:p>
          <a:p>
            <a:r>
              <a:rPr lang="en-US" sz="2000" b="1" dirty="0">
                <a:effectLst/>
                <a:latin typeface="Times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" charset="0"/>
              </a:rPr>
              <a:t>message transfer agents (mail servers) </a:t>
            </a:r>
            <a:r>
              <a:rPr lang="mr-IN" sz="2000" b="1" dirty="0">
                <a:solidFill>
                  <a:srgbClr val="FF0000"/>
                </a:solidFill>
                <a:effectLst/>
                <a:latin typeface="Times" charset="0"/>
              </a:rPr>
              <a:t>–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" charset="0"/>
              </a:rPr>
              <a:t> </a:t>
            </a:r>
            <a:r>
              <a:rPr lang="en-US" sz="2000" dirty="0">
                <a:latin typeface="Times" charset="0"/>
              </a:rPr>
              <a:t>system processes, w</a:t>
            </a:r>
            <a:r>
              <a:rPr lang="en-US" sz="2000" dirty="0">
                <a:effectLst/>
                <a:latin typeface="Times" charset="0"/>
              </a:rPr>
              <a:t>hich move the messages from the source to the destination.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78408" y="3383280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72633" y="3519024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62820" y="2612115"/>
            <a:ext cx="887928" cy="25603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6296" y="303959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/>
                <a:latin typeface="Times" charset="0"/>
              </a:rPr>
              <a:t>mailing lists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16" y="-13229"/>
            <a:ext cx="3886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85" y="67015"/>
            <a:ext cx="8644783" cy="3041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3664" y="2048256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3792" y="2103120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0324" y="1551411"/>
            <a:ext cx="1312299" cy="441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2043" y="1551411"/>
            <a:ext cx="1361704" cy="4754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152" y="2340864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0377" y="2476608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564" y="1569699"/>
            <a:ext cx="887928" cy="25603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4040" y="199717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/>
                <a:latin typeface="Times" charset="0"/>
              </a:rPr>
              <a:t>mailing lists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28" y="3210150"/>
            <a:ext cx="5679253" cy="36953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21320" y="5346232"/>
            <a:ext cx="5174857" cy="154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7289" y="2802240"/>
            <a:ext cx="291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ffectLst/>
                <a:latin typeface="Times" charset="0"/>
              </a:rPr>
              <a:t>Mail is sent </a:t>
            </a:r>
            <a:r>
              <a:rPr lang="en-US" b="1">
                <a:solidFill>
                  <a:srgbClr val="0070C0"/>
                </a:solidFill>
                <a:effectLst/>
                <a:latin typeface="Times" charset="0"/>
              </a:rPr>
              <a:t>between MTAs</a:t>
            </a:r>
          </a:p>
          <a:p>
            <a:r>
              <a:rPr lang="en-US" b="1" dirty="0">
                <a:solidFill>
                  <a:srgbClr val="0070C0"/>
                </a:solidFill>
                <a:effectLst/>
                <a:latin typeface="Times" charset="0"/>
              </a:rPr>
              <a:t>in a standard format.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185" y="629150"/>
            <a:ext cx="4482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" charset="0"/>
              </a:rPr>
              <a:t>M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" charset="0"/>
              </a:rPr>
              <a:t>essage Format: </a:t>
            </a:r>
            <a:r>
              <a:rPr lang="de-DE" sz="2800" b="1" dirty="0">
                <a:solidFill>
                  <a:srgbClr val="FF0000"/>
                </a:solidFill>
                <a:effectLst/>
                <a:latin typeface="Times" charset="0"/>
              </a:rPr>
              <a:t>RFC 5322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2029968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envelope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3276898"/>
            <a:ext cx="197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content</a:t>
            </a:r>
          </a:p>
        </p:txBody>
      </p:sp>
      <p:sp>
        <p:nvSpPr>
          <p:cNvPr id="5" name="Left Brace 4"/>
          <p:cNvSpPr/>
          <p:nvPr/>
        </p:nvSpPr>
        <p:spPr>
          <a:xfrm>
            <a:off x="384048" y="2157984"/>
            <a:ext cx="438912" cy="15805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194560" y="2889504"/>
            <a:ext cx="399571" cy="1353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4131" y="2686443"/>
            <a:ext cx="197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4131" y="3910280"/>
            <a:ext cx="197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body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79" y="3276898"/>
            <a:ext cx="6921338" cy="33433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70985" y="2089964"/>
            <a:ext cx="654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" charset="0"/>
              </a:rPr>
              <a:t>It contains all the information needed for transporting the message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87" y="-267716"/>
            <a:ext cx="62865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85" y="67015"/>
            <a:ext cx="8644783" cy="3041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3664" y="2048256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3792" y="2103120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0324" y="1551411"/>
            <a:ext cx="1312299" cy="441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2043" y="1551411"/>
            <a:ext cx="1361704" cy="4754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152" y="2340864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0377" y="2476608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564" y="1569699"/>
            <a:ext cx="887928" cy="25603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4040" y="199717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/>
                <a:latin typeface="Times" charset="0"/>
              </a:rPr>
              <a:t>mailing lists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5429" y="2883252"/>
            <a:ext cx="291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effectLst/>
                <a:latin typeface="Times" charset="0"/>
              </a:rPr>
              <a:t>Mail is sent </a:t>
            </a:r>
            <a:r>
              <a:rPr lang="en-US" b="1">
                <a:solidFill>
                  <a:srgbClr val="0070C0"/>
                </a:solidFill>
                <a:effectLst/>
                <a:latin typeface="Times" charset="0"/>
              </a:rPr>
              <a:t>between MTAs</a:t>
            </a:r>
          </a:p>
          <a:p>
            <a:r>
              <a:rPr lang="en-US" b="1" dirty="0">
                <a:solidFill>
                  <a:srgbClr val="0070C0"/>
                </a:solidFill>
                <a:effectLst/>
                <a:latin typeface="Times" charset="0"/>
              </a:rPr>
              <a:t>in a standard format.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166" y="4079896"/>
            <a:ext cx="278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Final Delivery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166" y="5577693"/>
            <a:ext cx="554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protocols can do this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IMAP, POP3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166" y="4696953"/>
            <a:ext cx="8546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In this case, the job of the user agent is to present a view of the contents of the mailbox, and to allow the mailbox to be remotely manipulated.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772775"/>
            <a:ext cx="115397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Open Sans" charset="0"/>
              </a:rPr>
              <a:t>POP3 (Post Office Protocol version 3) </a:t>
            </a:r>
          </a:p>
          <a:p>
            <a:endParaRPr lang="en-US" sz="2000" b="0" i="0" dirty="0">
              <a:solidFill>
                <a:srgbClr val="444444"/>
              </a:solidFill>
              <a:effectLst/>
              <a:latin typeface="Open Sans" charset="0"/>
            </a:endParaRPr>
          </a:p>
          <a:p>
            <a:r>
              <a:rPr lang="en-US" sz="2000" dirty="0">
                <a:solidFill>
                  <a:srgbClr val="444444"/>
                </a:solidFill>
                <a:latin typeface="Open Sans" charset="0"/>
              </a:rPr>
              <a:t>C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charset="0"/>
              </a:rPr>
              <a:t>ommunicate with the MTA and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charset="0"/>
              </a:rPr>
              <a:t>download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charset="0"/>
              </a:rPr>
              <a:t> the emails to a local user client like Gmail, Outlook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71" y="4791457"/>
            <a:ext cx="5872830" cy="2066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32658" y="4870430"/>
            <a:ext cx="1052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charset="0"/>
              </a:rPr>
              <a:t>POP3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Open Sans" charset="0"/>
              </a:rPr>
              <a:t>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" y="2081707"/>
            <a:ext cx="11106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Open Sans" charset="0"/>
              </a:rPr>
              <a:t>Mail is usually downloaded to the user agent computer, instead of remaining on the mail server.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" y="2684536"/>
            <a:ext cx="10722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Open Sans" charset="0"/>
              </a:rPr>
              <a:t>POP3 is a 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charset="0"/>
              </a:rPr>
              <a:t>one-way communication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charset="0"/>
              </a:rPr>
              <a:t>protocol, which means that data is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charset="0"/>
              </a:rPr>
              <a:t>pulled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charset="0"/>
              </a:rPr>
              <a:t> from the remote server and sent to the local client.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96240" y="4329792"/>
            <a:ext cx="564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Times" charset="0"/>
              </a:rPr>
              <a:t>IMAP </a:t>
            </a:r>
            <a:r>
              <a:rPr lang="en-US" sz="2400" dirty="0">
                <a:solidFill>
                  <a:srgbClr val="FF0000"/>
                </a:solidFill>
                <a:effectLst/>
                <a:latin typeface="Times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" charset="0"/>
              </a:rPr>
              <a:t>Internet Message Access Protocol</a:t>
            </a:r>
            <a:r>
              <a:rPr lang="en-US" sz="2400" dirty="0">
                <a:solidFill>
                  <a:srgbClr val="FF0000"/>
                </a:solidFill>
                <a:effectLst/>
                <a:latin typeface="Times" charset="0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6704" y="4221188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charset="0"/>
              </a:rPr>
              <a:t>POP3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Open Sans" charset="0"/>
              </a:rPr>
              <a:t>daemon</a:t>
            </a:r>
          </a:p>
        </p:txBody>
      </p:sp>
    </p:spTree>
    <p:extLst>
      <p:ext uri="{BB962C8B-B14F-4D97-AF65-F5344CB8AC3E}">
        <p14:creationId xmlns:p14="http://schemas.microsoft.com/office/powerpoint/2010/main" val="5130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22" y="310896"/>
            <a:ext cx="8686800" cy="3938639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6130" y="4663440"/>
            <a:ext cx="8385492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1800" dirty="0"/>
              <a:t>It should be implemented in the </a:t>
            </a:r>
            <a:r>
              <a:rPr lang="en-US" altLang="en-US" sz="1800" b="1" dirty="0">
                <a:solidFill>
                  <a:srgbClr val="FF0000"/>
                </a:solidFill>
              </a:rPr>
              <a:t>message transfer agent</a:t>
            </a:r>
            <a:r>
              <a:rPr lang="en-US" altLang="en-US" sz="1800" dirty="0"/>
              <a:t>, since the user agent is unlikely to be left running while the user is on holidays.</a:t>
            </a:r>
          </a:p>
        </p:txBody>
      </p:sp>
    </p:spTree>
    <p:extLst>
      <p:ext uri="{BB962C8B-B14F-4D97-AF65-F5344CB8AC3E}">
        <p14:creationId xmlns:p14="http://schemas.microsoft.com/office/powerpoint/2010/main" val="11147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374</Words>
  <Application>Microsoft Macintosh PowerPoint</Application>
  <PresentationFormat>Widescreen</PresentationFormat>
  <Paragraphs>69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DengXian</vt:lpstr>
      <vt:lpstr>DengXian Light</vt:lpstr>
      <vt:lpstr>Open Sans</vt:lpstr>
      <vt:lpstr>WenQuanYi Zen Hei</vt:lpstr>
      <vt:lpstr>Arial</vt:lpstr>
      <vt:lpstr>Calibri</vt:lpstr>
      <vt:lpstr>Calibri Light</vt:lpstr>
      <vt:lpstr>Mangal</vt:lpstr>
      <vt:lpstr>Times</vt:lpstr>
      <vt:lpstr>Wingdings</vt:lpstr>
      <vt:lpstr>Office Theme</vt:lpstr>
      <vt:lpstr>COMP90007 Internet Technologies 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COMP90007 Internet Technologies  Workshop</dc:title>
  <dc:creator>Name</dc:creator>
  <cp:lastModifiedBy>PEIYONG WANG</cp:lastModifiedBy>
  <cp:revision>94</cp:revision>
  <dcterms:created xsi:type="dcterms:W3CDTF">2018-10-01T13:39:17Z</dcterms:created>
  <dcterms:modified xsi:type="dcterms:W3CDTF">2018-11-05T14:31:03Z</dcterms:modified>
</cp:coreProperties>
</file>