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1" r:id="rId3"/>
    <p:sldId id="262" r:id="rId4"/>
    <p:sldId id="263" r:id="rId5"/>
    <p:sldId id="259" r:id="rId6"/>
    <p:sldId id="260" r:id="rId7"/>
    <p:sldId id="258" r:id="rId8"/>
    <p:sldId id="264" r:id="rId9"/>
    <p:sldId id="265" r:id="rId10"/>
    <p:sldId id="266" r:id="rId11"/>
    <p:sldId id="267" r:id="rId12"/>
    <p:sldId id="269" r:id="rId13"/>
    <p:sldId id="268" r:id="rId14"/>
    <p:sldId id="273" r:id="rId15"/>
    <p:sldId id="270" r:id="rId16"/>
    <p:sldId id="271" r:id="rId17"/>
    <p:sldId id="272" r:id="rId18"/>
    <p:sldId id="274" r:id="rId19"/>
    <p:sldId id="276" r:id="rId20"/>
    <p:sldId id="275" r:id="rId21"/>
    <p:sldId id="279" r:id="rId22"/>
    <p:sldId id="278" r:id="rId23"/>
    <p:sldId id="277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393"/>
  </p:normalViewPr>
  <p:slideViewPr>
    <p:cSldViewPr snapToGrid="0" snapToObjects="1">
      <p:cViewPr varScale="1">
        <p:scale>
          <a:sx n="75" d="100"/>
          <a:sy n="75" d="100"/>
        </p:scale>
        <p:origin x="13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B91E6-1A52-C243-A83B-45610F41DA3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9E873-4E67-1C43-A016-28DCBD59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51E08-D566-B744-983F-16C6E0143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6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6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>
              <a:latin typeface="Times New Roman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fld id="{3FE67A8C-B46E-E041-AAE2-46FEB40264FD}" type="slidenum">
              <a:rPr lang="en-US" altLang="en-US" sz="1200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P0 XOR A = C0</a:t>
            </a:r>
          </a:p>
          <a:p>
            <a:r>
              <a:rPr lang="en-US" dirty="0" smtClean="0"/>
              <a:t>C0</a:t>
            </a:r>
            <a:r>
              <a:rPr lang="en-US" baseline="0" dirty="0" smtClean="0"/>
              <a:t> XOR A = </a:t>
            </a:r>
            <a:r>
              <a:rPr lang="en-US" dirty="0" smtClean="0"/>
              <a:t>P0 XOR A </a:t>
            </a:r>
            <a:r>
              <a:rPr lang="en-US" baseline="0" dirty="0" smtClean="0"/>
              <a:t>XOR A = P0</a:t>
            </a:r>
          </a:p>
          <a:p>
            <a:r>
              <a:rPr lang="en-US" baseline="0" dirty="0" smtClean="0"/>
              <a:t>IV is random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C4EF119-DAB8-0F43-B0EC-7F8C339E36F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37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9E873-4E67-1C43-A016-28DCBD599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74A6-E814-A34C-BF0E-BFC860A8FB2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58BB-1736-9B43-BED5-5F7114948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8397" y="1061667"/>
            <a:ext cx="6625653" cy="17907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COMP90007 Internet Technologies</a:t>
            </a:r>
            <a:r>
              <a:rPr lang="zh-CN" altLang="en-US" sz="3600" dirty="0"/>
              <a:t>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Workshop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795" y="3669175"/>
            <a:ext cx="7844854" cy="730595"/>
          </a:xfrm>
        </p:spPr>
        <p:txBody>
          <a:bodyPr>
            <a:normAutofit/>
          </a:bodyPr>
          <a:lstStyle/>
          <a:p>
            <a:r>
              <a:rPr lang="en-US" altLang="zh-CN" sz="2700" dirty="0"/>
              <a:t>Week</a:t>
            </a:r>
            <a:r>
              <a:rPr lang="zh-CN" altLang="en-US" sz="2700" dirty="0"/>
              <a:t> </a:t>
            </a:r>
            <a:r>
              <a:rPr lang="en-US" altLang="zh-CN" sz="2700" dirty="0"/>
              <a:t>11 </a:t>
            </a:r>
            <a:r>
              <a:rPr lang="mr-IN" altLang="zh-CN" sz="2700" dirty="0"/>
              <a:t>–</a:t>
            </a:r>
            <a:r>
              <a:rPr lang="en-US" altLang="zh-CN" sz="2700" dirty="0"/>
              <a:t> Application Layer &amp; Network Security</a:t>
            </a:r>
          </a:p>
          <a:p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5216577"/>
            <a:ext cx="2989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Ruixi</a:t>
            </a:r>
            <a:endParaRPr lang="en-US" sz="1500" dirty="0"/>
          </a:p>
          <a:p>
            <a:r>
              <a:rPr lang="en-US" sz="1500" dirty="0" err="1"/>
              <a:t>huor@student.unimelb.edu.au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51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3" y="1173442"/>
            <a:ext cx="8936967" cy="4295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815" y="552090"/>
            <a:ext cx="797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to identify the position of high-water mark?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0205" y="2622426"/>
            <a:ext cx="198716" cy="46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90539" y="2622426"/>
            <a:ext cx="302540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42939" y="2619549"/>
            <a:ext cx="302540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3710" y="2654055"/>
            <a:ext cx="302540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4481" y="2636802"/>
            <a:ext cx="302540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13874" y="2932977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690556" y="2927223"/>
            <a:ext cx="207034" cy="189781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04623" y="2930101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38824" y="2932977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15200" y="2932977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35636" y="2932977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69453" y="2599420"/>
            <a:ext cx="2449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5665" y="2284723"/>
            <a:ext cx="18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Stop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1644" y="2005801"/>
            <a:ext cx="7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 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30657" y="3172007"/>
            <a:ext cx="7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 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2752" y="5232987"/>
            <a:ext cx="10766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It takes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50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</a:rPr>
              <a:t>ms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to send a </a:t>
            </a:r>
            <a:r>
              <a:rPr lang="en-US" altLang="en-US" i="1" dirty="0">
                <a:solidFill>
                  <a:srgbClr val="000000"/>
                </a:solidFill>
                <a:ea typeface="宋体" charset="-122"/>
              </a:rPr>
              <a:t>pause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 command to the server and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another 50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</a:rPr>
              <a:t>ms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 for the data already in the network to drain after the server stops sending</a:t>
            </a:r>
            <a:r>
              <a:rPr lang="en-US" altLang="en-US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  <a:p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100 </a:t>
            </a:r>
            <a:r>
              <a:rPr lang="en-US" altLang="en-US" dirty="0" err="1">
                <a:solidFill>
                  <a:srgbClr val="000000"/>
                </a:solidFill>
                <a:ea typeface="宋体" charset="-122"/>
              </a:rPr>
              <a:t>ms</a:t>
            </a:r>
            <a:r>
              <a:rPr lang="en-US" altLang="en-US" baseline="30000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× 1 Mbps = 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12,500 bytes will arrive, so the high-water mark should be at least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12,500 bytes below the top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 to avoid buffer overflow</a:t>
            </a:r>
            <a:r>
              <a:rPr lang="en-US" altLang="en-US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752" y="6492351"/>
            <a:ext cx="704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To be absolutely safe, set the mark to be 25,000 bytes from the top.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4165845" y="1866897"/>
            <a:ext cx="1308334" cy="265980"/>
          </a:xfrm>
          <a:prstGeom prst="rightBrac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93079" y="1003249"/>
            <a:ext cx="143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ea typeface="宋体" charset="-122"/>
              </a:rPr>
              <a:t>25,000 bytes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/>
      <p:bldP spid="32" grpId="0"/>
      <p:bldP spid="33" grpId="0"/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3" y="1080475"/>
            <a:ext cx="8936967" cy="4295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815" y="552090"/>
            <a:ext cx="797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How to identify the position of low-water mark?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67135" y="2535689"/>
            <a:ext cx="750794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0415" y="2556450"/>
            <a:ext cx="615327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72006" y="2551818"/>
            <a:ext cx="361328" cy="465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2787" y="2201335"/>
            <a:ext cx="3583480" cy="2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8599" y="1857557"/>
            <a:ext cx="285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Request data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1644" y="1447003"/>
            <a:ext cx="7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 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86138" y="2695911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162820" y="2690157"/>
            <a:ext cx="207034" cy="189781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76887" y="2693035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011088" y="2695911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87464" y="2695911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07900" y="2695911"/>
            <a:ext cx="189781" cy="18690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61644" y="3247625"/>
            <a:ext cx="7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 </a:t>
            </a:r>
            <a:r>
              <a:rPr lang="en-US" dirty="0" err="1" smtClean="0">
                <a:solidFill>
                  <a:srgbClr val="FF0000"/>
                </a:solidFill>
              </a:rPr>
              <a:t>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9070" y="5507108"/>
            <a:ext cx="11542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dirty="0">
                <a:solidFill>
                  <a:srgbClr val="000000"/>
                </a:solidFill>
                <a:ea typeface="宋体" charset="-122"/>
              </a:rPr>
              <a:t>Similarly, it takes </a:t>
            </a:r>
            <a:r>
              <a:rPr lang="en-AU" altLang="en-US" b="1" dirty="0">
                <a:solidFill>
                  <a:srgbClr val="FF0000"/>
                </a:solidFill>
                <a:ea typeface="宋体" charset="-122"/>
              </a:rPr>
              <a:t>100 </a:t>
            </a:r>
            <a:r>
              <a:rPr lang="en-AU" altLang="en-US" b="1" dirty="0" err="1">
                <a:solidFill>
                  <a:srgbClr val="FF0000"/>
                </a:solidFill>
                <a:ea typeface="宋体" charset="-122"/>
              </a:rPr>
              <a:t>ms</a:t>
            </a:r>
            <a:r>
              <a:rPr lang="en-AU" altLang="en-US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AU" altLang="en-US" dirty="0">
                <a:solidFill>
                  <a:srgbClr val="000000"/>
                </a:solidFill>
                <a:ea typeface="宋体" charset="-122"/>
              </a:rPr>
              <a:t>for the client to request data from the server and start receiving it. 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12,500 bytes will be played during this time. </a:t>
            </a:r>
            <a:endParaRPr lang="en-US" altLang="en-US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en-US" altLang="en-US" dirty="0" smtClean="0">
                <a:solidFill>
                  <a:srgbClr val="000000"/>
                </a:solidFill>
                <a:ea typeface="宋体" charset="-122"/>
              </a:rPr>
              <a:t>Hence</a:t>
            </a:r>
            <a:r>
              <a:rPr lang="en-US" altLang="en-US" dirty="0">
                <a:solidFill>
                  <a:srgbClr val="000000"/>
                </a:solidFill>
                <a:ea typeface="宋体" charset="-122"/>
              </a:rPr>
              <a:t>, the low-water mark should be at least 12,500 bytes and probably 25,000 bytes to be safe. 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3380921" y="3538821"/>
            <a:ext cx="1308334" cy="265980"/>
          </a:xfrm>
          <a:prstGeom prst="rightBrac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3114" y="4456729"/>
            <a:ext cx="143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ea typeface="宋体" charset="-122"/>
              </a:rPr>
              <a:t>25,000 bytes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9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125 -2.96296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2125 1.48148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-0.2125 0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2125 -2.96296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2125 -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2125 -2.96296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67" y="0"/>
            <a:ext cx="8801100" cy="28754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3900" r="2754" b="3806"/>
          <a:stretch>
            <a:fillRect/>
          </a:stretch>
        </p:blipFill>
        <p:spPr bwMode="auto">
          <a:xfrm>
            <a:off x="942975" y="3327400"/>
            <a:ext cx="4210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4A3ACF74-12A6-497C-AC36-161EEBEB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58669"/>
            <a:ext cx="4419600" cy="15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  <a:endParaRPr lang="en-US" altLang="en-US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85750" indent="-285750" eaLnBrk="1" hangingPunct="1">
              <a:buClrTx/>
              <a:defRPr/>
            </a:pP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30 frames/sec </a:t>
            </a:r>
            <a:r>
              <a:rPr lang="en-US" altLang="en-US" sz="1800" dirty="0"/>
              <a:t>× </a:t>
            </a: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1280</a:t>
            </a:r>
            <a:r>
              <a:rPr lang="en-US" altLang="en-US" sz="1800" dirty="0"/>
              <a:t>×72</a:t>
            </a: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0 pixels/sec</a:t>
            </a:r>
            <a:b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= 27.648 megapixels/sec</a:t>
            </a:r>
          </a:p>
          <a:p>
            <a:pPr marL="285750" indent="-285750" eaLnBrk="1" hangingPunct="1">
              <a:buClrTx/>
              <a:defRPr/>
            </a:pP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27.648</a:t>
            </a:r>
            <a:r>
              <a:rPr lang="en-US" altLang="en-US" sz="1800" dirty="0"/>
              <a:t>×10</a:t>
            </a:r>
            <a:r>
              <a:rPr lang="en-US" altLang="en-US" sz="1800" baseline="30000" dirty="0"/>
              <a:t>6</a:t>
            </a: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en-US" sz="1800" dirty="0"/>
              <a:t>× </a:t>
            </a: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8 bits/sec</a:t>
            </a:r>
            <a:b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en-US" sz="1800" dirty="0">
                <a:solidFill>
                  <a:srgbClr val="000000"/>
                </a:solidFill>
                <a:ea typeface="宋体" panose="02010600030101010101" pitchFamily="2" charset="-122"/>
              </a:rPr>
              <a:t>= 221.2 Mbps </a:t>
            </a:r>
            <a:r>
              <a:rPr lang="en-US" altLang="en-US" sz="1800" dirty="0" smtClean="0">
                <a:solidFill>
                  <a:srgbClr val="000000"/>
                </a:solidFill>
                <a:ea typeface="宋体" panose="02010600030101010101" pitchFamily="2" charset="-122"/>
              </a:rPr>
              <a:t>(!!)</a:t>
            </a:r>
            <a:endParaRPr lang="en-US" altLang="en-US" sz="1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0321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defRPr/>
            </a:pP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Assuming 70% compression ratio of each image:</a:t>
            </a:r>
            <a:b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= 66.36 Mbps (!)</a:t>
            </a:r>
          </a:p>
          <a:p>
            <a:pPr marL="285750" indent="-285750">
              <a:defRPr/>
            </a:pPr>
            <a:endParaRPr lang="en-US" altLang="en-US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85750" indent="-285750">
              <a:defRPr/>
            </a:pPr>
            <a:r>
              <a:rPr lang="en-US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: use video compression techniques – </a:t>
            </a:r>
            <a:endParaRPr lang="en-US" altLang="en-US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85750" indent="-285750">
              <a:defRPr/>
            </a:pP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encode </a:t>
            </a: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differences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from each frame to the next</a:t>
            </a:r>
          </a:p>
        </p:txBody>
      </p:sp>
    </p:spTree>
    <p:extLst>
      <p:ext uri="{BB962C8B-B14F-4D97-AF65-F5344CB8AC3E}">
        <p14:creationId xmlns:p14="http://schemas.microsoft.com/office/powerpoint/2010/main" val="4039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2" y="196849"/>
            <a:ext cx="8263467" cy="3379168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857902" y="4001558"/>
            <a:ext cx="79343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marL="285750" indent="-285750" eaLnBrk="1" hangingPunct="1">
              <a:spcBef>
                <a:spcPct val="0"/>
              </a:spcBef>
              <a:buClr>
                <a:srgbClr val="CC9900"/>
              </a:buClr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Data rate of audio: 					44.1×10</a:t>
            </a:r>
            <a:r>
              <a:rPr lang="en-US" altLang="en-US" sz="1800" baseline="30000" dirty="0">
                <a:solidFill>
                  <a:srgbClr val="000000"/>
                </a:solidFill>
              </a:rPr>
              <a:t>3 </a:t>
            </a:r>
            <a:r>
              <a:rPr lang="en-US" altLang="en-US" sz="1800" dirty="0">
                <a:solidFill>
                  <a:srgbClr val="000000"/>
                </a:solidFill>
              </a:rPr>
              <a:t>× 16 × 2 </a:t>
            </a:r>
          </a:p>
          <a:p>
            <a:pPr eaLnBrk="1" hangingPunct="1">
              <a:spcBef>
                <a:spcPct val="0"/>
              </a:spcBef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								   = 	1.411 Mbps</a:t>
            </a:r>
          </a:p>
          <a:p>
            <a:pPr eaLnBrk="1" hangingPunct="1">
              <a:spcBef>
                <a:spcPct val="0"/>
              </a:spcBef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									   = 	176 kB/s</a:t>
            </a:r>
          </a:p>
          <a:p>
            <a:pPr eaLnBrk="1" hangingPunct="1">
              <a:spcBef>
                <a:spcPct val="0"/>
              </a:spcBef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0"/>
              </a:spcBef>
              <a:buClr>
                <a:srgbClr val="CC9900"/>
              </a:buClr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Size required for 60 min of audio: 	176 kB/s × 60×60 sec = 634 MB</a:t>
            </a:r>
          </a:p>
          <a:p>
            <a:pPr eaLnBrk="1" hangingPunct="1">
              <a:spcBef>
                <a:spcPct val="0"/>
              </a:spcBef>
              <a:buClr>
                <a:srgbClr val="CC9900"/>
              </a:buClr>
              <a:buFont typeface="Wingdings" panose="05000000000000000000" pitchFamily="2" charset="2"/>
              <a:buNone/>
              <a:defRPr/>
            </a:pPr>
            <a:r>
              <a:rPr lang="en-AU" sz="1800" dirty="0">
                <a:solidFill>
                  <a:srgbClr val="000000"/>
                </a:solidFill>
              </a:rPr>
              <a:t>								   	    ∴	Compression is not used.</a:t>
            </a:r>
            <a:endParaRPr lang="en-US" altLang="en-US" sz="1800" dirty="0">
              <a:solidFill>
                <a:srgbClr val="000000"/>
              </a:solidFill>
            </a:endParaRPr>
          </a:p>
          <a:p>
            <a:pPr marL="285750" indent="-285750" eaLnBrk="1" hangingPunct="1">
              <a:spcBef>
                <a:spcPct val="0"/>
              </a:spcBef>
              <a:buClr>
                <a:srgbClr val="CC9900"/>
              </a:buClr>
              <a:defRPr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18399" y="4318000"/>
            <a:ext cx="355601" cy="3556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4767" y="2887109"/>
            <a:ext cx="627460" cy="262491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5033" y="3235617"/>
            <a:ext cx="3484433" cy="3404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08204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2" y="307332"/>
            <a:ext cx="10028767" cy="6368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662516"/>
            <a:ext cx="9982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345016"/>
            <a:ext cx="6140450" cy="7154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252500"/>
            <a:ext cx="8572500" cy="72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2286921"/>
            <a:ext cx="7630583" cy="66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3454400"/>
            <a:ext cx="7340600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16799" y="3894667"/>
            <a:ext cx="931333" cy="28786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48132" y="3894667"/>
            <a:ext cx="931333" cy="28786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9465" y="3894667"/>
            <a:ext cx="931333" cy="28786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10798" y="3894667"/>
            <a:ext cx="931333" cy="287866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7625221" y="2951620"/>
            <a:ext cx="514492" cy="931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597" y="2806041"/>
            <a:ext cx="215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a</a:t>
            </a:r>
            <a:r>
              <a:rPr lang="en-US" altLang="zh-CN" b="1" smtClean="0">
                <a:solidFill>
                  <a:srgbClr val="0070C0"/>
                </a:solidFill>
              </a:rPr>
              <a:t> block = 64</a:t>
            </a:r>
            <a:r>
              <a:rPr lang="zh-CN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bit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8832848" y="4521200"/>
            <a:ext cx="446617" cy="558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64131" y="4521200"/>
            <a:ext cx="154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56 bit keys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35848" y="5169559"/>
            <a:ext cx="931333" cy="287866"/>
          </a:xfrm>
          <a:prstGeom prst="rect">
            <a:avLst/>
          </a:prstGeom>
          <a:solidFill>
            <a:srgbClr val="00B05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67181" y="5169559"/>
            <a:ext cx="931333" cy="287866"/>
          </a:xfrm>
          <a:prstGeom prst="rect">
            <a:avLst/>
          </a:prstGeom>
          <a:solidFill>
            <a:srgbClr val="00B05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298514" y="5169559"/>
            <a:ext cx="931333" cy="287866"/>
          </a:xfrm>
          <a:prstGeom prst="rect">
            <a:avLst/>
          </a:prstGeom>
          <a:solidFill>
            <a:srgbClr val="00B05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29847" y="5169559"/>
            <a:ext cx="931333" cy="287866"/>
          </a:xfrm>
          <a:prstGeom prst="rect">
            <a:avLst/>
          </a:prstGeom>
          <a:solidFill>
            <a:srgbClr val="00B05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36732" y="3914615"/>
            <a:ext cx="154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plaintext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6732" y="5152626"/>
            <a:ext cx="154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B050"/>
                </a:solidFill>
              </a:rPr>
              <a:t>ciphertext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3003739"/>
            <a:ext cx="4775200" cy="2247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124883"/>
            <a:ext cx="8790517" cy="2878856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5FC62A58-D064-4744-8770-651F76E0E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34" y="3922637"/>
            <a:ext cx="6993466" cy="214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Take the first block, and </a:t>
            </a:r>
            <a:r>
              <a:rPr lang="en-GB" altLang="en-US" sz="1800" b="1" dirty="0">
                <a:solidFill>
                  <a:srgbClr val="FF0000"/>
                </a:solidFill>
              </a:rPr>
              <a:t>try</a:t>
            </a: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800" dirty="0">
                <a:solidFill>
                  <a:srgbClr val="000000"/>
                </a:solidFill>
              </a:rPr>
              <a:t>keys </a:t>
            </a:r>
            <a:r>
              <a:rPr lang="en-GB" altLang="en-US" sz="1800" b="1" dirty="0">
                <a:solidFill>
                  <a:srgbClr val="FF0000"/>
                </a:solidFill>
              </a:rPr>
              <a:t>until</a:t>
            </a: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800" dirty="0">
                <a:solidFill>
                  <a:srgbClr val="000000"/>
                </a:solidFill>
              </a:rPr>
              <a:t>the plaintext only contains legal characters. </a:t>
            </a:r>
            <a:endParaRPr lang="en-GB" altLang="en-US" sz="1800" dirty="0" smtClean="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1800" dirty="0" smtClean="0">
                <a:solidFill>
                  <a:srgbClr val="000000"/>
                </a:solidFill>
              </a:rPr>
              <a:t>Keep </a:t>
            </a:r>
            <a:r>
              <a:rPr lang="en-GB" altLang="en-US" sz="1800" dirty="0">
                <a:solidFill>
                  <a:srgbClr val="000000"/>
                </a:solidFill>
              </a:rPr>
              <a:t>trying subsequent blocks while the key produces only legal characters. If the key produces an illegal character, go back to the first block and keep trying more keys.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80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660400"/>
            <a:ext cx="360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Cipher Modes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08668" y="2302934"/>
            <a:ext cx="61637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Cipher Block Chaining Mode</a:t>
            </a:r>
          </a:p>
          <a:p>
            <a:endParaRPr lang="en-US" sz="2800" dirty="0" smtClean="0"/>
          </a:p>
          <a:p>
            <a:r>
              <a:rPr lang="en-US" sz="2800" dirty="0" smtClean="0"/>
              <a:t>Cipher </a:t>
            </a:r>
            <a:r>
              <a:rPr lang="en-US" sz="2800" smtClean="0"/>
              <a:t>Feedback Mode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Stream Cipher Mode</a:t>
            </a:r>
          </a:p>
          <a:p>
            <a:endParaRPr lang="en-US" sz="2800" dirty="0"/>
          </a:p>
          <a:p>
            <a:r>
              <a:rPr lang="en-US" sz="2800" dirty="0" smtClean="0"/>
              <a:t>Counter Mode</a:t>
            </a:r>
          </a:p>
        </p:txBody>
      </p:sp>
    </p:spTree>
    <p:extLst>
      <p:ext uri="{BB962C8B-B14F-4D97-AF65-F5344CB8AC3E}">
        <p14:creationId xmlns:p14="http://schemas.microsoft.com/office/powerpoint/2010/main" val="5876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4" y="457200"/>
            <a:ext cx="8247062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376336" y="3101976"/>
            <a:ext cx="304800" cy="32702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300136" y="5257800"/>
            <a:ext cx="457200" cy="457200"/>
          </a:xfrm>
          <a:prstGeom prst="mathMultiply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138336" y="5270500"/>
            <a:ext cx="457200" cy="457200"/>
          </a:xfrm>
          <a:prstGeom prst="mathMultiply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67" y="457200"/>
            <a:ext cx="5287433" cy="116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710" y="1832379"/>
            <a:ext cx="2632015" cy="17406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02726"/>
            <a:ext cx="243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B0F0"/>
                </a:solidFill>
                <a:ea typeface="宋体" charset="-122"/>
              </a:rPr>
              <a:t>IV = initialization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52" y="1623204"/>
            <a:ext cx="8458200" cy="426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85" y="517585"/>
            <a:ext cx="522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Multimedia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394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241298"/>
            <a:ext cx="8483600" cy="3120753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915EED9F-E8F5-468A-8D0D-BE981DE64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904" y="4035426"/>
            <a:ext cx="10410297" cy="192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If a single bit error occurs in </a:t>
            </a:r>
            <a:r>
              <a:rPr lang="en-GB" altLang="en-US" sz="1800" i="1" dirty="0">
                <a:solidFill>
                  <a:srgbClr val="000000"/>
                </a:solidFill>
              </a:rPr>
              <a:t>C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 , then all of </a:t>
            </a:r>
            <a:r>
              <a:rPr lang="en-GB" altLang="en-US" sz="1800" i="1" dirty="0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 is likely to be corrupted. </a:t>
            </a:r>
            <a:r>
              <a:rPr lang="en-GB" altLang="en-US" sz="1800" i="1" dirty="0">
                <a:solidFill>
                  <a:srgbClr val="000000"/>
                </a:solidFill>
              </a:rPr>
              <a:t>C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</a:t>
            </a:r>
            <a:r>
              <a:rPr lang="en-GB" altLang="en-US" sz="1800" dirty="0">
                <a:solidFill>
                  <a:srgbClr val="000000"/>
                </a:solidFill>
              </a:rPr>
              <a:t> is then </a:t>
            </a:r>
            <a:r>
              <a:rPr lang="en-GB" altLang="en-US" sz="1800" dirty="0" err="1">
                <a:solidFill>
                  <a:srgbClr val="000000"/>
                </a:solidFill>
              </a:rPr>
              <a:t>XOR'ed</a:t>
            </a:r>
            <a:r>
              <a:rPr lang="en-GB" altLang="en-US" sz="1800" dirty="0">
                <a:solidFill>
                  <a:srgbClr val="000000"/>
                </a:solidFill>
              </a:rPr>
              <a:t> with D(</a:t>
            </a:r>
            <a:r>
              <a:rPr lang="en-GB" altLang="en-US" sz="1800" i="1" dirty="0">
                <a:solidFill>
                  <a:srgbClr val="000000"/>
                </a:solidFill>
              </a:rPr>
              <a:t>C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i+1</a:t>
            </a:r>
            <a:r>
              <a:rPr lang="en-GB" altLang="en-US" sz="1800" dirty="0">
                <a:solidFill>
                  <a:srgbClr val="000000"/>
                </a:solidFill>
              </a:rPr>
              <a:t>), which will cause a single bit error in </a:t>
            </a:r>
            <a:r>
              <a:rPr lang="en-GB" altLang="en-US" sz="1800" i="1" dirty="0">
                <a:solidFill>
                  <a:srgbClr val="000000"/>
                </a:solidFill>
              </a:rPr>
              <a:t>P</a:t>
            </a:r>
            <a:r>
              <a:rPr lang="en-GB" altLang="en-US" sz="1800" i="1" baseline="-25000" dirty="0">
                <a:solidFill>
                  <a:srgbClr val="000000"/>
                </a:solidFill>
              </a:rPr>
              <a:t>i+1</a:t>
            </a:r>
            <a:r>
              <a:rPr lang="en-GB" altLang="en-US" sz="1800" dirty="0">
                <a:solidFill>
                  <a:srgbClr val="000000"/>
                </a:solidFill>
              </a:rPr>
              <a:t>. </a:t>
            </a:r>
            <a:endParaRPr lang="en-GB" altLang="en-US" sz="1800" dirty="0" smtClean="0">
              <a:solidFill>
                <a:srgbClr val="000000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None/>
              <a:defRPr/>
            </a:pPr>
            <a:endParaRPr lang="en-GB" altLang="en-US" sz="1800" dirty="0">
              <a:solidFill>
                <a:srgbClr val="000000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None/>
              <a:defRPr/>
            </a:pPr>
            <a:r>
              <a:rPr lang="en-GB" altLang="en-US" sz="1800" dirty="0" smtClean="0">
                <a:solidFill>
                  <a:srgbClr val="000000"/>
                </a:solidFill>
              </a:rPr>
              <a:t>No </a:t>
            </a:r>
            <a:r>
              <a:rPr lang="en-GB" altLang="en-US" sz="1800" dirty="0">
                <a:solidFill>
                  <a:srgbClr val="000000"/>
                </a:solidFill>
              </a:rPr>
              <a:t>other plaintext will then be corrupted. </a:t>
            </a:r>
            <a:r>
              <a:rPr lang="en-AU" altLang="en-US" sz="1800" b="1" dirty="0">
                <a:solidFill>
                  <a:srgbClr val="FF0000"/>
                </a:solidFill>
              </a:rPr>
              <a:t>A single bit error thus only affects two plaintext blocks.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267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2" y="203199"/>
            <a:ext cx="9235017" cy="3621575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="" xmlns:a16="http://schemas.microsoft.com/office/drawing/2014/main" id="{F422850D-53CC-45C8-BAC5-68DAC1A0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267" y="4306358"/>
            <a:ext cx="9635066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20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2000" dirty="0"/>
              <a:t>Unfortunately, </a:t>
            </a:r>
            <a:r>
              <a:rPr lang="en-AU" altLang="en-US" sz="2000" b="1" dirty="0">
                <a:solidFill>
                  <a:srgbClr val="FF0000"/>
                </a:solidFill>
              </a:rPr>
              <a:t>every plaintext block starting at </a:t>
            </a:r>
            <a:r>
              <a:rPr lang="en-AU" altLang="en-US" sz="2000" b="1" i="1" dirty="0">
                <a:solidFill>
                  <a:srgbClr val="FF0000"/>
                </a:solidFill>
              </a:rPr>
              <a:t>P</a:t>
            </a:r>
            <a:r>
              <a:rPr lang="en-AU" altLang="en-US" sz="2000" b="1" i="1" baseline="-25000" dirty="0">
                <a:solidFill>
                  <a:srgbClr val="FF0000"/>
                </a:solidFill>
              </a:rPr>
              <a:t>i+1</a:t>
            </a:r>
            <a:r>
              <a:rPr lang="en-AU" altLang="en-US" sz="2000" b="1" dirty="0">
                <a:solidFill>
                  <a:srgbClr val="FF0000"/>
                </a:solidFill>
              </a:rPr>
              <a:t> will be wrong now</a:t>
            </a:r>
            <a:r>
              <a:rPr lang="en-AU" altLang="en-US" sz="2000" dirty="0"/>
              <a:t>, since all the inputs to the XOR boxes will be wrong. A framing error is thus much more serious than an inverted bit.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50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1" y="660400"/>
            <a:ext cx="360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Cipher Modes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8668" y="2302934"/>
            <a:ext cx="61637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Cipher Block Chaining Mode</a:t>
            </a:r>
          </a:p>
          <a:p>
            <a:endParaRPr lang="en-US" sz="2800" dirty="0" smtClean="0"/>
          </a:p>
          <a:p>
            <a:r>
              <a:rPr lang="en-US" sz="2800" dirty="0" smtClean="0"/>
              <a:t>Cipher Feedback Mode</a:t>
            </a:r>
          </a:p>
          <a:p>
            <a:endParaRPr lang="en-US" sz="2800" dirty="0" smtClean="0"/>
          </a:p>
          <a:p>
            <a:r>
              <a:rPr lang="en-US" sz="2800" dirty="0" smtClean="0"/>
              <a:t>Stream Cipher Mode</a:t>
            </a:r>
          </a:p>
          <a:p>
            <a:endParaRPr lang="en-US" sz="2800" dirty="0"/>
          </a:p>
          <a:p>
            <a:r>
              <a:rPr lang="en-US" sz="2800" dirty="0" smtClean="0"/>
              <a:t>Counter Mode</a:t>
            </a:r>
          </a:p>
        </p:txBody>
      </p:sp>
    </p:spTree>
    <p:extLst>
      <p:ext uri="{BB962C8B-B14F-4D97-AF65-F5344CB8AC3E}">
        <p14:creationId xmlns:p14="http://schemas.microsoft.com/office/powerpoint/2010/main" val="14113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6" y="383117"/>
            <a:ext cx="8811684" cy="60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1150"/>
            <a:ext cx="8991600" cy="6235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702726"/>
            <a:ext cx="2439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B0F0"/>
                </a:solidFill>
                <a:ea typeface="宋体" charset="-122"/>
              </a:rPr>
              <a:t>IV = initialization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220134"/>
            <a:ext cx="8405212" cy="4842933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="" xmlns:a16="http://schemas.microsoft.com/office/drawing/2014/main" id="{7BBFFB2C-4B91-465B-A6B1-9BF82B8B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592" y="5344055"/>
            <a:ext cx="79343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383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955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527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09963" indent="-3397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AU" altLang="en-US" sz="1800" i="1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Answer: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GB" altLang="en-US" sz="1800" dirty="0">
                <a:solidFill>
                  <a:srgbClr val="000000"/>
                </a:solidFill>
              </a:rPr>
              <a:t>No. The security is based on having a strong crypto algorithm and a long key. </a:t>
            </a:r>
            <a:r>
              <a:rPr lang="en-GB" altLang="en-US" sz="1800" b="1" dirty="0">
                <a:solidFill>
                  <a:srgbClr val="FF0000"/>
                </a:solidFill>
              </a:rPr>
              <a:t>The IV is not really essential. </a:t>
            </a:r>
            <a:r>
              <a:rPr lang="en-GB" altLang="en-US" sz="1800" dirty="0">
                <a:solidFill>
                  <a:srgbClr val="000000"/>
                </a:solidFill>
              </a:rPr>
              <a:t>The key is what matters.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88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45532"/>
            <a:ext cx="8919634" cy="2666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84" y="3215217"/>
            <a:ext cx="8337550" cy="29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85" y="517585"/>
            <a:ext cx="522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Multimedia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7585" y="1759788"/>
            <a:ext cx="269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 model: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13" y="1348582"/>
            <a:ext cx="6651086" cy="3192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9956" y="5018157"/>
            <a:ext cx="7922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The entire media file must be transmitted over the network before playback starts, causing delay in user experience 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85" y="517585"/>
            <a:ext cx="5227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Multimedia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7585" y="1759788"/>
            <a:ext cx="269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 model: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11" y="2052175"/>
            <a:ext cx="5793553" cy="3787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6287" y="933083"/>
            <a:ext cx="3039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Streaming Media</a:t>
            </a:r>
            <a:endParaRPr lang="en-US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32" y="362309"/>
            <a:ext cx="8669268" cy="20887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4600" y="27432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Bandwidth Delay product is an important measure of a link or network path. It is defined as the product of the bandwidth of a link and the delay of the link.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By “bandwidth” we mean the rate of the link or network path. </a:t>
            </a:r>
          </a:p>
          <a:p>
            <a:r>
              <a:rPr lang="en-US" altLang="en-US" sz="2400" dirty="0"/>
              <a:t>For “delay”, we will use the propagation delay. With this simplification we have: </a:t>
            </a:r>
          </a:p>
          <a:p>
            <a:r>
              <a:rPr lang="en-US" altLang="en-US" sz="2400" i="1" dirty="0"/>
              <a:t>			            BD = R x D</a:t>
            </a:r>
          </a:p>
        </p:txBody>
      </p:sp>
    </p:spTree>
    <p:extLst>
      <p:ext uri="{BB962C8B-B14F-4D97-AF65-F5344CB8AC3E}">
        <p14:creationId xmlns:p14="http://schemas.microsoft.com/office/powerpoint/2010/main" val="18121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2" y="228599"/>
            <a:ext cx="9316648" cy="34636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2895" y="2007596"/>
            <a:ext cx="762000" cy="3810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77862" y="3968952"/>
            <a:ext cx="427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Times New Roman" charset="0"/>
              </a:rPr>
              <a:t>Why do we need a buffer here?</a:t>
            </a:r>
            <a:endParaRPr lang="en-US" altLang="en-US" sz="24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36" y="356439"/>
            <a:ext cx="8331200" cy="6007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619" y="2335399"/>
            <a:ext cx="5221437" cy="356043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9338" y="2691442"/>
            <a:ext cx="3408933" cy="345056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91377" y="3186741"/>
            <a:ext cx="1149769" cy="401847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338" y="3646614"/>
            <a:ext cx="762000" cy="3810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8" y="747861"/>
            <a:ext cx="9144000" cy="4292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59834" y="956709"/>
            <a:ext cx="2271624" cy="289601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81028" y="973963"/>
            <a:ext cx="2225613" cy="272348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9253" y="3276600"/>
            <a:ext cx="750319" cy="9144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799" y="3276600"/>
            <a:ext cx="929495" cy="914400"/>
          </a:xfrm>
          <a:prstGeom prst="rect">
            <a:avLst/>
          </a:prstGeom>
          <a:solidFill>
            <a:srgbClr val="00B0F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57977" y="2212286"/>
            <a:ext cx="2313317" cy="1106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66294" y="181217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transmitting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23837" y="2221191"/>
            <a:ext cx="427725" cy="2164"/>
          </a:xfrm>
          <a:prstGeom prst="straightConnector1">
            <a:avLst/>
          </a:prstGeom>
          <a:ln w="50800">
            <a:solidFill>
              <a:srgbClr val="FF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7136" y="1782981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playing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401128"/>
            <a:ext cx="9316648" cy="34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558</Words>
  <Application>Microsoft Macintosh PowerPoint</Application>
  <PresentationFormat>Widescreen</PresentationFormat>
  <Paragraphs>97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Calibri Light</vt:lpstr>
      <vt:lpstr>DengXian</vt:lpstr>
      <vt:lpstr>DengXian Light</vt:lpstr>
      <vt:lpstr>Mangal</vt:lpstr>
      <vt:lpstr>宋体</vt:lpstr>
      <vt:lpstr>Arial</vt:lpstr>
      <vt:lpstr>Times New Roman</vt:lpstr>
      <vt:lpstr>WenQuanYi Zen Hei</vt:lpstr>
      <vt:lpstr>Wingdings</vt:lpstr>
      <vt:lpstr>Office Theme</vt:lpstr>
      <vt:lpstr>COMP90007 Internet Technologies 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Name</cp:lastModifiedBy>
  <cp:revision>77</cp:revision>
  <dcterms:created xsi:type="dcterms:W3CDTF">2018-10-08T01:16:01Z</dcterms:created>
  <dcterms:modified xsi:type="dcterms:W3CDTF">2018-10-10T22:43:24Z</dcterms:modified>
</cp:coreProperties>
</file>