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59" r:id="rId4"/>
    <p:sldId id="262" r:id="rId5"/>
    <p:sldId id="261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72" r:id="rId15"/>
    <p:sldId id="274" r:id="rId16"/>
    <p:sldId id="275" r:id="rId17"/>
    <p:sldId id="276" r:id="rId18"/>
    <p:sldId id="277" r:id="rId19"/>
    <p:sldId id="279" r:id="rId20"/>
    <p:sldId id="273" r:id="rId21"/>
    <p:sldId id="260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35"/>
  </p:normalViewPr>
  <p:slideViewPr>
    <p:cSldViewPr snapToGrid="0" snapToObjects="1">
      <p:cViewPr varScale="1">
        <p:scale>
          <a:sx n="95" d="100"/>
          <a:sy n="95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424B6-3106-AF44-9182-37426E61F80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1E08-D566-B744-983F-16C6E014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5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76D2-4C07-8242-8312-E42E174E72D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COMP90007 Internet Technologies</a:t>
            </a:r>
            <a:r>
              <a:rPr lang="zh-CN" altLang="en-US" sz="4800" dirty="0"/>
              <a:t> </a:t>
            </a:r>
            <a:br>
              <a:rPr lang="en-US" altLang="zh-CN" sz="4800" dirty="0"/>
            </a:br>
            <a:r>
              <a:rPr lang="en-US" altLang="zh-CN" sz="4800" dirty="0"/>
              <a:t>Lab</a:t>
            </a:r>
            <a:r>
              <a:rPr lang="zh-CN" altLang="en-US" sz="4800" dirty="0"/>
              <a:t> </a:t>
            </a:r>
            <a:r>
              <a:rPr lang="mr-IN" altLang="zh-CN" sz="4800" dirty="0"/>
              <a:t>–</a:t>
            </a:r>
            <a:r>
              <a:rPr lang="zh-CN" altLang="en-US" sz="4800" dirty="0"/>
              <a:t> </a:t>
            </a:r>
            <a:r>
              <a:rPr lang="en-US" altLang="zh-CN" sz="4800" dirty="0"/>
              <a:t>Network</a:t>
            </a:r>
            <a:r>
              <a:rPr lang="zh-CN" altLang="en-US" sz="4800" dirty="0"/>
              <a:t> </a:t>
            </a:r>
            <a:r>
              <a:rPr lang="en-US" altLang="zh-CN" sz="4800" dirty="0"/>
              <a:t>Analysis</a:t>
            </a:r>
            <a:r>
              <a:rPr lang="zh-CN" altLang="en-US" sz="4800" dirty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Week</a:t>
            </a:r>
            <a:r>
              <a:rPr lang="zh-CN" altLang="en-US" sz="3600" dirty="0"/>
              <a:t> </a:t>
            </a:r>
            <a:r>
              <a:rPr lang="en-US" altLang="zh-CN" sz="3600" dirty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154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2" y="596348"/>
            <a:ext cx="3856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Task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252" y="1406089"/>
            <a:ext cx="1089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/>
              <a:t>lot </a:t>
            </a:r>
            <a:r>
              <a:rPr lang="en-US" sz="2800" dirty="0"/>
              <a:t>the hop count versus the approximate geographical distance from Melbourne. Do you observe a correlation? Why? Why not?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081" y="3041375"/>
            <a:ext cx="212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Scatter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plot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63" y="2643759"/>
            <a:ext cx="5911666" cy="3714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7" y="408645"/>
            <a:ext cx="10883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009" y="715617"/>
            <a:ext cx="88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Experiment 2 Measuring delay and jitter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009" y="1570382"/>
            <a:ext cx="32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009" y="2763078"/>
            <a:ext cx="9203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User: </a:t>
            </a:r>
            <a:r>
              <a:rPr lang="en-US" sz="2800" b="1" dirty="0">
                <a:solidFill>
                  <a:srgbClr val="FF0000"/>
                </a:solidFill>
              </a:rPr>
              <a:t>ping </a:t>
            </a:r>
            <a:r>
              <a:rPr lang="en-US" sz="2800" b="1" dirty="0" err="1">
                <a:solidFill>
                  <a:srgbClr val="FF0000"/>
                </a:solidFill>
              </a:rPr>
              <a:t>cis.unimelb.edu.au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Mac User: </a:t>
            </a:r>
            <a:r>
              <a:rPr lang="en-US" sz="2800" b="1" dirty="0">
                <a:solidFill>
                  <a:srgbClr val="FF0000"/>
                </a:solidFill>
              </a:rPr>
              <a:t>ping </a:t>
            </a:r>
            <a:r>
              <a:rPr lang="mr-IN" sz="2800" b="1" dirty="0">
                <a:solidFill>
                  <a:srgbClr val="FF0000"/>
                </a:solidFill>
              </a:rPr>
              <a:t>–</a:t>
            </a:r>
            <a:r>
              <a:rPr lang="en-US" sz="2800" b="1" dirty="0">
                <a:solidFill>
                  <a:srgbClr val="FF0000"/>
                </a:solidFill>
              </a:rPr>
              <a:t>c 5 </a:t>
            </a:r>
            <a:r>
              <a:rPr lang="en-US" sz="2800" b="1" dirty="0" err="1">
                <a:solidFill>
                  <a:srgbClr val="FF0000"/>
                </a:solidFill>
              </a:rPr>
              <a:t>cis.unimelb.edu.au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105" y="596347"/>
            <a:ext cx="920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Windows User: </a:t>
            </a:r>
            <a:r>
              <a:rPr lang="en-US" sz="2400" b="1" dirty="0">
                <a:solidFill>
                  <a:srgbClr val="FF0000"/>
                </a:solidFill>
              </a:rPr>
              <a:t>ping </a:t>
            </a:r>
            <a:r>
              <a:rPr lang="en-US" sz="2400" b="1" dirty="0" err="1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Mac User: </a:t>
            </a:r>
            <a:r>
              <a:rPr lang="en-US" sz="2400" b="1" dirty="0">
                <a:solidFill>
                  <a:srgbClr val="FF0000"/>
                </a:solidFill>
              </a:rPr>
              <a:t>ping </a:t>
            </a:r>
            <a:r>
              <a:rPr lang="mr-IN" sz="2400" b="1" dirty="0">
                <a:solidFill>
                  <a:srgbClr val="FF0000"/>
                </a:solidFill>
              </a:rPr>
              <a:t>–</a:t>
            </a:r>
            <a:r>
              <a:rPr lang="en-US" sz="2400" b="1" dirty="0">
                <a:solidFill>
                  <a:srgbClr val="FF0000"/>
                </a:solidFill>
              </a:rPr>
              <a:t>c 5 </a:t>
            </a:r>
            <a:r>
              <a:rPr lang="en-US" sz="2400" b="1" dirty="0" err="1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5" y="5565913"/>
            <a:ext cx="89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Round-trip time (RTT): is the length of time it takes for a single to be sent plus the length of time it takes for an acknowledgement of that signal to be received.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08840"/>
            <a:ext cx="10490916" cy="27818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5184" y="4452730"/>
            <a:ext cx="1868556" cy="33793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3" y="2045982"/>
            <a:ext cx="109529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calculate jitter?</a:t>
            </a:r>
          </a:p>
          <a:p>
            <a:r>
              <a:rPr lang="en-US" sz="2400" dirty="0"/>
              <a:t>The standard deviation of the round-trip delay time will be taken as the value for jitter for this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3" y="3418026"/>
            <a:ext cx="10126870" cy="2470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53" y="755374"/>
            <a:ext cx="343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Jitter</a:t>
            </a:r>
          </a:p>
        </p:txBody>
      </p:sp>
    </p:spTree>
    <p:extLst>
      <p:ext uri="{BB962C8B-B14F-4D97-AF65-F5344CB8AC3E}">
        <p14:creationId xmlns:p14="http://schemas.microsoft.com/office/powerpoint/2010/main" val="28644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91" y="755374"/>
            <a:ext cx="948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791" y="1590261"/>
            <a:ext cx="1001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 the ping command 3 times of each host, and find the average round-trip delay and jitter by calculating the standard deviation, for each host in Table1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21" y="3115642"/>
            <a:ext cx="3340100" cy="1142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85" y="2446432"/>
            <a:ext cx="4042541" cy="2481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9844" y="1590261"/>
            <a:ext cx="1113183" cy="43732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91" y="5048554"/>
            <a:ext cx="10389097" cy="12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765" y="536713"/>
            <a:ext cx="781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Experiment 3  Bandwidth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4765" y="1121488"/>
            <a:ext cx="455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iperf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765" y="2167928"/>
            <a:ext cx="61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Download to your own laptop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Use university servers: digitalis, digitalis2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765" y="3443715"/>
            <a:ext cx="665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Server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mode </a:t>
            </a:r>
            <a:r>
              <a:rPr lang="mr-IN" altLang="zh-CN" sz="2400" b="1" dirty="0"/>
              <a:t>–</a:t>
            </a:r>
            <a:r>
              <a:rPr lang="en-US" altLang="zh-CN" sz="2400" b="1" dirty="0"/>
              <a:t>s / Client mode </a:t>
            </a:r>
            <a:r>
              <a:rPr lang="mr-IN" altLang="zh-CN" sz="2400" b="1" dirty="0"/>
              <a:t>–</a:t>
            </a:r>
            <a:r>
              <a:rPr lang="en-US" altLang="zh-CN" sz="2400" b="1" dirty="0"/>
              <a:t>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Server mode: iperf3 </a:t>
            </a:r>
            <a:r>
              <a:rPr lang="mr-IN" sz="2400" dirty="0"/>
              <a:t>–</a:t>
            </a:r>
            <a:r>
              <a:rPr lang="en-US" sz="2400" dirty="0"/>
              <a:t>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Client mode: </a:t>
            </a:r>
            <a:r>
              <a:rPr lang="en-US" sz="2400" b="1" dirty="0">
                <a:solidFill>
                  <a:srgbClr val="FF0000"/>
                </a:solidFill>
              </a:rPr>
              <a:t>iperf3 -c </a:t>
            </a:r>
            <a:r>
              <a:rPr lang="en-US" sz="2400" b="1" dirty="0" err="1">
                <a:solidFill>
                  <a:srgbClr val="FF0000"/>
                </a:solidFill>
              </a:rPr>
              <a:t>iperf.eenet.ee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765" y="5088834"/>
            <a:ext cx="1063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 err="1"/>
              <a:t>iperf</a:t>
            </a:r>
            <a:r>
              <a:rPr lang="en-US" sz="2400" dirty="0"/>
              <a:t> instance running in client mode will connect to the server, and packets will be exchanged and timed between the two hosts to calculate the bandwidth</a:t>
            </a:r>
          </a:p>
        </p:txBody>
      </p:sp>
    </p:spTree>
    <p:extLst>
      <p:ext uri="{BB962C8B-B14F-4D97-AF65-F5344CB8AC3E}">
        <p14:creationId xmlns:p14="http://schemas.microsoft.com/office/powerpoint/2010/main" val="13767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1541945"/>
            <a:ext cx="8215796" cy="38236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70783" y="4731026"/>
            <a:ext cx="4518439" cy="19878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4887" y="834887"/>
            <a:ext cx="845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iperf3 </a:t>
            </a:r>
            <a:r>
              <a:rPr lang="mr-IN" altLang="zh-CN" sz="2400" b="1" dirty="0">
                <a:solidFill>
                  <a:srgbClr val="FF0000"/>
                </a:solidFill>
              </a:rPr>
              <a:t>–</a:t>
            </a:r>
            <a:r>
              <a:rPr lang="en-US" altLang="zh-CN" sz="2400" b="1" dirty="0">
                <a:solidFill>
                  <a:srgbClr val="FF0000"/>
                </a:solidFill>
              </a:rPr>
              <a:t>c </a:t>
            </a:r>
            <a:r>
              <a:rPr lang="en-US" altLang="zh-CN" sz="2400" b="1" dirty="0" err="1">
                <a:solidFill>
                  <a:srgbClr val="FF0000"/>
                </a:solidFill>
              </a:rPr>
              <a:t>bouygues.iperf.fr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093" y="2116241"/>
            <a:ext cx="10992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access to </a:t>
            </a:r>
            <a:r>
              <a:rPr lang="en-US" sz="2800" b="1" dirty="0" err="1"/>
              <a:t>unimelb</a:t>
            </a:r>
            <a:r>
              <a:rPr lang="en-US" sz="2800" b="1" dirty="0"/>
              <a:t> server: </a:t>
            </a:r>
            <a:r>
              <a:rPr lang="en-US" sz="2800" b="1" dirty="0" err="1"/>
              <a:t>deigitalis</a:t>
            </a:r>
            <a:r>
              <a:rPr lang="en-US" sz="2800" b="1" dirty="0"/>
              <a:t>, digitalis2 </a:t>
            </a:r>
          </a:p>
          <a:p>
            <a:r>
              <a:rPr lang="en-US" sz="2800" b="1" dirty="0"/>
              <a:t>(refer to the document on LMS)</a:t>
            </a:r>
          </a:p>
          <a:p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62" y="543876"/>
            <a:ext cx="94615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" y="3618419"/>
            <a:ext cx="9893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83" y="3156754"/>
            <a:ext cx="872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Mac user: 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 username@digitalis2.eng.unimelb.edu.au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3" y="4979551"/>
            <a:ext cx="872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Windows user: </a:t>
            </a:r>
            <a:r>
              <a:rPr lang="en-US" sz="2400" b="1" dirty="0" err="1">
                <a:solidFill>
                  <a:srgbClr val="FF0000"/>
                </a:solidFill>
              </a:rPr>
              <a:t>PuTTy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78" y="5645426"/>
            <a:ext cx="671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a software called </a:t>
            </a:r>
            <a:r>
              <a:rPr lang="en-US" sz="2000" dirty="0" err="1"/>
              <a:t>PuTTY</a:t>
            </a:r>
            <a:r>
              <a:rPr lang="en-US" sz="2000" dirty="0"/>
              <a:t>, http://</a:t>
            </a:r>
            <a:r>
              <a:rPr lang="en-US" sz="2000" dirty="0" err="1"/>
              <a:t>www.putty.org</a:t>
            </a:r>
            <a:r>
              <a:rPr lang="en-US" sz="20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60290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7113"/>
            <a:ext cx="6690415" cy="580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09058"/>
            <a:ext cx="7911548" cy="58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894522"/>
            <a:ext cx="202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VPN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2186608"/>
            <a:ext cx="11151705" cy="23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314" y="1890032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Slides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8314" y="4278086"/>
            <a:ext cx="79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any error in slides, please point it out. </a:t>
            </a:r>
          </a:p>
          <a:p>
            <a:r>
              <a:rPr lang="en-US" altLang="zh-CN" sz="2400" dirty="0"/>
              <a:t>Please refer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LMS for standard answers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2686050"/>
            <a:ext cx="793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SiaHuo</a:t>
            </a:r>
            <a:r>
              <a:rPr lang="en-US" sz="2800" dirty="0"/>
              <a:t>/COMP90007Workshops</a:t>
            </a:r>
          </a:p>
        </p:txBody>
      </p:sp>
    </p:spTree>
    <p:extLst>
      <p:ext uri="{BB962C8B-B14F-4D97-AF65-F5344CB8AC3E}">
        <p14:creationId xmlns:p14="http://schemas.microsoft.com/office/powerpoint/2010/main" val="61199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765" y="1073426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Tips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en-US" dirty="0"/>
          </a:p>
          <a:p>
            <a:r>
              <a:rPr lang="en-US" sz="2400" b="1" dirty="0"/>
              <a:t>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4" y="2557946"/>
            <a:ext cx="9673827" cy="2908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1" y="514182"/>
            <a:ext cx="4042541" cy="2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0" y="2683565"/>
            <a:ext cx="11806770" cy="1512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765" y="1073426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Tips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en-US" dirty="0"/>
          </a:p>
          <a:p>
            <a:r>
              <a:rPr lang="en-US" altLang="zh-CN" sz="2400" b="1" dirty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849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6" y="914400"/>
            <a:ext cx="25444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Tips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en-US" dirty="0"/>
          </a:p>
          <a:p>
            <a:r>
              <a:rPr lang="en-US" sz="2400" b="1" dirty="0"/>
              <a:t>Consistency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4156" y="2623930"/>
            <a:ext cx="9263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should test all 8 servers either on ur own laptop, or digitalis, or VM.</a:t>
            </a:r>
          </a:p>
          <a:p>
            <a:r>
              <a:rPr lang="en-US" sz="2000" dirty="0"/>
              <a:t>Do not mix.</a:t>
            </a:r>
          </a:p>
          <a:p>
            <a:endParaRPr lang="en-US" sz="2000" dirty="0"/>
          </a:p>
          <a:p>
            <a:r>
              <a:rPr lang="en-US" sz="2000" dirty="0"/>
              <a:t>It is recommended that you perform these tasks in a consistent networking environment to reduce the variance in your results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50915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1" y="514182"/>
            <a:ext cx="4042541" cy="2481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156" y="914400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Tips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endParaRPr lang="en-US" dirty="0"/>
          </a:p>
          <a:p>
            <a:r>
              <a:rPr lang="en-US" sz="2400" b="1" dirty="0"/>
              <a:t>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156" y="2538068"/>
            <a:ext cx="566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traceroute</a:t>
            </a:r>
            <a:r>
              <a:rPr lang="en-US" sz="2400" dirty="0"/>
              <a:t> --- hop number</a:t>
            </a:r>
          </a:p>
          <a:p>
            <a:r>
              <a:rPr lang="en-US" sz="2400" dirty="0"/>
              <a:t>ping --- delay and jitter</a:t>
            </a:r>
          </a:p>
          <a:p>
            <a:r>
              <a:rPr lang="en-US" sz="2400" dirty="0" err="1"/>
              <a:t>iperf</a:t>
            </a:r>
            <a:r>
              <a:rPr lang="en-US" sz="2400" dirty="0"/>
              <a:t> --- bandwidth</a:t>
            </a:r>
          </a:p>
        </p:txBody>
      </p:sp>
    </p:spTree>
    <p:extLst>
      <p:ext uri="{BB962C8B-B14F-4D97-AF65-F5344CB8AC3E}">
        <p14:creationId xmlns:p14="http://schemas.microsoft.com/office/powerpoint/2010/main" val="7985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1" y="1157828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 to LMS </a:t>
            </a:r>
            <a:r>
              <a:rPr lang="mr-IN" altLang="zh-CN" sz="2400" b="1" dirty="0"/>
              <a:t>–</a:t>
            </a:r>
            <a:r>
              <a:rPr lang="en-US" altLang="zh-CN" sz="2400" b="1" dirty="0"/>
              <a:t> Assignment - Network Analysis Assignment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2443397"/>
            <a:ext cx="6474918" cy="1424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1" y="4691783"/>
            <a:ext cx="824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recommended that you perform these tasks in a consistent networking environment to reduce the variance in your results</a:t>
            </a:r>
          </a:p>
        </p:txBody>
      </p:sp>
    </p:spTree>
    <p:extLst>
      <p:ext uri="{BB962C8B-B14F-4D97-AF65-F5344CB8AC3E}">
        <p14:creationId xmlns:p14="http://schemas.microsoft.com/office/powerpoint/2010/main" val="20935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1" y="1157828"/>
            <a:ext cx="995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Go to LMS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 Assignment - Network Analysis Assignment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2443397"/>
            <a:ext cx="6474918" cy="1424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1" y="4691783"/>
            <a:ext cx="824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recommended that you perform these tasks in a consistent networking environment to reduce the variance in your results</a:t>
            </a:r>
          </a:p>
        </p:txBody>
      </p:sp>
    </p:spTree>
    <p:extLst>
      <p:ext uri="{BB962C8B-B14F-4D97-AF65-F5344CB8AC3E}">
        <p14:creationId xmlns:p14="http://schemas.microsoft.com/office/powerpoint/2010/main" val="98989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29" y="611212"/>
            <a:ext cx="852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Experiment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1 -- </a:t>
            </a:r>
            <a:r>
              <a:rPr lang="en-US" sz="3200" b="1" dirty="0"/>
              <a:t>Measuring the hop 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29" y="1192220"/>
            <a:ext cx="496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traceroute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tracert</a:t>
            </a:r>
            <a:r>
              <a:rPr lang="en-US" sz="3200" dirty="0">
                <a:solidFill>
                  <a:srgbClr val="FF0000"/>
                </a:solidFill>
              </a:rPr>
              <a:t>(packet)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129" y="2496342"/>
            <a:ext cx="930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 the hop number from the source to the target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5129" y="3327339"/>
            <a:ext cx="7454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 User</a:t>
            </a:r>
            <a:r>
              <a:rPr lang="en-US" sz="2400" dirty="0"/>
              <a:t>: Open Terminal</a:t>
            </a:r>
          </a:p>
          <a:p>
            <a:r>
              <a:rPr lang="en-US" sz="2400" dirty="0"/>
              <a:t>	      </a:t>
            </a:r>
            <a:r>
              <a:rPr lang="en-US" sz="2400" b="1" dirty="0" err="1">
                <a:solidFill>
                  <a:srgbClr val="FF0000"/>
                </a:solidFill>
              </a:rPr>
              <a:t>traceroute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mr-IN" sz="2400" b="1" dirty="0">
                <a:solidFill>
                  <a:srgbClr val="FF0000"/>
                </a:solidFill>
              </a:rPr>
              <a:t>–</a:t>
            </a:r>
            <a:r>
              <a:rPr lang="en-US" sz="2400" b="1" dirty="0" err="1">
                <a:solidFill>
                  <a:srgbClr val="FF0000"/>
                </a:solidFill>
              </a:rPr>
              <a:t>nw</a:t>
            </a:r>
            <a:r>
              <a:rPr lang="en-US" sz="2400" b="1" dirty="0">
                <a:solidFill>
                  <a:srgbClr val="FF0000"/>
                </a:solidFill>
              </a:rPr>
              <a:t> 1 </a:t>
            </a:r>
            <a:r>
              <a:rPr lang="en-US" sz="2400" b="1" dirty="0" err="1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b="1" dirty="0"/>
              <a:t>Windows User</a:t>
            </a:r>
            <a:r>
              <a:rPr lang="en-US" sz="2400" dirty="0"/>
              <a:t>: Open Command Prompt</a:t>
            </a:r>
          </a:p>
          <a:p>
            <a:r>
              <a:rPr lang="en-US" sz="2400" dirty="0"/>
              <a:t>		</a:t>
            </a:r>
            <a:r>
              <a:rPr lang="en-US" sz="2400" b="1" dirty="0" err="1">
                <a:solidFill>
                  <a:srgbClr val="FF0000"/>
                </a:solidFill>
              </a:rPr>
              <a:t>tracert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29" y="5774162"/>
            <a:ext cx="908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network diagnostic tool for displaying the route and measuring transit delays of packets across an </a:t>
            </a:r>
            <a:r>
              <a:rPr lang="en-US" sz="2400"/>
              <a:t>Internet Protocol (IP)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3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76" y="199655"/>
            <a:ext cx="7454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Mac User</a:t>
            </a:r>
            <a:r>
              <a:rPr lang="en-US" sz="2000" dirty="0"/>
              <a:t>: Open Terminal</a:t>
            </a:r>
          </a:p>
          <a:p>
            <a:r>
              <a:rPr lang="en-US" sz="2000" dirty="0"/>
              <a:t>	      </a:t>
            </a:r>
            <a:r>
              <a:rPr lang="en-US" sz="2000" b="1" dirty="0" err="1">
                <a:solidFill>
                  <a:srgbClr val="FF0000"/>
                </a:solidFill>
              </a:rPr>
              <a:t>traceroute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mr-IN" sz="2000" b="1" dirty="0">
                <a:solidFill>
                  <a:srgbClr val="FF0000"/>
                </a:solidFill>
              </a:rPr>
              <a:t>–</a:t>
            </a:r>
            <a:r>
              <a:rPr lang="en-US" sz="2000" b="1" dirty="0" err="1">
                <a:solidFill>
                  <a:srgbClr val="FF0000"/>
                </a:solidFill>
              </a:rPr>
              <a:t>nw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cis.unimelb.edu.au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b="1" dirty="0"/>
              <a:t>Windows User</a:t>
            </a:r>
            <a:r>
              <a:rPr lang="en-US" sz="2000" dirty="0"/>
              <a:t>: Open Command Prompt</a:t>
            </a:r>
          </a:p>
          <a:p>
            <a:r>
              <a:rPr lang="en-US" sz="2000" dirty="0"/>
              <a:t>		</a:t>
            </a:r>
            <a:r>
              <a:rPr lang="en-US" sz="2000" b="1" dirty="0" err="1">
                <a:solidFill>
                  <a:srgbClr val="FF0000"/>
                </a:solidFill>
              </a:rPr>
              <a:t>tracert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cis.unimelb.edu.au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476" y="6458388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 time out hops still 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6296" y="53671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traceoute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P </a:t>
            </a:r>
            <a:r>
              <a:rPr lang="en-US" b="1" dirty="0" err="1">
                <a:solidFill>
                  <a:srgbClr val="FF0000"/>
                </a:solidFill>
              </a:rPr>
              <a:t>icmp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cis.unimelb.edu.au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4" y="1830871"/>
            <a:ext cx="9269275" cy="4627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43" y="2167929"/>
            <a:ext cx="5654453" cy="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6261652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 time out hops still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6296" y="53671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traceoute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P </a:t>
            </a:r>
            <a:r>
              <a:rPr lang="en-US" b="1" dirty="0" err="1">
                <a:solidFill>
                  <a:srgbClr val="FF0000"/>
                </a:solidFill>
              </a:rPr>
              <a:t>icmp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cis.unimelb.edu.au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76" y="199655"/>
            <a:ext cx="7454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Mac User</a:t>
            </a:r>
            <a:r>
              <a:rPr lang="en-US" sz="2000" dirty="0"/>
              <a:t>: Open Terminal</a:t>
            </a:r>
          </a:p>
          <a:p>
            <a:r>
              <a:rPr lang="en-US" sz="2000" dirty="0"/>
              <a:t>	      </a:t>
            </a:r>
            <a:r>
              <a:rPr lang="en-US" sz="2000" b="1" dirty="0" err="1">
                <a:solidFill>
                  <a:srgbClr val="FF0000"/>
                </a:solidFill>
              </a:rPr>
              <a:t>traceroute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mr-IN" sz="2000" b="1" dirty="0">
                <a:solidFill>
                  <a:srgbClr val="FF0000"/>
                </a:solidFill>
              </a:rPr>
              <a:t>–</a:t>
            </a:r>
            <a:r>
              <a:rPr lang="en-US" sz="2000" b="1" dirty="0" err="1">
                <a:solidFill>
                  <a:srgbClr val="FF0000"/>
                </a:solidFill>
              </a:rPr>
              <a:t>nw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cis.unimelb.edu.au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b="1" dirty="0"/>
              <a:t>Windows User</a:t>
            </a:r>
            <a:r>
              <a:rPr lang="en-US" sz="2000" dirty="0"/>
              <a:t>: Open Command Prompt</a:t>
            </a:r>
          </a:p>
          <a:p>
            <a:r>
              <a:rPr lang="en-US" sz="2000" dirty="0"/>
              <a:t>		</a:t>
            </a:r>
            <a:r>
              <a:rPr lang="en-US" sz="2000" b="1" dirty="0" err="1">
                <a:solidFill>
                  <a:srgbClr val="FF0000"/>
                </a:solidFill>
              </a:rPr>
              <a:t>tracert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cis.unimelb.edu.au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4" y="1830871"/>
            <a:ext cx="9269275" cy="4627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43" y="2167929"/>
            <a:ext cx="5654453" cy="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035" y="695739"/>
            <a:ext cx="506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Parameters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4035" y="1749287"/>
            <a:ext cx="8050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Mac User: </a:t>
            </a:r>
            <a:r>
              <a:rPr lang="en-US" altLang="zh-CN" sz="2400" b="1" dirty="0">
                <a:solidFill>
                  <a:srgbClr val="FF0000"/>
                </a:solidFill>
              </a:rPr>
              <a:t>man </a:t>
            </a:r>
            <a:r>
              <a:rPr lang="en-US" altLang="zh-CN" sz="2400" b="1" dirty="0" err="1">
                <a:solidFill>
                  <a:srgbClr val="FF0000"/>
                </a:solidFill>
              </a:rPr>
              <a:t>traceroute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Windows User:  </a:t>
            </a:r>
            <a:r>
              <a:rPr lang="en-US" altLang="zh-CN" sz="2400" b="1" dirty="0" err="1">
                <a:solidFill>
                  <a:srgbClr val="FF0000"/>
                </a:solidFill>
              </a:rPr>
              <a:t>tracert</a:t>
            </a:r>
            <a:r>
              <a:rPr lang="en-US" altLang="zh-CN" sz="2400" b="1" dirty="0">
                <a:solidFill>
                  <a:srgbClr val="FF0000"/>
                </a:solidFill>
              </a:rPr>
              <a:t> /?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3049057"/>
            <a:ext cx="9760226" cy="29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2" y="596348"/>
            <a:ext cx="3856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Task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252" y="1365789"/>
            <a:ext cx="1089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/>
              <a:t>lot </a:t>
            </a:r>
            <a:r>
              <a:rPr lang="en-US" sz="2800" dirty="0"/>
              <a:t>the hop count versus the approximate geographical distance from Melbourne. Do you observe a correlation? Why? Why not?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2" y="2450963"/>
            <a:ext cx="10789760" cy="225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824" y="4376914"/>
            <a:ext cx="4042541" cy="2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617</Words>
  <Application>Microsoft Macintosh PowerPoint</Application>
  <PresentationFormat>Widescreen</PresentationFormat>
  <Paragraphs>109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DengXian</vt:lpstr>
      <vt:lpstr>DengXian Light</vt:lpstr>
      <vt:lpstr>Arial</vt:lpstr>
      <vt:lpstr>Calibri</vt:lpstr>
      <vt:lpstr>Calibri Light</vt:lpstr>
      <vt:lpstr>Mangal</vt:lpstr>
      <vt:lpstr>Office Theme</vt:lpstr>
      <vt:lpstr>COMP90007 Internet Technologies  Lab – Network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Lab </dc:title>
  <dc:creator>Name</dc:creator>
  <cp:lastModifiedBy>PEIYONG WANG</cp:lastModifiedBy>
  <cp:revision>198</cp:revision>
  <cp:lastPrinted>2018-10-31T05:17:07Z</cp:lastPrinted>
  <dcterms:created xsi:type="dcterms:W3CDTF">2018-08-12T11:36:58Z</dcterms:created>
  <dcterms:modified xsi:type="dcterms:W3CDTF">2018-10-31T05:17:18Z</dcterms:modified>
</cp:coreProperties>
</file>