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259" r:id="rId3"/>
    <p:sldId id="262" r:id="rId4"/>
    <p:sldId id="258" r:id="rId5"/>
    <p:sldId id="263" r:id="rId6"/>
    <p:sldId id="260" r:id="rId7"/>
    <p:sldId id="265" r:id="rId8"/>
    <p:sldId id="266" r:id="rId9"/>
    <p:sldId id="267" r:id="rId10"/>
    <p:sldId id="270" r:id="rId11"/>
    <p:sldId id="271" r:id="rId12"/>
    <p:sldId id="272" r:id="rId13"/>
    <p:sldId id="273" r:id="rId14"/>
    <p:sldId id="274" r:id="rId15"/>
    <p:sldId id="269" r:id="rId16"/>
    <p:sldId id="275" r:id="rId17"/>
    <p:sldId id="284" r:id="rId18"/>
    <p:sldId id="277" r:id="rId19"/>
    <p:sldId id="278" r:id="rId20"/>
    <p:sldId id="279" r:id="rId21"/>
    <p:sldId id="280" r:id="rId22"/>
    <p:sldId id="281" r:id="rId23"/>
    <p:sldId id="282" r:id="rId24"/>
    <p:sldId id="283" r:id="rId25"/>
    <p:sldId id="276" r:id="rId26"/>
    <p:sldId id="268" r:id="rId27"/>
    <p:sldId id="285" r:id="rId28"/>
    <p:sldId id="290" r:id="rId29"/>
    <p:sldId id="286" r:id="rId30"/>
    <p:sldId id="287" r:id="rId31"/>
    <p:sldId id="288" r:id="rId32"/>
    <p:sldId id="289" r:id="rId33"/>
    <p:sldId id="26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4281"/>
  </p:normalViewPr>
  <p:slideViewPr>
    <p:cSldViewPr snapToGrid="0" snapToObjects="1">
      <p:cViewPr>
        <p:scale>
          <a:sx n="78" d="100"/>
          <a:sy n="78" d="100"/>
        </p:scale>
        <p:origin x="12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92B40-AD44-DD4D-AB88-E190AD031A9D}" type="datetimeFigureOut">
              <a:rPr lang="en-US" smtClean="0"/>
              <a:t>8/23/18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A6247-699B-B949-A5C4-EA07634510D1}" type="slidenum">
              <a:rPr lang="en-US" smtClean="0"/>
              <a:t>‹#›</a:t>
            </a:fld>
            <a:endParaRPr lang="en-US"/>
          </a:p>
        </p:txBody>
      </p:sp>
    </p:spTree>
    <p:extLst>
      <p:ext uri="{BB962C8B-B14F-4D97-AF65-F5344CB8AC3E}">
        <p14:creationId xmlns:p14="http://schemas.microsoft.com/office/powerpoint/2010/main" val="158428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951E08-D566-B744-983F-16C6E0143B4B}" type="slidenum">
              <a:rPr lang="en-US" smtClean="0"/>
              <a:t>1</a:t>
            </a:fld>
            <a:endParaRPr lang="en-US"/>
          </a:p>
        </p:txBody>
      </p:sp>
    </p:spTree>
    <p:extLst>
      <p:ext uri="{BB962C8B-B14F-4D97-AF65-F5344CB8AC3E}">
        <p14:creationId xmlns:p14="http://schemas.microsoft.com/office/powerpoint/2010/main" val="1216335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1A6247-699B-B949-A5C4-EA07634510D1}" type="slidenum">
              <a:rPr lang="en-US" smtClean="0"/>
              <a:t>11</a:t>
            </a:fld>
            <a:endParaRPr lang="en-US"/>
          </a:p>
        </p:txBody>
      </p:sp>
    </p:spTree>
    <p:extLst>
      <p:ext uri="{BB962C8B-B14F-4D97-AF65-F5344CB8AC3E}">
        <p14:creationId xmlns:p14="http://schemas.microsoft.com/office/powerpoint/2010/main" val="2020291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12</a:t>
            </a:fld>
            <a:endParaRPr lang="en-US"/>
          </a:p>
        </p:txBody>
      </p:sp>
    </p:spTree>
    <p:extLst>
      <p:ext uri="{BB962C8B-B14F-4D97-AF65-F5344CB8AC3E}">
        <p14:creationId xmlns:p14="http://schemas.microsoft.com/office/powerpoint/2010/main" val="824652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1A6247-699B-B949-A5C4-EA07634510D1}" type="slidenum">
              <a:rPr lang="en-US" smtClean="0"/>
              <a:t>13</a:t>
            </a:fld>
            <a:endParaRPr lang="en-US"/>
          </a:p>
        </p:txBody>
      </p:sp>
    </p:spTree>
    <p:extLst>
      <p:ext uri="{BB962C8B-B14F-4D97-AF65-F5344CB8AC3E}">
        <p14:creationId xmlns:p14="http://schemas.microsoft.com/office/powerpoint/2010/main" val="1282209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9pPr>
          </a:lstStyle>
          <a:p>
            <a:pPr>
              <a:spcBef>
                <a:spcPct val="0"/>
              </a:spcBef>
              <a:buClrTx/>
              <a:buFontTx/>
              <a:buNone/>
            </a:pPr>
            <a:fld id="{4B3C8A54-84D0-1347-98D0-F7A6588B4083}" type="slidenum">
              <a:rPr lang="en-US" altLang="en-US"/>
              <a:pPr>
                <a:spcBef>
                  <a:spcPct val="0"/>
                </a:spcBef>
                <a:buClrTx/>
                <a:buFontTx/>
                <a:buNone/>
              </a:pPr>
              <a:t>15</a:t>
            </a:fld>
            <a:endParaRPr lang="en-US" altLang="en-US"/>
          </a:p>
        </p:txBody>
      </p:sp>
      <p:sp>
        <p:nvSpPr>
          <p:cNvPr id="154627" name="Rectangle 1"/>
          <p:cNvSpPr>
            <a:spLocks noGrp="1" noRot="1" noChangeAspect="1" noChangeArrowheads="1" noTextEdit="1"/>
          </p:cNvSpPr>
          <p:nvPr>
            <p:ph type="sldImg"/>
          </p:nvPr>
        </p:nvSpPr>
        <p:spPr>
          <a:xfrm>
            <a:off x="109538" y="741363"/>
            <a:ext cx="6575425" cy="3698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8" name="Text Box 2"/>
          <p:cNvSpPr txBox="1">
            <a:spLocks noChangeArrowheads="1"/>
          </p:cNvSpPr>
          <p:nvPr/>
        </p:nvSpPr>
        <p:spPr bwMode="auto">
          <a:xfrm>
            <a:off x="906463" y="4691063"/>
            <a:ext cx="4981575"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AU" altLang="en-US"/>
          </a:p>
        </p:txBody>
      </p:sp>
      <p:sp>
        <p:nvSpPr>
          <p:cNvPr id="154629" name="Text Box 3"/>
          <p:cNvSpPr txBox="1">
            <a:spLocks noChangeArrowheads="1"/>
          </p:cNvSpPr>
          <p:nvPr/>
        </p:nvSpPr>
        <p:spPr bwMode="auto">
          <a:xfrm>
            <a:off x="3852863" y="9380538"/>
            <a:ext cx="2941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nchor="b"/>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lgn="r" eaLnBrk="1" hangingPunct="1">
              <a:spcBef>
                <a:spcPct val="0"/>
              </a:spcBef>
              <a:buClrTx/>
              <a:buFontTx/>
              <a:buNone/>
            </a:pPr>
            <a:fld id="{3D084E73-1330-F045-B9CD-E09D0B92F14D}" type="slidenum">
              <a:rPr lang="en-US" altLang="en-US">
                <a:ea typeface="DejaVu Sans" charset="0"/>
                <a:cs typeface="DejaVu Sans" charset="0"/>
              </a:rPr>
              <a:pPr algn="r" eaLnBrk="1" hangingPunct="1">
                <a:spcBef>
                  <a:spcPct val="0"/>
                </a:spcBef>
                <a:buClrTx/>
                <a:buFontTx/>
                <a:buNone/>
              </a:pPr>
              <a:t>15</a:t>
            </a:fld>
            <a:endParaRPr lang="en-US" altLang="en-US">
              <a:ea typeface="DejaVu Sans" charset="0"/>
              <a:cs typeface="DejaVu Sans" charset="0"/>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60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9pPr>
          </a:lstStyle>
          <a:p>
            <a:pPr>
              <a:spcBef>
                <a:spcPct val="0"/>
              </a:spcBef>
              <a:buClrTx/>
              <a:buFontTx/>
              <a:buNone/>
            </a:pPr>
            <a:fld id="{804BD4D5-B9FE-F947-99D2-43A12D90DC06}" type="slidenum">
              <a:rPr lang="en-US" altLang="en-US"/>
              <a:pPr>
                <a:spcBef>
                  <a:spcPct val="0"/>
                </a:spcBef>
                <a:buClrTx/>
                <a:buFontTx/>
                <a:buNone/>
              </a:pPr>
              <a:t>16</a:t>
            </a:fld>
            <a:endParaRPr lang="en-US" altLang="en-US"/>
          </a:p>
        </p:txBody>
      </p:sp>
      <p:sp>
        <p:nvSpPr>
          <p:cNvPr id="158723" name="Rectangle 1"/>
          <p:cNvSpPr>
            <a:spLocks noGrp="1" noRot="1" noChangeAspect="1" noChangeArrowheads="1" noTextEdit="1"/>
          </p:cNvSpPr>
          <p:nvPr>
            <p:ph type="sldImg"/>
          </p:nvPr>
        </p:nvSpPr>
        <p:spPr>
          <a:xfrm>
            <a:off x="109538" y="741363"/>
            <a:ext cx="6575425" cy="3698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4" name="Text Box 2"/>
          <p:cNvSpPr txBox="1">
            <a:spLocks noChangeArrowheads="1"/>
          </p:cNvSpPr>
          <p:nvPr/>
        </p:nvSpPr>
        <p:spPr bwMode="auto">
          <a:xfrm>
            <a:off x="906463" y="4691063"/>
            <a:ext cx="4981575"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spcBef>
                <a:spcPts val="450"/>
              </a:spcBef>
              <a:buClrTx/>
              <a:buFontTx/>
              <a:buNone/>
            </a:pPr>
            <a:r>
              <a:rPr lang="en-US" altLang="en-US"/>
              <a:t>Assigning groups to who can transmit</a:t>
            </a:r>
          </a:p>
          <a:p>
            <a:pPr>
              <a:spcBef>
                <a:spcPts val="450"/>
              </a:spcBef>
              <a:buClrTx/>
              <a:buFontTx/>
              <a:buNone/>
            </a:pPr>
            <a:endParaRPr lang="en-US" altLang="en-US"/>
          </a:p>
          <a:p>
            <a:pPr>
              <a:spcBef>
                <a:spcPts val="450"/>
              </a:spcBef>
              <a:buClrTx/>
              <a:buFontTx/>
              <a:buNone/>
            </a:pPr>
            <a:r>
              <a:rPr lang="en-US" altLang="en-US"/>
              <a:t>“One particularly simple way of performing the necessary assignment is to use</a:t>
            </a:r>
          </a:p>
          <a:p>
            <a:pPr>
              <a:spcBef>
                <a:spcPts val="450"/>
              </a:spcBef>
              <a:buClrTx/>
              <a:buFontTx/>
              <a:buNone/>
            </a:pPr>
            <a:r>
              <a:rPr lang="en-US" altLang="en-US"/>
              <a:t>the algorithm devised by the U.S. Army for testing soldiers for syphilis during</a:t>
            </a:r>
          </a:p>
          <a:p>
            <a:pPr>
              <a:spcBef>
                <a:spcPts val="450"/>
              </a:spcBef>
              <a:buClrTx/>
              <a:buFontTx/>
              <a:buNone/>
            </a:pPr>
            <a:r>
              <a:rPr lang="en-US" altLang="en-US"/>
              <a:t>World War II (Dorfman, 1943). In short, the Army took a blood sample from </a:t>
            </a:r>
            <a:r>
              <a:rPr lang="en-US" altLang="en-US" i="1"/>
              <a:t>N</a:t>
            </a:r>
          </a:p>
          <a:p>
            <a:pPr>
              <a:spcBef>
                <a:spcPts val="450"/>
              </a:spcBef>
              <a:buClrTx/>
              <a:buFontTx/>
              <a:buNone/>
            </a:pPr>
            <a:r>
              <a:rPr lang="en-US" altLang="en-US"/>
              <a:t>soldiers. A portion of each sample was poured into a single test tube. This mixed</a:t>
            </a:r>
          </a:p>
          <a:p>
            <a:pPr>
              <a:spcBef>
                <a:spcPts val="450"/>
              </a:spcBef>
              <a:buClrTx/>
              <a:buFontTx/>
              <a:buNone/>
            </a:pPr>
            <a:r>
              <a:rPr lang="en-US" altLang="en-US"/>
              <a:t>sample was then tested for antibodies. If none were found, all the soldiers in the</a:t>
            </a:r>
          </a:p>
          <a:p>
            <a:pPr>
              <a:spcBef>
                <a:spcPts val="450"/>
              </a:spcBef>
              <a:buClrTx/>
              <a:buFontTx/>
              <a:buNone/>
            </a:pPr>
            <a:r>
              <a:rPr lang="en-US" altLang="en-US"/>
              <a:t>group were declared healthy. If antibodies were present, two new mixed samples</a:t>
            </a:r>
          </a:p>
          <a:p>
            <a:pPr>
              <a:spcBef>
                <a:spcPts val="450"/>
              </a:spcBef>
              <a:buClrTx/>
              <a:buFontTx/>
              <a:buNone/>
            </a:pPr>
            <a:r>
              <a:rPr lang="en-US" altLang="en-US"/>
              <a:t>were prepared, one from soldiers 1 through </a:t>
            </a:r>
            <a:r>
              <a:rPr lang="en-US" altLang="en-US" i="1"/>
              <a:t>N/</a:t>
            </a:r>
            <a:r>
              <a:rPr lang="en-US" altLang="en-US"/>
              <a:t>2 and one from the rest. The process</a:t>
            </a:r>
          </a:p>
          <a:p>
            <a:pPr>
              <a:spcBef>
                <a:spcPts val="450"/>
              </a:spcBef>
              <a:buClrTx/>
              <a:buFontTx/>
              <a:buNone/>
            </a:pPr>
            <a:r>
              <a:rPr lang="en-US" altLang="en-US"/>
              <a:t>was repeated recursively until the infected soldiers were determined.“</a:t>
            </a:r>
          </a:p>
        </p:txBody>
      </p:sp>
      <p:sp>
        <p:nvSpPr>
          <p:cNvPr id="158725" name="Text Box 3"/>
          <p:cNvSpPr txBox="1">
            <a:spLocks noChangeArrowheads="1"/>
          </p:cNvSpPr>
          <p:nvPr/>
        </p:nvSpPr>
        <p:spPr bwMode="auto">
          <a:xfrm>
            <a:off x="3852863" y="9380538"/>
            <a:ext cx="2941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nchor="b"/>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lgn="r" eaLnBrk="1" hangingPunct="1">
              <a:spcBef>
                <a:spcPct val="0"/>
              </a:spcBef>
              <a:buClrTx/>
              <a:buFontTx/>
              <a:buNone/>
            </a:pPr>
            <a:fld id="{1FDFAD31-4A77-5B40-8A78-C841B6B53C20}" type="slidenum">
              <a:rPr lang="en-US" altLang="en-US">
                <a:ea typeface="DejaVu Sans" charset="0"/>
                <a:cs typeface="DejaVu Sans" charset="0"/>
              </a:rPr>
              <a:pPr algn="r" eaLnBrk="1" hangingPunct="1">
                <a:spcBef>
                  <a:spcPct val="0"/>
                </a:spcBef>
                <a:buClrTx/>
                <a:buFontTx/>
                <a:buNone/>
              </a:pPr>
              <a:t>16</a:t>
            </a:fld>
            <a:endParaRPr lang="en-US" altLang="en-US">
              <a:ea typeface="DejaVu Sans" charset="0"/>
              <a:cs typeface="DejaVu Sans" charset="0"/>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627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18</a:t>
            </a:fld>
            <a:endParaRPr lang="en-US"/>
          </a:p>
        </p:txBody>
      </p:sp>
    </p:spTree>
    <p:extLst>
      <p:ext uri="{BB962C8B-B14F-4D97-AF65-F5344CB8AC3E}">
        <p14:creationId xmlns:p14="http://schemas.microsoft.com/office/powerpoint/2010/main" val="1950304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19</a:t>
            </a:fld>
            <a:endParaRPr lang="en-US"/>
          </a:p>
        </p:txBody>
      </p:sp>
    </p:spTree>
    <p:extLst>
      <p:ext uri="{BB962C8B-B14F-4D97-AF65-F5344CB8AC3E}">
        <p14:creationId xmlns:p14="http://schemas.microsoft.com/office/powerpoint/2010/main" val="604271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9pPr>
          </a:lstStyle>
          <a:p>
            <a:pPr>
              <a:spcBef>
                <a:spcPct val="0"/>
              </a:spcBef>
              <a:buClrTx/>
              <a:buFontTx/>
              <a:buNone/>
            </a:pPr>
            <a:fld id="{804BD4D5-B9FE-F947-99D2-43A12D90DC06}" type="slidenum">
              <a:rPr lang="en-US" altLang="en-US"/>
              <a:pPr>
                <a:spcBef>
                  <a:spcPct val="0"/>
                </a:spcBef>
                <a:buClrTx/>
                <a:buFontTx/>
                <a:buNone/>
              </a:pPr>
              <a:t>25</a:t>
            </a:fld>
            <a:endParaRPr lang="en-US" altLang="en-US"/>
          </a:p>
        </p:txBody>
      </p:sp>
      <p:sp>
        <p:nvSpPr>
          <p:cNvPr id="158723" name="Rectangle 1"/>
          <p:cNvSpPr>
            <a:spLocks noGrp="1" noRot="1" noChangeAspect="1" noChangeArrowheads="1" noTextEdit="1"/>
          </p:cNvSpPr>
          <p:nvPr>
            <p:ph type="sldImg"/>
          </p:nvPr>
        </p:nvSpPr>
        <p:spPr>
          <a:xfrm>
            <a:off x="109538" y="741363"/>
            <a:ext cx="6575425" cy="3698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4" name="Text Box 2"/>
          <p:cNvSpPr txBox="1">
            <a:spLocks noChangeArrowheads="1"/>
          </p:cNvSpPr>
          <p:nvPr/>
        </p:nvSpPr>
        <p:spPr bwMode="auto">
          <a:xfrm>
            <a:off x="906463" y="4691063"/>
            <a:ext cx="4981575"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spcBef>
                <a:spcPts val="450"/>
              </a:spcBef>
              <a:buClrTx/>
              <a:buFontTx/>
              <a:buNone/>
            </a:pPr>
            <a:r>
              <a:rPr lang="en-US" altLang="en-US"/>
              <a:t>Assigning groups to who can transmit</a:t>
            </a:r>
          </a:p>
          <a:p>
            <a:pPr>
              <a:spcBef>
                <a:spcPts val="450"/>
              </a:spcBef>
              <a:buClrTx/>
              <a:buFontTx/>
              <a:buNone/>
            </a:pPr>
            <a:endParaRPr lang="en-US" altLang="en-US"/>
          </a:p>
          <a:p>
            <a:pPr>
              <a:spcBef>
                <a:spcPts val="450"/>
              </a:spcBef>
              <a:buClrTx/>
              <a:buFontTx/>
              <a:buNone/>
            </a:pPr>
            <a:r>
              <a:rPr lang="en-US" altLang="en-US"/>
              <a:t>“One particularly simple way of performing the necessary assignment is to use</a:t>
            </a:r>
          </a:p>
          <a:p>
            <a:pPr>
              <a:spcBef>
                <a:spcPts val="450"/>
              </a:spcBef>
              <a:buClrTx/>
              <a:buFontTx/>
              <a:buNone/>
            </a:pPr>
            <a:r>
              <a:rPr lang="en-US" altLang="en-US"/>
              <a:t>the algorithm devised by the U.S. Army for testing soldiers for syphilis during</a:t>
            </a:r>
          </a:p>
          <a:p>
            <a:pPr>
              <a:spcBef>
                <a:spcPts val="450"/>
              </a:spcBef>
              <a:buClrTx/>
              <a:buFontTx/>
              <a:buNone/>
            </a:pPr>
            <a:r>
              <a:rPr lang="en-US" altLang="en-US"/>
              <a:t>World War II (Dorfman, 1943). In short, the Army took a blood sample from </a:t>
            </a:r>
            <a:r>
              <a:rPr lang="en-US" altLang="en-US" i="1"/>
              <a:t>N</a:t>
            </a:r>
          </a:p>
          <a:p>
            <a:pPr>
              <a:spcBef>
                <a:spcPts val="450"/>
              </a:spcBef>
              <a:buClrTx/>
              <a:buFontTx/>
              <a:buNone/>
            </a:pPr>
            <a:r>
              <a:rPr lang="en-US" altLang="en-US"/>
              <a:t>soldiers. A portion of each sample was poured into a single test tube. This mixed</a:t>
            </a:r>
          </a:p>
          <a:p>
            <a:pPr>
              <a:spcBef>
                <a:spcPts val="450"/>
              </a:spcBef>
              <a:buClrTx/>
              <a:buFontTx/>
              <a:buNone/>
            </a:pPr>
            <a:r>
              <a:rPr lang="en-US" altLang="en-US"/>
              <a:t>sample was then tested for antibodies. If none were found, all the soldiers in the</a:t>
            </a:r>
          </a:p>
          <a:p>
            <a:pPr>
              <a:spcBef>
                <a:spcPts val="450"/>
              </a:spcBef>
              <a:buClrTx/>
              <a:buFontTx/>
              <a:buNone/>
            </a:pPr>
            <a:r>
              <a:rPr lang="en-US" altLang="en-US"/>
              <a:t>group were declared healthy. If antibodies were present, two new mixed samples</a:t>
            </a:r>
          </a:p>
          <a:p>
            <a:pPr>
              <a:spcBef>
                <a:spcPts val="450"/>
              </a:spcBef>
              <a:buClrTx/>
              <a:buFontTx/>
              <a:buNone/>
            </a:pPr>
            <a:r>
              <a:rPr lang="en-US" altLang="en-US"/>
              <a:t>were prepared, one from soldiers 1 through </a:t>
            </a:r>
            <a:r>
              <a:rPr lang="en-US" altLang="en-US" i="1"/>
              <a:t>N/</a:t>
            </a:r>
            <a:r>
              <a:rPr lang="en-US" altLang="en-US"/>
              <a:t>2 and one from the rest. The process</a:t>
            </a:r>
          </a:p>
          <a:p>
            <a:pPr>
              <a:spcBef>
                <a:spcPts val="450"/>
              </a:spcBef>
              <a:buClrTx/>
              <a:buFontTx/>
              <a:buNone/>
            </a:pPr>
            <a:r>
              <a:rPr lang="en-US" altLang="en-US"/>
              <a:t>was repeated recursively until the infected soldiers were determined.“</a:t>
            </a:r>
          </a:p>
        </p:txBody>
      </p:sp>
      <p:sp>
        <p:nvSpPr>
          <p:cNvPr id="158725" name="Text Box 3"/>
          <p:cNvSpPr txBox="1">
            <a:spLocks noChangeArrowheads="1"/>
          </p:cNvSpPr>
          <p:nvPr/>
        </p:nvSpPr>
        <p:spPr bwMode="auto">
          <a:xfrm>
            <a:off x="3852863" y="9380538"/>
            <a:ext cx="2941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nchor="b"/>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lgn="r" eaLnBrk="1" hangingPunct="1">
              <a:spcBef>
                <a:spcPct val="0"/>
              </a:spcBef>
              <a:buClrTx/>
              <a:buFontTx/>
              <a:buNone/>
            </a:pPr>
            <a:fld id="{1FDFAD31-4A77-5B40-8A78-C841B6B53C20}" type="slidenum">
              <a:rPr lang="en-US" altLang="en-US">
                <a:ea typeface="DejaVu Sans" charset="0"/>
                <a:cs typeface="DejaVu Sans" charset="0"/>
              </a:rPr>
              <a:pPr algn="r" eaLnBrk="1" hangingPunct="1">
                <a:spcBef>
                  <a:spcPct val="0"/>
                </a:spcBef>
                <a:buClrTx/>
                <a:buFontTx/>
                <a:buNone/>
              </a:pPr>
              <a:t>25</a:t>
            </a:fld>
            <a:endParaRPr lang="en-US" altLang="en-US">
              <a:ea typeface="DejaVu Sans" charset="0"/>
              <a:cs typeface="DejaVu Sans" charset="0"/>
            </a:endParaRPr>
          </a:p>
        </p:txBody>
      </p:sp>
    </p:spTree>
    <p:extLst>
      <p:ext uri="{BB962C8B-B14F-4D97-AF65-F5344CB8AC3E}">
        <p14:creationId xmlns:p14="http://schemas.microsoft.com/office/powerpoint/2010/main" val="960669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26</a:t>
            </a:fld>
            <a:endParaRPr lang="en-US"/>
          </a:p>
        </p:txBody>
      </p:sp>
    </p:spTree>
    <p:extLst>
      <p:ext uri="{BB962C8B-B14F-4D97-AF65-F5344CB8AC3E}">
        <p14:creationId xmlns:p14="http://schemas.microsoft.com/office/powerpoint/2010/main" val="1676847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27</a:t>
            </a:fld>
            <a:endParaRPr lang="en-US"/>
          </a:p>
        </p:txBody>
      </p:sp>
    </p:spTree>
    <p:extLst>
      <p:ext uri="{BB962C8B-B14F-4D97-AF65-F5344CB8AC3E}">
        <p14:creationId xmlns:p14="http://schemas.microsoft.com/office/powerpoint/2010/main" val="4350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9pPr>
          </a:lstStyle>
          <a:p>
            <a:pPr>
              <a:spcBef>
                <a:spcPct val="0"/>
              </a:spcBef>
              <a:buClrTx/>
              <a:buFontTx/>
              <a:buNone/>
            </a:pPr>
            <a:fld id="{1FFCAA08-AE29-8F4B-9241-51DF5A6C02BE}" type="slidenum">
              <a:rPr lang="en-US" altLang="en-US"/>
              <a:pPr>
                <a:spcBef>
                  <a:spcPct val="0"/>
                </a:spcBef>
                <a:buClrTx/>
                <a:buFontTx/>
                <a:buNone/>
              </a:pPr>
              <a:t>3</a:t>
            </a:fld>
            <a:endParaRPr lang="en-US" altLang="en-US"/>
          </a:p>
        </p:txBody>
      </p:sp>
      <p:sp>
        <p:nvSpPr>
          <p:cNvPr id="152579" name="Rectangle 1"/>
          <p:cNvSpPr>
            <a:spLocks noGrp="1" noRot="1" noChangeAspect="1" noChangeArrowheads="1" noTextEdit="1"/>
          </p:cNvSpPr>
          <p:nvPr>
            <p:ph type="sldImg"/>
          </p:nvPr>
        </p:nvSpPr>
        <p:spPr>
          <a:xfrm>
            <a:off x="109538" y="741363"/>
            <a:ext cx="6575425" cy="3698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80" name="Text Box 2"/>
          <p:cNvSpPr txBox="1">
            <a:spLocks noChangeArrowheads="1"/>
          </p:cNvSpPr>
          <p:nvPr/>
        </p:nvSpPr>
        <p:spPr bwMode="auto">
          <a:xfrm>
            <a:off x="906463" y="4691063"/>
            <a:ext cx="4981575"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AU" altLang="en-US"/>
          </a:p>
        </p:txBody>
      </p:sp>
      <p:sp>
        <p:nvSpPr>
          <p:cNvPr id="152581" name="Text Box 3"/>
          <p:cNvSpPr txBox="1">
            <a:spLocks noChangeArrowheads="1"/>
          </p:cNvSpPr>
          <p:nvPr/>
        </p:nvSpPr>
        <p:spPr bwMode="auto">
          <a:xfrm>
            <a:off x="3852863" y="9380538"/>
            <a:ext cx="2941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nchor="b"/>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lgn="r" eaLnBrk="1" hangingPunct="1">
              <a:spcBef>
                <a:spcPct val="0"/>
              </a:spcBef>
              <a:buClrTx/>
              <a:buFontTx/>
              <a:buNone/>
            </a:pPr>
            <a:fld id="{A83CA8E3-3828-7943-8F8B-282F197B19B3}" type="slidenum">
              <a:rPr lang="en-US" altLang="en-US">
                <a:ea typeface="DejaVu Sans" charset="0"/>
                <a:cs typeface="DejaVu Sans" charset="0"/>
              </a:rPr>
              <a:pPr algn="r" eaLnBrk="1" hangingPunct="1">
                <a:spcBef>
                  <a:spcPct val="0"/>
                </a:spcBef>
                <a:buClrTx/>
                <a:buFontTx/>
                <a:buNone/>
              </a:pPr>
              <a:t>3</a:t>
            </a:fld>
            <a:endParaRPr lang="en-US" altLang="en-US">
              <a:ea typeface="DejaVu Sans" charset="0"/>
              <a:cs typeface="DejaVu Sans" charset="0"/>
            </a:endParaRPr>
          </a:p>
        </p:txBody>
      </p:sp>
    </p:spTree>
    <p:extLst>
      <p:ext uri="{BB962C8B-B14F-4D97-AF65-F5344CB8AC3E}">
        <p14:creationId xmlns:p14="http://schemas.microsoft.com/office/powerpoint/2010/main" val="400359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F1A6247-699B-B949-A5C4-EA07634510D1}" type="slidenum">
              <a:rPr lang="en-US" smtClean="0"/>
              <a:t>28</a:t>
            </a:fld>
            <a:endParaRPr lang="en-US"/>
          </a:p>
        </p:txBody>
      </p:sp>
    </p:spTree>
    <p:extLst>
      <p:ext uri="{BB962C8B-B14F-4D97-AF65-F5344CB8AC3E}">
        <p14:creationId xmlns:p14="http://schemas.microsoft.com/office/powerpoint/2010/main" val="1073751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9pPr>
          </a:lstStyle>
          <a:p>
            <a:pPr>
              <a:spcBef>
                <a:spcPct val="0"/>
              </a:spcBef>
              <a:buClrTx/>
              <a:buFontTx/>
              <a:buNone/>
            </a:pPr>
            <a:fld id="{91CC51AF-4B40-6A4B-B77A-4FCEBA8CDC47}" type="slidenum">
              <a:rPr lang="en-US" altLang="en-US"/>
              <a:pPr>
                <a:spcBef>
                  <a:spcPct val="0"/>
                </a:spcBef>
                <a:buClrTx/>
                <a:buFontTx/>
                <a:buNone/>
              </a:pPr>
              <a:t>29</a:t>
            </a:fld>
            <a:endParaRPr lang="en-US" altLang="en-US"/>
          </a:p>
        </p:txBody>
      </p:sp>
      <p:sp>
        <p:nvSpPr>
          <p:cNvPr id="156675" name="Rectangle 1"/>
          <p:cNvSpPr>
            <a:spLocks noGrp="1" noRot="1" noChangeAspect="1" noChangeArrowheads="1" noTextEdit="1"/>
          </p:cNvSpPr>
          <p:nvPr>
            <p:ph type="sldImg"/>
          </p:nvPr>
        </p:nvSpPr>
        <p:spPr>
          <a:xfrm>
            <a:off x="109538" y="741363"/>
            <a:ext cx="6575425" cy="3698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6" name="Text Box 2"/>
          <p:cNvSpPr txBox="1">
            <a:spLocks noChangeArrowheads="1"/>
          </p:cNvSpPr>
          <p:nvPr/>
        </p:nvSpPr>
        <p:spPr bwMode="auto">
          <a:xfrm>
            <a:off x="906463" y="4691063"/>
            <a:ext cx="4981575"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spcBef>
                <a:spcPts val="450"/>
              </a:spcBef>
              <a:buClrTx/>
              <a:buFontTx/>
              <a:buNone/>
            </a:pPr>
            <a:r>
              <a:rPr lang="en-US" altLang="en-US"/>
              <a:t>“It is important to realize that collision detection is an analog process.</a:t>
            </a:r>
          </a:p>
          <a:p>
            <a:pPr>
              <a:spcBef>
                <a:spcPts val="450"/>
              </a:spcBef>
              <a:buClrTx/>
              <a:buFontTx/>
              <a:buNone/>
            </a:pPr>
            <a:r>
              <a:rPr lang="en-US" altLang="en-US"/>
              <a:t>The station’s hardware must listen to the channel while it is transmitting. If</a:t>
            </a:r>
          </a:p>
          <a:p>
            <a:pPr>
              <a:spcBef>
                <a:spcPts val="450"/>
              </a:spcBef>
              <a:buClrTx/>
              <a:buFontTx/>
              <a:buNone/>
            </a:pPr>
            <a:r>
              <a:rPr lang="en-US" altLang="en-US"/>
              <a:t>the signal it reads back is different from the signal it is putting out, it knows that a</a:t>
            </a:r>
          </a:p>
          <a:p>
            <a:pPr>
              <a:spcBef>
                <a:spcPts val="450"/>
              </a:spcBef>
              <a:buClrTx/>
              <a:buFontTx/>
              <a:buNone/>
            </a:pPr>
            <a:r>
              <a:rPr lang="en-US" altLang="en-US"/>
              <a:t>collision is occurring. The implications are that a received signal must not be tiny</a:t>
            </a:r>
          </a:p>
          <a:p>
            <a:pPr>
              <a:spcBef>
                <a:spcPts val="450"/>
              </a:spcBef>
              <a:buClrTx/>
              <a:buFontTx/>
              <a:buNone/>
            </a:pPr>
            <a:r>
              <a:rPr lang="en-US" altLang="en-US"/>
              <a:t>compared to the transmitted signal (which is difficult for wireless, as received signals</a:t>
            </a:r>
          </a:p>
          <a:p>
            <a:pPr>
              <a:spcBef>
                <a:spcPts val="450"/>
              </a:spcBef>
              <a:buClrTx/>
              <a:buFontTx/>
              <a:buNone/>
            </a:pPr>
            <a:r>
              <a:rPr lang="en-US" altLang="en-US"/>
              <a:t>may be 1,000,000 times weaker than transmitted signals)”</a:t>
            </a:r>
          </a:p>
        </p:txBody>
      </p:sp>
      <p:sp>
        <p:nvSpPr>
          <p:cNvPr id="156677" name="Text Box 3"/>
          <p:cNvSpPr txBox="1">
            <a:spLocks noChangeArrowheads="1"/>
          </p:cNvSpPr>
          <p:nvPr/>
        </p:nvSpPr>
        <p:spPr bwMode="auto">
          <a:xfrm>
            <a:off x="3852863" y="9380538"/>
            <a:ext cx="2941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nchor="b"/>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lgn="r" eaLnBrk="1" hangingPunct="1">
              <a:spcBef>
                <a:spcPct val="0"/>
              </a:spcBef>
              <a:buClrTx/>
              <a:buFontTx/>
              <a:buNone/>
            </a:pPr>
            <a:fld id="{85FDB691-474A-544B-82BF-90E517731BC6}" type="slidenum">
              <a:rPr lang="en-US" altLang="en-US">
                <a:ea typeface="DejaVu Sans" charset="0"/>
                <a:cs typeface="DejaVu Sans" charset="0"/>
              </a:rPr>
              <a:pPr algn="r" eaLnBrk="1" hangingPunct="1">
                <a:spcBef>
                  <a:spcPct val="0"/>
                </a:spcBef>
                <a:buClrTx/>
                <a:buFontTx/>
                <a:buNone/>
              </a:pPr>
              <a:t>29</a:t>
            </a:fld>
            <a:endParaRPr lang="en-US" altLang="en-US">
              <a:ea typeface="DejaVu Sans" charset="0"/>
              <a:cs typeface="DejaVu Sans" charset="0"/>
            </a:endParaRPr>
          </a:p>
        </p:txBody>
      </p:sp>
      <p:sp>
        <p:nvSpPr>
          <p:cNvPr id="2" name="Notes Placeholder 1"/>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497089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9pPr>
          </a:lstStyle>
          <a:p>
            <a:pPr>
              <a:spcBef>
                <a:spcPct val="0"/>
              </a:spcBef>
              <a:buClrTx/>
              <a:buFontTx/>
              <a:buNone/>
            </a:pPr>
            <a:fld id="{AC8FC4AA-B842-764F-B2F3-6B5E75110F8D}" type="slidenum">
              <a:rPr lang="en-US" altLang="en-US"/>
              <a:pPr>
                <a:spcBef>
                  <a:spcPct val="0"/>
                </a:spcBef>
                <a:buClrTx/>
                <a:buFontTx/>
                <a:buNone/>
              </a:pPr>
              <a:t>30</a:t>
            </a:fld>
            <a:endParaRPr lang="en-US" altLang="en-US"/>
          </a:p>
        </p:txBody>
      </p:sp>
      <p:sp>
        <p:nvSpPr>
          <p:cNvPr id="160771" name="Rectangle 1"/>
          <p:cNvSpPr>
            <a:spLocks noGrp="1" noRot="1" noChangeAspect="1" noChangeArrowheads="1" noTextEdit="1"/>
          </p:cNvSpPr>
          <p:nvPr>
            <p:ph type="sldImg"/>
          </p:nvPr>
        </p:nvSpPr>
        <p:spPr>
          <a:xfrm>
            <a:off x="109538" y="741363"/>
            <a:ext cx="6575425" cy="3698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2" name="Text Box 2"/>
          <p:cNvSpPr txBox="1">
            <a:spLocks noChangeArrowheads="1"/>
          </p:cNvSpPr>
          <p:nvPr/>
        </p:nvSpPr>
        <p:spPr bwMode="auto">
          <a:xfrm>
            <a:off x="906463" y="4691063"/>
            <a:ext cx="4981575"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AU" altLang="en-US"/>
          </a:p>
        </p:txBody>
      </p:sp>
      <p:sp>
        <p:nvSpPr>
          <p:cNvPr id="160773" name="Text Box 3"/>
          <p:cNvSpPr txBox="1">
            <a:spLocks noChangeArrowheads="1"/>
          </p:cNvSpPr>
          <p:nvPr/>
        </p:nvSpPr>
        <p:spPr bwMode="auto">
          <a:xfrm>
            <a:off x="3852863" y="9380538"/>
            <a:ext cx="2941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nchor="b"/>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lgn="r" eaLnBrk="1" hangingPunct="1">
              <a:spcBef>
                <a:spcPct val="0"/>
              </a:spcBef>
              <a:buClrTx/>
              <a:buFontTx/>
              <a:buNone/>
            </a:pPr>
            <a:fld id="{06A33151-DF2C-8E49-BE46-9B25FF60F193}" type="slidenum">
              <a:rPr lang="en-US" altLang="en-US">
                <a:ea typeface="DejaVu Sans" charset="0"/>
                <a:cs typeface="DejaVu Sans" charset="0"/>
              </a:rPr>
              <a:pPr algn="r" eaLnBrk="1" hangingPunct="1">
                <a:spcBef>
                  <a:spcPct val="0"/>
                </a:spcBef>
                <a:buClrTx/>
                <a:buFontTx/>
                <a:buNone/>
              </a:pPr>
              <a:t>30</a:t>
            </a:fld>
            <a:endParaRPr lang="en-US" altLang="en-US">
              <a:ea typeface="DejaVu Sans" charset="0"/>
              <a:cs typeface="DejaVu Sans" charset="0"/>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900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9pPr>
          </a:lstStyle>
          <a:p>
            <a:pPr>
              <a:spcBef>
                <a:spcPct val="0"/>
              </a:spcBef>
              <a:buClrTx/>
              <a:buFontTx/>
              <a:buNone/>
            </a:pPr>
            <a:fld id="{BF9A4ABB-FD9B-0E48-9291-6D3C41BE3624}" type="slidenum">
              <a:rPr lang="en-US" altLang="en-US"/>
              <a:pPr>
                <a:spcBef>
                  <a:spcPct val="0"/>
                </a:spcBef>
                <a:buClrTx/>
                <a:buFontTx/>
                <a:buNone/>
              </a:pPr>
              <a:t>31</a:t>
            </a:fld>
            <a:endParaRPr lang="en-US" altLang="en-US"/>
          </a:p>
        </p:txBody>
      </p:sp>
      <p:sp>
        <p:nvSpPr>
          <p:cNvPr id="162819" name="Rectangle 1"/>
          <p:cNvSpPr>
            <a:spLocks noGrp="1" noRot="1" noChangeAspect="1" noChangeArrowheads="1" noTextEdit="1"/>
          </p:cNvSpPr>
          <p:nvPr>
            <p:ph type="sldImg"/>
          </p:nvPr>
        </p:nvSpPr>
        <p:spPr>
          <a:xfrm>
            <a:off x="109538" y="741363"/>
            <a:ext cx="6575425" cy="3698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0" name="Text Box 2"/>
          <p:cNvSpPr txBox="1">
            <a:spLocks noChangeArrowheads="1"/>
          </p:cNvSpPr>
          <p:nvPr/>
        </p:nvSpPr>
        <p:spPr bwMode="auto">
          <a:xfrm>
            <a:off x="906463" y="4691063"/>
            <a:ext cx="4981575"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AU" altLang="en-US"/>
          </a:p>
        </p:txBody>
      </p:sp>
      <p:sp>
        <p:nvSpPr>
          <p:cNvPr id="162821" name="Text Box 3"/>
          <p:cNvSpPr txBox="1">
            <a:spLocks noChangeArrowheads="1"/>
          </p:cNvSpPr>
          <p:nvPr/>
        </p:nvSpPr>
        <p:spPr bwMode="auto">
          <a:xfrm>
            <a:off x="3852863" y="9380538"/>
            <a:ext cx="2941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nchor="b"/>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lgn="r" eaLnBrk="1" hangingPunct="1">
              <a:spcBef>
                <a:spcPct val="0"/>
              </a:spcBef>
              <a:buClrTx/>
              <a:buFontTx/>
              <a:buNone/>
            </a:pPr>
            <a:fld id="{C170090F-E6B4-8B48-83C6-5CA120B656F2}" type="slidenum">
              <a:rPr lang="en-US" altLang="en-US">
                <a:ea typeface="DejaVu Sans" charset="0"/>
                <a:cs typeface="DejaVu Sans" charset="0"/>
              </a:rPr>
              <a:pPr algn="r" eaLnBrk="1" hangingPunct="1">
                <a:spcBef>
                  <a:spcPct val="0"/>
                </a:spcBef>
                <a:buClrTx/>
                <a:buFontTx/>
                <a:buNone/>
              </a:pPr>
              <a:t>31</a:t>
            </a:fld>
            <a:endParaRPr lang="en-US" altLang="en-US">
              <a:ea typeface="DejaVu Sans" charset="0"/>
              <a:cs typeface="DejaVu Sans" charset="0"/>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3305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Bit-map version?</a:t>
            </a:r>
            <a:endParaRPr lang="en-US"/>
          </a:p>
        </p:txBody>
      </p:sp>
      <p:sp>
        <p:nvSpPr>
          <p:cNvPr id="4" name="Slide Number Placeholder 3"/>
          <p:cNvSpPr>
            <a:spLocks noGrp="1"/>
          </p:cNvSpPr>
          <p:nvPr>
            <p:ph type="sldNum" sz="quarter" idx="10"/>
          </p:nvPr>
        </p:nvSpPr>
        <p:spPr/>
        <p:txBody>
          <a:bodyPr/>
          <a:lstStyle/>
          <a:p>
            <a:fld id="{EF1A6247-699B-B949-A5C4-EA07634510D1}" type="slidenum">
              <a:rPr lang="en-US" smtClean="0"/>
              <a:t>33</a:t>
            </a:fld>
            <a:endParaRPr lang="en-US"/>
          </a:p>
        </p:txBody>
      </p:sp>
    </p:spTree>
    <p:extLst>
      <p:ext uri="{BB962C8B-B14F-4D97-AF65-F5344CB8AC3E}">
        <p14:creationId xmlns:p14="http://schemas.microsoft.com/office/powerpoint/2010/main" val="214579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4</a:t>
            </a:fld>
            <a:endParaRPr lang="en-US"/>
          </a:p>
        </p:txBody>
      </p:sp>
    </p:spTree>
    <p:extLst>
      <p:ext uri="{BB962C8B-B14F-4D97-AF65-F5344CB8AC3E}">
        <p14:creationId xmlns:p14="http://schemas.microsoft.com/office/powerpoint/2010/main" val="148493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9pPr>
          </a:lstStyle>
          <a:p>
            <a:pPr>
              <a:spcBef>
                <a:spcPct val="0"/>
              </a:spcBef>
              <a:buClrTx/>
              <a:buFontTx/>
              <a:buNone/>
            </a:pPr>
            <a:fld id="{1FFCAA08-AE29-8F4B-9241-51DF5A6C02BE}" type="slidenum">
              <a:rPr lang="en-US" altLang="en-US"/>
              <a:pPr>
                <a:spcBef>
                  <a:spcPct val="0"/>
                </a:spcBef>
                <a:buClrTx/>
                <a:buFontTx/>
                <a:buNone/>
              </a:pPr>
              <a:t>5</a:t>
            </a:fld>
            <a:endParaRPr lang="en-US" altLang="en-US"/>
          </a:p>
        </p:txBody>
      </p:sp>
      <p:sp>
        <p:nvSpPr>
          <p:cNvPr id="152579" name="Rectangle 1"/>
          <p:cNvSpPr>
            <a:spLocks noGrp="1" noRot="1" noChangeAspect="1" noChangeArrowheads="1" noTextEdit="1"/>
          </p:cNvSpPr>
          <p:nvPr>
            <p:ph type="sldImg"/>
          </p:nvPr>
        </p:nvSpPr>
        <p:spPr>
          <a:xfrm>
            <a:off x="109538" y="741363"/>
            <a:ext cx="6575425" cy="3698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80" name="Text Box 2"/>
          <p:cNvSpPr txBox="1">
            <a:spLocks noChangeArrowheads="1"/>
          </p:cNvSpPr>
          <p:nvPr/>
        </p:nvSpPr>
        <p:spPr bwMode="auto">
          <a:xfrm>
            <a:off x="906463" y="4691063"/>
            <a:ext cx="4981575"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AU" altLang="en-US"/>
          </a:p>
        </p:txBody>
      </p:sp>
      <p:sp>
        <p:nvSpPr>
          <p:cNvPr id="152581" name="Text Box 3"/>
          <p:cNvSpPr txBox="1">
            <a:spLocks noChangeArrowheads="1"/>
          </p:cNvSpPr>
          <p:nvPr/>
        </p:nvSpPr>
        <p:spPr bwMode="auto">
          <a:xfrm>
            <a:off x="3852863" y="9380538"/>
            <a:ext cx="2941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880" tIns="46440" rIns="92880" bIns="46440" anchor="b"/>
          <a:lstStyle>
            <a:lvl1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1pPr>
            <a:lvl2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2pPr>
            <a:lvl3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3pPr>
            <a:lvl4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4pPr>
            <a:lvl5pPr>
              <a:spcBef>
                <a:spcPct val="300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defRPr>
            </a:lvl9pPr>
          </a:lstStyle>
          <a:p>
            <a:pPr algn="r" eaLnBrk="1" hangingPunct="1">
              <a:spcBef>
                <a:spcPct val="0"/>
              </a:spcBef>
              <a:buClrTx/>
              <a:buFontTx/>
              <a:buNone/>
            </a:pPr>
            <a:fld id="{A83CA8E3-3828-7943-8F8B-282F197B19B3}" type="slidenum">
              <a:rPr lang="en-US" altLang="en-US">
                <a:ea typeface="DejaVu Sans" charset="0"/>
                <a:cs typeface="DejaVu Sans" charset="0"/>
              </a:rPr>
              <a:pPr algn="r" eaLnBrk="1" hangingPunct="1">
                <a:spcBef>
                  <a:spcPct val="0"/>
                </a:spcBef>
                <a:buClrTx/>
                <a:buFontTx/>
                <a:buNone/>
              </a:pPr>
              <a:t>5</a:t>
            </a:fld>
            <a:endParaRPr lang="en-US" altLang="en-US">
              <a:ea typeface="DejaVu Sans" charset="0"/>
              <a:cs typeface="DejaVu Sans" charset="0"/>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14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6</a:t>
            </a:fld>
            <a:endParaRPr lang="en-US"/>
          </a:p>
        </p:txBody>
      </p:sp>
    </p:spTree>
    <p:extLst>
      <p:ext uri="{BB962C8B-B14F-4D97-AF65-F5344CB8AC3E}">
        <p14:creationId xmlns:p14="http://schemas.microsoft.com/office/powerpoint/2010/main" val="1926836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7</a:t>
            </a:fld>
            <a:endParaRPr lang="en-US"/>
          </a:p>
        </p:txBody>
      </p:sp>
    </p:spTree>
    <p:extLst>
      <p:ext uri="{BB962C8B-B14F-4D97-AF65-F5344CB8AC3E}">
        <p14:creationId xmlns:p14="http://schemas.microsoft.com/office/powerpoint/2010/main" val="254334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8</a:t>
            </a:fld>
            <a:endParaRPr lang="en-US"/>
          </a:p>
        </p:txBody>
      </p:sp>
    </p:spTree>
    <p:extLst>
      <p:ext uri="{BB962C8B-B14F-4D97-AF65-F5344CB8AC3E}">
        <p14:creationId xmlns:p14="http://schemas.microsoft.com/office/powerpoint/2010/main" val="4882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9</a:t>
            </a:fld>
            <a:endParaRPr lang="en-US"/>
          </a:p>
        </p:txBody>
      </p:sp>
    </p:spTree>
    <p:extLst>
      <p:ext uri="{BB962C8B-B14F-4D97-AF65-F5344CB8AC3E}">
        <p14:creationId xmlns:p14="http://schemas.microsoft.com/office/powerpoint/2010/main" val="165824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A6247-699B-B949-A5C4-EA07634510D1}" type="slidenum">
              <a:rPr lang="en-US" smtClean="0"/>
              <a:t>10</a:t>
            </a:fld>
            <a:endParaRPr lang="en-US"/>
          </a:p>
        </p:txBody>
      </p:sp>
    </p:spTree>
    <p:extLst>
      <p:ext uri="{BB962C8B-B14F-4D97-AF65-F5344CB8AC3E}">
        <p14:creationId xmlns:p14="http://schemas.microsoft.com/office/powerpoint/2010/main" val="72360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078851-3ED7-404D-BCC2-952A7CDEE36A}"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75208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78851-3ED7-404D-BCC2-952A7CDEE36A}"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128577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78851-3ED7-404D-BCC2-952A7CDEE36A}"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201176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78851-3ED7-404D-BCC2-952A7CDEE36A}"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108840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078851-3ED7-404D-BCC2-952A7CDEE36A}"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51455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078851-3ED7-404D-BCC2-952A7CDEE36A}" type="datetimeFigureOut">
              <a:rPr lang="en-US" smtClean="0"/>
              <a:t>8/23/18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25500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078851-3ED7-404D-BCC2-952A7CDEE36A}" type="datetimeFigureOut">
              <a:rPr lang="en-US" smtClean="0"/>
              <a:t>8/23/18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162221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078851-3ED7-404D-BCC2-952A7CDEE36A}" type="datetimeFigureOut">
              <a:rPr lang="en-US" smtClean="0"/>
              <a:t>8/23/18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16182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78851-3ED7-404D-BCC2-952A7CDEE36A}" type="datetimeFigureOut">
              <a:rPr lang="en-US" smtClean="0"/>
              <a:t>8/23/18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115143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78851-3ED7-404D-BCC2-952A7CDEE36A}" type="datetimeFigureOut">
              <a:rPr lang="en-US" smtClean="0"/>
              <a:t>8/23/18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122794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78851-3ED7-404D-BCC2-952A7CDEE36A}" type="datetimeFigureOut">
              <a:rPr lang="en-US" smtClean="0"/>
              <a:t>8/23/18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22FC2-EA45-E940-AB7A-01A1F9889F68}" type="slidenum">
              <a:rPr lang="en-US" smtClean="0"/>
              <a:t>‹#›</a:t>
            </a:fld>
            <a:endParaRPr lang="en-US"/>
          </a:p>
        </p:txBody>
      </p:sp>
    </p:spTree>
    <p:extLst>
      <p:ext uri="{BB962C8B-B14F-4D97-AF65-F5344CB8AC3E}">
        <p14:creationId xmlns:p14="http://schemas.microsoft.com/office/powerpoint/2010/main" val="7449940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78851-3ED7-404D-BCC2-952A7CDEE36A}" type="datetimeFigureOut">
              <a:rPr lang="en-US" smtClean="0"/>
              <a:t>8/23/18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22FC2-EA45-E940-AB7A-01A1F9889F68}" type="slidenum">
              <a:rPr lang="en-US" smtClean="0"/>
              <a:t>‹#›</a:t>
            </a:fld>
            <a:endParaRPr lang="en-US"/>
          </a:p>
        </p:txBody>
      </p:sp>
    </p:spTree>
    <p:extLst>
      <p:ext uri="{BB962C8B-B14F-4D97-AF65-F5344CB8AC3E}">
        <p14:creationId xmlns:p14="http://schemas.microsoft.com/office/powerpoint/2010/main" val="1504957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1" Type="http://schemas.openxmlformats.org/officeDocument/2006/relationships/image" Target="../media/image28.png"/><Relationship Id="rId12"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675" y="1287255"/>
            <a:ext cx="11202649" cy="2387600"/>
          </a:xfrm>
        </p:spPr>
        <p:txBody>
          <a:bodyPr>
            <a:normAutofit/>
          </a:bodyPr>
          <a:lstStyle/>
          <a:p>
            <a:r>
              <a:rPr lang="en-US" altLang="zh-CN" sz="4800" dirty="0" smtClean="0"/>
              <a:t>COMP90007 Internet Technologies</a:t>
            </a:r>
            <a:r>
              <a:rPr lang="zh-CN" altLang="en-US" sz="4800" dirty="0" smtClean="0"/>
              <a:t> </a:t>
            </a:r>
            <a:r>
              <a:rPr lang="en-US" altLang="zh-CN" sz="4800" dirty="0" smtClean="0"/>
              <a:t/>
            </a:r>
            <a:br>
              <a:rPr lang="en-US" altLang="zh-CN" sz="4800" dirty="0" smtClean="0"/>
            </a:br>
            <a:r>
              <a:rPr lang="en-US" altLang="zh-CN" sz="4800" dirty="0" smtClean="0"/>
              <a:t>Worksho</a:t>
            </a:r>
            <a:r>
              <a:rPr lang="en-US" altLang="zh-CN" sz="4800" dirty="0"/>
              <a:t>p</a:t>
            </a:r>
            <a:endParaRPr lang="en-US" sz="4800" dirty="0"/>
          </a:p>
        </p:txBody>
      </p:sp>
      <p:sp>
        <p:nvSpPr>
          <p:cNvPr id="3" name="Subtitle 2"/>
          <p:cNvSpPr>
            <a:spLocks noGrp="1"/>
          </p:cNvSpPr>
          <p:nvPr>
            <p:ph type="subTitle" idx="1"/>
          </p:nvPr>
        </p:nvSpPr>
        <p:spPr>
          <a:xfrm>
            <a:off x="1523999" y="4156674"/>
            <a:ext cx="9144000" cy="1655762"/>
          </a:xfrm>
        </p:spPr>
        <p:txBody>
          <a:bodyPr>
            <a:normAutofit/>
          </a:bodyPr>
          <a:lstStyle/>
          <a:p>
            <a:r>
              <a:rPr lang="en-US" altLang="zh-CN" sz="3600" dirty="0" smtClean="0"/>
              <a:t>Week</a:t>
            </a:r>
            <a:r>
              <a:rPr lang="zh-CN" altLang="en-US" sz="3600" dirty="0" smtClean="0"/>
              <a:t> </a:t>
            </a:r>
            <a:r>
              <a:rPr lang="en-US" altLang="zh-CN" sz="3600" dirty="0"/>
              <a:t>5</a:t>
            </a:r>
            <a:endParaRPr lang="en-US" sz="3600" dirty="0"/>
          </a:p>
        </p:txBody>
      </p:sp>
      <p:sp>
        <p:nvSpPr>
          <p:cNvPr id="4" name="TextBox 3"/>
          <p:cNvSpPr txBox="1"/>
          <p:nvPr/>
        </p:nvSpPr>
        <p:spPr>
          <a:xfrm>
            <a:off x="7435120" y="5366479"/>
            <a:ext cx="3357797" cy="646331"/>
          </a:xfrm>
          <a:prstGeom prst="rect">
            <a:avLst/>
          </a:prstGeom>
          <a:noFill/>
        </p:spPr>
        <p:txBody>
          <a:bodyPr wrap="square" rtlCol="0">
            <a:spAutoFit/>
          </a:bodyPr>
          <a:lstStyle/>
          <a:p>
            <a:r>
              <a:rPr lang="en-US" dirty="0" err="1" smtClean="0"/>
              <a:t>Ruixi</a:t>
            </a:r>
            <a:endParaRPr lang="en-US" dirty="0" smtClean="0"/>
          </a:p>
          <a:p>
            <a:r>
              <a:rPr lang="en-US" dirty="0" err="1" smtClean="0"/>
              <a:t>huor@student.unimelb.edu.au</a:t>
            </a:r>
            <a:endParaRPr lang="en-US" dirty="0"/>
          </a:p>
        </p:txBody>
      </p:sp>
    </p:spTree>
    <p:extLst>
      <p:ext uri="{BB962C8B-B14F-4D97-AF65-F5344CB8AC3E}">
        <p14:creationId xmlns:p14="http://schemas.microsoft.com/office/powerpoint/2010/main" val="478071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2097" y="624468"/>
            <a:ext cx="9233210" cy="1631216"/>
          </a:xfrm>
          <a:prstGeom prst="rect">
            <a:avLst/>
          </a:prstGeom>
          <a:noFill/>
        </p:spPr>
        <p:txBody>
          <a:bodyPr wrap="square" rtlCol="0">
            <a:spAutoFit/>
          </a:bodyPr>
          <a:lstStyle/>
          <a:p>
            <a:r>
              <a:rPr lang="en-US" sz="3600" b="1" dirty="0" smtClean="0"/>
              <a:t>2.CSMA(Carrier Sense Multiple Access)</a:t>
            </a:r>
          </a:p>
          <a:p>
            <a:pPr marL="571500" indent="-571500">
              <a:buFont typeface="Arial" charset="0"/>
              <a:buChar char="•"/>
            </a:pPr>
            <a:r>
              <a:rPr lang="en-US" sz="3200" dirty="0" smtClean="0"/>
              <a:t>Stations listen for a carrier and act accordingly are called carrier sense protocol.</a:t>
            </a:r>
            <a:endParaRPr lang="en-US" sz="3200" dirty="0"/>
          </a:p>
        </p:txBody>
      </p:sp>
      <p:pic>
        <p:nvPicPr>
          <p:cNvPr id="3" name="Picture 2"/>
          <p:cNvPicPr>
            <a:picLocks noChangeAspect="1"/>
          </p:cNvPicPr>
          <p:nvPr/>
        </p:nvPicPr>
        <p:blipFill>
          <a:blip r:embed="rId3"/>
          <a:stretch>
            <a:fillRect/>
          </a:stretch>
        </p:blipFill>
        <p:spPr>
          <a:xfrm>
            <a:off x="1746017" y="2255684"/>
            <a:ext cx="7910939" cy="4437843"/>
          </a:xfrm>
          <a:prstGeom prst="rect">
            <a:avLst/>
          </a:prstGeom>
        </p:spPr>
      </p:pic>
    </p:spTree>
    <p:extLst>
      <p:ext uri="{BB962C8B-B14F-4D97-AF65-F5344CB8AC3E}">
        <p14:creationId xmlns:p14="http://schemas.microsoft.com/office/powerpoint/2010/main" val="30397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584" y="4594303"/>
            <a:ext cx="4549698" cy="707886"/>
          </a:xfrm>
          <a:prstGeom prst="rect">
            <a:avLst/>
          </a:prstGeom>
          <a:noFill/>
        </p:spPr>
        <p:txBody>
          <a:bodyPr wrap="square" rtlCol="0">
            <a:spAutoFit/>
          </a:bodyPr>
          <a:lstStyle/>
          <a:p>
            <a:r>
              <a:rPr lang="en-US" altLang="zh-CN" sz="4000" b="1" dirty="0" smtClean="0"/>
              <a:t>CSMA/CD</a:t>
            </a:r>
            <a:endParaRPr lang="en-US" sz="4000" b="1" dirty="0"/>
          </a:p>
        </p:txBody>
      </p:sp>
      <p:sp>
        <p:nvSpPr>
          <p:cNvPr id="3" name="TextBox 2"/>
          <p:cNvSpPr txBox="1"/>
          <p:nvPr/>
        </p:nvSpPr>
        <p:spPr>
          <a:xfrm>
            <a:off x="780584" y="5302189"/>
            <a:ext cx="9188605" cy="523220"/>
          </a:xfrm>
          <a:prstGeom prst="rect">
            <a:avLst/>
          </a:prstGeom>
          <a:noFill/>
        </p:spPr>
        <p:txBody>
          <a:bodyPr wrap="square" rtlCol="0">
            <a:spAutoFit/>
          </a:bodyPr>
          <a:lstStyle/>
          <a:p>
            <a:r>
              <a:rPr lang="en-US" sz="2800" dirty="0" smtClean="0"/>
              <a:t>CSMA with </a:t>
            </a:r>
            <a:r>
              <a:rPr lang="en-US" sz="2800" smtClean="0"/>
              <a:t>Collision Detection</a:t>
            </a:r>
            <a:endParaRPr lang="en-US" sz="2800"/>
          </a:p>
        </p:txBody>
      </p:sp>
      <p:sp>
        <p:nvSpPr>
          <p:cNvPr id="4" name="TextBox 3"/>
          <p:cNvSpPr txBox="1"/>
          <p:nvPr/>
        </p:nvSpPr>
        <p:spPr>
          <a:xfrm>
            <a:off x="780584" y="914400"/>
            <a:ext cx="9969192" cy="954107"/>
          </a:xfrm>
          <a:prstGeom prst="rect">
            <a:avLst/>
          </a:prstGeom>
          <a:noFill/>
        </p:spPr>
        <p:txBody>
          <a:bodyPr wrap="square" rtlCol="0">
            <a:spAutoFit/>
          </a:bodyPr>
          <a:lstStyle/>
          <a:p>
            <a:r>
              <a:rPr lang="en-US" sz="2800" dirty="0"/>
              <a:t>However, if two stations sense the channel to be idle and begin transmitting simultaneously, their signals will still collide. </a:t>
            </a:r>
            <a:endParaRPr lang="en-US" sz="2800" dirty="0" smtClean="0"/>
          </a:p>
        </p:txBody>
      </p:sp>
      <p:sp>
        <p:nvSpPr>
          <p:cNvPr id="5" name="TextBox 4"/>
          <p:cNvSpPr txBox="1"/>
          <p:nvPr/>
        </p:nvSpPr>
        <p:spPr>
          <a:xfrm>
            <a:off x="780584" y="2145044"/>
            <a:ext cx="9946888" cy="1815882"/>
          </a:xfrm>
          <a:prstGeom prst="rect">
            <a:avLst/>
          </a:prstGeom>
          <a:noFill/>
        </p:spPr>
        <p:txBody>
          <a:bodyPr wrap="square" rtlCol="0">
            <a:spAutoFit/>
          </a:bodyPr>
          <a:lstStyle/>
          <a:p>
            <a:r>
              <a:rPr lang="en-US" sz="2800" dirty="0" smtClean="0"/>
              <a:t>Another </a:t>
            </a:r>
            <a:r>
              <a:rPr lang="en-US" sz="2800" dirty="0"/>
              <a:t>improvement is for the stations to quickly detect the collision and abruptly stop transmitting, (rather than finishing them) since they are irretrievably garbled anyway. This strategy saves time and bandwidth. </a:t>
            </a:r>
            <a:endParaRPr lang="en-US" sz="2800" dirty="0" smtClean="0"/>
          </a:p>
        </p:txBody>
      </p:sp>
      <p:sp>
        <p:nvSpPr>
          <p:cNvPr id="6" name="TextBox 5"/>
          <p:cNvSpPr txBox="1"/>
          <p:nvPr/>
        </p:nvSpPr>
        <p:spPr>
          <a:xfrm>
            <a:off x="1003608" y="5850829"/>
            <a:ext cx="6155473" cy="830997"/>
          </a:xfrm>
          <a:prstGeom prst="rect">
            <a:avLst/>
          </a:prstGeom>
          <a:noFill/>
        </p:spPr>
        <p:txBody>
          <a:bodyPr wrap="square" rtlCol="0">
            <a:spAutoFit/>
          </a:bodyPr>
          <a:lstStyle/>
          <a:p>
            <a:pPr marL="285750" indent="-285750">
              <a:buFont typeface="Arial" charset="0"/>
              <a:buChar char="•"/>
            </a:pPr>
            <a:r>
              <a:rPr lang="en-US" sz="2400" dirty="0" smtClean="0"/>
              <a:t>Bit-Map Protocol</a:t>
            </a:r>
          </a:p>
          <a:p>
            <a:pPr marL="285750" indent="-285750">
              <a:buFont typeface="Arial" charset="0"/>
              <a:buChar char="•"/>
            </a:pPr>
            <a:r>
              <a:rPr lang="en-US" sz="2400" dirty="0" smtClean="0"/>
              <a:t>Binary Countdown</a:t>
            </a:r>
          </a:p>
        </p:txBody>
      </p:sp>
    </p:spTree>
    <p:extLst>
      <p:ext uri="{BB962C8B-B14F-4D97-AF65-F5344CB8AC3E}">
        <p14:creationId xmlns:p14="http://schemas.microsoft.com/office/powerpoint/2010/main" val="27636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26635" y="526035"/>
            <a:ext cx="9076473" cy="5665835"/>
          </a:xfrm>
          <a:prstGeom prst="rect">
            <a:avLst/>
          </a:prstGeom>
        </p:spPr>
      </p:pic>
      <p:sp>
        <p:nvSpPr>
          <p:cNvPr id="6" name="TextBox 5"/>
          <p:cNvSpPr txBox="1"/>
          <p:nvPr/>
        </p:nvSpPr>
        <p:spPr>
          <a:xfrm>
            <a:off x="814039" y="526035"/>
            <a:ext cx="825191" cy="523220"/>
          </a:xfrm>
          <a:prstGeom prst="rect">
            <a:avLst/>
          </a:prstGeom>
          <a:noFill/>
        </p:spPr>
        <p:txBody>
          <a:bodyPr wrap="square" rtlCol="0">
            <a:spAutoFit/>
          </a:bodyPr>
          <a:lstStyle/>
          <a:p>
            <a:r>
              <a:rPr lang="en-US" sz="2800" b="1" dirty="0" smtClean="0"/>
              <a:t>3.</a:t>
            </a:r>
            <a:endParaRPr lang="en-US" sz="2800" b="1" dirty="0"/>
          </a:p>
        </p:txBody>
      </p:sp>
    </p:spTree>
    <p:extLst>
      <p:ext uri="{BB962C8B-B14F-4D97-AF65-F5344CB8AC3E}">
        <p14:creationId xmlns:p14="http://schemas.microsoft.com/office/powerpoint/2010/main" val="18640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03609" y="513067"/>
            <a:ext cx="9379260" cy="5784119"/>
          </a:xfrm>
          <a:prstGeom prst="rect">
            <a:avLst/>
          </a:prstGeom>
        </p:spPr>
      </p:pic>
    </p:spTree>
    <p:extLst>
      <p:ext uri="{BB962C8B-B14F-4D97-AF65-F5344CB8AC3E}">
        <p14:creationId xmlns:p14="http://schemas.microsoft.com/office/powerpoint/2010/main" val="1972702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2098" y="735980"/>
            <a:ext cx="3233853" cy="646331"/>
          </a:xfrm>
          <a:prstGeom prst="rect">
            <a:avLst/>
          </a:prstGeom>
          <a:noFill/>
        </p:spPr>
        <p:txBody>
          <a:bodyPr wrap="square" rtlCol="0">
            <a:spAutoFit/>
          </a:bodyPr>
          <a:lstStyle/>
          <a:p>
            <a:r>
              <a:rPr lang="en-US" sz="3600" b="1" dirty="0" smtClean="0"/>
              <a:t>Comparison</a:t>
            </a:r>
          </a:p>
        </p:txBody>
      </p:sp>
      <p:sp>
        <p:nvSpPr>
          <p:cNvPr id="3" name="TextBox 2"/>
          <p:cNvSpPr txBox="1"/>
          <p:nvPr/>
        </p:nvSpPr>
        <p:spPr>
          <a:xfrm>
            <a:off x="735981" y="1962615"/>
            <a:ext cx="10861287" cy="2708434"/>
          </a:xfrm>
          <a:prstGeom prst="rect">
            <a:avLst/>
          </a:prstGeom>
          <a:noFill/>
        </p:spPr>
        <p:txBody>
          <a:bodyPr wrap="square" rtlCol="0">
            <a:spAutoFit/>
          </a:bodyPr>
          <a:lstStyle/>
          <a:p>
            <a:pPr marL="285750" indent="-285750">
              <a:buFont typeface="Arial" charset="0"/>
              <a:buChar char="•"/>
            </a:pPr>
            <a:r>
              <a:rPr lang="en-US" sz="2800" b="1" dirty="0" smtClean="0"/>
              <a:t>ALOHA, CSMA protocols </a:t>
            </a:r>
            <a:r>
              <a:rPr lang="mr-IN" sz="2800" b="1" dirty="0" smtClean="0"/>
              <a:t>–</a:t>
            </a:r>
            <a:r>
              <a:rPr lang="en-US" sz="2800" b="1" dirty="0" smtClean="0"/>
              <a:t> potential collisions</a:t>
            </a:r>
          </a:p>
          <a:p>
            <a:r>
              <a:rPr lang="en-US" sz="2400" dirty="0" smtClean="0"/>
              <a:t>     No need to reserve, send once the conditions are satisfied.</a:t>
            </a:r>
          </a:p>
          <a:p>
            <a:endParaRPr lang="en-US" dirty="0"/>
          </a:p>
          <a:p>
            <a:pPr marL="285750" indent="-285750">
              <a:buFont typeface="Arial" charset="0"/>
              <a:buChar char="•"/>
            </a:pPr>
            <a:r>
              <a:rPr lang="en-US" sz="2800" b="1" dirty="0" smtClean="0"/>
              <a:t>CSMA/CD </a:t>
            </a:r>
            <a:r>
              <a:rPr lang="mr-IN" sz="2800" b="1" dirty="0" smtClean="0"/>
              <a:t>–</a:t>
            </a:r>
            <a:r>
              <a:rPr lang="en-US" sz="2800" b="1" dirty="0" smtClean="0"/>
              <a:t> collision free (bit map and binary countdown)</a:t>
            </a:r>
          </a:p>
          <a:p>
            <a:r>
              <a:rPr lang="en-US" dirty="0"/>
              <a:t> </a:t>
            </a:r>
            <a:r>
              <a:rPr lang="en-US" dirty="0" smtClean="0"/>
              <a:t>     </a:t>
            </a:r>
            <a:r>
              <a:rPr lang="en-US" sz="2400" dirty="0" smtClean="0"/>
              <a:t>Need to reserve </a:t>
            </a:r>
          </a:p>
          <a:p>
            <a:r>
              <a:rPr lang="en-US" sz="2400" dirty="0"/>
              <a:t> </a:t>
            </a:r>
            <a:r>
              <a:rPr lang="en-US" sz="2400" dirty="0" smtClean="0"/>
              <a:t>    With a low load, the reservation-based protocols may incur unnecessary overhead.</a:t>
            </a:r>
          </a:p>
          <a:p>
            <a:r>
              <a:rPr lang="en-US" sz="2400" dirty="0"/>
              <a:t> </a:t>
            </a:r>
            <a:r>
              <a:rPr lang="en-US" sz="2400" dirty="0" smtClean="0"/>
              <a:t>    With the load increases, they become more and more attractive.</a:t>
            </a:r>
          </a:p>
        </p:txBody>
      </p:sp>
    </p:spTree>
    <p:extLst>
      <p:ext uri="{BB962C8B-B14F-4D97-AF65-F5344CB8AC3E}">
        <p14:creationId xmlns:p14="http://schemas.microsoft.com/office/powerpoint/2010/main" val="869168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ext Box 1"/>
          <p:cNvSpPr txBox="1">
            <a:spLocks noChangeArrowheads="1"/>
          </p:cNvSpPr>
          <p:nvPr/>
        </p:nvSpPr>
        <p:spPr bwMode="auto">
          <a:xfrm>
            <a:off x="1312127" y="449362"/>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9pPr>
          </a:lstStyle>
          <a:p>
            <a:pPr>
              <a:spcBef>
                <a:spcPct val="0"/>
              </a:spcBef>
              <a:buClrTx/>
              <a:buFontTx/>
              <a:buNone/>
            </a:pPr>
            <a:r>
              <a:rPr lang="en-US" altLang="en-US" sz="4200">
                <a:solidFill>
                  <a:srgbClr val="006633"/>
                </a:solidFill>
                <a:latin typeface="Garamond" charset="0"/>
              </a:rPr>
              <a:t>Question 2</a:t>
            </a:r>
          </a:p>
        </p:txBody>
      </p:sp>
      <p:sp>
        <p:nvSpPr>
          <p:cNvPr id="153602" name="Text Box 2"/>
          <p:cNvSpPr txBox="1">
            <a:spLocks noChangeArrowheads="1"/>
          </p:cNvSpPr>
          <p:nvPr/>
        </p:nvSpPr>
        <p:spPr bwMode="auto">
          <a:xfrm>
            <a:off x="1981200" y="1417639"/>
            <a:ext cx="82296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2400"/>
              <a:t>Consider the delay of pure ALOHA versus slotted ALOHA at low load. Which one is less? Explain your answer.</a:t>
            </a:r>
          </a:p>
        </p:txBody>
      </p:sp>
      <p:sp>
        <p:nvSpPr>
          <p:cNvPr id="16389" name="Text Box 5"/>
          <p:cNvSpPr txBox="1">
            <a:spLocks noChangeArrowheads="1"/>
          </p:cNvSpPr>
          <p:nvPr/>
        </p:nvSpPr>
        <p:spPr bwMode="auto">
          <a:xfrm>
            <a:off x="1985963" y="4334096"/>
            <a:ext cx="8224837"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1600" i="1" dirty="0"/>
              <a:t>Answer: </a:t>
            </a:r>
          </a:p>
          <a:p>
            <a:pPr eaLnBrk="1" hangingPunct="1">
              <a:spcBef>
                <a:spcPct val="0"/>
              </a:spcBef>
              <a:buClrTx/>
              <a:buFontTx/>
              <a:buNone/>
            </a:pPr>
            <a:r>
              <a:rPr lang="en-US" altLang="en-US" sz="1600" dirty="0"/>
              <a:t>With slotted ALOHA, it has to wait for the next slot. This introduces half a slot time of delay. With pure ALOHA, transmission can start instantly. </a:t>
            </a:r>
            <a:endParaRPr lang="en-US" altLang="en-US" sz="1600" dirty="0" smtClean="0"/>
          </a:p>
          <a:p>
            <a:pPr eaLnBrk="1" hangingPunct="1">
              <a:spcBef>
                <a:spcPct val="0"/>
              </a:spcBef>
              <a:buClrTx/>
              <a:buFontTx/>
              <a:buNone/>
            </a:pPr>
            <a:endParaRPr lang="en-US" altLang="en-US" sz="1600" dirty="0"/>
          </a:p>
          <a:p>
            <a:pPr eaLnBrk="1" hangingPunct="1">
              <a:spcBef>
                <a:spcPct val="0"/>
              </a:spcBef>
              <a:buClrTx/>
              <a:buFontTx/>
              <a:buNone/>
            </a:pPr>
            <a:r>
              <a:rPr lang="en-US" altLang="en-US" sz="1600" dirty="0" smtClean="0"/>
              <a:t>At </a:t>
            </a:r>
            <a:r>
              <a:rPr lang="en-US" altLang="en-US" sz="1600" dirty="0"/>
              <a:t>low load with minimal collisions, pure ALOHA will have less delay.</a:t>
            </a:r>
          </a:p>
          <a:p>
            <a:pPr eaLnBrk="1" hangingPunct="1">
              <a:spcBef>
                <a:spcPct val="0"/>
              </a:spcBef>
              <a:buClrTx/>
              <a:buFontTx/>
              <a:buNone/>
            </a:pPr>
            <a:endParaRPr lang="en-US" altLang="en-US" sz="1600" dirty="0"/>
          </a:p>
          <a:p>
            <a:pPr eaLnBrk="1" hangingPunct="1">
              <a:spcBef>
                <a:spcPct val="0"/>
              </a:spcBef>
              <a:buClrTx/>
              <a:buFontTx/>
              <a:buNone/>
            </a:pPr>
            <a:r>
              <a:rPr lang="en-US" altLang="en-US" sz="1600" dirty="0"/>
              <a:t>However, at higher loads, there is more probability for collisions in pure ALOHA compared to slotted ALOHA. This is because frames can collide in midway. By enforcing </a:t>
            </a:r>
            <a:r>
              <a:rPr lang="en-US" altLang="en-US" sz="1600" dirty="0" err="1"/>
              <a:t>synchronisation</a:t>
            </a:r>
            <a:r>
              <a:rPr lang="en-US" altLang="en-US" sz="1600" dirty="0"/>
              <a:t>, slotted ALOHA is able to achieve much greater efficiency. </a:t>
            </a:r>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l="7692" r="8975"/>
          <a:stretch>
            <a:fillRect/>
          </a:stretch>
        </p:blipFill>
        <p:spPr bwMode="auto">
          <a:xfrm>
            <a:off x="1828800" y="2832100"/>
            <a:ext cx="4800600" cy="1390650"/>
          </a:xfrm>
          <a:prstGeom prst="rect">
            <a:avLst/>
          </a:prstGeom>
          <a:noFill/>
          <a:ln>
            <a:noFill/>
          </a:ln>
          <a:effectLst/>
          <a:extLst>
            <a:ext uri="{909E8E84-426E-40DD-AFC4-6F175D3DCCD1}">
              <a14:hiddenFill xmlns:a14="http://schemas.microsoft.com/office/drawing/2010/main">
                <a:blipFill dpi="0" rotWithShape="0">
                  <a:blip/>
                  <a:srcRect l="7692" r="8975"/>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6391" name="Picture 7"/>
          <p:cNvPicPr>
            <a:picLocks noChangeAspect="1" noChangeArrowheads="1"/>
          </p:cNvPicPr>
          <p:nvPr/>
        </p:nvPicPr>
        <p:blipFill>
          <a:blip r:embed="rId4">
            <a:extLst>
              <a:ext uri="{28A0092B-C50C-407E-A947-70E740481C1C}">
                <a14:useLocalDpi xmlns:a14="http://schemas.microsoft.com/office/drawing/2010/main" val="0"/>
              </a:ext>
            </a:extLst>
          </a:blip>
          <a:srcRect l="5338" r="15836"/>
          <a:stretch>
            <a:fillRect/>
          </a:stretch>
        </p:blipFill>
        <p:spPr bwMode="auto">
          <a:xfrm>
            <a:off x="6980238" y="2643188"/>
            <a:ext cx="3200400" cy="1644650"/>
          </a:xfrm>
          <a:prstGeom prst="rect">
            <a:avLst/>
          </a:prstGeom>
          <a:noFill/>
          <a:ln>
            <a:noFill/>
          </a:ln>
          <a:effectLst/>
          <a:extLst>
            <a:ext uri="{909E8E84-426E-40DD-AFC4-6F175D3DCCD1}">
              <a14:hiddenFill xmlns:a14="http://schemas.microsoft.com/office/drawing/2010/main">
                <a:blipFill dpi="0" rotWithShape="0">
                  <a:blip/>
                  <a:srcRect l="5338" r="15836"/>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392" name="Rectangle 8"/>
          <p:cNvSpPr>
            <a:spLocks noChangeArrowheads="1"/>
          </p:cNvSpPr>
          <p:nvPr/>
        </p:nvSpPr>
        <p:spPr bwMode="auto">
          <a:xfrm>
            <a:off x="3563938" y="2317750"/>
            <a:ext cx="132611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1200" b="1"/>
              <a:t>Slotted ALOHA </a:t>
            </a:r>
          </a:p>
        </p:txBody>
      </p:sp>
      <p:sp>
        <p:nvSpPr>
          <p:cNvPr id="16393" name="Rectangle 9"/>
          <p:cNvSpPr>
            <a:spLocks noChangeArrowheads="1"/>
          </p:cNvSpPr>
          <p:nvPr/>
        </p:nvSpPr>
        <p:spPr bwMode="auto">
          <a:xfrm>
            <a:off x="7612064" y="2317750"/>
            <a:ext cx="1513661"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1200" b="1"/>
              <a:t>Unslotted ALOHA </a:t>
            </a:r>
          </a:p>
        </p:txBody>
      </p:sp>
    </p:spTree>
    <p:extLst>
      <p:ext uri="{BB962C8B-B14F-4D97-AF65-F5344CB8AC3E}">
        <p14:creationId xmlns:p14="http://schemas.microsoft.com/office/powerpoint/2010/main" val="20088217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6390"/>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6392"/>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6393"/>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639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ext Box 1"/>
          <p:cNvSpPr txBox="1">
            <a:spLocks noChangeArrowheads="1"/>
          </p:cNvSpPr>
          <p:nvPr/>
        </p:nvSpPr>
        <p:spPr bwMode="auto">
          <a:xfrm>
            <a:off x="1506189"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9pPr>
          </a:lstStyle>
          <a:p>
            <a:pPr>
              <a:spcBef>
                <a:spcPct val="0"/>
              </a:spcBef>
              <a:buClrTx/>
              <a:buFontTx/>
              <a:buNone/>
            </a:pPr>
            <a:r>
              <a:rPr lang="en-US" altLang="en-US" sz="4200">
                <a:solidFill>
                  <a:srgbClr val="006633"/>
                </a:solidFill>
                <a:latin typeface="Garamond" charset="0"/>
              </a:rPr>
              <a:t>Question 4</a:t>
            </a:r>
          </a:p>
        </p:txBody>
      </p:sp>
      <p:sp>
        <p:nvSpPr>
          <p:cNvPr id="157698" name="Text Box 2"/>
          <p:cNvSpPr txBox="1">
            <a:spLocks noChangeArrowheads="1"/>
          </p:cNvSpPr>
          <p:nvPr/>
        </p:nvSpPr>
        <p:spPr bwMode="auto">
          <a:xfrm>
            <a:off x="1506189" y="1417639"/>
            <a:ext cx="82296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2400"/>
              <a:t>Eight stations, numbered 1 through 8, are contending for the use of a shared channel by using the adaptive tree walk protocol. </a:t>
            </a:r>
            <a:r>
              <a:rPr lang="en-US" altLang="en-US" sz="2400" dirty="0"/>
              <a:t>If all the stations whose addresses are prime numbers suddenly became ready at once, how many bit slots are needed to resolve the contention?</a:t>
            </a:r>
          </a:p>
        </p:txBody>
      </p:sp>
    </p:spTree>
    <p:extLst>
      <p:ext uri="{BB962C8B-B14F-4D97-AF65-F5344CB8AC3E}">
        <p14:creationId xmlns:p14="http://schemas.microsoft.com/office/powerpoint/2010/main" val="174348152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888" y="669073"/>
            <a:ext cx="6222381" cy="584775"/>
          </a:xfrm>
          <a:prstGeom prst="rect">
            <a:avLst/>
          </a:prstGeom>
          <a:noFill/>
        </p:spPr>
        <p:txBody>
          <a:bodyPr wrap="square" rtlCol="0">
            <a:spAutoFit/>
          </a:bodyPr>
          <a:lstStyle/>
          <a:p>
            <a:r>
              <a:rPr lang="en-US" sz="3200" b="1" dirty="0" smtClean="0"/>
              <a:t>4.Limited-contention protocols</a:t>
            </a:r>
            <a:endParaRPr lang="en-US" sz="3200" b="1" dirty="0"/>
          </a:p>
        </p:txBody>
      </p:sp>
      <p:sp>
        <p:nvSpPr>
          <p:cNvPr id="3" name="TextBox 2"/>
          <p:cNvSpPr txBox="1"/>
          <p:nvPr/>
        </p:nvSpPr>
        <p:spPr>
          <a:xfrm>
            <a:off x="802888" y="1650380"/>
            <a:ext cx="9790771" cy="954107"/>
          </a:xfrm>
          <a:prstGeom prst="rect">
            <a:avLst/>
          </a:prstGeom>
          <a:noFill/>
        </p:spPr>
        <p:txBody>
          <a:bodyPr wrap="square" rtlCol="0">
            <a:spAutoFit/>
          </a:bodyPr>
          <a:lstStyle/>
          <a:p>
            <a:r>
              <a:rPr lang="en-US" sz="2800" dirty="0" smtClean="0"/>
              <a:t>Adaptive tree walk protocol</a:t>
            </a:r>
          </a:p>
          <a:p>
            <a:r>
              <a:rPr lang="en-US" sz="2800" dirty="0" smtClean="0"/>
              <a:t>Evenly distribute the resource (depth first search)</a:t>
            </a:r>
            <a:endParaRPr lang="en-US" sz="2800" dirty="0"/>
          </a:p>
        </p:txBody>
      </p:sp>
      <p:sp>
        <p:nvSpPr>
          <p:cNvPr id="4" name="TextBox 3"/>
          <p:cNvSpPr txBox="1"/>
          <p:nvPr/>
        </p:nvSpPr>
        <p:spPr>
          <a:xfrm>
            <a:off x="802888" y="3278459"/>
            <a:ext cx="11062010" cy="2246769"/>
          </a:xfrm>
          <a:prstGeom prst="rect">
            <a:avLst/>
          </a:prstGeom>
          <a:noFill/>
        </p:spPr>
        <p:txBody>
          <a:bodyPr wrap="square" rtlCol="0">
            <a:spAutoFit/>
          </a:bodyPr>
          <a:lstStyle/>
          <a:p>
            <a:r>
              <a:rPr lang="en-US" sz="2800" dirty="0" smtClean="0"/>
              <a:t>We combine </a:t>
            </a:r>
            <a:r>
              <a:rPr lang="en-US" sz="2800" dirty="0"/>
              <a:t>the best properties of the contention and collision-free protocols, arriving at a new protocol that used </a:t>
            </a:r>
            <a:r>
              <a:rPr lang="en-US" sz="2800" dirty="0" smtClean="0"/>
              <a:t>contention </a:t>
            </a:r>
            <a:r>
              <a:rPr lang="en-US" sz="2800" dirty="0"/>
              <a:t>at low load to provide low delay, but used a collision-free technique at high load to provide good channel efficiency. </a:t>
            </a:r>
            <a:endParaRPr lang="en-US" sz="2800" dirty="0" smtClean="0"/>
          </a:p>
          <a:p>
            <a:endParaRPr lang="en-US" sz="2800" dirty="0"/>
          </a:p>
        </p:txBody>
      </p:sp>
    </p:spTree>
    <p:extLst>
      <p:ext uri="{BB962C8B-B14F-4D97-AF65-F5344CB8AC3E}">
        <p14:creationId xmlns:p14="http://schemas.microsoft.com/office/powerpoint/2010/main" val="1479887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427353" y="5531004"/>
            <a:ext cx="802888" cy="735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1</a:t>
            </a:r>
            <a:endParaRPr lang="en-US" sz="3600" dirty="0"/>
          </a:p>
        </p:txBody>
      </p:sp>
      <p:sp>
        <p:nvSpPr>
          <p:cNvPr id="3" name="Oval 2"/>
          <p:cNvSpPr/>
          <p:nvPr/>
        </p:nvSpPr>
        <p:spPr>
          <a:xfrm>
            <a:off x="2605665" y="5531003"/>
            <a:ext cx="802888" cy="735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2</a:t>
            </a:r>
          </a:p>
        </p:txBody>
      </p:sp>
      <p:sp>
        <p:nvSpPr>
          <p:cNvPr id="4" name="Oval 3"/>
          <p:cNvSpPr/>
          <p:nvPr/>
        </p:nvSpPr>
        <p:spPr>
          <a:xfrm>
            <a:off x="3783977" y="5531002"/>
            <a:ext cx="802888" cy="735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3</a:t>
            </a:r>
            <a:endParaRPr lang="en-US" sz="3600" dirty="0"/>
          </a:p>
        </p:txBody>
      </p:sp>
      <p:sp>
        <p:nvSpPr>
          <p:cNvPr id="5" name="Oval 4"/>
          <p:cNvSpPr/>
          <p:nvPr/>
        </p:nvSpPr>
        <p:spPr>
          <a:xfrm>
            <a:off x="4962289" y="5531001"/>
            <a:ext cx="802888" cy="735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4</a:t>
            </a:r>
            <a:endParaRPr lang="en-US" sz="3600" dirty="0"/>
          </a:p>
        </p:txBody>
      </p:sp>
      <p:sp>
        <p:nvSpPr>
          <p:cNvPr id="6" name="Oval 5"/>
          <p:cNvSpPr/>
          <p:nvPr/>
        </p:nvSpPr>
        <p:spPr>
          <a:xfrm>
            <a:off x="6140601" y="5531001"/>
            <a:ext cx="802888" cy="735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5</a:t>
            </a:r>
          </a:p>
        </p:txBody>
      </p:sp>
      <p:sp>
        <p:nvSpPr>
          <p:cNvPr id="7" name="Oval 6"/>
          <p:cNvSpPr/>
          <p:nvPr/>
        </p:nvSpPr>
        <p:spPr>
          <a:xfrm>
            <a:off x="7318913" y="5531000"/>
            <a:ext cx="802888" cy="735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6</a:t>
            </a:r>
            <a:endParaRPr lang="en-US" sz="3600" dirty="0"/>
          </a:p>
        </p:txBody>
      </p:sp>
      <p:sp>
        <p:nvSpPr>
          <p:cNvPr id="8" name="Oval 7"/>
          <p:cNvSpPr/>
          <p:nvPr/>
        </p:nvSpPr>
        <p:spPr>
          <a:xfrm>
            <a:off x="8497225" y="5530999"/>
            <a:ext cx="802888" cy="735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7</a:t>
            </a:r>
          </a:p>
        </p:txBody>
      </p:sp>
      <p:sp>
        <p:nvSpPr>
          <p:cNvPr id="9" name="Oval 8"/>
          <p:cNvSpPr/>
          <p:nvPr/>
        </p:nvSpPr>
        <p:spPr>
          <a:xfrm>
            <a:off x="9675537" y="5530998"/>
            <a:ext cx="802888" cy="735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8</a:t>
            </a:r>
            <a:endParaRPr lang="en-US" sz="3600" dirty="0"/>
          </a:p>
        </p:txBody>
      </p:sp>
      <p:sp>
        <p:nvSpPr>
          <p:cNvPr id="15" name="Oval 14"/>
          <p:cNvSpPr/>
          <p:nvPr/>
        </p:nvSpPr>
        <p:spPr>
          <a:xfrm>
            <a:off x="2605665" y="5530998"/>
            <a:ext cx="825191" cy="735981"/>
          </a:xfrm>
          <a:prstGeom prst="ellipse">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761674" y="5530998"/>
            <a:ext cx="825191" cy="735981"/>
          </a:xfrm>
          <a:prstGeom prst="ellipse">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129449" y="5530997"/>
            <a:ext cx="825191" cy="735981"/>
          </a:xfrm>
          <a:prstGeom prst="ellipse">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486072" y="5530997"/>
            <a:ext cx="825191" cy="735981"/>
          </a:xfrm>
          <a:prstGeom prst="ellipse">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2" idx="0"/>
          </p:cNvCxnSpPr>
          <p:nvPr/>
        </p:nvCxnSpPr>
        <p:spPr>
          <a:xfrm flipV="1">
            <a:off x="1828797" y="4616605"/>
            <a:ext cx="490656" cy="91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0"/>
          </p:cNvCxnSpPr>
          <p:nvPr/>
        </p:nvCxnSpPr>
        <p:spPr>
          <a:xfrm flipH="1" flipV="1">
            <a:off x="2319453" y="4616605"/>
            <a:ext cx="698808" cy="914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9" idx="0"/>
          </p:cNvCxnSpPr>
          <p:nvPr/>
        </p:nvCxnSpPr>
        <p:spPr>
          <a:xfrm flipV="1">
            <a:off x="4237457" y="4616601"/>
            <a:ext cx="490656" cy="91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4728113" y="4616601"/>
            <a:ext cx="698808" cy="914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1" idx="0"/>
          </p:cNvCxnSpPr>
          <p:nvPr/>
        </p:nvCxnSpPr>
        <p:spPr>
          <a:xfrm flipV="1">
            <a:off x="6532746" y="4616600"/>
            <a:ext cx="490656" cy="91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7023402" y="4616600"/>
            <a:ext cx="698808" cy="914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3" idx="0"/>
          </p:cNvCxnSpPr>
          <p:nvPr/>
        </p:nvCxnSpPr>
        <p:spPr>
          <a:xfrm flipV="1">
            <a:off x="8828035" y="4605434"/>
            <a:ext cx="490656" cy="91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9318691" y="4605434"/>
            <a:ext cx="698808" cy="914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319453" y="3211543"/>
            <a:ext cx="1089100" cy="1405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408553" y="3211542"/>
            <a:ext cx="1319560" cy="1393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982508" y="3278413"/>
            <a:ext cx="1089100" cy="1405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8071608" y="3278412"/>
            <a:ext cx="1319560" cy="1393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430856" y="1165246"/>
            <a:ext cx="2334321" cy="2079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5765177" y="1165244"/>
            <a:ext cx="2306431" cy="2102002"/>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599768" y="903634"/>
            <a:ext cx="375424" cy="523220"/>
          </a:xfrm>
          <a:prstGeom prst="rect">
            <a:avLst/>
          </a:prstGeom>
          <a:noFill/>
        </p:spPr>
        <p:txBody>
          <a:bodyPr wrap="square" rtlCol="0">
            <a:spAutoFit/>
          </a:bodyPr>
          <a:lstStyle/>
          <a:p>
            <a:r>
              <a:rPr lang="en-US" sz="2800" b="1" dirty="0" smtClean="0"/>
              <a:t>A</a:t>
            </a:r>
            <a:endParaRPr lang="en-US" sz="2800" b="1" dirty="0"/>
          </a:p>
        </p:txBody>
      </p:sp>
      <p:sp>
        <p:nvSpPr>
          <p:cNvPr id="50" name="TextBox 49"/>
          <p:cNvSpPr txBox="1"/>
          <p:nvPr/>
        </p:nvSpPr>
        <p:spPr>
          <a:xfrm>
            <a:off x="3243143" y="2917347"/>
            <a:ext cx="375424" cy="523220"/>
          </a:xfrm>
          <a:prstGeom prst="rect">
            <a:avLst/>
          </a:prstGeom>
          <a:noFill/>
        </p:spPr>
        <p:txBody>
          <a:bodyPr wrap="square" rtlCol="0">
            <a:spAutoFit/>
          </a:bodyPr>
          <a:lstStyle/>
          <a:p>
            <a:r>
              <a:rPr lang="en-US" sz="2800" b="1" dirty="0"/>
              <a:t>B</a:t>
            </a:r>
          </a:p>
        </p:txBody>
      </p:sp>
      <p:sp>
        <p:nvSpPr>
          <p:cNvPr id="51" name="TextBox 50"/>
          <p:cNvSpPr txBox="1"/>
          <p:nvPr/>
        </p:nvSpPr>
        <p:spPr>
          <a:xfrm>
            <a:off x="7945225" y="2983368"/>
            <a:ext cx="375424" cy="523220"/>
          </a:xfrm>
          <a:prstGeom prst="rect">
            <a:avLst/>
          </a:prstGeom>
          <a:noFill/>
        </p:spPr>
        <p:txBody>
          <a:bodyPr wrap="square" rtlCol="0">
            <a:spAutoFit/>
          </a:bodyPr>
          <a:lstStyle/>
          <a:p>
            <a:r>
              <a:rPr lang="en-US" sz="2800" b="1" dirty="0"/>
              <a:t>C</a:t>
            </a:r>
          </a:p>
        </p:txBody>
      </p:sp>
      <p:sp>
        <p:nvSpPr>
          <p:cNvPr id="52" name="TextBox 51"/>
          <p:cNvSpPr txBox="1"/>
          <p:nvPr/>
        </p:nvSpPr>
        <p:spPr>
          <a:xfrm>
            <a:off x="2128023" y="4410694"/>
            <a:ext cx="375424" cy="523220"/>
          </a:xfrm>
          <a:prstGeom prst="rect">
            <a:avLst/>
          </a:prstGeom>
          <a:noFill/>
        </p:spPr>
        <p:txBody>
          <a:bodyPr wrap="square" rtlCol="0">
            <a:spAutoFit/>
          </a:bodyPr>
          <a:lstStyle/>
          <a:p>
            <a:r>
              <a:rPr lang="en-US" sz="2800" b="1" dirty="0"/>
              <a:t>D</a:t>
            </a:r>
          </a:p>
        </p:txBody>
      </p:sp>
      <p:sp>
        <p:nvSpPr>
          <p:cNvPr id="53" name="TextBox 52"/>
          <p:cNvSpPr txBox="1"/>
          <p:nvPr/>
        </p:nvSpPr>
        <p:spPr>
          <a:xfrm>
            <a:off x="4579433" y="4438549"/>
            <a:ext cx="375424" cy="523220"/>
          </a:xfrm>
          <a:prstGeom prst="rect">
            <a:avLst/>
          </a:prstGeom>
          <a:noFill/>
        </p:spPr>
        <p:txBody>
          <a:bodyPr wrap="square" rtlCol="0">
            <a:spAutoFit/>
          </a:bodyPr>
          <a:lstStyle/>
          <a:p>
            <a:r>
              <a:rPr lang="en-US" sz="2800" b="1" dirty="0"/>
              <a:t>E</a:t>
            </a:r>
          </a:p>
        </p:txBody>
      </p:sp>
      <p:sp>
        <p:nvSpPr>
          <p:cNvPr id="54" name="TextBox 53"/>
          <p:cNvSpPr txBox="1"/>
          <p:nvPr/>
        </p:nvSpPr>
        <p:spPr>
          <a:xfrm>
            <a:off x="6856130" y="4372529"/>
            <a:ext cx="375424" cy="523220"/>
          </a:xfrm>
          <a:prstGeom prst="rect">
            <a:avLst/>
          </a:prstGeom>
          <a:noFill/>
        </p:spPr>
        <p:txBody>
          <a:bodyPr wrap="square" rtlCol="0">
            <a:spAutoFit/>
          </a:bodyPr>
          <a:lstStyle/>
          <a:p>
            <a:r>
              <a:rPr lang="en-US" sz="2800" b="1" dirty="0"/>
              <a:t>F</a:t>
            </a:r>
          </a:p>
        </p:txBody>
      </p:sp>
      <p:sp>
        <p:nvSpPr>
          <p:cNvPr id="55" name="TextBox 54"/>
          <p:cNvSpPr txBox="1"/>
          <p:nvPr/>
        </p:nvSpPr>
        <p:spPr>
          <a:xfrm>
            <a:off x="9203456" y="4410694"/>
            <a:ext cx="375424" cy="523220"/>
          </a:xfrm>
          <a:prstGeom prst="rect">
            <a:avLst/>
          </a:prstGeom>
          <a:noFill/>
        </p:spPr>
        <p:txBody>
          <a:bodyPr wrap="square" rtlCol="0">
            <a:spAutoFit/>
          </a:bodyPr>
          <a:lstStyle/>
          <a:p>
            <a:r>
              <a:rPr lang="en-US" sz="2800" b="1" dirty="0"/>
              <a:t>G</a:t>
            </a:r>
          </a:p>
        </p:txBody>
      </p:sp>
      <p:sp>
        <p:nvSpPr>
          <p:cNvPr id="56" name="Down Arrow 55"/>
          <p:cNvSpPr/>
          <p:nvPr/>
        </p:nvSpPr>
        <p:spPr>
          <a:xfrm>
            <a:off x="5522639" y="189990"/>
            <a:ext cx="529681" cy="69137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8907944" y="1134466"/>
            <a:ext cx="2620547" cy="584775"/>
          </a:xfrm>
          <a:prstGeom prst="rect">
            <a:avLst/>
          </a:prstGeom>
          <a:noFill/>
        </p:spPr>
        <p:txBody>
          <a:bodyPr wrap="square" rtlCol="0">
            <a:spAutoFit/>
          </a:bodyPr>
          <a:lstStyle/>
          <a:p>
            <a:r>
              <a:rPr lang="en-US" sz="3200" b="1" dirty="0" smtClean="0"/>
              <a:t>Slot1: 2,3,5,7</a:t>
            </a:r>
            <a:endParaRPr lang="en-US" sz="3200" b="1" dirty="0"/>
          </a:p>
        </p:txBody>
      </p:sp>
    </p:spTree>
    <p:extLst>
      <p:ext uri="{BB962C8B-B14F-4D97-AF65-F5344CB8AC3E}">
        <p14:creationId xmlns:p14="http://schemas.microsoft.com/office/powerpoint/2010/main" val="93446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ssolve">
                                      <p:cBhvr>
                                        <p:cTn id="33" dur="500"/>
                                        <p:tgtEl>
                                          <p:spTgt spid="15"/>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dissolve">
                                      <p:cBhvr>
                                        <p:cTn id="47" dur="500"/>
                                        <p:tgtEl>
                                          <p:spTgt spid="43"/>
                                        </p:tgtEl>
                                      </p:cBhvr>
                                    </p:animEffect>
                                  </p:childTnLst>
                                </p:cTn>
                              </p:par>
                              <p:par>
                                <p:cTn id="48" presetID="9" presetClass="entr" presetSubtype="0" fill="hold"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dissolve">
                                      <p:cBhvr>
                                        <p:cTn id="50" dur="500"/>
                                        <p:tgtEl>
                                          <p:spTgt spid="44"/>
                                        </p:tgtEl>
                                      </p:cBhvr>
                                    </p:animEffect>
                                  </p:childTnLst>
                                </p:cTn>
                              </p:par>
                              <p:par>
                                <p:cTn id="51" presetID="9"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dissolve">
                                      <p:cBhvr>
                                        <p:cTn id="53" dur="500"/>
                                        <p:tgtEl>
                                          <p:spTgt spid="35"/>
                                        </p:tgtEl>
                                      </p:cBhvr>
                                    </p:animEffect>
                                  </p:childTnLst>
                                </p:cTn>
                              </p:par>
                              <p:par>
                                <p:cTn id="54" presetID="9"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dissolve">
                                      <p:cBhvr>
                                        <p:cTn id="56" dur="500"/>
                                        <p:tgtEl>
                                          <p:spTgt spid="36"/>
                                        </p:tgtEl>
                                      </p:cBhvr>
                                    </p:animEffect>
                                  </p:childTnLst>
                                </p:cTn>
                              </p:par>
                              <p:par>
                                <p:cTn id="57" presetID="9"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dissolve">
                                      <p:cBhvr>
                                        <p:cTn id="59" dur="500"/>
                                        <p:tgtEl>
                                          <p:spTgt spid="20"/>
                                        </p:tgtEl>
                                      </p:cBhvr>
                                    </p:animEffect>
                                  </p:childTnLst>
                                </p:cTn>
                              </p:par>
                              <p:par>
                                <p:cTn id="60" presetID="9"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dissolve">
                                      <p:cBhvr>
                                        <p:cTn id="62" dur="500"/>
                                        <p:tgtEl>
                                          <p:spTgt spid="23"/>
                                        </p:tgtEl>
                                      </p:cBhvr>
                                    </p:animEffect>
                                  </p:childTnLst>
                                </p:cTn>
                              </p:par>
                              <p:par>
                                <p:cTn id="63" presetID="9"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dissolve">
                                      <p:cBhvr>
                                        <p:cTn id="65" dur="500"/>
                                        <p:tgtEl>
                                          <p:spTgt spid="29"/>
                                        </p:tgtEl>
                                      </p:cBhvr>
                                    </p:animEffect>
                                  </p:childTnLst>
                                </p:cTn>
                              </p:par>
                              <p:par>
                                <p:cTn id="66" presetID="9" presetClass="entr" presetSubtype="0"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dissolve">
                                      <p:cBhvr>
                                        <p:cTn id="68" dur="500"/>
                                        <p:tgtEl>
                                          <p:spTgt spid="30"/>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par>
                                <p:cTn id="75" presetID="9" presetClass="entr" presetSubtype="0"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par>
                                <p:cTn id="78" presetID="9" presetClass="entr" presetSubtype="0"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dissolve">
                                      <p:cBhvr>
                                        <p:cTn id="80" dur="500"/>
                                        <p:tgtEl>
                                          <p:spTgt spid="42"/>
                                        </p:tgtEl>
                                      </p:cBhvr>
                                    </p:animEffect>
                                  </p:childTnLst>
                                </p:cTn>
                              </p:par>
                              <p:par>
                                <p:cTn id="81" presetID="9"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dissolve">
                                      <p:cBhvr>
                                        <p:cTn id="83" dur="500"/>
                                        <p:tgtEl>
                                          <p:spTgt spid="33"/>
                                        </p:tgtEl>
                                      </p:cBhvr>
                                    </p:animEffect>
                                  </p:childTnLst>
                                </p:cTn>
                              </p:par>
                              <p:par>
                                <p:cTn id="84" presetID="9" presetClass="entr" presetSubtype="0" fill="hold"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dissolve">
                                      <p:cBhvr>
                                        <p:cTn id="86" dur="500"/>
                                        <p:tgtEl>
                                          <p:spTgt spid="34"/>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dissolve">
                                      <p:cBhvr>
                                        <p:cTn id="91" dur="500"/>
                                        <p:tgtEl>
                                          <p:spTgt spid="49"/>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dissolve">
                                      <p:cBhvr>
                                        <p:cTn id="94" dur="500"/>
                                        <p:tgtEl>
                                          <p:spTgt spid="5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dissolve">
                                      <p:cBhvr>
                                        <p:cTn id="97" dur="500"/>
                                        <p:tgtEl>
                                          <p:spTgt spid="5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dissolve">
                                      <p:cBhvr>
                                        <p:cTn id="100" dur="500"/>
                                        <p:tgtEl>
                                          <p:spTgt spid="52"/>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dissolve">
                                      <p:cBhvr>
                                        <p:cTn id="103" dur="500"/>
                                        <p:tgtEl>
                                          <p:spTgt spid="5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4"/>
                                        </p:tgtEl>
                                        <p:attrNameLst>
                                          <p:attrName>style.visibility</p:attrName>
                                        </p:attrNameLst>
                                      </p:cBhvr>
                                      <p:to>
                                        <p:strVal val="visible"/>
                                      </p:to>
                                    </p:set>
                                    <p:animEffect transition="in" filter="dissolve">
                                      <p:cBhvr>
                                        <p:cTn id="106" dur="500"/>
                                        <p:tgtEl>
                                          <p:spTgt spid="54"/>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dissolve">
                                      <p:cBhvr>
                                        <p:cTn id="109" dur="500"/>
                                        <p:tgtEl>
                                          <p:spTgt spid="55"/>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dissolve">
                                      <p:cBhvr>
                                        <p:cTn id="11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49" grpId="0"/>
      <p:bldP spid="50" grpId="0"/>
      <p:bldP spid="51" grpId="0"/>
      <p:bldP spid="52" grpId="0"/>
      <p:bldP spid="53" grpId="0"/>
      <p:bldP spid="54" grpId="0"/>
      <p:bldP spid="55"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61171" y="953228"/>
            <a:ext cx="8296507" cy="4541415"/>
          </a:xfrm>
          <a:prstGeom prst="rect">
            <a:avLst/>
          </a:prstGeom>
        </p:spPr>
      </p:pic>
      <p:sp>
        <p:nvSpPr>
          <p:cNvPr id="3" name="Down Arrow 2"/>
          <p:cNvSpPr/>
          <p:nvPr/>
        </p:nvSpPr>
        <p:spPr>
          <a:xfrm>
            <a:off x="3456878" y="1895708"/>
            <a:ext cx="401444" cy="6021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907944" y="1134466"/>
            <a:ext cx="2845441" cy="584775"/>
          </a:xfrm>
          <a:prstGeom prst="rect">
            <a:avLst/>
          </a:prstGeom>
          <a:noFill/>
        </p:spPr>
        <p:txBody>
          <a:bodyPr wrap="square" rtlCol="0">
            <a:spAutoFit/>
          </a:bodyPr>
          <a:lstStyle/>
          <a:p>
            <a:r>
              <a:rPr lang="en-US" sz="3200" b="1" dirty="0" smtClean="0"/>
              <a:t>Slot1: </a:t>
            </a:r>
            <a:r>
              <a:rPr lang="en-US" sz="3200" b="1" smtClean="0"/>
              <a:t>2, 3, 5, 7</a:t>
            </a:r>
            <a:endParaRPr lang="en-US" sz="3200" b="1" dirty="0"/>
          </a:p>
        </p:txBody>
      </p:sp>
      <p:sp>
        <p:nvSpPr>
          <p:cNvPr id="5" name="TextBox 4"/>
          <p:cNvSpPr txBox="1"/>
          <p:nvPr/>
        </p:nvSpPr>
        <p:spPr>
          <a:xfrm>
            <a:off x="8907944" y="1719241"/>
            <a:ext cx="2354788" cy="584775"/>
          </a:xfrm>
          <a:prstGeom prst="rect">
            <a:avLst/>
          </a:prstGeom>
          <a:noFill/>
        </p:spPr>
        <p:txBody>
          <a:bodyPr wrap="square" rtlCol="0">
            <a:spAutoFit/>
          </a:bodyPr>
          <a:lstStyle/>
          <a:p>
            <a:r>
              <a:rPr lang="en-US" sz="3200" b="1" dirty="0" smtClean="0"/>
              <a:t>Slot2: 2, 3</a:t>
            </a:r>
            <a:endParaRPr lang="en-US" sz="3200" b="1" dirty="0"/>
          </a:p>
        </p:txBody>
      </p:sp>
    </p:spTree>
    <p:extLst>
      <p:ext uri="{BB962C8B-B14F-4D97-AF65-F5344CB8AC3E}">
        <p14:creationId xmlns:p14="http://schemas.microsoft.com/office/powerpoint/2010/main" val="164845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8314" y="1890032"/>
            <a:ext cx="3363686" cy="523220"/>
          </a:xfrm>
          <a:prstGeom prst="rect">
            <a:avLst/>
          </a:prstGeom>
          <a:noFill/>
        </p:spPr>
        <p:txBody>
          <a:bodyPr wrap="square" rtlCol="0">
            <a:spAutoFit/>
          </a:bodyPr>
          <a:lstStyle/>
          <a:p>
            <a:r>
              <a:rPr lang="en-US" sz="2800" b="1" dirty="0" smtClean="0"/>
              <a:t>Slides</a:t>
            </a:r>
            <a:endParaRPr lang="en-US" sz="2800" b="1" dirty="0"/>
          </a:p>
        </p:txBody>
      </p:sp>
      <p:sp>
        <p:nvSpPr>
          <p:cNvPr id="3" name="TextBox 2"/>
          <p:cNvSpPr txBox="1"/>
          <p:nvPr/>
        </p:nvSpPr>
        <p:spPr>
          <a:xfrm>
            <a:off x="1208314" y="4278086"/>
            <a:ext cx="7935686" cy="830997"/>
          </a:xfrm>
          <a:prstGeom prst="rect">
            <a:avLst/>
          </a:prstGeom>
          <a:noFill/>
        </p:spPr>
        <p:txBody>
          <a:bodyPr wrap="square" rtlCol="0">
            <a:spAutoFit/>
          </a:bodyPr>
          <a:lstStyle/>
          <a:p>
            <a:r>
              <a:rPr lang="en-US" sz="2400" dirty="0" smtClean="0"/>
              <a:t>If there is any error in slides, please point it out. </a:t>
            </a:r>
          </a:p>
          <a:p>
            <a:r>
              <a:rPr lang="en-US" altLang="zh-CN" sz="2400" dirty="0" smtClean="0"/>
              <a:t>Please refer</a:t>
            </a:r>
            <a:r>
              <a:rPr lang="zh-CN" altLang="en-US" sz="2400" dirty="0" smtClean="0"/>
              <a:t> </a:t>
            </a:r>
            <a:r>
              <a:rPr lang="en-US" altLang="zh-CN" sz="2400" dirty="0" smtClean="0"/>
              <a:t>to</a:t>
            </a:r>
            <a:r>
              <a:rPr lang="zh-CN" altLang="en-US" sz="2400" dirty="0" smtClean="0"/>
              <a:t> </a:t>
            </a:r>
            <a:r>
              <a:rPr lang="en-US" altLang="zh-CN" sz="2400" dirty="0" smtClean="0"/>
              <a:t>solution</a:t>
            </a:r>
            <a:r>
              <a:rPr lang="zh-CN" altLang="en-US" sz="2400" dirty="0" smtClean="0"/>
              <a:t> </a:t>
            </a:r>
            <a:r>
              <a:rPr lang="en-US" altLang="zh-CN" sz="2400" dirty="0" smtClean="0"/>
              <a:t>on</a:t>
            </a:r>
            <a:r>
              <a:rPr lang="zh-CN" altLang="en-US" sz="2400" dirty="0" smtClean="0"/>
              <a:t> </a:t>
            </a:r>
            <a:r>
              <a:rPr lang="en-US" altLang="zh-CN" sz="2400" dirty="0" smtClean="0"/>
              <a:t>LMS for standard answers</a:t>
            </a:r>
            <a:endParaRPr lang="en-US" sz="2400" dirty="0"/>
          </a:p>
        </p:txBody>
      </p:sp>
      <p:sp>
        <p:nvSpPr>
          <p:cNvPr id="4" name="TextBox 3"/>
          <p:cNvSpPr txBox="1"/>
          <p:nvPr/>
        </p:nvSpPr>
        <p:spPr>
          <a:xfrm>
            <a:off x="1208314" y="2686050"/>
            <a:ext cx="7935686" cy="523220"/>
          </a:xfrm>
          <a:prstGeom prst="rect">
            <a:avLst/>
          </a:prstGeom>
          <a:noFill/>
        </p:spPr>
        <p:txBody>
          <a:bodyPr wrap="square" rtlCol="0">
            <a:spAutoFit/>
          </a:bodyPr>
          <a:lstStyle/>
          <a:p>
            <a:r>
              <a:rPr lang="en-US" sz="2800" dirty="0" smtClean="0"/>
              <a:t>https://</a:t>
            </a:r>
            <a:r>
              <a:rPr lang="en-US" sz="2800" dirty="0" err="1" smtClean="0"/>
              <a:t>github.com</a:t>
            </a:r>
            <a:r>
              <a:rPr lang="en-US" sz="2800" dirty="0" smtClean="0"/>
              <a:t>/</a:t>
            </a:r>
            <a:r>
              <a:rPr lang="en-US" sz="2800" dirty="0" err="1" smtClean="0"/>
              <a:t>SiaHuo</a:t>
            </a:r>
            <a:r>
              <a:rPr lang="en-US" sz="2800" dirty="0" smtClean="0"/>
              <a:t>/COMP90007Workshops</a:t>
            </a:r>
            <a:endParaRPr lang="en-US" sz="2800" dirty="0"/>
          </a:p>
        </p:txBody>
      </p:sp>
    </p:spTree>
    <p:extLst>
      <p:ext uri="{BB962C8B-B14F-4D97-AF65-F5344CB8AC3E}">
        <p14:creationId xmlns:p14="http://schemas.microsoft.com/office/powerpoint/2010/main" val="698671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1171" y="953228"/>
            <a:ext cx="8296507" cy="4541415"/>
          </a:xfrm>
          <a:prstGeom prst="rect">
            <a:avLst/>
          </a:prstGeom>
        </p:spPr>
      </p:pic>
      <p:sp>
        <p:nvSpPr>
          <p:cNvPr id="3" name="Down Arrow 2"/>
          <p:cNvSpPr/>
          <p:nvPr/>
        </p:nvSpPr>
        <p:spPr>
          <a:xfrm>
            <a:off x="2564780" y="3223935"/>
            <a:ext cx="401444" cy="6021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907944" y="1134466"/>
            <a:ext cx="2845441" cy="584775"/>
          </a:xfrm>
          <a:prstGeom prst="rect">
            <a:avLst/>
          </a:prstGeom>
          <a:noFill/>
        </p:spPr>
        <p:txBody>
          <a:bodyPr wrap="square" rtlCol="0">
            <a:spAutoFit/>
          </a:bodyPr>
          <a:lstStyle/>
          <a:p>
            <a:r>
              <a:rPr lang="en-US" sz="3200" b="1" dirty="0" smtClean="0"/>
              <a:t>Slot1: </a:t>
            </a:r>
            <a:r>
              <a:rPr lang="en-US" sz="3200" b="1" smtClean="0"/>
              <a:t>2, 3, 5, 7</a:t>
            </a:r>
            <a:endParaRPr lang="en-US" sz="3200" b="1" dirty="0"/>
          </a:p>
        </p:txBody>
      </p:sp>
      <p:sp>
        <p:nvSpPr>
          <p:cNvPr id="5" name="TextBox 4"/>
          <p:cNvSpPr txBox="1"/>
          <p:nvPr/>
        </p:nvSpPr>
        <p:spPr>
          <a:xfrm>
            <a:off x="8907944" y="1719241"/>
            <a:ext cx="2354788" cy="584775"/>
          </a:xfrm>
          <a:prstGeom prst="rect">
            <a:avLst/>
          </a:prstGeom>
          <a:noFill/>
        </p:spPr>
        <p:txBody>
          <a:bodyPr wrap="square" rtlCol="0">
            <a:spAutoFit/>
          </a:bodyPr>
          <a:lstStyle/>
          <a:p>
            <a:r>
              <a:rPr lang="en-US" sz="3200" b="1" dirty="0" smtClean="0"/>
              <a:t>Slot2: 2, 3</a:t>
            </a:r>
            <a:endParaRPr lang="en-US" sz="3200" b="1" dirty="0"/>
          </a:p>
        </p:txBody>
      </p:sp>
      <p:sp>
        <p:nvSpPr>
          <p:cNvPr id="6" name="TextBox 5"/>
          <p:cNvSpPr txBox="1"/>
          <p:nvPr/>
        </p:nvSpPr>
        <p:spPr>
          <a:xfrm>
            <a:off x="8907944" y="2304016"/>
            <a:ext cx="2510905" cy="584775"/>
          </a:xfrm>
          <a:prstGeom prst="rect">
            <a:avLst/>
          </a:prstGeom>
          <a:noFill/>
        </p:spPr>
        <p:txBody>
          <a:bodyPr wrap="square" rtlCol="0">
            <a:spAutoFit/>
          </a:bodyPr>
          <a:lstStyle/>
          <a:p>
            <a:r>
              <a:rPr lang="en-US" sz="3200" b="1" smtClean="0"/>
              <a:t>Slot3: 2</a:t>
            </a:r>
            <a:endParaRPr lang="en-US" sz="3200" b="1"/>
          </a:p>
        </p:txBody>
      </p:sp>
    </p:spTree>
    <p:extLst>
      <p:ext uri="{BB962C8B-B14F-4D97-AF65-F5344CB8AC3E}">
        <p14:creationId xmlns:p14="http://schemas.microsoft.com/office/powerpoint/2010/main" val="19705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1171" y="953228"/>
            <a:ext cx="8296507" cy="4541415"/>
          </a:xfrm>
          <a:prstGeom prst="rect">
            <a:avLst/>
          </a:prstGeom>
        </p:spPr>
      </p:pic>
      <p:sp>
        <p:nvSpPr>
          <p:cNvPr id="3" name="Down Arrow 2"/>
          <p:cNvSpPr/>
          <p:nvPr/>
        </p:nvSpPr>
        <p:spPr>
          <a:xfrm>
            <a:off x="4616604" y="3223935"/>
            <a:ext cx="401444" cy="6021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907944" y="1134466"/>
            <a:ext cx="2845441" cy="584775"/>
          </a:xfrm>
          <a:prstGeom prst="rect">
            <a:avLst/>
          </a:prstGeom>
          <a:noFill/>
        </p:spPr>
        <p:txBody>
          <a:bodyPr wrap="square" rtlCol="0">
            <a:spAutoFit/>
          </a:bodyPr>
          <a:lstStyle/>
          <a:p>
            <a:r>
              <a:rPr lang="en-US" sz="3200" b="1" dirty="0" smtClean="0"/>
              <a:t>Slot1: </a:t>
            </a:r>
            <a:r>
              <a:rPr lang="en-US" sz="3200" b="1" smtClean="0"/>
              <a:t>2, 3, 5, 7</a:t>
            </a:r>
            <a:endParaRPr lang="en-US" sz="3200" b="1" dirty="0"/>
          </a:p>
        </p:txBody>
      </p:sp>
      <p:sp>
        <p:nvSpPr>
          <p:cNvPr id="5" name="TextBox 4"/>
          <p:cNvSpPr txBox="1"/>
          <p:nvPr/>
        </p:nvSpPr>
        <p:spPr>
          <a:xfrm>
            <a:off x="8907944" y="1719241"/>
            <a:ext cx="2354788" cy="584775"/>
          </a:xfrm>
          <a:prstGeom prst="rect">
            <a:avLst/>
          </a:prstGeom>
          <a:noFill/>
        </p:spPr>
        <p:txBody>
          <a:bodyPr wrap="square" rtlCol="0">
            <a:spAutoFit/>
          </a:bodyPr>
          <a:lstStyle/>
          <a:p>
            <a:r>
              <a:rPr lang="en-US" sz="3200" b="1" dirty="0" smtClean="0"/>
              <a:t>Slot2: 2, 3</a:t>
            </a:r>
            <a:endParaRPr lang="en-US" sz="3200" b="1" dirty="0"/>
          </a:p>
        </p:txBody>
      </p:sp>
      <p:sp>
        <p:nvSpPr>
          <p:cNvPr id="6" name="TextBox 5"/>
          <p:cNvSpPr txBox="1"/>
          <p:nvPr/>
        </p:nvSpPr>
        <p:spPr>
          <a:xfrm>
            <a:off x="8907944" y="2304016"/>
            <a:ext cx="2510905" cy="584775"/>
          </a:xfrm>
          <a:prstGeom prst="rect">
            <a:avLst/>
          </a:prstGeom>
          <a:noFill/>
        </p:spPr>
        <p:txBody>
          <a:bodyPr wrap="square" rtlCol="0">
            <a:spAutoFit/>
          </a:bodyPr>
          <a:lstStyle/>
          <a:p>
            <a:r>
              <a:rPr lang="en-US" sz="3200" b="1" smtClean="0"/>
              <a:t>Slot3: 2</a:t>
            </a:r>
            <a:endParaRPr lang="en-US" sz="3200" b="1"/>
          </a:p>
        </p:txBody>
      </p:sp>
      <p:sp>
        <p:nvSpPr>
          <p:cNvPr id="7" name="TextBox 6"/>
          <p:cNvSpPr txBox="1"/>
          <p:nvPr/>
        </p:nvSpPr>
        <p:spPr>
          <a:xfrm>
            <a:off x="8907944" y="2888791"/>
            <a:ext cx="2354788" cy="584775"/>
          </a:xfrm>
          <a:prstGeom prst="rect">
            <a:avLst/>
          </a:prstGeom>
          <a:noFill/>
        </p:spPr>
        <p:txBody>
          <a:bodyPr wrap="square" rtlCol="0">
            <a:spAutoFit/>
          </a:bodyPr>
          <a:lstStyle/>
          <a:p>
            <a:r>
              <a:rPr lang="en-US" sz="3200" b="1" dirty="0" smtClean="0"/>
              <a:t>Slot4: 3</a:t>
            </a:r>
            <a:endParaRPr lang="en-US" sz="3200" b="1" dirty="0"/>
          </a:p>
        </p:txBody>
      </p:sp>
    </p:spTree>
    <p:extLst>
      <p:ext uri="{BB962C8B-B14F-4D97-AF65-F5344CB8AC3E}">
        <p14:creationId xmlns:p14="http://schemas.microsoft.com/office/powerpoint/2010/main" val="174685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1171" y="953228"/>
            <a:ext cx="8296507" cy="4541415"/>
          </a:xfrm>
          <a:prstGeom prst="rect">
            <a:avLst/>
          </a:prstGeom>
        </p:spPr>
      </p:pic>
      <p:sp>
        <p:nvSpPr>
          <p:cNvPr id="3" name="Down Arrow 2"/>
          <p:cNvSpPr/>
          <p:nvPr/>
        </p:nvSpPr>
        <p:spPr>
          <a:xfrm>
            <a:off x="7422951" y="1929283"/>
            <a:ext cx="401444" cy="6021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451599" y="368453"/>
            <a:ext cx="2845441" cy="584775"/>
          </a:xfrm>
          <a:prstGeom prst="rect">
            <a:avLst/>
          </a:prstGeom>
          <a:noFill/>
        </p:spPr>
        <p:txBody>
          <a:bodyPr wrap="square" rtlCol="0">
            <a:spAutoFit/>
          </a:bodyPr>
          <a:lstStyle/>
          <a:p>
            <a:r>
              <a:rPr lang="en-US" sz="3200" b="1" dirty="0" smtClean="0"/>
              <a:t>Slot1: </a:t>
            </a:r>
            <a:r>
              <a:rPr lang="en-US" sz="3200" b="1" smtClean="0"/>
              <a:t>2, 3, 5, 7</a:t>
            </a:r>
            <a:endParaRPr lang="en-US" sz="3200" b="1" dirty="0"/>
          </a:p>
        </p:txBody>
      </p:sp>
      <p:sp>
        <p:nvSpPr>
          <p:cNvPr id="5" name="TextBox 4"/>
          <p:cNvSpPr txBox="1"/>
          <p:nvPr/>
        </p:nvSpPr>
        <p:spPr>
          <a:xfrm>
            <a:off x="9451599" y="953228"/>
            <a:ext cx="2354788" cy="584775"/>
          </a:xfrm>
          <a:prstGeom prst="rect">
            <a:avLst/>
          </a:prstGeom>
          <a:noFill/>
        </p:spPr>
        <p:txBody>
          <a:bodyPr wrap="square" rtlCol="0">
            <a:spAutoFit/>
          </a:bodyPr>
          <a:lstStyle/>
          <a:p>
            <a:r>
              <a:rPr lang="en-US" sz="3200" b="1" dirty="0" smtClean="0"/>
              <a:t>Slot2: 2, 3</a:t>
            </a:r>
            <a:endParaRPr lang="en-US" sz="3200" b="1" dirty="0"/>
          </a:p>
        </p:txBody>
      </p:sp>
      <p:sp>
        <p:nvSpPr>
          <p:cNvPr id="6" name="TextBox 5"/>
          <p:cNvSpPr txBox="1"/>
          <p:nvPr/>
        </p:nvSpPr>
        <p:spPr>
          <a:xfrm>
            <a:off x="9451599" y="1538003"/>
            <a:ext cx="2510905" cy="584775"/>
          </a:xfrm>
          <a:prstGeom prst="rect">
            <a:avLst/>
          </a:prstGeom>
          <a:noFill/>
        </p:spPr>
        <p:txBody>
          <a:bodyPr wrap="square" rtlCol="0">
            <a:spAutoFit/>
          </a:bodyPr>
          <a:lstStyle/>
          <a:p>
            <a:r>
              <a:rPr lang="en-US" sz="3200" b="1" smtClean="0"/>
              <a:t>Slot3: 2</a:t>
            </a:r>
            <a:endParaRPr lang="en-US" sz="3200" b="1"/>
          </a:p>
        </p:txBody>
      </p:sp>
      <p:sp>
        <p:nvSpPr>
          <p:cNvPr id="7" name="TextBox 6"/>
          <p:cNvSpPr txBox="1"/>
          <p:nvPr/>
        </p:nvSpPr>
        <p:spPr>
          <a:xfrm>
            <a:off x="9451599" y="2122778"/>
            <a:ext cx="2354788" cy="584775"/>
          </a:xfrm>
          <a:prstGeom prst="rect">
            <a:avLst/>
          </a:prstGeom>
          <a:noFill/>
        </p:spPr>
        <p:txBody>
          <a:bodyPr wrap="square" rtlCol="0">
            <a:spAutoFit/>
          </a:bodyPr>
          <a:lstStyle/>
          <a:p>
            <a:r>
              <a:rPr lang="en-US" sz="3200" b="1" dirty="0" smtClean="0"/>
              <a:t>Slot4: 3</a:t>
            </a:r>
            <a:endParaRPr lang="en-US" sz="3200" b="1" dirty="0"/>
          </a:p>
        </p:txBody>
      </p:sp>
      <p:sp>
        <p:nvSpPr>
          <p:cNvPr id="8" name="TextBox 7"/>
          <p:cNvSpPr txBox="1"/>
          <p:nvPr/>
        </p:nvSpPr>
        <p:spPr>
          <a:xfrm>
            <a:off x="9451599" y="2639160"/>
            <a:ext cx="2354788" cy="584775"/>
          </a:xfrm>
          <a:prstGeom prst="rect">
            <a:avLst/>
          </a:prstGeom>
          <a:noFill/>
        </p:spPr>
        <p:txBody>
          <a:bodyPr wrap="square" rtlCol="0">
            <a:spAutoFit/>
          </a:bodyPr>
          <a:lstStyle/>
          <a:p>
            <a:r>
              <a:rPr lang="en-US" sz="3200" b="1" dirty="0" smtClean="0"/>
              <a:t>Slot5: 5, 7 </a:t>
            </a:r>
            <a:endParaRPr lang="en-US" sz="3200" b="1" dirty="0"/>
          </a:p>
        </p:txBody>
      </p:sp>
    </p:spTree>
    <p:extLst>
      <p:ext uri="{BB962C8B-B14F-4D97-AF65-F5344CB8AC3E}">
        <p14:creationId xmlns:p14="http://schemas.microsoft.com/office/powerpoint/2010/main" val="156209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1171" y="953228"/>
            <a:ext cx="8296507" cy="4541415"/>
          </a:xfrm>
          <a:prstGeom prst="rect">
            <a:avLst/>
          </a:prstGeom>
        </p:spPr>
      </p:pic>
      <p:sp>
        <p:nvSpPr>
          <p:cNvPr id="3" name="Down Arrow 2"/>
          <p:cNvSpPr/>
          <p:nvPr/>
        </p:nvSpPr>
        <p:spPr>
          <a:xfrm>
            <a:off x="6486249" y="3161074"/>
            <a:ext cx="401444" cy="6021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451599" y="368453"/>
            <a:ext cx="2845441" cy="584775"/>
          </a:xfrm>
          <a:prstGeom prst="rect">
            <a:avLst/>
          </a:prstGeom>
          <a:noFill/>
        </p:spPr>
        <p:txBody>
          <a:bodyPr wrap="square" rtlCol="0">
            <a:spAutoFit/>
          </a:bodyPr>
          <a:lstStyle/>
          <a:p>
            <a:r>
              <a:rPr lang="en-US" sz="3200" b="1" dirty="0" smtClean="0"/>
              <a:t>Slot1: </a:t>
            </a:r>
            <a:r>
              <a:rPr lang="en-US" sz="3200" b="1" smtClean="0"/>
              <a:t>2, 3, 5, 7</a:t>
            </a:r>
            <a:endParaRPr lang="en-US" sz="3200" b="1" dirty="0"/>
          </a:p>
        </p:txBody>
      </p:sp>
      <p:sp>
        <p:nvSpPr>
          <p:cNvPr id="5" name="TextBox 4"/>
          <p:cNvSpPr txBox="1"/>
          <p:nvPr/>
        </p:nvSpPr>
        <p:spPr>
          <a:xfrm>
            <a:off x="9451599" y="953228"/>
            <a:ext cx="2354788" cy="584775"/>
          </a:xfrm>
          <a:prstGeom prst="rect">
            <a:avLst/>
          </a:prstGeom>
          <a:noFill/>
        </p:spPr>
        <p:txBody>
          <a:bodyPr wrap="square" rtlCol="0">
            <a:spAutoFit/>
          </a:bodyPr>
          <a:lstStyle/>
          <a:p>
            <a:r>
              <a:rPr lang="en-US" sz="3200" b="1" dirty="0" smtClean="0"/>
              <a:t>Slot2: 2, 3</a:t>
            </a:r>
            <a:endParaRPr lang="en-US" sz="3200" b="1" dirty="0"/>
          </a:p>
        </p:txBody>
      </p:sp>
      <p:sp>
        <p:nvSpPr>
          <p:cNvPr id="6" name="TextBox 5"/>
          <p:cNvSpPr txBox="1"/>
          <p:nvPr/>
        </p:nvSpPr>
        <p:spPr>
          <a:xfrm>
            <a:off x="9451599" y="1538003"/>
            <a:ext cx="2510905" cy="584775"/>
          </a:xfrm>
          <a:prstGeom prst="rect">
            <a:avLst/>
          </a:prstGeom>
          <a:noFill/>
        </p:spPr>
        <p:txBody>
          <a:bodyPr wrap="square" rtlCol="0">
            <a:spAutoFit/>
          </a:bodyPr>
          <a:lstStyle/>
          <a:p>
            <a:r>
              <a:rPr lang="en-US" sz="3200" b="1" smtClean="0"/>
              <a:t>Slot3: 2</a:t>
            </a:r>
            <a:endParaRPr lang="en-US" sz="3200" b="1"/>
          </a:p>
        </p:txBody>
      </p:sp>
      <p:sp>
        <p:nvSpPr>
          <p:cNvPr id="7" name="TextBox 6"/>
          <p:cNvSpPr txBox="1"/>
          <p:nvPr/>
        </p:nvSpPr>
        <p:spPr>
          <a:xfrm>
            <a:off x="9451599" y="2122778"/>
            <a:ext cx="2354788" cy="584775"/>
          </a:xfrm>
          <a:prstGeom prst="rect">
            <a:avLst/>
          </a:prstGeom>
          <a:noFill/>
        </p:spPr>
        <p:txBody>
          <a:bodyPr wrap="square" rtlCol="0">
            <a:spAutoFit/>
          </a:bodyPr>
          <a:lstStyle/>
          <a:p>
            <a:r>
              <a:rPr lang="en-US" sz="3200" b="1" dirty="0" smtClean="0"/>
              <a:t>Slot4: 3</a:t>
            </a:r>
            <a:endParaRPr lang="en-US" sz="3200" b="1" dirty="0"/>
          </a:p>
        </p:txBody>
      </p:sp>
      <p:sp>
        <p:nvSpPr>
          <p:cNvPr id="8" name="TextBox 7"/>
          <p:cNvSpPr txBox="1"/>
          <p:nvPr/>
        </p:nvSpPr>
        <p:spPr>
          <a:xfrm>
            <a:off x="9451599" y="2639160"/>
            <a:ext cx="2354788" cy="584775"/>
          </a:xfrm>
          <a:prstGeom prst="rect">
            <a:avLst/>
          </a:prstGeom>
          <a:noFill/>
        </p:spPr>
        <p:txBody>
          <a:bodyPr wrap="square" rtlCol="0">
            <a:spAutoFit/>
          </a:bodyPr>
          <a:lstStyle/>
          <a:p>
            <a:r>
              <a:rPr lang="en-US" sz="3200" b="1" dirty="0" smtClean="0"/>
              <a:t>Slot5: 5, 7 </a:t>
            </a:r>
            <a:endParaRPr lang="en-US" sz="3200" b="1" dirty="0"/>
          </a:p>
        </p:txBody>
      </p:sp>
      <p:sp>
        <p:nvSpPr>
          <p:cNvPr id="9" name="TextBox 8"/>
          <p:cNvSpPr txBox="1"/>
          <p:nvPr/>
        </p:nvSpPr>
        <p:spPr>
          <a:xfrm>
            <a:off x="9451599" y="3169769"/>
            <a:ext cx="2354788" cy="584775"/>
          </a:xfrm>
          <a:prstGeom prst="rect">
            <a:avLst/>
          </a:prstGeom>
          <a:noFill/>
        </p:spPr>
        <p:txBody>
          <a:bodyPr wrap="square" rtlCol="0">
            <a:spAutoFit/>
          </a:bodyPr>
          <a:lstStyle/>
          <a:p>
            <a:r>
              <a:rPr lang="en-US" sz="3200" b="1" dirty="0" smtClean="0"/>
              <a:t>Slot6: 5 </a:t>
            </a:r>
            <a:endParaRPr lang="en-US" sz="3200" b="1" dirty="0"/>
          </a:p>
        </p:txBody>
      </p:sp>
    </p:spTree>
    <p:extLst>
      <p:ext uri="{BB962C8B-B14F-4D97-AF65-F5344CB8AC3E}">
        <p14:creationId xmlns:p14="http://schemas.microsoft.com/office/powerpoint/2010/main" val="124869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1171" y="953228"/>
            <a:ext cx="8296507" cy="4541415"/>
          </a:xfrm>
          <a:prstGeom prst="rect">
            <a:avLst/>
          </a:prstGeom>
        </p:spPr>
      </p:pic>
      <p:sp>
        <p:nvSpPr>
          <p:cNvPr id="3" name="Down Arrow 2"/>
          <p:cNvSpPr/>
          <p:nvPr/>
        </p:nvSpPr>
        <p:spPr>
          <a:xfrm>
            <a:off x="8515771" y="3223935"/>
            <a:ext cx="401444" cy="6021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451599" y="368453"/>
            <a:ext cx="2845441" cy="584775"/>
          </a:xfrm>
          <a:prstGeom prst="rect">
            <a:avLst/>
          </a:prstGeom>
          <a:noFill/>
        </p:spPr>
        <p:txBody>
          <a:bodyPr wrap="square" rtlCol="0">
            <a:spAutoFit/>
          </a:bodyPr>
          <a:lstStyle/>
          <a:p>
            <a:r>
              <a:rPr lang="en-US" sz="3200" b="1" dirty="0" smtClean="0"/>
              <a:t>Slot1: </a:t>
            </a:r>
            <a:r>
              <a:rPr lang="en-US" sz="3200" b="1" smtClean="0"/>
              <a:t>2, 3, 5, 7</a:t>
            </a:r>
            <a:endParaRPr lang="en-US" sz="3200" b="1" dirty="0"/>
          </a:p>
        </p:txBody>
      </p:sp>
      <p:sp>
        <p:nvSpPr>
          <p:cNvPr id="5" name="TextBox 4"/>
          <p:cNvSpPr txBox="1"/>
          <p:nvPr/>
        </p:nvSpPr>
        <p:spPr>
          <a:xfrm>
            <a:off x="9451599" y="953228"/>
            <a:ext cx="2354788" cy="584775"/>
          </a:xfrm>
          <a:prstGeom prst="rect">
            <a:avLst/>
          </a:prstGeom>
          <a:noFill/>
        </p:spPr>
        <p:txBody>
          <a:bodyPr wrap="square" rtlCol="0">
            <a:spAutoFit/>
          </a:bodyPr>
          <a:lstStyle/>
          <a:p>
            <a:r>
              <a:rPr lang="en-US" sz="3200" b="1" dirty="0" smtClean="0"/>
              <a:t>Slot2: 2, 3</a:t>
            </a:r>
            <a:endParaRPr lang="en-US" sz="3200" b="1" dirty="0"/>
          </a:p>
        </p:txBody>
      </p:sp>
      <p:sp>
        <p:nvSpPr>
          <p:cNvPr id="6" name="TextBox 5"/>
          <p:cNvSpPr txBox="1"/>
          <p:nvPr/>
        </p:nvSpPr>
        <p:spPr>
          <a:xfrm>
            <a:off x="9451599" y="1538003"/>
            <a:ext cx="2510905" cy="584775"/>
          </a:xfrm>
          <a:prstGeom prst="rect">
            <a:avLst/>
          </a:prstGeom>
          <a:noFill/>
        </p:spPr>
        <p:txBody>
          <a:bodyPr wrap="square" rtlCol="0">
            <a:spAutoFit/>
          </a:bodyPr>
          <a:lstStyle/>
          <a:p>
            <a:r>
              <a:rPr lang="en-US" sz="3200" b="1" smtClean="0"/>
              <a:t>Slot3: 2</a:t>
            </a:r>
            <a:endParaRPr lang="en-US" sz="3200" b="1"/>
          </a:p>
        </p:txBody>
      </p:sp>
      <p:sp>
        <p:nvSpPr>
          <p:cNvPr id="7" name="TextBox 6"/>
          <p:cNvSpPr txBox="1"/>
          <p:nvPr/>
        </p:nvSpPr>
        <p:spPr>
          <a:xfrm>
            <a:off x="9451599" y="2122778"/>
            <a:ext cx="2354788" cy="584775"/>
          </a:xfrm>
          <a:prstGeom prst="rect">
            <a:avLst/>
          </a:prstGeom>
          <a:noFill/>
        </p:spPr>
        <p:txBody>
          <a:bodyPr wrap="square" rtlCol="0">
            <a:spAutoFit/>
          </a:bodyPr>
          <a:lstStyle/>
          <a:p>
            <a:r>
              <a:rPr lang="en-US" sz="3200" b="1" dirty="0" smtClean="0"/>
              <a:t>Slot4: 3</a:t>
            </a:r>
            <a:endParaRPr lang="en-US" sz="3200" b="1" dirty="0"/>
          </a:p>
        </p:txBody>
      </p:sp>
      <p:sp>
        <p:nvSpPr>
          <p:cNvPr id="8" name="TextBox 7"/>
          <p:cNvSpPr txBox="1"/>
          <p:nvPr/>
        </p:nvSpPr>
        <p:spPr>
          <a:xfrm>
            <a:off x="9451599" y="2639160"/>
            <a:ext cx="2354788" cy="584775"/>
          </a:xfrm>
          <a:prstGeom prst="rect">
            <a:avLst/>
          </a:prstGeom>
          <a:noFill/>
        </p:spPr>
        <p:txBody>
          <a:bodyPr wrap="square" rtlCol="0">
            <a:spAutoFit/>
          </a:bodyPr>
          <a:lstStyle/>
          <a:p>
            <a:r>
              <a:rPr lang="en-US" sz="3200" b="1" dirty="0" smtClean="0"/>
              <a:t>Slot5: 5, 7 </a:t>
            </a:r>
            <a:endParaRPr lang="en-US" sz="3200" b="1" dirty="0"/>
          </a:p>
        </p:txBody>
      </p:sp>
      <p:sp>
        <p:nvSpPr>
          <p:cNvPr id="9" name="TextBox 8"/>
          <p:cNvSpPr txBox="1"/>
          <p:nvPr/>
        </p:nvSpPr>
        <p:spPr>
          <a:xfrm>
            <a:off x="9451599" y="3169769"/>
            <a:ext cx="2354788" cy="584775"/>
          </a:xfrm>
          <a:prstGeom prst="rect">
            <a:avLst/>
          </a:prstGeom>
          <a:noFill/>
        </p:spPr>
        <p:txBody>
          <a:bodyPr wrap="square" rtlCol="0">
            <a:spAutoFit/>
          </a:bodyPr>
          <a:lstStyle/>
          <a:p>
            <a:r>
              <a:rPr lang="en-US" sz="3200" b="1" dirty="0" smtClean="0"/>
              <a:t>Slot6: 5 </a:t>
            </a:r>
            <a:endParaRPr lang="en-US" sz="3200" b="1" dirty="0"/>
          </a:p>
        </p:txBody>
      </p:sp>
      <p:sp>
        <p:nvSpPr>
          <p:cNvPr id="10" name="TextBox 9"/>
          <p:cNvSpPr txBox="1"/>
          <p:nvPr/>
        </p:nvSpPr>
        <p:spPr>
          <a:xfrm>
            <a:off x="9451599" y="3686151"/>
            <a:ext cx="2354788" cy="584775"/>
          </a:xfrm>
          <a:prstGeom prst="rect">
            <a:avLst/>
          </a:prstGeom>
          <a:noFill/>
        </p:spPr>
        <p:txBody>
          <a:bodyPr wrap="square" rtlCol="0">
            <a:spAutoFit/>
          </a:bodyPr>
          <a:lstStyle/>
          <a:p>
            <a:r>
              <a:rPr lang="en-US" sz="3200" b="1" dirty="0" smtClean="0"/>
              <a:t>Slot7: </a:t>
            </a:r>
            <a:r>
              <a:rPr lang="en-US" sz="3200" b="1" dirty="0"/>
              <a:t>7</a:t>
            </a:r>
            <a:r>
              <a:rPr lang="en-US" sz="3200" b="1" dirty="0" smtClean="0"/>
              <a:t> </a:t>
            </a:r>
            <a:endParaRPr lang="en-US" sz="3200" b="1" dirty="0"/>
          </a:p>
        </p:txBody>
      </p:sp>
    </p:spTree>
    <p:extLst>
      <p:ext uri="{BB962C8B-B14F-4D97-AF65-F5344CB8AC3E}">
        <p14:creationId xmlns:p14="http://schemas.microsoft.com/office/powerpoint/2010/main" val="189417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9pPr>
          </a:lstStyle>
          <a:p>
            <a:pPr>
              <a:spcBef>
                <a:spcPct val="0"/>
              </a:spcBef>
              <a:buClrTx/>
              <a:buFontTx/>
              <a:buNone/>
            </a:pPr>
            <a:r>
              <a:rPr lang="en-US" altLang="en-US" sz="4200">
                <a:solidFill>
                  <a:srgbClr val="006633"/>
                </a:solidFill>
                <a:latin typeface="Garamond" charset="0"/>
              </a:rPr>
              <a:t>Question 4</a:t>
            </a:r>
          </a:p>
        </p:txBody>
      </p:sp>
      <p:sp>
        <p:nvSpPr>
          <p:cNvPr id="157698" name="Text Box 2"/>
          <p:cNvSpPr txBox="1">
            <a:spLocks noChangeArrowheads="1"/>
          </p:cNvSpPr>
          <p:nvPr/>
        </p:nvSpPr>
        <p:spPr bwMode="auto">
          <a:xfrm>
            <a:off x="2063750" y="1417639"/>
            <a:ext cx="82296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2400"/>
              <a:t>Eight stations, numbered 1 through 8, are contending for the use of a shared channel by using the adaptive tree walk protocol. If all the stations whose addresses are prime numbers suddenly became ready at once, how many bit slots are needed to resolve the contention?</a:t>
            </a:r>
          </a:p>
        </p:txBody>
      </p:sp>
      <p:sp>
        <p:nvSpPr>
          <p:cNvPr id="157699" name="Text Box 3"/>
          <p:cNvSpPr txBox="1">
            <a:spLocks noChangeArrowheads="1"/>
          </p:cNvSpPr>
          <p:nvPr/>
        </p:nvSpPr>
        <p:spPr bwMode="auto">
          <a:xfrm>
            <a:off x="1981200" y="62436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fld id="{A06007E2-E44C-AA49-82CB-1B1E12D0B529}" type="datetime1">
              <a:rPr lang="en-US" altLang="en-US" sz="1200">
                <a:latin typeface="Garamond" charset="0"/>
              </a:rPr>
              <a:pPr eaLnBrk="1" hangingPunct="1">
                <a:spcBef>
                  <a:spcPct val="0"/>
                </a:spcBef>
                <a:buClrTx/>
                <a:buFontTx/>
                <a:buNone/>
              </a:pPr>
              <a:t>8/23/18</a:t>
            </a:fld>
            <a:endParaRPr lang="en-US" altLang="en-US" sz="1200">
              <a:latin typeface="Garamond" charset="0"/>
            </a:endParaRPr>
          </a:p>
        </p:txBody>
      </p:sp>
      <p:sp>
        <p:nvSpPr>
          <p:cNvPr id="157700" name="Text Box 4"/>
          <p:cNvSpPr txBox="1">
            <a:spLocks noChangeArrowheads="1"/>
          </p:cNvSpPr>
          <p:nvPr/>
        </p:nvSpPr>
        <p:spPr bwMode="auto">
          <a:xfrm>
            <a:off x="8077200" y="62436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algn="r" eaLnBrk="1" hangingPunct="1">
              <a:spcBef>
                <a:spcPct val="0"/>
              </a:spcBef>
              <a:buClrTx/>
              <a:buFontTx/>
              <a:buNone/>
            </a:pPr>
            <a:fld id="{E664AEFB-B017-784F-8BBB-E85783C454C3}" type="slidenum">
              <a:rPr lang="en-US" altLang="en-US" sz="1200">
                <a:latin typeface="Garamond" charset="0"/>
              </a:rPr>
              <a:pPr algn="r" eaLnBrk="1" hangingPunct="1">
                <a:spcBef>
                  <a:spcPct val="0"/>
                </a:spcBef>
                <a:buClrTx/>
                <a:buFontTx/>
                <a:buNone/>
              </a:pPr>
              <a:t>25</a:t>
            </a:fld>
            <a:endParaRPr lang="en-US" altLang="en-US" sz="1200">
              <a:latin typeface="Garamond" charset="0"/>
            </a:endParaRPr>
          </a:p>
        </p:txBody>
      </p:sp>
      <p:sp>
        <p:nvSpPr>
          <p:cNvPr id="18437" name="Text Box 5"/>
          <p:cNvSpPr txBox="1">
            <a:spLocks noChangeArrowheads="1"/>
          </p:cNvSpPr>
          <p:nvPr/>
        </p:nvSpPr>
        <p:spPr bwMode="auto">
          <a:xfrm>
            <a:off x="1985964" y="3505201"/>
            <a:ext cx="8224837" cy="2556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1600" i="1"/>
              <a:t>Answer: </a:t>
            </a:r>
          </a:p>
          <a:p>
            <a:pPr eaLnBrk="1" hangingPunct="1">
              <a:spcBef>
                <a:spcPct val="0"/>
              </a:spcBef>
              <a:buClrTx/>
              <a:buFontTx/>
              <a:buNone/>
            </a:pPr>
            <a:r>
              <a:rPr lang="en-US" altLang="en-US" sz="1600"/>
              <a:t>Stations 2,3,5,7 want to send. 7 slots are needed, with the contents of each slot being as follows:</a:t>
            </a:r>
          </a:p>
          <a:p>
            <a:pPr eaLnBrk="1" hangingPunct="1">
              <a:spcBef>
                <a:spcPct val="0"/>
              </a:spcBef>
              <a:buClrTx/>
              <a:buFontTx/>
              <a:buNone/>
            </a:pPr>
            <a:r>
              <a:rPr lang="en-US" altLang="en-US" sz="1600"/>
              <a:t>	slot 1: 	2, 3, 5, 7 (collision)				</a:t>
            </a:r>
          </a:p>
          <a:p>
            <a:pPr eaLnBrk="1" hangingPunct="1">
              <a:spcBef>
                <a:spcPct val="0"/>
              </a:spcBef>
              <a:buClrTx/>
              <a:buFontTx/>
              <a:buNone/>
            </a:pPr>
            <a:r>
              <a:rPr lang="en-US" altLang="en-US" sz="1600"/>
              <a:t>	slot 2: 	2, 3 (collision)					</a:t>
            </a:r>
          </a:p>
          <a:p>
            <a:pPr eaLnBrk="1" hangingPunct="1">
              <a:spcBef>
                <a:spcPct val="0"/>
              </a:spcBef>
              <a:buClrTx/>
              <a:buFontTx/>
              <a:buNone/>
            </a:pPr>
            <a:r>
              <a:rPr lang="en-US" altLang="en-US" sz="1600"/>
              <a:t>	slot 3: 	2 (success)						</a:t>
            </a:r>
          </a:p>
          <a:p>
            <a:pPr eaLnBrk="1" hangingPunct="1">
              <a:spcBef>
                <a:spcPct val="0"/>
              </a:spcBef>
              <a:buClrTx/>
              <a:buFontTx/>
              <a:buNone/>
            </a:pPr>
            <a:r>
              <a:rPr lang="en-US" altLang="en-US" sz="1600"/>
              <a:t>	slot 4:	3 (success)						</a:t>
            </a:r>
          </a:p>
          <a:p>
            <a:pPr eaLnBrk="1" hangingPunct="1">
              <a:spcBef>
                <a:spcPct val="0"/>
              </a:spcBef>
              <a:buClrTx/>
              <a:buFontTx/>
              <a:buNone/>
            </a:pPr>
            <a:r>
              <a:rPr lang="en-US" altLang="en-US" sz="1600"/>
              <a:t>	slot 5: 	5, 7 (collision) 						</a:t>
            </a:r>
          </a:p>
          <a:p>
            <a:pPr eaLnBrk="1" hangingPunct="1">
              <a:spcBef>
                <a:spcPct val="0"/>
              </a:spcBef>
              <a:buClrTx/>
              <a:buFontTx/>
              <a:buNone/>
            </a:pPr>
            <a:r>
              <a:rPr lang="en-US" altLang="en-US" sz="1600"/>
              <a:t>	slot 6: 	5 (success)</a:t>
            </a:r>
          </a:p>
          <a:p>
            <a:pPr eaLnBrk="1" hangingPunct="1">
              <a:spcBef>
                <a:spcPct val="0"/>
              </a:spcBef>
              <a:buClrTx/>
              <a:buFontTx/>
              <a:buNone/>
            </a:pPr>
            <a:r>
              <a:rPr lang="en-US" altLang="en-US" sz="1600"/>
              <a:t>slot 7: 	7 (success)</a:t>
            </a:r>
          </a:p>
        </p:txBody>
      </p:sp>
    </p:spTree>
    <p:extLst>
      <p:ext uri="{BB962C8B-B14F-4D97-AF65-F5344CB8AC3E}">
        <p14:creationId xmlns:p14="http://schemas.microsoft.com/office/powerpoint/2010/main" val="9421287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42345" y="1125385"/>
            <a:ext cx="8759215" cy="3814761"/>
          </a:xfrm>
          <a:prstGeom prst="rect">
            <a:avLst/>
          </a:prstGeom>
        </p:spPr>
      </p:pic>
    </p:spTree>
    <p:extLst>
      <p:ext uri="{BB962C8B-B14F-4D97-AF65-F5344CB8AC3E}">
        <p14:creationId xmlns:p14="http://schemas.microsoft.com/office/powerpoint/2010/main" val="1000103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77846" y="275008"/>
            <a:ext cx="9137032" cy="4118417"/>
          </a:xfrm>
          <a:prstGeom prst="rect">
            <a:avLst/>
          </a:prstGeom>
        </p:spPr>
      </p:pic>
      <p:pic>
        <p:nvPicPr>
          <p:cNvPr id="5" name="Picture 4"/>
          <p:cNvPicPr>
            <a:picLocks noChangeAspect="1"/>
          </p:cNvPicPr>
          <p:nvPr/>
        </p:nvPicPr>
        <p:blipFill>
          <a:blip r:embed="rId4"/>
          <a:stretch>
            <a:fillRect/>
          </a:stretch>
        </p:blipFill>
        <p:spPr>
          <a:xfrm>
            <a:off x="1272631" y="4393425"/>
            <a:ext cx="8947461" cy="2198768"/>
          </a:xfrm>
          <a:prstGeom prst="rect">
            <a:avLst/>
          </a:prstGeom>
        </p:spPr>
      </p:pic>
    </p:spTree>
    <p:extLst>
      <p:ext uri="{BB962C8B-B14F-4D97-AF65-F5344CB8AC3E}">
        <p14:creationId xmlns:p14="http://schemas.microsoft.com/office/powerpoint/2010/main" val="177695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92820" y="475933"/>
            <a:ext cx="8556083" cy="5863071"/>
          </a:xfrm>
          <a:prstGeom prst="rect">
            <a:avLst/>
          </a:prstGeom>
        </p:spPr>
      </p:pic>
    </p:spTree>
    <p:extLst>
      <p:ext uri="{BB962C8B-B14F-4D97-AF65-F5344CB8AC3E}">
        <p14:creationId xmlns:p14="http://schemas.microsoft.com/office/powerpoint/2010/main" val="307486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9pPr>
          </a:lstStyle>
          <a:p>
            <a:pPr>
              <a:spcBef>
                <a:spcPct val="0"/>
              </a:spcBef>
              <a:buClrTx/>
              <a:buFontTx/>
              <a:buNone/>
            </a:pPr>
            <a:r>
              <a:rPr lang="en-US" altLang="en-US" sz="4200">
                <a:solidFill>
                  <a:srgbClr val="006633"/>
                </a:solidFill>
                <a:latin typeface="Garamond" charset="0"/>
              </a:rPr>
              <a:t>Question 3</a:t>
            </a:r>
          </a:p>
        </p:txBody>
      </p:sp>
      <p:sp>
        <p:nvSpPr>
          <p:cNvPr id="155650" name="Text Box 2"/>
          <p:cNvSpPr txBox="1">
            <a:spLocks noChangeArrowheads="1"/>
          </p:cNvSpPr>
          <p:nvPr/>
        </p:nvSpPr>
        <p:spPr bwMode="auto">
          <a:xfrm>
            <a:off x="1981200" y="1417639"/>
            <a:ext cx="82296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2400"/>
              <a:t>The wireless LANs that we studied used protocols such as MACA instead of using CSMA/CD. Under what conditions, if any, would it be possible to use CSMA/CD instead?</a:t>
            </a:r>
          </a:p>
        </p:txBody>
      </p:sp>
      <p:sp>
        <p:nvSpPr>
          <p:cNvPr id="155651" name="Text Box 3"/>
          <p:cNvSpPr txBox="1">
            <a:spLocks noChangeArrowheads="1"/>
          </p:cNvSpPr>
          <p:nvPr/>
        </p:nvSpPr>
        <p:spPr bwMode="auto">
          <a:xfrm>
            <a:off x="1981200" y="62436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fld id="{A8870A87-77D5-7749-A2A1-ADA2891FA698}" type="datetime1">
              <a:rPr lang="en-US" altLang="en-US" sz="1200">
                <a:latin typeface="Garamond" charset="0"/>
              </a:rPr>
              <a:pPr eaLnBrk="1" hangingPunct="1">
                <a:spcBef>
                  <a:spcPct val="0"/>
                </a:spcBef>
                <a:buClrTx/>
                <a:buFontTx/>
                <a:buNone/>
              </a:pPr>
              <a:t>8/23/18</a:t>
            </a:fld>
            <a:endParaRPr lang="en-US" altLang="en-US" sz="1200">
              <a:latin typeface="Garamond" charset="0"/>
            </a:endParaRPr>
          </a:p>
        </p:txBody>
      </p:sp>
      <p:sp>
        <p:nvSpPr>
          <p:cNvPr id="155652" name="Text Box 4"/>
          <p:cNvSpPr txBox="1">
            <a:spLocks noChangeArrowheads="1"/>
          </p:cNvSpPr>
          <p:nvPr/>
        </p:nvSpPr>
        <p:spPr bwMode="auto">
          <a:xfrm>
            <a:off x="8077200" y="62436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algn="r" eaLnBrk="1" hangingPunct="1">
              <a:spcBef>
                <a:spcPct val="0"/>
              </a:spcBef>
              <a:buClrTx/>
              <a:buFontTx/>
              <a:buNone/>
            </a:pPr>
            <a:fld id="{2F74BF90-9837-0B4E-B84E-97EFD35F0578}" type="slidenum">
              <a:rPr lang="en-US" altLang="en-US" sz="1200">
                <a:latin typeface="Garamond" charset="0"/>
              </a:rPr>
              <a:pPr algn="r" eaLnBrk="1" hangingPunct="1">
                <a:spcBef>
                  <a:spcPct val="0"/>
                </a:spcBef>
                <a:buClrTx/>
                <a:buFontTx/>
                <a:buNone/>
              </a:pPr>
              <a:t>29</a:t>
            </a:fld>
            <a:endParaRPr lang="en-US" altLang="en-US" sz="1200">
              <a:latin typeface="Garamond" charset="0"/>
            </a:endParaRPr>
          </a:p>
        </p:txBody>
      </p:sp>
      <p:sp>
        <p:nvSpPr>
          <p:cNvPr id="17413" name="Text Box 5"/>
          <p:cNvSpPr txBox="1">
            <a:spLocks noChangeArrowheads="1"/>
          </p:cNvSpPr>
          <p:nvPr/>
        </p:nvSpPr>
        <p:spPr bwMode="auto">
          <a:xfrm>
            <a:off x="5934075" y="2900364"/>
            <a:ext cx="4267200"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1600" i="1" dirty="0"/>
              <a:t>Answer: </a:t>
            </a:r>
          </a:p>
          <a:p>
            <a:pPr eaLnBrk="1" hangingPunct="1">
              <a:spcBef>
                <a:spcPct val="0"/>
              </a:spcBef>
              <a:buClrTx/>
              <a:buFontTx/>
              <a:buNone/>
            </a:pPr>
            <a:r>
              <a:rPr lang="en-US" altLang="en-US" sz="1600" dirty="0"/>
              <a:t>Radios cannot receive and transmit on the same frequency at the same time. In wireless systems, the received signal can be 1,000,000 smaller than the transmitting signal. Therefore detecting the received signal superimposed on the transmitted signal is near impossible.</a:t>
            </a:r>
          </a:p>
          <a:p>
            <a:pPr eaLnBrk="1" hangingPunct="1">
              <a:spcBef>
                <a:spcPct val="0"/>
              </a:spcBef>
              <a:buClrTx/>
              <a:buFontTx/>
              <a:buNone/>
            </a:pPr>
            <a:endParaRPr lang="en-US" altLang="en-US" sz="1600" dirty="0"/>
          </a:p>
          <a:p>
            <a:pPr eaLnBrk="1" hangingPunct="1">
              <a:spcBef>
                <a:spcPct val="0"/>
              </a:spcBef>
              <a:buClrTx/>
              <a:buFontTx/>
              <a:buNone/>
            </a:pPr>
            <a:r>
              <a:rPr lang="en-US" altLang="en-US" sz="1600" dirty="0"/>
              <a:t>There is also the problem of not all stations being within radio range of each other, and therefore will not detect the collision. </a:t>
            </a:r>
          </a:p>
        </p:txBody>
      </p:sp>
      <p:pic>
        <p:nvPicPr>
          <p:cNvPr id="174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886076"/>
            <a:ext cx="3497263" cy="3052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726503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7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ext Box 1"/>
          <p:cNvSpPr txBox="1">
            <a:spLocks noChangeArrowheads="1"/>
          </p:cNvSpPr>
          <p:nvPr/>
        </p:nvSpPr>
        <p:spPr bwMode="auto">
          <a:xfrm>
            <a:off x="1276662"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9pPr>
          </a:lstStyle>
          <a:p>
            <a:pPr>
              <a:spcBef>
                <a:spcPct val="0"/>
              </a:spcBef>
              <a:buClrTx/>
              <a:buFontTx/>
              <a:buNone/>
            </a:pPr>
            <a:r>
              <a:rPr lang="en-US" altLang="en-US" sz="4200">
                <a:solidFill>
                  <a:srgbClr val="006633"/>
                </a:solidFill>
                <a:latin typeface="Garamond" charset="0"/>
              </a:rPr>
              <a:t>Question 1</a:t>
            </a:r>
          </a:p>
        </p:txBody>
      </p:sp>
      <p:sp>
        <p:nvSpPr>
          <p:cNvPr id="151554" name="Text Box 2"/>
          <p:cNvSpPr txBox="1">
            <a:spLocks noChangeArrowheads="1"/>
          </p:cNvSpPr>
          <p:nvPr/>
        </p:nvSpPr>
        <p:spPr bwMode="auto">
          <a:xfrm>
            <a:off x="1347866" y="1417639"/>
            <a:ext cx="82296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2400" dirty="0"/>
              <a:t>What is the minimum overhead in bytes to send an IP packet using PPP? </a:t>
            </a:r>
          </a:p>
        </p:txBody>
      </p:sp>
      <p:sp>
        <p:nvSpPr>
          <p:cNvPr id="151556" name="Text Box 4"/>
          <p:cNvSpPr txBox="1">
            <a:spLocks noChangeArrowheads="1"/>
          </p:cNvSpPr>
          <p:nvPr/>
        </p:nvSpPr>
        <p:spPr bwMode="auto">
          <a:xfrm>
            <a:off x="8077200" y="62436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algn="r" eaLnBrk="1" hangingPunct="1">
              <a:spcBef>
                <a:spcPct val="0"/>
              </a:spcBef>
              <a:buClrTx/>
              <a:buFontTx/>
              <a:buNone/>
            </a:pPr>
            <a:fld id="{2D2235B9-F723-3444-B747-061951CCBA60}" type="slidenum">
              <a:rPr lang="en-US" altLang="en-US" sz="1200">
                <a:latin typeface="Garamond" charset="0"/>
              </a:rPr>
              <a:pPr algn="r" eaLnBrk="1" hangingPunct="1">
                <a:spcBef>
                  <a:spcPct val="0"/>
                </a:spcBef>
                <a:buClrTx/>
                <a:buFontTx/>
                <a:buNone/>
              </a:pPr>
              <a:t>3</a:t>
            </a:fld>
            <a:endParaRPr lang="en-US" altLang="en-US" sz="1200">
              <a:latin typeface="Garamond" charset="0"/>
            </a:endParaRPr>
          </a:p>
        </p:txBody>
      </p:sp>
    </p:spTree>
    <p:extLst>
      <p:ext uri="{BB962C8B-B14F-4D97-AF65-F5344CB8AC3E}">
        <p14:creationId xmlns:p14="http://schemas.microsoft.com/office/powerpoint/2010/main" val="1930931947"/>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9pPr>
          </a:lstStyle>
          <a:p>
            <a:pPr>
              <a:spcBef>
                <a:spcPct val="0"/>
              </a:spcBef>
              <a:buClrTx/>
              <a:buFontTx/>
              <a:buNone/>
            </a:pPr>
            <a:r>
              <a:rPr lang="en-US" altLang="en-US" sz="4200">
                <a:solidFill>
                  <a:srgbClr val="006633"/>
                </a:solidFill>
                <a:latin typeface="Garamond" charset="0"/>
              </a:rPr>
              <a:t>Question 5</a:t>
            </a:r>
          </a:p>
        </p:txBody>
      </p:sp>
      <p:sp>
        <p:nvSpPr>
          <p:cNvPr id="159746" name="Text Box 2"/>
          <p:cNvSpPr txBox="1">
            <a:spLocks noChangeArrowheads="1"/>
          </p:cNvSpPr>
          <p:nvPr/>
        </p:nvSpPr>
        <p:spPr bwMode="auto">
          <a:xfrm>
            <a:off x="1702252" y="1240402"/>
            <a:ext cx="82296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2400"/>
              <a:t>Six stations, A through F, communicate using the MACA protocol. Is it possible that two transmissions take place simultaneously? Explain your answer.</a:t>
            </a:r>
          </a:p>
        </p:txBody>
      </p:sp>
      <p:sp>
        <p:nvSpPr>
          <p:cNvPr id="19461" name="Text Box 5"/>
          <p:cNvSpPr txBox="1">
            <a:spLocks noChangeArrowheads="1"/>
          </p:cNvSpPr>
          <p:nvPr/>
        </p:nvSpPr>
        <p:spPr bwMode="auto">
          <a:xfrm>
            <a:off x="1985963" y="3021012"/>
            <a:ext cx="8224837"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1600" i="1" dirty="0"/>
              <a:t>Answer: </a:t>
            </a:r>
          </a:p>
          <a:p>
            <a:pPr eaLnBrk="1" hangingPunct="1">
              <a:spcBef>
                <a:spcPct val="0"/>
              </a:spcBef>
              <a:buClrTx/>
              <a:buFontTx/>
              <a:buNone/>
            </a:pPr>
            <a:r>
              <a:rPr lang="en-US" altLang="en-US" sz="1600" dirty="0"/>
              <a:t>Yes. Imagine that they are in a straight line and that each station can reach only its nearest </a:t>
            </a:r>
            <a:r>
              <a:rPr lang="en-US" altLang="en-US" sz="1600" dirty="0" err="1"/>
              <a:t>neighbours</a:t>
            </a:r>
            <a:r>
              <a:rPr lang="en-US" altLang="en-US" sz="1600" dirty="0"/>
              <a:t>. Then A can send to B while E is sending to F.</a:t>
            </a:r>
          </a:p>
        </p:txBody>
      </p:sp>
      <p:sp>
        <p:nvSpPr>
          <p:cNvPr id="2" name="Oval 1"/>
          <p:cNvSpPr/>
          <p:nvPr/>
        </p:nvSpPr>
        <p:spPr>
          <a:xfrm>
            <a:off x="2432957" y="4902391"/>
            <a:ext cx="636814" cy="5551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A</a:t>
            </a:r>
            <a:endParaRPr lang="en-US" sz="2400" b="1" dirty="0"/>
          </a:p>
        </p:txBody>
      </p:sp>
      <p:sp>
        <p:nvSpPr>
          <p:cNvPr id="8" name="Oval 7"/>
          <p:cNvSpPr/>
          <p:nvPr/>
        </p:nvSpPr>
        <p:spPr>
          <a:xfrm>
            <a:off x="3554185" y="4902390"/>
            <a:ext cx="636814" cy="5551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B</a:t>
            </a:r>
            <a:endParaRPr lang="en-US" sz="2400" b="1" dirty="0"/>
          </a:p>
        </p:txBody>
      </p:sp>
      <p:sp>
        <p:nvSpPr>
          <p:cNvPr id="9" name="Oval 8"/>
          <p:cNvSpPr/>
          <p:nvPr/>
        </p:nvSpPr>
        <p:spPr>
          <a:xfrm>
            <a:off x="4678133" y="4882239"/>
            <a:ext cx="636814" cy="5551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C</a:t>
            </a:r>
            <a:endParaRPr lang="en-US" sz="2400" b="1" dirty="0"/>
          </a:p>
        </p:txBody>
      </p:sp>
      <p:sp>
        <p:nvSpPr>
          <p:cNvPr id="10" name="Oval 9"/>
          <p:cNvSpPr/>
          <p:nvPr/>
        </p:nvSpPr>
        <p:spPr>
          <a:xfrm>
            <a:off x="5817052" y="4882239"/>
            <a:ext cx="636814" cy="5551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D</a:t>
            </a:r>
            <a:endParaRPr lang="en-US" sz="2400" b="1" dirty="0"/>
          </a:p>
        </p:txBody>
      </p:sp>
      <p:sp>
        <p:nvSpPr>
          <p:cNvPr id="11" name="Oval 10"/>
          <p:cNvSpPr/>
          <p:nvPr/>
        </p:nvSpPr>
        <p:spPr>
          <a:xfrm>
            <a:off x="6923309" y="4882238"/>
            <a:ext cx="636814" cy="5551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E</a:t>
            </a:r>
            <a:endParaRPr lang="en-US" sz="2400" b="1" dirty="0"/>
          </a:p>
        </p:txBody>
      </p:sp>
      <p:sp>
        <p:nvSpPr>
          <p:cNvPr id="12" name="Oval 11"/>
          <p:cNvSpPr/>
          <p:nvPr/>
        </p:nvSpPr>
        <p:spPr>
          <a:xfrm>
            <a:off x="8029566" y="4882238"/>
            <a:ext cx="636814" cy="5551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F</a:t>
            </a:r>
            <a:endParaRPr lang="en-US" sz="2400" b="1" dirty="0"/>
          </a:p>
        </p:txBody>
      </p:sp>
      <p:sp>
        <p:nvSpPr>
          <p:cNvPr id="3" name="Right Arrow 2"/>
          <p:cNvSpPr/>
          <p:nvPr/>
        </p:nvSpPr>
        <p:spPr>
          <a:xfrm>
            <a:off x="7632915" y="5018302"/>
            <a:ext cx="370114" cy="277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157534" y="5041182"/>
            <a:ext cx="370114" cy="277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1548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dissolve">
                                      <p:cBhvr>
                                        <p:cTn id="14" dur="500"/>
                                        <p:tgtEl>
                                          <p:spTgt spid="1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9pPr>
          </a:lstStyle>
          <a:p>
            <a:pPr>
              <a:spcBef>
                <a:spcPct val="0"/>
              </a:spcBef>
              <a:buClrTx/>
              <a:buFontTx/>
              <a:buNone/>
            </a:pPr>
            <a:r>
              <a:rPr lang="en-US" altLang="en-US" sz="4200">
                <a:solidFill>
                  <a:srgbClr val="006633"/>
                </a:solidFill>
                <a:latin typeface="Garamond" charset="0"/>
              </a:rPr>
              <a:t>Question 6</a:t>
            </a:r>
          </a:p>
        </p:txBody>
      </p:sp>
      <p:sp>
        <p:nvSpPr>
          <p:cNvPr id="161794" name="Text Box 2"/>
          <p:cNvSpPr txBox="1">
            <a:spLocks noChangeArrowheads="1"/>
          </p:cNvSpPr>
          <p:nvPr/>
        </p:nvSpPr>
        <p:spPr bwMode="auto">
          <a:xfrm>
            <a:off x="1981200" y="1417639"/>
            <a:ext cx="82296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2400"/>
              <a:t>Give two reasons why networks might use an error-correcting code instead of error detection and retransmission.</a:t>
            </a:r>
          </a:p>
        </p:txBody>
      </p:sp>
      <p:sp>
        <p:nvSpPr>
          <p:cNvPr id="161795" name="Text Box 3"/>
          <p:cNvSpPr txBox="1">
            <a:spLocks noChangeArrowheads="1"/>
          </p:cNvSpPr>
          <p:nvPr/>
        </p:nvSpPr>
        <p:spPr bwMode="auto">
          <a:xfrm>
            <a:off x="1981200" y="62436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fld id="{35A8D354-F2B7-D645-85B1-AA07D9970AF4}" type="datetime1">
              <a:rPr lang="en-US" altLang="en-US" sz="1200">
                <a:latin typeface="Garamond" charset="0"/>
              </a:rPr>
              <a:pPr eaLnBrk="1" hangingPunct="1">
                <a:spcBef>
                  <a:spcPct val="0"/>
                </a:spcBef>
                <a:buClrTx/>
                <a:buFontTx/>
                <a:buNone/>
              </a:pPr>
              <a:t>8/23/18</a:t>
            </a:fld>
            <a:endParaRPr lang="en-US" altLang="en-US" sz="1200">
              <a:latin typeface="Garamond" charset="0"/>
            </a:endParaRPr>
          </a:p>
        </p:txBody>
      </p:sp>
      <p:sp>
        <p:nvSpPr>
          <p:cNvPr id="161796" name="Text Box 4"/>
          <p:cNvSpPr txBox="1">
            <a:spLocks noChangeArrowheads="1"/>
          </p:cNvSpPr>
          <p:nvPr/>
        </p:nvSpPr>
        <p:spPr bwMode="auto">
          <a:xfrm>
            <a:off x="8077200" y="62436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algn="r" eaLnBrk="1" hangingPunct="1">
              <a:spcBef>
                <a:spcPct val="0"/>
              </a:spcBef>
              <a:buClrTx/>
              <a:buFontTx/>
              <a:buNone/>
            </a:pPr>
            <a:fld id="{8A45AEBD-D1BA-A047-9C38-45830316E253}" type="slidenum">
              <a:rPr lang="en-US" altLang="en-US" sz="1200">
                <a:latin typeface="Garamond" charset="0"/>
              </a:rPr>
              <a:pPr algn="r" eaLnBrk="1" hangingPunct="1">
                <a:spcBef>
                  <a:spcPct val="0"/>
                </a:spcBef>
                <a:buClrTx/>
                <a:buFontTx/>
                <a:buNone/>
              </a:pPr>
              <a:t>31</a:t>
            </a:fld>
            <a:endParaRPr lang="en-US" altLang="en-US" sz="1200">
              <a:latin typeface="Garamond" charset="0"/>
            </a:endParaRPr>
          </a:p>
        </p:txBody>
      </p:sp>
      <p:sp>
        <p:nvSpPr>
          <p:cNvPr id="20485" name="Text Box 5"/>
          <p:cNvSpPr txBox="1">
            <a:spLocks noChangeArrowheads="1"/>
          </p:cNvSpPr>
          <p:nvPr/>
        </p:nvSpPr>
        <p:spPr bwMode="auto">
          <a:xfrm>
            <a:off x="1981200" y="3232605"/>
            <a:ext cx="8224837" cy="181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1600" i="1"/>
              <a:t>Answer: </a:t>
            </a:r>
          </a:p>
          <a:p>
            <a:pPr eaLnBrk="1" hangingPunct="1">
              <a:spcBef>
                <a:spcPct val="0"/>
              </a:spcBef>
              <a:buClrTx/>
              <a:buFontTx/>
              <a:buNone/>
            </a:pPr>
            <a:r>
              <a:rPr lang="en-US" altLang="en-US" sz="1600" dirty="0"/>
              <a:t>One reason is the need for real-time quality of service. If an error is discovered, there is no time to get a retransmission. The show must go on. Forward error correction can be used here. Another reason is that on very low quality lines (e.g. wireless channels), the error rate can be so high that practically all frames would have to be retransmitted, and the retransmissions would probably be damaged as well. To avoid this, forward error correction is used to increase the fraction of frames that arrive correctly.</a:t>
            </a:r>
          </a:p>
        </p:txBody>
      </p:sp>
    </p:spTree>
    <p:extLst>
      <p:ext uri="{BB962C8B-B14F-4D97-AF65-F5344CB8AC3E}">
        <p14:creationId xmlns:p14="http://schemas.microsoft.com/office/powerpoint/2010/main" val="20521348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8615" y="621393"/>
            <a:ext cx="9891808" cy="4832350"/>
          </a:xfrm>
          <a:prstGeom prst="rect">
            <a:avLst/>
          </a:prstGeom>
        </p:spPr>
      </p:pic>
    </p:spTree>
    <p:extLst>
      <p:ext uri="{BB962C8B-B14F-4D97-AF65-F5344CB8AC3E}">
        <p14:creationId xmlns:p14="http://schemas.microsoft.com/office/powerpoint/2010/main" val="1838215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37343" y="581477"/>
            <a:ext cx="7976534" cy="806451"/>
          </a:xfrm>
          <a:prstGeom prst="rect">
            <a:avLst/>
          </a:prstGeom>
        </p:spPr>
      </p:pic>
      <p:pic>
        <p:nvPicPr>
          <p:cNvPr id="4" name="Picture 3"/>
          <p:cNvPicPr>
            <a:picLocks noChangeAspect="1"/>
          </p:cNvPicPr>
          <p:nvPr/>
        </p:nvPicPr>
        <p:blipFill>
          <a:blip r:embed="rId4"/>
          <a:stretch>
            <a:fillRect/>
          </a:stretch>
        </p:blipFill>
        <p:spPr>
          <a:xfrm>
            <a:off x="2576284" y="984702"/>
            <a:ext cx="2131337" cy="403226"/>
          </a:xfrm>
          <a:prstGeom prst="rect">
            <a:avLst/>
          </a:prstGeom>
        </p:spPr>
      </p:pic>
      <p:pic>
        <p:nvPicPr>
          <p:cNvPr id="5" name="Picture 4"/>
          <p:cNvPicPr>
            <a:picLocks noChangeAspect="1"/>
          </p:cNvPicPr>
          <p:nvPr/>
        </p:nvPicPr>
        <p:blipFill>
          <a:blip r:embed="rId5"/>
          <a:stretch>
            <a:fillRect/>
          </a:stretch>
        </p:blipFill>
        <p:spPr>
          <a:xfrm>
            <a:off x="1335317" y="1448252"/>
            <a:ext cx="6224814" cy="356080"/>
          </a:xfrm>
          <a:prstGeom prst="rect">
            <a:avLst/>
          </a:prstGeom>
        </p:spPr>
      </p:pic>
      <p:pic>
        <p:nvPicPr>
          <p:cNvPr id="6" name="Picture 5"/>
          <p:cNvPicPr>
            <a:picLocks noChangeAspect="1"/>
          </p:cNvPicPr>
          <p:nvPr/>
        </p:nvPicPr>
        <p:blipFill>
          <a:blip r:embed="rId6"/>
          <a:stretch>
            <a:fillRect/>
          </a:stretch>
        </p:blipFill>
        <p:spPr>
          <a:xfrm>
            <a:off x="1653721" y="1804332"/>
            <a:ext cx="6565900" cy="1841500"/>
          </a:xfrm>
          <a:prstGeom prst="rect">
            <a:avLst/>
          </a:prstGeom>
        </p:spPr>
      </p:pic>
      <p:pic>
        <p:nvPicPr>
          <p:cNvPr id="7" name="Picture 6"/>
          <p:cNvPicPr>
            <a:picLocks noChangeAspect="1"/>
          </p:cNvPicPr>
          <p:nvPr/>
        </p:nvPicPr>
        <p:blipFill>
          <a:blip r:embed="rId7"/>
          <a:stretch>
            <a:fillRect/>
          </a:stretch>
        </p:blipFill>
        <p:spPr>
          <a:xfrm>
            <a:off x="1374321" y="3684412"/>
            <a:ext cx="6845300" cy="635000"/>
          </a:xfrm>
          <a:prstGeom prst="rect">
            <a:avLst/>
          </a:prstGeom>
        </p:spPr>
      </p:pic>
      <p:pic>
        <p:nvPicPr>
          <p:cNvPr id="8" name="Picture 7"/>
          <p:cNvPicPr>
            <a:picLocks noChangeAspect="1"/>
          </p:cNvPicPr>
          <p:nvPr/>
        </p:nvPicPr>
        <p:blipFill>
          <a:blip r:embed="rId8"/>
          <a:stretch>
            <a:fillRect/>
          </a:stretch>
        </p:blipFill>
        <p:spPr>
          <a:xfrm>
            <a:off x="5942692" y="3878086"/>
            <a:ext cx="469900" cy="441326"/>
          </a:xfrm>
          <a:prstGeom prst="rect">
            <a:avLst/>
          </a:prstGeom>
        </p:spPr>
      </p:pic>
      <p:pic>
        <p:nvPicPr>
          <p:cNvPr id="9" name="Picture 8"/>
          <p:cNvPicPr>
            <a:picLocks noChangeAspect="1"/>
          </p:cNvPicPr>
          <p:nvPr/>
        </p:nvPicPr>
        <p:blipFill>
          <a:blip r:embed="rId9"/>
          <a:stretch>
            <a:fillRect/>
          </a:stretch>
        </p:blipFill>
        <p:spPr>
          <a:xfrm>
            <a:off x="1450521" y="4357992"/>
            <a:ext cx="6769100" cy="584200"/>
          </a:xfrm>
          <a:prstGeom prst="rect">
            <a:avLst/>
          </a:prstGeom>
        </p:spPr>
      </p:pic>
      <p:pic>
        <p:nvPicPr>
          <p:cNvPr id="10" name="Picture 9"/>
          <p:cNvPicPr>
            <a:picLocks noChangeAspect="1"/>
          </p:cNvPicPr>
          <p:nvPr/>
        </p:nvPicPr>
        <p:blipFill>
          <a:blip r:embed="rId10"/>
          <a:stretch>
            <a:fillRect/>
          </a:stretch>
        </p:blipFill>
        <p:spPr>
          <a:xfrm>
            <a:off x="5675992" y="4643567"/>
            <a:ext cx="1003300" cy="330200"/>
          </a:xfrm>
          <a:prstGeom prst="rect">
            <a:avLst/>
          </a:prstGeom>
        </p:spPr>
      </p:pic>
      <p:pic>
        <p:nvPicPr>
          <p:cNvPr id="11" name="Picture 10"/>
          <p:cNvPicPr>
            <a:picLocks noChangeAspect="1"/>
          </p:cNvPicPr>
          <p:nvPr/>
        </p:nvPicPr>
        <p:blipFill>
          <a:blip r:embed="rId11"/>
          <a:stretch>
            <a:fillRect/>
          </a:stretch>
        </p:blipFill>
        <p:spPr>
          <a:xfrm>
            <a:off x="1514021" y="5106942"/>
            <a:ext cx="6565900" cy="304800"/>
          </a:xfrm>
          <a:prstGeom prst="rect">
            <a:avLst/>
          </a:prstGeom>
        </p:spPr>
      </p:pic>
      <p:pic>
        <p:nvPicPr>
          <p:cNvPr id="12" name="Picture 11"/>
          <p:cNvPicPr>
            <a:picLocks noChangeAspect="1"/>
          </p:cNvPicPr>
          <p:nvPr/>
        </p:nvPicPr>
        <p:blipFill>
          <a:blip r:embed="rId12"/>
          <a:stretch>
            <a:fillRect/>
          </a:stretch>
        </p:blipFill>
        <p:spPr>
          <a:xfrm>
            <a:off x="1852384" y="5443631"/>
            <a:ext cx="1447800" cy="292100"/>
          </a:xfrm>
          <a:prstGeom prst="rect">
            <a:avLst/>
          </a:prstGeom>
        </p:spPr>
      </p:pic>
    </p:spTree>
    <p:extLst>
      <p:ext uri="{BB962C8B-B14F-4D97-AF65-F5344CB8AC3E}">
        <p14:creationId xmlns:p14="http://schemas.microsoft.com/office/powerpoint/2010/main" val="1977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596" y="599607"/>
            <a:ext cx="2848132" cy="707886"/>
          </a:xfrm>
          <a:prstGeom prst="rect">
            <a:avLst/>
          </a:prstGeom>
          <a:noFill/>
        </p:spPr>
        <p:txBody>
          <a:bodyPr wrap="square" rtlCol="0">
            <a:spAutoFit/>
          </a:bodyPr>
          <a:lstStyle/>
          <a:p>
            <a:r>
              <a:rPr lang="en-US" altLang="zh-CN" sz="4000" b="1" dirty="0" smtClean="0"/>
              <a:t>Review</a:t>
            </a:r>
            <a:endParaRPr lang="en-US" sz="4000" b="1" dirty="0"/>
          </a:p>
        </p:txBody>
      </p:sp>
      <p:sp>
        <p:nvSpPr>
          <p:cNvPr id="4" name="TextBox 3"/>
          <p:cNvSpPr txBox="1"/>
          <p:nvPr/>
        </p:nvSpPr>
        <p:spPr>
          <a:xfrm>
            <a:off x="614595" y="1538868"/>
            <a:ext cx="9768468" cy="584775"/>
          </a:xfrm>
          <a:prstGeom prst="rect">
            <a:avLst/>
          </a:prstGeom>
          <a:noFill/>
        </p:spPr>
        <p:txBody>
          <a:bodyPr wrap="square" rtlCol="0">
            <a:spAutoFit/>
          </a:bodyPr>
          <a:lstStyle/>
          <a:p>
            <a:r>
              <a:rPr lang="en-US" altLang="zh-CN" sz="3200" b="1" dirty="0" smtClean="0"/>
              <a:t>Point to Point Protocol (PPP)</a:t>
            </a:r>
            <a:endParaRPr lang="en-US" sz="3200" b="1" dirty="0"/>
          </a:p>
        </p:txBody>
      </p:sp>
      <p:sp>
        <p:nvSpPr>
          <p:cNvPr id="5" name="TextBox 4"/>
          <p:cNvSpPr txBox="1"/>
          <p:nvPr/>
        </p:nvSpPr>
        <p:spPr>
          <a:xfrm>
            <a:off x="614595" y="2386360"/>
            <a:ext cx="11004975" cy="2123658"/>
          </a:xfrm>
          <a:prstGeom prst="rect">
            <a:avLst/>
          </a:prstGeom>
          <a:noFill/>
        </p:spPr>
        <p:txBody>
          <a:bodyPr wrap="square" rtlCol="0">
            <a:spAutoFit/>
          </a:bodyPr>
          <a:lstStyle/>
          <a:p>
            <a:pPr marL="285750" indent="-285750">
              <a:buFont typeface="Arial" charset="0"/>
              <a:buChar char="•"/>
            </a:pPr>
            <a:r>
              <a:rPr lang="en-US" sz="2800" dirty="0" smtClean="0">
                <a:solidFill>
                  <a:srgbClr val="FF0000"/>
                </a:solidFill>
              </a:rPr>
              <a:t>Data-link </a:t>
            </a:r>
            <a:r>
              <a:rPr lang="en-US" sz="2800" dirty="0" smtClean="0"/>
              <a:t>layer</a:t>
            </a:r>
          </a:p>
          <a:p>
            <a:pPr marL="285750" indent="-285750">
              <a:buFont typeface="Arial" charset="0"/>
              <a:buChar char="•"/>
            </a:pPr>
            <a:r>
              <a:rPr lang="en-US" sz="2800" dirty="0" smtClean="0"/>
              <a:t>Controls transmitting data across two nodes(any devices in the network)</a:t>
            </a:r>
          </a:p>
          <a:p>
            <a:pPr marL="285750" indent="-285750">
              <a:buFont typeface="Arial" charset="0"/>
              <a:buChar char="•"/>
            </a:pPr>
            <a:r>
              <a:rPr lang="en-US" sz="2800" dirty="0" smtClean="0"/>
              <a:t>Both </a:t>
            </a:r>
            <a:r>
              <a:rPr lang="en-US" sz="2800" dirty="0" smtClean="0">
                <a:solidFill>
                  <a:srgbClr val="FF0000"/>
                </a:solidFill>
              </a:rPr>
              <a:t>SONET</a:t>
            </a:r>
            <a:r>
              <a:rPr lang="en-US" sz="2800" dirty="0" smtClean="0"/>
              <a:t> (Synchronous Optical Networking) and </a:t>
            </a:r>
            <a:r>
              <a:rPr lang="en-US" sz="2800" dirty="0" smtClean="0">
                <a:solidFill>
                  <a:srgbClr val="FF0000"/>
                </a:solidFill>
              </a:rPr>
              <a:t>ADSL</a:t>
            </a:r>
            <a:r>
              <a:rPr lang="en-US" sz="2800" dirty="0" smtClean="0"/>
              <a:t> (Asymmetric Digital Subscriber Loop) use </a:t>
            </a:r>
            <a:r>
              <a:rPr lang="en-US" sz="2800" dirty="0" smtClean="0">
                <a:solidFill>
                  <a:srgbClr val="FF0000"/>
                </a:solidFill>
              </a:rPr>
              <a:t>PPP</a:t>
            </a:r>
            <a:r>
              <a:rPr lang="en-US" sz="2800" dirty="0" smtClean="0"/>
              <a:t> in different ways</a:t>
            </a:r>
          </a:p>
          <a:p>
            <a:endParaRPr lang="en-US" sz="2000" dirty="0"/>
          </a:p>
        </p:txBody>
      </p:sp>
      <p:pic>
        <p:nvPicPr>
          <p:cNvPr id="6" name="Picture 5"/>
          <p:cNvPicPr>
            <a:picLocks noChangeAspect="1"/>
          </p:cNvPicPr>
          <p:nvPr/>
        </p:nvPicPr>
        <p:blipFill>
          <a:blip r:embed="rId3"/>
          <a:stretch>
            <a:fillRect/>
          </a:stretch>
        </p:blipFill>
        <p:spPr>
          <a:xfrm>
            <a:off x="837733" y="4415427"/>
            <a:ext cx="4202617" cy="2346916"/>
          </a:xfrm>
          <a:prstGeom prst="rect">
            <a:avLst/>
          </a:prstGeom>
        </p:spPr>
      </p:pic>
      <p:pic>
        <p:nvPicPr>
          <p:cNvPr id="7" name="Picture 6"/>
          <p:cNvPicPr>
            <a:picLocks noChangeAspect="1"/>
          </p:cNvPicPr>
          <p:nvPr/>
        </p:nvPicPr>
        <p:blipFill>
          <a:blip r:embed="rId4"/>
          <a:stretch>
            <a:fillRect/>
          </a:stretch>
        </p:blipFill>
        <p:spPr>
          <a:xfrm>
            <a:off x="5847593" y="4415427"/>
            <a:ext cx="5867400" cy="2070100"/>
          </a:xfrm>
          <a:prstGeom prst="rect">
            <a:avLst/>
          </a:prstGeom>
        </p:spPr>
      </p:pic>
      <p:pic>
        <p:nvPicPr>
          <p:cNvPr id="8" name="Picture 7"/>
          <p:cNvPicPr>
            <a:picLocks noChangeAspect="1"/>
          </p:cNvPicPr>
          <p:nvPr/>
        </p:nvPicPr>
        <p:blipFill>
          <a:blip r:embed="rId5"/>
          <a:stretch>
            <a:fillRect/>
          </a:stretch>
        </p:blipFill>
        <p:spPr>
          <a:xfrm>
            <a:off x="4394912" y="96706"/>
            <a:ext cx="7797088" cy="1765891"/>
          </a:xfrm>
          <a:prstGeom prst="rect">
            <a:avLst/>
          </a:prstGeom>
        </p:spPr>
      </p:pic>
    </p:spTree>
    <p:extLst>
      <p:ext uri="{BB962C8B-B14F-4D97-AF65-F5344CB8AC3E}">
        <p14:creationId xmlns:p14="http://schemas.microsoft.com/office/powerpoint/2010/main" val="178106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ext Box 1"/>
          <p:cNvSpPr txBox="1">
            <a:spLocks noChangeArrowheads="1"/>
          </p:cNvSpPr>
          <p:nvPr/>
        </p:nvSpPr>
        <p:spPr bwMode="auto">
          <a:xfrm>
            <a:off x="1276662"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Droid Sans Fallback" charset="0"/>
                <a:cs typeface="Droid Sans Fallback" charset="0"/>
              </a:defRPr>
            </a:lvl9pPr>
          </a:lstStyle>
          <a:p>
            <a:pPr>
              <a:spcBef>
                <a:spcPct val="0"/>
              </a:spcBef>
              <a:buClrTx/>
              <a:buFontTx/>
              <a:buNone/>
            </a:pPr>
            <a:r>
              <a:rPr lang="en-US" altLang="en-US" sz="4200">
                <a:solidFill>
                  <a:srgbClr val="006633"/>
                </a:solidFill>
                <a:latin typeface="Garamond" charset="0"/>
              </a:rPr>
              <a:t>Question 1</a:t>
            </a:r>
          </a:p>
        </p:txBody>
      </p:sp>
      <p:sp>
        <p:nvSpPr>
          <p:cNvPr id="151554" name="Text Box 2"/>
          <p:cNvSpPr txBox="1">
            <a:spLocks noChangeArrowheads="1"/>
          </p:cNvSpPr>
          <p:nvPr/>
        </p:nvSpPr>
        <p:spPr bwMode="auto">
          <a:xfrm>
            <a:off x="1347866" y="1417639"/>
            <a:ext cx="82296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7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2400" dirty="0"/>
              <a:t>What is the minimum overhead in bytes to send an IP packet using PPP? </a:t>
            </a:r>
          </a:p>
        </p:txBody>
      </p:sp>
      <p:sp>
        <p:nvSpPr>
          <p:cNvPr id="151556" name="Text Box 4"/>
          <p:cNvSpPr txBox="1">
            <a:spLocks noChangeArrowheads="1"/>
          </p:cNvSpPr>
          <p:nvPr/>
        </p:nvSpPr>
        <p:spPr bwMode="auto">
          <a:xfrm>
            <a:off x="8077200" y="62436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algn="r" eaLnBrk="1" hangingPunct="1">
              <a:spcBef>
                <a:spcPct val="0"/>
              </a:spcBef>
              <a:buClrTx/>
              <a:buFontTx/>
              <a:buNone/>
            </a:pPr>
            <a:fld id="{2D2235B9-F723-3444-B747-061951CCBA60}" type="slidenum">
              <a:rPr lang="en-US" altLang="en-US" sz="1200">
                <a:latin typeface="Garamond" charset="0"/>
              </a:rPr>
              <a:pPr algn="r" eaLnBrk="1" hangingPunct="1">
                <a:spcBef>
                  <a:spcPct val="0"/>
                </a:spcBef>
                <a:buClrTx/>
                <a:buFontTx/>
                <a:buNone/>
              </a:pPr>
              <a:t>5</a:t>
            </a:fld>
            <a:endParaRPr lang="en-US" altLang="en-US" sz="1200">
              <a:latin typeface="Garamond" charset="0"/>
            </a:endParaRPr>
          </a:p>
        </p:txBody>
      </p:sp>
      <p:sp>
        <p:nvSpPr>
          <p:cNvPr id="15365" name="Text Box 5"/>
          <p:cNvSpPr txBox="1">
            <a:spLocks noChangeArrowheads="1"/>
          </p:cNvSpPr>
          <p:nvPr/>
        </p:nvSpPr>
        <p:spPr bwMode="auto">
          <a:xfrm>
            <a:off x="1352629" y="4407954"/>
            <a:ext cx="8224837" cy="2064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spcBef>
                <a:spcPts val="7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charset="0"/>
                <a:ea typeface="Droid Sans Fallback" charset="0"/>
                <a:cs typeface="Droid Sans Fallback" charset="0"/>
              </a:defRPr>
            </a:lvl1pPr>
            <a:lvl2pPr>
              <a:spcBef>
                <a:spcPts val="6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charset="0"/>
                <a:ea typeface="Droid Sans Fallback" charset="0"/>
                <a:cs typeface="Droid Sans Fallback" charset="0"/>
              </a:defRPr>
            </a:lvl2pPr>
            <a:lvl3pPr>
              <a:spcBef>
                <a:spcPts val="55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charset="0"/>
                <a:ea typeface="Droid Sans Fallback" charset="0"/>
                <a:cs typeface="Droid Sans Fallback" charset="0"/>
              </a:defRPr>
            </a:lvl3pPr>
            <a:lvl4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4pPr>
            <a:lvl5pPr>
              <a:spcBef>
                <a:spcPts val="500"/>
              </a:spcBef>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9pPr>
          </a:lstStyle>
          <a:p>
            <a:pPr eaLnBrk="1" hangingPunct="1">
              <a:spcBef>
                <a:spcPct val="0"/>
              </a:spcBef>
              <a:buClrTx/>
              <a:buFontTx/>
              <a:buNone/>
            </a:pPr>
            <a:r>
              <a:rPr lang="en-US" altLang="en-US" sz="1600" i="1" dirty="0"/>
              <a:t>Answer: </a:t>
            </a:r>
          </a:p>
          <a:p>
            <a:pPr eaLnBrk="1" hangingPunct="1">
              <a:spcBef>
                <a:spcPct val="0"/>
              </a:spcBef>
              <a:buClrTx/>
              <a:buFontTx/>
              <a:buNone/>
            </a:pPr>
            <a:r>
              <a:rPr lang="en-US" altLang="en-US" sz="1600" dirty="0"/>
              <a:t>Note that you do not need to consider the length of the IP packet or its header. </a:t>
            </a:r>
          </a:p>
          <a:p>
            <a:pPr eaLnBrk="1" hangingPunct="1">
              <a:spcBef>
                <a:spcPct val="0"/>
              </a:spcBef>
              <a:buClrTx/>
              <a:buFontTx/>
              <a:buNone/>
            </a:pPr>
            <a:endParaRPr lang="en-US" altLang="en-US" sz="1600" dirty="0"/>
          </a:p>
          <a:p>
            <a:pPr eaLnBrk="1" hangingPunct="1">
              <a:spcBef>
                <a:spcPct val="0"/>
              </a:spcBef>
              <a:buClrTx/>
              <a:buFontTx/>
              <a:buNone/>
            </a:pPr>
            <a:r>
              <a:rPr lang="en-US" altLang="en-US" sz="1600" dirty="0"/>
              <a:t>Minimum bytes in PPP frame: 1 byte for leading flag, 0 bytes for address and control, </a:t>
            </a:r>
          </a:p>
          <a:p>
            <a:pPr eaLnBrk="1" hangingPunct="1">
              <a:spcBef>
                <a:spcPct val="0"/>
              </a:spcBef>
              <a:buClrTx/>
              <a:buFontTx/>
              <a:buNone/>
            </a:pPr>
            <a:r>
              <a:rPr lang="en-US" altLang="en-US" sz="1600" dirty="0"/>
              <a:t>1 byte for protocol, 2 bytes for checksum, 1 byte for trailing flag, giving a total of 5 bytes.</a:t>
            </a:r>
          </a:p>
          <a:p>
            <a:pPr eaLnBrk="1" hangingPunct="1">
              <a:spcBef>
                <a:spcPct val="0"/>
              </a:spcBef>
              <a:buClrTx/>
              <a:buFontTx/>
              <a:buNone/>
            </a:pPr>
            <a:endParaRPr lang="en-US" altLang="en-US" sz="1600" dirty="0"/>
          </a:p>
          <a:p>
            <a:pPr eaLnBrk="1" hangingPunct="1">
              <a:spcBef>
                <a:spcPct val="0"/>
              </a:spcBef>
              <a:buClrTx/>
              <a:buFontTx/>
              <a:buNone/>
            </a:pPr>
            <a:r>
              <a:rPr lang="en-US" altLang="en-US" sz="1600" dirty="0"/>
              <a:t>The address and control fields can be omitted via LCP negotiation when the connection begins. (See </a:t>
            </a:r>
            <a:r>
              <a:rPr lang="en-US" altLang="en-US" sz="1600" dirty="0" err="1"/>
              <a:t>Ch</a:t>
            </a:r>
            <a:r>
              <a:rPr lang="en-US" altLang="en-US" sz="1600" dirty="0"/>
              <a:t> 3.5.1 </a:t>
            </a:r>
            <a:r>
              <a:rPr lang="en-US" altLang="en-US" sz="1600" dirty="0" err="1"/>
              <a:t>Tanenbaum</a:t>
            </a:r>
            <a:r>
              <a:rPr lang="en-US" altLang="en-US" sz="1600" dirty="0"/>
              <a:t>)</a:t>
            </a: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866" y="2288642"/>
            <a:ext cx="7162800" cy="177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4797439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246" y="691375"/>
            <a:ext cx="3033132" cy="769441"/>
          </a:xfrm>
          <a:prstGeom prst="rect">
            <a:avLst/>
          </a:prstGeom>
          <a:noFill/>
        </p:spPr>
        <p:txBody>
          <a:bodyPr wrap="square" rtlCol="0">
            <a:spAutoFit/>
          </a:bodyPr>
          <a:lstStyle/>
          <a:p>
            <a:r>
              <a:rPr lang="en-US" sz="4400" b="1" dirty="0" smtClean="0"/>
              <a:t>MAC</a:t>
            </a:r>
            <a:endParaRPr lang="en-US" sz="4400" b="1" dirty="0"/>
          </a:p>
        </p:txBody>
      </p:sp>
      <p:pic>
        <p:nvPicPr>
          <p:cNvPr id="3" name="Picture 2"/>
          <p:cNvPicPr>
            <a:picLocks noChangeAspect="1"/>
          </p:cNvPicPr>
          <p:nvPr/>
        </p:nvPicPr>
        <p:blipFill>
          <a:blip r:embed="rId3"/>
          <a:stretch>
            <a:fillRect/>
          </a:stretch>
        </p:blipFill>
        <p:spPr>
          <a:xfrm>
            <a:off x="441246" y="1841558"/>
            <a:ext cx="7659494" cy="418719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884942302"/>
              </p:ext>
            </p:extLst>
          </p:nvPr>
        </p:nvGraphicFramePr>
        <p:xfrm>
          <a:off x="8286051" y="454718"/>
          <a:ext cx="1558693" cy="2773680"/>
        </p:xfrm>
        <a:graphic>
          <a:graphicData uri="http://schemas.openxmlformats.org/drawingml/2006/table">
            <a:tbl>
              <a:tblPr firstRow="1" bandRow="1">
                <a:tableStyleId>{5940675A-B579-460E-94D1-54222C63F5DA}</a:tableStyleId>
              </a:tblPr>
              <a:tblGrid>
                <a:gridCol w="1558693"/>
              </a:tblGrid>
              <a:tr h="370840">
                <a:tc>
                  <a:txBody>
                    <a:bodyPr/>
                    <a:lstStyle/>
                    <a:p>
                      <a:pPr algn="ctr"/>
                      <a:r>
                        <a:rPr lang="en-US" altLang="zh-CN" sz="2000" dirty="0" smtClean="0"/>
                        <a:t>Application</a:t>
                      </a:r>
                      <a:endParaRPr lang="en-US" sz="2000" dirty="0"/>
                    </a:p>
                  </a:txBody>
                  <a:tcPr/>
                </a:tc>
              </a:tr>
              <a:tr h="370840">
                <a:tc>
                  <a:txBody>
                    <a:bodyPr/>
                    <a:lstStyle/>
                    <a:p>
                      <a:pPr algn="ctr"/>
                      <a:r>
                        <a:rPr lang="en-US" altLang="zh-CN" sz="2000" dirty="0" smtClean="0"/>
                        <a:t>Presentation</a:t>
                      </a:r>
                      <a:endParaRPr lang="en-US" sz="2000" dirty="0"/>
                    </a:p>
                  </a:txBody>
                  <a:tcPr/>
                </a:tc>
              </a:tr>
              <a:tr h="370840">
                <a:tc>
                  <a:txBody>
                    <a:bodyPr/>
                    <a:lstStyle/>
                    <a:p>
                      <a:pPr algn="ctr"/>
                      <a:r>
                        <a:rPr lang="en-US" altLang="zh-CN" sz="2000" dirty="0" smtClean="0"/>
                        <a:t>Session</a:t>
                      </a:r>
                      <a:endParaRPr lang="en-US" sz="2000" dirty="0"/>
                    </a:p>
                  </a:txBody>
                  <a:tcPr/>
                </a:tc>
              </a:tr>
              <a:tr h="370840">
                <a:tc>
                  <a:txBody>
                    <a:bodyPr/>
                    <a:lstStyle/>
                    <a:p>
                      <a:pPr algn="ctr"/>
                      <a:r>
                        <a:rPr lang="en-US" altLang="zh-CN" sz="2000" dirty="0" smtClean="0"/>
                        <a:t>Transport</a:t>
                      </a:r>
                      <a:endParaRPr lang="en-US" sz="2000" dirty="0"/>
                    </a:p>
                  </a:txBody>
                  <a:tcPr/>
                </a:tc>
              </a:tr>
              <a:tr h="370840">
                <a:tc>
                  <a:txBody>
                    <a:bodyPr/>
                    <a:lstStyle/>
                    <a:p>
                      <a:pPr algn="ctr"/>
                      <a:r>
                        <a:rPr lang="en-US" altLang="zh-CN" sz="2000" dirty="0" smtClean="0"/>
                        <a:t>Network</a:t>
                      </a:r>
                      <a:endParaRPr lang="en-US" sz="2000" dirty="0"/>
                    </a:p>
                  </a:txBody>
                  <a:tcPr/>
                </a:tc>
              </a:tr>
              <a:tr h="370840">
                <a:tc>
                  <a:txBody>
                    <a:bodyPr/>
                    <a:lstStyle/>
                    <a:p>
                      <a:pPr algn="ctr"/>
                      <a:r>
                        <a:rPr lang="en-US" altLang="zh-CN" sz="2000" dirty="0" smtClean="0"/>
                        <a:t>Data Link</a:t>
                      </a:r>
                      <a:endParaRPr lang="en-US" sz="2000" dirty="0"/>
                    </a:p>
                  </a:txBody>
                  <a:tcPr/>
                </a:tc>
              </a:tr>
              <a:tr h="370840">
                <a:tc>
                  <a:txBody>
                    <a:bodyPr/>
                    <a:lstStyle/>
                    <a:p>
                      <a:pPr algn="ctr"/>
                      <a:r>
                        <a:rPr lang="en-US" sz="2000" dirty="0" smtClean="0"/>
                        <a:t>Physical</a:t>
                      </a:r>
                      <a:endParaRPr lang="en-US" sz="2000" dirty="0"/>
                    </a:p>
                  </a:txBody>
                  <a:tcPr/>
                </a:tc>
              </a:tr>
            </a:tbl>
          </a:graphicData>
        </a:graphic>
      </p:graphicFrame>
      <p:cxnSp>
        <p:nvCxnSpPr>
          <p:cNvPr id="6" name="Straight Connector 5"/>
          <p:cNvCxnSpPr/>
          <p:nvPr/>
        </p:nvCxnSpPr>
        <p:spPr>
          <a:xfrm>
            <a:off x="9843505" y="2565023"/>
            <a:ext cx="727851" cy="1131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843505" y="2565023"/>
            <a:ext cx="437531" cy="214220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406410088"/>
              </p:ext>
            </p:extLst>
          </p:nvPr>
        </p:nvGraphicFramePr>
        <p:xfrm>
          <a:off x="10281036" y="3696308"/>
          <a:ext cx="1606164" cy="1280160"/>
        </p:xfrm>
        <a:graphic>
          <a:graphicData uri="http://schemas.openxmlformats.org/drawingml/2006/table">
            <a:tbl>
              <a:tblPr firstRow="1" bandRow="1">
                <a:tableStyleId>{5940675A-B579-460E-94D1-54222C63F5DA}</a:tableStyleId>
              </a:tblPr>
              <a:tblGrid>
                <a:gridCol w="1606164"/>
              </a:tblGrid>
              <a:tr h="556565">
                <a:tc>
                  <a:txBody>
                    <a:bodyPr/>
                    <a:lstStyle/>
                    <a:p>
                      <a:r>
                        <a:rPr lang="en-US" dirty="0" smtClean="0"/>
                        <a:t>Logical Link Control</a:t>
                      </a:r>
                      <a:endParaRPr lang="en-US" dirty="0"/>
                    </a:p>
                  </a:txBody>
                  <a:tcPr/>
                </a:tc>
              </a:tr>
              <a:tr h="370840">
                <a:tc>
                  <a:txBody>
                    <a:bodyPr/>
                    <a:lstStyle/>
                    <a:p>
                      <a:r>
                        <a:rPr lang="en-US" dirty="0" smtClean="0"/>
                        <a:t>Medium Access Control</a:t>
                      </a:r>
                      <a:endParaRPr lang="en-US" dirty="0"/>
                    </a:p>
                  </a:txBody>
                  <a:tcPr/>
                </a:tc>
              </a:tr>
            </a:tbl>
          </a:graphicData>
        </a:graphic>
      </p:graphicFrame>
    </p:spTree>
    <p:extLst>
      <p:ext uri="{BB962C8B-B14F-4D97-AF65-F5344CB8AC3E}">
        <p14:creationId xmlns:p14="http://schemas.microsoft.com/office/powerpoint/2010/main" val="68159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678" y="914401"/>
            <a:ext cx="4549698" cy="646331"/>
          </a:xfrm>
          <a:prstGeom prst="rect">
            <a:avLst/>
          </a:prstGeom>
          <a:noFill/>
        </p:spPr>
        <p:txBody>
          <a:bodyPr wrap="square" rtlCol="0">
            <a:spAutoFit/>
          </a:bodyPr>
          <a:lstStyle/>
          <a:p>
            <a:r>
              <a:rPr lang="en-US" sz="3600" b="1" dirty="0" smtClean="0"/>
              <a:t>Sub-Layer: MAC</a:t>
            </a:r>
            <a:endParaRPr lang="en-US" sz="3600" b="1" dirty="0"/>
          </a:p>
        </p:txBody>
      </p:sp>
      <p:sp>
        <p:nvSpPr>
          <p:cNvPr id="3" name="TextBox 2"/>
          <p:cNvSpPr txBox="1"/>
          <p:nvPr/>
        </p:nvSpPr>
        <p:spPr>
          <a:xfrm>
            <a:off x="713678" y="1895707"/>
            <a:ext cx="7586853" cy="2246769"/>
          </a:xfrm>
          <a:prstGeom prst="rect">
            <a:avLst/>
          </a:prstGeom>
          <a:noFill/>
        </p:spPr>
        <p:txBody>
          <a:bodyPr wrap="square" rtlCol="0">
            <a:spAutoFit/>
          </a:bodyPr>
          <a:lstStyle/>
          <a:p>
            <a:pPr marL="457200" indent="-457200">
              <a:buFont typeface="Arial" charset="0"/>
              <a:buChar char="•"/>
            </a:pPr>
            <a:r>
              <a:rPr lang="en-US" sz="2800" dirty="0" smtClean="0"/>
              <a:t>Lives near the bottom of the data link layer</a:t>
            </a:r>
          </a:p>
          <a:p>
            <a:pPr marL="457200" indent="-457200">
              <a:buFont typeface="Arial" charset="0"/>
              <a:buChar char="•"/>
            </a:pPr>
            <a:r>
              <a:rPr lang="en-US" sz="2800" dirty="0" smtClean="0"/>
              <a:t>Controls how we can allocate multiple users over a single shared channel in a broadcast network.</a:t>
            </a:r>
          </a:p>
          <a:p>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39886025"/>
              </p:ext>
            </p:extLst>
          </p:nvPr>
        </p:nvGraphicFramePr>
        <p:xfrm>
          <a:off x="8590851" y="914401"/>
          <a:ext cx="1558693" cy="2773680"/>
        </p:xfrm>
        <a:graphic>
          <a:graphicData uri="http://schemas.openxmlformats.org/drawingml/2006/table">
            <a:tbl>
              <a:tblPr firstRow="1" bandRow="1">
                <a:tableStyleId>{5940675A-B579-460E-94D1-54222C63F5DA}</a:tableStyleId>
              </a:tblPr>
              <a:tblGrid>
                <a:gridCol w="1558693"/>
              </a:tblGrid>
              <a:tr h="370840">
                <a:tc>
                  <a:txBody>
                    <a:bodyPr/>
                    <a:lstStyle/>
                    <a:p>
                      <a:pPr algn="ctr"/>
                      <a:r>
                        <a:rPr lang="en-US" altLang="zh-CN" sz="2000" dirty="0" smtClean="0"/>
                        <a:t>Application</a:t>
                      </a:r>
                      <a:endParaRPr lang="en-US" sz="2000" dirty="0"/>
                    </a:p>
                  </a:txBody>
                  <a:tcPr/>
                </a:tc>
              </a:tr>
              <a:tr h="370840">
                <a:tc>
                  <a:txBody>
                    <a:bodyPr/>
                    <a:lstStyle/>
                    <a:p>
                      <a:pPr algn="ctr"/>
                      <a:r>
                        <a:rPr lang="en-US" altLang="zh-CN" sz="2000" dirty="0" smtClean="0"/>
                        <a:t>Presentation</a:t>
                      </a:r>
                      <a:endParaRPr lang="en-US" sz="2000" dirty="0"/>
                    </a:p>
                  </a:txBody>
                  <a:tcPr/>
                </a:tc>
              </a:tr>
              <a:tr h="370840">
                <a:tc>
                  <a:txBody>
                    <a:bodyPr/>
                    <a:lstStyle/>
                    <a:p>
                      <a:pPr algn="ctr"/>
                      <a:r>
                        <a:rPr lang="en-US" altLang="zh-CN" sz="2000" dirty="0" smtClean="0"/>
                        <a:t>Session</a:t>
                      </a:r>
                      <a:endParaRPr lang="en-US" sz="2000" dirty="0"/>
                    </a:p>
                  </a:txBody>
                  <a:tcPr/>
                </a:tc>
              </a:tr>
              <a:tr h="370840">
                <a:tc>
                  <a:txBody>
                    <a:bodyPr/>
                    <a:lstStyle/>
                    <a:p>
                      <a:pPr algn="ctr"/>
                      <a:r>
                        <a:rPr lang="en-US" altLang="zh-CN" sz="2000" dirty="0" smtClean="0"/>
                        <a:t>Transport</a:t>
                      </a:r>
                      <a:endParaRPr lang="en-US" sz="2000" dirty="0"/>
                    </a:p>
                  </a:txBody>
                  <a:tcPr/>
                </a:tc>
              </a:tr>
              <a:tr h="370840">
                <a:tc>
                  <a:txBody>
                    <a:bodyPr/>
                    <a:lstStyle/>
                    <a:p>
                      <a:pPr algn="ctr"/>
                      <a:r>
                        <a:rPr lang="en-US" altLang="zh-CN" sz="2000" dirty="0" smtClean="0"/>
                        <a:t>Network</a:t>
                      </a:r>
                      <a:endParaRPr lang="en-US" sz="2000" dirty="0"/>
                    </a:p>
                  </a:txBody>
                  <a:tcPr/>
                </a:tc>
              </a:tr>
              <a:tr h="370840">
                <a:tc>
                  <a:txBody>
                    <a:bodyPr/>
                    <a:lstStyle/>
                    <a:p>
                      <a:pPr algn="ctr"/>
                      <a:r>
                        <a:rPr lang="en-US" altLang="zh-CN" sz="2000" dirty="0" smtClean="0"/>
                        <a:t>Data Link</a:t>
                      </a:r>
                      <a:endParaRPr lang="en-US" sz="2000" dirty="0"/>
                    </a:p>
                  </a:txBody>
                  <a:tcPr/>
                </a:tc>
              </a:tr>
              <a:tr h="370840">
                <a:tc>
                  <a:txBody>
                    <a:bodyPr/>
                    <a:lstStyle/>
                    <a:p>
                      <a:pPr algn="ctr"/>
                      <a:r>
                        <a:rPr lang="en-US" sz="2000" dirty="0" smtClean="0"/>
                        <a:t>Physical</a:t>
                      </a:r>
                      <a:endParaRPr lang="en-US" sz="2000" dirty="0"/>
                    </a:p>
                  </a:txBody>
                  <a:tcPr/>
                </a:tc>
              </a:tr>
            </a:tbl>
          </a:graphicData>
        </a:graphic>
      </p:graphicFrame>
      <p:cxnSp>
        <p:nvCxnSpPr>
          <p:cNvPr id="5" name="Straight Connector 4"/>
          <p:cNvCxnSpPr/>
          <p:nvPr/>
        </p:nvCxnSpPr>
        <p:spPr>
          <a:xfrm>
            <a:off x="10148305" y="3024706"/>
            <a:ext cx="727851" cy="1131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148305" y="3024706"/>
            <a:ext cx="437531" cy="214220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567693421"/>
              </p:ext>
            </p:extLst>
          </p:nvPr>
        </p:nvGraphicFramePr>
        <p:xfrm>
          <a:off x="10585836" y="4155991"/>
          <a:ext cx="1606164" cy="1280160"/>
        </p:xfrm>
        <a:graphic>
          <a:graphicData uri="http://schemas.openxmlformats.org/drawingml/2006/table">
            <a:tbl>
              <a:tblPr firstRow="1" bandRow="1">
                <a:tableStyleId>{5940675A-B579-460E-94D1-54222C63F5DA}</a:tableStyleId>
              </a:tblPr>
              <a:tblGrid>
                <a:gridCol w="1606164"/>
              </a:tblGrid>
              <a:tr h="556565">
                <a:tc>
                  <a:txBody>
                    <a:bodyPr/>
                    <a:lstStyle/>
                    <a:p>
                      <a:r>
                        <a:rPr lang="en-US" dirty="0" smtClean="0"/>
                        <a:t>Logical Link Control</a:t>
                      </a:r>
                      <a:endParaRPr lang="en-US" dirty="0"/>
                    </a:p>
                  </a:txBody>
                  <a:tcPr/>
                </a:tc>
              </a:tr>
              <a:tr h="370840">
                <a:tc>
                  <a:txBody>
                    <a:bodyPr/>
                    <a:lstStyle/>
                    <a:p>
                      <a:r>
                        <a:rPr lang="en-US" dirty="0" smtClean="0"/>
                        <a:t>Medium Access Control</a:t>
                      </a:r>
                      <a:endParaRPr lang="en-US" dirty="0"/>
                    </a:p>
                  </a:txBody>
                  <a:tcPr/>
                </a:tc>
              </a:tr>
            </a:tbl>
          </a:graphicData>
        </a:graphic>
      </p:graphicFrame>
    </p:spTree>
    <p:extLst>
      <p:ext uri="{BB962C8B-B14F-4D97-AF65-F5344CB8AC3E}">
        <p14:creationId xmlns:p14="http://schemas.microsoft.com/office/powerpoint/2010/main" val="117230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79866"/>
            <a:ext cx="5174166" cy="584775"/>
          </a:xfrm>
          <a:prstGeom prst="rect">
            <a:avLst/>
          </a:prstGeom>
          <a:noFill/>
        </p:spPr>
        <p:txBody>
          <a:bodyPr wrap="square" rtlCol="0">
            <a:spAutoFit/>
          </a:bodyPr>
          <a:lstStyle/>
          <a:p>
            <a:r>
              <a:rPr lang="en-US" sz="3200" b="1" dirty="0" smtClean="0"/>
              <a:t>Multiple Access Protocols</a:t>
            </a:r>
            <a:endParaRPr lang="en-US" sz="3200" b="1" dirty="0"/>
          </a:p>
        </p:txBody>
      </p:sp>
      <p:sp>
        <p:nvSpPr>
          <p:cNvPr id="3" name="TextBox 2"/>
          <p:cNvSpPr txBox="1"/>
          <p:nvPr/>
        </p:nvSpPr>
        <p:spPr>
          <a:xfrm>
            <a:off x="1092820" y="1164641"/>
            <a:ext cx="9233209" cy="4401205"/>
          </a:xfrm>
          <a:prstGeom prst="rect">
            <a:avLst/>
          </a:prstGeom>
          <a:noFill/>
        </p:spPr>
        <p:txBody>
          <a:bodyPr wrap="square" rtlCol="0">
            <a:spAutoFit/>
          </a:bodyPr>
          <a:lstStyle/>
          <a:p>
            <a:pPr marL="514350" indent="-514350">
              <a:buFont typeface="+mj-lt"/>
              <a:buAutoNum type="arabicPeriod"/>
            </a:pPr>
            <a:r>
              <a:rPr lang="en-US" sz="2800" dirty="0" smtClean="0"/>
              <a:t>ALOHA </a:t>
            </a:r>
          </a:p>
          <a:p>
            <a:pPr marL="971550" lvl="1" indent="-514350">
              <a:buFont typeface="Arial" charset="0"/>
              <a:buChar char="•"/>
            </a:pPr>
            <a:r>
              <a:rPr lang="en-US" sz="2800" dirty="0" smtClean="0"/>
              <a:t>Pure</a:t>
            </a:r>
          </a:p>
          <a:p>
            <a:pPr marL="971550" lvl="1" indent="-514350">
              <a:buFont typeface="Arial" charset="0"/>
              <a:buChar char="•"/>
            </a:pPr>
            <a:r>
              <a:rPr lang="en-US" sz="2800" dirty="0" smtClean="0"/>
              <a:t>slotted</a:t>
            </a:r>
          </a:p>
          <a:p>
            <a:pPr marL="514350" indent="-514350">
              <a:buFont typeface="+mj-lt"/>
              <a:buAutoNum type="arabicPeriod"/>
            </a:pPr>
            <a:r>
              <a:rPr lang="en-US" sz="2800" dirty="0" smtClean="0"/>
              <a:t>CSMA</a:t>
            </a:r>
          </a:p>
          <a:p>
            <a:pPr marL="971550" lvl="1" indent="-514350">
              <a:buFont typeface="Arial" charset="0"/>
              <a:buChar char="•"/>
            </a:pPr>
            <a:r>
              <a:rPr lang="en-US" sz="2800" dirty="0" smtClean="0"/>
              <a:t>1-persistent</a:t>
            </a:r>
            <a:endParaRPr lang="en-US" sz="2800" dirty="0"/>
          </a:p>
          <a:p>
            <a:pPr marL="971550" lvl="1" indent="-514350">
              <a:buFont typeface="Arial" charset="0"/>
              <a:buChar char="•"/>
            </a:pPr>
            <a:r>
              <a:rPr lang="en-US" sz="2800" dirty="0" smtClean="0"/>
              <a:t>non-persistent</a:t>
            </a:r>
          </a:p>
          <a:p>
            <a:pPr marL="971550" lvl="1" indent="-514350">
              <a:buFont typeface="Arial" charset="0"/>
              <a:buChar char="•"/>
            </a:pPr>
            <a:r>
              <a:rPr lang="en-US" sz="2800" dirty="0" smtClean="0"/>
              <a:t>p-persistent</a:t>
            </a:r>
          </a:p>
          <a:p>
            <a:pPr marL="514350" indent="-514350">
              <a:buFont typeface="+mj-lt"/>
              <a:buAutoNum type="arabicPeriod"/>
            </a:pPr>
            <a:r>
              <a:rPr lang="en-US" sz="2800" dirty="0" smtClean="0"/>
              <a:t>CSMA/CD</a:t>
            </a:r>
          </a:p>
          <a:p>
            <a:pPr marL="971550" lvl="1" indent="-514350">
              <a:buFont typeface="Arial" charset="0"/>
              <a:buChar char="•"/>
            </a:pPr>
            <a:r>
              <a:rPr lang="en-US" sz="2800" dirty="0" smtClean="0"/>
              <a:t>Bit-map</a:t>
            </a:r>
          </a:p>
          <a:p>
            <a:pPr marL="971550" lvl="1" indent="-514350">
              <a:buFont typeface="Arial" charset="0"/>
              <a:buChar char="•"/>
            </a:pPr>
            <a:r>
              <a:rPr lang="en-US" sz="2800" dirty="0" smtClean="0"/>
              <a:t>Binary Countdown</a:t>
            </a:r>
          </a:p>
        </p:txBody>
      </p:sp>
      <p:sp>
        <p:nvSpPr>
          <p:cNvPr id="4" name="TextBox 3"/>
          <p:cNvSpPr txBox="1"/>
          <p:nvPr/>
        </p:nvSpPr>
        <p:spPr>
          <a:xfrm>
            <a:off x="1092820" y="5565846"/>
            <a:ext cx="6802243" cy="1231106"/>
          </a:xfrm>
          <a:prstGeom prst="rect">
            <a:avLst/>
          </a:prstGeom>
          <a:noFill/>
        </p:spPr>
        <p:txBody>
          <a:bodyPr wrap="square" rtlCol="0">
            <a:spAutoFit/>
          </a:bodyPr>
          <a:lstStyle/>
          <a:p>
            <a:pPr marL="0" lvl="1"/>
            <a:r>
              <a:rPr lang="en-US" sz="2800" dirty="0" smtClean="0"/>
              <a:t>4. Limited Contention Protocol</a:t>
            </a:r>
          </a:p>
          <a:p>
            <a:pPr lvl="1" indent="-457200">
              <a:buFont typeface="Arial" charset="0"/>
              <a:buChar char="•"/>
            </a:pPr>
            <a:r>
              <a:rPr lang="en-US" sz="2800" dirty="0" smtClean="0"/>
              <a:t>	The </a:t>
            </a:r>
            <a:r>
              <a:rPr lang="en-US" sz="2800" dirty="0"/>
              <a:t>Adaptive Tree Walk Protocol </a:t>
            </a:r>
            <a:endParaRPr lang="en-US" sz="2800" dirty="0" smtClean="0"/>
          </a:p>
          <a:p>
            <a:endParaRPr lang="en-US" dirty="0"/>
          </a:p>
        </p:txBody>
      </p:sp>
    </p:spTree>
    <p:extLst>
      <p:ext uri="{BB962C8B-B14F-4D97-AF65-F5344CB8AC3E}">
        <p14:creationId xmlns:p14="http://schemas.microsoft.com/office/powerpoint/2010/main" val="652750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585" y="691376"/>
            <a:ext cx="2832410" cy="646331"/>
          </a:xfrm>
          <a:prstGeom prst="rect">
            <a:avLst/>
          </a:prstGeom>
          <a:noFill/>
        </p:spPr>
        <p:txBody>
          <a:bodyPr wrap="square" rtlCol="0">
            <a:spAutoFit/>
          </a:bodyPr>
          <a:lstStyle/>
          <a:p>
            <a:r>
              <a:rPr lang="en-US" sz="3600" b="1" dirty="0" smtClean="0"/>
              <a:t>1.ALOHA</a:t>
            </a:r>
            <a:endParaRPr lang="en-US" sz="3600" b="1" dirty="0"/>
          </a:p>
        </p:txBody>
      </p:sp>
      <p:pic>
        <p:nvPicPr>
          <p:cNvPr id="5" name="Picture 4"/>
          <p:cNvPicPr>
            <a:picLocks noChangeAspect="1"/>
          </p:cNvPicPr>
          <p:nvPr/>
        </p:nvPicPr>
        <p:blipFill>
          <a:blip r:embed="rId3"/>
          <a:stretch>
            <a:fillRect/>
          </a:stretch>
        </p:blipFill>
        <p:spPr>
          <a:xfrm>
            <a:off x="6787066" y="2953829"/>
            <a:ext cx="4771949" cy="3413511"/>
          </a:xfrm>
          <a:prstGeom prst="rect">
            <a:avLst/>
          </a:prstGeom>
        </p:spPr>
      </p:pic>
      <p:sp>
        <p:nvSpPr>
          <p:cNvPr id="6" name="TextBox 5"/>
          <p:cNvSpPr txBox="1"/>
          <p:nvPr/>
        </p:nvSpPr>
        <p:spPr>
          <a:xfrm>
            <a:off x="780585" y="1732544"/>
            <a:ext cx="10058400" cy="1200329"/>
          </a:xfrm>
          <a:prstGeom prst="rect">
            <a:avLst/>
          </a:prstGeom>
          <a:noFill/>
        </p:spPr>
        <p:txBody>
          <a:bodyPr wrap="square" rtlCol="0">
            <a:spAutoFit/>
          </a:bodyPr>
          <a:lstStyle/>
          <a:p>
            <a:r>
              <a:rPr lang="en-US" sz="2400" dirty="0"/>
              <a:t>The basic idea of an ALOHA system is simple: let users transmit whenever they have data to be sent. </a:t>
            </a:r>
            <a:endParaRPr lang="en-US" sz="2400" dirty="0" smtClean="0"/>
          </a:p>
          <a:p>
            <a:r>
              <a:rPr lang="en-US" sz="2400" dirty="0" smtClean="0"/>
              <a:t>2 versions: pure and slotted.</a:t>
            </a:r>
          </a:p>
        </p:txBody>
      </p:sp>
      <p:pic>
        <p:nvPicPr>
          <p:cNvPr id="7" name="Picture 6"/>
          <p:cNvPicPr>
            <a:picLocks noChangeAspect="1"/>
          </p:cNvPicPr>
          <p:nvPr/>
        </p:nvPicPr>
        <p:blipFill>
          <a:blip r:embed="rId4"/>
          <a:stretch>
            <a:fillRect/>
          </a:stretch>
        </p:blipFill>
        <p:spPr>
          <a:xfrm>
            <a:off x="780585" y="3002358"/>
            <a:ext cx="4576085" cy="2945162"/>
          </a:xfrm>
          <a:prstGeom prst="rect">
            <a:avLst/>
          </a:prstGeom>
        </p:spPr>
      </p:pic>
    </p:spTree>
    <p:extLst>
      <p:ext uri="{BB962C8B-B14F-4D97-AF65-F5344CB8AC3E}">
        <p14:creationId xmlns:p14="http://schemas.microsoft.com/office/powerpoint/2010/main" val="217116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1587</Words>
  <Application>Microsoft Macintosh PowerPoint</Application>
  <PresentationFormat>Widescreen</PresentationFormat>
  <Paragraphs>236</Paragraphs>
  <Slides>33</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Calibri</vt:lpstr>
      <vt:lpstr>Calibri Light</vt:lpstr>
      <vt:lpstr>DejaVu Sans</vt:lpstr>
      <vt:lpstr>DengXian</vt:lpstr>
      <vt:lpstr>DengXian Light</vt:lpstr>
      <vt:lpstr>Droid Sans Fallback</vt:lpstr>
      <vt:lpstr>Garamond</vt:lpstr>
      <vt:lpstr>Mangal</vt:lpstr>
      <vt:lpstr>Times New Roman</vt:lpstr>
      <vt:lpstr>Arial</vt:lpstr>
      <vt:lpstr>Office Theme</vt:lpstr>
      <vt:lpstr>COMP90007 Internet Technologies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COMP90007 Internet Technologies  Workshop</dc:title>
  <dc:creator>Name</dc:creator>
  <cp:lastModifiedBy>Name</cp:lastModifiedBy>
  <cp:revision>187</cp:revision>
  <dcterms:created xsi:type="dcterms:W3CDTF">2018-08-20T08:08:12Z</dcterms:created>
  <dcterms:modified xsi:type="dcterms:W3CDTF">2018-08-23T06:01:35Z</dcterms:modified>
</cp:coreProperties>
</file>