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9" r:id="rId3"/>
    <p:sldId id="261" r:id="rId4"/>
    <p:sldId id="262" r:id="rId5"/>
    <p:sldId id="263" r:id="rId6"/>
    <p:sldId id="265" r:id="rId7"/>
    <p:sldId id="266" r:id="rId8"/>
    <p:sldId id="267" r:id="rId9"/>
    <p:sldId id="269" r:id="rId10"/>
    <p:sldId id="270" r:id="rId11"/>
    <p:sldId id="268" r:id="rId12"/>
    <p:sldId id="271" r:id="rId13"/>
    <p:sldId id="278" r:id="rId14"/>
    <p:sldId id="283" r:id="rId15"/>
    <p:sldId id="280" r:id="rId16"/>
    <p:sldId id="282" r:id="rId17"/>
    <p:sldId id="279" r:id="rId18"/>
    <p:sldId id="275" r:id="rId19"/>
    <p:sldId id="276" r:id="rId20"/>
    <p:sldId id="272" r:id="rId21"/>
    <p:sldId id="273" r:id="rId22"/>
    <p:sldId id="286" r:id="rId23"/>
    <p:sldId id="284" r:id="rId24"/>
    <p:sldId id="285" r:id="rId25"/>
    <p:sldId id="289" r:id="rId26"/>
    <p:sldId id="287"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70959"/>
  </p:normalViewPr>
  <p:slideViewPr>
    <p:cSldViewPr snapToGrid="0" snapToObjects="1">
      <p:cViewPr varScale="1">
        <p:scale>
          <a:sx n="62" d="100"/>
          <a:sy n="62" d="100"/>
        </p:scale>
        <p:origin x="8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FB1D2-99E6-5D45-B3F3-E49F856997B7}" type="datetimeFigureOut">
              <a:rPr lang="en-US" smtClean="0"/>
              <a:t>8/27/18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887AF-2BB5-6742-BE34-6F12E1836E47}" type="slidenum">
              <a:rPr lang="en-US" smtClean="0"/>
              <a:t>‹#›</a:t>
            </a:fld>
            <a:endParaRPr lang="en-US"/>
          </a:p>
        </p:txBody>
      </p:sp>
    </p:spTree>
    <p:extLst>
      <p:ext uri="{BB962C8B-B14F-4D97-AF65-F5344CB8AC3E}">
        <p14:creationId xmlns:p14="http://schemas.microsoft.com/office/powerpoint/2010/main" val="56029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951E08-D566-B744-983F-16C6E0143B4B}" type="slidenum">
              <a:rPr lang="en-US" smtClean="0"/>
              <a:t>1</a:t>
            </a:fld>
            <a:endParaRPr lang="en-US"/>
          </a:p>
        </p:txBody>
      </p:sp>
    </p:spTree>
    <p:extLst>
      <p:ext uri="{BB962C8B-B14F-4D97-AF65-F5344CB8AC3E}">
        <p14:creationId xmlns:p14="http://schemas.microsoft.com/office/powerpoint/2010/main" val="65634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10</a:t>
            </a:fld>
            <a:endParaRPr lang="en-US"/>
          </a:p>
        </p:txBody>
      </p:sp>
    </p:spTree>
    <p:extLst>
      <p:ext uri="{BB962C8B-B14F-4D97-AF65-F5344CB8AC3E}">
        <p14:creationId xmlns:p14="http://schemas.microsoft.com/office/powerpoint/2010/main" val="60463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11</a:t>
            </a:fld>
            <a:endParaRPr lang="en-US"/>
          </a:p>
        </p:txBody>
      </p:sp>
    </p:spTree>
    <p:extLst>
      <p:ext uri="{BB962C8B-B14F-4D97-AF65-F5344CB8AC3E}">
        <p14:creationId xmlns:p14="http://schemas.microsoft.com/office/powerpoint/2010/main" val="203204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12</a:t>
            </a:fld>
            <a:endParaRPr lang="en-US"/>
          </a:p>
        </p:txBody>
      </p:sp>
    </p:spTree>
    <p:extLst>
      <p:ext uri="{BB962C8B-B14F-4D97-AF65-F5344CB8AC3E}">
        <p14:creationId xmlns:p14="http://schemas.microsoft.com/office/powerpoint/2010/main" val="1078132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13</a:t>
            </a:fld>
            <a:endParaRPr lang="en-US"/>
          </a:p>
        </p:txBody>
      </p:sp>
    </p:spTree>
    <p:extLst>
      <p:ext uri="{BB962C8B-B14F-4D97-AF65-F5344CB8AC3E}">
        <p14:creationId xmlns:p14="http://schemas.microsoft.com/office/powerpoint/2010/main" val="477844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14</a:t>
            </a:fld>
            <a:endParaRPr lang="en-US"/>
          </a:p>
        </p:txBody>
      </p:sp>
    </p:spTree>
    <p:extLst>
      <p:ext uri="{BB962C8B-B14F-4D97-AF65-F5344CB8AC3E}">
        <p14:creationId xmlns:p14="http://schemas.microsoft.com/office/powerpoint/2010/main" val="911955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15</a:t>
            </a:fld>
            <a:endParaRPr lang="en-US"/>
          </a:p>
        </p:txBody>
      </p:sp>
    </p:spTree>
    <p:extLst>
      <p:ext uri="{BB962C8B-B14F-4D97-AF65-F5344CB8AC3E}">
        <p14:creationId xmlns:p14="http://schemas.microsoft.com/office/powerpoint/2010/main" val="648291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F9887AF-2BB5-6742-BE34-6F12E1836E47}" type="slidenum">
              <a:rPr lang="en-US" smtClean="0"/>
              <a:t>16</a:t>
            </a:fld>
            <a:endParaRPr lang="en-US"/>
          </a:p>
        </p:txBody>
      </p:sp>
    </p:spTree>
    <p:extLst>
      <p:ext uri="{BB962C8B-B14F-4D97-AF65-F5344CB8AC3E}">
        <p14:creationId xmlns:p14="http://schemas.microsoft.com/office/powerpoint/2010/main" val="638811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17</a:t>
            </a:fld>
            <a:endParaRPr lang="en-US"/>
          </a:p>
        </p:txBody>
      </p:sp>
    </p:spTree>
    <p:extLst>
      <p:ext uri="{BB962C8B-B14F-4D97-AF65-F5344CB8AC3E}">
        <p14:creationId xmlns:p14="http://schemas.microsoft.com/office/powerpoint/2010/main" val="102218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18</a:t>
            </a:fld>
            <a:endParaRPr lang="en-US"/>
          </a:p>
        </p:txBody>
      </p:sp>
    </p:spTree>
    <p:extLst>
      <p:ext uri="{BB962C8B-B14F-4D97-AF65-F5344CB8AC3E}">
        <p14:creationId xmlns:p14="http://schemas.microsoft.com/office/powerpoint/2010/main" val="724798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19</a:t>
            </a:fld>
            <a:endParaRPr lang="en-US"/>
          </a:p>
        </p:txBody>
      </p:sp>
    </p:spTree>
    <p:extLst>
      <p:ext uri="{BB962C8B-B14F-4D97-AF65-F5344CB8AC3E}">
        <p14:creationId xmlns:p14="http://schemas.microsoft.com/office/powerpoint/2010/main" val="130251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2</a:t>
            </a:fld>
            <a:endParaRPr lang="en-US"/>
          </a:p>
        </p:txBody>
      </p:sp>
    </p:spTree>
    <p:extLst>
      <p:ext uri="{BB962C8B-B14F-4D97-AF65-F5344CB8AC3E}">
        <p14:creationId xmlns:p14="http://schemas.microsoft.com/office/powerpoint/2010/main" val="1851691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20</a:t>
            </a:fld>
            <a:endParaRPr lang="en-US"/>
          </a:p>
        </p:txBody>
      </p:sp>
    </p:spTree>
    <p:extLst>
      <p:ext uri="{BB962C8B-B14F-4D97-AF65-F5344CB8AC3E}">
        <p14:creationId xmlns:p14="http://schemas.microsoft.com/office/powerpoint/2010/main" val="1985930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21</a:t>
            </a:fld>
            <a:endParaRPr lang="en-US"/>
          </a:p>
        </p:txBody>
      </p:sp>
    </p:spTree>
    <p:extLst>
      <p:ext uri="{BB962C8B-B14F-4D97-AF65-F5344CB8AC3E}">
        <p14:creationId xmlns:p14="http://schemas.microsoft.com/office/powerpoint/2010/main" val="758614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22</a:t>
            </a:fld>
            <a:endParaRPr lang="en-US"/>
          </a:p>
        </p:txBody>
      </p:sp>
    </p:spTree>
    <p:extLst>
      <p:ext uri="{BB962C8B-B14F-4D97-AF65-F5344CB8AC3E}">
        <p14:creationId xmlns:p14="http://schemas.microsoft.com/office/powerpoint/2010/main" val="1374092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F9887AF-2BB5-6742-BE34-6F12E1836E47}" type="slidenum">
              <a:rPr lang="en-US" smtClean="0"/>
              <a:t>24</a:t>
            </a:fld>
            <a:endParaRPr lang="en-US"/>
          </a:p>
        </p:txBody>
      </p:sp>
    </p:spTree>
    <p:extLst>
      <p:ext uri="{BB962C8B-B14F-4D97-AF65-F5344CB8AC3E}">
        <p14:creationId xmlns:p14="http://schemas.microsoft.com/office/powerpoint/2010/main" val="1440329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9887AF-2BB5-6742-BE34-6F12E1836E47}" type="slidenum">
              <a:rPr lang="en-US" smtClean="0"/>
              <a:t>25</a:t>
            </a:fld>
            <a:endParaRPr lang="en-US"/>
          </a:p>
        </p:txBody>
      </p:sp>
    </p:spTree>
    <p:extLst>
      <p:ext uri="{BB962C8B-B14F-4D97-AF65-F5344CB8AC3E}">
        <p14:creationId xmlns:p14="http://schemas.microsoft.com/office/powerpoint/2010/main" val="428241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F9887AF-2BB5-6742-BE34-6F12E1836E47}" type="slidenum">
              <a:rPr lang="en-US" smtClean="0"/>
              <a:t>26</a:t>
            </a:fld>
            <a:endParaRPr lang="en-US"/>
          </a:p>
        </p:txBody>
      </p:sp>
    </p:spTree>
    <p:extLst>
      <p:ext uri="{BB962C8B-B14F-4D97-AF65-F5344CB8AC3E}">
        <p14:creationId xmlns:p14="http://schemas.microsoft.com/office/powerpoint/2010/main" val="19827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3</a:t>
            </a:fld>
            <a:endParaRPr lang="en-US"/>
          </a:p>
        </p:txBody>
      </p:sp>
    </p:spTree>
    <p:extLst>
      <p:ext uri="{BB962C8B-B14F-4D97-AF65-F5344CB8AC3E}">
        <p14:creationId xmlns:p14="http://schemas.microsoft.com/office/powerpoint/2010/main" val="71064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4</a:t>
            </a:fld>
            <a:endParaRPr lang="en-US"/>
          </a:p>
        </p:txBody>
      </p:sp>
    </p:spTree>
    <p:extLst>
      <p:ext uri="{BB962C8B-B14F-4D97-AF65-F5344CB8AC3E}">
        <p14:creationId xmlns:p14="http://schemas.microsoft.com/office/powerpoint/2010/main" val="207554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5</a:t>
            </a:fld>
            <a:endParaRPr lang="en-US"/>
          </a:p>
        </p:txBody>
      </p:sp>
    </p:spTree>
    <p:extLst>
      <p:ext uri="{BB962C8B-B14F-4D97-AF65-F5344CB8AC3E}">
        <p14:creationId xmlns:p14="http://schemas.microsoft.com/office/powerpoint/2010/main" val="9186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6</a:t>
            </a:fld>
            <a:endParaRPr lang="en-US"/>
          </a:p>
        </p:txBody>
      </p:sp>
    </p:spTree>
    <p:extLst>
      <p:ext uri="{BB962C8B-B14F-4D97-AF65-F5344CB8AC3E}">
        <p14:creationId xmlns:p14="http://schemas.microsoft.com/office/powerpoint/2010/main" val="53060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7</a:t>
            </a:fld>
            <a:endParaRPr lang="en-US"/>
          </a:p>
        </p:txBody>
      </p:sp>
    </p:spTree>
    <p:extLst>
      <p:ext uri="{BB962C8B-B14F-4D97-AF65-F5344CB8AC3E}">
        <p14:creationId xmlns:p14="http://schemas.microsoft.com/office/powerpoint/2010/main" val="379305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8</a:t>
            </a:fld>
            <a:endParaRPr lang="en-US"/>
          </a:p>
        </p:txBody>
      </p:sp>
    </p:spTree>
    <p:extLst>
      <p:ext uri="{BB962C8B-B14F-4D97-AF65-F5344CB8AC3E}">
        <p14:creationId xmlns:p14="http://schemas.microsoft.com/office/powerpoint/2010/main" val="1177792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887AF-2BB5-6742-BE34-6F12E1836E47}" type="slidenum">
              <a:rPr lang="en-US" smtClean="0"/>
              <a:t>9</a:t>
            </a:fld>
            <a:endParaRPr lang="en-US"/>
          </a:p>
        </p:txBody>
      </p:sp>
    </p:spTree>
    <p:extLst>
      <p:ext uri="{BB962C8B-B14F-4D97-AF65-F5344CB8AC3E}">
        <p14:creationId xmlns:p14="http://schemas.microsoft.com/office/powerpoint/2010/main" val="11794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F9F416-5D98-6C4D-89A5-E720CDA0321F}"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57983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9F416-5D98-6C4D-89A5-E720CDA0321F}"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29383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9F416-5D98-6C4D-89A5-E720CDA0321F}"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147333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9F416-5D98-6C4D-89A5-E720CDA0321F}"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180310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F9F416-5D98-6C4D-89A5-E720CDA0321F}"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156659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F9F416-5D98-6C4D-89A5-E720CDA0321F}"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16285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F9F416-5D98-6C4D-89A5-E720CDA0321F}" type="datetimeFigureOut">
              <a:rPr lang="en-US" smtClean="0"/>
              <a:t>8/27/18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196272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F9F416-5D98-6C4D-89A5-E720CDA0321F}" type="datetimeFigureOut">
              <a:rPr lang="en-US" smtClean="0"/>
              <a:t>8/27/18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8154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9F416-5D98-6C4D-89A5-E720CDA0321F}" type="datetimeFigureOut">
              <a:rPr lang="en-US" smtClean="0"/>
              <a:t>8/27/18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47446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9F416-5D98-6C4D-89A5-E720CDA0321F}"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76677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9F416-5D98-6C4D-89A5-E720CDA0321F}"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22EC4-634C-084F-9565-7064643759CA}" type="slidenum">
              <a:rPr lang="en-US" smtClean="0"/>
              <a:t>‹#›</a:t>
            </a:fld>
            <a:endParaRPr lang="en-US"/>
          </a:p>
        </p:txBody>
      </p:sp>
    </p:spTree>
    <p:extLst>
      <p:ext uri="{BB962C8B-B14F-4D97-AF65-F5344CB8AC3E}">
        <p14:creationId xmlns:p14="http://schemas.microsoft.com/office/powerpoint/2010/main" val="1695724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9F416-5D98-6C4D-89A5-E720CDA0321F}" type="datetimeFigureOut">
              <a:rPr lang="en-US" smtClean="0"/>
              <a:t>8/27/18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22EC4-634C-084F-9565-7064643759CA}" type="slidenum">
              <a:rPr lang="en-US" smtClean="0"/>
              <a:t>‹#›</a:t>
            </a:fld>
            <a:endParaRPr lang="en-US"/>
          </a:p>
        </p:txBody>
      </p:sp>
    </p:spTree>
    <p:extLst>
      <p:ext uri="{BB962C8B-B14F-4D97-AF65-F5344CB8AC3E}">
        <p14:creationId xmlns:p14="http://schemas.microsoft.com/office/powerpoint/2010/main" val="1041513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675" y="1287255"/>
            <a:ext cx="11202649" cy="2387600"/>
          </a:xfrm>
        </p:spPr>
        <p:txBody>
          <a:bodyPr>
            <a:normAutofit/>
          </a:bodyPr>
          <a:lstStyle/>
          <a:p>
            <a:r>
              <a:rPr lang="en-US" altLang="zh-CN" sz="4800" dirty="0" smtClean="0"/>
              <a:t>COMP90007 Internet Technologies</a:t>
            </a:r>
            <a:r>
              <a:rPr lang="zh-CN" altLang="en-US" sz="4800" dirty="0" smtClean="0"/>
              <a:t> </a:t>
            </a:r>
            <a:r>
              <a:rPr lang="en-US" altLang="zh-CN" sz="4800" dirty="0" smtClean="0"/>
              <a:t/>
            </a:r>
            <a:br>
              <a:rPr lang="en-US" altLang="zh-CN" sz="4800" dirty="0" smtClean="0"/>
            </a:br>
            <a:r>
              <a:rPr lang="en-US" altLang="zh-CN" sz="4800" dirty="0" smtClean="0"/>
              <a:t>Worksho</a:t>
            </a:r>
            <a:r>
              <a:rPr lang="en-US" altLang="zh-CN" sz="4800" dirty="0"/>
              <a:t>p</a:t>
            </a:r>
            <a:endParaRPr lang="en-US" sz="4800" dirty="0"/>
          </a:p>
        </p:txBody>
      </p:sp>
      <p:sp>
        <p:nvSpPr>
          <p:cNvPr id="3" name="Subtitle 2"/>
          <p:cNvSpPr>
            <a:spLocks noGrp="1"/>
          </p:cNvSpPr>
          <p:nvPr>
            <p:ph type="subTitle" idx="1"/>
          </p:nvPr>
        </p:nvSpPr>
        <p:spPr>
          <a:xfrm>
            <a:off x="1523999" y="4156674"/>
            <a:ext cx="9144000" cy="1655762"/>
          </a:xfrm>
        </p:spPr>
        <p:txBody>
          <a:bodyPr>
            <a:normAutofit/>
          </a:bodyPr>
          <a:lstStyle/>
          <a:p>
            <a:r>
              <a:rPr lang="en-US" altLang="zh-CN" sz="3600" dirty="0" smtClean="0"/>
              <a:t>Week</a:t>
            </a:r>
            <a:r>
              <a:rPr lang="zh-CN" altLang="en-US" sz="3600" dirty="0" smtClean="0"/>
              <a:t> </a:t>
            </a:r>
            <a:r>
              <a:rPr lang="en-US" altLang="zh-CN" sz="3600" dirty="0"/>
              <a:t>6</a:t>
            </a:r>
            <a:endParaRPr lang="en-US" sz="3600" dirty="0"/>
          </a:p>
        </p:txBody>
      </p:sp>
      <p:sp>
        <p:nvSpPr>
          <p:cNvPr id="4" name="TextBox 3"/>
          <p:cNvSpPr txBox="1"/>
          <p:nvPr/>
        </p:nvSpPr>
        <p:spPr>
          <a:xfrm>
            <a:off x="7435120" y="5366479"/>
            <a:ext cx="3357797" cy="646331"/>
          </a:xfrm>
          <a:prstGeom prst="rect">
            <a:avLst/>
          </a:prstGeom>
          <a:noFill/>
        </p:spPr>
        <p:txBody>
          <a:bodyPr wrap="square" rtlCol="0">
            <a:spAutoFit/>
          </a:bodyPr>
          <a:lstStyle/>
          <a:p>
            <a:r>
              <a:rPr lang="en-US" dirty="0" err="1" smtClean="0"/>
              <a:t>Ruixi</a:t>
            </a:r>
            <a:endParaRPr lang="en-US" dirty="0" smtClean="0"/>
          </a:p>
          <a:p>
            <a:r>
              <a:rPr lang="en-US" dirty="0" err="1" smtClean="0"/>
              <a:t>huor@student.unimelb.edu.au</a:t>
            </a:r>
            <a:endParaRPr lang="en-US" dirty="0"/>
          </a:p>
        </p:txBody>
      </p:sp>
    </p:spTree>
    <p:extLst>
      <p:ext uri="{BB962C8B-B14F-4D97-AF65-F5344CB8AC3E}">
        <p14:creationId xmlns:p14="http://schemas.microsoft.com/office/powerpoint/2010/main" val="1083683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AU" altLang="en-US"/>
              <a:t>Question 5</a:t>
            </a:r>
          </a:p>
        </p:txBody>
      </p:sp>
      <p:sp>
        <p:nvSpPr>
          <p:cNvPr id="20483" name="Content Placeholder 2"/>
          <p:cNvSpPr>
            <a:spLocks noGrp="1" noChangeArrowheads="1"/>
          </p:cNvSpPr>
          <p:nvPr>
            <p:ph idx="1"/>
          </p:nvPr>
        </p:nvSpPr>
        <p:spPr>
          <a:xfrm>
            <a:off x="838200" y="1690688"/>
            <a:ext cx="10515600" cy="4351338"/>
          </a:xfrm>
        </p:spPr>
        <p:txBody>
          <a:bodyPr/>
          <a:lstStyle/>
          <a:p>
            <a:pPr marL="0" indent="0">
              <a:spcBef>
                <a:spcPct val="0"/>
              </a:spcBef>
              <a:buNone/>
            </a:pPr>
            <a:r>
              <a:rPr lang="en-GB" altLang="en-US" sz="3200" dirty="0"/>
              <a:t>A router blasting out IP packets whose total length (header plus data) is 1024 bytes. Assuming that packets live for 10 sec, what is the maximum line speed the router can operate at </a:t>
            </a:r>
            <a:r>
              <a:rPr lang="en-GB" altLang="en-US" sz="3200" dirty="0">
                <a:solidFill>
                  <a:srgbClr val="FF0000"/>
                </a:solidFill>
              </a:rPr>
              <a:t>without danger of cycling through the IP datagram ID number space</a:t>
            </a:r>
            <a:r>
              <a:rPr lang="en-GB" altLang="en-US" sz="3200" dirty="0"/>
              <a:t> (</a:t>
            </a:r>
            <a:r>
              <a:rPr lang="en-GB" altLang="en-US" sz="3200" i="1" dirty="0"/>
              <a:t>identification </a:t>
            </a:r>
            <a:r>
              <a:rPr lang="en-GB" altLang="en-US" sz="3200" dirty="0"/>
              <a:t>field – 16 bits)?</a:t>
            </a:r>
          </a:p>
          <a:p>
            <a:pPr marL="0" indent="0"/>
            <a:endParaRPr lang="en-AU" altLang="en-US" sz="2400" dirty="0"/>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9BAC5AF9-773F-5B46-8EC9-69490F7011C7}" type="datetime1">
              <a:rPr lang="en-AU" altLang="en-US">
                <a:latin typeface="Garamond" charset="0"/>
              </a:rPr>
              <a:pPr>
                <a:buFont typeface="Times New Roman" charset="0"/>
                <a:buNone/>
              </a:pPr>
              <a:t>27/8/18</a:t>
            </a:fld>
            <a:endParaRPr lang="en-US" altLang="en-US">
              <a:latin typeface="Garamond" charset="0"/>
            </a:endParaRPr>
          </a:p>
        </p:txBody>
      </p:sp>
      <p:sp>
        <p:nvSpPr>
          <p:cNvPr id="204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92E4A68C-A864-C947-9E20-81363D797E5E}" type="slidenum">
              <a:rPr lang="en-US" altLang="en-US">
                <a:latin typeface="Garamond" charset="0"/>
              </a:rPr>
              <a:pPr>
                <a:buFont typeface="Times New Roman" charset="0"/>
                <a:buNone/>
              </a:pPr>
              <a:t>10</a:t>
            </a:fld>
            <a:endParaRPr lang="en-US" altLang="en-US">
              <a:latin typeface="Garamond" charset="0"/>
            </a:endParaRPr>
          </a:p>
        </p:txBody>
      </p:sp>
    </p:spTree>
    <p:extLst>
      <p:ext uri="{BB962C8B-B14F-4D97-AF65-F5344CB8AC3E}">
        <p14:creationId xmlns:p14="http://schemas.microsoft.com/office/powerpoint/2010/main" val="1673334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29690" y="615950"/>
            <a:ext cx="8298873" cy="5891668"/>
          </a:xfrm>
          <a:prstGeom prst="rect">
            <a:avLst/>
          </a:prstGeom>
        </p:spPr>
      </p:pic>
      <p:sp>
        <p:nvSpPr>
          <p:cNvPr id="3" name="Rectangle 2"/>
          <p:cNvSpPr/>
          <p:nvPr/>
        </p:nvSpPr>
        <p:spPr>
          <a:xfrm>
            <a:off x="2452255" y="3990109"/>
            <a:ext cx="3761509" cy="374073"/>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0" y="3990109"/>
            <a:ext cx="1143000" cy="461665"/>
          </a:xfrm>
          <a:prstGeom prst="rect">
            <a:avLst/>
          </a:prstGeom>
          <a:noFill/>
        </p:spPr>
        <p:txBody>
          <a:bodyPr wrap="square" rtlCol="0">
            <a:spAutoFit/>
          </a:bodyPr>
          <a:lstStyle/>
          <a:p>
            <a:r>
              <a:rPr lang="en-US" sz="2400" b="1" dirty="0" smtClean="0">
                <a:solidFill>
                  <a:srgbClr val="FF0000"/>
                </a:solidFill>
              </a:rPr>
              <a:t>16 bits</a:t>
            </a:r>
            <a:endParaRPr lang="en-US" sz="2400" b="1" dirty="0">
              <a:solidFill>
                <a:srgbClr val="FF0000"/>
              </a:solidFill>
            </a:endParaRPr>
          </a:p>
        </p:txBody>
      </p:sp>
      <p:sp>
        <p:nvSpPr>
          <p:cNvPr id="5" name="TextBox 4"/>
          <p:cNvSpPr txBox="1"/>
          <p:nvPr/>
        </p:nvSpPr>
        <p:spPr>
          <a:xfrm>
            <a:off x="457200" y="4620491"/>
            <a:ext cx="1572490" cy="461665"/>
          </a:xfrm>
          <a:prstGeom prst="rect">
            <a:avLst/>
          </a:prstGeom>
          <a:noFill/>
        </p:spPr>
        <p:txBody>
          <a:bodyPr wrap="square" rtlCol="0">
            <a:spAutoFit/>
          </a:bodyPr>
          <a:lstStyle/>
          <a:p>
            <a:r>
              <a:rPr lang="en-US" sz="2400" b="1" dirty="0" smtClean="0">
                <a:solidFill>
                  <a:srgbClr val="FF0000"/>
                </a:solidFill>
              </a:rPr>
              <a:t>2</a:t>
            </a:r>
            <a:r>
              <a:rPr lang="en-US" sz="2400" b="1" baseline="30000" dirty="0" smtClean="0">
                <a:solidFill>
                  <a:srgbClr val="FF0000"/>
                </a:solidFill>
              </a:rPr>
              <a:t>16</a:t>
            </a:r>
            <a:r>
              <a:rPr lang="en-US" sz="2400" b="1" dirty="0" smtClean="0">
                <a:solidFill>
                  <a:srgbClr val="FF0000"/>
                </a:solidFill>
              </a:rPr>
              <a:t> bits</a:t>
            </a:r>
            <a:endParaRPr lang="en-US" sz="2400" b="1" dirty="0">
              <a:solidFill>
                <a:srgbClr val="FF0000"/>
              </a:solidFill>
            </a:endParaRPr>
          </a:p>
        </p:txBody>
      </p:sp>
    </p:spTree>
    <p:extLst>
      <p:ext uri="{BB962C8B-B14F-4D97-AF65-F5344CB8AC3E}">
        <p14:creationId xmlns:p14="http://schemas.microsoft.com/office/powerpoint/2010/main" val="208890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a:xfrm>
            <a:off x="838200" y="92870"/>
            <a:ext cx="10515600" cy="1325563"/>
          </a:xfrm>
        </p:spPr>
        <p:txBody>
          <a:bodyPr/>
          <a:lstStyle/>
          <a:p>
            <a:r>
              <a:rPr lang="en-AU" altLang="en-US"/>
              <a:t>Question 5</a:t>
            </a:r>
          </a:p>
        </p:txBody>
      </p:sp>
      <p:sp>
        <p:nvSpPr>
          <p:cNvPr id="20483" name="Content Placeholder 2"/>
          <p:cNvSpPr>
            <a:spLocks noGrp="1" noChangeArrowheads="1"/>
          </p:cNvSpPr>
          <p:nvPr>
            <p:ph idx="1"/>
          </p:nvPr>
        </p:nvSpPr>
        <p:spPr>
          <a:xfrm>
            <a:off x="838200" y="1212706"/>
            <a:ext cx="10515600" cy="2278639"/>
          </a:xfrm>
        </p:spPr>
        <p:txBody>
          <a:bodyPr>
            <a:normAutofit lnSpcReduction="10000"/>
          </a:bodyPr>
          <a:lstStyle/>
          <a:p>
            <a:pPr marL="0" indent="0">
              <a:spcBef>
                <a:spcPct val="0"/>
              </a:spcBef>
              <a:buNone/>
            </a:pPr>
            <a:r>
              <a:rPr lang="en-GB" altLang="en-US" sz="3200" dirty="0"/>
              <a:t>A router blasting out IP packets whose total length (header plus data) is 1024 bytes. Assuming that packets live for 10 sec, what is the maximum line speed the router can operate at </a:t>
            </a:r>
            <a:r>
              <a:rPr lang="en-GB" altLang="en-US" sz="3200" dirty="0">
                <a:solidFill>
                  <a:srgbClr val="FF0000"/>
                </a:solidFill>
              </a:rPr>
              <a:t>without danger of cycling through the IP datagram ID number space</a:t>
            </a:r>
            <a:r>
              <a:rPr lang="en-GB" altLang="en-US" sz="3200" dirty="0"/>
              <a:t> (</a:t>
            </a:r>
            <a:r>
              <a:rPr lang="en-GB" altLang="en-US" sz="3200" i="1" dirty="0"/>
              <a:t>identification </a:t>
            </a:r>
            <a:r>
              <a:rPr lang="en-GB" altLang="en-US" sz="3200" dirty="0"/>
              <a:t>field – 16 bits)?</a:t>
            </a:r>
          </a:p>
          <a:p>
            <a:pPr marL="0" indent="0"/>
            <a:endParaRPr lang="en-AU" altLang="en-US" sz="2400" dirty="0"/>
          </a:p>
        </p:txBody>
      </p:sp>
      <p:sp>
        <p:nvSpPr>
          <p:cNvPr id="204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92E4A68C-A864-C947-9E20-81363D797E5E}" type="slidenum">
              <a:rPr lang="en-US" altLang="en-US">
                <a:latin typeface="Garamond" charset="0"/>
              </a:rPr>
              <a:pPr>
                <a:buFont typeface="Times New Roman" charset="0"/>
                <a:buNone/>
              </a:pPr>
              <a:t>12</a:t>
            </a:fld>
            <a:endParaRPr lang="en-US" altLang="en-US">
              <a:latin typeface="Garamond" charset="0"/>
            </a:endParaRPr>
          </a:p>
        </p:txBody>
      </p:sp>
      <p:pic>
        <p:nvPicPr>
          <p:cNvPr id="3" name="Picture 2"/>
          <p:cNvPicPr>
            <a:picLocks noChangeAspect="1"/>
          </p:cNvPicPr>
          <p:nvPr/>
        </p:nvPicPr>
        <p:blipFill>
          <a:blip r:embed="rId3"/>
          <a:stretch>
            <a:fillRect/>
          </a:stretch>
        </p:blipFill>
        <p:spPr>
          <a:xfrm>
            <a:off x="762709" y="3397908"/>
            <a:ext cx="7184814" cy="445077"/>
          </a:xfrm>
          <a:prstGeom prst="rect">
            <a:avLst/>
          </a:prstGeom>
        </p:spPr>
      </p:pic>
      <p:pic>
        <p:nvPicPr>
          <p:cNvPr id="4" name="Picture 3"/>
          <p:cNvPicPr>
            <a:picLocks noChangeAspect="1"/>
          </p:cNvPicPr>
          <p:nvPr/>
        </p:nvPicPr>
        <p:blipFill>
          <a:blip r:embed="rId4"/>
          <a:stretch>
            <a:fillRect/>
          </a:stretch>
        </p:blipFill>
        <p:spPr>
          <a:xfrm>
            <a:off x="838199" y="4070416"/>
            <a:ext cx="4327838" cy="478559"/>
          </a:xfrm>
          <a:prstGeom prst="rect">
            <a:avLst/>
          </a:prstGeom>
        </p:spPr>
      </p:pic>
      <p:pic>
        <p:nvPicPr>
          <p:cNvPr id="5" name="Picture 4"/>
          <p:cNvPicPr>
            <a:picLocks noChangeAspect="1"/>
          </p:cNvPicPr>
          <p:nvPr/>
        </p:nvPicPr>
        <p:blipFill>
          <a:blip r:embed="rId5"/>
          <a:stretch>
            <a:fillRect/>
          </a:stretch>
        </p:blipFill>
        <p:spPr>
          <a:xfrm>
            <a:off x="700363" y="4602694"/>
            <a:ext cx="9219491" cy="1254488"/>
          </a:xfrm>
          <a:prstGeom prst="rect">
            <a:avLst/>
          </a:prstGeom>
        </p:spPr>
      </p:pic>
      <p:pic>
        <p:nvPicPr>
          <p:cNvPr id="7" name="Picture 6"/>
          <p:cNvPicPr>
            <a:picLocks noChangeAspect="1"/>
          </p:cNvPicPr>
          <p:nvPr/>
        </p:nvPicPr>
        <p:blipFill>
          <a:blip r:embed="rId6"/>
          <a:stretch>
            <a:fillRect/>
          </a:stretch>
        </p:blipFill>
        <p:spPr>
          <a:xfrm>
            <a:off x="879764" y="6028187"/>
            <a:ext cx="6528479" cy="474015"/>
          </a:xfrm>
          <a:prstGeom prst="rect">
            <a:avLst/>
          </a:prstGeom>
        </p:spPr>
      </p:pic>
    </p:spTree>
    <p:extLst>
      <p:ext uri="{BB962C8B-B14F-4D97-AF65-F5344CB8AC3E}">
        <p14:creationId xmlns:p14="http://schemas.microsoft.com/office/powerpoint/2010/main" val="110951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18" y="1140211"/>
            <a:ext cx="12337472" cy="954107"/>
          </a:xfrm>
          <a:prstGeom prst="rect">
            <a:avLst/>
          </a:prstGeom>
        </p:spPr>
        <p:txBody>
          <a:bodyPr wrap="square">
            <a:spAutoFit/>
          </a:bodyPr>
          <a:lstStyle/>
          <a:p>
            <a:r>
              <a:rPr lang="en-US" sz="2800" b="1" i="0" dirty="0" smtClean="0">
                <a:solidFill>
                  <a:srgbClr val="FF0000"/>
                </a:solidFill>
                <a:effectLst/>
                <a:latin typeface="Titillium Web" charset="0"/>
              </a:rPr>
              <a:t>IP Address (32bits) </a:t>
            </a:r>
            <a:r>
              <a:rPr lang="en-US" sz="2800" b="1" i="0" dirty="0" smtClean="0">
                <a:effectLst/>
                <a:latin typeface="Titillium Web" charset="0"/>
              </a:rPr>
              <a:t>has two components,</a:t>
            </a:r>
          </a:p>
          <a:p>
            <a:r>
              <a:rPr lang="en-US" sz="2800" b="1" i="0" dirty="0" smtClean="0">
                <a:effectLst/>
                <a:latin typeface="Titillium Web" charset="0"/>
              </a:rPr>
              <a:t>the </a:t>
            </a:r>
            <a:r>
              <a:rPr lang="en-US" sz="2800" b="1" i="0" dirty="0" smtClean="0">
                <a:solidFill>
                  <a:srgbClr val="FF0000"/>
                </a:solidFill>
                <a:effectLst/>
                <a:latin typeface="Titillium Web" charset="0"/>
              </a:rPr>
              <a:t>network</a:t>
            </a:r>
            <a:r>
              <a:rPr lang="en-US" sz="2800" b="1" i="0" dirty="0" smtClean="0">
                <a:effectLst/>
                <a:latin typeface="Titillium Web" charset="0"/>
              </a:rPr>
              <a:t> address and the </a:t>
            </a:r>
            <a:r>
              <a:rPr lang="en-US" sz="2800" b="1" i="0" dirty="0" smtClean="0">
                <a:solidFill>
                  <a:srgbClr val="FF0000"/>
                </a:solidFill>
                <a:effectLst/>
                <a:latin typeface="Titillium Web" charset="0"/>
              </a:rPr>
              <a:t>host</a:t>
            </a:r>
            <a:r>
              <a:rPr lang="en-US" sz="2800" b="1" i="0" dirty="0" smtClean="0">
                <a:effectLst/>
                <a:latin typeface="Titillium Web" charset="0"/>
              </a:rPr>
              <a:t> address.</a:t>
            </a:r>
            <a:endParaRPr lang="en-US" sz="2800" b="1" dirty="0"/>
          </a:p>
        </p:txBody>
      </p:sp>
      <p:sp>
        <p:nvSpPr>
          <p:cNvPr id="3" name="TextBox 2"/>
          <p:cNvSpPr txBox="1"/>
          <p:nvPr/>
        </p:nvSpPr>
        <p:spPr>
          <a:xfrm>
            <a:off x="228600" y="2949855"/>
            <a:ext cx="11596254" cy="954107"/>
          </a:xfrm>
          <a:prstGeom prst="rect">
            <a:avLst/>
          </a:prstGeom>
          <a:noFill/>
        </p:spPr>
        <p:txBody>
          <a:bodyPr wrap="square" rtlCol="0">
            <a:spAutoFit/>
          </a:bodyPr>
          <a:lstStyle/>
          <a:p>
            <a:r>
              <a:rPr lang="en-US" sz="2800" dirty="0"/>
              <a:t>A </a:t>
            </a:r>
            <a:r>
              <a:rPr lang="en-US" sz="2800" b="1" dirty="0">
                <a:solidFill>
                  <a:srgbClr val="FF0000"/>
                </a:solidFill>
              </a:rPr>
              <a:t>subnet mask </a:t>
            </a:r>
            <a:r>
              <a:rPr lang="en-US" sz="2800" dirty="0"/>
              <a:t>separates the IP address into the network and host </a:t>
            </a:r>
            <a:r>
              <a:rPr lang="en-US" sz="2800" dirty="0" smtClean="0"/>
              <a:t>addresses,</a:t>
            </a:r>
            <a:r>
              <a:rPr lang="en-US" sz="2800" dirty="0"/>
              <a:t> by setting network bits to all "1"s and setting host bits to all "0"s</a:t>
            </a:r>
            <a:endParaRPr lang="en-US" sz="2800" b="1" dirty="0">
              <a:solidFill>
                <a:schemeClr val="accent1">
                  <a:lumMod val="75000"/>
                </a:schemeClr>
              </a:solidFill>
            </a:endParaRPr>
          </a:p>
        </p:txBody>
      </p:sp>
      <p:sp>
        <p:nvSpPr>
          <p:cNvPr id="4" name="TextBox 3"/>
          <p:cNvSpPr txBox="1"/>
          <p:nvPr/>
        </p:nvSpPr>
        <p:spPr>
          <a:xfrm>
            <a:off x="207818" y="4139637"/>
            <a:ext cx="11346873" cy="954107"/>
          </a:xfrm>
          <a:prstGeom prst="rect">
            <a:avLst/>
          </a:prstGeom>
          <a:noFill/>
        </p:spPr>
        <p:txBody>
          <a:bodyPr wrap="square" rtlCol="0">
            <a:spAutoFit/>
          </a:bodyPr>
          <a:lstStyle/>
          <a:p>
            <a:r>
              <a:rPr lang="en-US" sz="2800" dirty="0"/>
              <a:t>I</a:t>
            </a:r>
            <a:r>
              <a:rPr lang="en-US" sz="2800" dirty="0" smtClean="0"/>
              <a:t>f additional </a:t>
            </a:r>
            <a:r>
              <a:rPr lang="en-US" sz="2800" dirty="0" err="1" smtClean="0"/>
              <a:t>subnetwork</a:t>
            </a:r>
            <a:r>
              <a:rPr lang="en-US" sz="2800" dirty="0" smtClean="0"/>
              <a:t> is needed. </a:t>
            </a:r>
            <a:r>
              <a:rPr lang="en-US" sz="2800" b="1" dirty="0" err="1" smtClean="0">
                <a:solidFill>
                  <a:srgbClr val="FF0000"/>
                </a:solidFill>
              </a:rPr>
              <a:t>Subnetting</a:t>
            </a:r>
            <a:r>
              <a:rPr lang="en-US" sz="2800" dirty="0" smtClean="0">
                <a:solidFill>
                  <a:srgbClr val="FF0000"/>
                </a:solidFill>
              </a:rPr>
              <a:t> </a:t>
            </a:r>
            <a:r>
              <a:rPr lang="en-US" sz="2800" dirty="0" smtClean="0"/>
              <a:t>can further divide </a:t>
            </a:r>
            <a:r>
              <a:rPr lang="en-US" sz="2800" dirty="0"/>
              <a:t>the host part of an IP address into a </a:t>
            </a:r>
            <a:r>
              <a:rPr lang="en-US" sz="2800" b="1" dirty="0">
                <a:solidFill>
                  <a:srgbClr val="FF0000"/>
                </a:solidFill>
              </a:rPr>
              <a:t>subnet and host address </a:t>
            </a:r>
            <a:r>
              <a:rPr lang="en-US" sz="2800" dirty="0" smtClean="0"/>
              <a:t> </a:t>
            </a:r>
            <a:endParaRPr lang="en-US" sz="2800" dirty="0"/>
          </a:p>
        </p:txBody>
      </p:sp>
      <p:sp>
        <p:nvSpPr>
          <p:cNvPr id="5" name="Rectangle 4"/>
          <p:cNvSpPr/>
          <p:nvPr/>
        </p:nvSpPr>
        <p:spPr>
          <a:xfrm>
            <a:off x="3387435" y="2282125"/>
            <a:ext cx="2369128" cy="49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ysClr val="windowText" lastClr="000000"/>
                </a:solidFill>
              </a:rPr>
              <a:t>Network</a:t>
            </a:r>
            <a:endParaRPr lang="en-US" sz="3200" b="1" dirty="0">
              <a:solidFill>
                <a:sysClr val="windowText" lastClr="000000"/>
              </a:solidFill>
            </a:endParaRPr>
          </a:p>
        </p:txBody>
      </p:sp>
      <p:sp>
        <p:nvSpPr>
          <p:cNvPr id="7" name="Rectangle 6"/>
          <p:cNvSpPr/>
          <p:nvPr/>
        </p:nvSpPr>
        <p:spPr>
          <a:xfrm>
            <a:off x="5756563" y="2282125"/>
            <a:ext cx="3719946" cy="4987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ysClr val="windowText" lastClr="000000"/>
                </a:solidFill>
              </a:rPr>
              <a:t>Host</a:t>
            </a:r>
            <a:endParaRPr lang="en-US" sz="3200" b="1" dirty="0">
              <a:solidFill>
                <a:srgbClr val="FF0000"/>
              </a:solidFill>
            </a:endParaRPr>
          </a:p>
        </p:txBody>
      </p:sp>
      <p:sp>
        <p:nvSpPr>
          <p:cNvPr id="8" name="Rectangle 7"/>
          <p:cNvSpPr/>
          <p:nvPr/>
        </p:nvSpPr>
        <p:spPr>
          <a:xfrm>
            <a:off x="2791689" y="5262710"/>
            <a:ext cx="2369128" cy="49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ysClr val="windowText" lastClr="000000"/>
                </a:solidFill>
              </a:rPr>
              <a:t>Network</a:t>
            </a:r>
            <a:endParaRPr lang="en-US" sz="3200" b="1" dirty="0">
              <a:solidFill>
                <a:sysClr val="windowText" lastClr="000000"/>
              </a:solidFill>
            </a:endParaRPr>
          </a:p>
        </p:txBody>
      </p:sp>
      <p:sp>
        <p:nvSpPr>
          <p:cNvPr id="9" name="Rectangle 8"/>
          <p:cNvSpPr/>
          <p:nvPr/>
        </p:nvSpPr>
        <p:spPr>
          <a:xfrm>
            <a:off x="5160817" y="5262710"/>
            <a:ext cx="2258292" cy="4987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ysClr val="windowText" lastClr="000000"/>
                </a:solidFill>
              </a:rPr>
              <a:t>Subnet</a:t>
            </a:r>
            <a:endParaRPr lang="en-US" sz="3200" b="1" dirty="0">
              <a:solidFill>
                <a:srgbClr val="FF0000"/>
              </a:solidFill>
            </a:endParaRPr>
          </a:p>
        </p:txBody>
      </p:sp>
      <p:sp>
        <p:nvSpPr>
          <p:cNvPr id="10" name="Rectangle 9"/>
          <p:cNvSpPr/>
          <p:nvPr/>
        </p:nvSpPr>
        <p:spPr>
          <a:xfrm>
            <a:off x="7419109" y="5262710"/>
            <a:ext cx="2258292" cy="4987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ysClr val="windowText" lastClr="000000"/>
                </a:solidFill>
              </a:rPr>
              <a:t>Host</a:t>
            </a:r>
            <a:endParaRPr lang="en-US" sz="3200" b="1" dirty="0">
              <a:solidFill>
                <a:srgbClr val="FF0000"/>
              </a:solidFill>
            </a:endParaRPr>
          </a:p>
        </p:txBody>
      </p:sp>
      <p:sp>
        <p:nvSpPr>
          <p:cNvPr id="12" name="TextBox 11"/>
          <p:cNvSpPr txBox="1"/>
          <p:nvPr/>
        </p:nvSpPr>
        <p:spPr>
          <a:xfrm>
            <a:off x="228600" y="290946"/>
            <a:ext cx="5881255" cy="707886"/>
          </a:xfrm>
          <a:prstGeom prst="rect">
            <a:avLst/>
          </a:prstGeom>
          <a:noFill/>
        </p:spPr>
        <p:txBody>
          <a:bodyPr wrap="square" rtlCol="0">
            <a:spAutoFit/>
          </a:bodyPr>
          <a:lstStyle/>
          <a:p>
            <a:r>
              <a:rPr lang="en-US" sz="4000" b="1" dirty="0" smtClean="0"/>
              <a:t>Terminology</a:t>
            </a:r>
          </a:p>
        </p:txBody>
      </p:sp>
    </p:spTree>
    <p:extLst>
      <p:ext uri="{BB962C8B-B14F-4D97-AF65-F5344CB8AC3E}">
        <p14:creationId xmlns:p14="http://schemas.microsoft.com/office/powerpoint/2010/main" val="56937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2218" y="1018310"/>
            <a:ext cx="8104910" cy="646331"/>
          </a:xfrm>
          <a:prstGeom prst="rect">
            <a:avLst/>
          </a:prstGeom>
          <a:noFill/>
        </p:spPr>
        <p:txBody>
          <a:bodyPr wrap="square" rtlCol="0">
            <a:spAutoFit/>
          </a:bodyPr>
          <a:lstStyle/>
          <a:p>
            <a:r>
              <a:rPr lang="en-US" sz="3600" b="1" dirty="0" smtClean="0">
                <a:solidFill>
                  <a:srgbClr val="FF0000"/>
                </a:solidFill>
              </a:rPr>
              <a:t>2 ways to represent IP addresses</a:t>
            </a:r>
            <a:endParaRPr lang="en-US" sz="3600" b="1" dirty="0">
              <a:solidFill>
                <a:srgbClr val="FF0000"/>
              </a:solidFill>
            </a:endParaRPr>
          </a:p>
        </p:txBody>
      </p:sp>
      <p:sp>
        <p:nvSpPr>
          <p:cNvPr id="3" name="TextBox 2"/>
          <p:cNvSpPr txBox="1"/>
          <p:nvPr/>
        </p:nvSpPr>
        <p:spPr>
          <a:xfrm>
            <a:off x="1288473" y="2202873"/>
            <a:ext cx="8894618" cy="1200329"/>
          </a:xfrm>
          <a:prstGeom prst="rect">
            <a:avLst/>
          </a:prstGeom>
          <a:noFill/>
        </p:spPr>
        <p:txBody>
          <a:bodyPr wrap="square" rtlCol="0">
            <a:spAutoFit/>
          </a:bodyPr>
          <a:lstStyle/>
          <a:p>
            <a:r>
              <a:rPr lang="en-US" sz="3600" dirty="0" smtClean="0"/>
              <a:t>1. </a:t>
            </a:r>
            <a:r>
              <a:rPr lang="en-US" sz="3600" dirty="0" err="1" smtClean="0"/>
              <a:t>Classful</a:t>
            </a:r>
            <a:r>
              <a:rPr lang="en-US" sz="3600" dirty="0" smtClean="0"/>
              <a:t> Network Address</a:t>
            </a:r>
          </a:p>
          <a:p>
            <a:r>
              <a:rPr lang="en-US" sz="3600" dirty="0" smtClean="0"/>
              <a:t>2. CIDR (Classless Inter-Domain Routing)</a:t>
            </a:r>
          </a:p>
        </p:txBody>
      </p:sp>
    </p:spTree>
    <p:extLst>
      <p:ext uri="{BB962C8B-B14F-4D97-AF65-F5344CB8AC3E}">
        <p14:creationId xmlns:p14="http://schemas.microsoft.com/office/powerpoint/2010/main" val="385726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19546" y="978841"/>
            <a:ext cx="9393383" cy="5515380"/>
          </a:xfrm>
          <a:prstGeom prst="rect">
            <a:avLst/>
          </a:prstGeom>
        </p:spPr>
      </p:pic>
      <p:sp>
        <p:nvSpPr>
          <p:cNvPr id="4" name="TextBox 3"/>
          <p:cNvSpPr txBox="1"/>
          <p:nvPr/>
        </p:nvSpPr>
        <p:spPr>
          <a:xfrm>
            <a:off x="374073" y="332510"/>
            <a:ext cx="6774872" cy="646331"/>
          </a:xfrm>
          <a:prstGeom prst="rect">
            <a:avLst/>
          </a:prstGeom>
          <a:noFill/>
        </p:spPr>
        <p:txBody>
          <a:bodyPr wrap="square" rtlCol="0">
            <a:spAutoFit/>
          </a:bodyPr>
          <a:lstStyle/>
          <a:p>
            <a:r>
              <a:rPr lang="en-US" sz="3600" b="1" dirty="0" smtClean="0">
                <a:solidFill>
                  <a:srgbClr val="FF0000"/>
                </a:solidFill>
              </a:rPr>
              <a:t>1. </a:t>
            </a:r>
            <a:r>
              <a:rPr lang="en-US" sz="3600" b="1" dirty="0" err="1" smtClean="0">
                <a:solidFill>
                  <a:srgbClr val="FF0000"/>
                </a:solidFill>
              </a:rPr>
              <a:t>Classful</a:t>
            </a:r>
            <a:r>
              <a:rPr lang="en-US" sz="3600" b="1" dirty="0" smtClean="0">
                <a:solidFill>
                  <a:srgbClr val="FF0000"/>
                </a:solidFill>
              </a:rPr>
              <a:t> Network Address</a:t>
            </a:r>
            <a:endParaRPr lang="en-US" sz="3600" b="1" dirty="0">
              <a:solidFill>
                <a:srgbClr val="FF0000"/>
              </a:solidFill>
            </a:endParaRPr>
          </a:p>
        </p:txBody>
      </p:sp>
      <p:sp>
        <p:nvSpPr>
          <p:cNvPr id="7" name="TextBox 6"/>
          <p:cNvSpPr txBox="1"/>
          <p:nvPr/>
        </p:nvSpPr>
        <p:spPr>
          <a:xfrm>
            <a:off x="6577446" y="394066"/>
            <a:ext cx="3906982" cy="584775"/>
          </a:xfrm>
          <a:prstGeom prst="rect">
            <a:avLst/>
          </a:prstGeom>
          <a:noFill/>
        </p:spPr>
        <p:txBody>
          <a:bodyPr wrap="square" rtlCol="0">
            <a:spAutoFit/>
          </a:bodyPr>
          <a:lstStyle/>
          <a:p>
            <a:r>
              <a:rPr lang="en-US" sz="2400" dirty="0" smtClean="0">
                <a:solidFill>
                  <a:srgbClr val="FF0000"/>
                </a:solidFill>
              </a:rPr>
              <a:t>Such as </a:t>
            </a:r>
            <a:r>
              <a:rPr lang="en-US" sz="3200" b="1" dirty="0" smtClean="0">
                <a:solidFill>
                  <a:srgbClr val="FF0000"/>
                </a:solidFill>
              </a:rPr>
              <a:t>192.168.2.0</a:t>
            </a:r>
          </a:p>
        </p:txBody>
      </p:sp>
      <p:sp>
        <p:nvSpPr>
          <p:cNvPr id="8" name="TextBox 7"/>
          <p:cNvSpPr txBox="1"/>
          <p:nvPr/>
        </p:nvSpPr>
        <p:spPr>
          <a:xfrm>
            <a:off x="9324110" y="3182533"/>
            <a:ext cx="2964873" cy="461665"/>
          </a:xfrm>
          <a:prstGeom prst="rect">
            <a:avLst/>
          </a:prstGeom>
          <a:noFill/>
        </p:spPr>
        <p:txBody>
          <a:bodyPr wrap="square" rtlCol="0">
            <a:spAutoFit/>
          </a:bodyPr>
          <a:lstStyle/>
          <a:p>
            <a:r>
              <a:rPr lang="en-US" sz="2400" b="1" dirty="0" smtClean="0">
                <a:solidFill>
                  <a:srgbClr val="FF0000"/>
                </a:solidFill>
              </a:rPr>
              <a:t>Default subnet mask</a:t>
            </a:r>
            <a:endParaRPr lang="en-US" sz="2400" b="1" dirty="0">
              <a:solidFill>
                <a:srgbClr val="FF0000"/>
              </a:solidFill>
            </a:endParaRPr>
          </a:p>
        </p:txBody>
      </p:sp>
      <p:sp>
        <p:nvSpPr>
          <p:cNvPr id="9" name="TextBox 8"/>
          <p:cNvSpPr txBox="1"/>
          <p:nvPr/>
        </p:nvSpPr>
        <p:spPr>
          <a:xfrm>
            <a:off x="9746673" y="3736531"/>
            <a:ext cx="1953491" cy="461665"/>
          </a:xfrm>
          <a:prstGeom prst="rect">
            <a:avLst/>
          </a:prstGeom>
          <a:noFill/>
        </p:spPr>
        <p:txBody>
          <a:bodyPr wrap="square" rtlCol="0">
            <a:spAutoFit/>
          </a:bodyPr>
          <a:lstStyle/>
          <a:p>
            <a:r>
              <a:rPr lang="nb-NO" sz="2400" b="1" dirty="0">
                <a:solidFill>
                  <a:srgbClr val="FF0000"/>
                </a:solidFill>
              </a:rPr>
              <a:t>255.0.0.0</a:t>
            </a:r>
            <a:endParaRPr lang="en-US" sz="2400" b="1" dirty="0">
              <a:solidFill>
                <a:srgbClr val="FF0000"/>
              </a:solidFill>
            </a:endParaRPr>
          </a:p>
        </p:txBody>
      </p:sp>
      <p:sp>
        <p:nvSpPr>
          <p:cNvPr id="10" name="TextBox 9"/>
          <p:cNvSpPr txBox="1"/>
          <p:nvPr/>
        </p:nvSpPr>
        <p:spPr>
          <a:xfrm>
            <a:off x="9746672" y="4217396"/>
            <a:ext cx="1953491" cy="461665"/>
          </a:xfrm>
          <a:prstGeom prst="rect">
            <a:avLst/>
          </a:prstGeom>
          <a:noFill/>
        </p:spPr>
        <p:txBody>
          <a:bodyPr wrap="square" rtlCol="0">
            <a:spAutoFit/>
          </a:bodyPr>
          <a:lstStyle/>
          <a:p>
            <a:r>
              <a:rPr lang="nb-NO" sz="2400" b="1" smtClean="0">
                <a:solidFill>
                  <a:srgbClr val="FF0000"/>
                </a:solidFill>
              </a:rPr>
              <a:t>255.255.0.0</a:t>
            </a:r>
            <a:endParaRPr lang="en-US" sz="2400" b="1" dirty="0">
              <a:solidFill>
                <a:srgbClr val="FF0000"/>
              </a:solidFill>
            </a:endParaRPr>
          </a:p>
        </p:txBody>
      </p:sp>
      <p:sp>
        <p:nvSpPr>
          <p:cNvPr id="11" name="TextBox 10"/>
          <p:cNvSpPr txBox="1"/>
          <p:nvPr/>
        </p:nvSpPr>
        <p:spPr>
          <a:xfrm>
            <a:off x="9746671" y="4721544"/>
            <a:ext cx="2182093" cy="461665"/>
          </a:xfrm>
          <a:prstGeom prst="rect">
            <a:avLst/>
          </a:prstGeom>
          <a:noFill/>
        </p:spPr>
        <p:txBody>
          <a:bodyPr wrap="square" rtlCol="0">
            <a:spAutoFit/>
          </a:bodyPr>
          <a:lstStyle/>
          <a:p>
            <a:r>
              <a:rPr lang="nb-NO" sz="2400" b="1" smtClean="0">
                <a:solidFill>
                  <a:srgbClr val="FF0000"/>
                </a:solidFill>
              </a:rPr>
              <a:t>255.255.255.0</a:t>
            </a:r>
            <a:endParaRPr lang="en-US" sz="2400" b="1" dirty="0">
              <a:solidFill>
                <a:srgbClr val="FF0000"/>
              </a:solidFill>
            </a:endParaRPr>
          </a:p>
        </p:txBody>
      </p:sp>
    </p:spTree>
    <p:extLst>
      <p:ext uri="{BB962C8B-B14F-4D97-AF65-F5344CB8AC3E}">
        <p14:creationId xmlns:p14="http://schemas.microsoft.com/office/powerpoint/2010/main" val="40139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6582" y="519548"/>
            <a:ext cx="8977745" cy="646331"/>
          </a:xfrm>
          <a:prstGeom prst="rect">
            <a:avLst/>
          </a:prstGeom>
          <a:noFill/>
        </p:spPr>
        <p:txBody>
          <a:bodyPr wrap="square" rtlCol="0">
            <a:spAutoFit/>
          </a:bodyPr>
          <a:lstStyle/>
          <a:p>
            <a:r>
              <a:rPr lang="en-US" sz="3600" b="1" dirty="0">
                <a:solidFill>
                  <a:srgbClr val="FF0000"/>
                </a:solidFill>
              </a:rPr>
              <a:t>2</a:t>
            </a:r>
            <a:r>
              <a:rPr lang="en-US" sz="3600" b="1" dirty="0" smtClean="0">
                <a:solidFill>
                  <a:srgbClr val="FF0000"/>
                </a:solidFill>
              </a:rPr>
              <a:t>. CIDR (Classless Inter-Domain Routing)</a:t>
            </a:r>
            <a:endParaRPr lang="en-US" sz="3600" b="1" dirty="0">
              <a:solidFill>
                <a:srgbClr val="FF0000"/>
              </a:solidFill>
            </a:endParaRPr>
          </a:p>
        </p:txBody>
      </p:sp>
      <p:sp>
        <p:nvSpPr>
          <p:cNvPr id="2" name="TextBox 1"/>
          <p:cNvSpPr txBox="1"/>
          <p:nvPr/>
        </p:nvSpPr>
        <p:spPr>
          <a:xfrm>
            <a:off x="706582" y="1558638"/>
            <a:ext cx="9788237" cy="954107"/>
          </a:xfrm>
          <a:prstGeom prst="rect">
            <a:avLst/>
          </a:prstGeom>
          <a:noFill/>
        </p:spPr>
        <p:txBody>
          <a:bodyPr wrap="square" rtlCol="0">
            <a:spAutoFit/>
          </a:bodyPr>
          <a:lstStyle/>
          <a:p>
            <a:r>
              <a:rPr lang="en-US" sz="2800" dirty="0" smtClean="0"/>
              <a:t>CIDR introduced a new method of representation for IP addresses</a:t>
            </a:r>
          </a:p>
          <a:p>
            <a:r>
              <a:rPr lang="en-US" sz="2800" dirty="0" smtClean="0"/>
              <a:t>(known as CIDR notation)</a:t>
            </a:r>
            <a:endParaRPr lang="en-US" sz="2800" dirty="0"/>
          </a:p>
        </p:txBody>
      </p:sp>
      <p:sp>
        <p:nvSpPr>
          <p:cNvPr id="5" name="TextBox 4"/>
          <p:cNvSpPr txBox="1"/>
          <p:nvPr/>
        </p:nvSpPr>
        <p:spPr>
          <a:xfrm>
            <a:off x="706582" y="2826328"/>
            <a:ext cx="9580418" cy="1446550"/>
          </a:xfrm>
          <a:prstGeom prst="rect">
            <a:avLst/>
          </a:prstGeom>
          <a:noFill/>
        </p:spPr>
        <p:txBody>
          <a:bodyPr wrap="square" rtlCol="0">
            <a:spAutoFit/>
          </a:bodyPr>
          <a:lstStyle/>
          <a:p>
            <a:r>
              <a:rPr lang="en-US" sz="2400" dirty="0" smtClean="0"/>
              <a:t>Address or routing prefix is written with a suffix </a:t>
            </a:r>
            <a:r>
              <a:rPr lang="en-US" sz="2800" b="1" dirty="0" smtClean="0">
                <a:solidFill>
                  <a:srgbClr val="FF0000"/>
                </a:solidFill>
              </a:rPr>
              <a:t>indicating the number of bits for network of the prefix</a:t>
            </a:r>
            <a:r>
              <a:rPr lang="en-US" sz="2400" dirty="0" smtClean="0"/>
              <a:t>.</a:t>
            </a:r>
            <a:endParaRPr lang="en-US" sz="2400" dirty="0"/>
          </a:p>
          <a:p>
            <a:pPr algn="ctr"/>
            <a:r>
              <a:rPr lang="en-US" sz="2400" dirty="0" smtClean="0"/>
              <a:t>Such as </a:t>
            </a:r>
            <a:r>
              <a:rPr lang="en-US" sz="3200" dirty="0" smtClean="0">
                <a:solidFill>
                  <a:srgbClr val="FF0000"/>
                </a:solidFill>
              </a:rPr>
              <a:t>192.168.5.130/24</a:t>
            </a:r>
            <a:endParaRPr lang="en-US" sz="3200" dirty="0">
              <a:solidFill>
                <a:srgbClr val="FF0000"/>
              </a:solidFill>
            </a:endParaRPr>
          </a:p>
        </p:txBody>
      </p:sp>
      <p:sp>
        <p:nvSpPr>
          <p:cNvPr id="6" name="Oval 5"/>
          <p:cNvSpPr/>
          <p:nvPr/>
        </p:nvSpPr>
        <p:spPr>
          <a:xfrm>
            <a:off x="6982690" y="3639187"/>
            <a:ext cx="623454" cy="589756"/>
          </a:xfrm>
          <a:prstGeom prst="ellipse">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5"/>
          </p:cNvCxnSpPr>
          <p:nvPr/>
        </p:nvCxnSpPr>
        <p:spPr>
          <a:xfrm>
            <a:off x="7514841" y="4142575"/>
            <a:ext cx="860230" cy="535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325329" y="4420150"/>
            <a:ext cx="3816928" cy="461665"/>
          </a:xfrm>
          <a:prstGeom prst="rect">
            <a:avLst/>
          </a:prstGeom>
          <a:noFill/>
        </p:spPr>
        <p:txBody>
          <a:bodyPr wrap="square" rtlCol="0">
            <a:spAutoFit/>
          </a:bodyPr>
          <a:lstStyle/>
          <a:p>
            <a:r>
              <a:rPr lang="en-US" sz="2400" b="1" dirty="0" smtClean="0"/>
              <a:t>24 bits for </a:t>
            </a:r>
            <a:r>
              <a:rPr lang="en-US" sz="2400" b="1" smtClean="0"/>
              <a:t>network address</a:t>
            </a:r>
            <a:endParaRPr lang="en-US" sz="2400" b="1" dirty="0" smtClean="0"/>
          </a:p>
        </p:txBody>
      </p:sp>
      <p:pic>
        <p:nvPicPr>
          <p:cNvPr id="10" name="Picture 9"/>
          <p:cNvPicPr>
            <a:picLocks noChangeAspect="1"/>
          </p:cNvPicPr>
          <p:nvPr/>
        </p:nvPicPr>
        <p:blipFill>
          <a:blip r:embed="rId3"/>
          <a:stretch>
            <a:fillRect/>
          </a:stretch>
        </p:blipFill>
        <p:spPr>
          <a:xfrm>
            <a:off x="706581" y="4825550"/>
            <a:ext cx="8977745" cy="881452"/>
          </a:xfrm>
          <a:prstGeom prst="rect">
            <a:avLst/>
          </a:prstGeom>
        </p:spPr>
      </p:pic>
      <p:pic>
        <p:nvPicPr>
          <p:cNvPr id="11" name="Picture 10"/>
          <p:cNvPicPr>
            <a:picLocks noChangeAspect="1"/>
          </p:cNvPicPr>
          <p:nvPr/>
        </p:nvPicPr>
        <p:blipFill>
          <a:blip r:embed="rId4"/>
          <a:stretch>
            <a:fillRect/>
          </a:stretch>
        </p:blipFill>
        <p:spPr>
          <a:xfrm>
            <a:off x="2551257" y="5789502"/>
            <a:ext cx="6098886" cy="417188"/>
          </a:xfrm>
          <a:prstGeom prst="rect">
            <a:avLst/>
          </a:prstGeom>
        </p:spPr>
      </p:pic>
      <p:sp>
        <p:nvSpPr>
          <p:cNvPr id="12" name="TextBox 11"/>
          <p:cNvSpPr txBox="1"/>
          <p:nvPr/>
        </p:nvSpPr>
        <p:spPr>
          <a:xfrm>
            <a:off x="706581" y="5767263"/>
            <a:ext cx="2389910" cy="461665"/>
          </a:xfrm>
          <a:prstGeom prst="rect">
            <a:avLst/>
          </a:prstGeom>
          <a:noFill/>
        </p:spPr>
        <p:txBody>
          <a:bodyPr wrap="square" rtlCol="0">
            <a:spAutoFit/>
          </a:bodyPr>
          <a:lstStyle/>
          <a:p>
            <a:r>
              <a:rPr lang="en-US" sz="2400" b="1" dirty="0" smtClean="0">
                <a:solidFill>
                  <a:srgbClr val="FF0000"/>
                </a:solidFill>
              </a:rPr>
              <a:t>Subnet mask</a:t>
            </a:r>
            <a:endParaRPr lang="en-US" sz="2400" b="1" dirty="0">
              <a:solidFill>
                <a:srgbClr val="FF0000"/>
              </a:solidFill>
            </a:endParaRPr>
          </a:p>
        </p:txBody>
      </p:sp>
    </p:spTree>
    <p:extLst>
      <p:ext uri="{BB962C8B-B14F-4D97-AF65-F5344CB8AC3E}">
        <p14:creationId xmlns:p14="http://schemas.microsoft.com/office/powerpoint/2010/main" val="192666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237072"/>
              </p:ext>
            </p:extLst>
          </p:nvPr>
        </p:nvGraphicFramePr>
        <p:xfrm>
          <a:off x="311728" y="831275"/>
          <a:ext cx="11284527" cy="4934908"/>
        </p:xfrm>
        <a:graphic>
          <a:graphicData uri="http://schemas.openxmlformats.org/drawingml/2006/table">
            <a:tbl>
              <a:tblPr firstRow="1" bandRow="1">
                <a:tableStyleId>{5940675A-B579-460E-94D1-54222C63F5DA}</a:tableStyleId>
              </a:tblPr>
              <a:tblGrid>
                <a:gridCol w="1723277"/>
                <a:gridCol w="6653220"/>
                <a:gridCol w="2908030"/>
              </a:tblGrid>
              <a:tr h="1050134">
                <a:tc>
                  <a:txBody>
                    <a:bodyPr/>
                    <a:lstStyle/>
                    <a:p>
                      <a:pPr algn="ctr"/>
                      <a:endParaRPr lang="en-US" sz="2800" dirty="0"/>
                    </a:p>
                  </a:txBody>
                  <a:tcPr>
                    <a:solidFill>
                      <a:schemeClr val="accent6">
                        <a:lumMod val="40000"/>
                        <a:lumOff val="60000"/>
                      </a:schemeClr>
                    </a:solidFill>
                  </a:tcPr>
                </a:tc>
                <a:tc>
                  <a:txBody>
                    <a:bodyPr/>
                    <a:lstStyle/>
                    <a:p>
                      <a:pPr algn="ctr"/>
                      <a:r>
                        <a:rPr lang="en-US" sz="2800" b="1" dirty="0" smtClean="0"/>
                        <a:t>Binary form</a:t>
                      </a:r>
                      <a:endParaRPr lang="en-US" sz="2800" b="1" dirty="0"/>
                    </a:p>
                  </a:txBody>
                  <a:tcPr>
                    <a:solidFill>
                      <a:schemeClr val="accent6">
                        <a:lumMod val="40000"/>
                        <a:lumOff val="60000"/>
                      </a:schemeClr>
                    </a:solidFill>
                  </a:tcPr>
                </a:tc>
                <a:tc>
                  <a:txBody>
                    <a:bodyPr/>
                    <a:lstStyle/>
                    <a:p>
                      <a:pPr algn="ctr"/>
                      <a:r>
                        <a:rPr lang="en-US" sz="2800" b="1" dirty="0" smtClean="0"/>
                        <a:t>Dot-Decimal</a:t>
                      </a:r>
                      <a:r>
                        <a:rPr lang="en-US" sz="2800" b="1" baseline="0" dirty="0" smtClean="0"/>
                        <a:t> notation</a:t>
                      </a:r>
                      <a:endParaRPr lang="en-US" sz="2800" b="1" dirty="0"/>
                    </a:p>
                  </a:txBody>
                  <a:tcPr>
                    <a:solidFill>
                      <a:schemeClr val="accent6">
                        <a:lumMod val="40000"/>
                        <a:lumOff val="60000"/>
                      </a:schemeClr>
                    </a:solidFill>
                  </a:tcPr>
                </a:tc>
              </a:tr>
              <a:tr h="1050134">
                <a:tc>
                  <a:txBody>
                    <a:bodyPr/>
                    <a:lstStyle/>
                    <a:p>
                      <a:pPr algn="ctr"/>
                      <a:r>
                        <a:rPr lang="en-US" sz="2800" dirty="0" smtClean="0"/>
                        <a:t>IP address</a:t>
                      </a:r>
                      <a:endParaRPr lang="en-US" sz="2800" dirty="0"/>
                    </a:p>
                  </a:txBody>
                  <a:tcPr/>
                </a:tc>
                <a:tc>
                  <a:txBody>
                    <a:bodyPr/>
                    <a:lstStyle/>
                    <a:p>
                      <a:pPr algn="ctr"/>
                      <a:r>
                        <a:rPr lang="fi-FI" sz="2800" b="0" i="0" kern="1200" dirty="0" smtClean="0">
                          <a:solidFill>
                            <a:schemeClr val="tx1"/>
                          </a:solidFill>
                          <a:effectLst/>
                          <a:latin typeface="+mn-lt"/>
                          <a:ea typeface="+mn-ea"/>
                          <a:cs typeface="+mn-cs"/>
                        </a:rPr>
                        <a:t>11000000.10101000.00000101.10000010</a:t>
                      </a:r>
                      <a:endParaRPr lang="en-US" sz="2800" dirty="0"/>
                    </a:p>
                  </a:txBody>
                  <a:tcPr/>
                </a:tc>
                <a:tc>
                  <a:txBody>
                    <a:bodyPr/>
                    <a:lstStyle/>
                    <a:p>
                      <a:pPr algn="ctr"/>
                      <a:r>
                        <a:rPr lang="en-US" sz="2800" dirty="0" smtClean="0"/>
                        <a:t>192.168.5.130/</a:t>
                      </a:r>
                      <a:r>
                        <a:rPr lang="en-US" sz="2800" dirty="0" smtClean="0">
                          <a:solidFill>
                            <a:srgbClr val="FF0000"/>
                          </a:solidFill>
                        </a:rPr>
                        <a:t>24</a:t>
                      </a:r>
                      <a:endParaRPr lang="en-US" sz="2800" dirty="0">
                        <a:solidFill>
                          <a:srgbClr val="FF0000"/>
                        </a:solidFill>
                      </a:endParaRPr>
                    </a:p>
                  </a:txBody>
                  <a:tcPr/>
                </a:tc>
              </a:tr>
              <a:tr h="643801">
                <a:tc>
                  <a:txBody>
                    <a:bodyPr/>
                    <a:lstStyle/>
                    <a:p>
                      <a:pPr algn="ctr"/>
                      <a:r>
                        <a:rPr lang="en-US" sz="2800" dirty="0" smtClean="0"/>
                        <a:t>Subnet mask</a:t>
                      </a:r>
                      <a:endParaRPr 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11111111.</a:t>
                      </a:r>
                      <a:r>
                        <a:rPr lang="en-US" sz="2800" dirty="0" smtClean="0"/>
                        <a:t> 11111111.11111111.00000000</a:t>
                      </a:r>
                    </a:p>
                    <a:p>
                      <a:pPr algn="ctr"/>
                      <a:endParaRPr lang="en-US" sz="2800" dirty="0"/>
                    </a:p>
                  </a:txBody>
                  <a:tcPr/>
                </a:tc>
                <a:tc>
                  <a:txBody>
                    <a:bodyPr/>
                    <a:lstStyle/>
                    <a:p>
                      <a:pPr algn="ctr"/>
                      <a:r>
                        <a:rPr lang="en-US" sz="2800" dirty="0" smtClean="0"/>
                        <a:t>255.255.255.0</a:t>
                      </a:r>
                      <a:endParaRPr lang="en-US" sz="2800" dirty="0"/>
                    </a:p>
                  </a:txBody>
                  <a:tcPr/>
                </a:tc>
              </a:tr>
              <a:tr h="643801">
                <a:tc>
                  <a:txBody>
                    <a:bodyPr/>
                    <a:lstStyle/>
                    <a:p>
                      <a:pPr algn="ctr"/>
                      <a:r>
                        <a:rPr lang="en-US" sz="2800" dirty="0" smtClean="0"/>
                        <a:t>Network Address</a:t>
                      </a:r>
                      <a:endParaRPr 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2800" b="0" i="0" kern="1200" dirty="0" smtClean="0">
                          <a:solidFill>
                            <a:schemeClr val="tx1"/>
                          </a:solidFill>
                          <a:effectLst/>
                          <a:latin typeface="+mn-lt"/>
                          <a:ea typeface="+mn-ea"/>
                          <a:cs typeface="+mn-cs"/>
                        </a:rPr>
                        <a:t>11000000.10101000.00000101.00000000</a:t>
                      </a:r>
                      <a:endParaRPr lang="en-US" sz="2800" dirty="0" smtClean="0"/>
                    </a:p>
                    <a:p>
                      <a:pPr algn="ctr"/>
                      <a:endParaRPr lang="en-US" sz="2800" dirty="0"/>
                    </a:p>
                  </a:txBody>
                  <a:tcPr/>
                </a:tc>
                <a:tc>
                  <a:txBody>
                    <a:bodyPr/>
                    <a:lstStyle/>
                    <a:p>
                      <a:pPr algn="ctr"/>
                      <a:r>
                        <a:rPr lang="en-US" sz="2800" dirty="0" smtClean="0"/>
                        <a:t>192.168.5.0/</a:t>
                      </a:r>
                      <a:r>
                        <a:rPr lang="en-US" sz="2800" dirty="0" smtClean="0">
                          <a:solidFill>
                            <a:srgbClr val="FF0000"/>
                          </a:solidFill>
                        </a:rPr>
                        <a:t>24</a:t>
                      </a:r>
                      <a:endParaRPr lang="en-US" sz="2800" dirty="0"/>
                    </a:p>
                  </a:txBody>
                  <a:tcPr/>
                </a:tc>
              </a:tr>
              <a:tr h="643801">
                <a:tc>
                  <a:txBody>
                    <a:bodyPr/>
                    <a:lstStyle/>
                    <a:p>
                      <a:pPr algn="ctr"/>
                      <a:r>
                        <a:rPr lang="en-US" sz="2800" dirty="0" smtClean="0"/>
                        <a:t>Host Address</a:t>
                      </a:r>
                      <a:endParaRPr 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2800" b="0" i="0" kern="1200" dirty="0" smtClean="0">
                          <a:solidFill>
                            <a:schemeClr val="tx1"/>
                          </a:solidFill>
                          <a:effectLst/>
                          <a:latin typeface="+mn-lt"/>
                          <a:ea typeface="+mn-ea"/>
                          <a:cs typeface="+mn-cs"/>
                        </a:rPr>
                        <a:t>00000000. 00000000.00000000. 10000010</a:t>
                      </a:r>
                      <a:endParaRPr lang="en-US" sz="2800" dirty="0" smtClean="0"/>
                    </a:p>
                    <a:p>
                      <a:pPr algn="ctr"/>
                      <a:endParaRPr lang="en-US" sz="2800" dirty="0"/>
                    </a:p>
                  </a:txBody>
                  <a:tcPr/>
                </a:tc>
                <a:tc>
                  <a:txBody>
                    <a:bodyPr/>
                    <a:lstStyle/>
                    <a:p>
                      <a:pPr algn="ctr"/>
                      <a:r>
                        <a:rPr lang="en-US" sz="2800" dirty="0" smtClean="0"/>
                        <a:t>0.0.0.130</a:t>
                      </a:r>
                      <a:endParaRPr lang="en-US" sz="2800" dirty="0"/>
                    </a:p>
                  </a:txBody>
                  <a:tcPr/>
                </a:tc>
              </a:tr>
            </a:tbl>
          </a:graphicData>
        </a:graphic>
      </p:graphicFrame>
    </p:spTree>
    <p:extLst>
      <p:ext uri="{BB962C8B-B14F-4D97-AF65-F5344CB8AC3E}">
        <p14:creationId xmlns:p14="http://schemas.microsoft.com/office/powerpoint/2010/main" val="1207287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r>
              <a:rPr lang="en-AU" altLang="en-US"/>
              <a:t>Question 6</a:t>
            </a:r>
          </a:p>
        </p:txBody>
      </p:sp>
      <p:sp>
        <p:nvSpPr>
          <p:cNvPr id="21507" name="Content Placeholder 2"/>
          <p:cNvSpPr>
            <a:spLocks noGrp="1" noChangeArrowheads="1"/>
          </p:cNvSpPr>
          <p:nvPr>
            <p:ph idx="1"/>
          </p:nvPr>
        </p:nvSpPr>
        <p:spPr>
          <a:xfrm>
            <a:off x="838200" y="1668463"/>
            <a:ext cx="10515600" cy="4351338"/>
          </a:xfrm>
        </p:spPr>
        <p:txBody>
          <a:bodyPr>
            <a:normAutofit/>
          </a:bodyPr>
          <a:lstStyle/>
          <a:p>
            <a:pPr marL="0" indent="0">
              <a:buNone/>
            </a:pPr>
            <a:r>
              <a:rPr lang="en-GB" altLang="en-US" dirty="0"/>
              <a:t>Suppose that instead of using 16 bits for the network part of a class B address originally, 20 bits had been used. How many class B </a:t>
            </a:r>
            <a:r>
              <a:rPr lang="en-GB" altLang="en-US" dirty="0">
                <a:solidFill>
                  <a:srgbClr val="FF0000"/>
                </a:solidFill>
              </a:rPr>
              <a:t>networks</a:t>
            </a:r>
            <a:r>
              <a:rPr lang="en-GB" altLang="en-US" dirty="0"/>
              <a:t> would there have been?</a:t>
            </a:r>
          </a:p>
          <a:p>
            <a:pPr marL="0" indent="0"/>
            <a:endParaRPr lang="en-AU" altLang="en-US" dirty="0"/>
          </a:p>
        </p:txBody>
      </p:sp>
      <p:sp>
        <p:nvSpPr>
          <p:cNvPr id="215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BEA47AF1-F894-E84F-AD74-446E4B4C6ECD}" type="datetime1">
              <a:rPr lang="en-AU" altLang="en-US">
                <a:latin typeface="Garamond" charset="0"/>
              </a:rPr>
              <a:pPr>
                <a:buFont typeface="Times New Roman" charset="0"/>
                <a:buNone/>
              </a:pPr>
              <a:t>28/8/18</a:t>
            </a:fld>
            <a:endParaRPr lang="en-US" altLang="en-US">
              <a:latin typeface="Garamond" charset="0"/>
            </a:endParaRPr>
          </a:p>
        </p:txBody>
      </p:sp>
      <p:pic>
        <p:nvPicPr>
          <p:cNvPr id="2151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01940"/>
            <a:ext cx="6862369" cy="338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p:cNvSpPr txBox="1">
            <a:spLocks noChangeArrowheads="1"/>
          </p:cNvSpPr>
          <p:nvPr/>
        </p:nvSpPr>
        <p:spPr bwMode="auto">
          <a:xfrm>
            <a:off x="7700569" y="2994026"/>
            <a:ext cx="3881831"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1">
            <a:spAutoFit/>
          </a:bodyPr>
          <a:lstStyle>
            <a:lvl1pPr>
              <a:spcBef>
                <a:spcPct val="20000"/>
              </a:spcBef>
              <a:buClr>
                <a:schemeClr val="accent1"/>
              </a:buClr>
              <a:buSzPct val="6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chemeClr val="tx1"/>
                </a:solidFill>
                <a:latin typeface="Arial" charset="0"/>
              </a:defRPr>
            </a:lvl1pPr>
            <a:lvl2pPr marL="669925" indent="-325438">
              <a:spcBef>
                <a:spcPct val="20000"/>
              </a:spcBef>
              <a:buClr>
                <a:schemeClr val="accent2"/>
              </a:buClr>
              <a:buSzPct val="60000"/>
              <a:buFont typeface="Wingdings"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chemeClr val="tx1"/>
                </a:solidFill>
                <a:latin typeface="Arial" charset="0"/>
              </a:defRPr>
            </a:lvl2pPr>
            <a:lvl3pPr marL="1022350" indent="-350838">
              <a:spcBef>
                <a:spcPct val="20000"/>
              </a:spcBef>
              <a:buClr>
                <a:schemeClr val="accent1"/>
              </a:buClr>
              <a:buSzPct val="6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charset="0"/>
              </a:defRPr>
            </a:lvl3pPr>
            <a:lvl4pPr marL="1339850" indent="-315913">
              <a:spcBef>
                <a:spcPct val="20000"/>
              </a:spcBef>
              <a:buClr>
                <a:schemeClr val="accent2"/>
              </a:buClr>
              <a:buSzPct val="70000"/>
              <a:buFont typeface="Wingdings"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4pPr>
            <a:lvl5pPr marL="1681163" indent="-339725">
              <a:spcBef>
                <a:spcPct val="20000"/>
              </a:spcBef>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5pPr>
            <a:lvl6pPr marL="21383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6pPr>
            <a:lvl7pPr marL="25955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7pPr>
            <a:lvl8pPr marL="30527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8pPr>
            <a:lvl9pPr marL="35099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9pPr>
          </a:lstStyle>
          <a:p>
            <a:pPr eaLnBrk="1" hangingPunct="1">
              <a:spcBef>
                <a:spcPct val="0"/>
              </a:spcBef>
              <a:buClrTx/>
              <a:buSzTx/>
              <a:buFontTx/>
              <a:buNone/>
            </a:pPr>
            <a:r>
              <a:rPr lang="en-AU" altLang="en-US" sz="2400" i="1" dirty="0">
                <a:solidFill>
                  <a:srgbClr val="000000"/>
                </a:solidFill>
                <a:ea typeface="WenQuanYi Zen Hei" charset="0"/>
                <a:cs typeface="WenQuanYi Zen Hei" charset="0"/>
              </a:rPr>
              <a:t>Answer:</a:t>
            </a:r>
            <a:r>
              <a:rPr lang="en-AU" altLang="en-US" sz="2400" dirty="0">
                <a:solidFill>
                  <a:srgbClr val="000000"/>
                </a:solidFill>
                <a:ea typeface="WenQuanYi Zen Hei" charset="0"/>
                <a:cs typeface="WenQuanYi Zen Hei" charset="0"/>
              </a:rPr>
              <a:t> </a:t>
            </a:r>
          </a:p>
          <a:p>
            <a:pPr eaLnBrk="1" hangingPunct="1">
              <a:spcBef>
                <a:spcPct val="0"/>
              </a:spcBef>
              <a:buClrTx/>
              <a:buSzTx/>
              <a:buFontTx/>
              <a:buNone/>
            </a:pPr>
            <a:r>
              <a:rPr lang="en-GB" altLang="en-US" sz="2400" dirty="0">
                <a:solidFill>
                  <a:srgbClr val="000000"/>
                </a:solidFill>
                <a:ea typeface="WenQuanYi Zen Hei" charset="0"/>
                <a:cs typeface="WenQuanYi Zen Hei" charset="0"/>
              </a:rPr>
              <a:t>With a </a:t>
            </a:r>
            <a:r>
              <a:rPr lang="en-GB" altLang="en-US" sz="2400" dirty="0">
                <a:solidFill>
                  <a:srgbClr val="FF0000"/>
                </a:solidFill>
                <a:ea typeface="WenQuanYi Zen Hei" charset="0"/>
                <a:cs typeface="WenQuanYi Zen Hei" charset="0"/>
              </a:rPr>
              <a:t>2-bit prefix</a:t>
            </a:r>
            <a:r>
              <a:rPr lang="en-GB" altLang="en-US" sz="2400" dirty="0">
                <a:solidFill>
                  <a:srgbClr val="000000"/>
                </a:solidFill>
                <a:ea typeface="WenQuanYi Zen Hei" charset="0"/>
                <a:cs typeface="WenQuanYi Zen Hei" charset="0"/>
              </a:rPr>
              <a:t>, there would have been </a:t>
            </a:r>
            <a:r>
              <a:rPr lang="en-GB" altLang="en-US" sz="2400" dirty="0">
                <a:solidFill>
                  <a:srgbClr val="FF0000"/>
                </a:solidFill>
                <a:ea typeface="WenQuanYi Zen Hei" charset="0"/>
                <a:cs typeface="WenQuanYi Zen Hei" charset="0"/>
              </a:rPr>
              <a:t>18</a:t>
            </a:r>
            <a:r>
              <a:rPr lang="en-GB" altLang="en-US" sz="2400" dirty="0">
                <a:solidFill>
                  <a:srgbClr val="000000"/>
                </a:solidFill>
                <a:ea typeface="WenQuanYi Zen Hei" charset="0"/>
                <a:cs typeface="WenQuanYi Zen Hei" charset="0"/>
              </a:rPr>
              <a:t> bits left over to indicate the network. Consequently, the number of networks would have been </a:t>
            </a:r>
            <a:r>
              <a:rPr lang="en-GB" altLang="en-US" sz="2400" dirty="0">
                <a:solidFill>
                  <a:srgbClr val="FF0000"/>
                </a:solidFill>
                <a:ea typeface="WenQuanYi Zen Hei" charset="0"/>
                <a:cs typeface="WenQuanYi Zen Hei" charset="0"/>
              </a:rPr>
              <a:t>2</a:t>
            </a:r>
            <a:r>
              <a:rPr lang="en-GB" altLang="en-US" sz="2400" baseline="30000" dirty="0">
                <a:solidFill>
                  <a:srgbClr val="FF0000"/>
                </a:solidFill>
                <a:ea typeface="WenQuanYi Zen Hei" charset="0"/>
                <a:cs typeface="WenQuanYi Zen Hei" charset="0"/>
              </a:rPr>
              <a:t>18</a:t>
            </a:r>
            <a:r>
              <a:rPr lang="en-GB" altLang="en-US" sz="2400" dirty="0">
                <a:solidFill>
                  <a:srgbClr val="FF0000"/>
                </a:solidFill>
                <a:ea typeface="WenQuanYi Zen Hei" charset="0"/>
                <a:cs typeface="WenQuanYi Zen Hei" charset="0"/>
              </a:rPr>
              <a:t> or 262,14</a:t>
            </a:r>
            <a:r>
              <a:rPr lang="en-GB" altLang="en-US" sz="2400" dirty="0">
                <a:solidFill>
                  <a:srgbClr val="000000"/>
                </a:solidFill>
                <a:ea typeface="WenQuanYi Zen Hei" charset="0"/>
                <a:cs typeface="WenQuanYi Zen Hei" charset="0"/>
              </a:rPr>
              <a:t>4. </a:t>
            </a:r>
          </a:p>
        </p:txBody>
      </p:sp>
      <p:sp>
        <p:nvSpPr>
          <p:cNvPr id="3" name="Rectangle 2"/>
          <p:cNvSpPr/>
          <p:nvPr/>
        </p:nvSpPr>
        <p:spPr>
          <a:xfrm>
            <a:off x="1122218" y="4405745"/>
            <a:ext cx="290946" cy="332510"/>
          </a:xfrm>
          <a:prstGeom prst="rect">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4229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r>
              <a:rPr lang="en-AU" altLang="en-US"/>
              <a:t>Question 9</a:t>
            </a:r>
          </a:p>
        </p:txBody>
      </p:sp>
      <p:sp>
        <p:nvSpPr>
          <p:cNvPr id="24579" name="Content Placeholder 2"/>
          <p:cNvSpPr>
            <a:spLocks noGrp="1" noChangeArrowheads="1"/>
          </p:cNvSpPr>
          <p:nvPr>
            <p:ph idx="1"/>
          </p:nvPr>
        </p:nvSpPr>
        <p:spPr/>
        <p:txBody>
          <a:bodyPr/>
          <a:lstStyle/>
          <a:p>
            <a:pPr marL="0" indent="0">
              <a:buNone/>
            </a:pPr>
            <a:r>
              <a:rPr lang="en-GB" altLang="en-US" sz="2400" dirty="0"/>
              <a:t>A network on the Internet has a subnet mask of 255.255.240.0. What is the maximum number of </a:t>
            </a:r>
            <a:r>
              <a:rPr lang="en-GB" altLang="en-US" sz="2400" dirty="0">
                <a:solidFill>
                  <a:srgbClr val="FF0000"/>
                </a:solidFill>
              </a:rPr>
              <a:t>hosts</a:t>
            </a:r>
            <a:r>
              <a:rPr lang="en-GB" altLang="en-US" sz="2400" dirty="0"/>
              <a:t> that it can handle?</a:t>
            </a:r>
          </a:p>
          <a:p>
            <a:pPr marL="0" indent="0"/>
            <a:endParaRPr lang="en-AU" altLang="en-US" sz="2400" dirty="0"/>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AA944ABE-52AB-9C48-AE41-942713F2A558}" type="datetime1">
              <a:rPr lang="en-AU" altLang="en-US">
                <a:latin typeface="Garamond" charset="0"/>
              </a:rPr>
              <a:pPr>
                <a:buFont typeface="Times New Roman" charset="0"/>
                <a:buNone/>
              </a:pPr>
              <a:t>27/8/18</a:t>
            </a:fld>
            <a:endParaRPr lang="en-US" altLang="en-US">
              <a:latin typeface="Garamond" charset="0"/>
            </a:endParaRPr>
          </a:p>
        </p:txBody>
      </p:sp>
      <p:sp>
        <p:nvSpPr>
          <p:cNvPr id="2458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8F24ADF0-3A0F-184A-B073-55309BA4AC1A}" type="slidenum">
              <a:rPr lang="en-US" altLang="en-US">
                <a:latin typeface="Garamond" charset="0"/>
              </a:rPr>
              <a:pPr>
                <a:buFont typeface="Times New Roman" charset="0"/>
                <a:buNone/>
              </a:pPr>
              <a:t>19</a:t>
            </a:fld>
            <a:endParaRPr lang="en-US" altLang="en-US">
              <a:latin typeface="Garamond" charset="0"/>
            </a:endParaRPr>
          </a:p>
        </p:txBody>
      </p:sp>
      <p:sp>
        <p:nvSpPr>
          <p:cNvPr id="7" name="Rectangle 6"/>
          <p:cNvSpPr>
            <a:spLocks noChangeArrowheads="1"/>
          </p:cNvSpPr>
          <p:nvPr/>
        </p:nvSpPr>
        <p:spPr bwMode="auto">
          <a:xfrm>
            <a:off x="838200" y="2804171"/>
            <a:ext cx="9677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AU" altLang="en-US" sz="2400" i="1" dirty="0">
                <a:solidFill>
                  <a:srgbClr val="FF0000"/>
                </a:solidFill>
              </a:rPr>
              <a:t>Answer: </a:t>
            </a:r>
          </a:p>
          <a:p>
            <a:pPr eaLnBrk="1" hangingPunct="1"/>
            <a:r>
              <a:rPr lang="en-GB" altLang="en-US" sz="2400" dirty="0"/>
              <a:t>255.255.240.0 in binary is </a:t>
            </a:r>
            <a:endParaRPr lang="en-GB" altLang="en-US" sz="2400" dirty="0" smtClean="0"/>
          </a:p>
          <a:p>
            <a:pPr eaLnBrk="1" hangingPunct="1"/>
            <a:r>
              <a:rPr lang="en-GB" altLang="en-US" sz="2400" dirty="0" smtClean="0"/>
              <a:t>11111111 </a:t>
            </a:r>
            <a:r>
              <a:rPr lang="en-GB" altLang="en-US" sz="2400" dirty="0"/>
              <a:t>11111111 11110000 0000000</a:t>
            </a:r>
          </a:p>
          <a:p>
            <a:pPr eaLnBrk="1" hangingPunct="1"/>
            <a:endParaRPr lang="en-GB" altLang="en-US" sz="2400" dirty="0"/>
          </a:p>
          <a:p>
            <a:pPr eaLnBrk="1" hangingPunct="1"/>
            <a:r>
              <a:rPr lang="en-GB" altLang="en-US" sz="2400" dirty="0"/>
              <a:t>The mask is 20 bits long, so the network part is 20 bits. </a:t>
            </a:r>
            <a:endParaRPr lang="en-GB" altLang="en-US" sz="2400" dirty="0" smtClean="0"/>
          </a:p>
          <a:p>
            <a:pPr eaLnBrk="1" hangingPunct="1"/>
            <a:r>
              <a:rPr lang="en-GB" altLang="en-US" sz="2400" dirty="0" smtClean="0"/>
              <a:t>The remaining </a:t>
            </a:r>
            <a:r>
              <a:rPr lang="en-GB" altLang="en-US" sz="2400" dirty="0"/>
              <a:t>12 bits are for the host, so </a:t>
            </a:r>
            <a:r>
              <a:rPr lang="en-GB" altLang="en-US" sz="2400" dirty="0" smtClean="0">
                <a:solidFill>
                  <a:srgbClr val="FF0000"/>
                </a:solidFill>
              </a:rPr>
              <a:t>2</a:t>
            </a:r>
            <a:r>
              <a:rPr lang="en-GB" altLang="en-US" sz="2400" baseline="30000" dirty="0" smtClean="0">
                <a:solidFill>
                  <a:srgbClr val="FF0000"/>
                </a:solidFill>
              </a:rPr>
              <a:t>12</a:t>
            </a:r>
            <a:r>
              <a:rPr lang="en-GB" altLang="en-US" sz="2400" dirty="0" smtClean="0">
                <a:solidFill>
                  <a:srgbClr val="FF0000"/>
                </a:solidFill>
              </a:rPr>
              <a:t> = 4096</a:t>
            </a:r>
            <a:r>
              <a:rPr lang="en-GB" altLang="en-US" sz="2400" dirty="0" smtClean="0"/>
              <a:t> </a:t>
            </a:r>
            <a:r>
              <a:rPr lang="en-GB" altLang="en-US" sz="2400" dirty="0"/>
              <a:t>host addresses exist.</a:t>
            </a:r>
          </a:p>
        </p:txBody>
      </p:sp>
      <p:sp>
        <p:nvSpPr>
          <p:cNvPr id="2" name="TextBox 1"/>
          <p:cNvSpPr txBox="1"/>
          <p:nvPr/>
        </p:nvSpPr>
        <p:spPr>
          <a:xfrm>
            <a:off x="838200" y="5486400"/>
            <a:ext cx="8264236" cy="830997"/>
          </a:xfrm>
          <a:prstGeom prst="rect">
            <a:avLst/>
          </a:prstGeom>
          <a:noFill/>
        </p:spPr>
        <p:txBody>
          <a:bodyPr wrap="square" rtlCol="0">
            <a:spAutoFit/>
          </a:bodyPr>
          <a:lstStyle/>
          <a:p>
            <a:r>
              <a:rPr lang="en-US" sz="2400" dirty="0" smtClean="0"/>
              <a:t>You can also say there </a:t>
            </a:r>
            <a:r>
              <a:rPr lang="en-US" sz="2400" dirty="0" smtClean="0">
                <a:solidFill>
                  <a:srgbClr val="FF0000"/>
                </a:solidFill>
              </a:rPr>
              <a:t>are 4096-2 = 4094 hosts</a:t>
            </a:r>
            <a:r>
              <a:rPr lang="en-US" sz="2400" dirty="0" smtClean="0"/>
              <a:t>.</a:t>
            </a:r>
          </a:p>
          <a:p>
            <a:r>
              <a:rPr lang="en-US" sz="2400" dirty="0" smtClean="0"/>
              <a:t>Because the all 0s and all 1s are for special use. </a:t>
            </a:r>
            <a:endParaRPr lang="en-US" sz="2400" dirty="0"/>
          </a:p>
        </p:txBody>
      </p:sp>
    </p:spTree>
    <p:extLst>
      <p:ext uri="{BB962C8B-B14F-4D97-AF65-F5344CB8AC3E}">
        <p14:creationId xmlns:p14="http://schemas.microsoft.com/office/powerpoint/2010/main" val="7265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a:xfrm>
            <a:off x="838200" y="193956"/>
            <a:ext cx="10515600" cy="1325563"/>
          </a:xfrm>
        </p:spPr>
        <p:txBody>
          <a:bodyPr/>
          <a:lstStyle/>
          <a:p>
            <a:r>
              <a:rPr lang="en-AU" altLang="en-US"/>
              <a:t>Question 1</a:t>
            </a:r>
          </a:p>
        </p:txBody>
      </p:sp>
      <p:sp>
        <p:nvSpPr>
          <p:cNvPr id="16387" name="Content Placeholder 2"/>
          <p:cNvSpPr>
            <a:spLocks noGrp="1" noChangeArrowheads="1"/>
          </p:cNvSpPr>
          <p:nvPr>
            <p:ph idx="1"/>
          </p:nvPr>
        </p:nvSpPr>
        <p:spPr>
          <a:xfrm>
            <a:off x="838200" y="1359128"/>
            <a:ext cx="9523410" cy="2101823"/>
          </a:xfrm>
        </p:spPr>
        <p:txBody>
          <a:bodyPr>
            <a:noAutofit/>
          </a:bodyPr>
          <a:lstStyle/>
          <a:p>
            <a:pPr marL="0" indent="0">
              <a:buNone/>
            </a:pPr>
            <a:r>
              <a:rPr lang="en-GB" altLang="en-US" dirty="0"/>
              <a:t>If there are </a:t>
            </a:r>
            <a:r>
              <a:rPr lang="en-GB" altLang="en-US" i="1" dirty="0"/>
              <a:t>n</a:t>
            </a:r>
            <a:r>
              <a:rPr lang="en-GB" altLang="en-US" dirty="0"/>
              <a:t> independent paths between two nodes in a network, and the probability that an individual path is working is </a:t>
            </a:r>
            <a:r>
              <a:rPr lang="en-GB" altLang="en-US" i="1" dirty="0"/>
              <a:t>p</a:t>
            </a:r>
            <a:r>
              <a:rPr lang="en-GB" altLang="en-US" dirty="0"/>
              <a:t>, what is the probability of these two nodes being connected? Assume path failures are independent.</a:t>
            </a:r>
          </a:p>
          <a:p>
            <a:pPr marL="0" indent="0">
              <a:buNone/>
            </a:pPr>
            <a:endParaRPr lang="en-GB" altLang="en-US" sz="700" dirty="0"/>
          </a:p>
          <a:p>
            <a:pPr marL="0" indent="0">
              <a:buNone/>
            </a:pPr>
            <a:r>
              <a:rPr lang="en-GB" altLang="en-US" sz="2400" dirty="0">
                <a:solidFill>
                  <a:srgbClr val="FF0000"/>
                </a:solidFill>
              </a:rPr>
              <a:t>Hint: first try to calculate what is the probability that all paths have failed</a:t>
            </a:r>
          </a:p>
          <a:p>
            <a:pPr marL="0" indent="0">
              <a:buNone/>
            </a:pPr>
            <a:endParaRPr lang="en-AU" altLang="en-US" dirty="0"/>
          </a:p>
        </p:txBody>
      </p:sp>
      <p:sp>
        <p:nvSpPr>
          <p:cNvPr id="7" name="Oval 6"/>
          <p:cNvSpPr/>
          <p:nvPr/>
        </p:nvSpPr>
        <p:spPr>
          <a:xfrm>
            <a:off x="1426899" y="4636440"/>
            <a:ext cx="738834" cy="874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924150" y="4626123"/>
            <a:ext cx="738834" cy="874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V="1">
            <a:off x="2195713" y="5130680"/>
            <a:ext cx="3704879" cy="539220"/>
          </a:xfrm>
          <a:custGeom>
            <a:avLst/>
            <a:gdLst>
              <a:gd name="connsiteX0" fmla="*/ 0 w 5186597"/>
              <a:gd name="connsiteY0" fmla="*/ 569643 h 584633"/>
              <a:gd name="connsiteX1" fmla="*/ 2083633 w 5186597"/>
              <a:gd name="connsiteY1" fmla="*/ 16 h 584633"/>
              <a:gd name="connsiteX2" fmla="*/ 5186597 w 5186597"/>
              <a:gd name="connsiteY2" fmla="*/ 584633 h 584633"/>
            </a:gdLst>
            <a:ahLst/>
            <a:cxnLst>
              <a:cxn ang="0">
                <a:pos x="connsiteX0" y="connsiteY0"/>
              </a:cxn>
              <a:cxn ang="0">
                <a:pos x="connsiteX1" y="connsiteY1"/>
              </a:cxn>
              <a:cxn ang="0">
                <a:pos x="connsiteX2" y="connsiteY2"/>
              </a:cxn>
            </a:cxnLst>
            <a:rect l="l" t="t" r="r" b="b"/>
            <a:pathLst>
              <a:path w="5186597" h="584633">
                <a:moveTo>
                  <a:pt x="0" y="569643"/>
                </a:moveTo>
                <a:cubicBezTo>
                  <a:pt x="609600" y="283580"/>
                  <a:pt x="1219200" y="-2482"/>
                  <a:pt x="2083633" y="16"/>
                </a:cubicBezTo>
                <a:cubicBezTo>
                  <a:pt x="2948066" y="2514"/>
                  <a:pt x="4719404" y="477204"/>
                  <a:pt x="5186597" y="5846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2150742" y="4606025"/>
            <a:ext cx="3779833" cy="349681"/>
          </a:xfrm>
          <a:custGeom>
            <a:avLst/>
            <a:gdLst>
              <a:gd name="connsiteX0" fmla="*/ 0 w 5291528"/>
              <a:gd name="connsiteY0" fmla="*/ 389744 h 389744"/>
              <a:gd name="connsiteX1" fmla="*/ 2218545 w 5291528"/>
              <a:gd name="connsiteY1" fmla="*/ 0 h 389744"/>
              <a:gd name="connsiteX2" fmla="*/ 5291528 w 5291528"/>
              <a:gd name="connsiteY2" fmla="*/ 389744 h 389744"/>
            </a:gdLst>
            <a:ahLst/>
            <a:cxnLst>
              <a:cxn ang="0">
                <a:pos x="connsiteX0" y="connsiteY0"/>
              </a:cxn>
              <a:cxn ang="0">
                <a:pos x="connsiteX1" y="connsiteY1"/>
              </a:cxn>
              <a:cxn ang="0">
                <a:pos x="connsiteX2" y="connsiteY2"/>
              </a:cxn>
            </a:cxnLst>
            <a:rect l="l" t="t" r="r" b="b"/>
            <a:pathLst>
              <a:path w="5291528" h="389744">
                <a:moveTo>
                  <a:pt x="0" y="389744"/>
                </a:moveTo>
                <a:cubicBezTo>
                  <a:pt x="668312" y="194872"/>
                  <a:pt x="1336624" y="0"/>
                  <a:pt x="2218545" y="0"/>
                </a:cubicBezTo>
                <a:cubicBezTo>
                  <a:pt x="3100466" y="0"/>
                  <a:pt x="4811843" y="372256"/>
                  <a:pt x="5291528" y="3897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180723" y="4995769"/>
            <a:ext cx="3715587" cy="245251"/>
          </a:xfrm>
          <a:custGeom>
            <a:avLst/>
            <a:gdLst>
              <a:gd name="connsiteX0" fmla="*/ 0 w 5201587"/>
              <a:gd name="connsiteY0" fmla="*/ 74951 h 465248"/>
              <a:gd name="connsiteX1" fmla="*/ 2248524 w 5201587"/>
              <a:gd name="connsiteY1" fmla="*/ 464695 h 465248"/>
              <a:gd name="connsiteX2" fmla="*/ 5201587 w 5201587"/>
              <a:gd name="connsiteY2" fmla="*/ 0 h 465248"/>
            </a:gdLst>
            <a:ahLst/>
            <a:cxnLst>
              <a:cxn ang="0">
                <a:pos x="connsiteX0" y="connsiteY0"/>
              </a:cxn>
              <a:cxn ang="0">
                <a:pos x="connsiteX1" y="connsiteY1"/>
              </a:cxn>
              <a:cxn ang="0">
                <a:pos x="connsiteX2" y="connsiteY2"/>
              </a:cxn>
            </a:cxnLst>
            <a:rect l="l" t="t" r="r" b="b"/>
            <a:pathLst>
              <a:path w="5201587" h="465248">
                <a:moveTo>
                  <a:pt x="0" y="74951"/>
                </a:moveTo>
                <a:cubicBezTo>
                  <a:pt x="690796" y="276069"/>
                  <a:pt x="1381593" y="477187"/>
                  <a:pt x="2248524" y="464695"/>
                </a:cubicBezTo>
                <a:cubicBezTo>
                  <a:pt x="3115455" y="452203"/>
                  <a:pt x="5201587" y="0"/>
                  <a:pt x="520158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135752" y="4177145"/>
            <a:ext cx="3758418" cy="679241"/>
          </a:xfrm>
          <a:custGeom>
            <a:avLst/>
            <a:gdLst>
              <a:gd name="connsiteX0" fmla="*/ 0 w 5261548"/>
              <a:gd name="connsiteY0" fmla="*/ 1049320 h 1064310"/>
              <a:gd name="connsiteX1" fmla="*/ 2248525 w 5261548"/>
              <a:gd name="connsiteY1" fmla="*/ 8 h 1064310"/>
              <a:gd name="connsiteX2" fmla="*/ 5261548 w 5261548"/>
              <a:gd name="connsiteY2" fmla="*/ 1064310 h 1064310"/>
            </a:gdLst>
            <a:ahLst/>
            <a:cxnLst>
              <a:cxn ang="0">
                <a:pos x="connsiteX0" y="connsiteY0"/>
              </a:cxn>
              <a:cxn ang="0">
                <a:pos x="connsiteX1" y="connsiteY1"/>
              </a:cxn>
              <a:cxn ang="0">
                <a:pos x="connsiteX2" y="connsiteY2"/>
              </a:cxn>
            </a:cxnLst>
            <a:rect l="l" t="t" r="r" b="b"/>
            <a:pathLst>
              <a:path w="5261548" h="1064310">
                <a:moveTo>
                  <a:pt x="0" y="1049320"/>
                </a:moveTo>
                <a:cubicBezTo>
                  <a:pt x="685800" y="523415"/>
                  <a:pt x="1371600" y="-2490"/>
                  <a:pt x="2248525" y="8"/>
                </a:cubicBezTo>
                <a:cubicBezTo>
                  <a:pt x="3125450" y="2506"/>
                  <a:pt x="4764374" y="924402"/>
                  <a:pt x="5261548" y="10643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595249" y="3792511"/>
            <a:ext cx="419712" cy="461665"/>
          </a:xfrm>
          <a:prstGeom prst="rect">
            <a:avLst/>
          </a:prstGeom>
          <a:noFill/>
        </p:spPr>
        <p:txBody>
          <a:bodyPr wrap="square" rtlCol="0">
            <a:spAutoFit/>
          </a:bodyPr>
          <a:lstStyle/>
          <a:p>
            <a:r>
              <a:rPr lang="en-US" sz="2400" dirty="0" smtClean="0"/>
              <a:t>p</a:t>
            </a:r>
            <a:endParaRPr lang="en-US" sz="2400" dirty="0"/>
          </a:p>
        </p:txBody>
      </p:sp>
      <p:sp>
        <p:nvSpPr>
          <p:cNvPr id="25" name="TextBox 24"/>
          <p:cNvSpPr txBox="1"/>
          <p:nvPr/>
        </p:nvSpPr>
        <p:spPr>
          <a:xfrm>
            <a:off x="3581393" y="4298205"/>
            <a:ext cx="419712" cy="461665"/>
          </a:xfrm>
          <a:prstGeom prst="rect">
            <a:avLst/>
          </a:prstGeom>
          <a:noFill/>
        </p:spPr>
        <p:txBody>
          <a:bodyPr wrap="square" rtlCol="0">
            <a:spAutoFit/>
          </a:bodyPr>
          <a:lstStyle/>
          <a:p>
            <a:r>
              <a:rPr lang="en-US" sz="2400" dirty="0" smtClean="0"/>
              <a:t>p</a:t>
            </a:r>
            <a:endParaRPr lang="en-US" sz="2400" dirty="0"/>
          </a:p>
        </p:txBody>
      </p:sp>
      <p:sp>
        <p:nvSpPr>
          <p:cNvPr id="26" name="TextBox 25"/>
          <p:cNvSpPr txBox="1"/>
          <p:nvPr/>
        </p:nvSpPr>
        <p:spPr>
          <a:xfrm>
            <a:off x="3581393" y="4879775"/>
            <a:ext cx="419712" cy="461665"/>
          </a:xfrm>
          <a:prstGeom prst="rect">
            <a:avLst/>
          </a:prstGeom>
          <a:noFill/>
        </p:spPr>
        <p:txBody>
          <a:bodyPr wrap="square" rtlCol="0">
            <a:spAutoFit/>
          </a:bodyPr>
          <a:lstStyle/>
          <a:p>
            <a:r>
              <a:rPr lang="en-US" sz="2400" dirty="0" smtClean="0"/>
              <a:t>p</a:t>
            </a:r>
            <a:endParaRPr lang="en-US" sz="2400" dirty="0"/>
          </a:p>
        </p:txBody>
      </p:sp>
      <p:sp>
        <p:nvSpPr>
          <p:cNvPr id="27" name="TextBox 26"/>
          <p:cNvSpPr txBox="1"/>
          <p:nvPr/>
        </p:nvSpPr>
        <p:spPr>
          <a:xfrm>
            <a:off x="3597286" y="5415994"/>
            <a:ext cx="419712" cy="461665"/>
          </a:xfrm>
          <a:prstGeom prst="rect">
            <a:avLst/>
          </a:prstGeom>
          <a:noFill/>
        </p:spPr>
        <p:txBody>
          <a:bodyPr wrap="square" rtlCol="0">
            <a:spAutoFit/>
          </a:bodyPr>
          <a:lstStyle/>
          <a:p>
            <a:r>
              <a:rPr lang="en-US" sz="2400" dirty="0" smtClean="0"/>
              <a:t>p</a:t>
            </a:r>
            <a:endParaRPr lang="en-US" sz="2400" dirty="0"/>
          </a:p>
        </p:txBody>
      </p:sp>
      <p:sp>
        <p:nvSpPr>
          <p:cNvPr id="28" name="Text Box 2"/>
          <p:cNvSpPr txBox="1">
            <a:spLocks noChangeArrowheads="1"/>
          </p:cNvSpPr>
          <p:nvPr/>
        </p:nvSpPr>
        <p:spPr bwMode="auto">
          <a:xfrm>
            <a:off x="6968836" y="4162952"/>
            <a:ext cx="4772891" cy="1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spcBef>
                <a:spcPct val="20000"/>
              </a:spcBef>
              <a:buClr>
                <a:schemeClr val="accent1"/>
              </a:buClr>
              <a:buSzPct val="6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chemeClr val="tx1"/>
                </a:solidFill>
                <a:latin typeface="Arial" charset="0"/>
              </a:defRPr>
            </a:lvl1pPr>
            <a:lvl2pPr>
              <a:spcBef>
                <a:spcPct val="20000"/>
              </a:spcBef>
              <a:buClr>
                <a:schemeClr val="accent2"/>
              </a:buClr>
              <a:buSzPct val="60000"/>
              <a:buFont typeface="Wingdings"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chemeClr val="tx1"/>
                </a:solidFill>
                <a:latin typeface="Arial" charset="0"/>
              </a:defRPr>
            </a:lvl2pPr>
            <a:lvl3pPr marL="1022350" indent="-350838">
              <a:spcBef>
                <a:spcPct val="20000"/>
              </a:spcBef>
              <a:buClr>
                <a:schemeClr val="accent1"/>
              </a:buClr>
              <a:buSzPct val="6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charset="0"/>
              </a:defRPr>
            </a:lvl3pPr>
            <a:lvl4pPr marL="1339850" indent="-315913">
              <a:spcBef>
                <a:spcPct val="20000"/>
              </a:spcBef>
              <a:buClr>
                <a:schemeClr val="accent2"/>
              </a:buClr>
              <a:buSzPct val="70000"/>
              <a:buFont typeface="Wingdings"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4pPr>
            <a:lvl5pPr marL="1681163" indent="-339725">
              <a:spcBef>
                <a:spcPct val="20000"/>
              </a:spcBef>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5pPr>
            <a:lvl6pPr marL="21383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6pPr>
            <a:lvl7pPr marL="25955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7pPr>
            <a:lvl8pPr marL="30527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8pPr>
            <a:lvl9pPr marL="35099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9pPr>
          </a:lstStyle>
          <a:p>
            <a:pPr eaLnBrk="1" hangingPunct="1">
              <a:spcBef>
                <a:spcPct val="0"/>
              </a:spcBef>
              <a:buClrTx/>
              <a:buSzTx/>
              <a:buFontTx/>
              <a:buNone/>
            </a:pPr>
            <a:r>
              <a:rPr lang="en-AU" altLang="en-US" sz="2800" i="1" dirty="0">
                <a:solidFill>
                  <a:srgbClr val="FF0000"/>
                </a:solidFill>
                <a:ea typeface="WenQuanYi Zen Hei" charset="0"/>
                <a:cs typeface="WenQuanYi Zen Hei" charset="0"/>
              </a:rPr>
              <a:t>Answer: </a:t>
            </a:r>
          </a:p>
          <a:p>
            <a:pPr lvl="1" eaLnBrk="1" hangingPunct="1">
              <a:spcBef>
                <a:spcPct val="0"/>
              </a:spcBef>
              <a:buClrTx/>
              <a:buSzTx/>
              <a:buFontTx/>
              <a:buNone/>
            </a:pPr>
            <a:r>
              <a:rPr lang="en-AU" altLang="en-US" sz="2800" dirty="0" smtClean="0">
                <a:solidFill>
                  <a:srgbClr val="FF0000"/>
                </a:solidFill>
                <a:ea typeface="WenQuanYi Zen Hei" charset="0"/>
                <a:cs typeface="WenQuanYi Zen Hei" charset="0"/>
              </a:rPr>
              <a:t>P(nodes </a:t>
            </a:r>
            <a:r>
              <a:rPr lang="en-AU" altLang="en-US" sz="2800" dirty="0">
                <a:solidFill>
                  <a:srgbClr val="FF0000"/>
                </a:solidFill>
                <a:ea typeface="WenQuanYi Zen Hei" charset="0"/>
                <a:cs typeface="WenQuanYi Zen Hei" charset="0"/>
              </a:rPr>
              <a:t>connected)</a:t>
            </a:r>
          </a:p>
          <a:p>
            <a:pPr lvl="1" eaLnBrk="1" hangingPunct="1">
              <a:spcBef>
                <a:spcPct val="0"/>
              </a:spcBef>
              <a:buClrTx/>
              <a:buSzTx/>
              <a:buFontTx/>
              <a:buNone/>
            </a:pPr>
            <a:r>
              <a:rPr lang="en-AU" altLang="en-US" sz="2800" dirty="0" smtClean="0">
                <a:solidFill>
                  <a:srgbClr val="FF0000"/>
                </a:solidFill>
                <a:ea typeface="WenQuanYi Zen Hei" charset="0"/>
                <a:cs typeface="WenQuanYi Zen Hei" charset="0"/>
              </a:rPr>
              <a:t>= </a:t>
            </a:r>
            <a:r>
              <a:rPr lang="en-AU" altLang="en-US" sz="2800" dirty="0">
                <a:solidFill>
                  <a:srgbClr val="FF0000"/>
                </a:solidFill>
                <a:ea typeface="WenQuanYi Zen Hei" charset="0"/>
                <a:cs typeface="WenQuanYi Zen Hei" charset="0"/>
              </a:rPr>
              <a:t>1 − </a:t>
            </a:r>
            <a:r>
              <a:rPr lang="en-AU" altLang="en-US" sz="2800" dirty="0" smtClean="0">
                <a:solidFill>
                  <a:srgbClr val="FF0000"/>
                </a:solidFill>
                <a:ea typeface="WenQuanYi Zen Hei" charset="0"/>
                <a:cs typeface="WenQuanYi Zen Hei" charset="0"/>
              </a:rPr>
              <a:t>P(all n paths </a:t>
            </a:r>
            <a:r>
              <a:rPr lang="en-AU" altLang="en-US" sz="2800" dirty="0">
                <a:solidFill>
                  <a:srgbClr val="FF0000"/>
                </a:solidFill>
                <a:ea typeface="WenQuanYi Zen Hei" charset="0"/>
                <a:cs typeface="WenQuanYi Zen Hei" charset="0"/>
              </a:rPr>
              <a:t>failed)</a:t>
            </a:r>
          </a:p>
          <a:p>
            <a:pPr lvl="1" eaLnBrk="1" hangingPunct="1">
              <a:spcBef>
                <a:spcPct val="0"/>
              </a:spcBef>
              <a:buClrTx/>
              <a:buSzTx/>
              <a:buFontTx/>
              <a:buNone/>
            </a:pPr>
            <a:r>
              <a:rPr lang="en-AU" altLang="en-US" sz="2800" dirty="0" smtClean="0">
                <a:solidFill>
                  <a:srgbClr val="FF0000"/>
                </a:solidFill>
                <a:ea typeface="WenQuanYi Zen Hei" charset="0"/>
                <a:cs typeface="WenQuanYi Zen Hei" charset="0"/>
              </a:rPr>
              <a:t>= </a:t>
            </a:r>
            <a:r>
              <a:rPr lang="en-AU" altLang="en-US" sz="2800" dirty="0">
                <a:solidFill>
                  <a:srgbClr val="FF0000"/>
                </a:solidFill>
                <a:ea typeface="WenQuanYi Zen Hei" charset="0"/>
                <a:cs typeface="WenQuanYi Zen Hei" charset="0"/>
              </a:rPr>
              <a:t>1 − (1 − p)</a:t>
            </a:r>
            <a:r>
              <a:rPr lang="en-AU" altLang="en-US" sz="2800" baseline="33000" dirty="0">
                <a:solidFill>
                  <a:srgbClr val="FF0000"/>
                </a:solidFill>
                <a:ea typeface="WenQuanYi Zen Hei" charset="0"/>
                <a:cs typeface="WenQuanYi Zen Hei" charset="0"/>
              </a:rPr>
              <a:t>n</a:t>
            </a:r>
          </a:p>
        </p:txBody>
      </p:sp>
    </p:spTree>
    <p:extLst>
      <p:ext uri="{BB962C8B-B14F-4D97-AF65-F5344CB8AC3E}">
        <p14:creationId xmlns:p14="http://schemas.microsoft.com/office/powerpoint/2010/main" val="1746799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dissolve">
                                      <p:cBhvr>
                                        <p:cTn id="35" dur="500"/>
                                        <p:tgtEl>
                                          <p:spTgt spid="2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dissolve">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P spid="16" grpId="0" animBg="1"/>
      <p:bldP spid="17" grpId="0" animBg="1"/>
      <p:bldP spid="18" grpId="0" animBg="1"/>
      <p:bldP spid="20" grpId="0"/>
      <p:bldP spid="25" grpId="0"/>
      <p:bldP spid="26"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US" altLang="en-US"/>
              <a:t>Question 7</a:t>
            </a:r>
          </a:p>
        </p:txBody>
      </p:sp>
      <p:sp>
        <p:nvSpPr>
          <p:cNvPr id="3" name="Content Placeholder 2"/>
          <p:cNvSpPr>
            <a:spLocks noGrp="1" noChangeArrowheads="1"/>
          </p:cNvSpPr>
          <p:nvPr>
            <p:ph idx="1"/>
          </p:nvPr>
        </p:nvSpPr>
        <p:spPr/>
        <p:txBody>
          <a:bodyPr/>
          <a:lstStyle/>
          <a:p>
            <a:pPr marL="0" indent="0">
              <a:buNone/>
            </a:pPr>
            <a:r>
              <a:rPr lang="en-US" altLang="en-US" sz="3200" dirty="0"/>
              <a:t>Convert the IP address </a:t>
            </a:r>
            <a:endParaRPr lang="en-US" altLang="en-US" sz="3200" dirty="0" smtClean="0"/>
          </a:p>
          <a:p>
            <a:pPr marL="0" indent="0">
              <a:buNone/>
            </a:pPr>
            <a:r>
              <a:rPr lang="en-US" altLang="en-US" sz="3200" dirty="0" smtClean="0"/>
              <a:t>11000001</a:t>
            </a:r>
            <a:r>
              <a:rPr lang="en-US" altLang="en-US" sz="3200" dirty="0"/>
              <a:t>, 01010010, 11010010, 00001111 </a:t>
            </a:r>
            <a:endParaRPr lang="en-US" altLang="en-US" sz="3200" dirty="0" smtClean="0"/>
          </a:p>
          <a:p>
            <a:pPr marL="0" indent="0">
              <a:buNone/>
            </a:pPr>
            <a:r>
              <a:rPr lang="en-US" altLang="en-US" sz="3200" dirty="0" smtClean="0"/>
              <a:t>to </a:t>
            </a:r>
            <a:r>
              <a:rPr lang="en-US" altLang="en-US" sz="3200" dirty="0"/>
              <a:t>dotted decimal notation. </a:t>
            </a:r>
          </a:p>
          <a:p>
            <a:pPr marL="0" indent="0">
              <a:buNone/>
            </a:pPr>
            <a:endParaRPr lang="en-US" altLang="en-US" dirty="0"/>
          </a:p>
          <a:p>
            <a:pPr marL="0" indent="0">
              <a:buNone/>
            </a:pPr>
            <a:r>
              <a:rPr lang="en-US" altLang="en-US" sz="3200" dirty="0">
                <a:solidFill>
                  <a:srgbClr val="FF0000"/>
                </a:solidFill>
              </a:rPr>
              <a:t>Ans. 193.82.210.15</a:t>
            </a:r>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9B55AC9A-BB73-144F-8103-01395B01727A}" type="datetime1">
              <a:rPr lang="en-AU" altLang="en-US">
                <a:latin typeface="Garamond" charset="0"/>
              </a:rPr>
              <a:pPr>
                <a:buFont typeface="Times New Roman" charset="0"/>
                <a:buNone/>
              </a:pPr>
              <a:t>27/8/18</a:t>
            </a:fld>
            <a:endParaRPr lang="en-US" altLang="en-US">
              <a:latin typeface="Garamond" charset="0"/>
            </a:endParaRPr>
          </a:p>
        </p:txBody>
      </p:sp>
      <p:sp>
        <p:nvSpPr>
          <p:cNvPr id="225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99C5CEA7-BF04-2945-B8A3-38D9B668E0E4}" type="slidenum">
              <a:rPr lang="en-US" altLang="en-US">
                <a:latin typeface="Garamond" charset="0"/>
              </a:rPr>
              <a:pPr>
                <a:buFont typeface="Times New Roman" charset="0"/>
                <a:buNone/>
              </a:pPr>
              <a:t>20</a:t>
            </a:fld>
            <a:endParaRPr lang="en-US" altLang="en-US">
              <a:latin typeface="Garamond"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215193"/>
            <a:ext cx="22733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1610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r>
              <a:rPr lang="en-US" altLang="en-US"/>
              <a:t>Question 8</a:t>
            </a:r>
          </a:p>
        </p:txBody>
      </p:sp>
      <p:sp>
        <p:nvSpPr>
          <p:cNvPr id="3" name="Content Placeholder 2"/>
          <p:cNvSpPr>
            <a:spLocks noGrp="1" noChangeArrowheads="1"/>
          </p:cNvSpPr>
          <p:nvPr>
            <p:ph idx="1"/>
          </p:nvPr>
        </p:nvSpPr>
        <p:spPr/>
        <p:txBody>
          <a:bodyPr/>
          <a:lstStyle/>
          <a:p>
            <a:pPr marL="0" indent="0">
              <a:buNone/>
            </a:pPr>
            <a:r>
              <a:rPr lang="en-US" altLang="en-US" dirty="0"/>
              <a:t>Convert the IP address 240.68.10.10 to binary format </a:t>
            </a:r>
          </a:p>
          <a:p>
            <a:pPr marL="0" indent="0">
              <a:buNone/>
            </a:pPr>
            <a:r>
              <a:rPr lang="en-US" altLang="en-US" dirty="0"/>
              <a:t>Use the following key: </a:t>
            </a: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sz="2400" dirty="0">
                <a:solidFill>
                  <a:srgbClr val="FF0000"/>
                </a:solidFill>
              </a:rPr>
              <a:t>Ans. 1111 0000 . 0100 0100 . 0000 1010 . 0000 1010</a:t>
            </a:r>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F4D7950B-F5A8-1E44-9850-5824FC5B74A2}" type="datetime1">
              <a:rPr lang="en-AU" altLang="en-US">
                <a:latin typeface="Garamond" charset="0"/>
              </a:rPr>
              <a:pPr>
                <a:buFont typeface="Times New Roman" charset="0"/>
                <a:buNone/>
              </a:pPr>
              <a:t>27/8/18</a:t>
            </a:fld>
            <a:endParaRPr lang="en-US" altLang="en-US">
              <a:latin typeface="Garamond" charset="0"/>
            </a:endParaRPr>
          </a:p>
        </p:txBody>
      </p:sp>
      <p:sp>
        <p:nvSpPr>
          <p:cNvPr id="235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912F70E7-CE35-6F44-BE7E-EA4FA3E8B28F}" type="slidenum">
              <a:rPr lang="en-US" altLang="en-US">
                <a:latin typeface="Garamond" charset="0"/>
              </a:rPr>
              <a:pPr>
                <a:buFont typeface="Times New Roman" charset="0"/>
                <a:buNone/>
              </a:pPr>
              <a:t>21</a:t>
            </a:fld>
            <a:endParaRPr lang="en-US" altLang="en-US">
              <a:latin typeface="Garamond" charset="0"/>
            </a:endParaRPr>
          </a:p>
        </p:txBody>
      </p:sp>
      <p:pic>
        <p:nvPicPr>
          <p:cNvPr id="2355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7300" y="2799557"/>
            <a:ext cx="22733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143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964" y="581891"/>
            <a:ext cx="6712527" cy="707886"/>
          </a:xfrm>
          <a:prstGeom prst="rect">
            <a:avLst/>
          </a:prstGeom>
          <a:noFill/>
        </p:spPr>
        <p:txBody>
          <a:bodyPr wrap="square" rtlCol="0">
            <a:spAutoFit/>
          </a:bodyPr>
          <a:lstStyle/>
          <a:p>
            <a:r>
              <a:rPr lang="en-US" sz="4000" b="1" dirty="0" err="1" smtClean="0"/>
              <a:t>Subnetting</a:t>
            </a:r>
            <a:endParaRPr lang="en-US" b="1" dirty="0" smtClean="0"/>
          </a:p>
        </p:txBody>
      </p:sp>
      <p:sp>
        <p:nvSpPr>
          <p:cNvPr id="3" name="TextBox 2"/>
          <p:cNvSpPr txBox="1"/>
          <p:nvPr/>
        </p:nvSpPr>
        <p:spPr>
          <a:xfrm>
            <a:off x="955964" y="1662545"/>
            <a:ext cx="9767454" cy="1384995"/>
          </a:xfrm>
          <a:prstGeom prst="rect">
            <a:avLst/>
          </a:prstGeom>
          <a:noFill/>
        </p:spPr>
        <p:txBody>
          <a:bodyPr wrap="square" rtlCol="0">
            <a:spAutoFit/>
          </a:bodyPr>
          <a:lstStyle/>
          <a:p>
            <a:r>
              <a:rPr lang="en-US" sz="2800" b="1" dirty="0" err="1" smtClean="0">
                <a:solidFill>
                  <a:srgbClr val="FF0000"/>
                </a:solidFill>
              </a:rPr>
              <a:t>Subnetting</a:t>
            </a:r>
            <a:r>
              <a:rPr lang="en-US" sz="2800" b="1" dirty="0" smtClean="0">
                <a:solidFill>
                  <a:srgbClr val="FF0000"/>
                </a:solidFill>
              </a:rPr>
              <a:t> </a:t>
            </a:r>
            <a:r>
              <a:rPr lang="en-US" sz="2800" dirty="0" smtClean="0"/>
              <a:t>allows the block of addresses to be split into several parts for internal use as multiple networks(organizations), while still acting like a single network to the outside world.</a:t>
            </a:r>
            <a:endParaRPr lang="en-US" sz="2800" dirty="0"/>
          </a:p>
        </p:txBody>
      </p:sp>
      <p:pic>
        <p:nvPicPr>
          <p:cNvPr id="4" name="Picture 3"/>
          <p:cNvPicPr>
            <a:picLocks noChangeAspect="1"/>
          </p:cNvPicPr>
          <p:nvPr/>
        </p:nvPicPr>
        <p:blipFill>
          <a:blip r:embed="rId3"/>
          <a:stretch>
            <a:fillRect/>
          </a:stretch>
        </p:blipFill>
        <p:spPr>
          <a:xfrm>
            <a:off x="955964" y="4121821"/>
            <a:ext cx="9954491" cy="1787132"/>
          </a:xfrm>
          <a:prstGeom prst="rect">
            <a:avLst/>
          </a:prstGeom>
        </p:spPr>
      </p:pic>
      <p:sp>
        <p:nvSpPr>
          <p:cNvPr id="5" name="TextBox 4"/>
          <p:cNvSpPr txBox="1"/>
          <p:nvPr/>
        </p:nvSpPr>
        <p:spPr>
          <a:xfrm>
            <a:off x="955964" y="3221182"/>
            <a:ext cx="6130636" cy="461665"/>
          </a:xfrm>
          <a:prstGeom prst="rect">
            <a:avLst/>
          </a:prstGeom>
          <a:noFill/>
        </p:spPr>
        <p:txBody>
          <a:bodyPr wrap="square" rtlCol="0">
            <a:spAutoFit/>
          </a:bodyPr>
          <a:lstStyle/>
          <a:p>
            <a:r>
              <a:rPr lang="en-US" sz="2400" dirty="0"/>
              <a:t>Host addresses must be </a:t>
            </a:r>
            <a:r>
              <a:rPr lang="en-US" sz="2400" dirty="0" smtClean="0"/>
              <a:t>consecutive</a:t>
            </a:r>
            <a:endParaRPr lang="en-US" sz="2400" dirty="0"/>
          </a:p>
        </p:txBody>
      </p:sp>
    </p:spTree>
    <p:extLst>
      <p:ext uri="{BB962C8B-B14F-4D97-AF65-F5344CB8AC3E}">
        <p14:creationId xmlns:p14="http://schemas.microsoft.com/office/powerpoint/2010/main" val="108147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7074" y="520783"/>
            <a:ext cx="7912100" cy="5679915"/>
          </a:xfrm>
          <a:prstGeom prst="rect">
            <a:avLst/>
          </a:prstGeom>
        </p:spPr>
      </p:pic>
    </p:spTree>
    <p:extLst>
      <p:ext uri="{BB962C8B-B14F-4D97-AF65-F5344CB8AC3E}">
        <p14:creationId xmlns:p14="http://schemas.microsoft.com/office/powerpoint/2010/main" val="644538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2673" y="332509"/>
            <a:ext cx="5860472" cy="584775"/>
          </a:xfrm>
          <a:prstGeom prst="rect">
            <a:avLst/>
          </a:prstGeom>
          <a:noFill/>
        </p:spPr>
        <p:txBody>
          <a:bodyPr wrap="square" rtlCol="0">
            <a:spAutoFit/>
          </a:bodyPr>
          <a:lstStyle/>
          <a:p>
            <a:r>
              <a:rPr lang="en-US" sz="3200" b="1" dirty="0" smtClean="0"/>
              <a:t>How to do </a:t>
            </a:r>
            <a:r>
              <a:rPr lang="en-US" sz="3200" b="1" dirty="0" err="1" smtClean="0"/>
              <a:t>subnetting</a:t>
            </a:r>
            <a:r>
              <a:rPr lang="en-US" sz="3200" b="1" dirty="0" smtClean="0"/>
              <a:t>?</a:t>
            </a:r>
            <a:endParaRPr lang="en-US" sz="3200" b="1" dirty="0"/>
          </a:p>
        </p:txBody>
      </p:sp>
      <p:sp>
        <p:nvSpPr>
          <p:cNvPr id="4" name="TextBox 3"/>
          <p:cNvSpPr txBox="1"/>
          <p:nvPr/>
        </p:nvSpPr>
        <p:spPr>
          <a:xfrm>
            <a:off x="602673" y="917284"/>
            <a:ext cx="3512127" cy="523220"/>
          </a:xfrm>
          <a:prstGeom prst="rect">
            <a:avLst/>
          </a:prstGeom>
          <a:noFill/>
        </p:spPr>
        <p:txBody>
          <a:bodyPr wrap="square" rtlCol="0">
            <a:spAutoFit/>
          </a:bodyPr>
          <a:lstStyle/>
          <a:p>
            <a:r>
              <a:rPr lang="en-US" sz="2800" b="1" dirty="0" smtClean="0">
                <a:solidFill>
                  <a:srgbClr val="0070C0"/>
                </a:solidFill>
              </a:rPr>
              <a:t>Textbook Fig 5-50</a:t>
            </a:r>
            <a:endParaRPr lang="en-US" sz="2800" b="1" dirty="0">
              <a:solidFill>
                <a:srgbClr val="0070C0"/>
              </a:solidFill>
            </a:endParaRPr>
          </a:p>
        </p:txBody>
      </p:sp>
      <p:sp>
        <p:nvSpPr>
          <p:cNvPr id="5" name="TextBox 4"/>
          <p:cNvSpPr txBox="1"/>
          <p:nvPr/>
        </p:nvSpPr>
        <p:spPr>
          <a:xfrm>
            <a:off x="602673" y="1548225"/>
            <a:ext cx="10079182" cy="954107"/>
          </a:xfrm>
          <a:prstGeom prst="rect">
            <a:avLst/>
          </a:prstGeom>
          <a:noFill/>
        </p:spPr>
        <p:txBody>
          <a:bodyPr wrap="square" rtlCol="0">
            <a:spAutoFit/>
          </a:bodyPr>
          <a:lstStyle/>
          <a:p>
            <a:r>
              <a:rPr lang="en-US" sz="2800" dirty="0" smtClean="0"/>
              <a:t>Consider an example in which a block of 8192 (2</a:t>
            </a:r>
            <a:r>
              <a:rPr lang="en-US" sz="2800" baseline="30000" dirty="0" smtClean="0"/>
              <a:t>13</a:t>
            </a:r>
            <a:r>
              <a:rPr lang="en-US" sz="2800" dirty="0" smtClean="0"/>
              <a:t>) addresses is available starting from 194.24.0.0</a:t>
            </a:r>
            <a:endParaRPr lang="en-US" sz="2800" dirty="0"/>
          </a:p>
        </p:txBody>
      </p:sp>
      <p:sp>
        <p:nvSpPr>
          <p:cNvPr id="6" name="TextBox 5"/>
          <p:cNvSpPr txBox="1"/>
          <p:nvPr/>
        </p:nvSpPr>
        <p:spPr>
          <a:xfrm>
            <a:off x="602673" y="2610053"/>
            <a:ext cx="10577946" cy="830997"/>
          </a:xfrm>
          <a:prstGeom prst="rect">
            <a:avLst/>
          </a:prstGeom>
          <a:noFill/>
        </p:spPr>
        <p:txBody>
          <a:bodyPr wrap="square" rtlCol="0">
            <a:spAutoFit/>
          </a:bodyPr>
          <a:lstStyle/>
          <a:p>
            <a:r>
              <a:rPr lang="en-US" sz="2400" dirty="0" smtClean="0"/>
              <a:t>Order of the organizations: Cambridge(2048 = 2</a:t>
            </a:r>
            <a:r>
              <a:rPr lang="en-US" sz="2400" baseline="30000" dirty="0" smtClean="0"/>
              <a:t>11</a:t>
            </a:r>
            <a:r>
              <a:rPr lang="en-US" sz="2400" dirty="0" smtClean="0"/>
              <a:t>), Oxford(4096 = 2</a:t>
            </a:r>
            <a:r>
              <a:rPr lang="en-US" sz="2400" baseline="30000" dirty="0" smtClean="0"/>
              <a:t>12</a:t>
            </a:r>
            <a:r>
              <a:rPr lang="en-US" sz="2400" dirty="0" smtClean="0"/>
              <a:t>) and Edinburgh(2048)</a:t>
            </a:r>
            <a:endParaRPr lang="en-US" sz="2400" dirty="0"/>
          </a:p>
        </p:txBody>
      </p:sp>
      <p:sp>
        <p:nvSpPr>
          <p:cNvPr id="7" name="TextBox 6"/>
          <p:cNvSpPr txBox="1"/>
          <p:nvPr/>
        </p:nvSpPr>
        <p:spPr>
          <a:xfrm>
            <a:off x="602673" y="3699359"/>
            <a:ext cx="2036618" cy="461665"/>
          </a:xfrm>
          <a:prstGeom prst="rect">
            <a:avLst/>
          </a:prstGeom>
          <a:noFill/>
        </p:spPr>
        <p:txBody>
          <a:bodyPr wrap="square" rtlCol="0">
            <a:spAutoFit/>
          </a:bodyPr>
          <a:lstStyle/>
          <a:p>
            <a:r>
              <a:rPr lang="en-US" sz="2400" b="1" dirty="0" smtClean="0">
                <a:solidFill>
                  <a:srgbClr val="FF0000"/>
                </a:solidFill>
              </a:rPr>
              <a:t>Cambridge:</a:t>
            </a:r>
          </a:p>
        </p:txBody>
      </p:sp>
      <p:sp>
        <p:nvSpPr>
          <p:cNvPr id="8" name="Rectangle 7"/>
          <p:cNvSpPr/>
          <p:nvPr/>
        </p:nvSpPr>
        <p:spPr>
          <a:xfrm>
            <a:off x="4447309" y="5114696"/>
            <a:ext cx="5695790" cy="400110"/>
          </a:xfrm>
          <a:prstGeom prst="rect">
            <a:avLst/>
          </a:prstGeom>
        </p:spPr>
        <p:txBody>
          <a:bodyPr wrap="none">
            <a:spAutoFit/>
          </a:bodyPr>
          <a:lstStyle/>
          <a:p>
            <a:r>
              <a:rPr lang="cs-CZ" sz="2000" b="0" i="0" dirty="0" smtClean="0">
                <a:solidFill>
                  <a:srgbClr val="222222"/>
                </a:solidFill>
                <a:effectLst/>
                <a:latin typeface="Verdana" charset="0"/>
              </a:rPr>
              <a:t>11000010.00011000.00000111.11111111</a:t>
            </a:r>
            <a:endParaRPr lang="en-US" sz="2000" dirty="0"/>
          </a:p>
        </p:txBody>
      </p:sp>
      <p:sp>
        <p:nvSpPr>
          <p:cNvPr id="9" name="Rectangle 8"/>
          <p:cNvSpPr/>
          <p:nvPr/>
        </p:nvSpPr>
        <p:spPr>
          <a:xfrm>
            <a:off x="4447309" y="4684535"/>
            <a:ext cx="5695790" cy="400110"/>
          </a:xfrm>
          <a:prstGeom prst="rect">
            <a:avLst/>
          </a:prstGeom>
        </p:spPr>
        <p:txBody>
          <a:bodyPr wrap="none">
            <a:spAutoFit/>
          </a:bodyPr>
          <a:lstStyle/>
          <a:p>
            <a:r>
              <a:rPr lang="is-IS" sz="2000" b="0" i="0" smtClean="0">
                <a:solidFill>
                  <a:srgbClr val="222222"/>
                </a:solidFill>
                <a:effectLst/>
                <a:latin typeface="Verdana" charset="0"/>
              </a:rPr>
              <a:t>11000010.00011000.00000000.00000000</a:t>
            </a:r>
            <a:endParaRPr lang="en-US" sz="2000" dirty="0"/>
          </a:p>
        </p:txBody>
      </p:sp>
      <p:sp>
        <p:nvSpPr>
          <p:cNvPr id="10" name="Rectangle 9"/>
          <p:cNvSpPr/>
          <p:nvPr/>
        </p:nvSpPr>
        <p:spPr>
          <a:xfrm>
            <a:off x="1887322" y="4641270"/>
            <a:ext cx="1503938" cy="461665"/>
          </a:xfrm>
          <a:prstGeom prst="rect">
            <a:avLst/>
          </a:prstGeom>
        </p:spPr>
        <p:txBody>
          <a:bodyPr wrap="none">
            <a:spAutoFit/>
          </a:bodyPr>
          <a:lstStyle/>
          <a:p>
            <a:r>
              <a:rPr lang="en-US" sz="2400" dirty="0" smtClean="0"/>
              <a:t>194.24.0.0</a:t>
            </a:r>
            <a:endParaRPr lang="en-US" sz="2400" dirty="0"/>
          </a:p>
        </p:txBody>
      </p:sp>
      <p:sp>
        <p:nvSpPr>
          <p:cNvPr id="11" name="TextBox 10"/>
          <p:cNvSpPr txBox="1"/>
          <p:nvPr/>
        </p:nvSpPr>
        <p:spPr>
          <a:xfrm>
            <a:off x="1728709" y="4201777"/>
            <a:ext cx="2098963" cy="369332"/>
          </a:xfrm>
          <a:prstGeom prst="rect">
            <a:avLst/>
          </a:prstGeom>
          <a:noFill/>
        </p:spPr>
        <p:txBody>
          <a:bodyPr wrap="square" rtlCol="0">
            <a:spAutoFit/>
          </a:bodyPr>
          <a:lstStyle/>
          <a:p>
            <a:r>
              <a:rPr lang="en-US" b="1" dirty="0" smtClean="0"/>
              <a:t>Decimal notation</a:t>
            </a:r>
            <a:endParaRPr lang="en-US" b="1" dirty="0"/>
          </a:p>
        </p:txBody>
      </p:sp>
      <p:sp>
        <p:nvSpPr>
          <p:cNvPr id="12" name="TextBox 11"/>
          <p:cNvSpPr txBox="1"/>
          <p:nvPr/>
        </p:nvSpPr>
        <p:spPr>
          <a:xfrm>
            <a:off x="5642264" y="4180995"/>
            <a:ext cx="2098963" cy="369332"/>
          </a:xfrm>
          <a:prstGeom prst="rect">
            <a:avLst/>
          </a:prstGeom>
          <a:noFill/>
        </p:spPr>
        <p:txBody>
          <a:bodyPr wrap="square" rtlCol="0">
            <a:spAutoFit/>
          </a:bodyPr>
          <a:lstStyle/>
          <a:p>
            <a:r>
              <a:rPr lang="en-US" b="1" dirty="0" smtClean="0"/>
              <a:t>Binary format</a:t>
            </a:r>
            <a:endParaRPr lang="en-US" b="1" dirty="0"/>
          </a:p>
        </p:txBody>
      </p:sp>
      <p:sp>
        <p:nvSpPr>
          <p:cNvPr id="13" name="Rectangle 12"/>
          <p:cNvSpPr/>
          <p:nvPr/>
        </p:nvSpPr>
        <p:spPr>
          <a:xfrm>
            <a:off x="1731831" y="5096283"/>
            <a:ext cx="1814920" cy="461665"/>
          </a:xfrm>
          <a:prstGeom prst="rect">
            <a:avLst/>
          </a:prstGeom>
        </p:spPr>
        <p:txBody>
          <a:bodyPr wrap="none">
            <a:spAutoFit/>
          </a:bodyPr>
          <a:lstStyle/>
          <a:p>
            <a:r>
              <a:rPr lang="en-US" sz="2400" dirty="0" smtClean="0"/>
              <a:t>194.24.7.255</a:t>
            </a:r>
            <a:endParaRPr lang="en-US" sz="2400" dirty="0"/>
          </a:p>
        </p:txBody>
      </p:sp>
      <p:sp>
        <p:nvSpPr>
          <p:cNvPr id="14" name="Freeform 13"/>
          <p:cNvSpPr/>
          <p:nvPr/>
        </p:nvSpPr>
        <p:spPr>
          <a:xfrm>
            <a:off x="4572000" y="5424055"/>
            <a:ext cx="3470564" cy="893700"/>
          </a:xfrm>
          <a:custGeom>
            <a:avLst/>
            <a:gdLst>
              <a:gd name="connsiteX0" fmla="*/ 0 w 3470564"/>
              <a:gd name="connsiteY0" fmla="*/ 41563 h 893700"/>
              <a:gd name="connsiteX1" fmla="*/ 2306782 w 3470564"/>
              <a:gd name="connsiteY1" fmla="*/ 893618 h 893700"/>
              <a:gd name="connsiteX2" fmla="*/ 3470564 w 3470564"/>
              <a:gd name="connsiteY2" fmla="*/ 0 h 893700"/>
            </a:gdLst>
            <a:ahLst/>
            <a:cxnLst>
              <a:cxn ang="0">
                <a:pos x="connsiteX0" y="connsiteY0"/>
              </a:cxn>
              <a:cxn ang="0">
                <a:pos x="connsiteX1" y="connsiteY1"/>
              </a:cxn>
              <a:cxn ang="0">
                <a:pos x="connsiteX2" y="connsiteY2"/>
              </a:cxn>
            </a:cxnLst>
            <a:rect l="l" t="t" r="r" b="b"/>
            <a:pathLst>
              <a:path w="3470564" h="893700">
                <a:moveTo>
                  <a:pt x="0" y="41563"/>
                </a:moveTo>
                <a:cubicBezTo>
                  <a:pt x="864177" y="471054"/>
                  <a:pt x="1728355" y="900545"/>
                  <a:pt x="2306782" y="893618"/>
                </a:cubicBezTo>
                <a:cubicBezTo>
                  <a:pt x="2885209" y="886691"/>
                  <a:pt x="3332018" y="90055"/>
                  <a:pt x="34705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650182" y="6317755"/>
            <a:ext cx="457200" cy="369332"/>
          </a:xfrm>
          <a:prstGeom prst="rect">
            <a:avLst/>
          </a:prstGeom>
          <a:noFill/>
        </p:spPr>
        <p:txBody>
          <a:bodyPr wrap="square" rtlCol="0">
            <a:spAutoFit/>
          </a:bodyPr>
          <a:lstStyle/>
          <a:p>
            <a:r>
              <a:rPr lang="en-US" b="1" dirty="0" smtClean="0">
                <a:solidFill>
                  <a:srgbClr val="FF0000"/>
                </a:solidFill>
              </a:rPr>
              <a:t>21</a:t>
            </a:r>
            <a:endParaRPr lang="en-US" b="1" dirty="0">
              <a:solidFill>
                <a:srgbClr val="FF0000"/>
              </a:solidFill>
            </a:endParaRPr>
          </a:p>
        </p:txBody>
      </p:sp>
    </p:spTree>
    <p:extLst>
      <p:ext uri="{BB962C8B-B14F-4D97-AF65-F5344CB8AC3E}">
        <p14:creationId xmlns:p14="http://schemas.microsoft.com/office/powerpoint/2010/main" val="12303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2673" y="332509"/>
            <a:ext cx="5860472" cy="584775"/>
          </a:xfrm>
          <a:prstGeom prst="rect">
            <a:avLst/>
          </a:prstGeom>
          <a:noFill/>
        </p:spPr>
        <p:txBody>
          <a:bodyPr wrap="square" rtlCol="0">
            <a:spAutoFit/>
          </a:bodyPr>
          <a:lstStyle/>
          <a:p>
            <a:r>
              <a:rPr lang="en-US" sz="3200" b="1" dirty="0" smtClean="0"/>
              <a:t>How to do </a:t>
            </a:r>
            <a:r>
              <a:rPr lang="en-US" sz="3200" b="1" dirty="0" err="1" smtClean="0"/>
              <a:t>subnetting</a:t>
            </a:r>
            <a:r>
              <a:rPr lang="en-US" sz="3200" b="1" dirty="0" smtClean="0"/>
              <a:t>?</a:t>
            </a:r>
            <a:endParaRPr lang="en-US" sz="3200" b="1" dirty="0"/>
          </a:p>
        </p:txBody>
      </p:sp>
      <p:sp>
        <p:nvSpPr>
          <p:cNvPr id="4" name="TextBox 3"/>
          <p:cNvSpPr txBox="1"/>
          <p:nvPr/>
        </p:nvSpPr>
        <p:spPr>
          <a:xfrm>
            <a:off x="602673" y="917284"/>
            <a:ext cx="3512127" cy="523220"/>
          </a:xfrm>
          <a:prstGeom prst="rect">
            <a:avLst/>
          </a:prstGeom>
          <a:noFill/>
        </p:spPr>
        <p:txBody>
          <a:bodyPr wrap="square" rtlCol="0">
            <a:spAutoFit/>
          </a:bodyPr>
          <a:lstStyle/>
          <a:p>
            <a:r>
              <a:rPr lang="en-US" sz="2800" b="1" dirty="0" smtClean="0">
                <a:solidFill>
                  <a:srgbClr val="0070C0"/>
                </a:solidFill>
              </a:rPr>
              <a:t>Textbook Fig 5-50</a:t>
            </a:r>
            <a:endParaRPr lang="en-US" sz="2800" b="1" dirty="0">
              <a:solidFill>
                <a:srgbClr val="0070C0"/>
              </a:solidFill>
            </a:endParaRPr>
          </a:p>
        </p:txBody>
      </p:sp>
      <p:sp>
        <p:nvSpPr>
          <p:cNvPr id="5" name="TextBox 4"/>
          <p:cNvSpPr txBox="1"/>
          <p:nvPr/>
        </p:nvSpPr>
        <p:spPr>
          <a:xfrm>
            <a:off x="602673" y="1548225"/>
            <a:ext cx="10079182" cy="954107"/>
          </a:xfrm>
          <a:prstGeom prst="rect">
            <a:avLst/>
          </a:prstGeom>
          <a:noFill/>
        </p:spPr>
        <p:txBody>
          <a:bodyPr wrap="square" rtlCol="0">
            <a:spAutoFit/>
          </a:bodyPr>
          <a:lstStyle/>
          <a:p>
            <a:r>
              <a:rPr lang="en-US" sz="2800" dirty="0" smtClean="0"/>
              <a:t>Consider an example in which a block of 8192 (2</a:t>
            </a:r>
            <a:r>
              <a:rPr lang="en-US" sz="2800" baseline="30000" dirty="0" smtClean="0"/>
              <a:t>13</a:t>
            </a:r>
            <a:r>
              <a:rPr lang="en-US" sz="2800" dirty="0" smtClean="0"/>
              <a:t>) addresses is available starting from 194.24.0.0</a:t>
            </a:r>
            <a:endParaRPr lang="en-US" sz="2800" dirty="0"/>
          </a:p>
        </p:txBody>
      </p:sp>
      <p:sp>
        <p:nvSpPr>
          <p:cNvPr id="6" name="TextBox 5"/>
          <p:cNvSpPr txBox="1"/>
          <p:nvPr/>
        </p:nvSpPr>
        <p:spPr>
          <a:xfrm>
            <a:off x="602673" y="2610053"/>
            <a:ext cx="10577946" cy="830997"/>
          </a:xfrm>
          <a:prstGeom prst="rect">
            <a:avLst/>
          </a:prstGeom>
          <a:noFill/>
        </p:spPr>
        <p:txBody>
          <a:bodyPr wrap="square" rtlCol="0">
            <a:spAutoFit/>
          </a:bodyPr>
          <a:lstStyle/>
          <a:p>
            <a:r>
              <a:rPr lang="en-US" sz="2400" dirty="0" smtClean="0"/>
              <a:t>Order of the organizations: Cambridge(2048 = 2</a:t>
            </a:r>
            <a:r>
              <a:rPr lang="en-US" sz="2400" baseline="30000" dirty="0" smtClean="0"/>
              <a:t>11</a:t>
            </a:r>
            <a:r>
              <a:rPr lang="en-US" sz="2400" dirty="0" smtClean="0"/>
              <a:t>), Oxford(4096 = 2</a:t>
            </a:r>
            <a:r>
              <a:rPr lang="en-US" sz="2400" baseline="30000" dirty="0" smtClean="0"/>
              <a:t>12</a:t>
            </a:r>
            <a:r>
              <a:rPr lang="en-US" sz="2400" dirty="0" smtClean="0"/>
              <a:t>) and Edinburgh(2048)</a:t>
            </a:r>
            <a:endParaRPr lang="en-US" sz="2400" dirty="0"/>
          </a:p>
        </p:txBody>
      </p:sp>
      <p:sp>
        <p:nvSpPr>
          <p:cNvPr id="7" name="TextBox 6"/>
          <p:cNvSpPr txBox="1"/>
          <p:nvPr/>
        </p:nvSpPr>
        <p:spPr>
          <a:xfrm>
            <a:off x="602673" y="3699359"/>
            <a:ext cx="2036618" cy="461665"/>
          </a:xfrm>
          <a:prstGeom prst="rect">
            <a:avLst/>
          </a:prstGeom>
          <a:noFill/>
        </p:spPr>
        <p:txBody>
          <a:bodyPr wrap="square" rtlCol="0">
            <a:spAutoFit/>
          </a:bodyPr>
          <a:lstStyle/>
          <a:p>
            <a:r>
              <a:rPr lang="en-US" sz="2400" b="1" dirty="0" smtClean="0">
                <a:solidFill>
                  <a:srgbClr val="FF0000"/>
                </a:solidFill>
              </a:rPr>
              <a:t>Oxford:</a:t>
            </a:r>
          </a:p>
        </p:txBody>
      </p:sp>
      <p:sp>
        <p:nvSpPr>
          <p:cNvPr id="8" name="Rectangle 7"/>
          <p:cNvSpPr/>
          <p:nvPr/>
        </p:nvSpPr>
        <p:spPr>
          <a:xfrm>
            <a:off x="4447309" y="5114696"/>
            <a:ext cx="5695790" cy="400110"/>
          </a:xfrm>
          <a:prstGeom prst="rect">
            <a:avLst/>
          </a:prstGeom>
        </p:spPr>
        <p:txBody>
          <a:bodyPr wrap="none">
            <a:spAutoFit/>
          </a:bodyPr>
          <a:lstStyle/>
          <a:p>
            <a:r>
              <a:rPr lang="cs-CZ" sz="2000" b="0" i="0" dirty="0" smtClean="0">
                <a:solidFill>
                  <a:srgbClr val="222222"/>
                </a:solidFill>
                <a:effectLst/>
                <a:latin typeface="Verdana" charset="0"/>
              </a:rPr>
              <a:t>11000010.00011000.00001111.11111111</a:t>
            </a:r>
            <a:endParaRPr lang="en-US" sz="2000" dirty="0"/>
          </a:p>
        </p:txBody>
      </p:sp>
      <p:sp>
        <p:nvSpPr>
          <p:cNvPr id="9" name="Rectangle 8"/>
          <p:cNvSpPr/>
          <p:nvPr/>
        </p:nvSpPr>
        <p:spPr>
          <a:xfrm>
            <a:off x="4447309" y="4684535"/>
            <a:ext cx="5695790" cy="400110"/>
          </a:xfrm>
          <a:prstGeom prst="rect">
            <a:avLst/>
          </a:prstGeom>
        </p:spPr>
        <p:txBody>
          <a:bodyPr wrap="none">
            <a:spAutoFit/>
          </a:bodyPr>
          <a:lstStyle/>
          <a:p>
            <a:r>
              <a:rPr lang="is-IS" sz="2000" b="0" i="0" dirty="0" smtClean="0">
                <a:solidFill>
                  <a:srgbClr val="222222"/>
                </a:solidFill>
                <a:effectLst/>
                <a:latin typeface="Verdana" charset="0"/>
              </a:rPr>
              <a:t>11000010.00011000.00001000.00000000</a:t>
            </a:r>
            <a:endParaRPr lang="en-US" sz="2000" dirty="0"/>
          </a:p>
        </p:txBody>
      </p:sp>
      <p:sp>
        <p:nvSpPr>
          <p:cNvPr id="10" name="Rectangle 9"/>
          <p:cNvSpPr/>
          <p:nvPr/>
        </p:nvSpPr>
        <p:spPr>
          <a:xfrm>
            <a:off x="1887322" y="4641270"/>
            <a:ext cx="1503938" cy="461665"/>
          </a:xfrm>
          <a:prstGeom prst="rect">
            <a:avLst/>
          </a:prstGeom>
        </p:spPr>
        <p:txBody>
          <a:bodyPr wrap="none">
            <a:spAutoFit/>
          </a:bodyPr>
          <a:lstStyle/>
          <a:p>
            <a:r>
              <a:rPr lang="en-US" sz="2400" dirty="0" smtClean="0"/>
              <a:t>194.24.8.0</a:t>
            </a:r>
            <a:endParaRPr lang="en-US" sz="2400" dirty="0"/>
          </a:p>
        </p:txBody>
      </p:sp>
      <p:sp>
        <p:nvSpPr>
          <p:cNvPr id="11" name="TextBox 10"/>
          <p:cNvSpPr txBox="1"/>
          <p:nvPr/>
        </p:nvSpPr>
        <p:spPr>
          <a:xfrm>
            <a:off x="1728709" y="4201777"/>
            <a:ext cx="2098963" cy="369332"/>
          </a:xfrm>
          <a:prstGeom prst="rect">
            <a:avLst/>
          </a:prstGeom>
          <a:noFill/>
        </p:spPr>
        <p:txBody>
          <a:bodyPr wrap="square" rtlCol="0">
            <a:spAutoFit/>
          </a:bodyPr>
          <a:lstStyle/>
          <a:p>
            <a:r>
              <a:rPr lang="en-US" b="1" dirty="0" smtClean="0"/>
              <a:t>Decimal notation</a:t>
            </a:r>
            <a:endParaRPr lang="en-US" b="1" dirty="0"/>
          </a:p>
        </p:txBody>
      </p:sp>
      <p:sp>
        <p:nvSpPr>
          <p:cNvPr id="12" name="TextBox 11"/>
          <p:cNvSpPr txBox="1"/>
          <p:nvPr/>
        </p:nvSpPr>
        <p:spPr>
          <a:xfrm>
            <a:off x="5642264" y="4180995"/>
            <a:ext cx="2098963" cy="369332"/>
          </a:xfrm>
          <a:prstGeom prst="rect">
            <a:avLst/>
          </a:prstGeom>
          <a:noFill/>
        </p:spPr>
        <p:txBody>
          <a:bodyPr wrap="square" rtlCol="0">
            <a:spAutoFit/>
          </a:bodyPr>
          <a:lstStyle/>
          <a:p>
            <a:r>
              <a:rPr lang="en-US" b="1" dirty="0" smtClean="0"/>
              <a:t>Binary format</a:t>
            </a:r>
            <a:endParaRPr lang="en-US" b="1" dirty="0"/>
          </a:p>
        </p:txBody>
      </p:sp>
      <p:sp>
        <p:nvSpPr>
          <p:cNvPr id="13" name="Rectangle 12"/>
          <p:cNvSpPr/>
          <p:nvPr/>
        </p:nvSpPr>
        <p:spPr>
          <a:xfrm>
            <a:off x="1731831" y="5096283"/>
            <a:ext cx="1970411" cy="461665"/>
          </a:xfrm>
          <a:prstGeom prst="rect">
            <a:avLst/>
          </a:prstGeom>
        </p:spPr>
        <p:txBody>
          <a:bodyPr wrap="none">
            <a:spAutoFit/>
          </a:bodyPr>
          <a:lstStyle/>
          <a:p>
            <a:r>
              <a:rPr lang="en-US" sz="2400" dirty="0" smtClean="0"/>
              <a:t>194.24.15.255</a:t>
            </a:r>
            <a:endParaRPr lang="en-US" sz="2400" dirty="0"/>
          </a:p>
        </p:txBody>
      </p:sp>
      <p:sp>
        <p:nvSpPr>
          <p:cNvPr id="2" name="Rectangle 1"/>
          <p:cNvSpPr/>
          <p:nvPr/>
        </p:nvSpPr>
        <p:spPr>
          <a:xfrm>
            <a:off x="8125691" y="5157838"/>
            <a:ext cx="1828800" cy="400110"/>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36582" y="6012961"/>
            <a:ext cx="2109355" cy="584775"/>
          </a:xfrm>
          <a:prstGeom prst="rect">
            <a:avLst/>
          </a:prstGeom>
          <a:noFill/>
        </p:spPr>
        <p:txBody>
          <a:bodyPr wrap="square" rtlCol="0">
            <a:spAutoFit/>
          </a:bodyPr>
          <a:lstStyle/>
          <a:p>
            <a:r>
              <a:rPr lang="en-US" sz="3200" b="1" dirty="0" smtClean="0">
                <a:solidFill>
                  <a:srgbClr val="FF0000"/>
                </a:solidFill>
              </a:rPr>
              <a:t>2</a:t>
            </a:r>
            <a:r>
              <a:rPr lang="en-US" sz="3200" b="1" baseline="30000" dirty="0" smtClean="0">
                <a:solidFill>
                  <a:srgbClr val="FF0000"/>
                </a:solidFill>
              </a:rPr>
              <a:t>11</a:t>
            </a:r>
            <a:r>
              <a:rPr lang="en-US" sz="3200" b="1" dirty="0" smtClean="0">
                <a:solidFill>
                  <a:srgbClr val="FF0000"/>
                </a:solidFill>
              </a:rPr>
              <a:t> &lt; 2</a:t>
            </a:r>
            <a:r>
              <a:rPr lang="en-US" sz="3200" b="1" baseline="30000" dirty="0" smtClean="0">
                <a:solidFill>
                  <a:srgbClr val="FF0000"/>
                </a:solidFill>
              </a:rPr>
              <a:t>12</a:t>
            </a:r>
            <a:endParaRPr lang="en-US" sz="3200" b="1" baseline="30000" dirty="0">
              <a:solidFill>
                <a:srgbClr val="FF0000"/>
              </a:solidFill>
            </a:endParaRPr>
          </a:p>
        </p:txBody>
      </p:sp>
    </p:spTree>
    <p:extLst>
      <p:ext uri="{BB962C8B-B14F-4D97-AF65-F5344CB8AC3E}">
        <p14:creationId xmlns:p14="http://schemas.microsoft.com/office/powerpoint/2010/main" val="164778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02673" y="3471717"/>
            <a:ext cx="10948217" cy="2762827"/>
          </a:xfrm>
          <a:prstGeom prst="rect">
            <a:avLst/>
          </a:prstGeom>
        </p:spPr>
      </p:pic>
      <p:sp>
        <p:nvSpPr>
          <p:cNvPr id="3" name="TextBox 2"/>
          <p:cNvSpPr txBox="1"/>
          <p:nvPr/>
        </p:nvSpPr>
        <p:spPr>
          <a:xfrm>
            <a:off x="602673" y="332509"/>
            <a:ext cx="5860472" cy="584775"/>
          </a:xfrm>
          <a:prstGeom prst="rect">
            <a:avLst/>
          </a:prstGeom>
          <a:noFill/>
        </p:spPr>
        <p:txBody>
          <a:bodyPr wrap="square" rtlCol="0">
            <a:spAutoFit/>
          </a:bodyPr>
          <a:lstStyle/>
          <a:p>
            <a:r>
              <a:rPr lang="en-US" sz="3200" b="1" dirty="0" smtClean="0"/>
              <a:t>How to do </a:t>
            </a:r>
            <a:r>
              <a:rPr lang="en-US" sz="3200" b="1" dirty="0" err="1" smtClean="0"/>
              <a:t>subnetting</a:t>
            </a:r>
            <a:r>
              <a:rPr lang="en-US" sz="3200" b="1" dirty="0" smtClean="0"/>
              <a:t>?</a:t>
            </a:r>
            <a:endParaRPr lang="en-US" sz="3200" b="1" dirty="0"/>
          </a:p>
        </p:txBody>
      </p:sp>
      <p:sp>
        <p:nvSpPr>
          <p:cNvPr id="4" name="TextBox 3"/>
          <p:cNvSpPr txBox="1"/>
          <p:nvPr/>
        </p:nvSpPr>
        <p:spPr>
          <a:xfrm>
            <a:off x="602673" y="917284"/>
            <a:ext cx="3512127" cy="523220"/>
          </a:xfrm>
          <a:prstGeom prst="rect">
            <a:avLst/>
          </a:prstGeom>
          <a:noFill/>
        </p:spPr>
        <p:txBody>
          <a:bodyPr wrap="square" rtlCol="0">
            <a:spAutoFit/>
          </a:bodyPr>
          <a:lstStyle/>
          <a:p>
            <a:r>
              <a:rPr lang="en-US" sz="2800" b="1" dirty="0" smtClean="0">
                <a:solidFill>
                  <a:srgbClr val="0070C0"/>
                </a:solidFill>
              </a:rPr>
              <a:t>Textbook Fig 5-50</a:t>
            </a:r>
            <a:endParaRPr lang="en-US" sz="2800" b="1" dirty="0">
              <a:solidFill>
                <a:srgbClr val="0070C0"/>
              </a:solidFill>
            </a:endParaRPr>
          </a:p>
        </p:txBody>
      </p:sp>
      <p:sp>
        <p:nvSpPr>
          <p:cNvPr id="5" name="TextBox 4"/>
          <p:cNvSpPr txBox="1"/>
          <p:nvPr/>
        </p:nvSpPr>
        <p:spPr>
          <a:xfrm>
            <a:off x="602673" y="1548225"/>
            <a:ext cx="10079182" cy="954107"/>
          </a:xfrm>
          <a:prstGeom prst="rect">
            <a:avLst/>
          </a:prstGeom>
          <a:noFill/>
        </p:spPr>
        <p:txBody>
          <a:bodyPr wrap="square" rtlCol="0">
            <a:spAutoFit/>
          </a:bodyPr>
          <a:lstStyle/>
          <a:p>
            <a:r>
              <a:rPr lang="en-US" sz="2800" dirty="0" smtClean="0"/>
              <a:t>Consider an example in which a block of 8192 (2</a:t>
            </a:r>
            <a:r>
              <a:rPr lang="en-US" sz="2800" baseline="30000" dirty="0" smtClean="0"/>
              <a:t>13</a:t>
            </a:r>
            <a:r>
              <a:rPr lang="en-US" sz="2800" dirty="0" smtClean="0"/>
              <a:t>) addresses is available starting from 194.24.0.0</a:t>
            </a:r>
            <a:endParaRPr lang="en-US" sz="2800" dirty="0"/>
          </a:p>
        </p:txBody>
      </p:sp>
      <p:sp>
        <p:nvSpPr>
          <p:cNvPr id="6" name="TextBox 5"/>
          <p:cNvSpPr txBox="1"/>
          <p:nvPr/>
        </p:nvSpPr>
        <p:spPr>
          <a:xfrm>
            <a:off x="602673" y="2610053"/>
            <a:ext cx="10577946" cy="461665"/>
          </a:xfrm>
          <a:prstGeom prst="rect">
            <a:avLst/>
          </a:prstGeom>
          <a:noFill/>
        </p:spPr>
        <p:txBody>
          <a:bodyPr wrap="square" rtlCol="0">
            <a:spAutoFit/>
          </a:bodyPr>
          <a:lstStyle/>
          <a:p>
            <a:r>
              <a:rPr lang="en-US" sz="2400" dirty="0" smtClean="0"/>
              <a:t>Order of the organizations: Cambridge(2048), Oxford(4096) and Edinburgh(2048)</a:t>
            </a:r>
            <a:endParaRPr lang="en-US" sz="2400" dirty="0"/>
          </a:p>
        </p:txBody>
      </p:sp>
    </p:spTree>
    <p:extLst>
      <p:ext uri="{BB962C8B-B14F-4D97-AF65-F5344CB8AC3E}">
        <p14:creationId xmlns:p14="http://schemas.microsoft.com/office/powerpoint/2010/main" val="1104913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2382" y="893618"/>
            <a:ext cx="7876309" cy="1384995"/>
          </a:xfrm>
          <a:prstGeom prst="rect">
            <a:avLst/>
          </a:prstGeom>
          <a:noFill/>
        </p:spPr>
        <p:txBody>
          <a:bodyPr wrap="square" rtlCol="0">
            <a:spAutoFit/>
          </a:bodyPr>
          <a:lstStyle/>
          <a:p>
            <a:r>
              <a:rPr lang="en-US" sz="2800" dirty="0" smtClean="0"/>
              <a:t>If </a:t>
            </a:r>
            <a:r>
              <a:rPr lang="en-US" sz="2800" dirty="0" smtClean="0">
                <a:solidFill>
                  <a:srgbClr val="FF0000"/>
                </a:solidFill>
              </a:rPr>
              <a:t>class C </a:t>
            </a:r>
            <a:r>
              <a:rPr lang="en-US" sz="2800" dirty="0" smtClean="0"/>
              <a:t>uses the subnet mask is 11111111.11111111.11111111.11100000,</a:t>
            </a:r>
          </a:p>
          <a:p>
            <a:r>
              <a:rPr lang="en-US" sz="2800" dirty="0" smtClean="0"/>
              <a:t>How many </a:t>
            </a:r>
            <a:r>
              <a:rPr lang="en-US" sz="2800" dirty="0" smtClean="0">
                <a:solidFill>
                  <a:srgbClr val="FF0000"/>
                </a:solidFill>
              </a:rPr>
              <a:t>subnets</a:t>
            </a:r>
            <a:r>
              <a:rPr lang="en-US" sz="2800" dirty="0" smtClean="0"/>
              <a:t> are allowed?</a:t>
            </a:r>
            <a:endParaRPr lang="en-US" sz="2800" dirty="0"/>
          </a:p>
        </p:txBody>
      </p:sp>
      <p:pic>
        <p:nvPicPr>
          <p:cNvPr id="4" name="Picture 3"/>
          <p:cNvPicPr>
            <a:picLocks noChangeAspect="1"/>
          </p:cNvPicPr>
          <p:nvPr/>
        </p:nvPicPr>
        <p:blipFill>
          <a:blip r:embed="rId2"/>
          <a:stretch>
            <a:fillRect/>
          </a:stretch>
        </p:blipFill>
        <p:spPr>
          <a:xfrm>
            <a:off x="935181" y="4204948"/>
            <a:ext cx="9954491" cy="1787132"/>
          </a:xfrm>
          <a:prstGeom prst="rect">
            <a:avLst/>
          </a:prstGeom>
        </p:spPr>
      </p:pic>
      <p:sp>
        <p:nvSpPr>
          <p:cNvPr id="5" name="Rectangle 4"/>
          <p:cNvSpPr/>
          <p:nvPr/>
        </p:nvSpPr>
        <p:spPr>
          <a:xfrm>
            <a:off x="6068291" y="1350818"/>
            <a:ext cx="581891" cy="41563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69327" y="2735813"/>
            <a:ext cx="2389909" cy="707886"/>
          </a:xfrm>
          <a:prstGeom prst="rect">
            <a:avLst/>
          </a:prstGeom>
          <a:noFill/>
        </p:spPr>
        <p:txBody>
          <a:bodyPr wrap="square" rtlCol="0">
            <a:spAutoFit/>
          </a:bodyPr>
          <a:lstStyle/>
          <a:p>
            <a:r>
              <a:rPr lang="en-US" sz="4000" dirty="0" smtClean="0"/>
              <a:t>2</a:t>
            </a:r>
            <a:r>
              <a:rPr lang="en-US" sz="4000" baseline="30000" dirty="0" smtClean="0"/>
              <a:t>3</a:t>
            </a:r>
            <a:r>
              <a:rPr lang="en-US" sz="4000" dirty="0" smtClean="0"/>
              <a:t> = 8</a:t>
            </a:r>
            <a:endParaRPr lang="en-US" sz="4000" dirty="0"/>
          </a:p>
        </p:txBody>
      </p:sp>
    </p:spTree>
    <p:extLst>
      <p:ext uri="{BB962C8B-B14F-4D97-AF65-F5344CB8AC3E}">
        <p14:creationId xmlns:p14="http://schemas.microsoft.com/office/powerpoint/2010/main" val="21152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AU" altLang="en-US" dirty="0"/>
              <a:t>Question 2</a:t>
            </a:r>
          </a:p>
        </p:txBody>
      </p:sp>
      <p:sp>
        <p:nvSpPr>
          <p:cNvPr id="17411" name="Content Placeholder 2"/>
          <p:cNvSpPr>
            <a:spLocks noGrp="1" noChangeArrowheads="1"/>
          </p:cNvSpPr>
          <p:nvPr>
            <p:ph idx="1"/>
          </p:nvPr>
        </p:nvSpPr>
        <p:spPr>
          <a:xfrm>
            <a:off x="838200" y="1825625"/>
            <a:ext cx="10515600" cy="1208520"/>
          </a:xfrm>
        </p:spPr>
        <p:txBody>
          <a:bodyPr>
            <a:noAutofit/>
          </a:bodyPr>
          <a:lstStyle/>
          <a:p>
            <a:pPr marL="0" indent="0">
              <a:buNone/>
            </a:pPr>
            <a:r>
              <a:rPr lang="en-GB" altLang="en-US" dirty="0"/>
              <a:t>Give two example computer applications for which </a:t>
            </a:r>
            <a:r>
              <a:rPr lang="en-GB" altLang="en-US" dirty="0">
                <a:solidFill>
                  <a:srgbClr val="FF0000"/>
                </a:solidFill>
              </a:rPr>
              <a:t>connection-oriented service </a:t>
            </a:r>
            <a:r>
              <a:rPr lang="en-GB" altLang="en-US" dirty="0"/>
              <a:t>is appropriate, and two examples for which </a:t>
            </a:r>
            <a:r>
              <a:rPr lang="en-GB" altLang="en-US" dirty="0">
                <a:solidFill>
                  <a:srgbClr val="FF0000"/>
                </a:solidFill>
              </a:rPr>
              <a:t>connectionless service </a:t>
            </a:r>
            <a:r>
              <a:rPr lang="en-GB" altLang="en-US" dirty="0"/>
              <a:t>is best.</a:t>
            </a:r>
          </a:p>
          <a:p>
            <a:pPr marL="0" indent="0"/>
            <a:endParaRPr lang="en-AU" altLang="en-US" dirty="0"/>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F628DDB5-6258-BA4E-BE2B-D0EF0F7C2AFF}" type="datetime1">
              <a:rPr lang="en-AU" altLang="en-US">
                <a:latin typeface="Garamond" charset="0"/>
              </a:rPr>
              <a:pPr>
                <a:buFont typeface="Times New Roman" charset="0"/>
                <a:buNone/>
              </a:pPr>
              <a:t>27/8/18</a:t>
            </a:fld>
            <a:endParaRPr lang="en-US" altLang="en-US">
              <a:latin typeface="Garamond" charset="0"/>
            </a:endParaRPr>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9B1D5B3E-EEDB-724E-9A69-8D45D6D97503}" type="slidenum">
              <a:rPr lang="en-US" altLang="en-US">
                <a:latin typeface="Garamond" charset="0"/>
              </a:rPr>
              <a:pPr>
                <a:buFont typeface="Times New Roman" charset="0"/>
                <a:buNone/>
              </a:pPr>
              <a:t>3</a:t>
            </a:fld>
            <a:endParaRPr lang="en-US" altLang="en-US">
              <a:latin typeface="Garamond" charset="0"/>
            </a:endParaRPr>
          </a:p>
        </p:txBody>
      </p:sp>
    </p:spTree>
    <p:extLst>
      <p:ext uri="{BB962C8B-B14F-4D97-AF65-F5344CB8AC3E}">
        <p14:creationId xmlns:p14="http://schemas.microsoft.com/office/powerpoint/2010/main" val="561944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708" y="748145"/>
            <a:ext cx="10287001" cy="646331"/>
          </a:xfrm>
          <a:prstGeom prst="rect">
            <a:avLst/>
          </a:prstGeom>
          <a:noFill/>
        </p:spPr>
        <p:txBody>
          <a:bodyPr wrap="square" rtlCol="0">
            <a:spAutoFit/>
          </a:bodyPr>
          <a:lstStyle/>
          <a:p>
            <a:r>
              <a:rPr lang="en-US" sz="3600" dirty="0" smtClean="0">
                <a:solidFill>
                  <a:srgbClr val="FF0000"/>
                </a:solidFill>
              </a:rPr>
              <a:t>Network Layer </a:t>
            </a:r>
            <a:r>
              <a:rPr lang="en-US" sz="3600" smtClean="0">
                <a:solidFill>
                  <a:srgbClr val="FF0000"/>
                </a:solidFill>
              </a:rPr>
              <a:t>Provide services to </a:t>
            </a:r>
            <a:r>
              <a:rPr lang="en-US" sz="3600" dirty="0" smtClean="0">
                <a:solidFill>
                  <a:srgbClr val="FF0000"/>
                </a:solidFill>
              </a:rPr>
              <a:t>the Transport Layer</a:t>
            </a:r>
            <a:endParaRPr lang="en-US" sz="3600" dirty="0">
              <a:solidFill>
                <a:srgbClr val="FF0000"/>
              </a:solidFill>
            </a:endParaRPr>
          </a:p>
        </p:txBody>
      </p:sp>
      <p:sp>
        <p:nvSpPr>
          <p:cNvPr id="3" name="TextBox 2"/>
          <p:cNvSpPr txBox="1"/>
          <p:nvPr/>
        </p:nvSpPr>
        <p:spPr>
          <a:xfrm>
            <a:off x="789708" y="1600201"/>
            <a:ext cx="3200400" cy="523220"/>
          </a:xfrm>
          <a:prstGeom prst="rect">
            <a:avLst/>
          </a:prstGeom>
          <a:noFill/>
        </p:spPr>
        <p:txBody>
          <a:bodyPr wrap="square" rtlCol="0">
            <a:spAutoFit/>
          </a:bodyPr>
          <a:lstStyle/>
          <a:p>
            <a:r>
              <a:rPr lang="en-US" sz="2800" b="1" dirty="0" smtClean="0">
                <a:solidFill>
                  <a:srgbClr val="FF0000"/>
                </a:solidFill>
              </a:rPr>
              <a:t>2 Types of Services</a:t>
            </a:r>
            <a:endParaRPr lang="en-US" sz="2800" b="1" dirty="0">
              <a:solidFill>
                <a:srgbClr val="FF0000"/>
              </a:solidFill>
            </a:endParaRPr>
          </a:p>
        </p:txBody>
      </p:sp>
      <p:pic>
        <p:nvPicPr>
          <p:cNvPr id="4" name="Picture 3"/>
          <p:cNvPicPr>
            <a:picLocks noChangeAspect="1"/>
          </p:cNvPicPr>
          <p:nvPr/>
        </p:nvPicPr>
        <p:blipFill>
          <a:blip r:embed="rId3"/>
          <a:stretch>
            <a:fillRect/>
          </a:stretch>
        </p:blipFill>
        <p:spPr>
          <a:xfrm>
            <a:off x="789708" y="2329146"/>
            <a:ext cx="7213600" cy="4089400"/>
          </a:xfrm>
          <a:prstGeom prst="rect">
            <a:avLst/>
          </a:prstGeom>
        </p:spPr>
      </p:pic>
    </p:spTree>
    <p:extLst>
      <p:ext uri="{BB962C8B-B14F-4D97-AF65-F5344CB8AC3E}">
        <p14:creationId xmlns:p14="http://schemas.microsoft.com/office/powerpoint/2010/main" val="172221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AU" altLang="en-US" dirty="0"/>
              <a:t>Question 2</a:t>
            </a:r>
          </a:p>
        </p:txBody>
      </p:sp>
      <p:sp>
        <p:nvSpPr>
          <p:cNvPr id="17411" name="Content Placeholder 2"/>
          <p:cNvSpPr>
            <a:spLocks noGrp="1" noChangeArrowheads="1"/>
          </p:cNvSpPr>
          <p:nvPr>
            <p:ph idx="1"/>
          </p:nvPr>
        </p:nvSpPr>
        <p:spPr/>
        <p:txBody>
          <a:bodyPr/>
          <a:lstStyle/>
          <a:p>
            <a:pPr marL="0" indent="0">
              <a:buNone/>
            </a:pPr>
            <a:r>
              <a:rPr lang="en-GB" altLang="en-US" sz="2400" dirty="0"/>
              <a:t>Give two example computer applications for which </a:t>
            </a:r>
            <a:r>
              <a:rPr lang="en-GB" altLang="en-US" sz="2400" dirty="0">
                <a:solidFill>
                  <a:srgbClr val="FF0000"/>
                </a:solidFill>
              </a:rPr>
              <a:t>connection-oriented service </a:t>
            </a:r>
            <a:r>
              <a:rPr lang="en-GB" altLang="en-US" sz="2400" dirty="0"/>
              <a:t>is appropriate, and two examples for which </a:t>
            </a:r>
            <a:r>
              <a:rPr lang="en-GB" altLang="en-US" sz="2400" dirty="0">
                <a:solidFill>
                  <a:srgbClr val="FF0000"/>
                </a:solidFill>
              </a:rPr>
              <a:t>connectionless service </a:t>
            </a:r>
            <a:r>
              <a:rPr lang="en-GB" altLang="en-US" sz="2400" dirty="0"/>
              <a:t>is best.</a:t>
            </a:r>
          </a:p>
          <a:p>
            <a:pPr marL="0" indent="0"/>
            <a:endParaRPr lang="en-AU" altLang="en-US" sz="2400" dirty="0"/>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9B1D5B3E-EEDB-724E-9A69-8D45D6D97503}" type="slidenum">
              <a:rPr lang="en-US" altLang="en-US">
                <a:latin typeface="Garamond" charset="0"/>
              </a:rPr>
              <a:pPr>
                <a:buFont typeface="Times New Roman" charset="0"/>
                <a:buNone/>
              </a:pPr>
              <a:t>5</a:t>
            </a:fld>
            <a:endParaRPr lang="en-US" altLang="en-US">
              <a:latin typeface="Garamond" charset="0"/>
            </a:endParaRPr>
          </a:p>
        </p:txBody>
      </p:sp>
      <p:pic>
        <p:nvPicPr>
          <p:cNvPr id="2" name="Picture 1"/>
          <p:cNvPicPr>
            <a:picLocks noChangeAspect="1"/>
          </p:cNvPicPr>
          <p:nvPr/>
        </p:nvPicPr>
        <p:blipFill>
          <a:blip r:embed="rId3"/>
          <a:stretch>
            <a:fillRect/>
          </a:stretch>
        </p:blipFill>
        <p:spPr>
          <a:xfrm>
            <a:off x="838200" y="2731798"/>
            <a:ext cx="10113818" cy="1358572"/>
          </a:xfrm>
          <a:prstGeom prst="rect">
            <a:avLst/>
          </a:prstGeom>
        </p:spPr>
      </p:pic>
      <p:pic>
        <p:nvPicPr>
          <p:cNvPr id="3" name="Picture 2"/>
          <p:cNvPicPr>
            <a:picLocks noChangeAspect="1"/>
          </p:cNvPicPr>
          <p:nvPr/>
        </p:nvPicPr>
        <p:blipFill>
          <a:blip r:embed="rId4"/>
          <a:stretch>
            <a:fillRect/>
          </a:stretch>
        </p:blipFill>
        <p:spPr>
          <a:xfrm>
            <a:off x="838200" y="4447459"/>
            <a:ext cx="10377023" cy="1729504"/>
          </a:xfrm>
          <a:prstGeom prst="rect">
            <a:avLst/>
          </a:prstGeom>
        </p:spPr>
      </p:pic>
    </p:spTree>
    <p:extLst>
      <p:ext uri="{BB962C8B-B14F-4D97-AF65-F5344CB8AC3E}">
        <p14:creationId xmlns:p14="http://schemas.microsoft.com/office/powerpoint/2010/main" val="132439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AU" altLang="en-US" dirty="0"/>
              <a:t>Question 3</a:t>
            </a:r>
          </a:p>
        </p:txBody>
      </p:sp>
      <p:sp>
        <p:nvSpPr>
          <p:cNvPr id="18435" name="Content Placeholder 2"/>
          <p:cNvSpPr>
            <a:spLocks noGrp="1" noChangeArrowheads="1"/>
          </p:cNvSpPr>
          <p:nvPr>
            <p:ph idx="1"/>
          </p:nvPr>
        </p:nvSpPr>
        <p:spPr/>
        <p:txBody>
          <a:bodyPr>
            <a:normAutofit/>
          </a:bodyPr>
          <a:lstStyle/>
          <a:p>
            <a:pPr marL="0" indent="0">
              <a:buNone/>
            </a:pPr>
            <a:r>
              <a:rPr lang="en-GB" altLang="en-US" sz="3200" dirty="0"/>
              <a:t>Assuming that all routers and hosts are working properly and that all software in both is free of all errors, is there any chance, however small, that a packet will be delivered to the wrong destination?</a:t>
            </a:r>
          </a:p>
          <a:p>
            <a:pPr marL="0" indent="0"/>
            <a:endParaRPr lang="en-AU" altLang="en-US" sz="3200" dirty="0"/>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charset="0"/>
              <a:buNone/>
            </a:pPr>
            <a:fld id="{F77B6B55-2895-0E46-8E49-D8F740EACF17}" type="datetime1">
              <a:rPr lang="en-AU" altLang="en-US">
                <a:latin typeface="Garamond" charset="0"/>
              </a:rPr>
              <a:pPr>
                <a:buFont typeface="Times New Roman" charset="0"/>
                <a:buNone/>
              </a:pPr>
              <a:t>27/8/18</a:t>
            </a:fld>
            <a:endParaRPr lang="en-US" altLang="en-US">
              <a:latin typeface="Garamond" charset="0"/>
            </a:endParaRPr>
          </a:p>
        </p:txBody>
      </p:sp>
    </p:spTree>
    <p:extLst>
      <p:ext uri="{BB962C8B-B14F-4D97-AF65-F5344CB8AC3E}">
        <p14:creationId xmlns:p14="http://schemas.microsoft.com/office/powerpoint/2010/main" val="916862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433946" y="3117273"/>
            <a:ext cx="935182" cy="852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8922328" y="3117273"/>
            <a:ext cx="935182" cy="852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33945" y="4322618"/>
            <a:ext cx="1184563" cy="461665"/>
          </a:xfrm>
          <a:prstGeom prst="rect">
            <a:avLst/>
          </a:prstGeom>
          <a:noFill/>
        </p:spPr>
        <p:txBody>
          <a:bodyPr wrap="square" rtlCol="0">
            <a:spAutoFit/>
          </a:bodyPr>
          <a:lstStyle/>
          <a:p>
            <a:r>
              <a:rPr lang="en-US" sz="2400" dirty="0" smtClean="0"/>
              <a:t>source</a:t>
            </a:r>
            <a:endParaRPr lang="en-US" sz="2400" dirty="0"/>
          </a:p>
        </p:txBody>
      </p:sp>
      <p:sp>
        <p:nvSpPr>
          <p:cNvPr id="5" name="TextBox 4"/>
          <p:cNvSpPr txBox="1"/>
          <p:nvPr/>
        </p:nvSpPr>
        <p:spPr>
          <a:xfrm>
            <a:off x="8922328" y="4322618"/>
            <a:ext cx="1738745" cy="461665"/>
          </a:xfrm>
          <a:prstGeom prst="rect">
            <a:avLst/>
          </a:prstGeom>
          <a:noFill/>
        </p:spPr>
        <p:txBody>
          <a:bodyPr wrap="square" rtlCol="0">
            <a:spAutoFit/>
          </a:bodyPr>
          <a:lstStyle/>
          <a:p>
            <a:r>
              <a:rPr lang="en-US" sz="2400" dirty="0" smtClean="0"/>
              <a:t>destination</a:t>
            </a:r>
            <a:endParaRPr lang="en-US" sz="2400" dirty="0"/>
          </a:p>
        </p:txBody>
      </p:sp>
      <p:sp>
        <p:nvSpPr>
          <p:cNvPr id="6" name="TextBox 5"/>
          <p:cNvSpPr txBox="1"/>
          <p:nvPr/>
        </p:nvSpPr>
        <p:spPr>
          <a:xfrm>
            <a:off x="924789" y="5271212"/>
            <a:ext cx="2202873" cy="584775"/>
          </a:xfrm>
          <a:prstGeom prst="rect">
            <a:avLst/>
          </a:prstGeom>
          <a:noFill/>
        </p:spPr>
        <p:txBody>
          <a:bodyPr wrap="square" rtlCol="0">
            <a:spAutoFit/>
          </a:bodyPr>
          <a:lstStyle/>
          <a:p>
            <a:r>
              <a:rPr lang="en-US" sz="3200" b="1" dirty="0" smtClean="0">
                <a:solidFill>
                  <a:srgbClr val="FF0000"/>
                </a:solidFill>
              </a:rPr>
              <a:t>checksum1</a:t>
            </a:r>
            <a:endParaRPr lang="en-US" sz="3200" b="1" dirty="0">
              <a:solidFill>
                <a:srgbClr val="FF0000"/>
              </a:solidFill>
            </a:endParaRPr>
          </a:p>
        </p:txBody>
      </p:sp>
      <p:sp>
        <p:nvSpPr>
          <p:cNvPr id="7" name="TextBox 6"/>
          <p:cNvSpPr txBox="1"/>
          <p:nvPr/>
        </p:nvSpPr>
        <p:spPr>
          <a:xfrm>
            <a:off x="8458200" y="5271212"/>
            <a:ext cx="2202873" cy="584775"/>
          </a:xfrm>
          <a:prstGeom prst="rect">
            <a:avLst/>
          </a:prstGeom>
          <a:noFill/>
        </p:spPr>
        <p:txBody>
          <a:bodyPr wrap="square" rtlCol="0">
            <a:spAutoFit/>
          </a:bodyPr>
          <a:lstStyle/>
          <a:p>
            <a:r>
              <a:rPr lang="en-US" sz="3200" b="1" dirty="0" smtClean="0">
                <a:solidFill>
                  <a:srgbClr val="FF0000"/>
                </a:solidFill>
              </a:rPr>
              <a:t>checksum2</a:t>
            </a:r>
            <a:endParaRPr lang="en-US" sz="3200" b="1" dirty="0">
              <a:solidFill>
                <a:srgbClr val="FF0000"/>
              </a:solidFill>
            </a:endParaRPr>
          </a:p>
        </p:txBody>
      </p:sp>
      <p:cxnSp>
        <p:nvCxnSpPr>
          <p:cNvPr id="9" name="Straight Arrow Connector 8"/>
          <p:cNvCxnSpPr>
            <a:stCxn id="2" idx="6"/>
            <a:endCxn id="3" idx="2"/>
          </p:cNvCxnSpPr>
          <p:nvPr/>
        </p:nvCxnSpPr>
        <p:spPr>
          <a:xfrm>
            <a:off x="2369128" y="3543300"/>
            <a:ext cx="655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81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AU" altLang="en-US" dirty="0"/>
              <a:t>Question 3</a:t>
            </a:r>
          </a:p>
        </p:txBody>
      </p:sp>
      <p:sp>
        <p:nvSpPr>
          <p:cNvPr id="18435" name="Content Placeholder 2"/>
          <p:cNvSpPr>
            <a:spLocks noGrp="1" noChangeArrowheads="1"/>
          </p:cNvSpPr>
          <p:nvPr>
            <p:ph idx="1"/>
          </p:nvPr>
        </p:nvSpPr>
        <p:spPr>
          <a:xfrm>
            <a:off x="838200" y="1594140"/>
            <a:ext cx="10515600" cy="4351338"/>
          </a:xfrm>
        </p:spPr>
        <p:txBody>
          <a:bodyPr/>
          <a:lstStyle/>
          <a:p>
            <a:pPr marL="0" indent="0">
              <a:buNone/>
            </a:pPr>
            <a:r>
              <a:rPr lang="en-GB" altLang="en-US" dirty="0"/>
              <a:t>Assuming that all routers and hosts are working properly and that all software in both is free of all errors, is there any chance, however small, that a packet will be delivered to the wrong destination?</a:t>
            </a:r>
          </a:p>
          <a:p>
            <a:pPr marL="0" indent="0"/>
            <a:endParaRPr lang="en-AU" altLang="en-US" sz="2400" dirty="0"/>
          </a:p>
        </p:txBody>
      </p:sp>
      <p:sp>
        <p:nvSpPr>
          <p:cNvPr id="7" name="Text Box 2"/>
          <p:cNvSpPr txBox="1">
            <a:spLocks noChangeArrowheads="1"/>
          </p:cNvSpPr>
          <p:nvPr/>
        </p:nvSpPr>
        <p:spPr bwMode="auto">
          <a:xfrm>
            <a:off x="838200" y="2725824"/>
            <a:ext cx="11125255" cy="378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spcBef>
                <a:spcPct val="20000"/>
              </a:spcBef>
              <a:buClr>
                <a:schemeClr val="accent1"/>
              </a:buClr>
              <a:buSzPct val="6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chemeClr val="tx1"/>
                </a:solidFill>
                <a:latin typeface="Arial" charset="0"/>
              </a:defRPr>
            </a:lvl1pPr>
            <a:lvl2pPr marL="669925" indent="-325438">
              <a:spcBef>
                <a:spcPct val="20000"/>
              </a:spcBef>
              <a:buClr>
                <a:schemeClr val="accent2"/>
              </a:buClr>
              <a:buSzPct val="60000"/>
              <a:buFont typeface="Wingdings"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chemeClr val="tx1"/>
                </a:solidFill>
                <a:latin typeface="Arial" charset="0"/>
              </a:defRPr>
            </a:lvl2pPr>
            <a:lvl3pPr marL="1022350" indent="-350838">
              <a:spcBef>
                <a:spcPct val="20000"/>
              </a:spcBef>
              <a:buClr>
                <a:schemeClr val="accent1"/>
              </a:buClr>
              <a:buSzPct val="6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charset="0"/>
              </a:defRPr>
            </a:lvl3pPr>
            <a:lvl4pPr marL="1339850" indent="-315913">
              <a:spcBef>
                <a:spcPct val="20000"/>
              </a:spcBef>
              <a:buClr>
                <a:schemeClr val="accent2"/>
              </a:buClr>
              <a:buSzPct val="70000"/>
              <a:buFont typeface="Wingdings"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4pPr>
            <a:lvl5pPr marL="1681163" indent="-339725">
              <a:spcBef>
                <a:spcPct val="20000"/>
              </a:spcBef>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5pPr>
            <a:lvl6pPr marL="21383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6pPr>
            <a:lvl7pPr marL="25955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7pPr>
            <a:lvl8pPr marL="30527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8pPr>
            <a:lvl9pPr marL="35099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9pPr>
          </a:lstStyle>
          <a:p>
            <a:pPr eaLnBrk="1" hangingPunct="1">
              <a:spcBef>
                <a:spcPct val="0"/>
              </a:spcBef>
              <a:buClrTx/>
              <a:buSzTx/>
              <a:buFontTx/>
              <a:buNone/>
            </a:pPr>
            <a:endParaRPr lang="en-AU" altLang="en-US" sz="2400" i="1" dirty="0" smtClean="0">
              <a:solidFill>
                <a:srgbClr val="FF0000"/>
              </a:solidFill>
              <a:ea typeface="WenQuanYi Zen Hei" charset="0"/>
              <a:cs typeface="WenQuanYi Zen Hei" charset="0"/>
            </a:endParaRPr>
          </a:p>
          <a:p>
            <a:pPr eaLnBrk="1" hangingPunct="1">
              <a:spcBef>
                <a:spcPct val="0"/>
              </a:spcBef>
              <a:buClrTx/>
              <a:buSzTx/>
              <a:buFontTx/>
              <a:buNone/>
            </a:pPr>
            <a:r>
              <a:rPr lang="en-AU" altLang="en-US" sz="2400" i="1" dirty="0" smtClean="0">
                <a:solidFill>
                  <a:srgbClr val="FF0000"/>
                </a:solidFill>
                <a:ea typeface="WenQuanYi Zen Hei" charset="0"/>
                <a:cs typeface="WenQuanYi Zen Hei" charset="0"/>
              </a:rPr>
              <a:t>Answer</a:t>
            </a:r>
            <a:r>
              <a:rPr lang="en-AU" altLang="en-US" sz="2400" i="1" dirty="0">
                <a:solidFill>
                  <a:srgbClr val="FF0000"/>
                </a:solidFill>
                <a:ea typeface="WenQuanYi Zen Hei" charset="0"/>
                <a:cs typeface="WenQuanYi Zen Hei" charset="0"/>
              </a:rPr>
              <a:t>: </a:t>
            </a:r>
          </a:p>
          <a:p>
            <a:pPr eaLnBrk="1" hangingPunct="1">
              <a:spcBef>
                <a:spcPct val="0"/>
              </a:spcBef>
              <a:buClrTx/>
              <a:buSzTx/>
              <a:buFontTx/>
              <a:buNone/>
            </a:pPr>
            <a:r>
              <a:rPr lang="en-GB" altLang="en-US" sz="2400" dirty="0">
                <a:solidFill>
                  <a:srgbClr val="FF0000"/>
                </a:solidFill>
                <a:ea typeface="WenQuanYi Zen Hei" charset="0"/>
                <a:cs typeface="WenQuanYi Zen Hei" charset="0"/>
              </a:rPr>
              <a:t>Yes. </a:t>
            </a:r>
            <a:r>
              <a:rPr lang="en-GB" altLang="en-US" sz="2400" dirty="0">
                <a:solidFill>
                  <a:srgbClr val="000000"/>
                </a:solidFill>
                <a:ea typeface="WenQuanYi Zen Hei" charset="0"/>
                <a:cs typeface="WenQuanYi Zen Hei" charset="0"/>
              </a:rPr>
              <a:t>A large noise burst could garble a packet </a:t>
            </a:r>
            <a:r>
              <a:rPr lang="en-GB" altLang="en-US" sz="2400" dirty="0" smtClean="0">
                <a:solidFill>
                  <a:srgbClr val="000000"/>
                </a:solidFill>
                <a:ea typeface="WenQuanYi Zen Hei" charset="0"/>
                <a:cs typeface="WenQuanYi Zen Hei" charset="0"/>
              </a:rPr>
              <a:t>badly</a:t>
            </a:r>
          </a:p>
          <a:p>
            <a:pPr eaLnBrk="1" hangingPunct="1">
              <a:spcBef>
                <a:spcPct val="0"/>
              </a:spcBef>
              <a:buClrTx/>
              <a:buSzTx/>
              <a:buFontTx/>
              <a:buNone/>
            </a:pPr>
            <a:r>
              <a:rPr lang="en-GB" altLang="en-US" sz="2400" dirty="0" smtClean="0">
                <a:solidFill>
                  <a:srgbClr val="000000"/>
                </a:solidFill>
                <a:ea typeface="WenQuanYi Zen Hei" charset="0"/>
                <a:cs typeface="WenQuanYi Zen Hei" charset="0"/>
              </a:rPr>
              <a:t>If </a:t>
            </a:r>
            <a:r>
              <a:rPr lang="en-GB" altLang="en-US" sz="2400" dirty="0">
                <a:solidFill>
                  <a:srgbClr val="000000"/>
                </a:solidFill>
                <a:ea typeface="WenQuanYi Zen Hei" charset="0"/>
                <a:cs typeface="WenQuanYi Zen Hei" charset="0"/>
              </a:rPr>
              <a:t>the destination field, or equivalently, virtual circuit number is changed,</a:t>
            </a:r>
          </a:p>
          <a:p>
            <a:pPr eaLnBrk="1" hangingPunct="1">
              <a:spcBef>
                <a:spcPct val="0"/>
              </a:spcBef>
              <a:buClrTx/>
              <a:buSzTx/>
              <a:buFontTx/>
              <a:buNone/>
            </a:pPr>
            <a:r>
              <a:rPr lang="en-GB" altLang="en-US" sz="2400" dirty="0">
                <a:solidFill>
                  <a:srgbClr val="000000"/>
                </a:solidFill>
                <a:ea typeface="WenQuanYi Zen Hei" charset="0"/>
                <a:cs typeface="WenQuanYi Zen Hei" charset="0"/>
              </a:rPr>
              <a:t>the packet will be delivered to the wrong destination and accepted as</a:t>
            </a:r>
          </a:p>
          <a:p>
            <a:pPr eaLnBrk="1" hangingPunct="1">
              <a:spcBef>
                <a:spcPct val="0"/>
              </a:spcBef>
              <a:buClrTx/>
              <a:buSzTx/>
              <a:buFontTx/>
              <a:buNone/>
            </a:pPr>
            <a:r>
              <a:rPr lang="en-GB" altLang="en-US" sz="2400" dirty="0">
                <a:solidFill>
                  <a:srgbClr val="000000"/>
                </a:solidFill>
                <a:ea typeface="WenQuanYi Zen Hei" charset="0"/>
                <a:cs typeface="WenQuanYi Zen Hei" charset="0"/>
              </a:rPr>
              <a:t>genuine. </a:t>
            </a:r>
            <a:endParaRPr lang="en-GB" altLang="en-US" sz="2400" dirty="0" smtClean="0">
              <a:solidFill>
                <a:srgbClr val="000000"/>
              </a:solidFill>
              <a:ea typeface="WenQuanYi Zen Hei" charset="0"/>
              <a:cs typeface="WenQuanYi Zen Hei" charset="0"/>
            </a:endParaRPr>
          </a:p>
          <a:p>
            <a:pPr eaLnBrk="1" hangingPunct="1">
              <a:spcBef>
                <a:spcPct val="0"/>
              </a:spcBef>
              <a:buClrTx/>
              <a:buSzTx/>
              <a:buFontTx/>
              <a:buNone/>
            </a:pPr>
            <a:endParaRPr lang="en-GB" altLang="en-US" sz="2400" dirty="0">
              <a:solidFill>
                <a:srgbClr val="000000"/>
              </a:solidFill>
              <a:ea typeface="WenQuanYi Zen Hei" charset="0"/>
              <a:cs typeface="WenQuanYi Zen Hei" charset="0"/>
            </a:endParaRPr>
          </a:p>
          <a:p>
            <a:pPr eaLnBrk="1" hangingPunct="1">
              <a:spcBef>
                <a:spcPct val="0"/>
              </a:spcBef>
              <a:buClrTx/>
              <a:buSzTx/>
              <a:buFontTx/>
              <a:buNone/>
            </a:pPr>
            <a:r>
              <a:rPr lang="en-GB" altLang="en-US" sz="2400" dirty="0" smtClean="0">
                <a:solidFill>
                  <a:srgbClr val="000000"/>
                </a:solidFill>
                <a:ea typeface="WenQuanYi Zen Hei" charset="0"/>
                <a:cs typeface="WenQuanYi Zen Hei" charset="0"/>
              </a:rPr>
              <a:t>Put </a:t>
            </a:r>
            <a:r>
              <a:rPr lang="en-GB" altLang="en-US" sz="2400" dirty="0">
                <a:solidFill>
                  <a:srgbClr val="000000"/>
                </a:solidFill>
                <a:ea typeface="WenQuanYi Zen Hei" charset="0"/>
                <a:cs typeface="WenQuanYi Zen Hei" charset="0"/>
              </a:rPr>
              <a:t>in other words, an occasional noise burst could change a</a:t>
            </a:r>
          </a:p>
          <a:p>
            <a:pPr eaLnBrk="1" hangingPunct="1">
              <a:spcBef>
                <a:spcPct val="0"/>
              </a:spcBef>
              <a:buClrTx/>
              <a:buSzTx/>
              <a:buFontTx/>
              <a:buNone/>
            </a:pPr>
            <a:r>
              <a:rPr lang="en-GB" altLang="en-US" sz="2400" dirty="0">
                <a:solidFill>
                  <a:srgbClr val="000000"/>
                </a:solidFill>
                <a:ea typeface="WenQuanYi Zen Hei" charset="0"/>
                <a:cs typeface="WenQuanYi Zen Hei" charset="0"/>
              </a:rPr>
              <a:t>perfectly legal packet for one destination into a perfectly legal packet for</a:t>
            </a:r>
          </a:p>
          <a:p>
            <a:pPr eaLnBrk="1" hangingPunct="1">
              <a:spcBef>
                <a:spcPct val="0"/>
              </a:spcBef>
              <a:buClrTx/>
              <a:buSzTx/>
              <a:buFontTx/>
              <a:buNone/>
            </a:pPr>
            <a:r>
              <a:rPr lang="en-GB" altLang="en-US" sz="2400" dirty="0">
                <a:solidFill>
                  <a:srgbClr val="000000"/>
                </a:solidFill>
                <a:ea typeface="WenQuanYi Zen Hei" charset="0"/>
                <a:cs typeface="WenQuanYi Zen Hei" charset="0"/>
              </a:rPr>
              <a:t>another </a:t>
            </a:r>
            <a:r>
              <a:rPr lang="en-GB" altLang="en-US" sz="2400" dirty="0" smtClean="0">
                <a:solidFill>
                  <a:srgbClr val="000000"/>
                </a:solidFill>
                <a:ea typeface="WenQuanYi Zen Hei" charset="0"/>
                <a:cs typeface="WenQuanYi Zen Hei" charset="0"/>
              </a:rPr>
              <a:t>destination.</a:t>
            </a:r>
            <a:endParaRPr lang="en-GB" altLang="en-US" sz="2400" dirty="0">
              <a:solidFill>
                <a:srgbClr val="000000"/>
              </a:solidFill>
              <a:ea typeface="WenQuanYi Zen Hei" charset="0"/>
              <a:cs typeface="WenQuanYi Zen Hei" charset="0"/>
            </a:endParaRPr>
          </a:p>
        </p:txBody>
      </p:sp>
    </p:spTree>
    <p:extLst>
      <p:ext uri="{BB962C8B-B14F-4D97-AF65-F5344CB8AC3E}">
        <p14:creationId xmlns:p14="http://schemas.microsoft.com/office/powerpoint/2010/main" val="1808699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r>
              <a:rPr lang="en-AU" altLang="en-US"/>
              <a:t>Question 4</a:t>
            </a:r>
          </a:p>
        </p:txBody>
      </p:sp>
      <p:sp>
        <p:nvSpPr>
          <p:cNvPr id="19459" name="Content Placeholder 2"/>
          <p:cNvSpPr>
            <a:spLocks noGrp="1" noChangeArrowheads="1"/>
          </p:cNvSpPr>
          <p:nvPr>
            <p:ph idx="1"/>
          </p:nvPr>
        </p:nvSpPr>
        <p:spPr/>
        <p:txBody>
          <a:bodyPr/>
          <a:lstStyle/>
          <a:p>
            <a:pPr marL="0" indent="0">
              <a:buNone/>
            </a:pPr>
            <a:r>
              <a:rPr lang="en-GB" altLang="en-US" sz="3200" dirty="0"/>
              <a:t>Is </a:t>
            </a:r>
            <a:r>
              <a:rPr lang="en-GB" altLang="en-US" sz="3200" dirty="0">
                <a:solidFill>
                  <a:srgbClr val="FF0000"/>
                </a:solidFill>
              </a:rPr>
              <a:t>fragmentation</a:t>
            </a:r>
            <a:r>
              <a:rPr lang="en-GB" altLang="en-US" sz="3200" dirty="0"/>
              <a:t> needed in concatenated virtual-circuit internet or only in datagram systems?</a:t>
            </a:r>
          </a:p>
          <a:p>
            <a:pPr marL="0" indent="0"/>
            <a:endParaRPr lang="en-AU" altLang="en-US" sz="2400" dirty="0"/>
          </a:p>
        </p:txBody>
      </p:sp>
      <p:sp>
        <p:nvSpPr>
          <p:cNvPr id="6" name="Text Box 2"/>
          <p:cNvSpPr txBox="1">
            <a:spLocks noChangeArrowheads="1"/>
          </p:cNvSpPr>
          <p:nvPr/>
        </p:nvSpPr>
        <p:spPr bwMode="auto">
          <a:xfrm>
            <a:off x="838200" y="3334115"/>
            <a:ext cx="10183090" cy="224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1">
            <a:spAutoFit/>
          </a:bodyPr>
          <a:lstStyle>
            <a:lvl1pPr>
              <a:spcBef>
                <a:spcPct val="20000"/>
              </a:spcBef>
              <a:buClr>
                <a:schemeClr val="accent1"/>
              </a:buClr>
              <a:buSzPct val="6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chemeClr val="tx1"/>
                </a:solidFill>
                <a:latin typeface="Arial" charset="0"/>
              </a:defRPr>
            </a:lvl1pPr>
            <a:lvl2pPr marL="669925" indent="-325438">
              <a:spcBef>
                <a:spcPct val="20000"/>
              </a:spcBef>
              <a:buClr>
                <a:schemeClr val="accent2"/>
              </a:buClr>
              <a:buSzPct val="60000"/>
              <a:buFont typeface="Wingdings"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chemeClr val="tx1"/>
                </a:solidFill>
                <a:latin typeface="Arial" charset="0"/>
              </a:defRPr>
            </a:lvl2pPr>
            <a:lvl3pPr marL="1022350" indent="-350838">
              <a:spcBef>
                <a:spcPct val="20000"/>
              </a:spcBef>
              <a:buClr>
                <a:schemeClr val="accent1"/>
              </a:buClr>
              <a:buSzPct val="6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charset="0"/>
              </a:defRPr>
            </a:lvl3pPr>
            <a:lvl4pPr marL="1339850" indent="-315913">
              <a:spcBef>
                <a:spcPct val="20000"/>
              </a:spcBef>
              <a:buClr>
                <a:schemeClr val="accent2"/>
              </a:buClr>
              <a:buSzPct val="70000"/>
              <a:buFont typeface="Wingdings"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4pPr>
            <a:lvl5pPr marL="1681163" indent="-339725">
              <a:spcBef>
                <a:spcPct val="20000"/>
              </a:spcBef>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5pPr>
            <a:lvl6pPr marL="21383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6pPr>
            <a:lvl7pPr marL="25955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7pPr>
            <a:lvl8pPr marL="30527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8pPr>
            <a:lvl9pPr marL="3509963" indent="-339725" defTabSz="449263" eaLnBrk="0" fontAlgn="base" hangingPunct="0">
              <a:spcBef>
                <a:spcPct val="20000"/>
              </a:spcBef>
              <a:spcAft>
                <a:spcPct val="0"/>
              </a:spcAft>
              <a:buClr>
                <a:schemeClr val="accent1"/>
              </a:buClr>
              <a:buSzPct val="75000"/>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charset="0"/>
              </a:defRPr>
            </a:lvl9pPr>
          </a:lstStyle>
          <a:p>
            <a:pPr eaLnBrk="1" hangingPunct="1">
              <a:spcBef>
                <a:spcPct val="0"/>
              </a:spcBef>
              <a:buClrTx/>
              <a:buSzTx/>
              <a:buFontTx/>
              <a:buNone/>
            </a:pPr>
            <a:r>
              <a:rPr lang="en-AU" altLang="en-US" sz="2800" i="1" dirty="0">
                <a:solidFill>
                  <a:srgbClr val="FF0000"/>
                </a:solidFill>
                <a:ea typeface="WenQuanYi Zen Hei" charset="0"/>
                <a:cs typeface="WenQuanYi Zen Hei" charset="0"/>
              </a:rPr>
              <a:t>Answer: </a:t>
            </a:r>
          </a:p>
          <a:p>
            <a:pPr eaLnBrk="1" hangingPunct="1">
              <a:spcBef>
                <a:spcPct val="0"/>
              </a:spcBef>
              <a:buClrTx/>
              <a:buSzTx/>
              <a:buFontTx/>
              <a:buNone/>
            </a:pPr>
            <a:r>
              <a:rPr lang="en-GB" altLang="en-US" sz="2800" dirty="0">
                <a:solidFill>
                  <a:srgbClr val="000000"/>
                </a:solidFill>
                <a:ea typeface="WenQuanYi Zen Hei" charset="0"/>
                <a:cs typeface="WenQuanYi Zen Hei" charset="0"/>
              </a:rPr>
              <a:t>It is needed in both. Even in a concatenated virtual circuit network, some networks along the path might accept 1024-byte packets, and others might only accept 48-byte packets. Fragmentation is still needed.</a:t>
            </a:r>
          </a:p>
        </p:txBody>
      </p:sp>
    </p:spTree>
    <p:extLst>
      <p:ext uri="{BB962C8B-B14F-4D97-AF65-F5344CB8AC3E}">
        <p14:creationId xmlns:p14="http://schemas.microsoft.com/office/powerpoint/2010/main" val="1368295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2859</TotalTime>
  <Words>1117</Words>
  <Application>Microsoft Macintosh PowerPoint</Application>
  <PresentationFormat>Widescreen</PresentationFormat>
  <Paragraphs>192</Paragraphs>
  <Slides>27</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Calibri</vt:lpstr>
      <vt:lpstr>Calibri Light</vt:lpstr>
      <vt:lpstr>DengXian</vt:lpstr>
      <vt:lpstr>DengXian Light</vt:lpstr>
      <vt:lpstr>Titillium Web</vt:lpstr>
      <vt:lpstr>Verdana</vt:lpstr>
      <vt:lpstr>Arial</vt:lpstr>
      <vt:lpstr>Garamond</vt:lpstr>
      <vt:lpstr>Times New Roman</vt:lpstr>
      <vt:lpstr>WenQuanYi Zen Hei</vt:lpstr>
      <vt:lpstr>Office Theme</vt:lpstr>
      <vt:lpstr>COMP90007 Internet Technologies  Workshop</vt:lpstr>
      <vt:lpstr>Question 1</vt:lpstr>
      <vt:lpstr>Question 2</vt:lpstr>
      <vt:lpstr>PowerPoint Presentation</vt:lpstr>
      <vt:lpstr>Question 2</vt:lpstr>
      <vt:lpstr>Question 3</vt:lpstr>
      <vt:lpstr>PowerPoint Presentation</vt:lpstr>
      <vt:lpstr>Question 3</vt:lpstr>
      <vt:lpstr>Question 4</vt:lpstr>
      <vt:lpstr>Question 5</vt:lpstr>
      <vt:lpstr>PowerPoint Presentation</vt:lpstr>
      <vt:lpstr>Question 5</vt:lpstr>
      <vt:lpstr>PowerPoint Presentation</vt:lpstr>
      <vt:lpstr>PowerPoint Presentation</vt:lpstr>
      <vt:lpstr>PowerPoint Presentation</vt:lpstr>
      <vt:lpstr>PowerPoint Presentation</vt:lpstr>
      <vt:lpstr>PowerPoint Presentation</vt:lpstr>
      <vt:lpstr>Question 6</vt:lpstr>
      <vt:lpstr>Question 9</vt:lpstr>
      <vt:lpstr>Question 7</vt:lpstr>
      <vt:lpstr>Question 8</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COMP90007 Internet Technologies  Workshop</dc:title>
  <dc:creator>Name</dc:creator>
  <cp:lastModifiedBy>Name</cp:lastModifiedBy>
  <cp:revision>199</cp:revision>
  <dcterms:created xsi:type="dcterms:W3CDTF">2018-08-27T07:01:42Z</dcterms:created>
  <dcterms:modified xsi:type="dcterms:W3CDTF">2018-08-29T06:40:54Z</dcterms:modified>
</cp:coreProperties>
</file>