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84" r:id="rId4"/>
    <p:sldId id="285" r:id="rId5"/>
    <p:sldId id="286" r:id="rId6"/>
    <p:sldId id="287" r:id="rId7"/>
    <p:sldId id="288" r:id="rId8"/>
    <p:sldId id="270" r:id="rId9"/>
    <p:sldId id="271" r:id="rId10"/>
    <p:sldId id="272" r:id="rId11"/>
    <p:sldId id="273" r:id="rId12"/>
    <p:sldId id="279" r:id="rId13"/>
    <p:sldId id="281" r:id="rId14"/>
    <p:sldId id="282" r:id="rId15"/>
    <p:sldId id="283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709"/>
  </p:normalViewPr>
  <p:slideViewPr>
    <p:cSldViewPr snapToGrid="0" snapToObjects="1">
      <p:cViewPr>
        <p:scale>
          <a:sx n="62" d="100"/>
          <a:sy n="62" d="100"/>
        </p:scale>
        <p:origin x="18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FA64C-3452-D645-A930-48D3E8E75E4D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B28A9-57BC-2A47-BC85-1F73235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2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887AF-2BB5-6742-BE34-6F12E1836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router has a routing table, </a:t>
            </a:r>
            <a:r>
              <a:rPr lang="en-US" altLang="zh-CN" dirty="0" smtClean="0"/>
              <a:t>for a routing table, we have several</a:t>
            </a:r>
            <a:r>
              <a:rPr lang="en-US" altLang="zh-CN" baseline="0" dirty="0" smtClean="0"/>
              <a:t> entrances. According to ur network address, the router will indicate u to go which way. By doing route aggregation, we can reduce the number of entrances, that’s how it </a:t>
            </a:r>
            <a:r>
              <a:rPr lang="en-US" altLang="zh-CN" baseline="0" dirty="0" err="1" smtClean="0"/>
              <a:t>reudce</a:t>
            </a:r>
            <a:r>
              <a:rPr lang="en-US" altLang="zh-CN" baseline="0" dirty="0" smtClean="0"/>
              <a:t> routing table sizes.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simple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would be for each router to have a table with 65,536 entries telling it which outgoing line to use for each host on campus. But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of the routing table is huge.</a:t>
            </a:r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2048 different addresses. </a:t>
            </a:r>
            <a:r>
              <a:rPr lang="en-US" b="1" baseline="0" dirty="0" smtClean="0"/>
              <a:t>What do they have in common? </a:t>
            </a:r>
            <a:r>
              <a:rPr lang="en-US" baseline="0" dirty="0" smtClean="0"/>
              <a:t>The first 21bits are the same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packet comes into the main router, how does the router know which subnet to give it to?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simple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would be for each router to have a table with 65,536 entries telling it which outgoing line to use for each host on campus. But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of the routing table is huge.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B28A9-57BC-2A47-BC85-1F7323549A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3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6C32-DA02-7242-93F4-759A5F6913CA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4C60-C83D-6D4F-B466-A476C999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COMP90007 Internet Technologies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Worksho</a:t>
            </a:r>
            <a:r>
              <a:rPr lang="en-US" altLang="zh-CN" sz="4800" dirty="0"/>
              <a:t>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Week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7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35120" y="5366479"/>
            <a:ext cx="33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7744" y="4024104"/>
            <a:ext cx="686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Destination IP Address = 128.208.2.151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2" y="476341"/>
            <a:ext cx="6972300" cy="322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62545" y="1023069"/>
            <a:ext cx="4705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Method</a:t>
            </a:r>
            <a:r>
              <a:rPr lang="en-US" altLang="zh-CN" sz="2400" b="1" dirty="0">
                <a:solidFill>
                  <a:srgbClr val="0070C0"/>
                </a:solidFill>
              </a:rPr>
              <a:t>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router can do this by </a:t>
            </a:r>
            <a:r>
              <a:rPr lang="en-US" sz="2400" b="1" dirty="0" err="1">
                <a:solidFill>
                  <a:srgbClr val="0070C0"/>
                </a:solidFill>
              </a:rPr>
              <a:t>ANDing</a:t>
            </a:r>
            <a:r>
              <a:rPr lang="en-US" sz="2400" dirty="0">
                <a:solidFill>
                  <a:srgbClr val="0070C0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destination address </a:t>
            </a:r>
            <a:r>
              <a:rPr lang="en-US" sz="2400" dirty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mask for each subnet </a:t>
            </a:r>
            <a:r>
              <a:rPr lang="en-US" sz="2400" dirty="0">
                <a:solidFill>
                  <a:srgbClr val="0070C0"/>
                </a:solidFill>
              </a:rPr>
              <a:t>and checking to see if the result is the corresponding prefix. 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745" y="4607677"/>
            <a:ext cx="397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see if it is for </a:t>
            </a:r>
            <a:r>
              <a:rPr lang="en-US" sz="2400"/>
              <a:t>the </a:t>
            </a:r>
            <a:r>
              <a:rPr lang="en-US" sz="2400" b="1" smtClean="0"/>
              <a:t>EE </a:t>
            </a:r>
            <a:r>
              <a:rPr lang="en-US" sz="2400" b="1" dirty="0" err="1" smtClean="0"/>
              <a:t>Dept</a:t>
            </a:r>
            <a:r>
              <a:rPr lang="en-US" sz="2400" dirty="0" smtClean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7191" y="5294713"/>
            <a:ext cx="720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Subnet mask: 11111111 11111111 11000000 00000000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2767" y="4006380"/>
            <a:ext cx="55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>
                <a:solidFill>
                  <a:srgbClr val="00B050"/>
                </a:solidFill>
              </a:rPr>
              <a:t>10000000.11010000.00000010.10010111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234" y="5896948"/>
            <a:ext cx="6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Result =  10000000.11010000.00000000.00000000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9803" y="5857465"/>
            <a:ext cx="37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>
                <a:solidFill>
                  <a:srgbClr val="FF0000"/>
                </a:solidFill>
              </a:rPr>
              <a:t>128.208.0.0 </a:t>
            </a:r>
            <a:endParaRPr lang="is-IS" sz="28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3673" y="4625123"/>
            <a:ext cx="44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Prefix/mask = 128.208.0.0/18</a:t>
            </a:r>
            <a:endParaRPr lang="en-US" sz="2400" b="1" dirty="0" smtClean="0"/>
          </a:p>
        </p:txBody>
      </p:sp>
      <p:sp>
        <p:nvSpPr>
          <p:cNvPr id="21" name="Oval 20"/>
          <p:cNvSpPr/>
          <p:nvPr/>
        </p:nvSpPr>
        <p:spPr>
          <a:xfrm>
            <a:off x="8581345" y="4641211"/>
            <a:ext cx="618541" cy="461665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H="1">
            <a:off x="7632343" y="5035267"/>
            <a:ext cx="1039585" cy="46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12767" y="3966476"/>
            <a:ext cx="5355773" cy="46166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83853" y="5294712"/>
            <a:ext cx="5263243" cy="46166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36273" y="5926190"/>
            <a:ext cx="233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Match prefix 128.208.0.0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03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1" grpId="0" animBg="1"/>
      <p:bldP spid="25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236166"/>
            <a:ext cx="8434874" cy="4687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947" y="4924042"/>
            <a:ext cx="5598367" cy="18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9" y="684892"/>
            <a:ext cx="4716123" cy="2058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9" y="3568566"/>
            <a:ext cx="213360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2627" y="696527"/>
            <a:ext cx="4705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Method</a:t>
            </a:r>
            <a:r>
              <a:rPr lang="en-US" altLang="zh-CN" sz="2400" b="1" dirty="0">
                <a:solidFill>
                  <a:srgbClr val="0070C0"/>
                </a:solidFill>
              </a:rPr>
              <a:t>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router can do this by </a:t>
            </a:r>
            <a:r>
              <a:rPr lang="en-US" sz="2400" b="1" dirty="0" err="1">
                <a:solidFill>
                  <a:srgbClr val="0070C0"/>
                </a:solidFill>
              </a:rPr>
              <a:t>ANDing</a:t>
            </a:r>
            <a:r>
              <a:rPr lang="en-US" sz="2400" dirty="0">
                <a:solidFill>
                  <a:srgbClr val="0070C0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destination address </a:t>
            </a:r>
            <a:r>
              <a:rPr lang="en-US" sz="2400" dirty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mask for each subnet </a:t>
            </a:r>
            <a:r>
              <a:rPr lang="en-US" sz="2400" dirty="0">
                <a:solidFill>
                  <a:srgbClr val="0070C0"/>
                </a:solidFill>
              </a:rPr>
              <a:t>and checking to see if the result is the corresponding prefix. 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509" y="1119673"/>
            <a:ext cx="2133600" cy="29858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0509" y="4199549"/>
            <a:ext cx="906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 bits for network addresses.</a:t>
            </a:r>
          </a:p>
          <a:p>
            <a:r>
              <a:rPr lang="en-US" sz="2400" dirty="0" smtClean="0"/>
              <a:t>So the </a:t>
            </a:r>
            <a:r>
              <a:rPr lang="en-US" sz="2400" b="1" dirty="0" smtClean="0"/>
              <a:t>subnet mask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11111111.11111111.11111100.00000000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148570" y="3542134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0" dirty="0" smtClean="0">
                <a:solidFill>
                  <a:srgbClr val="FF0000"/>
                </a:solidFill>
                <a:effectLst/>
                <a:latin typeface="Verdana" charset="0"/>
              </a:rPr>
              <a:t>10000111.00101110.00111111.00001010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757" y="5158658"/>
            <a:ext cx="84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Result=</a:t>
            </a:r>
            <a:r>
              <a:rPr lang="cs-CZ" b="1" i="0" dirty="0" smtClean="0">
                <a:solidFill>
                  <a:srgbClr val="FF0000"/>
                </a:solidFill>
                <a:effectLst/>
                <a:latin typeface="Verdana" charset="0"/>
              </a:rPr>
              <a:t>10000111.00101110.00111100.00000000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6632" y="3976411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AND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7964" y="3471477"/>
            <a:ext cx="5634329" cy="46166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97120" y="4594826"/>
            <a:ext cx="5536986" cy="46166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79271" y="5119400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135.46.60.0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5311" y="5746823"/>
            <a:ext cx="87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</a:t>
            </a:r>
            <a:r>
              <a:rPr lang="en-US" sz="2400" b="1" smtClean="0"/>
              <a:t>match prefix 135.46.56.0. </a:t>
            </a:r>
            <a:r>
              <a:rPr lang="en-US" sz="2400" b="1" dirty="0" smtClean="0"/>
              <a:t>So this packet is not for Interface 0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54757" y="1426417"/>
            <a:ext cx="2133600" cy="29858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9" y="684892"/>
            <a:ext cx="4716123" cy="2058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9" y="3568566"/>
            <a:ext cx="213360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2627" y="696527"/>
            <a:ext cx="4705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Method</a:t>
            </a:r>
            <a:r>
              <a:rPr lang="en-US" altLang="zh-CN" sz="2400" b="1" dirty="0">
                <a:solidFill>
                  <a:srgbClr val="0070C0"/>
                </a:solidFill>
              </a:rPr>
              <a:t>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router can do this by </a:t>
            </a:r>
            <a:r>
              <a:rPr lang="en-US" sz="2400" b="1" dirty="0" err="1">
                <a:solidFill>
                  <a:srgbClr val="0070C0"/>
                </a:solidFill>
              </a:rPr>
              <a:t>ANDing</a:t>
            </a:r>
            <a:r>
              <a:rPr lang="en-US" sz="2400" dirty="0">
                <a:solidFill>
                  <a:srgbClr val="0070C0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destination address </a:t>
            </a:r>
            <a:r>
              <a:rPr lang="en-US" sz="2400" dirty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mask for each subnet </a:t>
            </a:r>
            <a:r>
              <a:rPr lang="en-US" sz="2400" dirty="0">
                <a:solidFill>
                  <a:srgbClr val="0070C0"/>
                </a:solidFill>
              </a:rPr>
              <a:t>and checking to see if the result is the corresponding prefix. 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509" y="1736775"/>
            <a:ext cx="2133600" cy="29858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0509" y="4199549"/>
            <a:ext cx="906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 bits for network addresses.</a:t>
            </a:r>
          </a:p>
          <a:p>
            <a:r>
              <a:rPr lang="en-US" sz="2400" dirty="0" smtClean="0"/>
              <a:t>So the </a:t>
            </a:r>
            <a:r>
              <a:rPr lang="en-US" sz="2400" b="1" dirty="0" smtClean="0"/>
              <a:t>subnet mask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11111111.11111111.00000000.00000000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148570" y="3542134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0" dirty="0" smtClean="0">
                <a:solidFill>
                  <a:srgbClr val="FF0000"/>
                </a:solidFill>
                <a:effectLst/>
                <a:latin typeface="Verdana" charset="0"/>
              </a:rPr>
              <a:t>10000111.00101110.00111111.00001010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757" y="5158658"/>
            <a:ext cx="84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Result=</a:t>
            </a:r>
            <a:r>
              <a:rPr lang="cs-CZ" b="1" i="0" dirty="0" smtClean="0">
                <a:solidFill>
                  <a:srgbClr val="FF0000"/>
                </a:solidFill>
                <a:effectLst/>
                <a:latin typeface="Verdana" charset="0"/>
              </a:rPr>
              <a:t>10000111.00101110.00000000.00000000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6632" y="3976411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AND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7964" y="3471477"/>
            <a:ext cx="5634329" cy="46166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1241" y="4556881"/>
            <a:ext cx="5536986" cy="46166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79271" y="5119400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135.46.0.0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5311" y="5746823"/>
            <a:ext cx="87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atch prefix 135.46.0.0.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3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9" y="684892"/>
            <a:ext cx="4716123" cy="2058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9" y="3568566"/>
            <a:ext cx="213360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2627" y="696527"/>
            <a:ext cx="4705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Method</a:t>
            </a:r>
            <a:r>
              <a:rPr lang="en-US" altLang="zh-CN" sz="2400" b="1" dirty="0">
                <a:solidFill>
                  <a:srgbClr val="0070C0"/>
                </a:solidFill>
              </a:rPr>
              <a:t>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router can do this by </a:t>
            </a:r>
            <a:r>
              <a:rPr lang="en-US" sz="2400" b="1" dirty="0" err="1">
                <a:solidFill>
                  <a:srgbClr val="0070C0"/>
                </a:solidFill>
              </a:rPr>
              <a:t>ANDing</a:t>
            </a:r>
            <a:r>
              <a:rPr lang="en-US" sz="2400" dirty="0">
                <a:solidFill>
                  <a:srgbClr val="0070C0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destination address </a:t>
            </a:r>
            <a:r>
              <a:rPr lang="en-US" sz="2400" dirty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mask for each subnet </a:t>
            </a:r>
            <a:r>
              <a:rPr lang="en-US" sz="2400" dirty="0">
                <a:solidFill>
                  <a:srgbClr val="0070C0"/>
                </a:solidFill>
              </a:rPr>
              <a:t>and checking to see if the result is the corresponding prefix. 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508" y="1418253"/>
            <a:ext cx="4716123" cy="617102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508" y="4199549"/>
            <a:ext cx="10114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 : Both interface 1 and Router 0 can match our destination address 135.45.63.10, which one we direct our packet to? Interface 1 or Router 0?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508" y="5244663"/>
            <a:ext cx="8453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always prefer the </a:t>
            </a:r>
            <a:r>
              <a:rPr lang="en-US" sz="2400" b="1" dirty="0" smtClean="0">
                <a:solidFill>
                  <a:srgbClr val="00B050"/>
                </a:solidFill>
              </a:rPr>
              <a:t>more specific</a:t>
            </a:r>
            <a:r>
              <a:rPr lang="en-US" sz="2400" dirty="0" smtClean="0"/>
              <a:t> one, which means the one that can have longer match with destination address</a:t>
            </a:r>
          </a:p>
          <a:p>
            <a:endParaRPr lang="en-US" sz="2400" dirty="0"/>
          </a:p>
          <a:p>
            <a:r>
              <a:rPr lang="en-US" sz="2400" dirty="0" smtClean="0"/>
              <a:t>SO, we choose </a:t>
            </a:r>
            <a:r>
              <a:rPr lang="en-US" sz="2400" b="1" dirty="0" smtClean="0">
                <a:solidFill>
                  <a:srgbClr val="00B050"/>
                </a:solidFill>
              </a:rPr>
              <a:t>Interface 1.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236166"/>
            <a:ext cx="8434874" cy="4687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947" y="4924042"/>
            <a:ext cx="5598367" cy="18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21" y="657010"/>
            <a:ext cx="8646108" cy="262999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654226" y="2384995"/>
            <a:ext cx="618541" cy="461665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37868" y="2750099"/>
            <a:ext cx="684925" cy="8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80280" y="3475577"/>
            <a:ext cx="62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FF0000"/>
                </a:solidFill>
              </a:rPr>
              <a:t>21 bits means network has 21 bits reserved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618" y="4315485"/>
            <a:ext cx="546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FF0000"/>
                </a:solidFill>
              </a:rPr>
              <a:t>In total, 32bits for IP address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So, remaining 11 bits are for hosts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8818" y="5748788"/>
            <a:ext cx="270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11 </a:t>
            </a:r>
            <a:r>
              <a:rPr lang="en-US" sz="3200" b="1" dirty="0" smtClean="0">
                <a:solidFill>
                  <a:srgbClr val="FF0000"/>
                </a:solidFill>
              </a:rPr>
              <a:t>hosts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4" y="245425"/>
            <a:ext cx="3721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4" y="3261073"/>
            <a:ext cx="8882744" cy="32725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34" y="420442"/>
            <a:ext cx="9293289" cy="2916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84979" y="589719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IPv4 uses 4 bytes = 32bits addresses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IPv4 uses 16 bytes = 128 bits address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4898" y="2859618"/>
            <a:ext cx="537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 smtClean="0">
                <a:solidFill>
                  <a:srgbClr val="FF0000"/>
                </a:solidFill>
              </a:rPr>
              <a:t>icosecond = 10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-12</a:t>
            </a:r>
            <a:r>
              <a:rPr lang="en-US" sz="3600" b="1" dirty="0" smtClean="0">
                <a:solidFill>
                  <a:srgbClr val="FF0000"/>
                </a:solidFill>
              </a:rPr>
              <a:t> second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744" y="1180451"/>
            <a:ext cx="1233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Titillium Web" charset="0"/>
              </a:rPr>
              <a:t>IP Address (32bits) </a:t>
            </a:r>
            <a:r>
              <a:rPr lang="en-US" sz="2800" b="1" i="0" dirty="0" smtClean="0">
                <a:effectLst/>
                <a:latin typeface="Titillium Web" charset="0"/>
              </a:rPr>
              <a:t>has two components,</a:t>
            </a:r>
          </a:p>
          <a:p>
            <a:r>
              <a:rPr lang="en-US" sz="2800" b="1" i="0" dirty="0" smtClean="0">
                <a:effectLst/>
                <a:latin typeface="Titillium Web" charset="0"/>
              </a:rPr>
              <a:t>the 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Titillium Web" charset="0"/>
              </a:rPr>
              <a:t>network</a:t>
            </a:r>
            <a:r>
              <a:rPr lang="en-US" sz="2800" b="1" i="0" dirty="0" smtClean="0">
                <a:effectLst/>
                <a:latin typeface="Titillium Web" charset="0"/>
              </a:rPr>
              <a:t> address and the 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Titillium Web" charset="0"/>
              </a:rPr>
              <a:t>host</a:t>
            </a:r>
            <a:r>
              <a:rPr lang="en-US" sz="2800" b="1" i="0" dirty="0" smtClean="0">
                <a:effectLst/>
                <a:latin typeface="Titillium Web" charset="0"/>
              </a:rPr>
              <a:t> address.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696969" y="2599363"/>
            <a:ext cx="236912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ysClr val="windowText" lastClr="000000"/>
                </a:solidFill>
              </a:rPr>
              <a:t>Network</a:t>
            </a:r>
            <a:endParaRPr lang="en-US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6097" y="2599363"/>
            <a:ext cx="3719946" cy="498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ysClr val="windowText" lastClr="000000"/>
                </a:solidFill>
              </a:rPr>
              <a:t>Host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416" y="379436"/>
            <a:ext cx="588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0637" y="3879753"/>
            <a:ext cx="11596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subnet mask </a:t>
            </a:r>
            <a:r>
              <a:rPr lang="en-US" sz="2800" dirty="0"/>
              <a:t>separates the IP address into the network and host </a:t>
            </a:r>
            <a:r>
              <a:rPr lang="en-US" sz="2800" dirty="0" smtClean="0"/>
              <a:t>addresses,</a:t>
            </a:r>
            <a:r>
              <a:rPr lang="en-US" sz="2800" dirty="0"/>
              <a:t> by setting network bits to all "1"s and setting host bits to all "0"s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37" y="503854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Route aggregation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9837" y="1474237"/>
            <a:ext cx="11084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of splitting an address block into subnets(</a:t>
            </a:r>
            <a:r>
              <a:rPr lang="en-US" sz="2800" dirty="0" err="1" smtClean="0"/>
              <a:t>Subnetting</a:t>
            </a:r>
            <a:r>
              <a:rPr lang="en-US" sz="2800" dirty="0" smtClean="0"/>
              <a:t>), here we </a:t>
            </a:r>
            <a:r>
              <a:rPr lang="en-US" sz="2800" b="1" dirty="0" smtClean="0">
                <a:solidFill>
                  <a:srgbClr val="FF0000"/>
                </a:solidFill>
              </a:rPr>
              <a:t>combine multiple small prefixed into a single larger prefix</a:t>
            </a:r>
            <a:r>
              <a:rPr lang="en-US" sz="2800" dirty="0" smtClean="0"/>
              <a:t>. This process is called route aggregation.</a:t>
            </a:r>
          </a:p>
          <a:p>
            <a:endParaRPr lang="en-US" sz="2800" dirty="0" smtClean="0"/>
          </a:p>
          <a:p>
            <a:r>
              <a:rPr lang="en-US" sz="2800" dirty="0" smtClean="0"/>
              <a:t>The resulting larger prefix is sometimes called a </a:t>
            </a:r>
            <a:r>
              <a:rPr lang="en-US" sz="2800" b="1" dirty="0" smtClean="0">
                <a:solidFill>
                  <a:srgbClr val="FF0000"/>
                </a:solidFill>
              </a:rPr>
              <a:t>Super net</a:t>
            </a:r>
            <a:r>
              <a:rPr lang="en-US" sz="2800" dirty="0" smtClean="0"/>
              <a:t>, </a:t>
            </a:r>
            <a:r>
              <a:rPr lang="en-US" sz="2800" dirty="0"/>
              <a:t>to contrast with subnets as the division of blocks of addresses.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9837" y="4362299"/>
            <a:ext cx="1059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can do </a:t>
            </a:r>
            <a:r>
              <a:rPr lang="en-US" altLang="zh-CN" sz="2800" b="1" dirty="0" smtClean="0"/>
              <a:t>this </a:t>
            </a:r>
            <a:r>
              <a:rPr lang="en-US" sz="2800" b="1" dirty="0" smtClean="0"/>
              <a:t>to reduce routing table sizes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9837" y="5360013"/>
            <a:ext cx="8640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How to do aggregation?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Longest Matching Prefix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0" y="255425"/>
            <a:ext cx="4419816" cy="2286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946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2530" y="2491148"/>
            <a:ext cx="554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/>
              <a:t>11000010.00011000.00000000.00000000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5232" y="1776871"/>
            <a:ext cx="240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Cambridge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2" y="2491148"/>
            <a:ext cx="238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Starting address: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7930" y="5132808"/>
            <a:ext cx="281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Ending address: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530" y="5132808"/>
            <a:ext cx="554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 smtClean="0"/>
              <a:t>11000010.00011000.00000111.11111111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12162" y="2886039"/>
            <a:ext cx="473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6058" y="3809368"/>
            <a:ext cx="317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2048 addresses in this range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52530" y="2491148"/>
            <a:ext cx="3498980" cy="3103325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Longest Matching Prefix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7482" y="4327370"/>
            <a:ext cx="32330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Aggregate these 2048 address into 1 prefix: 194.24.0.0/21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375" y="5927808"/>
            <a:ext cx="861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Aggregation</a:t>
            </a:r>
            <a:r>
              <a:rPr lang="en-US" sz="2400" dirty="0" smtClean="0"/>
              <a:t>   </a:t>
            </a:r>
            <a:r>
              <a:rPr lang="is-IS" sz="2400" b="1" dirty="0" smtClean="0">
                <a:solidFill>
                  <a:srgbClr val="00B050"/>
                </a:solidFill>
              </a:rPr>
              <a:t>11000010.00011000.00000</a:t>
            </a:r>
            <a:r>
              <a:rPr lang="is-IS" sz="2400" b="1" dirty="0" smtClean="0"/>
              <a:t>000.00000000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36" y="2648009"/>
            <a:ext cx="6892212" cy="3566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3" y="503853"/>
            <a:ext cx="75946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0304" y="2780522"/>
            <a:ext cx="133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2048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0304" y="4138710"/>
            <a:ext cx="133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4096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303" y="5298914"/>
            <a:ext cx="133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1025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5513" y="3846322"/>
            <a:ext cx="133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8192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1991" y="3244334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11000010.00011000.00000</a:t>
            </a:r>
            <a:r>
              <a:rPr lang="is-IS" b="1" dirty="0" smtClean="0">
                <a:latin typeface="Verdana" charset="0"/>
              </a:rPr>
              <a:t>000</a:t>
            </a:r>
            <a:r>
              <a:rPr lang="is-IS" b="1" i="0" dirty="0" smtClean="0">
                <a:effectLst/>
                <a:latin typeface="Verdana" charset="0"/>
              </a:rPr>
              <a:t>.00000000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05"/>
            <a:ext cx="5324670" cy="2755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2547" y="3244334"/>
            <a:ext cx="297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192.24.0.0/21</a:t>
            </a: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4731991" y="3955496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11000010.00011000.0001</a:t>
            </a:r>
            <a:r>
              <a:rPr lang="is-IS" b="1" i="0" dirty="0" smtClean="0">
                <a:solidFill>
                  <a:srgbClr val="222222"/>
                </a:solidFill>
                <a:effectLst/>
                <a:latin typeface="Verdana" charset="0"/>
              </a:rPr>
              <a:t>0000.00000000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2547" y="3940107"/>
            <a:ext cx="297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192.24.16.0/20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731991" y="4666658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11000010.00011000.000010</a:t>
            </a:r>
            <a:r>
              <a:rPr lang="is-IS" b="1" i="0" dirty="0" smtClean="0">
                <a:solidFill>
                  <a:srgbClr val="222222"/>
                </a:solidFill>
                <a:effectLst/>
                <a:latin typeface="Verdana" charset="0"/>
              </a:rPr>
              <a:t>00.00000000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2547" y="4666658"/>
            <a:ext cx="297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192.24.8.0/22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31991" y="2542835"/>
            <a:ext cx="3366980" cy="3103325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Longest Matching Prefix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1991" y="5787434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11000010.00011000.000</a:t>
            </a:r>
            <a:r>
              <a:rPr lang="is-IS" b="1" i="0" dirty="0" smtClean="0">
                <a:effectLst/>
                <a:latin typeface="Verdana" charset="0"/>
              </a:rPr>
              <a:t>000</a:t>
            </a:r>
            <a:r>
              <a:rPr lang="is-IS" b="1" i="0" dirty="0" smtClean="0">
                <a:solidFill>
                  <a:srgbClr val="222222"/>
                </a:solidFill>
                <a:effectLst/>
                <a:latin typeface="Verdana" charset="0"/>
              </a:rPr>
              <a:t>00.00000000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35848" y="5734880"/>
            <a:ext cx="17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Aggregation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882" y="6183270"/>
            <a:ext cx="1122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Aggregate these 3 small prefix into 1 larger prefix: 194.24.0.0/19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0" y="373225"/>
            <a:ext cx="7949689" cy="29908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8292" y="1673817"/>
            <a:ext cx="1890793" cy="3409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8292" y="1613465"/>
            <a:ext cx="15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prefix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02466" y="3662341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00111001.00000110.01100</a:t>
            </a:r>
            <a:r>
              <a:rPr lang="is-IS" b="1" i="0" dirty="0" smtClean="0">
                <a:solidFill>
                  <a:srgbClr val="222222"/>
                </a:solidFill>
                <a:effectLst/>
                <a:latin typeface="Verdana" charset="0"/>
              </a:rPr>
              <a:t>000.00000000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5" y="3591683"/>
            <a:ext cx="1719961" cy="439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02466" y="4202541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00111001.00000110.01101</a:t>
            </a:r>
            <a:r>
              <a:rPr lang="is-IS" b="1" i="0" dirty="0" smtClean="0">
                <a:solidFill>
                  <a:srgbClr val="222222"/>
                </a:solidFill>
                <a:effectLst/>
                <a:latin typeface="Verdana" charset="0"/>
              </a:rPr>
              <a:t>000.00000000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89" y="4197801"/>
            <a:ext cx="1719961" cy="359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35" y="4740738"/>
            <a:ext cx="1709305" cy="3715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02466" y="4740738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0" dirty="0" smtClean="0">
                <a:solidFill>
                  <a:srgbClr val="00B050"/>
                </a:solidFill>
                <a:effectLst/>
                <a:latin typeface="Verdana" charset="0"/>
              </a:rPr>
              <a:t>00111001.00000110.01110</a:t>
            </a:r>
            <a:r>
              <a:rPr lang="cs-CZ" b="1" i="0" dirty="0" smtClean="0">
                <a:solidFill>
                  <a:srgbClr val="222222"/>
                </a:solidFill>
                <a:effectLst/>
                <a:latin typeface="Verdana" charset="0"/>
              </a:rPr>
              <a:t>000.00000000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84" y="5307490"/>
            <a:ext cx="1829725" cy="3659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02466" y="5352341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0" dirty="0" smtClean="0">
                <a:solidFill>
                  <a:srgbClr val="00B050"/>
                </a:solidFill>
                <a:effectLst/>
                <a:latin typeface="Verdana" charset="0"/>
              </a:rPr>
              <a:t>00111001.00000110.01111</a:t>
            </a:r>
            <a:r>
              <a:rPr lang="cs-CZ" b="1" i="0" dirty="0" smtClean="0">
                <a:solidFill>
                  <a:srgbClr val="222222"/>
                </a:solidFill>
                <a:effectLst/>
                <a:latin typeface="Verdana" charset="0"/>
              </a:rPr>
              <a:t>000.00000000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771512" y="3364044"/>
            <a:ext cx="3359124" cy="2357629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Longest Matching Prefix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02466" y="5835304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00B050"/>
                </a:solidFill>
                <a:effectLst/>
                <a:latin typeface="Verdana" charset="0"/>
              </a:rPr>
              <a:t>00111001.00000110.011</a:t>
            </a:r>
            <a:r>
              <a:rPr lang="is-IS" b="1" i="0" dirty="0" smtClean="0">
                <a:effectLst/>
                <a:latin typeface="Verdana" charset="0"/>
              </a:rPr>
              <a:t>000</a:t>
            </a:r>
            <a:r>
              <a:rPr lang="is-IS" b="1" i="0" dirty="0" smtClean="0">
                <a:solidFill>
                  <a:srgbClr val="222222"/>
                </a:solidFill>
                <a:effectLst/>
                <a:latin typeface="Verdana" charset="0"/>
              </a:rPr>
              <a:t>00.00000000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06323" y="5755847"/>
            <a:ext cx="17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Aggregation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882" y="6183270"/>
            <a:ext cx="1122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Aggregate these 4 small prefix into 1 larger prefix: 57.6.96.0/19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78" y="373226"/>
            <a:ext cx="8997862" cy="4664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3534" y="1530221"/>
            <a:ext cx="326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16</a:t>
            </a:r>
            <a:r>
              <a:rPr lang="en-US" sz="2800" b="1" dirty="0" smtClean="0">
                <a:solidFill>
                  <a:srgbClr val="FF0000"/>
                </a:solidFill>
              </a:rPr>
              <a:t> = 65536 hosts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85993" y="1791831"/>
            <a:ext cx="1045028" cy="858417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78579" y="2705360"/>
            <a:ext cx="326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Main router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4678" y="356312"/>
            <a:ext cx="18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refix/mask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730" y="5363493"/>
            <a:ext cx="868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Question: When </a:t>
            </a:r>
            <a:r>
              <a:rPr lang="en-US" sz="2400" b="1" dirty="0">
                <a:solidFill>
                  <a:srgbClr val="FF0000"/>
                </a:solidFill>
              </a:rPr>
              <a:t>a packet comes into the main router, how does the router know which subnet to give it to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7744" y="4024104"/>
            <a:ext cx="686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Destination IP Address = 128.208.2.151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2" y="476341"/>
            <a:ext cx="6972300" cy="322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62545" y="1023069"/>
            <a:ext cx="4705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Method</a:t>
            </a:r>
            <a:r>
              <a:rPr lang="en-US" altLang="zh-CN" sz="2400" b="1" dirty="0">
                <a:solidFill>
                  <a:srgbClr val="0070C0"/>
                </a:solidFill>
              </a:rPr>
              <a:t>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router can do this by </a:t>
            </a:r>
            <a:r>
              <a:rPr lang="en-US" sz="2400" b="1" dirty="0" err="1">
                <a:solidFill>
                  <a:srgbClr val="0070C0"/>
                </a:solidFill>
              </a:rPr>
              <a:t>ANDing</a:t>
            </a:r>
            <a:r>
              <a:rPr lang="en-US" sz="2400" dirty="0">
                <a:solidFill>
                  <a:srgbClr val="0070C0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destination address </a:t>
            </a:r>
            <a:r>
              <a:rPr lang="en-US" sz="2400" dirty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mask for each subnet </a:t>
            </a:r>
            <a:r>
              <a:rPr lang="en-US" sz="2400" dirty="0">
                <a:solidFill>
                  <a:srgbClr val="0070C0"/>
                </a:solidFill>
              </a:rPr>
              <a:t>and checking to see if the result is the corresponding prefix. 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744" y="4607677"/>
            <a:ext cx="603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see if it is for the </a:t>
            </a:r>
            <a:r>
              <a:rPr lang="en-US" sz="2400" b="1" dirty="0"/>
              <a:t>Computer Science </a:t>
            </a:r>
            <a:r>
              <a:rPr lang="en-US" sz="2400" b="1" dirty="0" err="1" smtClean="0"/>
              <a:t>Dept</a:t>
            </a:r>
            <a:r>
              <a:rPr lang="en-US" sz="2400" dirty="0" smtClean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7191" y="5294713"/>
            <a:ext cx="720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Subnet mask: 11111111 11111111 10000000 00000000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2767" y="4006380"/>
            <a:ext cx="55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>
                <a:solidFill>
                  <a:srgbClr val="00B050"/>
                </a:solidFill>
              </a:rPr>
              <a:t>10000000.11010000.00000010.10010111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234" y="5896948"/>
            <a:ext cx="6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Result =  10000000.11010000.00000000.00000000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9803" y="5857465"/>
            <a:ext cx="37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>
                <a:solidFill>
                  <a:srgbClr val="FF0000"/>
                </a:solidFill>
              </a:rPr>
              <a:t>128.208.0.0 </a:t>
            </a:r>
            <a:endParaRPr lang="is-IS" sz="28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8041" y="4587370"/>
            <a:ext cx="44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Prefix/mask = 128.208.128.0/17</a:t>
            </a:r>
            <a:endParaRPr lang="en-US" sz="2400" b="1" dirty="0" smtClean="0"/>
          </a:p>
        </p:txBody>
      </p:sp>
      <p:sp>
        <p:nvSpPr>
          <p:cNvPr id="21" name="Oval 20"/>
          <p:cNvSpPr/>
          <p:nvPr/>
        </p:nvSpPr>
        <p:spPr>
          <a:xfrm>
            <a:off x="10372920" y="4587370"/>
            <a:ext cx="618541" cy="461665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H="1">
            <a:off x="9423918" y="4981426"/>
            <a:ext cx="1039585" cy="46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12766" y="4003797"/>
            <a:ext cx="5355773" cy="46166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04652" y="5276475"/>
            <a:ext cx="5263243" cy="46166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36273" y="5926190"/>
            <a:ext cx="233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Doesn’t match prefix 128.208.128.0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02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794</Words>
  <Application>Microsoft Macintosh PowerPoint</Application>
  <PresentationFormat>Widescreen</PresentationFormat>
  <Paragraphs>134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DengXian</vt:lpstr>
      <vt:lpstr>DengXian Light</vt:lpstr>
      <vt:lpstr>Titillium Web</vt:lpstr>
      <vt:lpstr>Verdana</vt:lpstr>
      <vt:lpstr>Arial</vt:lpstr>
      <vt:lpstr>Office Theme</vt:lpstr>
      <vt:lpstr>COMP90007 Internet Technologies 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Workshop</dc:title>
  <dc:creator>Name</dc:creator>
  <cp:lastModifiedBy>Name</cp:lastModifiedBy>
  <cp:revision>160</cp:revision>
  <dcterms:created xsi:type="dcterms:W3CDTF">2018-09-03T06:49:28Z</dcterms:created>
  <dcterms:modified xsi:type="dcterms:W3CDTF">2018-09-05T00:42:56Z</dcterms:modified>
</cp:coreProperties>
</file>