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56" r:id="rId3"/>
    <p:sldId id="259" r:id="rId4"/>
    <p:sldId id="258" r:id="rId5"/>
    <p:sldId id="262" r:id="rId6"/>
    <p:sldId id="263" r:id="rId7"/>
    <p:sldId id="264" r:id="rId8"/>
    <p:sldId id="260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6234"/>
  </p:normalViewPr>
  <p:slideViewPr>
    <p:cSldViewPr snapToGrid="0" snapToObjects="1">
      <p:cViewPr varScale="1">
        <p:scale>
          <a:sx n="77" d="100"/>
          <a:sy n="77" d="100"/>
        </p:scale>
        <p:origin x="1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818A4-1E49-C244-AC1D-CF8B50CFC667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9F648-71D4-C140-AED8-135B5FE7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8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9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9F648-71D4-C140-AED8-135B5FE77C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9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US" sz="1200" dirty="0" smtClean="0">
                <a:solidFill>
                  <a:schemeClr val="tx1"/>
                </a:solidFill>
              </a:rPr>
              <a:t>Deadlock:</a:t>
            </a:r>
            <a:r>
              <a:rPr lang="en-AU" altLang="en-US" sz="1200" baseline="0" dirty="0" smtClean="0">
                <a:solidFill>
                  <a:schemeClr val="tx1"/>
                </a:solidFill>
              </a:rPr>
              <a:t> both sides are open and wait for </a:t>
            </a:r>
            <a:r>
              <a:rPr lang="en-AU" altLang="en-US" sz="1200" baseline="0" dirty="0" err="1" smtClean="0">
                <a:solidFill>
                  <a:schemeClr val="tx1"/>
                </a:solidFill>
              </a:rPr>
              <a:t>sth</a:t>
            </a:r>
            <a:r>
              <a:rPr lang="en-AU" altLang="en-US" sz="1200" baseline="0" dirty="0" smtClean="0">
                <a:solidFill>
                  <a:schemeClr val="tx1"/>
                </a:solidFill>
              </a:rPr>
              <a:t>, and both take no action</a:t>
            </a:r>
            <a:r>
              <a:rPr lang="en-AU" altLang="en-US" sz="1200" baseline="0" dirty="0" smtClean="0">
                <a:solidFill>
                  <a:schemeClr val="tx1"/>
                </a:solidFill>
              </a:rPr>
              <a:t>.</a:t>
            </a:r>
            <a:endParaRPr lang="en-AU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9F648-71D4-C140-AED8-135B5FE77C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84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9F648-71D4-C140-AED8-135B5FE77C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61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9F648-71D4-C140-AED8-135B5FE77C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68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9F648-71D4-C140-AED8-135B5FE77C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7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9F648-71D4-C140-AED8-135B5FE77C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47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9F648-71D4-C140-AED8-135B5FE77C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85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9F648-71D4-C140-AED8-135B5FE77C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60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9F648-71D4-C140-AED8-135B5FE77C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20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9F648-71D4-C140-AED8-135B5FE77C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28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9F648-71D4-C140-AED8-135B5FE77C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75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Terabit</a:t>
            </a:r>
            <a:r>
              <a:rPr lang="en-US" baseline="0" dirty="0" smtClean="0"/>
              <a:t> per second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9F648-71D4-C140-AED8-135B5FE77C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96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9F648-71D4-C140-AED8-135B5FE77C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50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9F648-71D4-C140-AED8-135B5FE77C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27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 flow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9F648-71D4-C140-AED8-135B5FE77C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77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 Flags</a:t>
            </a:r>
          </a:p>
          <a:p>
            <a:r>
              <a:rPr lang="en-US" dirty="0" smtClean="0"/>
              <a:t>Each flag</a:t>
            </a:r>
            <a:r>
              <a:rPr lang="en-US" baseline="0" dirty="0" smtClean="0"/>
              <a:t> has 1 bit.</a:t>
            </a:r>
          </a:p>
          <a:p>
            <a:r>
              <a:rPr lang="en-US" baseline="0" dirty="0" smtClean="0"/>
              <a:t>If this is SYN segment, we just set SYN flag to 1, and the other 7 bits to 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9F648-71D4-C140-AED8-135B5FE77C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45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9F648-71D4-C140-AED8-135B5FE77C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48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9F648-71D4-C140-AED8-135B5FE77C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0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9F648-71D4-C140-AED8-135B5FE77C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45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26FE-072F-CE43-A81B-E196E7DADE3E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F1D8-3AAE-804C-8888-5925DED07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5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26FE-072F-CE43-A81B-E196E7DADE3E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F1D8-3AAE-804C-8888-5925DED07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8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26FE-072F-CE43-A81B-E196E7DADE3E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F1D8-3AAE-804C-8888-5925DED07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1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26FE-072F-CE43-A81B-E196E7DADE3E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F1D8-3AAE-804C-8888-5925DED07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6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26FE-072F-CE43-A81B-E196E7DADE3E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F1D8-3AAE-804C-8888-5925DED07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9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26FE-072F-CE43-A81B-E196E7DADE3E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F1D8-3AAE-804C-8888-5925DED07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9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26FE-072F-CE43-A81B-E196E7DADE3E}" type="datetimeFigureOut">
              <a:rPr lang="en-US" smtClean="0"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F1D8-3AAE-804C-8888-5925DED07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26FE-072F-CE43-A81B-E196E7DADE3E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F1D8-3AAE-804C-8888-5925DED07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8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26FE-072F-CE43-A81B-E196E7DADE3E}" type="datetimeFigureOut">
              <a:rPr lang="en-US" smtClean="0"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F1D8-3AAE-804C-8888-5925DED07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0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26FE-072F-CE43-A81B-E196E7DADE3E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F1D8-3AAE-804C-8888-5925DED07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7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26FE-072F-CE43-A81B-E196E7DADE3E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F1D8-3AAE-804C-8888-5925DED07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1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026FE-072F-CE43-A81B-E196E7DADE3E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5F1D8-3AAE-804C-8888-5925DED07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75" y="1287255"/>
            <a:ext cx="11202649" cy="2387600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COMP90007 Internet Technologies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en-US" altLang="zh-CN" sz="4800" dirty="0" smtClean="0"/>
              <a:t>Worksho</a:t>
            </a:r>
            <a:r>
              <a:rPr lang="en-US" altLang="zh-CN" sz="4800" dirty="0"/>
              <a:t>p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156674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Week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8 </a:t>
            </a:r>
            <a:r>
              <a:rPr lang="mr-IN" altLang="zh-CN" sz="3600" dirty="0" smtClean="0"/>
              <a:t>–</a:t>
            </a:r>
            <a:r>
              <a:rPr lang="en-US" altLang="zh-CN" sz="3600" dirty="0" smtClean="0"/>
              <a:t> Transport Layer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435120" y="5366479"/>
            <a:ext cx="3357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Ruixi</a:t>
            </a:r>
            <a:endParaRPr lang="en-US" dirty="0" smtClean="0"/>
          </a:p>
          <a:p>
            <a:r>
              <a:rPr lang="en-US" dirty="0" err="1" smtClean="0"/>
              <a:t>huor@student.unimelb.edu.au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7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" y="1028700"/>
            <a:ext cx="5737784" cy="4133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150" y="0"/>
            <a:ext cx="3346450" cy="33615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00" y="3657098"/>
            <a:ext cx="3346450" cy="314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85800" y="4512377"/>
            <a:ext cx="3581400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AU" altLang="en-US" sz="1800" i="1" dirty="0">
                <a:solidFill>
                  <a:srgbClr val="000000"/>
                </a:solidFill>
              </a:rPr>
              <a:t>Answer:</a:t>
            </a:r>
          </a:p>
          <a:p>
            <a:pPr marL="0" lvl="1" indent="0" eaLnBrk="1" hangingPunct="1">
              <a:buFont typeface="Wingdings" charset="2"/>
              <a:buNone/>
            </a:pPr>
            <a:r>
              <a:rPr lang="en-AU" altLang="en-US" sz="1800" dirty="0">
                <a:solidFill>
                  <a:srgbClr val="000000"/>
                </a:solidFill>
              </a:rPr>
              <a:t>Look at the second duplicate packet in Fig. </a:t>
            </a:r>
            <a:r>
              <a:rPr lang="en-AU" altLang="en-US" sz="1800" dirty="0" smtClean="0">
                <a:solidFill>
                  <a:srgbClr val="000000"/>
                </a:solidFill>
              </a:rPr>
              <a:t>6-11(b). </a:t>
            </a:r>
            <a:r>
              <a:rPr lang="en-AU" altLang="en-US" sz="1800" dirty="0">
                <a:solidFill>
                  <a:srgbClr val="000000"/>
                </a:solidFill>
              </a:rPr>
              <a:t>When the packet arrives, it would be a disaster if acknowledgements to </a:t>
            </a:r>
            <a:r>
              <a:rPr lang="en-AU" altLang="en-US" sz="1800" i="1" dirty="0">
                <a:solidFill>
                  <a:srgbClr val="000000"/>
                </a:solidFill>
              </a:rPr>
              <a:t>y </a:t>
            </a:r>
            <a:r>
              <a:rPr lang="en-AU" altLang="en-US" sz="1800" dirty="0">
                <a:solidFill>
                  <a:srgbClr val="000000"/>
                </a:solidFill>
              </a:rPr>
              <a:t>were still floating around.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830" y="457583"/>
            <a:ext cx="5410770" cy="5428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50" y="247650"/>
            <a:ext cx="3816350" cy="3575000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flipV="1">
            <a:off x="11353800" y="1562100"/>
            <a:ext cx="609600" cy="190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50" y="196850"/>
            <a:ext cx="8547100" cy="3009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00" y="3187700"/>
            <a:ext cx="4356100" cy="3670300"/>
          </a:xfrm>
          <a:prstGeom prst="rect">
            <a:avLst/>
          </a:prstGeom>
        </p:spPr>
      </p:pic>
      <p:sp>
        <p:nvSpPr>
          <p:cNvPr id="4" name="Cross 3"/>
          <p:cNvSpPr/>
          <p:nvPr/>
        </p:nvSpPr>
        <p:spPr>
          <a:xfrm rot="18613781">
            <a:off x="2821552" y="4714346"/>
            <a:ext cx="948197" cy="917473"/>
          </a:xfrm>
          <a:prstGeom prst="plus">
            <a:avLst>
              <a:gd name="adj" fmla="val 4036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9951" y="5000372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OPEN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3951" y="4911472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</a:rPr>
              <a:t>waiting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751513" y="3796230"/>
            <a:ext cx="6211887" cy="275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AU" altLang="en-US" sz="1800" i="1" dirty="0">
                <a:solidFill>
                  <a:srgbClr val="000000"/>
                </a:solidFill>
              </a:rPr>
              <a:t>Answer</a:t>
            </a:r>
            <a:r>
              <a:rPr lang="en-AU" altLang="en-US" sz="1800" dirty="0">
                <a:solidFill>
                  <a:srgbClr val="000000"/>
                </a:solidFill>
              </a:rPr>
              <a:t>: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None/>
            </a:pPr>
            <a:r>
              <a:rPr lang="en-AU" altLang="en-US" sz="1800" b="1" dirty="0">
                <a:solidFill>
                  <a:srgbClr val="FF0000"/>
                </a:solidFill>
              </a:rPr>
              <a:t>Deadlocks are possible</a:t>
            </a:r>
            <a:r>
              <a:rPr lang="en-AU" altLang="en-US" sz="1800" dirty="0">
                <a:solidFill>
                  <a:schemeClr val="tx1"/>
                </a:solidFill>
              </a:rPr>
              <a:t>.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None/>
            </a:pPr>
            <a:r>
              <a:rPr lang="en-AU" altLang="en-US" sz="1800" dirty="0">
                <a:solidFill>
                  <a:schemeClr val="tx1"/>
                </a:solidFill>
              </a:rPr>
              <a:t>For example, a packet arrives at A out of the blue, and A acknowledges it. The acknowledgement gets lost, but A is now open while B knows nothing at all about what has happened. Now the same thing happens to B, and both are open, but expecting different sequence numbers. </a:t>
            </a:r>
            <a:endParaRPr lang="en-AU" altLang="en-US" sz="1800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None/>
            </a:pPr>
            <a:r>
              <a:rPr lang="en-AU" altLang="en-US" sz="1800" b="1" dirty="0" smtClean="0">
                <a:solidFill>
                  <a:srgbClr val="FF0000"/>
                </a:solidFill>
              </a:rPr>
              <a:t>Timeouts </a:t>
            </a:r>
            <a:r>
              <a:rPr lang="en-AU" altLang="en-US" sz="1800" b="1" dirty="0">
                <a:solidFill>
                  <a:srgbClr val="FF0000"/>
                </a:solidFill>
              </a:rPr>
              <a:t>have to be introduced to avoid the deadlocks</a:t>
            </a:r>
            <a:r>
              <a:rPr lang="en-AU" altLang="en-US" sz="1800" dirty="0">
                <a:solidFill>
                  <a:schemeClr val="tx1"/>
                </a:solidFill>
              </a:rPr>
              <a:t>.</a:t>
            </a:r>
            <a:endParaRPr lang="en-GB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7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32" y="920750"/>
            <a:ext cx="9504218" cy="2489200"/>
          </a:xfrm>
          <a:prstGeom prst="rect">
            <a:avLst/>
          </a:prstGeom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58982" y="3937000"/>
            <a:ext cx="10348840" cy="255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AU" altLang="en-US" i="1" dirty="0">
                <a:solidFill>
                  <a:srgbClr val="000000"/>
                </a:solidFill>
              </a:rPr>
              <a:t>Answer: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None/>
            </a:pPr>
            <a:r>
              <a:rPr lang="en-AU" altLang="en-US" dirty="0">
                <a:solidFill>
                  <a:schemeClr val="tx1"/>
                </a:solidFill>
              </a:rPr>
              <a:t>No. IP packets contain </a:t>
            </a:r>
            <a:r>
              <a:rPr lang="en-AU" altLang="en-US" b="1" dirty="0">
                <a:solidFill>
                  <a:srgbClr val="FF0000"/>
                </a:solidFill>
              </a:rPr>
              <a:t>IP addresses, which specify a </a:t>
            </a:r>
            <a:r>
              <a:rPr lang="en-AU" altLang="en-US" sz="2800" b="1" dirty="0">
                <a:solidFill>
                  <a:srgbClr val="FF0000"/>
                </a:solidFill>
              </a:rPr>
              <a:t>destination machine</a:t>
            </a:r>
            <a:r>
              <a:rPr lang="en-AU" altLang="en-US" dirty="0">
                <a:solidFill>
                  <a:schemeClr val="tx1"/>
                </a:solidFill>
              </a:rPr>
              <a:t>. </a:t>
            </a:r>
            <a:endParaRPr lang="en-AU" altLang="en-US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None/>
            </a:pPr>
            <a:endParaRPr lang="en-AU" altLang="en-US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None/>
            </a:pPr>
            <a:r>
              <a:rPr lang="en-AU" altLang="en-US" dirty="0" smtClean="0">
                <a:solidFill>
                  <a:schemeClr val="tx1"/>
                </a:solidFill>
              </a:rPr>
              <a:t>Once </a:t>
            </a:r>
            <a:r>
              <a:rPr lang="en-AU" altLang="en-US" dirty="0">
                <a:solidFill>
                  <a:schemeClr val="tx1"/>
                </a:solidFill>
              </a:rPr>
              <a:t>such a packet arrived, how would the network handler know which process to give it to? </a:t>
            </a:r>
            <a:r>
              <a:rPr lang="en-AU" altLang="en-US" b="1" dirty="0">
                <a:solidFill>
                  <a:srgbClr val="FF0000"/>
                </a:solidFill>
              </a:rPr>
              <a:t>UDP packets contain a destination port</a:t>
            </a:r>
            <a:r>
              <a:rPr lang="en-AU" altLang="en-US" dirty="0">
                <a:solidFill>
                  <a:schemeClr val="tx1"/>
                </a:solidFill>
              </a:rPr>
              <a:t>. </a:t>
            </a:r>
            <a:endParaRPr lang="en-AU" altLang="en-US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None/>
            </a:pPr>
            <a:r>
              <a:rPr lang="en-AU" altLang="en-US" dirty="0" smtClean="0">
                <a:solidFill>
                  <a:schemeClr val="tx1"/>
                </a:solidFill>
              </a:rPr>
              <a:t>This </a:t>
            </a:r>
            <a:r>
              <a:rPr lang="en-AU" altLang="en-US" dirty="0">
                <a:solidFill>
                  <a:schemeClr val="tx1"/>
                </a:solidFill>
              </a:rPr>
              <a:t>information is essential so they can be delivered to the correct </a:t>
            </a:r>
            <a:r>
              <a:rPr lang="en-AU" altLang="en-US" sz="3200" b="1" dirty="0">
                <a:solidFill>
                  <a:srgbClr val="FF0000"/>
                </a:solidFill>
              </a:rPr>
              <a:t>process</a:t>
            </a:r>
            <a:r>
              <a:rPr lang="en-AU" alt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0" y="304800"/>
            <a:ext cx="8656093" cy="163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6765" y="1974850"/>
            <a:ext cx="5003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8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43601"/>
            <a:ext cx="7067550" cy="22303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19800" y="666751"/>
            <a:ext cx="339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1 gigabit = 10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9 </a:t>
            </a:r>
            <a:r>
              <a:rPr lang="en-US" sz="3200" b="1" dirty="0" smtClean="0">
                <a:solidFill>
                  <a:srgbClr val="FF0000"/>
                </a:solidFill>
              </a:rPr>
              <a:t>bits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7750" y="4823000"/>
            <a:ext cx="9944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</a:pPr>
            <a:r>
              <a:rPr lang="en-AU" altLang="en-US" sz="2400" dirty="0"/>
              <a:t>Sending 1024 bits over a 1 </a:t>
            </a:r>
            <a:r>
              <a:rPr lang="en-AU" altLang="en-US" sz="2400" dirty="0" err="1"/>
              <a:t>Gbps</a:t>
            </a:r>
            <a:r>
              <a:rPr lang="en-AU" altLang="en-US" sz="2400" dirty="0"/>
              <a:t> line takes about </a:t>
            </a:r>
            <a:r>
              <a:rPr lang="en-US" altLang="zh-CN" sz="2400" dirty="0" smtClean="0"/>
              <a:t>1024/10</a:t>
            </a:r>
            <a:r>
              <a:rPr lang="en-US" altLang="zh-CN" sz="2400" baseline="30000" dirty="0" smtClean="0"/>
              <a:t>9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AU" altLang="en-US" sz="2400" dirty="0" smtClean="0"/>
              <a:t>1</a:t>
            </a:r>
            <a:r>
              <a:rPr lang="en-US" altLang="zh-CN" sz="2400" dirty="0" smtClean="0"/>
              <a:t>0</a:t>
            </a:r>
            <a:r>
              <a:rPr lang="en-US" altLang="zh-CN" sz="2400" baseline="30000" dirty="0" smtClean="0"/>
              <a:t>-6</a:t>
            </a:r>
            <a:r>
              <a:rPr lang="en-AU" altLang="en-US" sz="2400" dirty="0" smtClean="0"/>
              <a:t>s = 1 µs </a:t>
            </a:r>
            <a:endParaRPr lang="en-AU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04900" y="3381001"/>
            <a:ext cx="954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</a:rPr>
              <a:t>e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fficiency = transmission delay / (transmission delay + propagation delay)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4900" y="4071983"/>
            <a:ext cx="95440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Transmission delay</a:t>
            </a:r>
            <a:r>
              <a:rPr lang="en-US" sz="2400" dirty="0">
                <a:solidFill>
                  <a:srgbClr val="FF0000"/>
                </a:solidFill>
              </a:rPr>
              <a:t> </a:t>
            </a:r>
            <a:r>
              <a:rPr lang="en-US" sz="2400" dirty="0"/>
              <a:t>is how long it takes to get all the bits into the </a:t>
            </a:r>
            <a:r>
              <a:rPr lang="en-US" sz="2400" dirty="0" smtClean="0"/>
              <a:t>wire </a:t>
            </a:r>
            <a:r>
              <a:rPr lang="en-US" sz="2400" dirty="0"/>
              <a:t>in the first place (it's </a:t>
            </a:r>
            <a:r>
              <a:rPr lang="en-US" sz="2400" b="1" dirty="0" err="1">
                <a:solidFill>
                  <a:srgbClr val="FF0000"/>
                </a:solidFill>
              </a:rPr>
              <a:t>packet_length</a:t>
            </a:r>
            <a:r>
              <a:rPr lang="en-US" sz="2400" b="1" dirty="0">
                <a:solidFill>
                  <a:srgbClr val="FF0000"/>
                </a:solidFill>
              </a:rPr>
              <a:t>/</a:t>
            </a:r>
            <a:r>
              <a:rPr lang="en-US" sz="2400" b="1" dirty="0" err="1">
                <a:solidFill>
                  <a:srgbClr val="FF0000"/>
                </a:solidFill>
              </a:rPr>
              <a:t>data_rate</a:t>
            </a:r>
            <a:r>
              <a:rPr lang="en-US" sz="2400" dirty="0"/>
              <a:t>).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04900" y="2630944"/>
            <a:ext cx="1084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sz="2400" dirty="0"/>
              <a:t>Assuming </a:t>
            </a:r>
            <a:r>
              <a:rPr lang="en-AU" altLang="en-US" sz="2400" b="1" dirty="0" smtClean="0">
                <a:solidFill>
                  <a:srgbClr val="FF0000"/>
                </a:solidFill>
              </a:rPr>
              <a:t>propagation speed </a:t>
            </a:r>
            <a:r>
              <a:rPr lang="en-AU" altLang="en-US" sz="2400" dirty="0" smtClean="0"/>
              <a:t>in </a:t>
            </a:r>
            <a:r>
              <a:rPr lang="en-AU" altLang="en-US" sz="2400" dirty="0"/>
              <a:t>fibre is 2/3 the speed of light</a:t>
            </a:r>
            <a:r>
              <a:rPr lang="en-AU" altLang="en-US" sz="2400"/>
              <a:t>, </a:t>
            </a:r>
            <a:r>
              <a:rPr lang="en-AU" altLang="en-US" sz="2400" smtClean="0"/>
              <a:t>2×10</a:t>
            </a:r>
            <a:r>
              <a:rPr lang="en-AU" altLang="en-US" sz="2400" baseline="30000" smtClean="0"/>
              <a:t>8</a:t>
            </a:r>
            <a:r>
              <a:rPr lang="en-AU" altLang="en-US" sz="2400" smtClean="0"/>
              <a:t> </a:t>
            </a:r>
            <a:r>
              <a:rPr lang="en-AU" altLang="en-US" sz="2400" dirty="0"/>
              <a:t>m/s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104900" y="5573057"/>
            <a:ext cx="9201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</a:pPr>
            <a:r>
              <a:rPr lang="en-AU" altLang="en-US" sz="2400" dirty="0" smtClean="0"/>
              <a:t>propagation speed = 2×10</a:t>
            </a:r>
            <a:r>
              <a:rPr lang="en-AU" altLang="en-US" sz="2400" baseline="30000" dirty="0" smtClean="0"/>
              <a:t>8</a:t>
            </a:r>
            <a:r>
              <a:rPr lang="en-AU" altLang="en-US" sz="2400" dirty="0" smtClean="0"/>
              <a:t> </a:t>
            </a:r>
            <a:r>
              <a:rPr lang="en-AU" altLang="en-US" sz="2400" dirty="0"/>
              <a:t>m/s, then the </a:t>
            </a:r>
            <a:r>
              <a:rPr lang="en-AU" altLang="en-US" sz="2400" b="1" dirty="0" smtClean="0">
                <a:solidFill>
                  <a:srgbClr val="FF0000"/>
                </a:solidFill>
              </a:rPr>
              <a:t>propagation delay</a:t>
            </a:r>
            <a:r>
              <a:rPr lang="en-AU" altLang="en-US" sz="2400" dirty="0" smtClean="0"/>
              <a:t> will </a:t>
            </a:r>
            <a:r>
              <a:rPr lang="en-AU" altLang="en-US" sz="2400" dirty="0"/>
              <a:t>be: 2×100×10</a:t>
            </a:r>
            <a:r>
              <a:rPr lang="en-AU" altLang="en-US" sz="2400" baseline="30000" dirty="0"/>
              <a:t>3</a:t>
            </a:r>
            <a:r>
              <a:rPr lang="en-AU" altLang="en-US" sz="2400" dirty="0"/>
              <a:t> m / 2×10</a:t>
            </a:r>
            <a:r>
              <a:rPr lang="en-AU" altLang="en-US" sz="2400" baseline="30000" dirty="0"/>
              <a:t>8</a:t>
            </a:r>
            <a:r>
              <a:rPr lang="en-AU" altLang="en-US" sz="2400" dirty="0"/>
              <a:t> m/s = 1 </a:t>
            </a:r>
            <a:r>
              <a:rPr lang="en-AU" altLang="en-US" sz="2400" dirty="0" err="1"/>
              <a:t>ms</a:t>
            </a:r>
            <a:endParaRPr lang="en-AU" alt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7376072" y="6336734"/>
            <a:ext cx="4069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</a:pPr>
            <a:r>
              <a:rPr lang="en-AU" altLang="en-US" sz="2400" dirty="0"/>
              <a:t>Efficiency = 1 µs / 1 </a:t>
            </a:r>
            <a:r>
              <a:rPr lang="en-AU" altLang="en-US" sz="2400" dirty="0" err="1"/>
              <a:t>ms</a:t>
            </a:r>
            <a:r>
              <a:rPr lang="en-AU" altLang="en-US" sz="2400" dirty="0"/>
              <a:t> = 0.1%</a:t>
            </a:r>
          </a:p>
        </p:txBody>
      </p:sp>
    </p:spTree>
    <p:extLst>
      <p:ext uri="{BB962C8B-B14F-4D97-AF65-F5344CB8AC3E}">
        <p14:creationId xmlns:p14="http://schemas.microsoft.com/office/powerpoint/2010/main" val="15383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181026"/>
            <a:ext cx="8934450" cy="2962224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="" xmlns:a16="http://schemas.microsoft.com/office/drawing/2014/main" id="{BEB64760-5520-423D-8280-68624EEF9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990850"/>
            <a:ext cx="10161587" cy="371396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0000" tIns="46800" rIns="90000" bIns="46800"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3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5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27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99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AU" altLang="en-US" sz="2400" i="1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Answer: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AU" altLang="en-US" sz="2400" dirty="0"/>
              <a:t>Here are three reasons</a:t>
            </a:r>
            <a:r>
              <a:rPr lang="en-AU" altLang="en-US" sz="2400" dirty="0" smtClean="0"/>
              <a:t>.</a:t>
            </a:r>
            <a:endParaRPr lang="en-AU" altLang="en-US" sz="2400" dirty="0"/>
          </a:p>
          <a:p>
            <a:pPr marL="285750" indent="-285750" eaLnBrk="1" hangingPunct="1">
              <a:defRPr/>
            </a:pPr>
            <a:r>
              <a:rPr lang="en-AU" altLang="en-US" sz="2400" dirty="0"/>
              <a:t>First, process IDs </a:t>
            </a:r>
            <a:r>
              <a:rPr lang="en-AU" altLang="en-US" sz="2400" dirty="0" smtClean="0"/>
              <a:t>are </a:t>
            </a:r>
            <a:r>
              <a:rPr lang="en-AU" altLang="en-US" sz="2400" b="1" dirty="0" smtClean="0">
                <a:solidFill>
                  <a:srgbClr val="FF0000"/>
                </a:solidFill>
              </a:rPr>
              <a:t>OS-specific</a:t>
            </a:r>
            <a:r>
              <a:rPr lang="en-AU" altLang="en-US" sz="2400" dirty="0" smtClean="0"/>
              <a:t>. </a:t>
            </a:r>
            <a:r>
              <a:rPr lang="en-AU" altLang="en-US" sz="2400" dirty="0"/>
              <a:t>Using process IDs would have made these protocols OS-dependent.</a:t>
            </a:r>
          </a:p>
          <a:p>
            <a:pPr marL="285750" indent="-285750" eaLnBrk="1" hangingPunct="1">
              <a:defRPr/>
            </a:pPr>
            <a:r>
              <a:rPr lang="en-AU" altLang="en-US" sz="2400" dirty="0"/>
              <a:t>Second, </a:t>
            </a:r>
            <a:r>
              <a:rPr lang="en-AU" altLang="en-US" sz="2400" b="1" dirty="0">
                <a:solidFill>
                  <a:srgbClr val="FF0000"/>
                </a:solidFill>
              </a:rPr>
              <a:t>a single process may establish multiple channels </a:t>
            </a:r>
            <a:r>
              <a:rPr lang="en-AU" altLang="en-US" sz="2400" dirty="0"/>
              <a:t>of communications. A single process ID (per process) as the destination identifier cannot be used to distinguish between these channels. </a:t>
            </a:r>
          </a:p>
          <a:p>
            <a:pPr marL="285750" indent="-285750" eaLnBrk="1" hangingPunct="1">
              <a:defRPr/>
            </a:pPr>
            <a:r>
              <a:rPr lang="en-AU" altLang="en-US" sz="2400" dirty="0"/>
              <a:t>Third, having processes listen on </a:t>
            </a:r>
            <a:r>
              <a:rPr lang="en-AU" altLang="en-US" sz="2400" b="1" dirty="0">
                <a:solidFill>
                  <a:srgbClr val="FF0000"/>
                </a:solidFill>
              </a:rPr>
              <a:t>well known ports </a:t>
            </a:r>
            <a:r>
              <a:rPr lang="en-AU" altLang="en-US" sz="2400" dirty="0"/>
              <a:t>is easy, but well-known process IDs are impossible.</a:t>
            </a:r>
          </a:p>
        </p:txBody>
      </p:sp>
    </p:spTree>
    <p:extLst>
      <p:ext uri="{BB962C8B-B14F-4D97-AF65-F5344CB8AC3E}">
        <p14:creationId xmlns:p14="http://schemas.microsoft.com/office/powerpoint/2010/main" val="17527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50" y="495299"/>
            <a:ext cx="8166100" cy="25343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800" y="3486149"/>
            <a:ext cx="6908800" cy="201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6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285750"/>
            <a:ext cx="7581900" cy="27294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6850" y="4319193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Socket at host 1: </a:t>
            </a:r>
            <a:r>
              <a:rPr lang="en-US" sz="2800" b="1" dirty="0" smtClean="0">
                <a:solidFill>
                  <a:srgbClr val="FF0000"/>
                </a:solidFill>
              </a:rPr>
              <a:t>(1, p)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6850" y="4842413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Socket at host 2: </a:t>
            </a:r>
            <a:r>
              <a:rPr lang="en-US" sz="2800" b="1" dirty="0" smtClean="0">
                <a:solidFill>
                  <a:srgbClr val="FF0000"/>
                </a:solidFill>
              </a:rPr>
              <a:t>(2, </a:t>
            </a:r>
            <a:r>
              <a:rPr lang="en-US" sz="2800" b="1" dirty="0">
                <a:solidFill>
                  <a:srgbClr val="FF0000"/>
                </a:solidFill>
              </a:rPr>
              <a:t>q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850" y="3062809"/>
            <a:ext cx="6648450" cy="12088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66850" y="5632154"/>
            <a:ext cx="99250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sz="2400" dirty="0" smtClean="0"/>
              <a:t>A </a:t>
            </a:r>
            <a:r>
              <a:rPr lang="en-AU" altLang="en-US" sz="2400" dirty="0"/>
              <a:t>connection is identified only by its sockets. </a:t>
            </a:r>
            <a:endParaRPr lang="en-AU" altLang="en-US" sz="2400" dirty="0" smtClean="0"/>
          </a:p>
          <a:p>
            <a:r>
              <a:rPr lang="en-AU" altLang="en-US" sz="2400" dirty="0" smtClean="0"/>
              <a:t>Thus</a:t>
            </a:r>
            <a:r>
              <a:rPr lang="en-AU" altLang="en-US" sz="2400" dirty="0"/>
              <a:t>, </a:t>
            </a:r>
            <a:r>
              <a:rPr lang="en-AU" altLang="en-US" sz="2400" b="1" dirty="0">
                <a:solidFill>
                  <a:srgbClr val="FF0000"/>
                </a:solidFill>
              </a:rPr>
              <a:t>(1, p) → (2, q)</a:t>
            </a:r>
            <a:r>
              <a:rPr lang="en-AU" altLang="en-US" sz="2400" dirty="0"/>
              <a:t> is the only possible connection between those two ports.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160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9400"/>
            <a:ext cx="8496300" cy="2272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925" y="4515713"/>
            <a:ext cx="8001000" cy="2171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2681965"/>
            <a:ext cx="952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Segment payload = frame payload </a:t>
            </a:r>
            <a:r>
              <a:rPr lang="mr-IN" sz="2400" b="1" dirty="0" smtClean="0">
                <a:solidFill>
                  <a:srgbClr val="FF0000"/>
                </a:solidFill>
              </a:rPr>
              <a:t>–</a:t>
            </a:r>
            <a:r>
              <a:rPr lang="en-US" sz="2400" b="1" dirty="0" smtClean="0">
                <a:solidFill>
                  <a:srgbClr val="FF0000"/>
                </a:solidFill>
              </a:rPr>
              <a:t> packet header </a:t>
            </a:r>
            <a:r>
              <a:rPr lang="mr-IN" sz="2400" b="1" dirty="0" smtClean="0">
                <a:solidFill>
                  <a:srgbClr val="FF0000"/>
                </a:solidFill>
              </a:rPr>
              <a:t>–</a:t>
            </a:r>
            <a:r>
              <a:rPr lang="en-US" sz="2400" b="1" dirty="0" smtClean="0">
                <a:solidFill>
                  <a:srgbClr val="FF0000"/>
                </a:solidFill>
              </a:rPr>
              <a:t> segment header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33700" y="2681965"/>
            <a:ext cx="2076450" cy="46166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66950" y="3143630"/>
            <a:ext cx="1276350" cy="49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2950" y="3684716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IP packet length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(includes header and payload)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1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0" y="1441450"/>
            <a:ext cx="8470900" cy="4092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00" y="571500"/>
            <a:ext cx="4521200" cy="60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84850" y="2453365"/>
            <a:ext cx="4064000" cy="46166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15225" y="473827"/>
            <a:ext cx="4667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16 bits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3225" y="935492"/>
            <a:ext cx="4667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The </a:t>
            </a:r>
            <a:r>
              <a:rPr lang="en-US" sz="2400" b="1" smtClean="0">
                <a:solidFill>
                  <a:srgbClr val="FF0000"/>
                </a:solidFill>
              </a:rPr>
              <a:t>maximum length =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5" y="935492"/>
            <a:ext cx="4667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1111111111111111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91850" y="912291"/>
            <a:ext cx="4667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=65535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36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9469" y="556100"/>
            <a:ext cx="2368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Review</a:t>
            </a:r>
            <a:endParaRPr lang="en-US" sz="4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415" y="1755514"/>
            <a:ext cx="1714500" cy="210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4140296"/>
            <a:ext cx="8001000" cy="2171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4656" y="3028014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frame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9667" y="2669918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packet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9667" y="2294968"/>
            <a:ext cx="110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segment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1000" y="3318892"/>
            <a:ext cx="314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7149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9400"/>
            <a:ext cx="8496300" cy="2272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925" y="4515713"/>
            <a:ext cx="8001000" cy="2171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2681965"/>
            <a:ext cx="952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Segment payload = frame payload </a:t>
            </a:r>
            <a:r>
              <a:rPr lang="mr-IN" sz="2400" b="1" dirty="0" smtClean="0">
                <a:solidFill>
                  <a:srgbClr val="FF0000"/>
                </a:solidFill>
              </a:rPr>
              <a:t>–</a:t>
            </a:r>
            <a:r>
              <a:rPr lang="en-US" sz="2400" b="1" dirty="0" smtClean="0">
                <a:solidFill>
                  <a:srgbClr val="FF0000"/>
                </a:solidFill>
              </a:rPr>
              <a:t> packet header </a:t>
            </a:r>
            <a:r>
              <a:rPr lang="mr-IN" sz="2400" b="1" dirty="0" smtClean="0">
                <a:solidFill>
                  <a:srgbClr val="FF0000"/>
                </a:solidFill>
              </a:rPr>
              <a:t>–</a:t>
            </a:r>
            <a:r>
              <a:rPr lang="en-US" sz="2400" b="1" dirty="0" smtClean="0">
                <a:solidFill>
                  <a:srgbClr val="FF0000"/>
                </a:solidFill>
              </a:rPr>
              <a:t> segment header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33700" y="2681965"/>
            <a:ext cx="2076450" cy="46166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66950" y="3143630"/>
            <a:ext cx="1276350" cy="49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2950" y="3684716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IP packet length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(includes header and payload)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3037" y="4515713"/>
            <a:ext cx="252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65535 bytes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03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0" y="1441450"/>
            <a:ext cx="8470900" cy="4092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00" y="571500"/>
            <a:ext cx="4521200" cy="60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84850" y="2453365"/>
            <a:ext cx="4064000" cy="46166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5810250"/>
            <a:ext cx="485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Minimum IP packet header =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48250" y="581025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5 * 4 = 20bytes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10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247650"/>
            <a:ext cx="8801100" cy="6362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86250" y="1028700"/>
            <a:ext cx="527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Minimum </a:t>
            </a:r>
            <a:r>
              <a:rPr lang="en-US" sz="2800" b="1" smtClean="0">
                <a:solidFill>
                  <a:srgbClr val="FF0000"/>
                </a:solidFill>
              </a:rPr>
              <a:t>TCP segment header </a:t>
            </a:r>
            <a:r>
              <a:rPr lang="en-US" sz="2800" b="1" dirty="0" smtClean="0">
                <a:solidFill>
                  <a:srgbClr val="FF0000"/>
                </a:solidFill>
              </a:rPr>
              <a:t>=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96400" y="10287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5 * 4 = 20bytes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02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9400"/>
            <a:ext cx="8496300" cy="2272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925" y="4515713"/>
            <a:ext cx="8001000" cy="2171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2681965"/>
            <a:ext cx="952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Segment payload = frame payload </a:t>
            </a:r>
            <a:r>
              <a:rPr lang="mr-IN" sz="2400" b="1" dirty="0" smtClean="0">
                <a:solidFill>
                  <a:srgbClr val="FF0000"/>
                </a:solidFill>
              </a:rPr>
              <a:t>–</a:t>
            </a:r>
            <a:r>
              <a:rPr lang="en-US" sz="2400" b="1" dirty="0" smtClean="0">
                <a:solidFill>
                  <a:srgbClr val="FF0000"/>
                </a:solidFill>
              </a:rPr>
              <a:t> packet header </a:t>
            </a:r>
            <a:r>
              <a:rPr lang="mr-IN" sz="2400" b="1" dirty="0" smtClean="0">
                <a:solidFill>
                  <a:srgbClr val="FF0000"/>
                </a:solidFill>
              </a:rPr>
              <a:t>–</a:t>
            </a:r>
            <a:r>
              <a:rPr lang="en-US" sz="2400" b="1" dirty="0" smtClean="0">
                <a:solidFill>
                  <a:srgbClr val="FF0000"/>
                </a:solidFill>
              </a:rPr>
              <a:t> segment header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33700" y="2681965"/>
            <a:ext cx="2076450" cy="46166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66950" y="3143630"/>
            <a:ext cx="1276350" cy="49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2950" y="3684716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IP packet length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(includes header and payload)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3037" y="4515713"/>
            <a:ext cx="252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rgbClr val="00B050"/>
                </a:solidFill>
              </a:rPr>
              <a:t>65535 bytes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19700" y="3223051"/>
            <a:ext cx="252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20 bytes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53313" y="3223051"/>
            <a:ext cx="252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rgbClr val="00B050"/>
                </a:solidFill>
              </a:rPr>
              <a:t>20 bytes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63063" y="2551480"/>
            <a:ext cx="292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= 65495 bytes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2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0" y="228599"/>
            <a:ext cx="9004300" cy="36285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34050" y="6096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 </a:t>
            </a:r>
            <a:r>
              <a:rPr lang="en-US" sz="2400" b="1" dirty="0" err="1" smtClean="0">
                <a:solidFill>
                  <a:srgbClr val="FF0000"/>
                </a:solidFill>
              </a:rPr>
              <a:t>Tbps</a:t>
            </a:r>
            <a:r>
              <a:rPr lang="en-US" sz="2400" b="1" dirty="0" smtClean="0">
                <a:solidFill>
                  <a:srgbClr val="FF0000"/>
                </a:solidFill>
              </a:rPr>
              <a:t> = 10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12</a:t>
            </a:r>
            <a:r>
              <a:rPr lang="en-US" sz="2400" b="1" dirty="0" smtClean="0">
                <a:solidFill>
                  <a:srgbClr val="FF0000"/>
                </a:solidFill>
              </a:rPr>
              <a:t>bps = 1.25*10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11</a:t>
            </a:r>
            <a:r>
              <a:rPr lang="en-US" sz="2400" b="1" dirty="0" smtClean="0">
                <a:solidFill>
                  <a:srgbClr val="FF0000"/>
                </a:solidFill>
              </a:rPr>
              <a:t> bytes/second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111250" y="4055052"/>
            <a:ext cx="10471150" cy="2802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Ctr="1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en-AU" altLang="en-US" i="1" dirty="0">
                <a:solidFill>
                  <a:srgbClr val="000000"/>
                </a:solidFill>
              </a:rPr>
              <a:t>Answer: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</a:pPr>
            <a:r>
              <a:rPr lang="en-AU" altLang="en-US" dirty="0">
                <a:solidFill>
                  <a:schemeClr val="tx1"/>
                </a:solidFill>
              </a:rPr>
              <a:t>The sequence space is 2</a:t>
            </a:r>
            <a:r>
              <a:rPr lang="en-AU" altLang="en-US" baseline="30000" dirty="0">
                <a:solidFill>
                  <a:schemeClr val="tx1"/>
                </a:solidFill>
              </a:rPr>
              <a:t>64</a:t>
            </a:r>
            <a:r>
              <a:rPr lang="en-AU" altLang="en-US" dirty="0">
                <a:solidFill>
                  <a:schemeClr val="tx1"/>
                </a:solidFill>
              </a:rPr>
              <a:t>. Each byte is assigned a unique sequence number, so the sequence numbers can represent 2</a:t>
            </a:r>
            <a:r>
              <a:rPr lang="en-AU" altLang="en-US" baseline="30000" dirty="0">
                <a:solidFill>
                  <a:schemeClr val="tx1"/>
                </a:solidFill>
              </a:rPr>
              <a:t>64 </a:t>
            </a:r>
            <a:r>
              <a:rPr lang="en-AU" altLang="en-US" dirty="0">
                <a:solidFill>
                  <a:schemeClr val="tx1"/>
                </a:solidFill>
              </a:rPr>
              <a:t>unique bytes.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</a:pPr>
            <a:r>
              <a:rPr lang="en-AU" altLang="en-US" dirty="0">
                <a:solidFill>
                  <a:schemeClr val="tx1"/>
                </a:solidFill>
              </a:rPr>
              <a:t>A 75 </a:t>
            </a:r>
            <a:r>
              <a:rPr lang="en-AU" altLang="en-US" dirty="0" err="1">
                <a:solidFill>
                  <a:schemeClr val="tx1"/>
                </a:solidFill>
              </a:rPr>
              <a:t>Tbps</a:t>
            </a:r>
            <a:r>
              <a:rPr lang="en-AU" altLang="en-US" dirty="0">
                <a:solidFill>
                  <a:schemeClr val="tx1"/>
                </a:solidFill>
              </a:rPr>
              <a:t> transmitter can output 9.375×10</a:t>
            </a:r>
            <a:r>
              <a:rPr lang="en-AU" altLang="en-US" baseline="30000" dirty="0">
                <a:solidFill>
                  <a:schemeClr val="tx1"/>
                </a:solidFill>
              </a:rPr>
              <a:t>12</a:t>
            </a:r>
            <a:r>
              <a:rPr lang="en-AU" altLang="en-US" dirty="0">
                <a:solidFill>
                  <a:schemeClr val="tx1"/>
                </a:solidFill>
              </a:rPr>
              <a:t> bytes/s.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</a:pPr>
            <a:r>
              <a:rPr lang="en-AU" altLang="en-US" i="1" dirty="0">
                <a:solidFill>
                  <a:schemeClr val="tx1"/>
                </a:solidFill>
              </a:rPr>
              <a:t>t</a:t>
            </a:r>
            <a:r>
              <a:rPr lang="en-AU" altLang="en-US" dirty="0">
                <a:solidFill>
                  <a:schemeClr val="tx1"/>
                </a:solidFill>
              </a:rPr>
              <a:t> = 2</a:t>
            </a:r>
            <a:r>
              <a:rPr lang="en-AU" altLang="en-US" baseline="30000" dirty="0">
                <a:solidFill>
                  <a:schemeClr val="tx1"/>
                </a:solidFill>
              </a:rPr>
              <a:t>64 </a:t>
            </a:r>
            <a:r>
              <a:rPr lang="en-AU" altLang="en-US" dirty="0">
                <a:solidFill>
                  <a:schemeClr val="tx1"/>
                </a:solidFill>
              </a:rPr>
              <a:t>/ 9.375×10</a:t>
            </a:r>
            <a:r>
              <a:rPr lang="en-AU" altLang="en-US" baseline="30000" dirty="0">
                <a:solidFill>
                  <a:schemeClr val="tx1"/>
                </a:solidFill>
              </a:rPr>
              <a:t>12</a:t>
            </a:r>
            <a:r>
              <a:rPr lang="en-AU" altLang="en-US" dirty="0">
                <a:solidFill>
                  <a:schemeClr val="tx1"/>
                </a:solidFill>
              </a:rPr>
              <a:t> = 1.96×10</a:t>
            </a:r>
            <a:r>
              <a:rPr lang="en-AU" altLang="en-US" baseline="30000" dirty="0">
                <a:solidFill>
                  <a:schemeClr val="tx1"/>
                </a:solidFill>
              </a:rPr>
              <a:t>6 </a:t>
            </a:r>
            <a:r>
              <a:rPr lang="en-AU" altLang="en-US" dirty="0">
                <a:solidFill>
                  <a:schemeClr val="tx1"/>
                </a:solidFill>
              </a:rPr>
              <a:t>s = 22.77 days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</a:pPr>
            <a:r>
              <a:rPr lang="en-AU" altLang="en-US" dirty="0">
                <a:solidFill>
                  <a:schemeClr val="tx1"/>
                </a:solidFill>
              </a:rPr>
              <a:t>It takes 22.77 days, which is over three weeks, to wrap around. A maximum packet lifetime of less than 22.77 days will prevent the problem. In short, going to 64 bits is going to work for quite a while.</a:t>
            </a:r>
          </a:p>
        </p:txBody>
      </p:sp>
    </p:spTree>
    <p:extLst>
      <p:ext uri="{BB962C8B-B14F-4D97-AF65-F5344CB8AC3E}">
        <p14:creationId xmlns:p14="http://schemas.microsoft.com/office/powerpoint/2010/main" val="43499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79" y="4553212"/>
            <a:ext cx="8327571" cy="12378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2579" y="3706587"/>
            <a:ext cx="484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2 types of services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492579" y="1317692"/>
            <a:ext cx="114898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effectLst/>
                <a:latin typeface="Times" charset="0"/>
              </a:rPr>
              <a:t>The ultimate goal of the transport layer is 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Times" charset="0"/>
              </a:rPr>
              <a:t>to provide efficient, reliable, and cost-effective data transmission service </a:t>
            </a:r>
            <a:r>
              <a:rPr lang="en-US" sz="2400" dirty="0" smtClean="0">
                <a:effectLst/>
                <a:latin typeface="Times" charset="0"/>
              </a:rPr>
              <a:t>to its users, normally processes in the application layer. </a:t>
            </a:r>
          </a:p>
          <a:p>
            <a:endParaRPr lang="en-US" sz="2400" dirty="0">
              <a:latin typeface="Times" charset="0"/>
            </a:endParaRPr>
          </a:p>
          <a:p>
            <a:r>
              <a:rPr lang="en-US" sz="2400" dirty="0" smtClean="0">
                <a:effectLst/>
                <a:latin typeface="Times" charset="0"/>
              </a:rPr>
              <a:t>To achieve this, the transport layer makes use of the services provided by the network layer.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2579" y="244892"/>
            <a:ext cx="3249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Service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0256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09" y="378396"/>
            <a:ext cx="8210134" cy="592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3048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Connection-Oriented Service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1500" y="914237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Connection establishment  -- </a:t>
            </a:r>
            <a:r>
              <a:rPr lang="en-US" sz="3600" b="1" dirty="0" smtClean="0">
                <a:solidFill>
                  <a:srgbClr val="FF0000"/>
                </a:solidFill>
              </a:rPr>
              <a:t>Three Way Handshake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9097" y="2552700"/>
            <a:ext cx="704850" cy="390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02897" y="2072045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65297" y="2552700"/>
            <a:ext cx="704850" cy="390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89097" y="2072045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194356" y="4491395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Time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3712397" y="5199936"/>
            <a:ext cx="5834" cy="724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83947" y="3143250"/>
            <a:ext cx="3181350" cy="62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730414">
            <a:off x="5522849" y="3165666"/>
            <a:ext cx="1800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CR (</a:t>
            </a:r>
            <a:r>
              <a:rPr lang="en-US" sz="2000" b="1" dirty="0" err="1" smtClean="0"/>
              <a:t>seq</a:t>
            </a:r>
            <a:r>
              <a:rPr lang="en-US" sz="2000" b="1" dirty="0" smtClean="0"/>
              <a:t> = x)</a:t>
            </a:r>
            <a:endParaRPr lang="en-US" sz="20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702997" y="3843066"/>
            <a:ext cx="3143250" cy="118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0354517">
            <a:off x="4510370" y="4117371"/>
            <a:ext cx="3384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SYN-ACK (</a:t>
            </a:r>
            <a:r>
              <a:rPr lang="en-US" sz="2000" b="1" dirty="0" err="1" smtClean="0"/>
              <a:t>ack</a:t>
            </a:r>
            <a:r>
              <a:rPr lang="en-US" sz="2000" b="1" dirty="0" smtClean="0"/>
              <a:t> = x+1, </a:t>
            </a:r>
            <a:r>
              <a:rPr lang="en-US" sz="2000" b="1" dirty="0" err="1" smtClean="0"/>
              <a:t>seq</a:t>
            </a:r>
            <a:r>
              <a:rPr lang="en-US" sz="2000" b="1" dirty="0" smtClean="0"/>
              <a:t> = y)</a:t>
            </a:r>
            <a:endParaRPr lang="en-US" sz="2000" b="1" dirty="0"/>
          </a:p>
        </p:txBody>
      </p:sp>
      <p:sp>
        <p:nvSpPr>
          <p:cNvPr id="27" name="Rectangle 26"/>
          <p:cNvSpPr/>
          <p:nvPr/>
        </p:nvSpPr>
        <p:spPr>
          <a:xfrm rot="618225">
            <a:off x="5971283" y="3145227"/>
            <a:ext cx="896093" cy="321857"/>
          </a:xfrm>
          <a:prstGeom prst="rect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20235915">
            <a:off x="5522323" y="4152781"/>
            <a:ext cx="1165329" cy="3451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702997" y="5099784"/>
            <a:ext cx="3086100" cy="98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 rot="20354043">
            <a:off x="6619898" y="3765507"/>
            <a:ext cx="954177" cy="333240"/>
          </a:xfrm>
          <a:prstGeom prst="rect">
            <a:avLst/>
          </a:prstGeom>
          <a:solidFill>
            <a:srgbClr val="FF00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1049748">
            <a:off x="4918336" y="5388859"/>
            <a:ext cx="3744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ACK (</a:t>
            </a:r>
            <a:r>
              <a:rPr lang="en-US" sz="2000" b="1" dirty="0" err="1" smtClean="0"/>
              <a:t>ack</a:t>
            </a:r>
            <a:r>
              <a:rPr lang="en-US" sz="2000" b="1" dirty="0" smtClean="0"/>
              <a:t> = y+1, </a:t>
            </a:r>
            <a:r>
              <a:rPr lang="en-US" sz="2000" b="1" dirty="0" err="1" smtClean="0"/>
              <a:t>seq</a:t>
            </a:r>
            <a:r>
              <a:rPr lang="en-US" sz="2000" b="1" dirty="0" smtClean="0"/>
              <a:t> = x+1)</a:t>
            </a:r>
            <a:endParaRPr lang="en-US" sz="2000" b="1" dirty="0"/>
          </a:p>
        </p:txBody>
      </p:sp>
      <p:sp>
        <p:nvSpPr>
          <p:cNvPr id="36" name="Rectangle 35"/>
          <p:cNvSpPr/>
          <p:nvPr/>
        </p:nvSpPr>
        <p:spPr>
          <a:xfrm rot="1154749">
            <a:off x="5463656" y="5109019"/>
            <a:ext cx="1209782" cy="421328"/>
          </a:xfrm>
          <a:prstGeom prst="rect">
            <a:avLst/>
          </a:prstGeom>
          <a:solidFill>
            <a:srgbClr val="FF00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073646">
            <a:off x="4641207" y="5628977"/>
            <a:ext cx="3162715" cy="463951"/>
          </a:xfrm>
          <a:prstGeom prst="rect">
            <a:avLst/>
          </a:prstGeom>
          <a:solidFill>
            <a:srgbClr val="00B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Data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683947" y="5616266"/>
            <a:ext cx="3086100" cy="98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41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7" grpId="0" animBg="1"/>
      <p:bldP spid="8" grpId="0"/>
      <p:bldP spid="9" grpId="0"/>
      <p:bldP spid="16" grpId="0"/>
      <p:bldP spid="22" grpId="0"/>
      <p:bldP spid="27" grpId="0" animBg="1"/>
      <p:bldP spid="28" grpId="0" animBg="1"/>
      <p:bldP spid="30" grpId="0" animBg="1"/>
      <p:bldP spid="34" grpId="0"/>
      <p:bldP spid="36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883954"/>
            <a:ext cx="6343650" cy="59714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8498" y="140463"/>
            <a:ext cx="92416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333333"/>
                </a:solidFill>
                <a:latin typeface="Helvetica Neue" charset="0"/>
              </a:rPr>
              <a:t>H</a:t>
            </a:r>
            <a:r>
              <a:rPr lang="en-US" sz="2800" b="1" i="0" dirty="0" smtClean="0">
                <a:solidFill>
                  <a:srgbClr val="333333"/>
                </a:solidFill>
                <a:effectLst/>
                <a:latin typeface="Helvetica Neue" charset="0"/>
              </a:rPr>
              <a:t>ow sequence and acknowledgement numbers work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62350" y="91005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client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9314" y="91005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51386" y="1761950"/>
            <a:ext cx="598613" cy="181567"/>
          </a:xfrm>
          <a:prstGeom prst="rect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86500" y="1445243"/>
            <a:ext cx="506287" cy="207257"/>
          </a:xfrm>
          <a:prstGeom prst="rect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51386" y="2020738"/>
            <a:ext cx="598613" cy="181567"/>
          </a:xfrm>
          <a:prstGeom prst="rect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86500" y="1729721"/>
            <a:ext cx="464886" cy="213796"/>
          </a:xfrm>
          <a:prstGeom prst="rect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8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247650"/>
            <a:ext cx="88011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8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70485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Connection-Oriented Service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2753226"/>
            <a:ext cx="10110042" cy="314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599" y="1575149"/>
            <a:ext cx="9376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Transport layer provides application developer abstraction/primitives to simplify the 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773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437493"/>
            <a:ext cx="9239250" cy="573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0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773</Words>
  <Application>Microsoft Macintosh PowerPoint</Application>
  <PresentationFormat>Widescreen</PresentationFormat>
  <Paragraphs>111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Calibri</vt:lpstr>
      <vt:lpstr>Calibri Light</vt:lpstr>
      <vt:lpstr>DengXian</vt:lpstr>
      <vt:lpstr>DengXian Light</vt:lpstr>
      <vt:lpstr>Helvetica Neue</vt:lpstr>
      <vt:lpstr>Mangal</vt:lpstr>
      <vt:lpstr>ＭＳ Ｐゴシック</vt:lpstr>
      <vt:lpstr>Times</vt:lpstr>
      <vt:lpstr>Arial</vt:lpstr>
      <vt:lpstr>WenQuanYi Zen Hei</vt:lpstr>
      <vt:lpstr>Wingdings</vt:lpstr>
      <vt:lpstr>Office Theme</vt:lpstr>
      <vt:lpstr>COMP90007 Internet Technologies  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COMP90007 Internet Technologies  Workshop</dc:title>
  <dc:creator>Name</dc:creator>
  <cp:lastModifiedBy>Name</cp:lastModifiedBy>
  <cp:revision>173</cp:revision>
  <dcterms:created xsi:type="dcterms:W3CDTF">2018-09-10T13:41:50Z</dcterms:created>
  <dcterms:modified xsi:type="dcterms:W3CDTF">2018-09-13T13:39:26Z</dcterms:modified>
</cp:coreProperties>
</file>