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643"/>
  </p:normalViewPr>
  <p:slideViewPr>
    <p:cSldViewPr snapToGrid="0" snapToObjects="1">
      <p:cViewPr varScale="1">
        <p:scale>
          <a:sx n="67" d="100"/>
          <a:sy n="67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2BF9-A4B8-4943-8F52-DDF154E91DC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E548-00C3-A247-8DC6-8CB1A920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4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live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 an indication of how stable the record is. If the value is large, which means 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 is very stable.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Internet information, it is always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non-Internet information, other codes can be used, but in practice these are rarely seen.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tells what kind of record this is. There are many kinds of DNS records.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E548-00C3-A247-8DC6-8CB1A920F6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9F648-71D4-C140-AED8-135B5FE77C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C035-1E91-394E-BBBA-98D1753C9F2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4269-4386-5448-B5F2-886A200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COMP90007 Internet Technologies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Worksho</a:t>
            </a:r>
            <a:r>
              <a:rPr lang="en-US" altLang="zh-CN" sz="4800" dirty="0"/>
              <a:t>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Week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9</a:t>
            </a:r>
            <a:r>
              <a:rPr lang="en-US" altLang="zh-CN" sz="3600" dirty="0" smtClean="0"/>
              <a:t> </a:t>
            </a:r>
            <a:r>
              <a:rPr lang="mr-IN" altLang="zh-CN" sz="3600" dirty="0" smtClean="0"/>
              <a:t>–</a:t>
            </a:r>
            <a:r>
              <a:rPr lang="en-US" altLang="zh-CN" sz="3600" dirty="0" smtClean="0"/>
              <a:t> Application Layer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35120" y="5366479"/>
            <a:ext cx="33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71082"/>
            <a:ext cx="9144000" cy="6586918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379004" y="3368675"/>
            <a:ext cx="22098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1800" dirty="0"/>
              <a:t>The first byte of the address is 128 (decimal), or </a:t>
            </a:r>
            <a:r>
              <a:rPr lang="en-US" altLang="en-US" sz="1800" b="1" dirty="0">
                <a:solidFill>
                  <a:srgbClr val="FF0000"/>
                </a:solidFill>
              </a:rPr>
              <a:t>10000000</a:t>
            </a:r>
            <a:r>
              <a:rPr lang="en-US" altLang="en-US" sz="1800" dirty="0"/>
              <a:t> in binary. An IP address with a leading 10 corresponds to a Class B </a:t>
            </a:r>
            <a:r>
              <a:rPr lang="en-US" altLang="en-US" sz="1800" dirty="0" err="1"/>
              <a:t>subnetwork</a:t>
            </a:r>
            <a:r>
              <a:rPr lang="en-US" altLang="en-US" sz="18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4714875"/>
            <a:ext cx="400050" cy="37147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4680" y="1491734"/>
            <a:ext cx="5405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en-US" sz="2400" b="1" smtClean="0">
                <a:solidFill>
                  <a:srgbClr val="FF0000"/>
                </a:solidFill>
              </a:rPr>
              <a:t>10000000.11111010.00100101.01001110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227927" y="4714875"/>
            <a:ext cx="1182523" cy="42862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514350"/>
            <a:ext cx="7544695" cy="60579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92344" y="4790858"/>
            <a:ext cx="4228206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400" dirty="0"/>
              <a:t>It’s IP address starts with 130, so it is on a class B network. </a:t>
            </a:r>
            <a:endParaRPr lang="en-AU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076700" y="6003925"/>
            <a:ext cx="2057400" cy="35877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97728"/>
            <a:ext cx="7080250" cy="1741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839190"/>
            <a:ext cx="5956300" cy="4873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6100" y="4037852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i="1" dirty="0">
                <a:solidFill>
                  <a:srgbClr val="FF0000"/>
                </a:solidFill>
              </a:rPr>
              <a:t>Answer: </a:t>
            </a:r>
          </a:p>
          <a:p>
            <a:r>
              <a:rPr lang="en-US" altLang="en-US" sz="2400" dirty="0"/>
              <a:t>It is </a:t>
            </a:r>
            <a:r>
              <a:rPr lang="en-US" altLang="en-US" sz="2400" b="1" dirty="0">
                <a:solidFill>
                  <a:srgbClr val="FF0000"/>
                </a:solidFill>
              </a:rPr>
              <a:t>not an absolute name</a:t>
            </a:r>
            <a:r>
              <a:rPr lang="en-US" altLang="en-US" sz="2400" dirty="0"/>
              <a:t>, but relative to .</a:t>
            </a:r>
            <a:r>
              <a:rPr lang="en-US" altLang="en-US" sz="2400" dirty="0" err="1"/>
              <a:t>cs.vu.nl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It </a:t>
            </a:r>
            <a:r>
              <a:rPr lang="en-US" altLang="en-US" sz="2400" dirty="0"/>
              <a:t>is really just shorthand notation for </a:t>
            </a:r>
            <a:r>
              <a:rPr lang="en-US" altLang="en-US" sz="2400" b="1" dirty="0" err="1">
                <a:solidFill>
                  <a:srgbClr val="FF0000"/>
                </a:solidFill>
              </a:rPr>
              <a:t>rowboat.cs.vu.nl</a:t>
            </a:r>
            <a:endParaRPr lang="en-AU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2750"/>
            <a:ext cx="8267700" cy="34221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4900" y="4200436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4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</a:t>
            </a:r>
            <a:r>
              <a:rPr lang="en-AU" altLang="en-US" sz="24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: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One option is to route queries to different root servers based on the </a:t>
            </a:r>
            <a:r>
              <a:rPr lang="en-US" altLang="en-US" sz="2400" b="1" dirty="0">
                <a:solidFill>
                  <a:srgbClr val="FF0000"/>
                </a:solidFill>
              </a:rPr>
              <a:t>first letter of the domain name</a:t>
            </a:r>
            <a:r>
              <a:rPr lang="en-US" altLang="en-US" sz="2400" dirty="0"/>
              <a:t>, e.g., </a:t>
            </a:r>
            <a:r>
              <a:rPr lang="en-US" altLang="en-US" sz="2400" dirty="0" err="1">
                <a:solidFill>
                  <a:srgbClr val="FF0000"/>
                </a:solidFill>
              </a:rPr>
              <a:t>g</a:t>
            </a:r>
            <a:r>
              <a:rPr lang="en-US" altLang="en-US" sz="2400" dirty="0" err="1"/>
              <a:t>oogle.com</a:t>
            </a:r>
            <a:r>
              <a:rPr lang="en-US" altLang="en-US" sz="2400" dirty="0"/>
              <a:t> is mapped to </a:t>
            </a:r>
            <a:r>
              <a:rPr lang="en-US" altLang="en-US" sz="2400" dirty="0">
                <a:solidFill>
                  <a:srgbClr val="FF0000"/>
                </a:solidFill>
              </a:rPr>
              <a:t>root server G</a:t>
            </a:r>
            <a:r>
              <a:rPr lang="en-US" altLang="en-US" sz="2400" dirty="0"/>
              <a:t>, etc.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365500"/>
            <a:ext cx="5422900" cy="290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0"/>
            <a:ext cx="9017662" cy="3219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3650" y="2705100"/>
            <a:ext cx="569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Operation: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Delete the row which </a:t>
            </a:r>
            <a:r>
              <a:rPr lang="en-US" sz="2800" dirty="0" err="1" smtClean="0">
                <a:solidFill>
                  <a:srgbClr val="FF0000"/>
                </a:solidFill>
              </a:rPr>
              <a:t>Emp</a:t>
            </a:r>
            <a:r>
              <a:rPr lang="en-US" sz="2800" dirty="0" smtClean="0">
                <a:solidFill>
                  <a:srgbClr val="FF0000"/>
                </a:solidFill>
              </a:rPr>
              <a:t> No is 004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650" y="3943350"/>
            <a:ext cx="569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will happen if I do this operation several times?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650" y="5027593"/>
            <a:ext cx="569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We just delete that row once, no matter how many times u do this operation, the result doesn't change.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4914" y="5924550"/>
            <a:ext cx="2692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4000" b="1" dirty="0" smtClean="0">
                <a:solidFill>
                  <a:srgbClr val="00B050"/>
                </a:solidFill>
              </a:rPr>
              <a:t>idempotent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514350"/>
            <a:ext cx="9017662" cy="3219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550" y="3871436"/>
            <a:ext cx="1066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4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r>
              <a:rPr lang="en-AU" altLang="en-US" sz="2400" dirty="0"/>
              <a:t>J</a:t>
            </a:r>
            <a:r>
              <a:rPr lang="en-AU" altLang="en-US" sz="2400" dirty="0" smtClean="0"/>
              <a:t>ust like delete, DNS </a:t>
            </a:r>
            <a:r>
              <a:rPr lang="en-AU" altLang="en-US" sz="2400" dirty="0"/>
              <a:t>is </a:t>
            </a:r>
            <a:r>
              <a:rPr lang="en-AU" altLang="en-US" sz="2400" b="1" dirty="0">
                <a:solidFill>
                  <a:srgbClr val="FF0000"/>
                </a:solidFill>
              </a:rPr>
              <a:t>idempotent</a:t>
            </a:r>
            <a:r>
              <a:rPr lang="en-AU" altLang="en-US" sz="2400" dirty="0"/>
              <a:t> (</a:t>
            </a:r>
            <a:r>
              <a:rPr lang="en-AU" altLang="en-US" sz="2400" dirty="0">
                <a:solidFill>
                  <a:srgbClr val="FF0000"/>
                </a:solidFill>
              </a:rPr>
              <a:t>operations can be repeated without changing the final result</a:t>
            </a:r>
            <a:r>
              <a:rPr lang="en-AU" altLang="en-US" sz="2400" dirty="0" smtClean="0"/>
              <a:t>), </a:t>
            </a:r>
          </a:p>
          <a:p>
            <a:endParaRPr lang="en-AU" altLang="en-US" sz="2400" dirty="0"/>
          </a:p>
          <a:p>
            <a:r>
              <a:rPr lang="en-AU" altLang="en-US" sz="2400" dirty="0" smtClean="0"/>
              <a:t>When </a:t>
            </a:r>
            <a:r>
              <a:rPr lang="en-AU" altLang="en-US" sz="2400" dirty="0"/>
              <a:t>a process makes a DNS request, it starts a timer. If the timer expires, it just makes the request again. No harm is done.</a:t>
            </a:r>
          </a:p>
        </p:txBody>
      </p:sp>
    </p:spTree>
    <p:extLst>
      <p:ext uri="{BB962C8B-B14F-4D97-AF65-F5344CB8AC3E}">
        <p14:creationId xmlns:p14="http://schemas.microsoft.com/office/powerpoint/2010/main" val="18870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0" y="190500"/>
            <a:ext cx="9271870" cy="241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8700" y="3466237"/>
            <a:ext cx="10782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i="1" dirty="0"/>
              <a:t>Answer: </a:t>
            </a:r>
          </a:p>
          <a:p>
            <a:r>
              <a:rPr lang="en-US" altLang="en-US" sz="2400" dirty="0"/>
              <a:t>Yes. In fact, in Fig. 7-4 we see an example of a duplicate IP address. 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Remember </a:t>
            </a:r>
            <a:r>
              <a:rPr lang="en-US" altLang="en-US" sz="2400" dirty="0"/>
              <a:t>that an IP address consists of a network part and a host part. If a machine has two Ethernet </a:t>
            </a:r>
            <a:r>
              <a:rPr lang="en-US" altLang="en-US" sz="2400" dirty="0" smtClean="0"/>
              <a:t>cards(also now as NIC(Network interface card)), </a:t>
            </a:r>
            <a:r>
              <a:rPr lang="en-US" altLang="en-US" sz="2400" dirty="0"/>
              <a:t>it can be on two separate networks, and if so, it needs two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0345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69" y="285750"/>
            <a:ext cx="8927131" cy="3975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8300" y="4915585"/>
            <a:ext cx="1002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800" i="1" dirty="0"/>
              <a:t>Answer: </a:t>
            </a:r>
          </a:p>
          <a:p>
            <a:r>
              <a:rPr lang="en-US" altLang="en-US" sz="2800" dirty="0"/>
              <a:t>DNS names may not end with a </a:t>
            </a:r>
            <a:r>
              <a:rPr lang="en-US" altLang="en-US" sz="2800" b="1" dirty="0">
                <a:solidFill>
                  <a:srgbClr val="FF0000"/>
                </a:solidFill>
              </a:rPr>
              <a:t>digit</a:t>
            </a:r>
            <a:r>
              <a:rPr lang="en-US" altLang="en-US" sz="2800" dirty="0"/>
              <a:t>, so there is no ambiguity.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31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9" y="895350"/>
            <a:ext cx="9691171" cy="3867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0600" y="5410200"/>
            <a:ext cx="36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888888.com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3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650" y="243840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Last week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745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521" y="1738853"/>
            <a:ext cx="400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IP address </a:t>
            </a:r>
            <a:r>
              <a:rPr lang="en-US" sz="2400" dirty="0" smtClean="0">
                <a:solidFill>
                  <a:srgbClr val="FF0000"/>
                </a:solidFill>
              </a:rPr>
              <a:t>of a web page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1080" y="1785020"/>
            <a:ext cx="176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128.111.24.41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714" y="749503"/>
            <a:ext cx="737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you are trying to browsing a web page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74306" y="2251150"/>
            <a:ext cx="9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Disadvantages: </a:t>
            </a:r>
          </a:p>
          <a:p>
            <a:r>
              <a:rPr lang="en-US" dirty="0" smtClean="0"/>
              <a:t>But it is hard to remember.</a:t>
            </a:r>
          </a:p>
          <a:p>
            <a:r>
              <a:rPr lang="en-US" dirty="0" smtClean="0"/>
              <a:t>If the company moves the Web Server to a different machine, the IP address will be different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4521" y="3922074"/>
            <a:ext cx="400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. High-level, readable names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1080" y="3968240"/>
            <a:ext cx="25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www.google.com.au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4306" y="4547143"/>
            <a:ext cx="9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dvantages: </a:t>
            </a:r>
          </a:p>
          <a:p>
            <a:r>
              <a:rPr lang="en-US" dirty="0" smtClean="0"/>
              <a:t>It is easy to remember.</a:t>
            </a:r>
          </a:p>
          <a:p>
            <a:r>
              <a:rPr lang="en-US" dirty="0" smtClean="0"/>
              <a:t>Regardless of its IP address, this web is known as </a:t>
            </a:r>
            <a:r>
              <a:rPr lang="en-US" dirty="0" err="1" smtClean="0"/>
              <a:t>www.google.com.au</a:t>
            </a:r>
            <a:r>
              <a:rPr lang="en-US" dirty="0" smtClean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4306" y="5756402"/>
            <a:ext cx="95137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" charset="0"/>
              </a:rPr>
              <a:t>Nevertheless, since the network itself understands only numerical addresses</a:t>
            </a:r>
            <a:r>
              <a:rPr lang="en-US" sz="2000" dirty="0" smtClean="0">
                <a:latin typeface="Times" charset="0"/>
              </a:rPr>
              <a:t>(IP address)</a:t>
            </a:r>
            <a:r>
              <a:rPr lang="en-US" sz="2000" dirty="0" smtClean="0">
                <a:effectLst/>
                <a:latin typeface="Times" charset="0"/>
              </a:rPr>
              <a:t>, some mechanism is required to 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imes" charset="0"/>
              </a:rPr>
              <a:t>convert the names to network addresses</a:t>
            </a:r>
            <a:r>
              <a:rPr lang="en-US" sz="2000" dirty="0" smtClean="0">
                <a:effectLst/>
                <a:latin typeface="Times" charset="0"/>
              </a:rPr>
              <a:t>. </a:t>
            </a:r>
            <a:endParaRPr lang="en-US" sz="2000" dirty="0"/>
          </a:p>
        </p:txBody>
      </p:sp>
      <p:sp>
        <p:nvSpPr>
          <p:cNvPr id="17" name="Curved Left Arrow 16"/>
          <p:cNvSpPr/>
          <p:nvPr/>
        </p:nvSpPr>
        <p:spPr>
          <a:xfrm rot="10800000">
            <a:off x="1884758" y="2597398"/>
            <a:ext cx="689548" cy="20686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5" y="3133701"/>
            <a:ext cx="3712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DNS 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(Domain Name System)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"/>
            <a:ext cx="8496300" cy="227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515713"/>
            <a:ext cx="80010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81965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payload = frame payload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packet header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segment header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3700" y="2681965"/>
            <a:ext cx="207645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6950" y="3143630"/>
            <a:ext cx="1276350" cy="4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368471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IP packet length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(includes header and payload)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037" y="4515713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65535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441450"/>
            <a:ext cx="8470900" cy="4092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71500"/>
            <a:ext cx="4521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4850" y="2453365"/>
            <a:ext cx="406400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810250"/>
            <a:ext cx="485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Minimum IP packet header =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250" y="581025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 * 4 = 20bytes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7650"/>
            <a:ext cx="880110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0" y="1028700"/>
            <a:ext cx="52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Minimum </a:t>
            </a:r>
            <a:r>
              <a:rPr lang="en-US" sz="2800" b="1" smtClean="0">
                <a:solidFill>
                  <a:srgbClr val="FF0000"/>
                </a:solidFill>
              </a:rPr>
              <a:t>TCP segment header </a:t>
            </a:r>
            <a:r>
              <a:rPr lang="en-US" sz="2800" b="1" dirty="0" smtClean="0">
                <a:solidFill>
                  <a:srgbClr val="FF0000"/>
                </a:solidFill>
              </a:rPr>
              <a:t>=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10287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 * 4 = 20bytes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"/>
            <a:ext cx="8496300" cy="227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515713"/>
            <a:ext cx="80010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81965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Segment payload = frame payload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packet header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segment header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3700" y="2681965"/>
            <a:ext cx="2076450" cy="46166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66950" y="3143630"/>
            <a:ext cx="1276350" cy="4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368471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IP packet length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(includes header and payload)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037" y="4515713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65535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9700" y="3223051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20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3313" y="3223051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20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3063" y="2551480"/>
            <a:ext cx="292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= 65495 bytes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28599"/>
            <a:ext cx="9004300" cy="3628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4050" y="609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 </a:t>
            </a:r>
            <a:r>
              <a:rPr lang="en-US" sz="2400" b="1" dirty="0" err="1" smtClean="0">
                <a:solidFill>
                  <a:srgbClr val="FF0000"/>
                </a:solidFill>
              </a:rPr>
              <a:t>Tbps</a:t>
            </a:r>
            <a:r>
              <a:rPr lang="en-US" sz="2400" b="1" dirty="0" smtClean="0">
                <a:solidFill>
                  <a:srgbClr val="FF0000"/>
                </a:solidFill>
              </a:rPr>
              <a:t> = 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12</a:t>
            </a:r>
            <a:r>
              <a:rPr lang="en-US" sz="2400" b="1" dirty="0" smtClean="0">
                <a:solidFill>
                  <a:srgbClr val="FF0000"/>
                </a:solidFill>
              </a:rPr>
              <a:t>bps = 1.25*10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</a:rPr>
              <a:t> bytes/second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1250" y="4055052"/>
            <a:ext cx="10471150" cy="28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Ctr="1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AU" altLang="en-US" i="1" dirty="0">
                <a:solidFill>
                  <a:srgbClr val="000000"/>
                </a:solidFill>
              </a:rPr>
              <a:t>Answer: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The sequence space is 2</a:t>
            </a:r>
            <a:r>
              <a:rPr lang="en-AU" altLang="en-US" baseline="30000" dirty="0">
                <a:solidFill>
                  <a:schemeClr val="tx1"/>
                </a:solidFill>
              </a:rPr>
              <a:t>64</a:t>
            </a:r>
            <a:r>
              <a:rPr lang="en-AU" altLang="en-US" dirty="0">
                <a:solidFill>
                  <a:schemeClr val="tx1"/>
                </a:solidFill>
              </a:rPr>
              <a:t>. Each byte is assigned a unique sequence number, so the sequence numbers can represent 2</a:t>
            </a:r>
            <a:r>
              <a:rPr lang="en-AU" altLang="en-US" baseline="30000" dirty="0">
                <a:solidFill>
                  <a:schemeClr val="tx1"/>
                </a:solidFill>
              </a:rPr>
              <a:t>64 </a:t>
            </a:r>
            <a:r>
              <a:rPr lang="en-AU" altLang="en-US" dirty="0">
                <a:solidFill>
                  <a:schemeClr val="tx1"/>
                </a:solidFill>
              </a:rPr>
              <a:t>unique bytes.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A 75 </a:t>
            </a:r>
            <a:r>
              <a:rPr lang="en-AU" altLang="en-US" dirty="0" err="1">
                <a:solidFill>
                  <a:schemeClr val="tx1"/>
                </a:solidFill>
              </a:rPr>
              <a:t>Tbps</a:t>
            </a:r>
            <a:r>
              <a:rPr lang="en-AU" altLang="en-US" dirty="0">
                <a:solidFill>
                  <a:schemeClr val="tx1"/>
                </a:solidFill>
              </a:rPr>
              <a:t> transmitter can output 9.375×10</a:t>
            </a:r>
            <a:r>
              <a:rPr lang="en-AU" altLang="en-US" baseline="30000" dirty="0">
                <a:solidFill>
                  <a:schemeClr val="tx1"/>
                </a:solidFill>
              </a:rPr>
              <a:t>12</a:t>
            </a:r>
            <a:r>
              <a:rPr lang="en-AU" altLang="en-US" dirty="0">
                <a:solidFill>
                  <a:schemeClr val="tx1"/>
                </a:solidFill>
              </a:rPr>
              <a:t> bytes/s.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i="1" dirty="0">
                <a:solidFill>
                  <a:schemeClr val="tx1"/>
                </a:solidFill>
              </a:rPr>
              <a:t>t</a:t>
            </a:r>
            <a:r>
              <a:rPr lang="en-AU" altLang="en-US" dirty="0">
                <a:solidFill>
                  <a:schemeClr val="tx1"/>
                </a:solidFill>
              </a:rPr>
              <a:t> = 2</a:t>
            </a:r>
            <a:r>
              <a:rPr lang="en-AU" altLang="en-US" baseline="30000" dirty="0">
                <a:solidFill>
                  <a:schemeClr val="tx1"/>
                </a:solidFill>
              </a:rPr>
              <a:t>64 </a:t>
            </a:r>
            <a:r>
              <a:rPr lang="en-AU" altLang="en-US" dirty="0">
                <a:solidFill>
                  <a:schemeClr val="tx1"/>
                </a:solidFill>
              </a:rPr>
              <a:t>/ 9.375×10</a:t>
            </a:r>
            <a:r>
              <a:rPr lang="en-AU" altLang="en-US" baseline="30000" dirty="0">
                <a:solidFill>
                  <a:schemeClr val="tx1"/>
                </a:solidFill>
              </a:rPr>
              <a:t>12</a:t>
            </a:r>
            <a:r>
              <a:rPr lang="en-AU" altLang="en-US" dirty="0">
                <a:solidFill>
                  <a:schemeClr val="tx1"/>
                </a:solidFill>
              </a:rPr>
              <a:t> = 1.96×10</a:t>
            </a:r>
            <a:r>
              <a:rPr lang="en-AU" altLang="en-US" baseline="30000" dirty="0">
                <a:solidFill>
                  <a:schemeClr val="tx1"/>
                </a:solidFill>
              </a:rPr>
              <a:t>6 </a:t>
            </a:r>
            <a:r>
              <a:rPr lang="en-AU" altLang="en-US" dirty="0">
                <a:solidFill>
                  <a:schemeClr val="tx1"/>
                </a:solidFill>
              </a:rPr>
              <a:t>s = 22.77 days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AU" altLang="en-US" dirty="0">
                <a:solidFill>
                  <a:schemeClr val="tx1"/>
                </a:solidFill>
              </a:rPr>
              <a:t>It takes 22.77 days, which is over three weeks, to wrap around. A maximum packet lifetime of less than 22.77 days will prevent the problem. In short, going to 64 bits is going to work for quite a while.</a:t>
            </a:r>
          </a:p>
        </p:txBody>
      </p:sp>
    </p:spTree>
    <p:extLst>
      <p:ext uri="{BB962C8B-B14F-4D97-AF65-F5344CB8AC3E}">
        <p14:creationId xmlns:p14="http://schemas.microsoft.com/office/powerpoint/2010/main" val="4452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1" y="802959"/>
            <a:ext cx="685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00B050"/>
                </a:solidFill>
              </a:rPr>
              <a:t>DNS (</a:t>
            </a:r>
            <a:r>
              <a:rPr lang="en-US" sz="3600" b="1" dirty="0" smtClean="0">
                <a:solidFill>
                  <a:srgbClr val="00B050"/>
                </a:solidFill>
              </a:rPr>
              <a:t>Domain Name System)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442" y="2106388"/>
            <a:ext cx="1072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DNS is the invention of a </a:t>
            </a:r>
            <a:r>
              <a:rPr lang="en-US" sz="2800" b="1" dirty="0" smtClean="0">
                <a:solidFill>
                  <a:srgbClr val="FF0000"/>
                </a:solidFill>
              </a:rPr>
              <a:t>hierarchical, domain-based naming scheme</a:t>
            </a:r>
            <a:r>
              <a:rPr lang="en-US" sz="2800" dirty="0" smtClean="0"/>
              <a:t>, stored in </a:t>
            </a:r>
            <a:r>
              <a:rPr lang="en-US" sz="2800" b="1" dirty="0" smtClean="0">
                <a:solidFill>
                  <a:srgbClr val="FF0000"/>
                </a:solidFill>
              </a:rPr>
              <a:t>a distributed database system</a:t>
            </a:r>
            <a:r>
              <a:rPr lang="en-US" sz="2800" dirty="0" smtClean="0"/>
              <a:t> for the implementation.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7442" y="3728360"/>
            <a:ext cx="1072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is primarily used for mapping host names to IP addresses, </a:t>
            </a:r>
          </a:p>
          <a:p>
            <a:r>
              <a:rPr lang="en-US" sz="2800" dirty="0" smtClean="0"/>
              <a:t>but can also be used for other purposes.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1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336" y="390501"/>
            <a:ext cx="502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B050"/>
                </a:solidFill>
              </a:rPr>
              <a:t>DNS (</a:t>
            </a:r>
            <a:r>
              <a:rPr lang="en-US" sz="2800" b="1" dirty="0" smtClean="0">
                <a:solidFill>
                  <a:srgbClr val="00B050"/>
                </a:solidFill>
              </a:rPr>
              <a:t>Domain Name System)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613" y="1781440"/>
            <a:ext cx="8456386" cy="37339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39242" y="2906486"/>
            <a:ext cx="7870372" cy="37555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514" y="2906486"/>
            <a:ext cx="347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250 top-level domains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72" y="925531"/>
            <a:ext cx="1067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top of the naming hierarchy is managed by an organization called</a:t>
            </a:r>
            <a:r>
              <a:rPr lang="en-US" sz="2000" b="1" dirty="0" smtClean="0"/>
              <a:t> ICANN </a:t>
            </a:r>
            <a:r>
              <a:rPr lang="en-US" sz="2000" dirty="0"/>
              <a:t>(Internet Corporation for Assigned Names and Numbers)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54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128" y="473529"/>
            <a:ext cx="404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Domain Resource Records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2128" y="1193397"/>
            <a:ext cx="10678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domain</a:t>
            </a:r>
            <a:r>
              <a:rPr lang="en-US" sz="2400" dirty="0" smtClean="0"/>
              <a:t>, whether it is a single host or a top level domain, can have a set of </a:t>
            </a:r>
            <a:r>
              <a:rPr lang="en-US" sz="2400" b="1" dirty="0" smtClean="0">
                <a:solidFill>
                  <a:srgbClr val="FF0000"/>
                </a:solidFill>
              </a:rPr>
              <a:t>resource records </a:t>
            </a:r>
            <a:r>
              <a:rPr lang="en-US" sz="2400" dirty="0" smtClean="0"/>
              <a:t>associated with it. These records are the </a:t>
            </a:r>
            <a:r>
              <a:rPr lang="en-US" sz="2400" b="1" dirty="0" smtClean="0">
                <a:solidFill>
                  <a:srgbClr val="FF0000"/>
                </a:solidFill>
              </a:rPr>
              <a:t>DNS database</a:t>
            </a:r>
            <a:r>
              <a:rPr lang="en-US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128" y="2875713"/>
            <a:ext cx="1067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The format of a resource record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09" y="4188697"/>
            <a:ext cx="9460524" cy="121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09" y="3682164"/>
            <a:ext cx="2852477" cy="324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414" y="3625798"/>
            <a:ext cx="13462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521" y="3722164"/>
            <a:ext cx="698500" cy="304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432957" y="4006309"/>
            <a:ext cx="767443" cy="198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3293" y="6002519"/>
            <a:ext cx="269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stable the record is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7668" y="6073879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/>
                <a:latin typeface="Times" charset="0"/>
              </a:rPr>
              <a:t>IN: Internet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imes" charset="0"/>
              </a:rPr>
              <a:t>information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47506" y="5366580"/>
            <a:ext cx="612323" cy="707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0614" y="2667000"/>
            <a:ext cx="287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kind of record this is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59829" y="3036332"/>
            <a:ext cx="830947" cy="645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8218" y="53184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imes" charset="0"/>
              </a:rPr>
              <a:t>This field can be a number, a domain name, or an ASCII string. The semantics depend on the record type.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>
            <a:off x="6721021" y="3874564"/>
            <a:ext cx="1318079" cy="155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423039"/>
            <a:ext cx="8553450" cy="4746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750" y="381000"/>
            <a:ext cx="367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a record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100942" y="2277836"/>
            <a:ext cx="7870372" cy="37555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101" y="4505260"/>
            <a:ext cx="1024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very large, single name server, which contains the entire DNS database </a:t>
            </a:r>
            <a:endParaRPr lang="en-US" sz="2400" b="1" dirty="0"/>
          </a:p>
        </p:txBody>
      </p:sp>
      <p:sp>
        <p:nvSpPr>
          <p:cNvPr id="4" name="Cross 3"/>
          <p:cNvSpPr/>
          <p:nvPr/>
        </p:nvSpPr>
        <p:spPr>
          <a:xfrm rot="18773189">
            <a:off x="4658259" y="4231266"/>
            <a:ext cx="1066800" cy="1009650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1" y="4991529"/>
            <a:ext cx="9944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effectLst/>
                <a:latin typeface="Times" charset="0"/>
              </a:rPr>
              <a:t>Disadvantages: </a:t>
            </a:r>
          </a:p>
          <a:p>
            <a:r>
              <a:rPr lang="en-US" sz="2000" dirty="0" smtClean="0">
                <a:effectLst/>
                <a:latin typeface="Times" charset="0"/>
              </a:rPr>
              <a:t>In practice, this server would be so </a:t>
            </a:r>
            <a:r>
              <a:rPr lang="en-US" sz="2000" b="1" dirty="0" smtClean="0">
                <a:effectLst/>
                <a:latin typeface="Times" charset="0"/>
              </a:rPr>
              <a:t>overloaded</a:t>
            </a:r>
            <a:r>
              <a:rPr lang="en-US" sz="2000" dirty="0" smtClean="0">
                <a:effectLst/>
                <a:latin typeface="Times" charset="0"/>
              </a:rPr>
              <a:t> as to be useless. </a:t>
            </a:r>
          </a:p>
          <a:p>
            <a:r>
              <a:rPr lang="en-US" sz="2000" dirty="0" smtClean="0">
                <a:effectLst/>
                <a:latin typeface="Times" charset="0"/>
              </a:rPr>
              <a:t>Furthermore, if it ever </a:t>
            </a:r>
            <a:r>
              <a:rPr lang="en-US" sz="2000" b="1" dirty="0" smtClean="0">
                <a:effectLst/>
                <a:latin typeface="Times" charset="0"/>
              </a:rPr>
              <a:t>went down</a:t>
            </a:r>
            <a:r>
              <a:rPr lang="en-US" sz="2000" dirty="0" smtClean="0">
                <a:effectLst/>
                <a:latin typeface="Times" charset="0"/>
              </a:rPr>
              <a:t>, the entire Internet would be crippled.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58" y="267720"/>
            <a:ext cx="8456386" cy="37339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58" y="286961"/>
            <a:ext cx="7904842" cy="3972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101" y="6043792"/>
            <a:ext cx="10233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effectLst/>
                <a:latin typeface="Times" charset="0"/>
              </a:rPr>
              <a:t>We should divide 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Times" charset="0"/>
              </a:rPr>
              <a:t>the DNS name space into </a:t>
            </a:r>
            <a:r>
              <a:rPr lang="en-US" sz="2800" b="1" dirty="0" err="1" smtClean="0">
                <a:solidFill>
                  <a:srgbClr val="FF0000"/>
                </a:solidFill>
                <a:effectLst/>
                <a:latin typeface="Times" charset="0"/>
              </a:rPr>
              <a:t>nonoverlapping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Times" charset="0"/>
              </a:rPr>
              <a:t> zones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" y="458569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Name Resolution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6250" y="110490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process of looking up a name and </a:t>
            </a:r>
            <a:r>
              <a:rPr lang="en-US" sz="2400" smtClean="0"/>
              <a:t>finding out an </a:t>
            </a:r>
            <a:r>
              <a:rPr lang="en-US" sz="2400" dirty="0" smtClean="0"/>
              <a:t>address is called </a:t>
            </a:r>
            <a:r>
              <a:rPr lang="en-US" sz="2400" b="1" dirty="0" smtClean="0"/>
              <a:t>name resolution.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8" y="2039561"/>
            <a:ext cx="7904842" cy="3972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800" y="3234214"/>
            <a:ext cx="283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Local name server:</a:t>
            </a:r>
          </a:p>
          <a:p>
            <a:r>
              <a:rPr lang="en-US" sz="2400" dirty="0" smtClean="0"/>
              <a:t>The server is located within the zone.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7800" y="453820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Remote name server:</a:t>
            </a:r>
          </a:p>
          <a:p>
            <a:r>
              <a:rPr lang="en-US" sz="2400" dirty="0" smtClean="0"/>
              <a:t>The server is located outside the zone.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0150" y="2590720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 types of name servers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79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7" y="1649085"/>
            <a:ext cx="10659190" cy="4618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758" y="371288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The process of Name Resolution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758" y="1002754"/>
            <a:ext cx="1203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  <a:latin typeface="Times" charset="0"/>
              </a:rPr>
              <a:t>when </a:t>
            </a:r>
            <a:r>
              <a:rPr lang="en-US" sz="2800" b="1" i="1" dirty="0" err="1" smtClean="0">
                <a:effectLst/>
                <a:latin typeface="Times" charset="0"/>
              </a:rPr>
              <a:t>flits.cs.vu.nl</a:t>
            </a:r>
            <a:r>
              <a:rPr lang="en-US" sz="2800" b="1" i="1" dirty="0" smtClean="0">
                <a:effectLst/>
                <a:latin typeface="Times" charset="0"/>
              </a:rPr>
              <a:t> </a:t>
            </a:r>
            <a:r>
              <a:rPr lang="en-US" sz="2800" b="1" dirty="0" smtClean="0">
                <a:effectLst/>
                <a:latin typeface="Times" charset="0"/>
              </a:rPr>
              <a:t>wants to find the IP address of </a:t>
            </a:r>
            <a:r>
              <a:rPr lang="en-US" sz="2800" b="1" i="1" dirty="0" err="1" smtClean="0">
                <a:effectLst/>
                <a:latin typeface="Times" charset="0"/>
              </a:rPr>
              <a:t>robot.cs.washington.edu</a:t>
            </a:r>
            <a:r>
              <a:rPr lang="en-US" sz="2800" b="1" i="1" dirty="0" smtClean="0">
                <a:effectLst/>
                <a:latin typeface="Times" charset="0"/>
              </a:rPr>
              <a:t>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329542" y="3439887"/>
            <a:ext cx="1842408" cy="236763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2150" y="4038601"/>
            <a:ext cx="1136650" cy="104775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26858" y="5408070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t</a:t>
            </a:r>
            <a:r>
              <a:rPr lang="en-US" sz="2400" b="1" dirty="0" err="1" smtClean="0">
                <a:solidFill>
                  <a:srgbClr val="FF0000"/>
                </a:solidFill>
              </a:rPr>
              <a:t>op.cs.vn.nl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4708" y="5928896"/>
            <a:ext cx="3272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  <a:effectLst/>
                <a:latin typeface="Times" charset="0"/>
              </a:rPr>
              <a:t>robot.cs.washington.edu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9805763">
            <a:off x="5905171" y="2528432"/>
            <a:ext cx="1580223" cy="34426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01150" y="1649084"/>
            <a:ext cx="1866899" cy="69406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9825391" flipV="1">
            <a:off x="6538474" y="2823296"/>
            <a:ext cx="1101605" cy="286650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695432">
            <a:off x="6672315" y="3122943"/>
            <a:ext cx="1341267" cy="293842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52642" y="2966621"/>
            <a:ext cx="1866899" cy="69406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0808757" flipV="1">
            <a:off x="6551592" y="3496260"/>
            <a:ext cx="1668333" cy="32459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11421">
            <a:off x="6795382" y="3944808"/>
            <a:ext cx="1341267" cy="293842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79549" y="4284157"/>
            <a:ext cx="1866899" cy="69406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637025" flipV="1">
            <a:off x="6354892" y="4366873"/>
            <a:ext cx="1991481" cy="29722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965020">
            <a:off x="6529442" y="4873503"/>
            <a:ext cx="1341267" cy="293842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905638" flipV="1">
            <a:off x="5577396" y="5297585"/>
            <a:ext cx="2832431" cy="254771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94109" y="5563450"/>
            <a:ext cx="1866899" cy="694065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1863363" y="4058571"/>
            <a:ext cx="2670463" cy="2255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920</Words>
  <Application>Microsoft Macintosh PowerPoint</Application>
  <PresentationFormat>Widescreen</PresentationFormat>
  <Paragraphs>111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DengXian</vt:lpstr>
      <vt:lpstr>DengXian Light</vt:lpstr>
      <vt:lpstr>Mangal</vt:lpstr>
      <vt:lpstr>ＭＳ Ｐゴシック</vt:lpstr>
      <vt:lpstr>Times</vt:lpstr>
      <vt:lpstr>Arial</vt:lpstr>
      <vt:lpstr>WenQuanYi Zen Hei</vt:lpstr>
      <vt:lpstr>Wingdings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Workshop</dc:title>
  <dc:creator>Name</dc:creator>
  <cp:lastModifiedBy>Name</cp:lastModifiedBy>
  <cp:revision>102</cp:revision>
  <dcterms:created xsi:type="dcterms:W3CDTF">2018-09-17T08:21:29Z</dcterms:created>
  <dcterms:modified xsi:type="dcterms:W3CDTF">2018-10-10T22:41:43Z</dcterms:modified>
</cp:coreProperties>
</file>