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52" r:id="rId1"/>
    <p:sldMasterId id="2147483653" r:id="rId2"/>
  </p:sldMasterIdLst>
  <p:notesMasterIdLst>
    <p:notesMasterId r:id="rId46"/>
  </p:notesMasterIdLst>
  <p:handoutMasterIdLst>
    <p:handoutMasterId r:id="rId47"/>
  </p:handoutMasterIdLst>
  <p:sldIdLst>
    <p:sldId id="922" r:id="rId3"/>
    <p:sldId id="1034" r:id="rId4"/>
    <p:sldId id="1035" r:id="rId5"/>
    <p:sldId id="1036" r:id="rId6"/>
    <p:sldId id="1037" r:id="rId7"/>
    <p:sldId id="1038" r:id="rId8"/>
    <p:sldId id="1039" r:id="rId9"/>
    <p:sldId id="1040" r:id="rId10"/>
    <p:sldId id="1041" r:id="rId11"/>
    <p:sldId id="1042" r:id="rId12"/>
    <p:sldId id="1043" r:id="rId13"/>
    <p:sldId id="1044" r:id="rId14"/>
    <p:sldId id="1045" r:id="rId15"/>
    <p:sldId id="1046" r:id="rId16"/>
    <p:sldId id="1047" r:id="rId17"/>
    <p:sldId id="1048" r:id="rId18"/>
    <p:sldId id="1049" r:id="rId19"/>
    <p:sldId id="1050" r:id="rId20"/>
    <p:sldId id="1051" r:id="rId21"/>
    <p:sldId id="1052" r:id="rId22"/>
    <p:sldId id="1053" r:id="rId23"/>
    <p:sldId id="1054" r:id="rId24"/>
    <p:sldId id="1055" r:id="rId25"/>
    <p:sldId id="1056" r:id="rId26"/>
    <p:sldId id="1057" r:id="rId27"/>
    <p:sldId id="1058" r:id="rId28"/>
    <p:sldId id="1059" r:id="rId29"/>
    <p:sldId id="1060" r:id="rId30"/>
    <p:sldId id="1061" r:id="rId31"/>
    <p:sldId id="1062" r:id="rId32"/>
    <p:sldId id="1063" r:id="rId33"/>
    <p:sldId id="1064" r:id="rId34"/>
    <p:sldId id="1065" r:id="rId35"/>
    <p:sldId id="1066" r:id="rId36"/>
    <p:sldId id="1067" r:id="rId37"/>
    <p:sldId id="1068" r:id="rId38"/>
    <p:sldId id="1069" r:id="rId39"/>
    <p:sldId id="1070" r:id="rId40"/>
    <p:sldId id="1071" r:id="rId41"/>
    <p:sldId id="1072" r:id="rId42"/>
    <p:sldId id="1073" r:id="rId43"/>
    <p:sldId id="1074" r:id="rId44"/>
    <p:sldId id="1136" r:id="rId45"/>
  </p:sldIdLst>
  <p:sldSz cx="9906000" cy="6858000" type="A4"/>
  <p:notesSz cx="6794500" cy="9906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05">
          <p15:clr>
            <a:srgbClr val="A4A3A4"/>
          </p15:clr>
        </p15:guide>
        <p15:guide id="2" pos="22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D03B"/>
    <a:srgbClr val="BEC0CA"/>
    <a:srgbClr val="494C59"/>
    <a:srgbClr val="8C90A2"/>
    <a:srgbClr val="005191"/>
    <a:srgbClr val="003366"/>
    <a:srgbClr val="FF00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>
        <p:scale>
          <a:sx n="150" d="100"/>
          <a:sy n="150" d="100"/>
        </p:scale>
        <p:origin x="1248" y="912"/>
      </p:cViewPr>
      <p:guideLst>
        <p:guide orient="horz" pos="2305"/>
        <p:guide pos="220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192"/>
    </p:cViewPr>
  </p:sorterViewPr>
  <p:notesViewPr>
    <p:cSldViewPr snapToGrid="0">
      <p:cViewPr>
        <p:scale>
          <a:sx n="66" d="100"/>
          <a:sy n="66" d="100"/>
        </p:scale>
        <p:origin x="-1620" y="-72"/>
      </p:cViewPr>
      <p:guideLst>
        <p:guide orient="horz" pos="3120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/Relationships>
</file>

<file path=ppt/_rels/viewProps.xml.rels><?xml version="1.0" encoding="UTF-8" standalone="yes"?>
<Relationships xmlns="http://schemas.openxmlformats.org/package/2006/relationships"><Relationship Id="rId20" Type="http://schemas.openxmlformats.org/officeDocument/2006/relationships/slide" Target="slides/slide25.xml"/><Relationship Id="rId21" Type="http://schemas.openxmlformats.org/officeDocument/2006/relationships/slide" Target="slides/slide26.xml"/><Relationship Id="rId22" Type="http://schemas.openxmlformats.org/officeDocument/2006/relationships/slide" Target="slides/slide27.xml"/><Relationship Id="rId23" Type="http://schemas.openxmlformats.org/officeDocument/2006/relationships/slide" Target="slides/slide28.xml"/><Relationship Id="rId24" Type="http://schemas.openxmlformats.org/officeDocument/2006/relationships/slide" Target="slides/slide29.xml"/><Relationship Id="rId25" Type="http://schemas.openxmlformats.org/officeDocument/2006/relationships/slide" Target="slides/slide30.xml"/><Relationship Id="rId26" Type="http://schemas.openxmlformats.org/officeDocument/2006/relationships/slide" Target="slides/slide31.xml"/><Relationship Id="rId27" Type="http://schemas.openxmlformats.org/officeDocument/2006/relationships/slide" Target="slides/slide32.xml"/><Relationship Id="rId28" Type="http://schemas.openxmlformats.org/officeDocument/2006/relationships/slide" Target="slides/slide33.xml"/><Relationship Id="rId29" Type="http://schemas.openxmlformats.org/officeDocument/2006/relationships/slide" Target="slides/slide34.xml"/><Relationship Id="rId1" Type="http://schemas.openxmlformats.org/officeDocument/2006/relationships/slide" Target="slides/slide2.xml"/><Relationship Id="rId2" Type="http://schemas.openxmlformats.org/officeDocument/2006/relationships/slide" Target="slides/slide4.xml"/><Relationship Id="rId3" Type="http://schemas.openxmlformats.org/officeDocument/2006/relationships/slide" Target="slides/slide5.xml"/><Relationship Id="rId4" Type="http://schemas.openxmlformats.org/officeDocument/2006/relationships/slide" Target="slides/slide6.xml"/><Relationship Id="rId5" Type="http://schemas.openxmlformats.org/officeDocument/2006/relationships/slide" Target="slides/slide7.xml"/><Relationship Id="rId30" Type="http://schemas.openxmlformats.org/officeDocument/2006/relationships/slide" Target="slides/slide35.xml"/><Relationship Id="rId31" Type="http://schemas.openxmlformats.org/officeDocument/2006/relationships/slide" Target="slides/slide36.xml"/><Relationship Id="rId32" Type="http://schemas.openxmlformats.org/officeDocument/2006/relationships/slide" Target="slides/slide37.xml"/><Relationship Id="rId9" Type="http://schemas.openxmlformats.org/officeDocument/2006/relationships/slide" Target="slides/slide12.xml"/><Relationship Id="rId6" Type="http://schemas.openxmlformats.org/officeDocument/2006/relationships/slide" Target="slides/slide8.xml"/><Relationship Id="rId7" Type="http://schemas.openxmlformats.org/officeDocument/2006/relationships/slide" Target="slides/slide9.xml"/><Relationship Id="rId8" Type="http://schemas.openxmlformats.org/officeDocument/2006/relationships/slide" Target="slides/slide11.xml"/><Relationship Id="rId33" Type="http://schemas.openxmlformats.org/officeDocument/2006/relationships/slide" Target="slides/slide38.xml"/><Relationship Id="rId34" Type="http://schemas.openxmlformats.org/officeDocument/2006/relationships/slide" Target="slides/slide39.xml"/><Relationship Id="rId35" Type="http://schemas.openxmlformats.org/officeDocument/2006/relationships/slide" Target="slides/slide40.xml"/><Relationship Id="rId36" Type="http://schemas.openxmlformats.org/officeDocument/2006/relationships/slide" Target="slides/slide41.xml"/><Relationship Id="rId10" Type="http://schemas.openxmlformats.org/officeDocument/2006/relationships/slide" Target="slides/slide13.xml"/><Relationship Id="rId11" Type="http://schemas.openxmlformats.org/officeDocument/2006/relationships/slide" Target="slides/slide14.xml"/><Relationship Id="rId12" Type="http://schemas.openxmlformats.org/officeDocument/2006/relationships/slide" Target="slides/slide15.xml"/><Relationship Id="rId13" Type="http://schemas.openxmlformats.org/officeDocument/2006/relationships/slide" Target="slides/slide16.xml"/><Relationship Id="rId14" Type="http://schemas.openxmlformats.org/officeDocument/2006/relationships/slide" Target="slides/slide17.xml"/><Relationship Id="rId15" Type="http://schemas.openxmlformats.org/officeDocument/2006/relationships/slide" Target="slides/slide20.xml"/><Relationship Id="rId16" Type="http://schemas.openxmlformats.org/officeDocument/2006/relationships/slide" Target="slides/slide21.xml"/><Relationship Id="rId17" Type="http://schemas.openxmlformats.org/officeDocument/2006/relationships/slide" Target="slides/slide22.xml"/><Relationship Id="rId18" Type="http://schemas.openxmlformats.org/officeDocument/2006/relationships/slide" Target="slides/slide23.xml"/><Relationship Id="rId19" Type="http://schemas.openxmlformats.org/officeDocument/2006/relationships/slide" Target="slides/slide24.xml"/><Relationship Id="rId37" Type="http://schemas.openxmlformats.org/officeDocument/2006/relationships/slide" Target="slides/slide4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12.wmf"/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017838" y="9436100"/>
            <a:ext cx="76041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347" tIns="45485" rIns="89347" bIns="45485">
            <a:spAutoFit/>
          </a:bodyPr>
          <a:lstStyle/>
          <a:p>
            <a:pPr algn="ctr" defTabSz="887413">
              <a:lnSpc>
                <a:spcPct val="90000"/>
              </a:lnSpc>
            </a:pPr>
            <a:r>
              <a:rPr lang="en-AU" sz="1200">
                <a:latin typeface="Arial" charset="0"/>
              </a:rPr>
              <a:t>Page </a:t>
            </a:r>
            <a:fld id="{A8C2CBEE-9E44-2E40-9B0B-29A9204C815E}" type="slidenum">
              <a:rPr lang="en-AU" sz="1200">
                <a:latin typeface="Arial" charset="0"/>
              </a:rPr>
              <a:pPr algn="ctr" defTabSz="887413">
                <a:lnSpc>
                  <a:spcPct val="90000"/>
                </a:lnSpc>
              </a:pPr>
              <a:t>‹#›</a:t>
            </a:fld>
            <a:endParaRPr lang="en-AU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117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017838" y="9436100"/>
            <a:ext cx="76041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347" tIns="45485" rIns="89347" bIns="45485">
            <a:spAutoFit/>
          </a:bodyPr>
          <a:lstStyle/>
          <a:p>
            <a:pPr algn="ctr" defTabSz="887413">
              <a:lnSpc>
                <a:spcPct val="90000"/>
              </a:lnSpc>
            </a:pPr>
            <a:r>
              <a:rPr lang="en-AU" sz="1200">
                <a:latin typeface="Arial" charset="0"/>
              </a:rPr>
              <a:t>Page </a:t>
            </a:r>
            <a:fld id="{74E46406-0239-FA40-9A47-D59CD7103B49}" type="slidenum">
              <a:rPr lang="en-AU" sz="1200">
                <a:latin typeface="Arial" charset="0"/>
              </a:rPr>
              <a:pPr algn="ctr" defTabSz="887413">
                <a:lnSpc>
                  <a:spcPct val="90000"/>
                </a:lnSpc>
              </a:pPr>
              <a:t>‹#›</a:t>
            </a:fld>
            <a:endParaRPr lang="en-AU" sz="1200">
              <a:latin typeface="Arial" charset="0"/>
            </a:endParaRPr>
          </a:p>
        </p:txBody>
      </p:sp>
      <p:sp>
        <p:nvSpPr>
          <p:cNvPr id="1536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5963" y="741363"/>
            <a:ext cx="5367337" cy="3717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06938"/>
            <a:ext cx="4984750" cy="445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597" tIns="45485" rIns="92597" bIns="454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Body Text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9858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257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92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175" y="274638"/>
            <a:ext cx="2325688" cy="612933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0525" y="274638"/>
            <a:ext cx="6826250" cy="61293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648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0525" y="1247775"/>
            <a:ext cx="4575175" cy="515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18100" y="1247775"/>
            <a:ext cx="4576763" cy="5156200"/>
          </a:xfrm>
        </p:spPr>
        <p:txBody>
          <a:bodyPr/>
          <a:lstStyle/>
          <a:p>
            <a:pPr lvl="0"/>
            <a:endParaRPr lang="en-AU" noProof="0" smtClean="0"/>
          </a:p>
        </p:txBody>
      </p:sp>
    </p:spTree>
    <p:extLst>
      <p:ext uri="{BB962C8B-B14F-4D97-AF65-F5344CB8AC3E}">
        <p14:creationId xmlns:p14="http://schemas.microsoft.com/office/powerpoint/2010/main" val="85663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0525" y="1247775"/>
            <a:ext cx="4575175" cy="515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18100" y="1247775"/>
            <a:ext cx="4576763" cy="2501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18100" y="3902075"/>
            <a:ext cx="4576763" cy="2501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0839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0525" y="1247775"/>
            <a:ext cx="4575175" cy="515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100" y="1247775"/>
            <a:ext cx="4576763" cy="515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32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5E15B-8FD2-0E41-A3E7-EF3558AF451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6798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D3DDE-C658-ED4C-A2BF-8F57014E2AE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6050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9D8EF-649F-D64D-9D4F-B093005C2CA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03975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9896A-9A9F-DA46-8AC2-F734FD57C91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1337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65B39-F9B7-854B-882D-D734BC44D1A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774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7040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95653-BB5E-A348-A474-C1D1222AD30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1739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C0DCE-54DB-934E-918A-4B72DA9123E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46481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C3F31-32AB-134C-9FF7-CD687A2597D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1361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FC61C-EA0C-9249-97FB-480B970737F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22104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F7543-27B5-C143-9957-4F6DFD5B559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72981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C01F7-F28A-4849-B4F7-AA1E1A5A758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222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767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0525" y="1247775"/>
            <a:ext cx="4575175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100" y="1247775"/>
            <a:ext cx="4576763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873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933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171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890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812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045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7" Type="http://schemas.openxmlformats.org/officeDocument/2006/relationships/image" Target="../media/image2.pn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5" descr="top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250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8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0525" y="1247775"/>
            <a:ext cx="9304338" cy="5156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28" name="Rectangle 99"/>
          <p:cNvSpPr>
            <a:spLocks noChangeArrowheads="1"/>
          </p:cNvSpPr>
          <p:nvPr userDrawn="1"/>
        </p:nvSpPr>
        <p:spPr bwMode="auto">
          <a:xfrm>
            <a:off x="1119188" y="133350"/>
            <a:ext cx="698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95000"/>
              </a:lnSpc>
            </a:pPr>
            <a:endParaRPr lang="en-US" sz="240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1029" name="Picture 109" descr="UOM-Rev3D_S_sm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47638"/>
            <a:ext cx="66357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Line 112"/>
          <p:cNvSpPr>
            <a:spLocks noChangeShapeType="1"/>
          </p:cNvSpPr>
          <p:nvPr userDrawn="1"/>
        </p:nvSpPr>
        <p:spPr bwMode="auto">
          <a:xfrm>
            <a:off x="0" y="1006475"/>
            <a:ext cx="9906000" cy="0"/>
          </a:xfrm>
          <a:prstGeom prst="line">
            <a:avLst/>
          </a:prstGeom>
          <a:noFill/>
          <a:ln w="9525">
            <a:solidFill>
              <a:srgbClr val="DFE0E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Line 122"/>
          <p:cNvSpPr>
            <a:spLocks noChangeShapeType="1"/>
          </p:cNvSpPr>
          <p:nvPr userDrawn="1"/>
        </p:nvSpPr>
        <p:spPr bwMode="auto">
          <a:xfrm>
            <a:off x="0" y="6572250"/>
            <a:ext cx="9906000" cy="0"/>
          </a:xfrm>
          <a:prstGeom prst="line">
            <a:avLst/>
          </a:prstGeom>
          <a:noFill/>
          <a:ln w="635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123" descr="benefit2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6629400"/>
            <a:ext cx="30765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124"/>
          <p:cNvSpPr>
            <a:spLocks noChangeArrowheads="1"/>
          </p:cNvSpPr>
          <p:nvPr userDrawn="1"/>
        </p:nvSpPr>
        <p:spPr bwMode="auto">
          <a:xfrm>
            <a:off x="0" y="990600"/>
            <a:ext cx="9906000" cy="123825"/>
          </a:xfrm>
          <a:prstGeom prst="rect">
            <a:avLst/>
          </a:prstGeom>
          <a:solidFill>
            <a:srgbClr val="F0B600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Text Box 126"/>
          <p:cNvSpPr txBox="1">
            <a:spLocks noChangeArrowheads="1"/>
          </p:cNvSpPr>
          <p:nvPr userDrawn="1"/>
        </p:nvSpPr>
        <p:spPr bwMode="auto">
          <a:xfrm>
            <a:off x="1171575" y="295275"/>
            <a:ext cx="6581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AU" sz="1400" b="1">
                <a:solidFill>
                  <a:schemeClr val="bg1"/>
                </a:solidFill>
              </a:rPr>
              <a:t>COMP90049 Knowledge Technologies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</p:sldLayoutIdLst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MS PGothic" charset="0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MS PGothic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MS PGothic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MS PGothic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MS PGothic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 b="1">
          <a:solidFill>
            <a:srgbClr val="005191"/>
          </a:solidFill>
          <a:latin typeface="+mn-lt"/>
          <a:ea typeface="+mn-ea"/>
          <a:cs typeface="MS PGothic" charset="0"/>
        </a:defRPr>
      </a:lvl1pPr>
      <a:lvl2pPr marL="533400" indent="-354013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SzPct val="90000"/>
        <a:buChar char="•"/>
        <a:defRPr sz="2000">
          <a:solidFill>
            <a:schemeClr val="tx1"/>
          </a:solidFill>
          <a:latin typeface="+mn-lt"/>
          <a:ea typeface="+mn-ea"/>
          <a:cs typeface="MS PGothic" charset="0"/>
        </a:defRPr>
      </a:lvl2pPr>
      <a:lvl3pPr marL="154305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MS PGothic" charset="0"/>
        </a:defRPr>
      </a:lvl3pPr>
      <a:lvl4pPr marL="211455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MS PGothic" charset="0"/>
        </a:defRPr>
      </a:lvl4pPr>
      <a:lvl5pPr marL="5372100" indent="-285750" algn="l" rtl="0" eaLnBrk="0" fontAlgn="base" hangingPunct="0">
        <a:spcBef>
          <a:spcPct val="20000"/>
        </a:spcBef>
        <a:spcAft>
          <a:spcPct val="0"/>
        </a:spcAft>
        <a:defRPr sz="2000" b="1">
          <a:solidFill>
            <a:srgbClr val="003368"/>
          </a:solidFill>
          <a:latin typeface="+mn-lt"/>
          <a:ea typeface="+mn-ea"/>
          <a:cs typeface="MS PGothic" charset="0"/>
        </a:defRPr>
      </a:lvl5pPr>
      <a:lvl6pPr marL="5829300" indent="-285750" algn="l" rtl="0" fontAlgn="base">
        <a:spcBef>
          <a:spcPct val="20000"/>
        </a:spcBef>
        <a:spcAft>
          <a:spcPct val="0"/>
        </a:spcAft>
        <a:defRPr sz="2000" b="1">
          <a:solidFill>
            <a:srgbClr val="003368"/>
          </a:solidFill>
          <a:latin typeface="+mn-lt"/>
          <a:ea typeface="+mn-ea"/>
        </a:defRPr>
      </a:lvl6pPr>
      <a:lvl7pPr marL="6286500" indent="-285750" algn="l" rtl="0" fontAlgn="base">
        <a:spcBef>
          <a:spcPct val="20000"/>
        </a:spcBef>
        <a:spcAft>
          <a:spcPct val="0"/>
        </a:spcAft>
        <a:defRPr sz="2000" b="1">
          <a:solidFill>
            <a:srgbClr val="003368"/>
          </a:solidFill>
          <a:latin typeface="+mn-lt"/>
          <a:ea typeface="+mn-ea"/>
        </a:defRPr>
      </a:lvl7pPr>
      <a:lvl8pPr marL="6743700" indent="-285750" algn="l" rtl="0" fontAlgn="base">
        <a:spcBef>
          <a:spcPct val="20000"/>
        </a:spcBef>
        <a:spcAft>
          <a:spcPct val="0"/>
        </a:spcAft>
        <a:defRPr sz="2000" b="1">
          <a:solidFill>
            <a:srgbClr val="003368"/>
          </a:solidFill>
          <a:latin typeface="+mn-lt"/>
          <a:ea typeface="+mn-ea"/>
        </a:defRPr>
      </a:lvl8pPr>
      <a:lvl9pPr marL="7200900" indent="-285750" algn="l" rtl="0" fontAlgn="base">
        <a:spcBef>
          <a:spcPct val="20000"/>
        </a:spcBef>
        <a:spcAft>
          <a:spcPct val="0"/>
        </a:spcAft>
        <a:defRPr sz="2000" b="1">
          <a:solidFill>
            <a:srgbClr val="003368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1180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1806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180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D2A9B3D-15F9-3647-9F74-ECC2E63D502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3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5.wmf"/><Relationship Id="rId5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4" Type="http://schemas.openxmlformats.org/officeDocument/2006/relationships/image" Target="../media/image18.wmf"/><Relationship Id="rId5" Type="http://schemas.openxmlformats.org/officeDocument/2006/relationships/image" Target="../media/image19.wmf"/><Relationship Id="rId6" Type="http://schemas.openxmlformats.org/officeDocument/2006/relationships/image" Target="../media/image20.wmf"/><Relationship Id="rId7" Type="http://schemas.openxmlformats.org/officeDocument/2006/relationships/image" Target="../media/image21.wmf"/><Relationship Id="rId8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4" Type="http://schemas.openxmlformats.org/officeDocument/2006/relationships/image" Target="../media/image18.wmf"/><Relationship Id="rId5" Type="http://schemas.openxmlformats.org/officeDocument/2006/relationships/image" Target="../media/image19.wmf"/><Relationship Id="rId6" Type="http://schemas.openxmlformats.org/officeDocument/2006/relationships/image" Target="../media/image20.wmf"/><Relationship Id="rId7" Type="http://schemas.openxmlformats.org/officeDocument/2006/relationships/image" Target="../media/image21.wmf"/><Relationship Id="rId8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2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25.wmf"/><Relationship Id="rId5" Type="http://schemas.openxmlformats.org/officeDocument/2006/relationships/image" Target="../media/image26.wmf"/><Relationship Id="rId6" Type="http://schemas.openxmlformats.org/officeDocument/2006/relationships/image" Target="../media/image27.wmf"/><Relationship Id="rId7" Type="http://schemas.openxmlformats.org/officeDocument/2006/relationships/image" Target="../media/image28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25.wmf"/><Relationship Id="rId5" Type="http://schemas.openxmlformats.org/officeDocument/2006/relationships/image" Target="../media/image26.wmf"/><Relationship Id="rId6" Type="http://schemas.openxmlformats.org/officeDocument/2006/relationships/image" Target="../media/image27.wmf"/><Relationship Id="rId7" Type="http://schemas.openxmlformats.org/officeDocument/2006/relationships/image" Target="../media/image28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29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4" Type="http://schemas.openxmlformats.org/officeDocument/2006/relationships/image" Target="../media/image31.wmf"/><Relationship Id="rId5" Type="http://schemas.openxmlformats.org/officeDocument/2006/relationships/image" Target="../media/image32.wmf"/><Relationship Id="rId6" Type="http://schemas.openxmlformats.org/officeDocument/2006/relationships/image" Target="../media/image33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emf"/><Relationship Id="rId6" Type="http://schemas.openxmlformats.org/officeDocument/2006/relationships/image" Target="../media/image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4" Type="http://schemas.openxmlformats.org/officeDocument/2006/relationships/image" Target="../media/image31.wmf"/><Relationship Id="rId5" Type="http://schemas.openxmlformats.org/officeDocument/2006/relationships/image" Target="../media/image32.wmf"/><Relationship Id="rId6" Type="http://schemas.openxmlformats.org/officeDocument/2006/relationships/image" Target="../media/image33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4" Type="http://schemas.openxmlformats.org/officeDocument/2006/relationships/image" Target="../media/image35.wmf"/><Relationship Id="rId5" Type="http://schemas.openxmlformats.org/officeDocument/2006/relationships/image" Target="../media/image36.wmf"/><Relationship Id="rId6" Type="http://schemas.openxmlformats.org/officeDocument/2006/relationships/image" Target="../media/image37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4" Type="http://schemas.openxmlformats.org/officeDocument/2006/relationships/image" Target="../media/image35.wmf"/><Relationship Id="rId5" Type="http://schemas.openxmlformats.org/officeDocument/2006/relationships/image" Target="../media/image36.wmf"/><Relationship Id="rId6" Type="http://schemas.openxmlformats.org/officeDocument/2006/relationships/image" Target="../media/image37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38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7.png"/><Relationship Id="rId1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10.w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11.wmf"/><Relationship Id="rId10" Type="http://schemas.openxmlformats.org/officeDocument/2006/relationships/oleObject" Target="../embeddings/oleObject6.bin"/><Relationship Id="rId11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30" descr="swir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767"/>
            <a:ext cx="9925050" cy="587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Line 18"/>
          <p:cNvSpPr>
            <a:spLocks noChangeShapeType="1"/>
          </p:cNvSpPr>
          <p:nvPr/>
        </p:nvSpPr>
        <p:spPr bwMode="auto">
          <a:xfrm>
            <a:off x="3146425" y="1100138"/>
            <a:ext cx="1588" cy="13128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19"/>
          <p:cNvSpPr>
            <a:spLocks noChangeArrowheads="1"/>
          </p:cNvSpPr>
          <p:nvPr/>
        </p:nvSpPr>
        <p:spPr bwMode="auto">
          <a:xfrm>
            <a:off x="1533525" y="2946399"/>
            <a:ext cx="7115175" cy="202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5000"/>
              </a:lnSpc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Clustering</a:t>
            </a:r>
            <a:br>
              <a:rPr lang="en-US" sz="2400" dirty="0">
                <a:solidFill>
                  <a:schemeClr val="bg1"/>
                </a:solidFill>
                <a:latin typeface="Arial" charset="0"/>
              </a:rPr>
            </a:br>
            <a:r>
              <a:rPr lang="en-US" sz="2400" dirty="0">
                <a:solidFill>
                  <a:schemeClr val="bg1"/>
                </a:solidFill>
                <a:latin typeface="Arial" charset="0"/>
              </a:rPr>
              <a:t> (Lecture Set 9</a:t>
            </a:r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)  </a:t>
            </a:r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2017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/>
            </a:r>
            <a:br>
              <a:rPr lang="en-US" sz="2400" b="1" dirty="0">
                <a:solidFill>
                  <a:schemeClr val="bg1"/>
                </a:solidFill>
                <a:latin typeface="Arial" charset="0"/>
              </a:rPr>
            </a:b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Arial" charset="0"/>
              </a:rPr>
              <a:t>Rao Kotagiri</a:t>
            </a:r>
            <a:br>
              <a:rPr lang="en-US" sz="2400" dirty="0">
                <a:solidFill>
                  <a:schemeClr val="bg1"/>
                </a:solidFill>
                <a:latin typeface="Arial" charset="0"/>
              </a:rPr>
            </a:br>
            <a:r>
              <a:rPr lang="en-US" sz="2400" dirty="0">
                <a:solidFill>
                  <a:schemeClr val="bg1"/>
                </a:solidFill>
                <a:latin typeface="Arial" charset="0"/>
              </a:rPr>
              <a:t>Department of Computer Science and Software Engineering</a:t>
            </a:r>
            <a:br>
              <a:rPr lang="en-US" sz="2400" dirty="0">
                <a:solidFill>
                  <a:schemeClr val="bg1"/>
                </a:solidFill>
                <a:latin typeface="Arial" charset="0"/>
              </a:rPr>
            </a:br>
            <a:r>
              <a:rPr lang="en-US" sz="2400" dirty="0">
                <a:solidFill>
                  <a:schemeClr val="bg1"/>
                </a:solidFill>
                <a:latin typeface="Arial" charset="0"/>
              </a:rPr>
              <a:t>The Melbourne School of Engineering</a:t>
            </a:r>
          </a:p>
        </p:txBody>
      </p:sp>
      <p:pic>
        <p:nvPicPr>
          <p:cNvPr id="16388" name="Picture 20" descr="UOM-Rev3D_S_s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1066800"/>
            <a:ext cx="1395412" cy="141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 Box 33"/>
          <p:cNvSpPr txBox="1">
            <a:spLocks noChangeArrowheads="1"/>
          </p:cNvSpPr>
          <p:nvPr/>
        </p:nvSpPr>
        <p:spPr bwMode="auto">
          <a:xfrm>
            <a:off x="749300" y="5321300"/>
            <a:ext cx="8724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AU" sz="1400">
                <a:solidFill>
                  <a:schemeClr val="bg1"/>
                </a:solidFill>
                <a:latin typeface="Arial" charset="0"/>
                <a:cs typeface="Arial" charset="0"/>
              </a:rPr>
              <a:t>Some of slides are derived from Prof Vipin Kumar and modified, http://www-users.cs.umn.edu/~kumar/</a:t>
            </a:r>
          </a:p>
        </p:txBody>
      </p:sp>
      <p:sp>
        <p:nvSpPr>
          <p:cNvPr id="16390" name="Rectangle 1"/>
          <p:cNvSpPr>
            <a:spLocks noChangeArrowheads="1"/>
          </p:cNvSpPr>
          <p:nvPr/>
        </p:nvSpPr>
        <p:spPr bwMode="auto">
          <a:xfrm>
            <a:off x="3248025" y="1484313"/>
            <a:ext cx="616743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AU" sz="4400" b="1">
                <a:solidFill>
                  <a:srgbClr val="FFFF00"/>
                </a:solidFill>
              </a:rPr>
              <a:t>COMP90049 Knowledge Technologies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" y="1125538"/>
            <a:ext cx="2832100" cy="4953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Types of Clusters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2124075"/>
            <a:ext cx="9304338" cy="4279900"/>
          </a:xfrm>
        </p:spPr>
        <p:txBody>
          <a:bodyPr/>
          <a:lstStyle/>
          <a:p>
            <a:pPr marL="0" indent="0" eaLnBrk="1" hangingPunct="1"/>
            <a:r>
              <a:rPr lang="en-US" sz="1800">
                <a:latin typeface="Arial" charset="0"/>
                <a:ea typeface="MS PGothic" charset="0"/>
              </a:rPr>
              <a:t> Well-separated clusters</a:t>
            </a:r>
          </a:p>
          <a:p>
            <a:pPr marL="0" indent="0" eaLnBrk="1" hangingPunct="1"/>
            <a:endParaRPr lang="en-US" sz="1800">
              <a:latin typeface="Arial" charset="0"/>
              <a:ea typeface="MS PGothic" charset="0"/>
            </a:endParaRPr>
          </a:p>
          <a:p>
            <a:pPr marL="0" indent="0" eaLnBrk="1" hangingPunct="1"/>
            <a:r>
              <a:rPr lang="en-US" sz="1800">
                <a:latin typeface="Arial" charset="0"/>
                <a:ea typeface="MS PGothic" charset="0"/>
              </a:rPr>
              <a:t> Center-based clusters</a:t>
            </a:r>
          </a:p>
          <a:p>
            <a:pPr marL="0" indent="0" eaLnBrk="1" hangingPunct="1"/>
            <a:endParaRPr lang="en-US" sz="1800">
              <a:latin typeface="Arial" charset="0"/>
              <a:ea typeface="MS PGothic" charset="0"/>
            </a:endParaRPr>
          </a:p>
          <a:p>
            <a:pPr marL="0" indent="0" eaLnBrk="1" hangingPunct="1"/>
            <a:r>
              <a:rPr lang="en-US" sz="1800">
                <a:latin typeface="Arial" charset="0"/>
                <a:ea typeface="MS PGothic" charset="0"/>
              </a:rPr>
              <a:t> Contiguous clusters</a:t>
            </a:r>
          </a:p>
          <a:p>
            <a:pPr marL="0" indent="0" eaLnBrk="1" hangingPunct="1"/>
            <a:endParaRPr lang="en-US" sz="1800">
              <a:latin typeface="Arial" charset="0"/>
              <a:ea typeface="MS PGothic" charset="0"/>
            </a:endParaRPr>
          </a:p>
          <a:p>
            <a:pPr marL="0" indent="0" eaLnBrk="1" hangingPunct="1"/>
            <a:r>
              <a:rPr lang="en-US" sz="1800">
                <a:latin typeface="Arial" charset="0"/>
                <a:ea typeface="MS PGothic" charset="0"/>
              </a:rPr>
              <a:t> Density-based clusters</a:t>
            </a:r>
          </a:p>
          <a:p>
            <a:pPr marL="0" indent="0" eaLnBrk="1" hangingPunct="1"/>
            <a:endParaRPr lang="en-US" sz="1800">
              <a:latin typeface="Arial" charset="0"/>
              <a:ea typeface="MS PGothic" charset="0"/>
            </a:endParaRPr>
          </a:p>
          <a:p>
            <a:pPr marL="0" indent="0" eaLnBrk="1" hangingPunct="1"/>
            <a:r>
              <a:rPr lang="en-US" sz="1800">
                <a:latin typeface="Arial" charset="0"/>
                <a:ea typeface="MS PGothic" charset="0"/>
              </a:rPr>
              <a:t>Property or Conceptual</a:t>
            </a:r>
          </a:p>
          <a:p>
            <a:pPr marL="0" indent="0" eaLnBrk="1" hangingPunct="1"/>
            <a:endParaRPr lang="en-US" sz="1800">
              <a:latin typeface="Arial" charset="0"/>
              <a:ea typeface="MS PGothic" charset="0"/>
            </a:endParaRPr>
          </a:p>
          <a:p>
            <a:pPr marL="0" indent="0" eaLnBrk="1" hangingPunct="1"/>
            <a:r>
              <a:rPr lang="en-US" sz="1800">
                <a:latin typeface="Arial" charset="0"/>
                <a:ea typeface="MS PGothic" charset="0"/>
              </a:rPr>
              <a:t>Described by an Objective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1143000"/>
            <a:ext cx="6443663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Types of Clusters: Well-Separated (easiest clustering)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113" y="2047875"/>
            <a:ext cx="8948737" cy="42814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MS PGothic" charset="0"/>
              </a:rPr>
              <a:t>Well-Separated Clusters: 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A cluster is a set of points such that any point in a cluster is closer (or more similar) to every other point in the cluster than to any point not in the cluster. </a:t>
            </a:r>
          </a:p>
          <a:p>
            <a:pPr eaLnBrk="1" hangingPunct="1">
              <a:lnSpc>
                <a:spcPct val="90000"/>
              </a:lnSpc>
            </a:pPr>
            <a:endParaRPr lang="en-US" sz="1800">
              <a:latin typeface="Arial" charset="0"/>
              <a:ea typeface="MS PGothic" charset="0"/>
            </a:endParaRPr>
          </a:p>
        </p:txBody>
      </p:sp>
      <p:sp>
        <p:nvSpPr>
          <p:cNvPr id="36867" name="Oval 4"/>
          <p:cNvSpPr>
            <a:spLocks noChangeAspect="1" noChangeArrowheads="1"/>
          </p:cNvSpPr>
          <p:nvPr/>
        </p:nvSpPr>
        <p:spPr bwMode="auto">
          <a:xfrm>
            <a:off x="1568450" y="4570413"/>
            <a:ext cx="1238250" cy="1143000"/>
          </a:xfrm>
          <a:prstGeom prst="ellipse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8" name="Oval 5"/>
          <p:cNvSpPr>
            <a:spLocks noChangeAspect="1" noChangeArrowheads="1"/>
          </p:cNvSpPr>
          <p:nvPr/>
        </p:nvSpPr>
        <p:spPr bwMode="auto">
          <a:xfrm>
            <a:off x="6519863" y="4570413"/>
            <a:ext cx="1238250" cy="11430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9" name="Oval 6"/>
          <p:cNvSpPr>
            <a:spLocks noChangeAspect="1" noChangeArrowheads="1"/>
          </p:cNvSpPr>
          <p:nvPr/>
        </p:nvSpPr>
        <p:spPr bwMode="auto">
          <a:xfrm>
            <a:off x="3798888" y="2971800"/>
            <a:ext cx="1238250" cy="11430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3219450" y="5791200"/>
            <a:ext cx="3467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3 well-separated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5450" y="1295400"/>
            <a:ext cx="8970963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Types of Clusters: Center-Based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113" y="2276475"/>
            <a:ext cx="8948737" cy="4052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MS PGothic" charset="0"/>
              </a:rPr>
              <a:t>Center-based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 A cluster is a set of objects such that an object in a cluster is closer (more similar) to the “center” of a cluster, than to the center of any other cluster  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The center of a cluster is often a </a:t>
            </a:r>
            <a:r>
              <a:rPr lang="en-US" sz="1800">
                <a:solidFill>
                  <a:srgbClr val="FF0000"/>
                </a:solidFill>
                <a:latin typeface="Arial" charset="0"/>
                <a:ea typeface="MS PGothic" charset="0"/>
              </a:rPr>
              <a:t>centroid</a:t>
            </a:r>
            <a:r>
              <a:rPr lang="en-US" sz="1800">
                <a:latin typeface="Arial" charset="0"/>
                <a:ea typeface="MS PGothic" charset="0"/>
              </a:rPr>
              <a:t>, the average of all the points in the cluster, or a </a:t>
            </a:r>
            <a:r>
              <a:rPr lang="en-US" sz="1800">
                <a:solidFill>
                  <a:srgbClr val="FF0000"/>
                </a:solidFill>
                <a:latin typeface="Arial" charset="0"/>
                <a:ea typeface="MS PGothic" charset="0"/>
              </a:rPr>
              <a:t>medoid</a:t>
            </a:r>
            <a:r>
              <a:rPr lang="en-US" sz="1800">
                <a:latin typeface="Arial" charset="0"/>
                <a:ea typeface="MS PGothic" charset="0"/>
              </a:rPr>
              <a:t>, the most “representative” point of a cluster </a:t>
            </a:r>
          </a:p>
          <a:p>
            <a:pPr eaLnBrk="1" hangingPunct="1">
              <a:lnSpc>
                <a:spcPct val="90000"/>
              </a:lnSpc>
            </a:pPr>
            <a:endParaRPr lang="en-US">
              <a:latin typeface="Arial" charset="0"/>
              <a:ea typeface="MS PGothic" charset="0"/>
            </a:endParaRPr>
          </a:p>
        </p:txBody>
      </p:sp>
      <p:sp>
        <p:nvSpPr>
          <p:cNvPr id="38915" name="Oval 4"/>
          <p:cNvSpPr>
            <a:spLocks noChangeAspect="1" noChangeArrowheads="1"/>
          </p:cNvSpPr>
          <p:nvPr/>
        </p:nvSpPr>
        <p:spPr bwMode="auto">
          <a:xfrm>
            <a:off x="1238250" y="4191000"/>
            <a:ext cx="1485900" cy="1371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6" name="Oval 5"/>
          <p:cNvSpPr>
            <a:spLocks noChangeAspect="1" noChangeArrowheads="1"/>
          </p:cNvSpPr>
          <p:nvPr/>
        </p:nvSpPr>
        <p:spPr bwMode="auto">
          <a:xfrm>
            <a:off x="2724150" y="4191000"/>
            <a:ext cx="1485900" cy="137160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7" name="Oval 6"/>
          <p:cNvSpPr>
            <a:spLocks noChangeAspect="1" noChangeArrowheads="1"/>
          </p:cNvSpPr>
          <p:nvPr/>
        </p:nvSpPr>
        <p:spPr bwMode="auto">
          <a:xfrm>
            <a:off x="5765800" y="4329113"/>
            <a:ext cx="1265238" cy="1100137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8" name="Oval 7"/>
          <p:cNvSpPr>
            <a:spLocks noChangeAspect="1" noChangeArrowheads="1"/>
          </p:cNvSpPr>
          <p:nvPr/>
        </p:nvSpPr>
        <p:spPr bwMode="auto">
          <a:xfrm>
            <a:off x="7251700" y="4329113"/>
            <a:ext cx="1265238" cy="1100137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9" name="Text Box 8"/>
          <p:cNvSpPr txBox="1">
            <a:spLocks noChangeArrowheads="1"/>
          </p:cNvSpPr>
          <p:nvPr/>
        </p:nvSpPr>
        <p:spPr bwMode="auto">
          <a:xfrm>
            <a:off x="3219450" y="5791200"/>
            <a:ext cx="3467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4 center-based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6850" y="1193800"/>
            <a:ext cx="8970963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Types of Clusters: Contiguity-Based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113" y="2149475"/>
            <a:ext cx="8948737" cy="4179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MS PGothic" charset="0"/>
              </a:rPr>
              <a:t>Contiguous Cluster (Nearest neighbor or Transitive)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A cluster is a set of points such that a point in a cluster is closer (or more similar) to one or more other points in the cluster than to any point not in the cluster.</a:t>
            </a:r>
          </a:p>
          <a:p>
            <a:pPr eaLnBrk="1" hangingPunct="1">
              <a:lnSpc>
                <a:spcPct val="90000"/>
              </a:lnSpc>
            </a:pPr>
            <a:endParaRPr lang="en-US" sz="1800">
              <a:latin typeface="Arial" charset="0"/>
              <a:ea typeface="MS PGothic" charset="0"/>
            </a:endParaRPr>
          </a:p>
        </p:txBody>
      </p:sp>
      <p:grpSp>
        <p:nvGrpSpPr>
          <p:cNvPr id="40963" name="Group 4"/>
          <p:cNvGrpSpPr>
            <a:grpSpLocks/>
          </p:cNvGrpSpPr>
          <p:nvPr/>
        </p:nvGrpSpPr>
        <p:grpSpPr bwMode="auto">
          <a:xfrm>
            <a:off x="412750" y="3810000"/>
            <a:ext cx="9245600" cy="1219200"/>
            <a:chOff x="950" y="2544"/>
            <a:chExt cx="4106" cy="576"/>
          </a:xfrm>
        </p:grpSpPr>
        <p:sp>
          <p:nvSpPr>
            <p:cNvPr id="40965" name="Freeform 5" descr="Large grid"/>
            <p:cNvSpPr>
              <a:spLocks noChangeAspect="1"/>
            </p:cNvSpPr>
            <p:nvPr/>
          </p:nvSpPr>
          <p:spPr bwMode="auto">
            <a:xfrm>
              <a:off x="950" y="2552"/>
              <a:ext cx="267" cy="457"/>
            </a:xfrm>
            <a:custGeom>
              <a:avLst/>
              <a:gdLst>
                <a:gd name="T0" fmla="*/ 267 w 432"/>
                <a:gd name="T1" fmla="*/ 0 h 744"/>
                <a:gd name="T2" fmla="*/ 163 w 432"/>
                <a:gd name="T3" fmla="*/ 7 h 744"/>
                <a:gd name="T4" fmla="*/ 141 w 432"/>
                <a:gd name="T5" fmla="*/ 22 h 744"/>
                <a:gd name="T6" fmla="*/ 104 w 432"/>
                <a:gd name="T7" fmla="*/ 111 h 744"/>
                <a:gd name="T8" fmla="*/ 111 w 432"/>
                <a:gd name="T9" fmla="*/ 199 h 744"/>
                <a:gd name="T10" fmla="*/ 185 w 432"/>
                <a:gd name="T11" fmla="*/ 310 h 744"/>
                <a:gd name="T12" fmla="*/ 185 w 432"/>
                <a:gd name="T13" fmla="*/ 435 h 744"/>
                <a:gd name="T14" fmla="*/ 156 w 432"/>
                <a:gd name="T15" fmla="*/ 442 h 744"/>
                <a:gd name="T16" fmla="*/ 0 w 432"/>
                <a:gd name="T17" fmla="*/ 457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flat" cmpd="sng">
              <a:solidFill>
                <a:srgbClr val="99CC00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6" name="Freeform 6" descr="Large grid"/>
            <p:cNvSpPr>
              <a:spLocks noChangeAspect="1"/>
            </p:cNvSpPr>
            <p:nvPr/>
          </p:nvSpPr>
          <p:spPr bwMode="auto">
            <a:xfrm>
              <a:off x="1061" y="2618"/>
              <a:ext cx="267" cy="459"/>
            </a:xfrm>
            <a:custGeom>
              <a:avLst/>
              <a:gdLst>
                <a:gd name="T0" fmla="*/ 267 w 432"/>
                <a:gd name="T1" fmla="*/ 0 h 744"/>
                <a:gd name="T2" fmla="*/ 163 w 432"/>
                <a:gd name="T3" fmla="*/ 7 h 744"/>
                <a:gd name="T4" fmla="*/ 141 w 432"/>
                <a:gd name="T5" fmla="*/ 22 h 744"/>
                <a:gd name="T6" fmla="*/ 104 w 432"/>
                <a:gd name="T7" fmla="*/ 111 h 744"/>
                <a:gd name="T8" fmla="*/ 111 w 432"/>
                <a:gd name="T9" fmla="*/ 200 h 744"/>
                <a:gd name="T10" fmla="*/ 185 w 432"/>
                <a:gd name="T11" fmla="*/ 311 h 744"/>
                <a:gd name="T12" fmla="*/ 185 w 432"/>
                <a:gd name="T13" fmla="*/ 437 h 744"/>
                <a:gd name="T14" fmla="*/ 156 w 432"/>
                <a:gd name="T15" fmla="*/ 444 h 744"/>
                <a:gd name="T16" fmla="*/ 0 w 432"/>
                <a:gd name="T17" fmla="*/ 459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rnd" cmpd="sng">
              <a:solidFill>
                <a:srgbClr val="00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7" name="Freeform 7" descr="Large grid"/>
            <p:cNvSpPr>
              <a:spLocks noChangeAspect="1"/>
            </p:cNvSpPr>
            <p:nvPr/>
          </p:nvSpPr>
          <p:spPr bwMode="auto">
            <a:xfrm>
              <a:off x="1195" y="2663"/>
              <a:ext cx="267" cy="457"/>
            </a:xfrm>
            <a:custGeom>
              <a:avLst/>
              <a:gdLst>
                <a:gd name="T0" fmla="*/ 267 w 432"/>
                <a:gd name="T1" fmla="*/ 0 h 744"/>
                <a:gd name="T2" fmla="*/ 163 w 432"/>
                <a:gd name="T3" fmla="*/ 7 h 744"/>
                <a:gd name="T4" fmla="*/ 141 w 432"/>
                <a:gd name="T5" fmla="*/ 22 h 744"/>
                <a:gd name="T6" fmla="*/ 104 w 432"/>
                <a:gd name="T7" fmla="*/ 111 h 744"/>
                <a:gd name="T8" fmla="*/ 111 w 432"/>
                <a:gd name="T9" fmla="*/ 199 h 744"/>
                <a:gd name="T10" fmla="*/ 185 w 432"/>
                <a:gd name="T11" fmla="*/ 310 h 744"/>
                <a:gd name="T12" fmla="*/ 185 w 432"/>
                <a:gd name="T13" fmla="*/ 435 h 744"/>
                <a:gd name="T14" fmla="*/ 156 w 432"/>
                <a:gd name="T15" fmla="*/ 442 h 744"/>
                <a:gd name="T16" fmla="*/ 0 w 432"/>
                <a:gd name="T17" fmla="*/ 457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flat" cmpd="sng">
              <a:solidFill>
                <a:srgbClr val="FF7C8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" name="Oval 8"/>
            <p:cNvSpPr>
              <a:spLocks noChangeAspect="1" noChangeArrowheads="1"/>
            </p:cNvSpPr>
            <p:nvPr/>
          </p:nvSpPr>
          <p:spPr bwMode="auto">
            <a:xfrm>
              <a:off x="2171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" name="AutoShape 9"/>
            <p:cNvSpPr>
              <a:spLocks noChangeAspect="1" noChangeArrowheads="1"/>
            </p:cNvSpPr>
            <p:nvPr/>
          </p:nvSpPr>
          <p:spPr bwMode="auto">
            <a:xfrm rot="-5400000">
              <a:off x="1942" y="2382"/>
              <a:ext cx="525" cy="866"/>
            </a:xfrm>
            <a:custGeom>
              <a:avLst/>
              <a:gdLst>
                <a:gd name="T0" fmla="*/ 6 w 21600"/>
                <a:gd name="T1" fmla="*/ 0 h 21600"/>
                <a:gd name="T2" fmla="*/ 2 w 21600"/>
                <a:gd name="T3" fmla="*/ 24 h 21600"/>
                <a:gd name="T4" fmla="*/ 6 w 21600"/>
                <a:gd name="T5" fmla="*/ 8 h 21600"/>
                <a:gd name="T6" fmla="*/ 11 w 21600"/>
                <a:gd name="T7" fmla="*/ 24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0" name="Oval 10"/>
            <p:cNvSpPr>
              <a:spLocks noChangeAspect="1" noChangeArrowheads="1"/>
            </p:cNvSpPr>
            <p:nvPr/>
          </p:nvSpPr>
          <p:spPr bwMode="auto">
            <a:xfrm>
              <a:off x="2504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1" name="Line 11"/>
            <p:cNvSpPr>
              <a:spLocks noChangeAspect="1" noChangeShapeType="1"/>
            </p:cNvSpPr>
            <p:nvPr/>
          </p:nvSpPr>
          <p:spPr bwMode="auto">
            <a:xfrm>
              <a:off x="2305" y="2818"/>
              <a:ext cx="199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Oval 12"/>
            <p:cNvSpPr>
              <a:spLocks noChangeAspect="1" noChangeArrowheads="1"/>
            </p:cNvSpPr>
            <p:nvPr/>
          </p:nvSpPr>
          <p:spPr bwMode="auto">
            <a:xfrm>
              <a:off x="4236" y="2633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Oval 13"/>
            <p:cNvSpPr>
              <a:spLocks noChangeAspect="1" noChangeArrowheads="1"/>
            </p:cNvSpPr>
            <p:nvPr/>
          </p:nvSpPr>
          <p:spPr bwMode="auto">
            <a:xfrm>
              <a:off x="4680" y="2633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Oval 14"/>
            <p:cNvSpPr>
              <a:spLocks noChangeAspect="1" noChangeArrowheads="1"/>
            </p:cNvSpPr>
            <p:nvPr/>
          </p:nvSpPr>
          <p:spPr bwMode="auto">
            <a:xfrm>
              <a:off x="2992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Oval 15"/>
            <p:cNvSpPr>
              <a:spLocks noChangeAspect="1" noChangeArrowheads="1"/>
            </p:cNvSpPr>
            <p:nvPr/>
          </p:nvSpPr>
          <p:spPr bwMode="auto">
            <a:xfrm>
              <a:off x="3391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4" name="Text Box 16"/>
          <p:cNvSpPr txBox="1">
            <a:spLocks noChangeArrowheads="1"/>
          </p:cNvSpPr>
          <p:nvPr/>
        </p:nvSpPr>
        <p:spPr bwMode="auto">
          <a:xfrm>
            <a:off x="3219450" y="5791200"/>
            <a:ext cx="3467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8 contiguous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6550" y="1333500"/>
            <a:ext cx="8970963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Types of Clusters: Density-Based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113" y="2276475"/>
            <a:ext cx="8948737" cy="4052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MS PGothic" charset="0"/>
              </a:rPr>
              <a:t>Density-based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A cluster is a dense region of points, which is separated by low-density regions, from other regions of high density. 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Used when the clusters are irregular or intertwined, and when noise and outliers are present. </a:t>
            </a:r>
          </a:p>
        </p:txBody>
      </p:sp>
      <p:grpSp>
        <p:nvGrpSpPr>
          <p:cNvPr id="43011" name="Group 4"/>
          <p:cNvGrpSpPr>
            <a:grpSpLocks/>
          </p:cNvGrpSpPr>
          <p:nvPr/>
        </p:nvGrpSpPr>
        <p:grpSpPr bwMode="auto">
          <a:xfrm>
            <a:off x="330200" y="3657600"/>
            <a:ext cx="9328150" cy="1676400"/>
            <a:chOff x="1056" y="3072"/>
            <a:chExt cx="3840" cy="720"/>
          </a:xfrm>
        </p:grpSpPr>
        <p:sp>
          <p:nvSpPr>
            <p:cNvPr id="43013" name="Rectangle 5"/>
            <p:cNvSpPr>
              <a:spLocks noChangeArrowheads="1"/>
            </p:cNvSpPr>
            <p:nvPr/>
          </p:nvSpPr>
          <p:spPr bwMode="auto">
            <a:xfrm>
              <a:off x="1056" y="3072"/>
              <a:ext cx="3840" cy="72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4" name="Oval 6"/>
            <p:cNvSpPr>
              <a:spLocks noChangeAspect="1" noChangeArrowheads="1"/>
            </p:cNvSpPr>
            <p:nvPr/>
          </p:nvSpPr>
          <p:spPr bwMode="auto">
            <a:xfrm>
              <a:off x="1599" y="3374"/>
              <a:ext cx="134" cy="134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5" name="AutoShape 7"/>
            <p:cNvSpPr>
              <a:spLocks noChangeAspect="1" noChangeArrowheads="1"/>
            </p:cNvSpPr>
            <p:nvPr/>
          </p:nvSpPr>
          <p:spPr bwMode="auto">
            <a:xfrm rot="-5400000">
              <a:off x="1370" y="3006"/>
              <a:ext cx="525" cy="866"/>
            </a:xfrm>
            <a:custGeom>
              <a:avLst/>
              <a:gdLst>
                <a:gd name="T0" fmla="*/ 6 w 21600"/>
                <a:gd name="T1" fmla="*/ 0 h 21600"/>
                <a:gd name="T2" fmla="*/ 2 w 21600"/>
                <a:gd name="T3" fmla="*/ 24 h 21600"/>
                <a:gd name="T4" fmla="*/ 6 w 21600"/>
                <a:gd name="T5" fmla="*/ 8 h 21600"/>
                <a:gd name="T6" fmla="*/ 11 w 21600"/>
                <a:gd name="T7" fmla="*/ 24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6" name="Oval 8"/>
            <p:cNvSpPr>
              <a:spLocks noChangeAspect="1" noChangeArrowheads="1"/>
            </p:cNvSpPr>
            <p:nvPr/>
          </p:nvSpPr>
          <p:spPr bwMode="auto">
            <a:xfrm>
              <a:off x="1932" y="3374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7" name="Oval 9"/>
            <p:cNvSpPr>
              <a:spLocks noChangeAspect="1" noChangeArrowheads="1"/>
            </p:cNvSpPr>
            <p:nvPr/>
          </p:nvSpPr>
          <p:spPr bwMode="auto">
            <a:xfrm>
              <a:off x="3664" y="3257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8" name="Oval 10"/>
            <p:cNvSpPr>
              <a:spLocks noChangeAspect="1" noChangeArrowheads="1"/>
            </p:cNvSpPr>
            <p:nvPr/>
          </p:nvSpPr>
          <p:spPr bwMode="auto">
            <a:xfrm>
              <a:off x="4108" y="3257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9" name="Oval 11"/>
            <p:cNvSpPr>
              <a:spLocks noChangeAspect="1" noChangeArrowheads="1"/>
            </p:cNvSpPr>
            <p:nvPr/>
          </p:nvSpPr>
          <p:spPr bwMode="auto">
            <a:xfrm>
              <a:off x="2420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0" name="Oval 12"/>
            <p:cNvSpPr>
              <a:spLocks noChangeAspect="1" noChangeArrowheads="1"/>
            </p:cNvSpPr>
            <p:nvPr/>
          </p:nvSpPr>
          <p:spPr bwMode="auto">
            <a:xfrm>
              <a:off x="2819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12" name="Text Box 13"/>
          <p:cNvSpPr txBox="1">
            <a:spLocks noChangeArrowheads="1"/>
          </p:cNvSpPr>
          <p:nvPr/>
        </p:nvSpPr>
        <p:spPr bwMode="auto">
          <a:xfrm>
            <a:off x="3219450" y="5791200"/>
            <a:ext cx="3467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6 density-based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3550" y="1155700"/>
            <a:ext cx="8970963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Types of Clusters: Conceptual Clusters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113" y="2098675"/>
            <a:ext cx="8948737" cy="4230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MS PGothic" charset="0"/>
              </a:rPr>
              <a:t>Shared Property or Conceptual Clusters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Finds clusters that share some common property or represent a particular concept. </a:t>
            </a:r>
          </a:p>
          <a:p>
            <a:pPr marL="742950" lvl="1" indent="-285750" eaLnBrk="1" hangingPunct="1">
              <a:lnSpc>
                <a:spcPct val="90000"/>
              </a:lnSpc>
              <a:buFontTx/>
              <a:buNone/>
            </a:pPr>
            <a:endParaRPr lang="en-US" sz="1800">
              <a:latin typeface="Arial" charset="0"/>
              <a:ea typeface="MS PGothic" charset="0"/>
            </a:endParaRP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3219450" y="5791200"/>
            <a:ext cx="3467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2 Overlapping Circles</a:t>
            </a:r>
          </a:p>
        </p:txBody>
      </p:sp>
      <p:sp>
        <p:nvSpPr>
          <p:cNvPr id="45060" name="AutoShape 5"/>
          <p:cNvSpPr>
            <a:spLocks noChangeArrowheads="1"/>
          </p:cNvSpPr>
          <p:nvPr/>
        </p:nvSpPr>
        <p:spPr bwMode="auto">
          <a:xfrm>
            <a:off x="3054350" y="2819400"/>
            <a:ext cx="2476500" cy="2057400"/>
          </a:xfrm>
          <a:custGeom>
            <a:avLst/>
            <a:gdLst>
              <a:gd name="T0" fmla="*/ 141968802 w 21600"/>
              <a:gd name="T1" fmla="*/ 0 h 21600"/>
              <a:gd name="T2" fmla="*/ 41578486 w 21600"/>
              <a:gd name="T3" fmla="*/ 28696539 h 21600"/>
              <a:gd name="T4" fmla="*/ 0 w 21600"/>
              <a:gd name="T5" fmla="*/ 97983675 h 21600"/>
              <a:gd name="T6" fmla="*/ 41578486 w 21600"/>
              <a:gd name="T7" fmla="*/ 167270811 h 21600"/>
              <a:gd name="T8" fmla="*/ 141968802 w 21600"/>
              <a:gd name="T9" fmla="*/ 195967350 h 21600"/>
              <a:gd name="T10" fmla="*/ 242359118 w 21600"/>
              <a:gd name="T11" fmla="*/ 167270811 h 21600"/>
              <a:gd name="T12" fmla="*/ 283937604 w 21600"/>
              <a:gd name="T13" fmla="*/ 97983675 h 21600"/>
              <a:gd name="T14" fmla="*/ 242359118 w 21600"/>
              <a:gd name="T15" fmla="*/ 2869653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030" y="10800"/>
                </a:moveTo>
                <a:cubicBezTo>
                  <a:pt x="3030" y="15091"/>
                  <a:pt x="6509" y="18570"/>
                  <a:pt x="10800" y="18570"/>
                </a:cubicBezTo>
                <a:cubicBezTo>
                  <a:pt x="15091" y="18570"/>
                  <a:pt x="18570" y="15091"/>
                  <a:pt x="18570" y="10800"/>
                </a:cubicBezTo>
                <a:cubicBezTo>
                  <a:pt x="18570" y="6509"/>
                  <a:pt x="15091" y="3030"/>
                  <a:pt x="10800" y="3030"/>
                </a:cubicBezTo>
                <a:cubicBezTo>
                  <a:pt x="6509" y="3030"/>
                  <a:pt x="3030" y="6509"/>
                  <a:pt x="3030" y="10800"/>
                </a:cubicBezTo>
                <a:close/>
              </a:path>
            </a:pathLst>
          </a:cu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AutoShape 6"/>
          <p:cNvSpPr>
            <a:spLocks noChangeArrowheads="1"/>
          </p:cNvSpPr>
          <p:nvPr/>
        </p:nvSpPr>
        <p:spPr bwMode="auto">
          <a:xfrm>
            <a:off x="4210050" y="2819400"/>
            <a:ext cx="2476500" cy="2057400"/>
          </a:xfrm>
          <a:custGeom>
            <a:avLst/>
            <a:gdLst>
              <a:gd name="T0" fmla="*/ 141968802 w 21600"/>
              <a:gd name="T1" fmla="*/ 0 h 21600"/>
              <a:gd name="T2" fmla="*/ 41578486 w 21600"/>
              <a:gd name="T3" fmla="*/ 28696539 h 21600"/>
              <a:gd name="T4" fmla="*/ 0 w 21600"/>
              <a:gd name="T5" fmla="*/ 97983675 h 21600"/>
              <a:gd name="T6" fmla="*/ 41578486 w 21600"/>
              <a:gd name="T7" fmla="*/ 167270811 h 21600"/>
              <a:gd name="T8" fmla="*/ 141968802 w 21600"/>
              <a:gd name="T9" fmla="*/ 195967350 h 21600"/>
              <a:gd name="T10" fmla="*/ 242359118 w 21600"/>
              <a:gd name="T11" fmla="*/ 167270811 h 21600"/>
              <a:gd name="T12" fmla="*/ 283937604 w 21600"/>
              <a:gd name="T13" fmla="*/ 97983675 h 21600"/>
              <a:gd name="T14" fmla="*/ 242359118 w 21600"/>
              <a:gd name="T15" fmla="*/ 2869653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030" y="10800"/>
                </a:moveTo>
                <a:cubicBezTo>
                  <a:pt x="3030" y="15091"/>
                  <a:pt x="6509" y="18570"/>
                  <a:pt x="10800" y="18570"/>
                </a:cubicBezTo>
                <a:cubicBezTo>
                  <a:pt x="15091" y="18570"/>
                  <a:pt x="18570" y="15091"/>
                  <a:pt x="18570" y="10800"/>
                </a:cubicBezTo>
                <a:cubicBezTo>
                  <a:pt x="18570" y="6509"/>
                  <a:pt x="15091" y="3030"/>
                  <a:pt x="10800" y="3030"/>
                </a:cubicBezTo>
                <a:cubicBezTo>
                  <a:pt x="6509" y="3030"/>
                  <a:pt x="3030" y="6509"/>
                  <a:pt x="3030" y="10800"/>
                </a:cubicBezTo>
                <a:close/>
              </a:path>
            </a:pathLst>
          </a:cu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257300"/>
            <a:ext cx="9245600" cy="5334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Types of Clusters: Objective Function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1739900"/>
            <a:ext cx="9212262" cy="4584700"/>
          </a:xfrm>
        </p:spPr>
        <p:txBody>
          <a:bodyPr/>
          <a:lstStyle/>
          <a:p>
            <a:pPr marL="0" indent="0" eaLnBrk="1" hangingPunct="1"/>
            <a:r>
              <a:rPr lang="en-US">
                <a:latin typeface="Arial" charset="0"/>
                <a:ea typeface="MS PGothic" charset="0"/>
              </a:rPr>
              <a:t>Clusters Defined by an Objective Function</a:t>
            </a:r>
          </a:p>
          <a:p>
            <a:pPr lvl="1" eaLnBrk="1" hangingPunct="1"/>
            <a:r>
              <a:rPr lang="en-US" sz="1800">
                <a:latin typeface="Arial" charset="0"/>
                <a:ea typeface="MS PGothic" charset="0"/>
              </a:rPr>
              <a:t>Finds clusters that minimize or maximize an objective function. </a:t>
            </a:r>
          </a:p>
          <a:p>
            <a:pPr lvl="1" eaLnBrk="1" hangingPunct="1"/>
            <a:r>
              <a:rPr lang="en-US" sz="1800">
                <a:latin typeface="Arial" charset="0"/>
                <a:ea typeface="MS PGothic" charset="0"/>
              </a:rPr>
              <a:t>Enumerate all possible ways of dividing the points into clusters and evaluate the `goodness' of each potential set of clusters by using the given objective function.  (NP Hard)</a:t>
            </a:r>
          </a:p>
          <a:p>
            <a:pPr lvl="1" eaLnBrk="1" hangingPunct="1"/>
            <a:r>
              <a:rPr lang="en-US" sz="1800">
                <a:latin typeface="Arial" charset="0"/>
                <a:ea typeface="MS PGothic" charset="0"/>
              </a:rPr>
              <a:t> Can have global or local objectives.</a:t>
            </a:r>
          </a:p>
          <a:p>
            <a:pPr lvl="2" eaLnBrk="1" hangingPunct="1"/>
            <a:r>
              <a:rPr lang="en-US" sz="1800">
                <a:latin typeface="Arial" charset="0"/>
                <a:ea typeface="MS PGothic" charset="0"/>
              </a:rPr>
              <a:t> Hierarchical clustering algorithms typically have local objectives</a:t>
            </a:r>
          </a:p>
          <a:p>
            <a:pPr lvl="2" eaLnBrk="1" hangingPunct="1"/>
            <a:r>
              <a:rPr lang="en-US" sz="1800">
                <a:latin typeface="Arial" charset="0"/>
                <a:ea typeface="MS PGothic" charset="0"/>
              </a:rPr>
              <a:t> Partitional algorithms typically have global objectives</a:t>
            </a:r>
          </a:p>
          <a:p>
            <a:pPr lvl="1" eaLnBrk="1" hangingPunct="1"/>
            <a:r>
              <a:rPr lang="en-US" sz="1800">
                <a:latin typeface="Arial" charset="0"/>
                <a:ea typeface="MS PGothic" charset="0"/>
              </a:rPr>
              <a:t>A variation of the global objective function approach is to fit the data to a parameterized model. </a:t>
            </a:r>
          </a:p>
          <a:p>
            <a:pPr lvl="2" eaLnBrk="1" hangingPunct="1"/>
            <a:r>
              <a:rPr lang="en-US" sz="1800">
                <a:latin typeface="Arial" charset="0"/>
                <a:ea typeface="MS PGothic" charset="0"/>
              </a:rPr>
              <a:t> Parameters for the model are determined from the data. </a:t>
            </a:r>
          </a:p>
          <a:p>
            <a:pPr lvl="2" eaLnBrk="1" hangingPunct="1"/>
            <a:r>
              <a:rPr lang="en-US" sz="1800">
                <a:latin typeface="Arial" charset="0"/>
                <a:ea typeface="MS PGothic" charset="0"/>
              </a:rPr>
              <a:t> Mixture models assume that the data is a ‘mixture' of a number of statistical distributions.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250" y="1143000"/>
            <a:ext cx="9245600" cy="5334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Types of Clusters: Objective Function …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1920875"/>
            <a:ext cx="9304338" cy="4483100"/>
          </a:xfrm>
        </p:spPr>
        <p:txBody>
          <a:bodyPr/>
          <a:lstStyle/>
          <a:p>
            <a:pPr marL="292100" indent="-292100" eaLnBrk="1" hangingPunct="1"/>
            <a:r>
              <a:rPr lang="en-US">
                <a:latin typeface="Arial" charset="0"/>
                <a:ea typeface="MS PGothic" charset="0"/>
              </a:rPr>
              <a:t>Map the clustering problem to a different domain and solve a related problem in that domain</a:t>
            </a:r>
          </a:p>
          <a:p>
            <a:pPr marL="800100" lvl="1" indent="-342900" eaLnBrk="1" hangingPunct="1"/>
            <a:r>
              <a:rPr lang="en-US">
                <a:latin typeface="Arial" charset="0"/>
                <a:ea typeface="MS PGothic" charset="0"/>
              </a:rPr>
              <a:t>Proximity matrix defines a weighted graph, where the nodes are the points being clustered, and the weighted edges represent the proximities between points</a:t>
            </a:r>
          </a:p>
          <a:p>
            <a:pPr marL="1600200" lvl="3" indent="-52388" eaLnBrk="1" hangingPunct="1"/>
            <a:endParaRPr lang="en-US">
              <a:latin typeface="Arial" charset="0"/>
              <a:ea typeface="MS PGothic" charset="0"/>
            </a:endParaRPr>
          </a:p>
          <a:p>
            <a:pPr marL="800100" lvl="1" indent="-342900" eaLnBrk="1" hangingPunct="1"/>
            <a:r>
              <a:rPr lang="en-US">
                <a:latin typeface="Arial" charset="0"/>
                <a:ea typeface="MS PGothic" charset="0"/>
              </a:rPr>
              <a:t> Clustering is equivalent to breaking the graph into connected components, one for each cluster. </a:t>
            </a:r>
          </a:p>
          <a:p>
            <a:pPr marL="800100" lvl="1" indent="-342900" eaLnBrk="1" hangingPunct="1"/>
            <a:endParaRPr lang="en-US">
              <a:latin typeface="Arial" charset="0"/>
              <a:ea typeface="MS PGothic" charset="0"/>
            </a:endParaRPr>
          </a:p>
          <a:p>
            <a:pPr marL="800100" lvl="1" indent="-342900" eaLnBrk="1" hangingPunct="1"/>
            <a:r>
              <a:rPr lang="en-US">
                <a:latin typeface="Arial" charset="0"/>
                <a:ea typeface="MS PGothic" charset="0"/>
              </a:rPr>
              <a:t>Want to minimize the edge weight between clusters and maximize the edge weight within clusters </a:t>
            </a:r>
          </a:p>
          <a:p>
            <a:pPr marL="292100" indent="-292100" eaLnBrk="1" hangingPunct="1"/>
            <a:endParaRPr lang="en-US">
              <a:latin typeface="Arial" charset="0"/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1150938"/>
            <a:ext cx="8915400" cy="5207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Characteristics of the Input Data Are Important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1870075"/>
            <a:ext cx="9304338" cy="45339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Type of proximity or density measure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Arial" charset="0"/>
                <a:ea typeface="MS PGothic" charset="0"/>
              </a:rPr>
              <a:t>This is a derived measure, but central to clustering  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Sparseness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Arial" charset="0"/>
                <a:ea typeface="MS PGothic" charset="0"/>
              </a:rPr>
              <a:t>Dictates type of similarity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Arial" charset="0"/>
                <a:ea typeface="MS PGothic" charset="0"/>
              </a:rPr>
              <a:t>Adds to efficiency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Attribute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Arial" charset="0"/>
                <a:ea typeface="MS PGothic" charset="0"/>
              </a:rPr>
              <a:t>Dictates type of similarity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Type of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Arial" charset="0"/>
                <a:ea typeface="MS PGothic" charset="0"/>
              </a:rPr>
              <a:t>Dictates type of similarity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Arial" charset="0"/>
                <a:ea typeface="MS PGothic" charset="0"/>
              </a:rPr>
              <a:t>Other characteristics, e.g., autocorrelation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Dimensionality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Noise and Outliers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Type of Distribution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600">
              <a:latin typeface="Arial" charset="0"/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9100" y="1265238"/>
            <a:ext cx="8915400" cy="5588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Clustering Algorithms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2073275"/>
            <a:ext cx="9304338" cy="4330700"/>
          </a:xfrm>
        </p:spPr>
        <p:txBody>
          <a:bodyPr/>
          <a:lstStyle/>
          <a:p>
            <a:pPr marL="0" indent="0" eaLnBrk="1" hangingPunct="1"/>
            <a:r>
              <a:rPr lang="en-US">
                <a:latin typeface="Arial" charset="0"/>
                <a:ea typeface="MS PGothic" charset="0"/>
              </a:rPr>
              <a:t>K-means and its variants</a:t>
            </a:r>
          </a:p>
          <a:p>
            <a:pPr lvl="4" eaLnBrk="1" hangingPunct="1"/>
            <a:endParaRPr lang="en-US">
              <a:latin typeface="Arial" charset="0"/>
              <a:ea typeface="MS PGothic" charset="0"/>
            </a:endParaRPr>
          </a:p>
          <a:p>
            <a:pPr marL="0" indent="0" eaLnBrk="1" hangingPunct="1"/>
            <a:r>
              <a:rPr lang="en-US">
                <a:latin typeface="Arial" charset="0"/>
                <a:ea typeface="MS PGothic" charset="0"/>
              </a:rPr>
              <a:t>Hierarchical clustering</a:t>
            </a:r>
          </a:p>
          <a:p>
            <a:pPr lvl="4" eaLnBrk="1" hangingPunct="1"/>
            <a:endParaRPr lang="en-US">
              <a:latin typeface="Arial" charset="0"/>
              <a:ea typeface="MS PGothic" charset="0"/>
            </a:endParaRPr>
          </a:p>
          <a:p>
            <a:pPr marL="0" indent="0" eaLnBrk="1" hangingPunct="1"/>
            <a:r>
              <a:rPr lang="en-US">
                <a:latin typeface="Arial" charset="0"/>
                <a:ea typeface="MS PGothic" charset="0"/>
              </a:rPr>
              <a:t>Density-based clustering</a:t>
            </a:r>
          </a:p>
          <a:p>
            <a:pPr lvl="4" eaLnBrk="1" hangingPunct="1"/>
            <a:endParaRPr lang="en-US">
              <a:latin typeface="Arial" charset="0"/>
              <a:ea typeface="MS PGothic" charset="0"/>
            </a:endParaRPr>
          </a:p>
          <a:p>
            <a:pPr lvl="1" eaLnBrk="1" hangingPunct="1"/>
            <a:endParaRPr lang="en-US">
              <a:latin typeface="Arial" charset="0"/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0050" y="1112838"/>
            <a:ext cx="3676650" cy="581025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What is Cluster Analysis?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1762125"/>
            <a:ext cx="9304338" cy="774700"/>
          </a:xfrm>
        </p:spPr>
        <p:txBody>
          <a:bodyPr/>
          <a:lstStyle/>
          <a:p>
            <a:pPr marL="0" indent="0" eaLnBrk="1" hangingPunct="1"/>
            <a:r>
              <a:rPr lang="en-US" sz="1800">
                <a:latin typeface="Arial" charset="0"/>
                <a:ea typeface="MS PGothic" charset="0"/>
              </a:rPr>
              <a:t>Finding groups of objects such that the objects in a group will be similar (or related) to one another and different from (or unrelated to) the objects in other groups. Of course we need define what we mean by “similar”!</a:t>
            </a:r>
          </a:p>
        </p:txBody>
      </p:sp>
      <p:grpSp>
        <p:nvGrpSpPr>
          <p:cNvPr id="18435" name="Group 4"/>
          <p:cNvGrpSpPr>
            <a:grpSpLocks/>
          </p:cNvGrpSpPr>
          <p:nvPr/>
        </p:nvGrpSpPr>
        <p:grpSpPr bwMode="auto">
          <a:xfrm>
            <a:off x="3549650" y="3570288"/>
            <a:ext cx="3302000" cy="2678112"/>
            <a:chOff x="2160" y="2544"/>
            <a:chExt cx="1920" cy="1687"/>
          </a:xfrm>
        </p:grpSpPr>
        <p:sp>
          <p:nvSpPr>
            <p:cNvPr id="18446" name="Line 5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Line 6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Freeform 7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  <a:gd name="T4" fmla="*/ 0 60000 65536"/>
                <a:gd name="T5" fmla="*/ 0 60000 65536"/>
                <a:gd name="T6" fmla="*/ 0 w 510"/>
                <a:gd name="T7" fmla="*/ 0 h 535"/>
                <a:gd name="T8" fmla="*/ 510 w 510"/>
                <a:gd name="T9" fmla="*/ 535 h 5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AutoShape 8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AutoShape 9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AutoShape 10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AutoShape 11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AutoShape 12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AutoShape 13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AutoShape 14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AutoShape 15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AutoShape 16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AutoShape 17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9" name="AutoShape 18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AutoShape 19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AutoShape 20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AutoShape 21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AutoShape 22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AutoShape 23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5" name="AutoShape 24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6" name="AutoShape 25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7" name="AutoShape 26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8" name="AutoShape 27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9" name="AutoShape 28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AutoShape 29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AutoShape 30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695950" y="2667000"/>
            <a:ext cx="3302000" cy="2514600"/>
            <a:chOff x="3312" y="1584"/>
            <a:chExt cx="1920" cy="1584"/>
          </a:xfrm>
        </p:grpSpPr>
        <p:sp>
          <p:nvSpPr>
            <p:cNvPr id="18444" name="Line 32"/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5" name="AutoShape 33"/>
            <p:cNvSpPr>
              <a:spLocks noChangeArrowheads="1"/>
            </p:cNvSpPr>
            <p:nvPr/>
          </p:nvSpPr>
          <p:spPr bwMode="auto"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latin typeface="Tahoma" charset="0"/>
                </a:rPr>
                <a:t>Inter-cluster distances are maximized</a:t>
              </a:r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3136900" y="3657600"/>
            <a:ext cx="3549650" cy="2286000"/>
            <a:chOff x="1824" y="2208"/>
            <a:chExt cx="2064" cy="1440"/>
          </a:xfrm>
        </p:grpSpPr>
        <p:sp>
          <p:nvSpPr>
            <p:cNvPr id="18441" name="Oval 35"/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Oval 36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Oval 37"/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1403350" y="2971800"/>
            <a:ext cx="2476500" cy="1676400"/>
            <a:chOff x="816" y="1776"/>
            <a:chExt cx="1440" cy="1056"/>
          </a:xfrm>
        </p:grpSpPr>
        <p:sp>
          <p:nvSpPr>
            <p:cNvPr id="18439" name="Line 39"/>
            <p:cNvSpPr>
              <a:spLocks noChangeShapeType="1"/>
            </p:cNvSpPr>
            <p:nvPr/>
          </p:nvSpPr>
          <p:spPr bwMode="auto">
            <a:xfrm flipV="1">
              <a:off x="2064" y="273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0" name="AutoShape 40"/>
            <p:cNvSpPr>
              <a:spLocks noChangeArrowheads="1"/>
            </p:cNvSpPr>
            <p:nvPr/>
          </p:nvSpPr>
          <p:spPr bwMode="auto"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latin typeface="Tahoma" charset="0"/>
                </a:rPr>
                <a:t>Intra-cluster distances are minimized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8150" y="1206500"/>
            <a:ext cx="3014663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K-means Clustering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1895475"/>
            <a:ext cx="8948737" cy="151765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Partitional clustering approach 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Each cluster is associated with a </a:t>
            </a:r>
            <a:r>
              <a:rPr lang="en-US" sz="1800">
                <a:solidFill>
                  <a:srgbClr val="FFCC00"/>
                </a:solidFill>
                <a:latin typeface="Arial" charset="0"/>
                <a:ea typeface="MS PGothic" charset="0"/>
              </a:rPr>
              <a:t>centroid</a:t>
            </a:r>
            <a:r>
              <a:rPr lang="en-US" sz="1800">
                <a:latin typeface="Arial" charset="0"/>
                <a:ea typeface="MS PGothic" charset="0"/>
              </a:rPr>
              <a:t> (center point) 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Each point is assigned to the cluster with the closest centroid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Number of clusters, K, must be specified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The basic algorithm is very simple</a:t>
            </a:r>
          </a:p>
        </p:txBody>
      </p:sp>
      <p:graphicFrame>
        <p:nvGraphicFramePr>
          <p:cNvPr id="55299" name="Object 4"/>
          <p:cNvGraphicFramePr>
            <a:graphicFrameLocks noChangeAspect="1"/>
          </p:cNvGraphicFramePr>
          <p:nvPr/>
        </p:nvGraphicFramePr>
        <p:xfrm>
          <a:off x="495300" y="3498850"/>
          <a:ext cx="8832850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0" name="Bitmap Image" r:id="rId4" imgW="9784928" imgH="3177815" progId="Paint.Picture">
                  <p:embed/>
                </p:oleObj>
              </mc:Choice>
              <mc:Fallback>
                <p:oleObj name="Bitmap Image" r:id="rId4" imgW="9784928" imgH="317781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143"/>
                      <a:stretch>
                        <a:fillRect/>
                      </a:stretch>
                    </p:blipFill>
                    <p:spPr bwMode="auto">
                      <a:xfrm>
                        <a:off x="495300" y="3498850"/>
                        <a:ext cx="8832850" cy="241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1193800"/>
            <a:ext cx="8970963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K-means Clustering – Details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2108200"/>
            <a:ext cx="8667750" cy="42291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Initial centroids are often chosen randomly.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1600">
                <a:latin typeface="Arial" charset="0"/>
                <a:ea typeface="MS PGothic" charset="0"/>
              </a:rPr>
              <a:t>Clusters produced vary from one run to another.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The centroid is (typically) the mean of the points in the cluster.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‘Closeness’ is measured by Euclidean distance, cosine similarity, correlation, etc.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K-means will converge for common similarity measures mentioned above.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Most of the convergence happens in the first few iterations.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1600">
                <a:latin typeface="Arial" charset="0"/>
                <a:ea typeface="MS PGothic" charset="0"/>
              </a:rPr>
              <a:t>Often the stopping condition is changed to ‘Until relatively few points change clusters’ (this way  the stopping criterion will not  depend on the type of similarity or dimensionality)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Complexity is O( n * K * I * d )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1600">
                <a:latin typeface="Arial" charset="0"/>
                <a:ea typeface="MS PGothic" charset="0"/>
              </a:rPr>
              <a:t>n = number of points, K = number of clusters, </a:t>
            </a:r>
            <a:br>
              <a:rPr lang="en-US" sz="1600">
                <a:latin typeface="Arial" charset="0"/>
                <a:ea typeface="MS PGothic" charset="0"/>
              </a:rPr>
            </a:br>
            <a:r>
              <a:rPr lang="en-US" sz="1600">
                <a:latin typeface="Arial" charset="0"/>
                <a:ea typeface="MS PGothic" charset="0"/>
              </a:rPr>
              <a:t>I = number of iterations, d = number of attributes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1600">
                <a:latin typeface="Arial" charset="0"/>
                <a:ea typeface="MS PGothic" charset="0"/>
              </a:rPr>
              <a:t>Unfortunately we cannot a priory know the value of </a:t>
            </a:r>
            <a:r>
              <a:rPr lang="en-US" sz="1800">
                <a:latin typeface="Arial" charset="0"/>
                <a:ea typeface="MS PGothic" charset="0"/>
              </a:rPr>
              <a:t>I</a:t>
            </a:r>
            <a:r>
              <a:rPr lang="en-US" sz="1600">
                <a:latin typeface="Arial" charset="0"/>
                <a:ea typeface="MS PGothic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67300" y="203200"/>
            <a:ext cx="4119563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Two different K-means Clusterings</a:t>
            </a:r>
          </a:p>
        </p:txBody>
      </p:sp>
      <p:pic>
        <p:nvPicPr>
          <p:cNvPr id="5939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63" y="1308100"/>
            <a:ext cx="3297237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660400" y="4419600"/>
            <a:ext cx="8667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400" b="1">
              <a:latin typeface="Arial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530850" y="3660775"/>
            <a:ext cx="3302000" cy="2587625"/>
            <a:chOff x="3216" y="2306"/>
            <a:chExt cx="1920" cy="1630"/>
          </a:xfrm>
        </p:grpSpPr>
        <p:pic>
          <p:nvPicPr>
            <p:cNvPr id="59401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2306"/>
              <a:ext cx="1917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02" name="Text Box 7"/>
            <p:cNvSpPr txBox="1">
              <a:spLocks noChangeArrowheads="1"/>
            </p:cNvSpPr>
            <p:nvPr/>
          </p:nvSpPr>
          <p:spPr bwMode="auto">
            <a:xfrm>
              <a:off x="3408" y="3705"/>
              <a:ext cx="17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Sub-optimal Clustering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073150" y="3660775"/>
            <a:ext cx="3297238" cy="2587625"/>
            <a:chOff x="624" y="2306"/>
            <a:chExt cx="1917" cy="1630"/>
          </a:xfrm>
        </p:grpSpPr>
        <p:pic>
          <p:nvPicPr>
            <p:cNvPr id="59399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306"/>
              <a:ext cx="1917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00" name="Text Box 10"/>
            <p:cNvSpPr txBox="1">
              <a:spLocks noChangeArrowheads="1"/>
            </p:cNvSpPr>
            <p:nvPr/>
          </p:nvSpPr>
          <p:spPr bwMode="auto">
            <a:xfrm>
              <a:off x="912" y="3705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Optimal Clustering</a:t>
              </a:r>
            </a:p>
          </p:txBody>
        </p:sp>
      </p:grpSp>
      <p:sp>
        <p:nvSpPr>
          <p:cNvPr id="59398" name="Text Box 11"/>
          <p:cNvSpPr txBox="1">
            <a:spLocks noChangeArrowheads="1"/>
          </p:cNvSpPr>
          <p:nvPr/>
        </p:nvSpPr>
        <p:spPr bwMode="auto">
          <a:xfrm>
            <a:off x="7029450" y="1295400"/>
            <a:ext cx="239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Original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6638" y="393700"/>
            <a:ext cx="5059362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Importance of Choosing Initial Centroids</a:t>
            </a:r>
          </a:p>
        </p:txBody>
      </p:sp>
      <p:sp>
        <p:nvSpPr>
          <p:cNvPr id="61442" name="Text Box 3"/>
          <p:cNvSpPr txBox="1">
            <a:spLocks noChangeArrowheads="1"/>
          </p:cNvSpPr>
          <p:nvPr/>
        </p:nvSpPr>
        <p:spPr bwMode="auto">
          <a:xfrm>
            <a:off x="660400" y="4419600"/>
            <a:ext cx="8667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400" b="1">
              <a:latin typeface="Arial" charset="0"/>
            </a:endParaRPr>
          </a:p>
        </p:txBody>
      </p:sp>
      <p:pic>
        <p:nvPicPr>
          <p:cNvPr id="6144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1354138"/>
            <a:ext cx="5989637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37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1354138"/>
            <a:ext cx="5989637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37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1354138"/>
            <a:ext cx="5989637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379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1354138"/>
            <a:ext cx="5989637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380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1354138"/>
            <a:ext cx="5989637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380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1354138"/>
            <a:ext cx="5989637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99038" y="381000"/>
            <a:ext cx="4906962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Importance of Choosing Initial Centroids</a:t>
            </a:r>
          </a:p>
        </p:txBody>
      </p:sp>
      <p:sp>
        <p:nvSpPr>
          <p:cNvPr id="63490" name="Text Box 3"/>
          <p:cNvSpPr txBox="1">
            <a:spLocks noChangeArrowheads="1"/>
          </p:cNvSpPr>
          <p:nvPr/>
        </p:nvSpPr>
        <p:spPr bwMode="auto">
          <a:xfrm>
            <a:off x="660400" y="4419600"/>
            <a:ext cx="8667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400" b="1">
              <a:latin typeface="Arial" charset="0"/>
            </a:endParaRPr>
          </a:p>
        </p:txBody>
      </p:sp>
      <p:pic>
        <p:nvPicPr>
          <p:cNvPr id="6349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3297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143000"/>
            <a:ext cx="3297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1143000"/>
            <a:ext cx="3297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4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6200"/>
            <a:ext cx="3297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886200"/>
            <a:ext cx="3297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6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3886200"/>
            <a:ext cx="3297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138238"/>
            <a:ext cx="8915400" cy="5080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Evaluating K-means Clusters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1984375"/>
            <a:ext cx="9304338" cy="4419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Most common measure is Sum of Squared Error (SSE)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For each point, the error is the distance to the nearest cluster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To get SSE, we square these errors and sum them.</a:t>
            </a:r>
          </a:p>
          <a:p>
            <a:pPr lvl="1" eaLnBrk="1" hangingPunct="1">
              <a:lnSpc>
                <a:spcPct val="90000"/>
              </a:lnSpc>
            </a:pPr>
            <a:endParaRPr lang="en-US" sz="1800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800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800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800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i="1">
                <a:latin typeface="Arial" charset="0"/>
                <a:ea typeface="MS PGothic" charset="0"/>
              </a:rPr>
              <a:t>x </a:t>
            </a:r>
            <a:r>
              <a:rPr lang="en-US" sz="1800">
                <a:latin typeface="Arial" charset="0"/>
                <a:ea typeface="MS PGothic" charset="0"/>
              </a:rPr>
              <a:t>is a data point in cluster </a:t>
            </a:r>
            <a:r>
              <a:rPr lang="en-US" sz="1800" i="1">
                <a:latin typeface="Arial" charset="0"/>
                <a:ea typeface="MS PGothic" charset="0"/>
              </a:rPr>
              <a:t>C</a:t>
            </a:r>
            <a:r>
              <a:rPr lang="en-US" sz="1800" baseline="-25000">
                <a:latin typeface="Arial" charset="0"/>
                <a:ea typeface="MS PGothic" charset="0"/>
              </a:rPr>
              <a:t>i </a:t>
            </a:r>
            <a:r>
              <a:rPr lang="en-US" sz="1800">
                <a:latin typeface="Arial" charset="0"/>
                <a:ea typeface="MS PGothic" charset="0"/>
              </a:rPr>
              <a:t>and </a:t>
            </a:r>
            <a:r>
              <a:rPr lang="en-US" sz="1800" i="1">
                <a:latin typeface="Arial" charset="0"/>
                <a:ea typeface="MS PGothic" charset="0"/>
              </a:rPr>
              <a:t>m</a:t>
            </a:r>
            <a:r>
              <a:rPr lang="en-US" sz="1800" i="1" baseline="-25000">
                <a:latin typeface="Arial" charset="0"/>
                <a:ea typeface="MS PGothic" charset="0"/>
              </a:rPr>
              <a:t>i</a:t>
            </a:r>
            <a:r>
              <a:rPr lang="en-US" sz="1800">
                <a:latin typeface="Arial" charset="0"/>
                <a:ea typeface="MS PGothic" charset="0"/>
              </a:rPr>
              <a:t> is the representative point for cluster </a:t>
            </a:r>
            <a:r>
              <a:rPr lang="en-US" sz="1800" i="1">
                <a:latin typeface="Arial" charset="0"/>
                <a:ea typeface="MS PGothic" charset="0"/>
              </a:rPr>
              <a:t>C</a:t>
            </a:r>
            <a:r>
              <a:rPr lang="en-US" sz="1800" baseline="-25000">
                <a:latin typeface="Arial" charset="0"/>
                <a:ea typeface="MS PGothic" charset="0"/>
              </a:rPr>
              <a:t>i</a:t>
            </a:r>
            <a:r>
              <a:rPr lang="en-US" sz="1800">
                <a:latin typeface="Arial" charset="0"/>
                <a:ea typeface="MS PGothic" charset="0"/>
              </a:rPr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 can show that </a:t>
            </a:r>
            <a:r>
              <a:rPr lang="en-US" sz="1800" i="1">
                <a:latin typeface="Arial" charset="0"/>
                <a:ea typeface="MS PGothic" charset="0"/>
              </a:rPr>
              <a:t>m</a:t>
            </a:r>
            <a:r>
              <a:rPr lang="en-US" sz="1800" i="1" baseline="-25000">
                <a:latin typeface="Arial" charset="0"/>
                <a:ea typeface="MS PGothic" charset="0"/>
              </a:rPr>
              <a:t>i</a:t>
            </a:r>
            <a:r>
              <a:rPr lang="en-US" sz="1800" baseline="-25000">
                <a:latin typeface="Arial" charset="0"/>
                <a:ea typeface="MS PGothic" charset="0"/>
              </a:rPr>
              <a:t> </a:t>
            </a:r>
            <a:r>
              <a:rPr lang="en-US" sz="1800">
                <a:latin typeface="Arial" charset="0"/>
                <a:ea typeface="MS PGothic" charset="0"/>
              </a:rPr>
              <a:t>corresponds to the center (mean) of the cluster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Given two clusters, we can choose the one with the smallest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One easy way to reduce SSE is to increase K, the number of clusters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 A good clustering with smaller K can have a lower SSE than a poor clustering with higher K</a:t>
            </a:r>
          </a:p>
        </p:txBody>
      </p:sp>
      <p:graphicFrame>
        <p:nvGraphicFramePr>
          <p:cNvPr id="65539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60600" y="3209925"/>
          <a:ext cx="354965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0" name="Equation" r:id="rId4" imgW="1511300" imgH="457200" progId="Equation.3">
                  <p:embed/>
                </p:oleObj>
              </mc:Choice>
              <mc:Fallback>
                <p:oleObj name="Equation" r:id="rId4" imgW="15113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3209925"/>
                        <a:ext cx="354965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97438" y="368300"/>
            <a:ext cx="5008562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Importance of Choosing Initial Centroids …</a:t>
            </a:r>
          </a:p>
        </p:txBody>
      </p:sp>
      <p:sp>
        <p:nvSpPr>
          <p:cNvPr id="67586" name="Text Box 3"/>
          <p:cNvSpPr txBox="1">
            <a:spLocks noChangeArrowheads="1"/>
          </p:cNvSpPr>
          <p:nvPr/>
        </p:nvSpPr>
        <p:spPr bwMode="auto">
          <a:xfrm>
            <a:off x="660400" y="4419600"/>
            <a:ext cx="8667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400" b="1">
              <a:latin typeface="Arial" charset="0"/>
            </a:endParaRPr>
          </a:p>
        </p:txBody>
      </p:sp>
      <p:pic>
        <p:nvPicPr>
          <p:cNvPr id="6758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354138"/>
            <a:ext cx="5989638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68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354138"/>
            <a:ext cx="5989638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68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354138"/>
            <a:ext cx="5989638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687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354138"/>
            <a:ext cx="5989638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687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354138"/>
            <a:ext cx="5989638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9938" y="406400"/>
            <a:ext cx="5326062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Importance of Choosing Initial Centroids …</a:t>
            </a:r>
          </a:p>
        </p:txBody>
      </p:sp>
      <p:sp>
        <p:nvSpPr>
          <p:cNvPr id="69634" name="Text Box 3"/>
          <p:cNvSpPr txBox="1">
            <a:spLocks noChangeArrowheads="1"/>
          </p:cNvSpPr>
          <p:nvPr/>
        </p:nvSpPr>
        <p:spPr bwMode="auto">
          <a:xfrm>
            <a:off x="660400" y="4419600"/>
            <a:ext cx="8667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400" b="1">
              <a:latin typeface="Arial" charset="0"/>
            </a:endParaRPr>
          </a:p>
        </p:txBody>
      </p:sp>
      <p:pic>
        <p:nvPicPr>
          <p:cNvPr id="696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219200"/>
            <a:ext cx="3297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0" y="1219200"/>
            <a:ext cx="3297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3810000"/>
            <a:ext cx="3297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3810000"/>
            <a:ext cx="3297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00" y="3810000"/>
            <a:ext cx="3297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0" y="300038"/>
            <a:ext cx="4699000" cy="5207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Problems with Selecting Initial Points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0525" y="1247775"/>
            <a:ext cx="8867775" cy="51562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1600">
                <a:latin typeface="Arial" charset="0"/>
                <a:ea typeface="MS PGothic" charset="0"/>
              </a:rPr>
              <a:t>If there are K ‘real’ clusters then the chance of selecting one centroid from each cluster is small. 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1600">
                <a:latin typeface="Arial" charset="0"/>
                <a:ea typeface="MS PGothic" charset="0"/>
              </a:rPr>
              <a:t>Chance is relatively small when K is large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1600">
                <a:latin typeface="Arial" charset="0"/>
                <a:ea typeface="MS PGothic" charset="0"/>
              </a:rPr>
              <a:t>If clusters are the same size, n, then</a:t>
            </a:r>
            <a:br>
              <a:rPr lang="en-US" sz="1600">
                <a:latin typeface="Arial" charset="0"/>
                <a:ea typeface="MS PGothic" charset="0"/>
              </a:rPr>
            </a:br>
            <a:endParaRPr lang="en-US" sz="1600">
              <a:latin typeface="Arial" charset="0"/>
              <a:ea typeface="MS PGothic" charset="0"/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sz="1600">
                <a:latin typeface="Arial" charset="0"/>
                <a:ea typeface="MS PGothic" charset="0"/>
              </a:rPr>
              <a:t/>
            </a:r>
            <a:br>
              <a:rPr lang="en-US" sz="1600">
                <a:latin typeface="Arial" charset="0"/>
                <a:ea typeface="MS PGothic" charset="0"/>
              </a:rPr>
            </a:br>
            <a:r>
              <a:rPr lang="en-US" sz="1600">
                <a:latin typeface="Arial" charset="0"/>
                <a:ea typeface="MS PGothic" charset="0"/>
              </a:rPr>
              <a:t/>
            </a:r>
            <a:br>
              <a:rPr lang="en-US" sz="1600">
                <a:latin typeface="Arial" charset="0"/>
                <a:ea typeface="MS PGothic" charset="0"/>
              </a:rPr>
            </a:br>
            <a:r>
              <a:rPr lang="en-US" sz="1600">
                <a:latin typeface="Arial" charset="0"/>
                <a:ea typeface="MS PGothic" charset="0"/>
              </a:rPr>
              <a:t/>
            </a:r>
            <a:br>
              <a:rPr lang="en-US" sz="1600">
                <a:latin typeface="Arial" charset="0"/>
                <a:ea typeface="MS PGothic" charset="0"/>
              </a:rPr>
            </a:br>
            <a:endParaRPr lang="en-US" sz="1600">
              <a:latin typeface="Arial" charset="0"/>
              <a:ea typeface="MS PGothic" charset="0"/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endParaRPr lang="en-US" sz="1600">
              <a:latin typeface="Arial" charset="0"/>
              <a:ea typeface="MS PGothic" charset="0"/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endParaRPr lang="en-US" sz="1600">
              <a:latin typeface="Arial" charset="0"/>
              <a:ea typeface="MS PGothic" charset="0"/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endParaRPr lang="en-US" sz="1600">
              <a:latin typeface="Arial" charset="0"/>
              <a:ea typeface="MS PGothic" charset="0"/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endParaRPr lang="en-US" sz="1600">
              <a:latin typeface="Arial" charset="0"/>
              <a:ea typeface="MS PGothic" charset="0"/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endParaRPr lang="en-US" sz="1600">
              <a:latin typeface="Arial" charset="0"/>
              <a:ea typeface="MS PGothic" charset="0"/>
            </a:endParaRP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1600">
                <a:latin typeface="Arial" charset="0"/>
                <a:ea typeface="MS PGothic" charset="0"/>
              </a:rPr>
              <a:t>For example, if K = 10, then probability = 10!/10</a:t>
            </a:r>
            <a:r>
              <a:rPr lang="en-US" sz="1600" baseline="30000">
                <a:latin typeface="Arial" charset="0"/>
                <a:ea typeface="MS PGothic" charset="0"/>
              </a:rPr>
              <a:t>10</a:t>
            </a:r>
            <a:r>
              <a:rPr lang="en-US" sz="1600">
                <a:latin typeface="Arial" charset="0"/>
                <a:ea typeface="MS PGothic" charset="0"/>
              </a:rPr>
              <a:t> = 0.00036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1600">
                <a:latin typeface="Arial" charset="0"/>
                <a:ea typeface="MS PGothic" charset="0"/>
              </a:rPr>
              <a:t>Sometimes the initial centroids will readjust themselves in ‘right’ way, and sometimes they don’t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1600">
                <a:latin typeface="Arial" charset="0"/>
                <a:ea typeface="MS PGothic" charset="0"/>
              </a:rPr>
              <a:t>Consider an example of five pairs of clusters</a:t>
            </a:r>
          </a:p>
        </p:txBody>
      </p:sp>
      <p:graphicFrame>
        <p:nvGraphicFramePr>
          <p:cNvPr id="71683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535113" y="2506663"/>
          <a:ext cx="6797675" cy="209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4" name="Equation" r:id="rId4" imgW="4445000" imgH="1371600" progId="Equation.3">
                  <p:embed/>
                </p:oleObj>
              </mc:Choice>
              <mc:Fallback>
                <p:oleObj name="Equation" r:id="rId4" imgW="4445000" imgH="1371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2506663"/>
                        <a:ext cx="6797675" cy="209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8338" y="406400"/>
            <a:ext cx="4157662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10 Clusters Example</a:t>
            </a:r>
          </a:p>
        </p:txBody>
      </p:sp>
      <p:sp>
        <p:nvSpPr>
          <p:cNvPr id="73730" name="Text Box 3"/>
          <p:cNvSpPr txBox="1">
            <a:spLocks noChangeArrowheads="1"/>
          </p:cNvSpPr>
          <p:nvPr/>
        </p:nvSpPr>
        <p:spPr bwMode="auto">
          <a:xfrm>
            <a:off x="660400" y="4419600"/>
            <a:ext cx="8667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400" b="1">
              <a:latin typeface="Arial" charset="0"/>
            </a:endParaRPr>
          </a:p>
        </p:txBody>
      </p:sp>
      <p:pic>
        <p:nvPicPr>
          <p:cNvPr id="7373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990600"/>
            <a:ext cx="7259638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99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990600"/>
            <a:ext cx="7259638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99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990600"/>
            <a:ext cx="7259638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994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990600"/>
            <a:ext cx="7259638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5" name="Text Box 8"/>
          <p:cNvSpPr txBox="1">
            <a:spLocks noChangeArrowheads="1"/>
          </p:cNvSpPr>
          <p:nvPr/>
        </p:nvSpPr>
        <p:spPr bwMode="auto">
          <a:xfrm>
            <a:off x="742950" y="5957888"/>
            <a:ext cx="8667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Starting with two initial centroids in one cluster of each pair of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99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1150938"/>
            <a:ext cx="4457700" cy="4762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Applications of Cluster Analysis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0525" y="1914525"/>
            <a:ext cx="4565650" cy="4489450"/>
          </a:xfrm>
        </p:spPr>
        <p:txBody>
          <a:bodyPr/>
          <a:lstStyle/>
          <a:p>
            <a:pPr marL="0" indent="0" eaLnBrk="1" hangingPunct="1"/>
            <a:r>
              <a:rPr lang="en-US" sz="1800" b="0">
                <a:latin typeface="Arial" charset="0"/>
                <a:ea typeface="MS PGothic" charset="0"/>
              </a:rPr>
              <a:t>Understanding</a:t>
            </a:r>
          </a:p>
          <a:p>
            <a:pPr lvl="1" eaLnBrk="1" hangingPunct="1"/>
            <a:r>
              <a:rPr lang="en-US" sz="1800">
                <a:latin typeface="Arial" charset="0"/>
                <a:ea typeface="MS PGothic" charset="0"/>
              </a:rPr>
              <a:t>Group related documents for browsing, group genes and proteins that have similar functionality, or group stocks with similar price fluctuations</a:t>
            </a:r>
            <a:endParaRPr lang="en-US" sz="1800" b="1">
              <a:latin typeface="Arial" charset="0"/>
              <a:ea typeface="MS PGothic" charset="0"/>
            </a:endParaRPr>
          </a:p>
          <a:p>
            <a:pPr marL="0" indent="0" eaLnBrk="1" hangingPunct="1"/>
            <a:endParaRPr lang="en-US" sz="1800" b="0">
              <a:latin typeface="Arial" charset="0"/>
              <a:ea typeface="MS PGothic" charset="0"/>
            </a:endParaRPr>
          </a:p>
          <a:p>
            <a:pPr marL="0" indent="0" eaLnBrk="1" hangingPunct="1"/>
            <a:r>
              <a:rPr lang="en-US" sz="1800" b="0">
                <a:latin typeface="Arial" charset="0"/>
                <a:ea typeface="MS PGothic" charset="0"/>
              </a:rPr>
              <a:t>Summarization</a:t>
            </a:r>
          </a:p>
          <a:p>
            <a:pPr lvl="1" eaLnBrk="1" hangingPunct="1"/>
            <a:r>
              <a:rPr lang="en-US" sz="1800">
                <a:latin typeface="Arial" charset="0"/>
                <a:ea typeface="MS PGothic" charset="0"/>
              </a:rPr>
              <a:t>Reduce the size of large data sets</a:t>
            </a:r>
          </a:p>
          <a:p>
            <a:pPr marL="0" indent="0" eaLnBrk="1" hangingPunct="1"/>
            <a:endParaRPr lang="en-US" sz="1800">
              <a:latin typeface="Arial" charset="0"/>
              <a:ea typeface="MS PGothic" charset="0"/>
            </a:endParaRPr>
          </a:p>
        </p:txBody>
      </p:sp>
      <p:graphicFrame>
        <p:nvGraphicFramePr>
          <p:cNvPr id="20483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705350" y="1193800"/>
          <a:ext cx="520065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Document" r:id="rId4" imgW="5626100" imgH="3124200" progId="Word.Document.8">
                  <p:embed/>
                </p:oleObj>
              </mc:Choice>
              <mc:Fallback>
                <p:oleObj name="Document" r:id="rId4" imgW="5626100" imgH="31242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1193800"/>
                        <a:ext cx="520065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4" name="Picture 5" descr="precip_aust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4" t="12122" r="11072" b="18182"/>
          <a:stretch>
            <a:fillRect/>
          </a:stretch>
        </p:blipFill>
        <p:spPr>
          <a:xfrm>
            <a:off x="5365750" y="3886200"/>
            <a:ext cx="3962400" cy="2474913"/>
          </a:xfrm>
          <a:noFill/>
        </p:spPr>
      </p:pic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5118100" y="5654675"/>
            <a:ext cx="23939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Clustering precipitation in Australia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30938" y="368300"/>
            <a:ext cx="3675062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10 Clusters Example</a:t>
            </a:r>
          </a:p>
        </p:txBody>
      </p:sp>
      <p:pic>
        <p:nvPicPr>
          <p:cNvPr id="7577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63625"/>
            <a:ext cx="36337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7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1063625"/>
            <a:ext cx="36337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3502025"/>
            <a:ext cx="36337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3502025"/>
            <a:ext cx="36337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00967" name="Text Box 7"/>
          <p:cNvSpPr txBox="1">
            <a:spLocks noChangeArrowheads="1"/>
          </p:cNvSpPr>
          <p:nvPr/>
        </p:nvSpPr>
        <p:spPr bwMode="auto">
          <a:xfrm>
            <a:off x="742950" y="5957888"/>
            <a:ext cx="8667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Starting with two initial centroids in one cluster of each pair of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60096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5538" y="381000"/>
            <a:ext cx="4970462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10 Clusters</a:t>
            </a:r>
            <a:r>
              <a:rPr lang="en-US" sz="2000">
                <a:latin typeface="Arial" charset="0"/>
                <a:ea typeface="MS PGothic" charset="0"/>
              </a:rPr>
              <a:t> Example</a:t>
            </a:r>
          </a:p>
        </p:txBody>
      </p:sp>
      <p:sp>
        <p:nvSpPr>
          <p:cNvPr id="77826" name="Text Box 3"/>
          <p:cNvSpPr txBox="1">
            <a:spLocks noChangeArrowheads="1"/>
          </p:cNvSpPr>
          <p:nvPr/>
        </p:nvSpPr>
        <p:spPr bwMode="auto">
          <a:xfrm>
            <a:off x="1155700" y="5943600"/>
            <a:ext cx="792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400" b="1">
              <a:latin typeface="Arial" charset="0"/>
            </a:endParaRPr>
          </a:p>
        </p:txBody>
      </p:sp>
      <p:sp>
        <p:nvSpPr>
          <p:cNvPr id="77827" name="Text Box 4"/>
          <p:cNvSpPr txBox="1">
            <a:spLocks noChangeArrowheads="1"/>
          </p:cNvSpPr>
          <p:nvPr/>
        </p:nvSpPr>
        <p:spPr bwMode="auto">
          <a:xfrm>
            <a:off x="742950" y="5957888"/>
            <a:ext cx="8667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Starting with some pairs of clusters having three initial centroids, while other have only one.</a:t>
            </a:r>
          </a:p>
        </p:txBody>
      </p:sp>
      <p:pic>
        <p:nvPicPr>
          <p:cNvPr id="7782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0" y="990600"/>
            <a:ext cx="7259638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019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0" y="990600"/>
            <a:ext cx="7259638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0199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0" y="990600"/>
            <a:ext cx="7259638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0199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0" y="990600"/>
            <a:ext cx="7259638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99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13350" y="152400"/>
            <a:ext cx="4170363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10 Clusters Example</a:t>
            </a:r>
          </a:p>
        </p:txBody>
      </p:sp>
      <p:sp>
        <p:nvSpPr>
          <p:cNvPr id="79874" name="Text Box 3"/>
          <p:cNvSpPr txBox="1">
            <a:spLocks noChangeArrowheads="1"/>
          </p:cNvSpPr>
          <p:nvPr/>
        </p:nvSpPr>
        <p:spPr bwMode="auto">
          <a:xfrm>
            <a:off x="1155700" y="5943600"/>
            <a:ext cx="792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400" b="1">
              <a:latin typeface="Arial" charset="0"/>
            </a:endParaRPr>
          </a:p>
        </p:txBody>
      </p:sp>
      <p:sp>
        <p:nvSpPr>
          <p:cNvPr id="79875" name="Text Box 4"/>
          <p:cNvSpPr txBox="1">
            <a:spLocks noChangeArrowheads="1"/>
          </p:cNvSpPr>
          <p:nvPr/>
        </p:nvSpPr>
        <p:spPr bwMode="auto">
          <a:xfrm>
            <a:off x="742950" y="5957888"/>
            <a:ext cx="8667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Starting with some pairs of clusters having three initial centroids, while other have only one.</a:t>
            </a:r>
          </a:p>
        </p:txBody>
      </p:sp>
      <p:pic>
        <p:nvPicPr>
          <p:cNvPr id="7987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36337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613" y="990600"/>
            <a:ext cx="3633787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52800"/>
            <a:ext cx="36337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9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0" y="3352800"/>
            <a:ext cx="36337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138238"/>
            <a:ext cx="8915400" cy="5080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Solutions to Initial Centroids Problem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2047875"/>
            <a:ext cx="9304338" cy="43561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MS PGothic" charset="0"/>
              </a:rPr>
              <a:t>Multiple runs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MS PGothic" charset="0"/>
              </a:rPr>
              <a:t>Helps, but probability is not on your side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MS PGothic" charset="0"/>
              </a:rPr>
              <a:t>Sample and use hierarchical clustering to determine initial centroids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MS PGothic" charset="0"/>
              </a:rPr>
              <a:t>Select more than k initial centroids and then select among these initial centroids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MS PGothic" charset="0"/>
              </a:rPr>
              <a:t>Select most widely separated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MS PGothic" charset="0"/>
              </a:rPr>
              <a:t>Postprocessing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MS PGothic" charset="0"/>
              </a:rPr>
              <a:t>Bisecting K-means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MS PGothic" charset="0"/>
              </a:rPr>
              <a:t>Not as susceptible to initialization issues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1074738"/>
            <a:ext cx="8915400" cy="5715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Handling Empty Clusters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2238375"/>
            <a:ext cx="9304338" cy="4165600"/>
          </a:xfrm>
        </p:spPr>
        <p:txBody>
          <a:bodyPr/>
          <a:lstStyle/>
          <a:p>
            <a:pPr marL="0" indent="0" eaLnBrk="1" hangingPunct="1"/>
            <a:r>
              <a:rPr lang="en-US">
                <a:latin typeface="Arial" charset="0"/>
                <a:ea typeface="MS PGothic" charset="0"/>
              </a:rPr>
              <a:t>Basic K-means algorithm can yield empty clusters</a:t>
            </a:r>
          </a:p>
          <a:p>
            <a:pPr lvl="4" eaLnBrk="1" hangingPunct="1"/>
            <a:endParaRPr lang="en-US">
              <a:latin typeface="Arial" charset="0"/>
              <a:ea typeface="MS PGothic" charset="0"/>
            </a:endParaRPr>
          </a:p>
          <a:p>
            <a:pPr marL="0" indent="0" eaLnBrk="1" hangingPunct="1"/>
            <a:r>
              <a:rPr lang="en-US">
                <a:latin typeface="Arial" charset="0"/>
                <a:ea typeface="MS PGothic" charset="0"/>
              </a:rPr>
              <a:t>Several strategies</a:t>
            </a:r>
          </a:p>
          <a:p>
            <a:pPr lvl="1" eaLnBrk="1" hangingPunct="1"/>
            <a:r>
              <a:rPr lang="en-US">
                <a:latin typeface="Arial" charset="0"/>
                <a:ea typeface="MS PGothic" charset="0"/>
              </a:rPr>
              <a:t>Choose the point that contributes most to SSE</a:t>
            </a:r>
          </a:p>
          <a:p>
            <a:pPr lvl="1" eaLnBrk="1" hangingPunct="1"/>
            <a:r>
              <a:rPr lang="en-US">
                <a:latin typeface="Arial" charset="0"/>
                <a:ea typeface="MS PGothic" charset="0"/>
              </a:rPr>
              <a:t>Choose a point from the cluster with the highest SSE</a:t>
            </a:r>
          </a:p>
          <a:p>
            <a:pPr lvl="1" eaLnBrk="1" hangingPunct="1"/>
            <a:r>
              <a:rPr lang="en-US">
                <a:latin typeface="Arial" charset="0"/>
                <a:ea typeface="MS PGothic" charset="0"/>
              </a:rPr>
              <a:t>If there are several empty clusters, the above can be repeated several times.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138238"/>
            <a:ext cx="4762500" cy="5207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Updating Centers Incrementally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1870075"/>
            <a:ext cx="9304338" cy="4533900"/>
          </a:xfrm>
        </p:spPr>
        <p:txBody>
          <a:bodyPr/>
          <a:lstStyle/>
          <a:p>
            <a:pPr marL="0" indent="0" eaLnBrk="1" hangingPunct="1"/>
            <a:r>
              <a:rPr lang="en-US">
                <a:latin typeface="Arial" charset="0"/>
                <a:ea typeface="MS PGothic" charset="0"/>
              </a:rPr>
              <a:t>In the basic K-means algorithm, centroids are updated after all points are assigned to a centroid</a:t>
            </a:r>
          </a:p>
          <a:p>
            <a:pPr lvl="4" eaLnBrk="1" hangingPunct="1"/>
            <a:endParaRPr lang="en-US">
              <a:latin typeface="Arial" charset="0"/>
              <a:ea typeface="MS PGothic" charset="0"/>
            </a:endParaRPr>
          </a:p>
          <a:p>
            <a:pPr marL="0" indent="0" eaLnBrk="1" hangingPunct="1"/>
            <a:r>
              <a:rPr lang="en-US">
                <a:latin typeface="Arial" charset="0"/>
                <a:ea typeface="MS PGothic" charset="0"/>
              </a:rPr>
              <a:t>An alternative is to update the centroids after each assignment (incremental approach)</a:t>
            </a:r>
          </a:p>
          <a:p>
            <a:pPr lvl="1" eaLnBrk="1" hangingPunct="1"/>
            <a:r>
              <a:rPr lang="en-US">
                <a:latin typeface="Arial" charset="0"/>
                <a:ea typeface="MS PGothic" charset="0"/>
              </a:rPr>
              <a:t>Each assignment updates zero or two centroids</a:t>
            </a:r>
          </a:p>
          <a:p>
            <a:pPr lvl="1" eaLnBrk="1" hangingPunct="1"/>
            <a:r>
              <a:rPr lang="en-US">
                <a:latin typeface="Arial" charset="0"/>
                <a:ea typeface="MS PGothic" charset="0"/>
              </a:rPr>
              <a:t>More expensive</a:t>
            </a:r>
          </a:p>
          <a:p>
            <a:pPr lvl="1" eaLnBrk="1" hangingPunct="1"/>
            <a:r>
              <a:rPr lang="en-US">
                <a:latin typeface="Arial" charset="0"/>
                <a:ea typeface="MS PGothic" charset="0"/>
              </a:rPr>
              <a:t>Introduces an order dependency</a:t>
            </a:r>
          </a:p>
          <a:p>
            <a:pPr lvl="1" eaLnBrk="1" hangingPunct="1"/>
            <a:r>
              <a:rPr lang="en-US">
                <a:latin typeface="Arial" charset="0"/>
                <a:ea typeface="MS PGothic" charset="0"/>
              </a:rPr>
              <a:t>Never get an empty cluster</a:t>
            </a:r>
          </a:p>
          <a:p>
            <a:pPr lvl="1" eaLnBrk="1" hangingPunct="1"/>
            <a:r>
              <a:rPr lang="en-US">
                <a:latin typeface="Arial" charset="0"/>
                <a:ea typeface="MS PGothic" charset="0"/>
              </a:rPr>
              <a:t>Can use “weights” to change the impact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062038"/>
            <a:ext cx="8915400" cy="6858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Pre-processing and Post-processing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1831975"/>
            <a:ext cx="9304338" cy="4572000"/>
          </a:xfrm>
        </p:spPr>
        <p:txBody>
          <a:bodyPr/>
          <a:lstStyle/>
          <a:p>
            <a:pPr marL="0" indent="0" eaLnBrk="1" hangingPunct="1"/>
            <a:r>
              <a:rPr lang="en-US">
                <a:latin typeface="Arial" charset="0"/>
                <a:ea typeface="MS PGothic" charset="0"/>
              </a:rPr>
              <a:t>Pre-processing</a:t>
            </a:r>
          </a:p>
          <a:p>
            <a:pPr lvl="1" eaLnBrk="1" hangingPunct="1"/>
            <a:r>
              <a:rPr lang="en-US">
                <a:latin typeface="Arial" charset="0"/>
                <a:ea typeface="MS PGothic" charset="0"/>
              </a:rPr>
              <a:t>Normalize the data</a:t>
            </a:r>
          </a:p>
          <a:p>
            <a:pPr lvl="1" eaLnBrk="1" hangingPunct="1"/>
            <a:r>
              <a:rPr lang="en-US">
                <a:latin typeface="Arial" charset="0"/>
                <a:ea typeface="MS PGothic" charset="0"/>
              </a:rPr>
              <a:t>Eliminate outliers</a:t>
            </a:r>
          </a:p>
          <a:p>
            <a:pPr lvl="4" eaLnBrk="1" hangingPunct="1"/>
            <a:endParaRPr lang="en-US" sz="800">
              <a:latin typeface="Arial" charset="0"/>
              <a:ea typeface="MS PGothic" charset="0"/>
            </a:endParaRPr>
          </a:p>
          <a:p>
            <a:pPr marL="0" indent="0" eaLnBrk="1" hangingPunct="1"/>
            <a:r>
              <a:rPr lang="en-US">
                <a:latin typeface="Arial" charset="0"/>
                <a:ea typeface="MS PGothic" charset="0"/>
              </a:rPr>
              <a:t>Post-processing</a:t>
            </a:r>
          </a:p>
          <a:p>
            <a:pPr lvl="1" eaLnBrk="1" hangingPunct="1"/>
            <a:r>
              <a:rPr lang="en-US">
                <a:latin typeface="Arial" charset="0"/>
                <a:ea typeface="MS PGothic" charset="0"/>
              </a:rPr>
              <a:t>Eliminate small clusters that may represent outliers</a:t>
            </a:r>
          </a:p>
          <a:p>
            <a:pPr lvl="1" eaLnBrk="1" hangingPunct="1"/>
            <a:r>
              <a:rPr lang="en-US">
                <a:latin typeface="Arial" charset="0"/>
                <a:ea typeface="MS PGothic" charset="0"/>
              </a:rPr>
              <a:t>Split ‘loose’ clusters, i.e., clusters with relatively high SSE</a:t>
            </a:r>
          </a:p>
          <a:p>
            <a:pPr lvl="1" eaLnBrk="1" hangingPunct="1"/>
            <a:r>
              <a:rPr lang="en-US">
                <a:latin typeface="Arial" charset="0"/>
                <a:ea typeface="MS PGothic" charset="0"/>
              </a:rPr>
              <a:t>Merge clusters that are ‘close’ and that have relatively low SSE</a:t>
            </a:r>
          </a:p>
          <a:p>
            <a:pPr lvl="1" eaLnBrk="1" hangingPunct="1"/>
            <a:r>
              <a:rPr lang="en-US">
                <a:latin typeface="Arial" charset="0"/>
                <a:ea typeface="MS PGothic" charset="0"/>
              </a:rPr>
              <a:t>Can use these steps during the clustering process</a:t>
            </a:r>
          </a:p>
          <a:p>
            <a:pPr lvl="2" eaLnBrk="1" hangingPunct="1"/>
            <a:r>
              <a:rPr lang="en-US">
                <a:latin typeface="Arial" charset="0"/>
                <a:ea typeface="MS PGothic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2750" y="152400"/>
            <a:ext cx="3890963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Bisecting K-means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113" y="1247775"/>
            <a:ext cx="8948737" cy="97155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MS PGothic" charset="0"/>
              </a:rPr>
              <a:t>Bisecting K-means algorithm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Variant of K-means that can produce a partitional or a hierarchical clustering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sz="1800">
              <a:latin typeface="Arial" charset="0"/>
              <a:ea typeface="MS PGothic" charset="0"/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endParaRPr lang="en-US" sz="1800">
              <a:latin typeface="Arial" charset="0"/>
              <a:ea typeface="MS PGothic" charset="0"/>
            </a:endParaRPr>
          </a:p>
        </p:txBody>
      </p:sp>
      <p:graphicFrame>
        <p:nvGraphicFramePr>
          <p:cNvPr id="90115" name="Object 4"/>
          <p:cNvGraphicFramePr>
            <a:graphicFrameLocks noChangeAspect="1"/>
          </p:cNvGraphicFramePr>
          <p:nvPr/>
        </p:nvGraphicFramePr>
        <p:xfrm>
          <a:off x="247650" y="2971800"/>
          <a:ext cx="9418638" cy="259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6" name="Bitmap Image" r:id="rId4" imgW="8695174" imgH="3132091" progId="Paint.Picture">
                  <p:embed/>
                </p:oleObj>
              </mc:Choice>
              <mc:Fallback>
                <p:oleObj name="Bitmap Image" r:id="rId4" imgW="8695174" imgH="3132091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7029"/>
                      <a:stretch>
                        <a:fillRect/>
                      </a:stretch>
                    </p:blipFill>
                    <p:spPr bwMode="auto">
                      <a:xfrm>
                        <a:off x="247650" y="2971800"/>
                        <a:ext cx="9418638" cy="259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1219200"/>
            <a:ext cx="7259638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091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1219200"/>
            <a:ext cx="7259638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0915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1219200"/>
            <a:ext cx="7259638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0915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1219200"/>
            <a:ext cx="7259638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0915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1219200"/>
            <a:ext cx="7259638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0915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1219200"/>
            <a:ext cx="7259638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0916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1219200"/>
            <a:ext cx="7259638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09161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1219200"/>
            <a:ext cx="7259638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09162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1219200"/>
            <a:ext cx="7259638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09163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1219200"/>
            <a:ext cx="7259638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7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5634038" y="330200"/>
            <a:ext cx="4271962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Bisecting K-means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1201738"/>
            <a:ext cx="3543300" cy="5334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Limitations of K-means</a:t>
            </a:r>
          </a:p>
        </p:txBody>
      </p:sp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1920875"/>
            <a:ext cx="9304338" cy="4483100"/>
          </a:xfrm>
        </p:spPr>
        <p:txBody>
          <a:bodyPr/>
          <a:lstStyle/>
          <a:p>
            <a:pPr marL="0" indent="0" eaLnBrk="1" hangingPunct="1"/>
            <a:r>
              <a:rPr lang="en-US">
                <a:latin typeface="Arial" charset="0"/>
                <a:ea typeface="MS PGothic" charset="0"/>
              </a:rPr>
              <a:t>K-means has problems when clusters are of differing </a:t>
            </a:r>
          </a:p>
          <a:p>
            <a:pPr lvl="1" eaLnBrk="1" hangingPunct="1"/>
            <a:r>
              <a:rPr lang="en-US">
                <a:latin typeface="Arial" charset="0"/>
                <a:ea typeface="MS PGothic" charset="0"/>
              </a:rPr>
              <a:t>Sizes</a:t>
            </a:r>
          </a:p>
          <a:p>
            <a:pPr lvl="1" eaLnBrk="1" hangingPunct="1"/>
            <a:r>
              <a:rPr lang="en-US">
                <a:latin typeface="Arial" charset="0"/>
                <a:ea typeface="MS PGothic" charset="0"/>
              </a:rPr>
              <a:t>Densities</a:t>
            </a:r>
          </a:p>
          <a:p>
            <a:pPr lvl="1" eaLnBrk="1" hangingPunct="1"/>
            <a:r>
              <a:rPr lang="en-US">
                <a:latin typeface="Arial" charset="0"/>
                <a:ea typeface="MS PGothic" charset="0"/>
              </a:rPr>
              <a:t>Non-globular shapes</a:t>
            </a:r>
          </a:p>
          <a:p>
            <a:pPr marL="0" indent="0" eaLnBrk="1" hangingPunct="1"/>
            <a:endParaRPr lang="en-US">
              <a:latin typeface="Arial" charset="0"/>
              <a:ea typeface="MS PGothic" charset="0"/>
            </a:endParaRPr>
          </a:p>
          <a:p>
            <a:pPr marL="0" indent="0" eaLnBrk="1" hangingPunct="1"/>
            <a:r>
              <a:rPr lang="en-US">
                <a:latin typeface="Arial" charset="0"/>
                <a:ea typeface="MS PGothic" charset="0"/>
              </a:rPr>
              <a:t>K-means has problems when the data contains outliers.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4200" y="1104900"/>
            <a:ext cx="4017963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What is not Cluster Analysis</a:t>
            </a:r>
            <a:r>
              <a:rPr lang="en-US" sz="2000">
                <a:latin typeface="Arial" charset="0"/>
                <a:ea typeface="MS PGothic" charset="0"/>
              </a:rPr>
              <a:t>?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113" y="1876425"/>
            <a:ext cx="8694737" cy="44529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MS PGothic" charset="0"/>
              </a:rPr>
              <a:t>Supervised classification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Have class label information</a:t>
            </a:r>
          </a:p>
          <a:p>
            <a:pPr marL="2057400" lvl="4" indent="-228600" eaLnBrk="1" hangingPunct="1">
              <a:lnSpc>
                <a:spcPct val="90000"/>
              </a:lnSpc>
            </a:pPr>
            <a:endParaRPr lang="en-US" sz="1800">
              <a:latin typeface="Arial" charset="0"/>
              <a:ea typeface="MS PGothic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MS PGothic" charset="0"/>
              </a:rPr>
              <a:t>Simple segmentation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Dividing students into different registration groups alphabetically, by last name</a:t>
            </a:r>
          </a:p>
          <a:p>
            <a:pPr marL="2057400" lvl="4" indent="-228600" eaLnBrk="1" hangingPunct="1">
              <a:lnSpc>
                <a:spcPct val="90000"/>
              </a:lnSpc>
            </a:pPr>
            <a:endParaRPr lang="en-US" sz="1800">
              <a:latin typeface="Arial" charset="0"/>
              <a:ea typeface="MS PGothic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MS PGothic" charset="0"/>
              </a:rPr>
              <a:t>Results of a query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Groupings are a result of an external specification</a:t>
            </a:r>
          </a:p>
          <a:p>
            <a:pPr marL="2057400" lvl="4" indent="-228600" eaLnBrk="1" hangingPunct="1">
              <a:lnSpc>
                <a:spcPct val="90000"/>
              </a:lnSpc>
            </a:pPr>
            <a:endParaRPr lang="en-US" sz="1800">
              <a:latin typeface="Arial" charset="0"/>
              <a:ea typeface="MS PGothic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MS PGothic" charset="0"/>
              </a:rPr>
              <a:t>Graph partitioning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Some mutual relevance and synergy, but areas are not identical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38738" y="279400"/>
            <a:ext cx="4767262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Limitations of K-means: Differing Sizes</a:t>
            </a: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113" y="1247775"/>
            <a:ext cx="8948737" cy="97155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endParaRPr lang="en-US">
              <a:latin typeface="Arial" charset="0"/>
              <a:ea typeface="MS PGothic" charset="0"/>
            </a:endParaRPr>
          </a:p>
          <a:p>
            <a:pPr marL="990600" lvl="1" indent="-533400" eaLnBrk="1" hangingPunct="1">
              <a:lnSpc>
                <a:spcPct val="90000"/>
              </a:lnSpc>
            </a:pPr>
            <a:endParaRPr lang="en-US">
              <a:latin typeface="Arial" charset="0"/>
              <a:ea typeface="MS PGothic" charset="0"/>
            </a:endParaRPr>
          </a:p>
          <a:p>
            <a:pPr marL="990600" lvl="1" indent="-533400" eaLnBrk="1" hangingPunct="1">
              <a:lnSpc>
                <a:spcPct val="90000"/>
              </a:lnSpc>
            </a:pPr>
            <a:endParaRPr lang="en-US" sz="1800">
              <a:latin typeface="Arial" charset="0"/>
              <a:ea typeface="MS PGothic" charset="0"/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endParaRPr lang="en-US" sz="1800">
              <a:latin typeface="Arial" charset="0"/>
              <a:ea typeface="MS PGothic" charset="0"/>
            </a:endParaRPr>
          </a:p>
        </p:txBody>
      </p:sp>
      <p:pic>
        <p:nvPicPr>
          <p:cNvPr id="9625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6243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800" y="1447800"/>
            <a:ext cx="46243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1" name="Text Box 6"/>
          <p:cNvSpPr txBox="1">
            <a:spLocks noChangeArrowheads="1"/>
          </p:cNvSpPr>
          <p:nvPr/>
        </p:nvSpPr>
        <p:spPr bwMode="auto">
          <a:xfrm>
            <a:off x="825500" y="4953000"/>
            <a:ext cx="222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Original Points</a:t>
            </a:r>
          </a:p>
        </p:txBody>
      </p:sp>
      <p:sp>
        <p:nvSpPr>
          <p:cNvPr id="96262" name="Rectangle 7"/>
          <p:cNvSpPr>
            <a:spLocks noChangeArrowheads="1"/>
          </p:cNvSpPr>
          <p:nvPr/>
        </p:nvSpPr>
        <p:spPr bwMode="auto">
          <a:xfrm>
            <a:off x="5778500" y="4902200"/>
            <a:ext cx="2676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K-means (3 Clusters)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62538" y="342900"/>
            <a:ext cx="4843462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Limitations of K-means: Differing Density</a:t>
            </a:r>
          </a:p>
        </p:txBody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113" y="1247775"/>
            <a:ext cx="8948737" cy="97155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endParaRPr lang="en-US">
              <a:latin typeface="Arial" charset="0"/>
              <a:ea typeface="MS PGothic" charset="0"/>
            </a:endParaRPr>
          </a:p>
          <a:p>
            <a:pPr marL="990600" lvl="1" indent="-533400" eaLnBrk="1" hangingPunct="1">
              <a:lnSpc>
                <a:spcPct val="90000"/>
              </a:lnSpc>
            </a:pPr>
            <a:endParaRPr lang="en-US">
              <a:latin typeface="Arial" charset="0"/>
              <a:ea typeface="MS PGothic" charset="0"/>
            </a:endParaRPr>
          </a:p>
          <a:p>
            <a:pPr marL="990600" lvl="1" indent="-533400" eaLnBrk="1" hangingPunct="1">
              <a:lnSpc>
                <a:spcPct val="90000"/>
              </a:lnSpc>
            </a:pPr>
            <a:endParaRPr lang="en-US" sz="1800">
              <a:latin typeface="Arial" charset="0"/>
              <a:ea typeface="MS PGothic" charset="0"/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endParaRPr lang="en-US" sz="1800">
              <a:latin typeface="Arial" charset="0"/>
              <a:ea typeface="MS PGothic" charset="0"/>
            </a:endParaRPr>
          </a:p>
        </p:txBody>
      </p:sp>
      <p:sp>
        <p:nvSpPr>
          <p:cNvPr id="98307" name="Text Box 4"/>
          <p:cNvSpPr txBox="1">
            <a:spLocks noChangeArrowheads="1"/>
          </p:cNvSpPr>
          <p:nvPr/>
        </p:nvSpPr>
        <p:spPr bwMode="auto">
          <a:xfrm>
            <a:off x="825500" y="4953000"/>
            <a:ext cx="231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Original Points</a:t>
            </a:r>
          </a:p>
        </p:txBody>
      </p:sp>
      <p:pic>
        <p:nvPicPr>
          <p:cNvPr id="9830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6243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0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800" y="1447800"/>
            <a:ext cx="46243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10" name="Rectangle 7"/>
          <p:cNvSpPr>
            <a:spLocks noChangeArrowheads="1"/>
          </p:cNvSpPr>
          <p:nvPr/>
        </p:nvSpPr>
        <p:spPr bwMode="auto">
          <a:xfrm>
            <a:off x="5778500" y="4902200"/>
            <a:ext cx="2676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K-means (3 Clusters)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24350" y="381000"/>
            <a:ext cx="5581650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Limitations of K-means: Non-globular Shapes</a:t>
            </a:r>
          </a:p>
        </p:txBody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113" y="1247775"/>
            <a:ext cx="8948737" cy="97155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endParaRPr lang="en-US">
              <a:latin typeface="Arial" charset="0"/>
              <a:ea typeface="MS PGothic" charset="0"/>
            </a:endParaRPr>
          </a:p>
          <a:p>
            <a:pPr marL="990600" lvl="1" indent="-533400" eaLnBrk="1" hangingPunct="1">
              <a:lnSpc>
                <a:spcPct val="90000"/>
              </a:lnSpc>
            </a:pPr>
            <a:endParaRPr lang="en-US">
              <a:latin typeface="Arial" charset="0"/>
              <a:ea typeface="MS PGothic" charset="0"/>
            </a:endParaRPr>
          </a:p>
          <a:p>
            <a:pPr marL="990600" lvl="1" indent="-533400" eaLnBrk="1" hangingPunct="1">
              <a:lnSpc>
                <a:spcPct val="90000"/>
              </a:lnSpc>
            </a:pPr>
            <a:endParaRPr lang="en-US" sz="1800">
              <a:latin typeface="Arial" charset="0"/>
              <a:ea typeface="MS PGothic" charset="0"/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endParaRPr lang="en-US" sz="1800">
              <a:latin typeface="Arial" charset="0"/>
              <a:ea typeface="MS PGothic" charset="0"/>
            </a:endParaRPr>
          </a:p>
        </p:txBody>
      </p:sp>
      <p:sp>
        <p:nvSpPr>
          <p:cNvPr id="100355" name="Text Box 4"/>
          <p:cNvSpPr txBox="1">
            <a:spLocks noChangeArrowheads="1"/>
          </p:cNvSpPr>
          <p:nvPr/>
        </p:nvSpPr>
        <p:spPr bwMode="auto">
          <a:xfrm>
            <a:off x="1238250" y="4876800"/>
            <a:ext cx="222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Original Points</a:t>
            </a:r>
          </a:p>
        </p:txBody>
      </p:sp>
      <p:pic>
        <p:nvPicPr>
          <p:cNvPr id="10035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219200"/>
            <a:ext cx="46243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0" y="1219200"/>
            <a:ext cx="46243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8" name="Rectangle 7"/>
          <p:cNvSpPr>
            <a:spLocks noChangeArrowheads="1"/>
          </p:cNvSpPr>
          <p:nvPr/>
        </p:nvSpPr>
        <p:spPr bwMode="auto">
          <a:xfrm>
            <a:off x="5778500" y="4902200"/>
            <a:ext cx="2676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K-means (2 Clusters)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5300" y="1955800"/>
            <a:ext cx="9163050" cy="4597400"/>
          </a:xfrm>
        </p:spPr>
        <p:txBody>
          <a:bodyPr/>
          <a:lstStyle/>
          <a:p>
            <a:pPr eaLnBrk="1" hangingPunct="1"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</a:pPr>
            <a:r>
              <a:rPr lang="en-US">
                <a:latin typeface="Arial" charset="0"/>
                <a:ea typeface="MS PGothic" charset="0"/>
              </a:rPr>
              <a:t>  Clustering is in the eyes of the beholder</a:t>
            </a:r>
          </a:p>
          <a:p>
            <a:pPr eaLnBrk="1" hangingPunct="1"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</a:pPr>
            <a:r>
              <a:rPr lang="en-US">
                <a:latin typeface="Arial" charset="0"/>
                <a:ea typeface="MS PGothic" charset="0"/>
              </a:rPr>
              <a:t> “The validation of clustering structures is the most difficult and frustrating part of cluster analysis. </a:t>
            </a:r>
          </a:p>
          <a:p>
            <a:pPr eaLnBrk="1" hangingPunct="1"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</a:pPr>
            <a:r>
              <a:rPr lang="en-US">
                <a:latin typeface="Arial" charset="0"/>
                <a:ea typeface="MS PGothic" charset="0"/>
              </a:rPr>
              <a:t>   Without a strong effort in this direction, cluster analysis will remain a black art accessible only to those true believers who have experience and great courage.”</a:t>
            </a:r>
          </a:p>
          <a:p>
            <a:pPr eaLnBrk="1" hangingPunct="1">
              <a:spcBef>
                <a:spcPct val="0"/>
              </a:spcBef>
              <a:buSzPct val="85000"/>
            </a:pPr>
            <a:endParaRPr lang="en-US">
              <a:latin typeface="Arial" charset="0"/>
              <a:ea typeface="MS PGothic" charset="0"/>
            </a:endParaRPr>
          </a:p>
          <a:p>
            <a:pPr eaLnBrk="1" hangingPunct="1">
              <a:spcBef>
                <a:spcPct val="0"/>
              </a:spcBef>
              <a:buSzPct val="85000"/>
            </a:pPr>
            <a:r>
              <a:rPr lang="en-US" i="1">
                <a:latin typeface="Arial" charset="0"/>
                <a:ea typeface="MS PGothic" charset="0"/>
              </a:rPr>
              <a:t>Algorithms for Clustering Data</a:t>
            </a:r>
            <a:r>
              <a:rPr lang="en-US">
                <a:latin typeface="Arial" charset="0"/>
                <a:ea typeface="MS PGothic" charset="0"/>
              </a:rPr>
              <a:t>, Jain and Dubes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12838"/>
            <a:ext cx="5194300" cy="4953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Final Comment on Clustering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130300"/>
            <a:ext cx="5224463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Notion of a Cluster can be Ambiguous</a:t>
            </a:r>
          </a:p>
        </p:txBody>
      </p:sp>
      <p:grpSp>
        <p:nvGrpSpPr>
          <p:cNvPr id="24578" name="Group 3"/>
          <p:cNvGrpSpPr>
            <a:grpSpLocks/>
          </p:cNvGrpSpPr>
          <p:nvPr/>
        </p:nvGrpSpPr>
        <p:grpSpPr bwMode="auto">
          <a:xfrm>
            <a:off x="742950" y="1905000"/>
            <a:ext cx="3624263" cy="1479550"/>
            <a:chOff x="432" y="1200"/>
            <a:chExt cx="2107" cy="932"/>
          </a:xfrm>
        </p:grpSpPr>
        <p:grpSp>
          <p:nvGrpSpPr>
            <p:cNvPr id="24648" name="Group 4"/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24650" name="Oval 5"/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1" name="Oval 6"/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2" name="Oval 7"/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3" name="Oval 8"/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4" name="Oval 9"/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5" name="Oval 10"/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6" name="Oval 11"/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7" name="Oval 12"/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8" name="Oval 13"/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9" name="Oval 14"/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0" name="Oval 15"/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1" name="Oval 16"/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2" name="Oval 17"/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3" name="Oval 18"/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4" name="Oval 19"/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5" name="Oval 20"/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6" name="Oval 21"/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7" name="Oval 22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8" name="Oval 23"/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9" name="Oval 24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49" name="Rectangle 25"/>
            <p:cNvSpPr>
              <a:spLocks noChangeArrowheads="1"/>
            </p:cNvSpPr>
            <p:nvPr/>
          </p:nvSpPr>
          <p:spPr bwMode="auto">
            <a:xfrm>
              <a:off x="624" y="1920"/>
              <a:ext cx="14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cs typeface="Times New Roman" charset="0"/>
                </a:rPr>
                <a:t>How many clusters?</a:t>
              </a:r>
              <a:endParaRPr lang="en-US" sz="1600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5373688" y="4114800"/>
            <a:ext cx="3624262" cy="1371600"/>
            <a:chOff x="3125" y="2592"/>
            <a:chExt cx="2107" cy="864"/>
          </a:xfrm>
        </p:grpSpPr>
        <p:grpSp>
          <p:nvGrpSpPr>
            <p:cNvPr id="24626" name="Group 27"/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24628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9" name="AutoShape 29"/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0" name="AutoShape 30"/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1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5392" name="AutoShape 32"/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575393" name="AutoShape 33"/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575394" name="AutoShape 34"/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4635" name="AutoShape 35"/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6" name="AutoShape 36"/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7" name="AutoShape 37"/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8" name="AutoShape 38"/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9" name="AutoShape 39"/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0" name="AutoShape 40"/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1" name="AutoShape 41"/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2" name="AutoShape 42"/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3" name="AutoShape 43"/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4" name="AutoShape 44"/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5" name="AutoShape 45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6" name="AutoShape 46"/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7" name="AutoShape 47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27" name="Rectangle 48"/>
            <p:cNvSpPr>
              <a:spLocks noChangeArrowheads="1"/>
            </p:cNvSpPr>
            <p:nvPr/>
          </p:nvSpPr>
          <p:spPr bwMode="auto">
            <a:xfrm>
              <a:off x="3413" y="3244"/>
              <a:ext cx="14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cs typeface="Times New Roman" charset="0"/>
                </a:rPr>
                <a:t>Four Clusters</a:t>
              </a:r>
              <a:r>
                <a:rPr lang="en-US" sz="1600"/>
                <a:t> </a:t>
              </a:r>
            </a:p>
          </p:txBody>
        </p:sp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742950" y="4114800"/>
            <a:ext cx="3624263" cy="1371600"/>
            <a:chOff x="432" y="2592"/>
            <a:chExt cx="2107" cy="864"/>
          </a:xfrm>
        </p:grpSpPr>
        <p:grpSp>
          <p:nvGrpSpPr>
            <p:cNvPr id="24604" name="Group 50"/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24606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7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8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9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0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1" name="AutoShape 56"/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2" name="AutoShape 57"/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3" name="AutoShape 58"/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4" name="AutoShape 59"/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5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6" name="Rectangle 61"/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7" name="Rectangle 62"/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8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9" name="Rectangle 64"/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0" name="Rectangle 65"/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1" name="Rectangle 66"/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2" name="Rectangle 67"/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3" name="Rectangle 68"/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4" name="Rectangle 69"/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5" name="Rectangle 70"/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05" name="Rectangle 71"/>
            <p:cNvSpPr>
              <a:spLocks noChangeArrowheads="1"/>
            </p:cNvSpPr>
            <p:nvPr/>
          </p:nvSpPr>
          <p:spPr bwMode="auto">
            <a:xfrm>
              <a:off x="624" y="3244"/>
              <a:ext cx="14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cs typeface="Times New Roman" charset="0"/>
                </a:rPr>
                <a:t>Two Clusters</a:t>
              </a:r>
              <a:r>
                <a:rPr lang="en-US" sz="1600"/>
                <a:t> </a:t>
              </a:r>
            </a:p>
          </p:txBody>
        </p:sp>
      </p:grpSp>
      <p:grpSp>
        <p:nvGrpSpPr>
          <p:cNvPr id="8" name="Group 72"/>
          <p:cNvGrpSpPr>
            <a:grpSpLocks/>
          </p:cNvGrpSpPr>
          <p:nvPr/>
        </p:nvGrpSpPr>
        <p:grpSpPr bwMode="auto">
          <a:xfrm>
            <a:off x="5373688" y="1905000"/>
            <a:ext cx="3624262" cy="1479550"/>
            <a:chOff x="3125" y="1200"/>
            <a:chExt cx="2107" cy="932"/>
          </a:xfrm>
        </p:grpSpPr>
        <p:grpSp>
          <p:nvGrpSpPr>
            <p:cNvPr id="24582" name="Group 73"/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24584" name="AutoShape 74"/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5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6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7" name="AutoShape 77"/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5438" name="AutoShape 78"/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575439" name="AutoShape 79"/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575440" name="AutoShape 80"/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4591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2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3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4" name="AutoShape 84"/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5" name="AutoShape 85"/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6" name="AutoShape 86"/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7" name="AutoShape 87"/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8" name="AutoShape 88"/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9" name="AutoShape 89"/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0" name="AutoShape 90"/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1" name="Oval 91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2" name="Oval 92"/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3" name="Oval 93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583" name="Rectangle 94"/>
            <p:cNvSpPr>
              <a:spLocks noChangeArrowheads="1"/>
            </p:cNvSpPr>
            <p:nvPr/>
          </p:nvSpPr>
          <p:spPr bwMode="auto">
            <a:xfrm>
              <a:off x="3413" y="1920"/>
              <a:ext cx="14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cs typeface="Times New Roman" charset="0"/>
                </a:rPr>
                <a:t>Six Clusters</a:t>
              </a:r>
              <a:r>
                <a:rPr lang="en-US" sz="1600"/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2750" y="1085850"/>
            <a:ext cx="3189288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Types of Clustering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113" y="1638300"/>
            <a:ext cx="8948737" cy="46910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MS PGothic" charset="0"/>
              </a:rPr>
              <a:t>A </a:t>
            </a:r>
            <a:r>
              <a:rPr lang="en-US">
                <a:solidFill>
                  <a:srgbClr val="FF0000"/>
                </a:solidFill>
                <a:latin typeface="Arial" charset="0"/>
                <a:ea typeface="MS PGothic" charset="0"/>
              </a:rPr>
              <a:t>clustering</a:t>
            </a:r>
            <a:r>
              <a:rPr lang="en-US">
                <a:latin typeface="Arial" charset="0"/>
                <a:ea typeface="MS PGothic" charset="0"/>
              </a:rPr>
              <a:t> is a set of clusters</a:t>
            </a:r>
          </a:p>
          <a:p>
            <a:pPr eaLnBrk="1" hangingPunct="1">
              <a:lnSpc>
                <a:spcPct val="90000"/>
              </a:lnSpc>
            </a:pPr>
            <a:endParaRPr lang="en-US" sz="900">
              <a:latin typeface="Arial" charset="0"/>
              <a:ea typeface="MS PGothic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MS PGothic" charset="0"/>
              </a:rPr>
              <a:t>Important distinction between </a:t>
            </a:r>
            <a:r>
              <a:rPr lang="en-US">
                <a:solidFill>
                  <a:srgbClr val="FF0000"/>
                </a:solidFill>
                <a:latin typeface="Arial" charset="0"/>
                <a:ea typeface="MS PGothic" charset="0"/>
              </a:rPr>
              <a:t>hierarchical</a:t>
            </a:r>
            <a:r>
              <a:rPr lang="en-US">
                <a:latin typeface="Arial" charset="0"/>
                <a:ea typeface="MS PGothic" charset="0"/>
              </a:rPr>
              <a:t> and </a:t>
            </a:r>
            <a:r>
              <a:rPr lang="en-US">
                <a:solidFill>
                  <a:srgbClr val="FF0000"/>
                </a:solidFill>
                <a:latin typeface="Arial" charset="0"/>
                <a:ea typeface="MS PGothic" charset="0"/>
              </a:rPr>
              <a:t>partitional</a:t>
            </a:r>
            <a:r>
              <a:rPr lang="en-US">
                <a:solidFill>
                  <a:srgbClr val="FFCC00"/>
                </a:solidFill>
                <a:latin typeface="Arial" charset="0"/>
                <a:ea typeface="MS PGothic" charset="0"/>
              </a:rPr>
              <a:t> </a:t>
            </a:r>
            <a:r>
              <a:rPr lang="en-US">
                <a:latin typeface="Arial" charset="0"/>
                <a:ea typeface="MS PGothic" charset="0"/>
              </a:rPr>
              <a:t>sets of clusters </a:t>
            </a:r>
            <a:endParaRPr lang="en-US">
              <a:solidFill>
                <a:srgbClr val="FFCC00"/>
              </a:solidFill>
              <a:latin typeface="Arial" charset="0"/>
              <a:ea typeface="MS PGothic" charset="0"/>
            </a:endParaRPr>
          </a:p>
          <a:p>
            <a:pPr eaLnBrk="1" hangingPunct="1">
              <a:lnSpc>
                <a:spcPct val="90000"/>
              </a:lnSpc>
            </a:pPr>
            <a:endParaRPr lang="en-US" sz="900">
              <a:solidFill>
                <a:srgbClr val="FFCC00"/>
              </a:solidFill>
              <a:latin typeface="Arial" charset="0"/>
              <a:ea typeface="MS PGothic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MS PGothic" charset="0"/>
              </a:rPr>
              <a:t>Partitional Clustering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A division data objects into non-overlapping subsets (clusters) such that each data object is in exactly one subset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 sz="900">
              <a:solidFill>
                <a:srgbClr val="FFCC00"/>
              </a:solidFill>
              <a:latin typeface="Arial" charset="0"/>
              <a:ea typeface="MS PGothic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MS PGothic" charset="0"/>
              </a:rPr>
              <a:t>Hierarchical clustering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A set of nested clusters organized as a hierarchical tree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3700" y="1114425"/>
            <a:ext cx="3113088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Partitional Clustering</a:t>
            </a:r>
          </a:p>
        </p:txBody>
      </p:sp>
      <p:sp>
        <p:nvSpPr>
          <p:cNvPr id="28674" name="Freeform 3"/>
          <p:cNvSpPr>
            <a:spLocks/>
          </p:cNvSpPr>
          <p:nvPr/>
        </p:nvSpPr>
        <p:spPr bwMode="auto">
          <a:xfrm>
            <a:off x="1358900" y="2517775"/>
            <a:ext cx="104775" cy="101600"/>
          </a:xfrm>
          <a:custGeom>
            <a:avLst/>
            <a:gdLst>
              <a:gd name="T0" fmla="*/ 104775 w 61"/>
              <a:gd name="T1" fmla="*/ 47625 h 64"/>
              <a:gd name="T2" fmla="*/ 94469 w 61"/>
              <a:gd name="T3" fmla="*/ 77788 h 64"/>
              <a:gd name="T4" fmla="*/ 73858 w 61"/>
              <a:gd name="T5" fmla="*/ 96838 h 64"/>
              <a:gd name="T6" fmla="*/ 41223 w 61"/>
              <a:gd name="T7" fmla="*/ 101600 h 64"/>
              <a:gd name="T8" fmla="*/ 15459 w 61"/>
              <a:gd name="T9" fmla="*/ 87313 h 64"/>
              <a:gd name="T10" fmla="*/ 0 w 61"/>
              <a:gd name="T11" fmla="*/ 61913 h 64"/>
              <a:gd name="T12" fmla="*/ 0 w 61"/>
              <a:gd name="T13" fmla="*/ 38100 h 64"/>
              <a:gd name="T14" fmla="*/ 15459 w 61"/>
              <a:gd name="T15" fmla="*/ 14288 h 64"/>
              <a:gd name="T16" fmla="*/ 41223 w 61"/>
              <a:gd name="T17" fmla="*/ 0 h 64"/>
              <a:gd name="T18" fmla="*/ 73858 w 61"/>
              <a:gd name="T19" fmla="*/ 4763 h 64"/>
              <a:gd name="T20" fmla="*/ 94469 w 61"/>
              <a:gd name="T21" fmla="*/ 23813 h 64"/>
              <a:gd name="T22" fmla="*/ 104775 w 61"/>
              <a:gd name="T23" fmla="*/ 47625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5" name="Freeform 4"/>
          <p:cNvSpPr>
            <a:spLocks/>
          </p:cNvSpPr>
          <p:nvPr/>
        </p:nvSpPr>
        <p:spPr bwMode="auto">
          <a:xfrm>
            <a:off x="1358900" y="2716213"/>
            <a:ext cx="104775" cy="98425"/>
          </a:xfrm>
          <a:custGeom>
            <a:avLst/>
            <a:gdLst>
              <a:gd name="T0" fmla="*/ 104775 w 61"/>
              <a:gd name="T1" fmla="*/ 49213 h 62"/>
              <a:gd name="T2" fmla="*/ 94469 w 61"/>
              <a:gd name="T3" fmla="*/ 77788 h 62"/>
              <a:gd name="T4" fmla="*/ 73858 w 61"/>
              <a:gd name="T5" fmla="*/ 98425 h 62"/>
              <a:gd name="T6" fmla="*/ 41223 w 61"/>
              <a:gd name="T7" fmla="*/ 98425 h 62"/>
              <a:gd name="T8" fmla="*/ 15459 w 61"/>
              <a:gd name="T9" fmla="*/ 87313 h 62"/>
              <a:gd name="T10" fmla="*/ 0 w 61"/>
              <a:gd name="T11" fmla="*/ 63500 h 62"/>
              <a:gd name="T12" fmla="*/ 0 w 61"/>
              <a:gd name="T13" fmla="*/ 34925 h 62"/>
              <a:gd name="T14" fmla="*/ 15459 w 61"/>
              <a:gd name="T15" fmla="*/ 14288 h 62"/>
              <a:gd name="T16" fmla="*/ 41223 w 61"/>
              <a:gd name="T17" fmla="*/ 0 h 62"/>
              <a:gd name="T18" fmla="*/ 73858 w 61"/>
              <a:gd name="T19" fmla="*/ 4763 h 62"/>
              <a:gd name="T20" fmla="*/ 94469 w 61"/>
              <a:gd name="T21" fmla="*/ 25400 h 62"/>
              <a:gd name="T22" fmla="*/ 104775 w 61"/>
              <a:gd name="T23" fmla="*/ 49213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6" name="Freeform 5"/>
          <p:cNvSpPr>
            <a:spLocks/>
          </p:cNvSpPr>
          <p:nvPr/>
        </p:nvSpPr>
        <p:spPr bwMode="auto">
          <a:xfrm>
            <a:off x="2112963" y="4711700"/>
            <a:ext cx="106362" cy="98425"/>
          </a:xfrm>
          <a:custGeom>
            <a:avLst/>
            <a:gdLst>
              <a:gd name="T0" fmla="*/ 106362 w 61"/>
              <a:gd name="T1" fmla="*/ 49213 h 62"/>
              <a:gd name="T2" fmla="*/ 95900 w 61"/>
              <a:gd name="T3" fmla="*/ 73025 h 62"/>
              <a:gd name="T4" fmla="*/ 74976 w 61"/>
              <a:gd name="T5" fmla="*/ 93663 h 62"/>
              <a:gd name="T6" fmla="*/ 41847 w 61"/>
              <a:gd name="T7" fmla="*/ 98425 h 62"/>
              <a:gd name="T8" fmla="*/ 15693 w 61"/>
              <a:gd name="T9" fmla="*/ 84138 h 62"/>
              <a:gd name="T10" fmla="*/ 0 w 61"/>
              <a:gd name="T11" fmla="*/ 63500 h 62"/>
              <a:gd name="T12" fmla="*/ 0 w 61"/>
              <a:gd name="T13" fmla="*/ 34925 h 62"/>
              <a:gd name="T14" fmla="*/ 15693 w 61"/>
              <a:gd name="T15" fmla="*/ 11113 h 62"/>
              <a:gd name="T16" fmla="*/ 41847 w 61"/>
              <a:gd name="T17" fmla="*/ 0 h 62"/>
              <a:gd name="T18" fmla="*/ 74976 w 61"/>
              <a:gd name="T19" fmla="*/ 0 h 62"/>
              <a:gd name="T20" fmla="*/ 95900 w 61"/>
              <a:gd name="T21" fmla="*/ 20638 h 62"/>
              <a:gd name="T22" fmla="*/ 106362 w 61"/>
              <a:gd name="T23" fmla="*/ 49213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Freeform 6"/>
          <p:cNvSpPr>
            <a:spLocks/>
          </p:cNvSpPr>
          <p:nvPr/>
        </p:nvSpPr>
        <p:spPr bwMode="auto">
          <a:xfrm>
            <a:off x="1679575" y="2619375"/>
            <a:ext cx="106363" cy="96838"/>
          </a:xfrm>
          <a:custGeom>
            <a:avLst/>
            <a:gdLst>
              <a:gd name="T0" fmla="*/ 106363 w 61"/>
              <a:gd name="T1" fmla="*/ 49213 h 61"/>
              <a:gd name="T2" fmla="*/ 101132 w 61"/>
              <a:gd name="T3" fmla="*/ 73025 h 61"/>
              <a:gd name="T4" fmla="*/ 74977 w 61"/>
              <a:gd name="T5" fmla="*/ 92075 h 61"/>
              <a:gd name="T6" fmla="*/ 43591 w 61"/>
              <a:gd name="T7" fmla="*/ 96838 h 61"/>
              <a:gd name="T8" fmla="*/ 15693 w 61"/>
              <a:gd name="T9" fmla="*/ 87313 h 61"/>
              <a:gd name="T10" fmla="*/ 0 w 61"/>
              <a:gd name="T11" fmla="*/ 63500 h 61"/>
              <a:gd name="T12" fmla="*/ 0 w 61"/>
              <a:gd name="T13" fmla="*/ 33338 h 61"/>
              <a:gd name="T14" fmla="*/ 15693 w 61"/>
              <a:gd name="T15" fmla="*/ 9525 h 61"/>
              <a:gd name="T16" fmla="*/ 43591 w 61"/>
              <a:gd name="T17" fmla="*/ 0 h 61"/>
              <a:gd name="T18" fmla="*/ 74977 w 61"/>
              <a:gd name="T19" fmla="*/ 4763 h 61"/>
              <a:gd name="T20" fmla="*/ 101132 w 61"/>
              <a:gd name="T21" fmla="*/ 19050 h 61"/>
              <a:gd name="T22" fmla="*/ 106363 w 61"/>
              <a:gd name="T23" fmla="*/ 49213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8" name="Freeform 7"/>
          <p:cNvSpPr>
            <a:spLocks/>
          </p:cNvSpPr>
          <p:nvPr/>
        </p:nvSpPr>
        <p:spPr bwMode="auto">
          <a:xfrm>
            <a:off x="2112963" y="3914775"/>
            <a:ext cx="106362" cy="96838"/>
          </a:xfrm>
          <a:custGeom>
            <a:avLst/>
            <a:gdLst>
              <a:gd name="T0" fmla="*/ 106362 w 61"/>
              <a:gd name="T1" fmla="*/ 47625 h 61"/>
              <a:gd name="T2" fmla="*/ 95900 w 61"/>
              <a:gd name="T3" fmla="*/ 73025 h 61"/>
              <a:gd name="T4" fmla="*/ 74976 w 61"/>
              <a:gd name="T5" fmla="*/ 92075 h 61"/>
              <a:gd name="T6" fmla="*/ 41847 w 61"/>
              <a:gd name="T7" fmla="*/ 96838 h 61"/>
              <a:gd name="T8" fmla="*/ 15693 w 61"/>
              <a:gd name="T9" fmla="*/ 87313 h 61"/>
              <a:gd name="T10" fmla="*/ 0 w 61"/>
              <a:gd name="T11" fmla="*/ 61913 h 61"/>
              <a:gd name="T12" fmla="*/ 0 w 61"/>
              <a:gd name="T13" fmla="*/ 33338 h 61"/>
              <a:gd name="T14" fmla="*/ 15693 w 61"/>
              <a:gd name="T15" fmla="*/ 9525 h 61"/>
              <a:gd name="T16" fmla="*/ 41847 w 61"/>
              <a:gd name="T17" fmla="*/ 0 h 61"/>
              <a:gd name="T18" fmla="*/ 74976 w 61"/>
              <a:gd name="T19" fmla="*/ 4763 h 61"/>
              <a:gd name="T20" fmla="*/ 95900 w 61"/>
              <a:gd name="T21" fmla="*/ 19050 h 61"/>
              <a:gd name="T22" fmla="*/ 106362 w 61"/>
              <a:gd name="T23" fmla="*/ 47625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9" name="Freeform 8"/>
          <p:cNvSpPr>
            <a:spLocks/>
          </p:cNvSpPr>
          <p:nvPr/>
        </p:nvSpPr>
        <p:spPr bwMode="auto">
          <a:xfrm>
            <a:off x="2297113" y="1825625"/>
            <a:ext cx="107950" cy="98425"/>
          </a:xfrm>
          <a:custGeom>
            <a:avLst/>
            <a:gdLst>
              <a:gd name="T0" fmla="*/ 107950 w 62"/>
              <a:gd name="T1" fmla="*/ 49213 h 62"/>
              <a:gd name="T2" fmla="*/ 97503 w 62"/>
              <a:gd name="T3" fmla="*/ 73025 h 62"/>
              <a:gd name="T4" fmla="*/ 74869 w 62"/>
              <a:gd name="T5" fmla="*/ 92075 h 62"/>
              <a:gd name="T6" fmla="*/ 43528 w 62"/>
              <a:gd name="T7" fmla="*/ 98425 h 62"/>
              <a:gd name="T8" fmla="*/ 15670 w 62"/>
              <a:gd name="T9" fmla="*/ 87313 h 62"/>
              <a:gd name="T10" fmla="*/ 0 w 62"/>
              <a:gd name="T11" fmla="*/ 63500 h 62"/>
              <a:gd name="T12" fmla="*/ 0 w 62"/>
              <a:gd name="T13" fmla="*/ 34925 h 62"/>
              <a:gd name="T14" fmla="*/ 15670 w 62"/>
              <a:gd name="T15" fmla="*/ 9525 h 62"/>
              <a:gd name="T16" fmla="*/ 43528 w 62"/>
              <a:gd name="T17" fmla="*/ 0 h 62"/>
              <a:gd name="T18" fmla="*/ 74869 w 62"/>
              <a:gd name="T19" fmla="*/ 4763 h 62"/>
              <a:gd name="T20" fmla="*/ 97503 w 62"/>
              <a:gd name="T21" fmla="*/ 19050 h 62"/>
              <a:gd name="T22" fmla="*/ 107950 w 62"/>
              <a:gd name="T23" fmla="*/ 49213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0" name="Freeform 9"/>
          <p:cNvSpPr>
            <a:spLocks/>
          </p:cNvSpPr>
          <p:nvPr/>
        </p:nvSpPr>
        <p:spPr bwMode="auto">
          <a:xfrm>
            <a:off x="2546350" y="2020888"/>
            <a:ext cx="106363" cy="96837"/>
          </a:xfrm>
          <a:custGeom>
            <a:avLst/>
            <a:gdLst>
              <a:gd name="T0" fmla="*/ 106363 w 61"/>
              <a:gd name="T1" fmla="*/ 49212 h 61"/>
              <a:gd name="T2" fmla="*/ 95901 w 61"/>
              <a:gd name="T3" fmla="*/ 77787 h 61"/>
              <a:gd name="T4" fmla="*/ 74977 w 61"/>
              <a:gd name="T5" fmla="*/ 92075 h 61"/>
              <a:gd name="T6" fmla="*/ 41848 w 61"/>
              <a:gd name="T7" fmla="*/ 96837 h 61"/>
              <a:gd name="T8" fmla="*/ 15693 w 61"/>
              <a:gd name="T9" fmla="*/ 87312 h 61"/>
              <a:gd name="T10" fmla="*/ 0 w 61"/>
              <a:gd name="T11" fmla="*/ 63500 h 61"/>
              <a:gd name="T12" fmla="*/ 0 w 61"/>
              <a:gd name="T13" fmla="*/ 33337 h 61"/>
              <a:gd name="T14" fmla="*/ 15693 w 61"/>
              <a:gd name="T15" fmla="*/ 9525 h 61"/>
              <a:gd name="T16" fmla="*/ 41848 w 61"/>
              <a:gd name="T17" fmla="*/ 0 h 61"/>
              <a:gd name="T18" fmla="*/ 74977 w 61"/>
              <a:gd name="T19" fmla="*/ 4762 h 61"/>
              <a:gd name="T20" fmla="*/ 95901 w 61"/>
              <a:gd name="T21" fmla="*/ 23812 h 61"/>
              <a:gd name="T22" fmla="*/ 106363 w 61"/>
              <a:gd name="T23" fmla="*/ 49212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1" name="Freeform 10"/>
          <p:cNvSpPr>
            <a:spLocks/>
          </p:cNvSpPr>
          <p:nvPr/>
        </p:nvSpPr>
        <p:spPr bwMode="auto">
          <a:xfrm>
            <a:off x="2652713" y="2317750"/>
            <a:ext cx="104775" cy="101600"/>
          </a:xfrm>
          <a:custGeom>
            <a:avLst/>
            <a:gdLst>
              <a:gd name="T0" fmla="*/ 104775 w 61"/>
              <a:gd name="T1" fmla="*/ 49213 h 64"/>
              <a:gd name="T2" fmla="*/ 99622 w 61"/>
              <a:gd name="T3" fmla="*/ 77788 h 64"/>
              <a:gd name="T4" fmla="*/ 73858 w 61"/>
              <a:gd name="T5" fmla="*/ 96838 h 64"/>
              <a:gd name="T6" fmla="*/ 48093 w 61"/>
              <a:gd name="T7" fmla="*/ 101600 h 64"/>
              <a:gd name="T8" fmla="*/ 15459 w 61"/>
              <a:gd name="T9" fmla="*/ 87313 h 64"/>
              <a:gd name="T10" fmla="*/ 0 w 61"/>
              <a:gd name="T11" fmla="*/ 63500 h 64"/>
              <a:gd name="T12" fmla="*/ 0 w 61"/>
              <a:gd name="T13" fmla="*/ 38100 h 64"/>
              <a:gd name="T14" fmla="*/ 15459 w 61"/>
              <a:gd name="T15" fmla="*/ 14288 h 64"/>
              <a:gd name="T16" fmla="*/ 48093 w 61"/>
              <a:gd name="T17" fmla="*/ 0 h 64"/>
              <a:gd name="T18" fmla="*/ 73858 w 61"/>
              <a:gd name="T19" fmla="*/ 4763 h 64"/>
              <a:gd name="T20" fmla="*/ 99622 w 61"/>
              <a:gd name="T21" fmla="*/ 23813 h 64"/>
              <a:gd name="T22" fmla="*/ 104775 w 61"/>
              <a:gd name="T23" fmla="*/ 49213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2" name="Freeform 11"/>
          <p:cNvSpPr>
            <a:spLocks/>
          </p:cNvSpPr>
          <p:nvPr/>
        </p:nvSpPr>
        <p:spPr bwMode="auto">
          <a:xfrm>
            <a:off x="3086100" y="2317750"/>
            <a:ext cx="104775" cy="101600"/>
          </a:xfrm>
          <a:custGeom>
            <a:avLst/>
            <a:gdLst>
              <a:gd name="T0" fmla="*/ 104775 w 61"/>
              <a:gd name="T1" fmla="*/ 49213 h 64"/>
              <a:gd name="T2" fmla="*/ 99622 w 61"/>
              <a:gd name="T3" fmla="*/ 77788 h 64"/>
              <a:gd name="T4" fmla="*/ 73858 w 61"/>
              <a:gd name="T5" fmla="*/ 96838 h 64"/>
              <a:gd name="T6" fmla="*/ 46376 w 61"/>
              <a:gd name="T7" fmla="*/ 101600 h 64"/>
              <a:gd name="T8" fmla="*/ 15459 w 61"/>
              <a:gd name="T9" fmla="*/ 87313 h 64"/>
              <a:gd name="T10" fmla="*/ 0 w 61"/>
              <a:gd name="T11" fmla="*/ 63500 h 64"/>
              <a:gd name="T12" fmla="*/ 0 w 61"/>
              <a:gd name="T13" fmla="*/ 38100 h 64"/>
              <a:gd name="T14" fmla="*/ 15459 w 61"/>
              <a:gd name="T15" fmla="*/ 14288 h 64"/>
              <a:gd name="T16" fmla="*/ 46376 w 61"/>
              <a:gd name="T17" fmla="*/ 0 h 64"/>
              <a:gd name="T18" fmla="*/ 73858 w 61"/>
              <a:gd name="T19" fmla="*/ 4763 h 64"/>
              <a:gd name="T20" fmla="*/ 99622 w 61"/>
              <a:gd name="T21" fmla="*/ 23813 h 64"/>
              <a:gd name="T22" fmla="*/ 104775 w 61"/>
              <a:gd name="T23" fmla="*/ 49213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3" name="Freeform 12"/>
          <p:cNvSpPr>
            <a:spLocks/>
          </p:cNvSpPr>
          <p:nvPr/>
        </p:nvSpPr>
        <p:spPr bwMode="auto">
          <a:xfrm>
            <a:off x="2868613" y="2117725"/>
            <a:ext cx="104775" cy="103188"/>
          </a:xfrm>
          <a:custGeom>
            <a:avLst/>
            <a:gdLst>
              <a:gd name="T0" fmla="*/ 104775 w 61"/>
              <a:gd name="T1" fmla="*/ 53975 h 65"/>
              <a:gd name="T2" fmla="*/ 99622 w 61"/>
              <a:gd name="T3" fmla="*/ 77788 h 65"/>
              <a:gd name="T4" fmla="*/ 73858 w 61"/>
              <a:gd name="T5" fmla="*/ 96838 h 65"/>
              <a:gd name="T6" fmla="*/ 48093 w 61"/>
              <a:gd name="T7" fmla="*/ 103188 h 65"/>
              <a:gd name="T8" fmla="*/ 15459 w 61"/>
              <a:gd name="T9" fmla="*/ 87313 h 65"/>
              <a:gd name="T10" fmla="*/ 0 w 61"/>
              <a:gd name="T11" fmla="*/ 63500 h 65"/>
              <a:gd name="T12" fmla="*/ 0 w 61"/>
              <a:gd name="T13" fmla="*/ 39688 h 65"/>
              <a:gd name="T14" fmla="*/ 15459 w 61"/>
              <a:gd name="T15" fmla="*/ 14288 h 65"/>
              <a:gd name="T16" fmla="*/ 48093 w 61"/>
              <a:gd name="T17" fmla="*/ 0 h 65"/>
              <a:gd name="T18" fmla="*/ 73858 w 61"/>
              <a:gd name="T19" fmla="*/ 4763 h 65"/>
              <a:gd name="T20" fmla="*/ 99622 w 61"/>
              <a:gd name="T21" fmla="*/ 25400 h 65"/>
              <a:gd name="T22" fmla="*/ 104775 w 61"/>
              <a:gd name="T23" fmla="*/ 53975 h 6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5"/>
              <a:gd name="T38" fmla="*/ 61 w 61"/>
              <a:gd name="T39" fmla="*/ 65 h 6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4" name="Freeform 13"/>
          <p:cNvSpPr>
            <a:spLocks/>
          </p:cNvSpPr>
          <p:nvPr/>
        </p:nvSpPr>
        <p:spPr bwMode="auto">
          <a:xfrm>
            <a:off x="2868613" y="1724025"/>
            <a:ext cx="104775" cy="96838"/>
          </a:xfrm>
          <a:custGeom>
            <a:avLst/>
            <a:gdLst>
              <a:gd name="T0" fmla="*/ 104775 w 61"/>
              <a:gd name="T1" fmla="*/ 47625 h 61"/>
              <a:gd name="T2" fmla="*/ 99622 w 61"/>
              <a:gd name="T3" fmla="*/ 77788 h 61"/>
              <a:gd name="T4" fmla="*/ 73858 w 61"/>
              <a:gd name="T5" fmla="*/ 96838 h 61"/>
              <a:gd name="T6" fmla="*/ 48093 w 61"/>
              <a:gd name="T7" fmla="*/ 96838 h 61"/>
              <a:gd name="T8" fmla="*/ 15459 w 61"/>
              <a:gd name="T9" fmla="*/ 87313 h 61"/>
              <a:gd name="T10" fmla="*/ 0 w 61"/>
              <a:gd name="T11" fmla="*/ 63500 h 61"/>
              <a:gd name="T12" fmla="*/ 0 w 61"/>
              <a:gd name="T13" fmla="*/ 33338 h 61"/>
              <a:gd name="T14" fmla="*/ 15459 w 61"/>
              <a:gd name="T15" fmla="*/ 14288 h 61"/>
              <a:gd name="T16" fmla="*/ 48093 w 61"/>
              <a:gd name="T17" fmla="*/ 0 h 61"/>
              <a:gd name="T18" fmla="*/ 73858 w 61"/>
              <a:gd name="T19" fmla="*/ 4763 h 61"/>
              <a:gd name="T20" fmla="*/ 99622 w 61"/>
              <a:gd name="T21" fmla="*/ 23813 h 61"/>
              <a:gd name="T22" fmla="*/ 104775 w 61"/>
              <a:gd name="T23" fmla="*/ 47625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5" name="Freeform 14"/>
          <p:cNvSpPr>
            <a:spLocks/>
          </p:cNvSpPr>
          <p:nvPr/>
        </p:nvSpPr>
        <p:spPr bwMode="auto">
          <a:xfrm>
            <a:off x="3624263" y="4711700"/>
            <a:ext cx="111125" cy="98425"/>
          </a:xfrm>
          <a:custGeom>
            <a:avLst/>
            <a:gdLst>
              <a:gd name="T0" fmla="*/ 111125 w 65"/>
              <a:gd name="T1" fmla="*/ 49213 h 62"/>
              <a:gd name="T2" fmla="*/ 99158 w 65"/>
              <a:gd name="T3" fmla="*/ 73025 h 62"/>
              <a:gd name="T4" fmla="*/ 78642 w 65"/>
              <a:gd name="T5" fmla="*/ 93663 h 62"/>
              <a:gd name="T6" fmla="*/ 47869 w 65"/>
              <a:gd name="T7" fmla="*/ 98425 h 62"/>
              <a:gd name="T8" fmla="*/ 20515 w 65"/>
              <a:gd name="T9" fmla="*/ 84138 h 62"/>
              <a:gd name="T10" fmla="*/ 0 w 65"/>
              <a:gd name="T11" fmla="*/ 63500 h 62"/>
              <a:gd name="T12" fmla="*/ 0 w 65"/>
              <a:gd name="T13" fmla="*/ 34925 h 62"/>
              <a:gd name="T14" fmla="*/ 20515 w 65"/>
              <a:gd name="T15" fmla="*/ 11113 h 62"/>
              <a:gd name="T16" fmla="*/ 47869 w 65"/>
              <a:gd name="T17" fmla="*/ 0 h 62"/>
              <a:gd name="T18" fmla="*/ 78642 w 65"/>
              <a:gd name="T19" fmla="*/ 0 h 62"/>
              <a:gd name="T20" fmla="*/ 99158 w 65"/>
              <a:gd name="T21" fmla="*/ 20638 h 62"/>
              <a:gd name="T22" fmla="*/ 111125 w 65"/>
              <a:gd name="T23" fmla="*/ 49213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5"/>
              <a:gd name="T37" fmla="*/ 0 h 62"/>
              <a:gd name="T38" fmla="*/ 65 w 65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6" name="Freeform 15"/>
          <p:cNvSpPr>
            <a:spLocks/>
          </p:cNvSpPr>
          <p:nvPr/>
        </p:nvSpPr>
        <p:spPr bwMode="auto">
          <a:xfrm>
            <a:off x="1679575" y="2220913"/>
            <a:ext cx="106363" cy="96837"/>
          </a:xfrm>
          <a:custGeom>
            <a:avLst/>
            <a:gdLst>
              <a:gd name="T0" fmla="*/ 106363 w 61"/>
              <a:gd name="T1" fmla="*/ 47625 h 61"/>
              <a:gd name="T2" fmla="*/ 101132 w 61"/>
              <a:gd name="T3" fmla="*/ 77787 h 61"/>
              <a:gd name="T4" fmla="*/ 74977 w 61"/>
              <a:gd name="T5" fmla="*/ 92075 h 61"/>
              <a:gd name="T6" fmla="*/ 43591 w 61"/>
              <a:gd name="T7" fmla="*/ 96837 h 61"/>
              <a:gd name="T8" fmla="*/ 15693 w 61"/>
              <a:gd name="T9" fmla="*/ 87312 h 61"/>
              <a:gd name="T10" fmla="*/ 0 w 61"/>
              <a:gd name="T11" fmla="*/ 61912 h 61"/>
              <a:gd name="T12" fmla="*/ 0 w 61"/>
              <a:gd name="T13" fmla="*/ 33337 h 61"/>
              <a:gd name="T14" fmla="*/ 15693 w 61"/>
              <a:gd name="T15" fmla="*/ 9525 h 61"/>
              <a:gd name="T16" fmla="*/ 43591 w 61"/>
              <a:gd name="T17" fmla="*/ 0 h 61"/>
              <a:gd name="T18" fmla="*/ 74977 w 61"/>
              <a:gd name="T19" fmla="*/ 4762 h 61"/>
              <a:gd name="T20" fmla="*/ 101132 w 61"/>
              <a:gd name="T21" fmla="*/ 19050 h 61"/>
              <a:gd name="T22" fmla="*/ 106363 w 61"/>
              <a:gd name="T23" fmla="*/ 47625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7" name="Freeform 16"/>
          <p:cNvSpPr>
            <a:spLocks/>
          </p:cNvSpPr>
          <p:nvPr/>
        </p:nvSpPr>
        <p:spPr bwMode="auto">
          <a:xfrm>
            <a:off x="1325563" y="4410075"/>
            <a:ext cx="106362" cy="98425"/>
          </a:xfrm>
          <a:custGeom>
            <a:avLst/>
            <a:gdLst>
              <a:gd name="T0" fmla="*/ 106362 w 62"/>
              <a:gd name="T1" fmla="*/ 49213 h 62"/>
              <a:gd name="T2" fmla="*/ 96069 w 62"/>
              <a:gd name="T3" fmla="*/ 77788 h 62"/>
              <a:gd name="T4" fmla="*/ 73767 w 62"/>
              <a:gd name="T5" fmla="*/ 98425 h 62"/>
              <a:gd name="T6" fmla="*/ 42888 w 62"/>
              <a:gd name="T7" fmla="*/ 98425 h 62"/>
              <a:gd name="T8" fmla="*/ 15440 w 62"/>
              <a:gd name="T9" fmla="*/ 87313 h 62"/>
              <a:gd name="T10" fmla="*/ 0 w 62"/>
              <a:gd name="T11" fmla="*/ 63500 h 62"/>
              <a:gd name="T12" fmla="*/ 0 w 62"/>
              <a:gd name="T13" fmla="*/ 34925 h 62"/>
              <a:gd name="T14" fmla="*/ 15440 w 62"/>
              <a:gd name="T15" fmla="*/ 15875 h 62"/>
              <a:gd name="T16" fmla="*/ 42888 w 62"/>
              <a:gd name="T17" fmla="*/ 0 h 62"/>
              <a:gd name="T18" fmla="*/ 73767 w 62"/>
              <a:gd name="T19" fmla="*/ 4763 h 62"/>
              <a:gd name="T20" fmla="*/ 96069 w 62"/>
              <a:gd name="T21" fmla="*/ 25400 h 62"/>
              <a:gd name="T22" fmla="*/ 106362 w 62"/>
              <a:gd name="T23" fmla="*/ 49213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8" name="Freeform 17"/>
          <p:cNvSpPr>
            <a:spLocks/>
          </p:cNvSpPr>
          <p:nvPr/>
        </p:nvSpPr>
        <p:spPr bwMode="auto">
          <a:xfrm>
            <a:off x="1358900" y="5008563"/>
            <a:ext cx="104775" cy="98425"/>
          </a:xfrm>
          <a:custGeom>
            <a:avLst/>
            <a:gdLst>
              <a:gd name="T0" fmla="*/ 104775 w 61"/>
              <a:gd name="T1" fmla="*/ 49213 h 62"/>
              <a:gd name="T2" fmla="*/ 94469 w 61"/>
              <a:gd name="T3" fmla="*/ 77788 h 62"/>
              <a:gd name="T4" fmla="*/ 73858 w 61"/>
              <a:gd name="T5" fmla="*/ 93663 h 62"/>
              <a:gd name="T6" fmla="*/ 41223 w 61"/>
              <a:gd name="T7" fmla="*/ 98425 h 62"/>
              <a:gd name="T8" fmla="*/ 15459 w 61"/>
              <a:gd name="T9" fmla="*/ 88900 h 62"/>
              <a:gd name="T10" fmla="*/ 0 w 61"/>
              <a:gd name="T11" fmla="*/ 63500 h 62"/>
              <a:gd name="T12" fmla="*/ 0 w 61"/>
              <a:gd name="T13" fmla="*/ 34925 h 62"/>
              <a:gd name="T14" fmla="*/ 15459 w 61"/>
              <a:gd name="T15" fmla="*/ 11113 h 62"/>
              <a:gd name="T16" fmla="*/ 41223 w 61"/>
              <a:gd name="T17" fmla="*/ 0 h 62"/>
              <a:gd name="T18" fmla="*/ 73858 w 61"/>
              <a:gd name="T19" fmla="*/ 4763 h 62"/>
              <a:gd name="T20" fmla="*/ 94469 w 61"/>
              <a:gd name="T21" fmla="*/ 25400 h 62"/>
              <a:gd name="T22" fmla="*/ 104775 w 61"/>
              <a:gd name="T23" fmla="*/ 49213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9" name="Freeform 18"/>
          <p:cNvSpPr>
            <a:spLocks/>
          </p:cNvSpPr>
          <p:nvPr/>
        </p:nvSpPr>
        <p:spPr bwMode="auto">
          <a:xfrm>
            <a:off x="1863725" y="1990725"/>
            <a:ext cx="107950" cy="98425"/>
          </a:xfrm>
          <a:custGeom>
            <a:avLst/>
            <a:gdLst>
              <a:gd name="T0" fmla="*/ 107950 w 62"/>
              <a:gd name="T1" fmla="*/ 49213 h 62"/>
              <a:gd name="T2" fmla="*/ 97503 w 62"/>
              <a:gd name="T3" fmla="*/ 73025 h 62"/>
              <a:gd name="T4" fmla="*/ 74869 w 62"/>
              <a:gd name="T5" fmla="*/ 93663 h 62"/>
              <a:gd name="T6" fmla="*/ 43528 w 62"/>
              <a:gd name="T7" fmla="*/ 98425 h 62"/>
              <a:gd name="T8" fmla="*/ 17411 w 62"/>
              <a:gd name="T9" fmla="*/ 88900 h 62"/>
              <a:gd name="T10" fmla="*/ 0 w 62"/>
              <a:gd name="T11" fmla="*/ 63500 h 62"/>
              <a:gd name="T12" fmla="*/ 0 w 62"/>
              <a:gd name="T13" fmla="*/ 34925 h 62"/>
              <a:gd name="T14" fmla="*/ 17411 w 62"/>
              <a:gd name="T15" fmla="*/ 11113 h 62"/>
              <a:gd name="T16" fmla="*/ 43528 w 62"/>
              <a:gd name="T17" fmla="*/ 0 h 62"/>
              <a:gd name="T18" fmla="*/ 74869 w 62"/>
              <a:gd name="T19" fmla="*/ 6350 h 62"/>
              <a:gd name="T20" fmla="*/ 97503 w 62"/>
              <a:gd name="T21" fmla="*/ 20638 h 62"/>
              <a:gd name="T22" fmla="*/ 107950 w 62"/>
              <a:gd name="T23" fmla="*/ 49213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0" name="Text Box 19"/>
          <p:cNvSpPr txBox="1">
            <a:spLocks noChangeArrowheads="1"/>
          </p:cNvSpPr>
          <p:nvPr/>
        </p:nvSpPr>
        <p:spPr bwMode="auto">
          <a:xfrm>
            <a:off x="1073150" y="5562600"/>
            <a:ext cx="2559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Original Points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118100" y="1295400"/>
            <a:ext cx="3879850" cy="4633913"/>
            <a:chOff x="2976" y="816"/>
            <a:chExt cx="2256" cy="2919"/>
          </a:xfrm>
        </p:grpSpPr>
        <p:graphicFrame>
          <p:nvGraphicFramePr>
            <p:cNvPr id="28692" name="Object 21"/>
            <p:cNvGraphicFramePr>
              <a:graphicFrameLocks noChangeAspect="1"/>
            </p:cNvGraphicFramePr>
            <p:nvPr/>
          </p:nvGraphicFramePr>
          <p:xfrm>
            <a:off x="2976" y="816"/>
            <a:ext cx="2125" cy="2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4" name="VISIO" r:id="rId4" imgW="1547102" imgH="2097084" progId="Visio.Drawing.6">
                    <p:embed/>
                  </p:oleObj>
                </mc:Choice>
                <mc:Fallback>
                  <p:oleObj name="VISIO" r:id="rId4" imgW="1547102" imgH="2097084" progId="Visio.Drawing.6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816"/>
                          <a:ext cx="2125" cy="2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3" name="Text Box 22"/>
            <p:cNvSpPr txBox="1">
              <a:spLocks noChangeArrowheads="1"/>
            </p:cNvSpPr>
            <p:nvPr/>
          </p:nvSpPr>
          <p:spPr bwMode="auto">
            <a:xfrm>
              <a:off x="3456" y="3504"/>
              <a:ext cx="1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A Partitional  Clustering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0038" y="381000"/>
            <a:ext cx="3255962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Hierarchical Clustering</a:t>
            </a:r>
          </a:p>
        </p:txBody>
      </p:sp>
      <p:graphicFrame>
        <p:nvGraphicFramePr>
          <p:cNvPr id="30722" name="Object 3"/>
          <p:cNvGraphicFramePr>
            <a:graphicFrameLocks noChangeAspect="1"/>
          </p:cNvGraphicFramePr>
          <p:nvPr/>
        </p:nvGraphicFramePr>
        <p:xfrm>
          <a:off x="1073150" y="3962400"/>
          <a:ext cx="2982913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1" name="VISIO" r:id="rId4" imgW="2747671" imgH="1960706" progId="Visio.Drawing.6">
                  <p:embed/>
                </p:oleObj>
              </mc:Choice>
              <mc:Fallback>
                <p:oleObj name="VISIO" r:id="rId4" imgW="2747671" imgH="1960706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3962400"/>
                        <a:ext cx="2982913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4"/>
          <p:cNvGraphicFramePr>
            <a:graphicFrameLocks noChangeAspect="1"/>
          </p:cNvGraphicFramePr>
          <p:nvPr/>
        </p:nvGraphicFramePr>
        <p:xfrm>
          <a:off x="990600" y="1447800"/>
          <a:ext cx="2990850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2" name="VISIO" r:id="rId6" imgW="2756614" imgH="1795265" progId="Visio.Drawing.6">
                  <p:embed/>
                </p:oleObj>
              </mc:Choice>
              <mc:Fallback>
                <p:oleObj name="VISIO" r:id="rId6" imgW="2756614" imgH="1795265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47800"/>
                        <a:ext cx="2990850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5"/>
          <p:cNvGraphicFramePr>
            <a:graphicFrameLocks noChangeAspect="1"/>
          </p:cNvGraphicFramePr>
          <p:nvPr/>
        </p:nvGraphicFramePr>
        <p:xfrm>
          <a:off x="5851525" y="1066800"/>
          <a:ext cx="1920875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3" name="VISIO" r:id="rId8" imgW="1379425" imgH="1779615" progId="Visio.Drawing.6">
                  <p:embed/>
                </p:oleObj>
              </mc:Choice>
              <mc:Fallback>
                <p:oleObj name="VISIO" r:id="rId8" imgW="1379425" imgH="1779615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1525" y="1066800"/>
                        <a:ext cx="1920875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6"/>
          <p:cNvGraphicFramePr>
            <a:graphicFrameLocks noChangeAspect="1"/>
          </p:cNvGraphicFramePr>
          <p:nvPr/>
        </p:nvGraphicFramePr>
        <p:xfrm>
          <a:off x="5851525" y="3657600"/>
          <a:ext cx="2068513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4" name="VISIO" r:id="rId10" imgW="1471089" imgH="1761729" progId="Visio.Drawing.6">
                  <p:embed/>
                </p:oleObj>
              </mc:Choice>
              <mc:Fallback>
                <p:oleObj name="VISIO" r:id="rId10" imgW="1471089" imgH="1761729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1525" y="3657600"/>
                        <a:ext cx="2068513" cy="228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 Box 7"/>
          <p:cNvSpPr txBox="1">
            <a:spLocks noChangeArrowheads="1"/>
          </p:cNvSpPr>
          <p:nvPr/>
        </p:nvSpPr>
        <p:spPr bwMode="auto">
          <a:xfrm>
            <a:off x="990600" y="3200400"/>
            <a:ext cx="363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Traditional Hierarchical Clustering</a:t>
            </a:r>
          </a:p>
        </p:txBody>
      </p:sp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990600" y="5791200"/>
            <a:ext cx="387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Non-traditional Hierarchical Clustering</a:t>
            </a:r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5200650" y="5791200"/>
            <a:ext cx="4127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Non-traditional Dendrogram</a:t>
            </a:r>
          </a:p>
        </p:txBody>
      </p:sp>
      <p:sp>
        <p:nvSpPr>
          <p:cNvPr id="30729" name="Text Box 10"/>
          <p:cNvSpPr txBox="1">
            <a:spLocks noChangeArrowheads="1"/>
          </p:cNvSpPr>
          <p:nvPr/>
        </p:nvSpPr>
        <p:spPr bwMode="auto">
          <a:xfrm>
            <a:off x="5200650" y="3200400"/>
            <a:ext cx="363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Traditional Dendrogram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2275" y="1123950"/>
            <a:ext cx="5199063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Other Distinctions Between Sets of Clusters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113" y="2190750"/>
            <a:ext cx="8948737" cy="41386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  <a:ea typeface="MS PGothic" charset="0"/>
              </a:rPr>
              <a:t>Exclusive versus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ea typeface="MS PGothic" charset="0"/>
              </a:rPr>
              <a:t>non-exclusive </a:t>
            </a:r>
          </a:p>
          <a:p>
            <a:pPr eaLnBrk="1" hangingPunct="1">
              <a:lnSpc>
                <a:spcPct val="80000"/>
              </a:lnSpc>
            </a:pPr>
            <a:endParaRPr lang="en-US" dirty="0" smtClean="0">
              <a:latin typeface="Arial" charset="0"/>
              <a:ea typeface="MS PGothic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 smtClean="0">
                <a:latin typeface="Arial" charset="0"/>
                <a:ea typeface="MS PGothic" charset="0"/>
              </a:rPr>
              <a:t>In </a:t>
            </a:r>
            <a:r>
              <a:rPr lang="en-US" sz="1800" dirty="0">
                <a:latin typeface="Arial" charset="0"/>
                <a:ea typeface="MS PGothic" charset="0"/>
              </a:rPr>
              <a:t>non-exclusive </a:t>
            </a:r>
            <a:r>
              <a:rPr lang="en-US" sz="1800" dirty="0" smtClean="0">
                <a:latin typeface="Arial" charset="0"/>
                <a:ea typeface="MS PGothic" charset="0"/>
              </a:rPr>
              <a:t>clustering, </a:t>
            </a:r>
            <a:r>
              <a:rPr lang="en-US" sz="1800" dirty="0">
                <a:latin typeface="Arial" charset="0"/>
                <a:ea typeface="MS PGothic" charset="0"/>
              </a:rPr>
              <a:t>points may belong to multiple clusters.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1800" dirty="0">
                <a:latin typeface="Arial" charset="0"/>
                <a:ea typeface="MS PGothic" charset="0"/>
              </a:rPr>
              <a:t>Can represent multiple classes or ‘border’ points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Arial" charset="0"/>
                <a:ea typeface="MS PGothic" charset="0"/>
              </a:rPr>
              <a:t>Fuzzy versus non-fuzzy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1800" dirty="0">
                <a:latin typeface="Arial" charset="0"/>
                <a:ea typeface="MS PGothic" charset="0"/>
              </a:rPr>
              <a:t>In fuzzy clustering, a point belongs to every cluster with some weight between 0 and 1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1800" dirty="0">
                <a:latin typeface="Arial" charset="0"/>
                <a:ea typeface="MS PGothic" charset="0"/>
              </a:rPr>
              <a:t>Weights must sum to 1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1800" dirty="0">
                <a:latin typeface="Arial" charset="0"/>
                <a:ea typeface="MS PGothic" charset="0"/>
              </a:rPr>
              <a:t>Probabilistic clustering has similar characteristics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Arial" charset="0"/>
                <a:ea typeface="MS PGothic" charset="0"/>
              </a:rPr>
              <a:t>Partial versus complete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1800" dirty="0">
                <a:latin typeface="Arial" charset="0"/>
                <a:ea typeface="MS PGothic" charset="0"/>
              </a:rPr>
              <a:t>In some cases, we only want to cluster some of the data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Arial" charset="0"/>
                <a:ea typeface="MS PGothic" charset="0"/>
              </a:rPr>
              <a:t>Heterogeneous versus homogeneous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1800" dirty="0">
                <a:latin typeface="Arial" charset="0"/>
                <a:ea typeface="MS PGothic" charset="0"/>
              </a:rPr>
              <a:t>Cluster of widely different sizes, shapes, and densities</a:t>
            </a:r>
          </a:p>
          <a:p>
            <a:pPr marL="742950" lvl="1" indent="-285750" eaLnBrk="1" hangingPunct="1">
              <a:lnSpc>
                <a:spcPct val="80000"/>
              </a:lnSpc>
            </a:pPr>
            <a:endParaRPr lang="en-US" sz="1800" dirty="0">
              <a:latin typeface="Arial" charset="0"/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2">
      <a:dk1>
        <a:srgbClr val="000000"/>
      </a:dk1>
      <a:lt1>
        <a:srgbClr val="FFFFFF"/>
      </a:lt1>
      <a:dk2>
        <a:srgbClr val="000000"/>
      </a:dk2>
      <a:lt2>
        <a:srgbClr val="FFFFCC"/>
      </a:lt2>
      <a:accent1>
        <a:srgbClr val="FFFFCC"/>
      </a:accent1>
      <a:accent2>
        <a:srgbClr val="CBD478"/>
      </a:accent2>
      <a:accent3>
        <a:srgbClr val="FFFFFF"/>
      </a:accent3>
      <a:accent4>
        <a:srgbClr val="000000"/>
      </a:accent4>
      <a:accent5>
        <a:srgbClr val="FFFFE2"/>
      </a:accent5>
      <a:accent6>
        <a:srgbClr val="B8C06C"/>
      </a:accent6>
      <a:hlink>
        <a:srgbClr val="00582C"/>
      </a:hlink>
      <a:folHlink>
        <a:srgbClr val="669652"/>
      </a:folHlink>
    </a:clrScheme>
    <a:fontScheme name="Blank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37373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FFFFCC"/>
        </a:lt2>
        <a:accent1>
          <a:srgbClr val="FFFFCC"/>
        </a:accent1>
        <a:accent2>
          <a:srgbClr val="CBD478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B8C06C"/>
        </a:accent6>
        <a:hlink>
          <a:srgbClr val="00582C"/>
        </a:hlink>
        <a:folHlink>
          <a:srgbClr val="66965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BDB779"/>
        </a:lt1>
        <a:dk2>
          <a:srgbClr val="000000"/>
        </a:dk2>
        <a:lt2>
          <a:srgbClr val="FFFFCC"/>
        </a:lt2>
        <a:accent1>
          <a:srgbClr val="FFFFCC"/>
        </a:accent1>
        <a:accent2>
          <a:srgbClr val="CBD478"/>
        </a:accent2>
        <a:accent3>
          <a:srgbClr val="DBD8BE"/>
        </a:accent3>
        <a:accent4>
          <a:srgbClr val="000000"/>
        </a:accent4>
        <a:accent5>
          <a:srgbClr val="FFFFE2"/>
        </a:accent5>
        <a:accent6>
          <a:srgbClr val="B8C06C"/>
        </a:accent6>
        <a:hlink>
          <a:srgbClr val="00582C"/>
        </a:hlink>
        <a:folHlink>
          <a:srgbClr val="66965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34038</TotalTime>
  <Pages>15</Pages>
  <Words>1703</Words>
  <Application>Microsoft Macintosh PowerPoint</Application>
  <PresentationFormat>A4 Paper (210x297 mm)</PresentationFormat>
  <Paragraphs>261</Paragraphs>
  <Slides>43</Slides>
  <Notes>43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MS PGothic</vt:lpstr>
      <vt:lpstr>ＭＳ Ｐゴシック</vt:lpstr>
      <vt:lpstr>Tahoma</vt:lpstr>
      <vt:lpstr>Times New Roman</vt:lpstr>
      <vt:lpstr>Arial</vt:lpstr>
      <vt:lpstr>Blank</vt:lpstr>
      <vt:lpstr>Custom Design</vt:lpstr>
      <vt:lpstr>Document</vt:lpstr>
      <vt:lpstr>VISIO</vt:lpstr>
      <vt:lpstr>Bitmap Image</vt:lpstr>
      <vt:lpstr>Equation</vt:lpstr>
      <vt:lpstr>PowerPoint Presentation</vt:lpstr>
      <vt:lpstr>What is Cluster Analysis?</vt:lpstr>
      <vt:lpstr>Applications of Cluster Analysis</vt:lpstr>
      <vt:lpstr>What is not Cluster Analysis?</vt:lpstr>
      <vt:lpstr>Notion of a Cluster can be Ambiguous</vt:lpstr>
      <vt:lpstr>Types of Clustering</vt:lpstr>
      <vt:lpstr>Partitional Clustering</vt:lpstr>
      <vt:lpstr>Hierarchical Clustering</vt:lpstr>
      <vt:lpstr>Other Distinctions Between Sets of Clusters</vt:lpstr>
      <vt:lpstr>Types of Clusters</vt:lpstr>
      <vt:lpstr>Types of Clusters: Well-Separated (easiest clustering)</vt:lpstr>
      <vt:lpstr>Types of Clusters: Center-Based</vt:lpstr>
      <vt:lpstr>Types of Clusters: Contiguity-Based</vt:lpstr>
      <vt:lpstr>Types of Clusters: Density-Based</vt:lpstr>
      <vt:lpstr>Types of Clusters: Conceptual Clusters</vt:lpstr>
      <vt:lpstr>Types of Clusters: Objective Function</vt:lpstr>
      <vt:lpstr>Types of Clusters: Objective Function …</vt:lpstr>
      <vt:lpstr>Characteristics of the Input Data Are Important</vt:lpstr>
      <vt:lpstr>Clustering Algorithms</vt:lpstr>
      <vt:lpstr>K-means Clustering</vt:lpstr>
      <vt:lpstr>K-means Clustering – Details</vt:lpstr>
      <vt:lpstr>Two different K-means Clusterings</vt:lpstr>
      <vt:lpstr>Importance of Choosing Initial Centroids</vt:lpstr>
      <vt:lpstr>Importance of Choosing Initial Centroids</vt:lpstr>
      <vt:lpstr>Evaluating K-means Clusters</vt:lpstr>
      <vt:lpstr>Importance of Choosing Initial Centroids …</vt:lpstr>
      <vt:lpstr>Importance of Choosing Initial Centroids …</vt:lpstr>
      <vt:lpstr>Problems with Selecting Initial Points</vt:lpstr>
      <vt:lpstr>10 Clusters Example</vt:lpstr>
      <vt:lpstr>10 Clusters Example</vt:lpstr>
      <vt:lpstr>10 Clusters Example</vt:lpstr>
      <vt:lpstr>10 Clusters Example</vt:lpstr>
      <vt:lpstr>Solutions to Initial Centroids Problem</vt:lpstr>
      <vt:lpstr>Handling Empty Clusters</vt:lpstr>
      <vt:lpstr>Updating Centers Incrementally</vt:lpstr>
      <vt:lpstr>Pre-processing and Post-processing</vt:lpstr>
      <vt:lpstr>Bisecting K-means</vt:lpstr>
      <vt:lpstr>Bisecting K-means Example</vt:lpstr>
      <vt:lpstr>Limitations of K-means</vt:lpstr>
      <vt:lpstr>Limitations of K-means: Differing Sizes</vt:lpstr>
      <vt:lpstr>Limitations of K-means: Differing Density</vt:lpstr>
      <vt:lpstr>Limitations of K-means: Non-globular Shapes</vt:lpstr>
      <vt:lpstr>Final Comment on Clustering</vt:lpstr>
    </vt:vector>
  </TitlesOfParts>
  <Company>The Boston Consulting Group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UNIVERSITY OF MELBOURNE  TRANSFORMING UNIVERSITY PROGRAMS  Critical Path Planning – Discussion with Liz Bare  26 September 2006</dc:title>
  <dc:creator>Fitzgerald M</dc:creator>
  <dc:description>Created by Rachel Meadows</dc:description>
  <cp:lastModifiedBy>Microsoft Office User</cp:lastModifiedBy>
  <cp:revision>957</cp:revision>
  <cp:lastPrinted>2017-05-16T03:52:47Z</cp:lastPrinted>
  <dcterms:created xsi:type="dcterms:W3CDTF">2006-09-26T03:34:05Z</dcterms:created>
  <dcterms:modified xsi:type="dcterms:W3CDTF">2017-05-16T04:09:58Z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20041127</vt:lpwstr>
  </property>
</Properties>
</file>