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8"/>
  </p:notesMasterIdLst>
  <p:sldIdLst>
    <p:sldId id="256" r:id="rId2"/>
    <p:sldId id="257" r:id="rId3"/>
    <p:sldId id="270" r:id="rId4"/>
    <p:sldId id="271" r:id="rId5"/>
    <p:sldId id="259" r:id="rId6"/>
    <p:sldId id="260" r:id="rId7"/>
    <p:sldId id="263" r:id="rId8"/>
    <p:sldId id="261" r:id="rId9"/>
    <p:sldId id="262" r:id="rId10"/>
    <p:sldId id="272" r:id="rId11"/>
    <p:sldId id="264" r:id="rId12"/>
    <p:sldId id="265" r:id="rId13"/>
    <p:sldId id="266" r:id="rId14"/>
    <p:sldId id="267" r:id="rId15"/>
    <p:sldId id="269" r:id="rId16"/>
    <p:sldId id="258" r:id="rId1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Roboto" panose="020B0604020202020204" charset="0"/>
      <p:regular r:id="rId23"/>
      <p:bold r:id="rId24"/>
      <p:italic r:id="rId25"/>
      <p:boldItalic r:id="rId26"/>
    </p:embeddedFont>
    <p:embeddedFont>
      <p:font typeface="Times" panose="02020603050405020304" pitchFamily="18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0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369" autoAdjust="0"/>
  </p:normalViewPr>
  <p:slideViewPr>
    <p:cSldViewPr snapToGrid="0">
      <p:cViewPr varScale="1">
        <p:scale>
          <a:sx n="74" d="100"/>
          <a:sy n="74" d="100"/>
        </p:scale>
        <p:origin x="2058" y="66"/>
      </p:cViewPr>
      <p:guideLst>
        <p:guide orient="horz" pos="240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32" name="Google Shape;132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8206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44" name="Google Shape;144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55" name="Google Shape;15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63" name="Google Shape;163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" name="Google Shape;7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16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45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3637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32" name="Google Shape;132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13" name="Google Shape;113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AU" dirty="0"/>
          </a:p>
        </p:txBody>
      </p:sp>
      <p:sp>
        <p:nvSpPr>
          <p:cNvPr id="122" name="Google Shape;12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2"/>
          <p:cNvCxnSpPr/>
          <p:nvPr/>
        </p:nvCxnSpPr>
        <p:spPr>
          <a:xfrm>
            <a:off x="1812925" y="107950"/>
            <a:ext cx="0" cy="862013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4;p2"/>
          <p:cNvCxnSpPr/>
          <p:nvPr/>
        </p:nvCxnSpPr>
        <p:spPr>
          <a:xfrm>
            <a:off x="2743200" y="107950"/>
            <a:ext cx="1588" cy="519113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5" name="Google Shape;25;p2" descr="5011_PPT_BG_EndPag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588" y="0"/>
            <a:ext cx="9145588" cy="68595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" name="Google Shape;26;p2"/>
          <p:cNvCxnSpPr/>
          <p:nvPr/>
        </p:nvCxnSpPr>
        <p:spPr>
          <a:xfrm>
            <a:off x="1972470" y="493714"/>
            <a:ext cx="1587" cy="131286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7" name="Google Shape;27;p2" descr="UOM-Rev3D_S_s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5137" y="430386"/>
            <a:ext cx="1347788" cy="1366838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2"/>
          <p:cNvSpPr txBox="1">
            <a:spLocks noGrp="1"/>
          </p:cNvSpPr>
          <p:nvPr>
            <p:ph type="ctrTitle"/>
          </p:nvPr>
        </p:nvSpPr>
        <p:spPr>
          <a:xfrm>
            <a:off x="2438400" y="1806576"/>
            <a:ext cx="6400800" cy="1312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subTitle" idx="1"/>
          </p:nvPr>
        </p:nvSpPr>
        <p:spPr>
          <a:xfrm>
            <a:off x="849960" y="4267200"/>
            <a:ext cx="798924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Arial"/>
              <a:buNone/>
              <a:defRPr b="0">
                <a:solidFill>
                  <a:srgbClr val="00B050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rgbClr val="00B050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rgbClr val="FFC000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body" idx="2"/>
          </p:nvPr>
        </p:nvSpPr>
        <p:spPr>
          <a:xfrm>
            <a:off x="849313" y="3581400"/>
            <a:ext cx="7989887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  <a:defRPr>
                <a:solidFill>
                  <a:srgbClr val="FFFF00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B05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FFC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>
            <a:spLocks noGrp="1"/>
          </p:cNvSpPr>
          <p:nvPr>
            <p:ph type="title"/>
          </p:nvPr>
        </p:nvSpPr>
        <p:spPr>
          <a:xfrm>
            <a:off x="2462213" y="76200"/>
            <a:ext cx="6605587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body" idx="1"/>
          </p:nvPr>
        </p:nvSpPr>
        <p:spPr>
          <a:xfrm>
            <a:off x="76200" y="990600"/>
            <a:ext cx="89916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B05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FFC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ldNum" idx="12"/>
          </p:nvPr>
        </p:nvSpPr>
        <p:spPr>
          <a:xfrm>
            <a:off x="3633537" y="6463662"/>
            <a:ext cx="2755232" cy="31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-</a:t>
            </a:r>
            <a:fld id="{00000000-1234-1234-1234-123412341234}" type="slidenum">
              <a:rPr lang="en-AU"/>
              <a:t>‹#›</a:t>
            </a:fld>
            <a:r>
              <a:rPr lang="en-AU"/>
              <a:t>-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2 Frame">
  <p:cSld name="Content 2 Fram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2462213" y="76200"/>
            <a:ext cx="6605587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3633537" y="6463662"/>
            <a:ext cx="2755232" cy="31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-</a:t>
            </a:r>
            <a:fld id="{00000000-1234-1234-1234-123412341234}" type="slidenum">
              <a:rPr lang="en-AU"/>
              <a:t>‹#›</a:t>
            </a:fld>
            <a:r>
              <a:rPr lang="en-AU"/>
              <a:t>-</a:t>
            </a:r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76200" y="990600"/>
            <a:ext cx="44196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Arial"/>
              <a:buChar char="–"/>
              <a:defRPr sz="22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FFC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2"/>
          </p:nvPr>
        </p:nvSpPr>
        <p:spPr>
          <a:xfrm>
            <a:off x="4648200" y="990600"/>
            <a:ext cx="44196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Arial"/>
              <a:buChar char="–"/>
              <a:defRPr sz="22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FFC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2 Frame - Headings">
  <p:cSld name="Content 2 Frame - Heading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2462213" y="76200"/>
            <a:ext cx="6605587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3633537" y="6463662"/>
            <a:ext cx="2755232" cy="31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-</a:t>
            </a:r>
            <a:fld id="{00000000-1234-1234-1234-123412341234}" type="slidenum">
              <a:rPr lang="en-AU"/>
              <a:t>‹#›</a:t>
            </a:fld>
            <a:r>
              <a:rPr lang="en-AU"/>
              <a:t>-</a:t>
            </a:r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1"/>
          </p:nvPr>
        </p:nvSpPr>
        <p:spPr>
          <a:xfrm>
            <a:off x="76200" y="1447800"/>
            <a:ext cx="441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Arial"/>
              <a:buChar char="–"/>
              <a:defRPr sz="22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Char char="•"/>
              <a:defRPr sz="20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 sz="20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2"/>
          </p:nvPr>
        </p:nvSpPr>
        <p:spPr>
          <a:xfrm>
            <a:off x="4648200" y="1447800"/>
            <a:ext cx="441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Arial"/>
              <a:buChar char="–"/>
              <a:defRPr sz="22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FFC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body" idx="3"/>
          </p:nvPr>
        </p:nvSpPr>
        <p:spPr>
          <a:xfrm>
            <a:off x="76200" y="990600"/>
            <a:ext cx="441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spcBef>
                <a:spcPts val="56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Arial"/>
              <a:buNone/>
              <a:defRPr>
                <a:solidFill>
                  <a:srgbClr val="00B050"/>
                </a:solidFill>
              </a:defRPr>
            </a:lvl1pPr>
            <a:lvl2pPr marL="914400" lvl="1" indent="-228600" algn="ctr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  <a:defRPr/>
            </a:lvl2pPr>
            <a:lvl3pPr marL="1371600" lvl="2" indent="-228600" algn="ctr">
              <a:spcBef>
                <a:spcPts val="440"/>
              </a:spcBef>
              <a:spcAft>
                <a:spcPts val="0"/>
              </a:spcAft>
              <a:buClr>
                <a:srgbClr val="00B050"/>
              </a:buClr>
              <a:buSzPts val="2200"/>
              <a:buFont typeface="Arial"/>
              <a:buNone/>
              <a:defRPr/>
            </a:lvl3pPr>
            <a:lvl4pPr marL="1828800" lvl="3" indent="-228600" algn="ctr"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None/>
              <a:defRPr/>
            </a:lvl4pPr>
            <a:lvl5pPr marL="2286000" lvl="4" indent="-228600" algn="ctr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4"/>
          </p:nvPr>
        </p:nvSpPr>
        <p:spPr>
          <a:xfrm>
            <a:off x="4648200" y="990600"/>
            <a:ext cx="441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spcBef>
                <a:spcPts val="56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Arial"/>
              <a:buNone/>
              <a:defRPr>
                <a:solidFill>
                  <a:srgbClr val="00B050"/>
                </a:solidFill>
              </a:defRPr>
            </a:lvl1pPr>
            <a:lvl2pPr marL="914400" lvl="1" indent="-228600" algn="ctr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  <a:defRPr/>
            </a:lvl2pPr>
            <a:lvl3pPr marL="1371600" lvl="2" indent="-228600" algn="ctr">
              <a:spcBef>
                <a:spcPts val="440"/>
              </a:spcBef>
              <a:spcAft>
                <a:spcPts val="0"/>
              </a:spcAft>
              <a:buClr>
                <a:srgbClr val="00B050"/>
              </a:buClr>
              <a:buSzPts val="2200"/>
              <a:buFont typeface="Arial"/>
              <a:buNone/>
              <a:defRPr/>
            </a:lvl3pPr>
            <a:lvl4pPr marL="1828800" lvl="3" indent="-228600" algn="ctr"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None/>
              <a:defRPr/>
            </a:lvl4pPr>
            <a:lvl5pPr marL="2286000" lvl="4" indent="-228600" algn="ctr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Layout">
  <p:cSld name="Blank Layou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2462213" y="76200"/>
            <a:ext cx="6605587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3633537" y="6463662"/>
            <a:ext cx="2755232" cy="31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-</a:t>
            </a:r>
            <a:fld id="{00000000-1234-1234-1234-123412341234}" type="slidenum">
              <a:rPr lang="en-AU"/>
              <a:t>‹#›</a:t>
            </a:fld>
            <a:r>
              <a:rPr lang="en-AU"/>
              <a:t>-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Page">
  <p:cSld name="Content Pag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2462213" y="76200"/>
            <a:ext cx="6605587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3633537" y="6463662"/>
            <a:ext cx="2755232" cy="31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-</a:t>
            </a:r>
            <a:fld id="{00000000-1234-1234-1234-123412341234}" type="slidenum">
              <a:rPr lang="en-AU"/>
              <a:t>‹#›</a:t>
            </a:fld>
            <a:r>
              <a:rPr lang="en-AU"/>
              <a:t>-</a:t>
            </a: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6200" y="990600"/>
            <a:ext cx="89916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B05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FFC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"/>
          <p:cNvCxnSpPr/>
          <p:nvPr/>
        </p:nvCxnSpPr>
        <p:spPr>
          <a:xfrm>
            <a:off x="1812925" y="107950"/>
            <a:ext cx="0" cy="862013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" name="Google Shape;11;p1" descr="UOM-Rev3D_S_sm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33400" y="119063"/>
            <a:ext cx="860425" cy="87153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" name="Google Shape;13;p1"/>
          <p:cNvCxnSpPr/>
          <p:nvPr/>
        </p:nvCxnSpPr>
        <p:spPr>
          <a:xfrm>
            <a:off x="2386668" y="159543"/>
            <a:ext cx="1588" cy="519113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Google Shape;14;p1" descr="UOM-Rev3D_H_sm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0" y="107950"/>
            <a:ext cx="2362200" cy="612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15;p1"/>
          <p:cNvCxnSpPr/>
          <p:nvPr/>
        </p:nvCxnSpPr>
        <p:spPr>
          <a:xfrm>
            <a:off x="0" y="640080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00336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1"/>
          <p:cNvSpPr/>
          <p:nvPr/>
        </p:nvSpPr>
        <p:spPr>
          <a:xfrm>
            <a:off x="0" y="838200"/>
            <a:ext cx="9144000" cy="76200"/>
          </a:xfrm>
          <a:prstGeom prst="rect">
            <a:avLst/>
          </a:prstGeom>
          <a:solidFill>
            <a:srgbClr val="759FB8"/>
          </a:solidFill>
          <a:ln>
            <a:noFill/>
          </a:ln>
          <a:effectLst>
            <a:outerShdw algn="ctr" rotWithShape="0">
              <a:srgbClr val="808080">
                <a:alpha val="4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2462213" y="76200"/>
            <a:ext cx="6605587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body" idx="1"/>
          </p:nvPr>
        </p:nvSpPr>
        <p:spPr>
          <a:xfrm>
            <a:off x="76200" y="990600"/>
            <a:ext cx="89916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300" algn="l" rtl="0">
              <a:spcBef>
                <a:spcPts val="440"/>
              </a:spcBef>
              <a:spcAft>
                <a:spcPts val="0"/>
              </a:spcAft>
              <a:buClr>
                <a:srgbClr val="00B050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/>
          <p:nvPr/>
        </p:nvSpPr>
        <p:spPr>
          <a:xfrm>
            <a:off x="104316" y="6465956"/>
            <a:ext cx="423705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i="1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SWEN90016 Software Processes and Project Management</a:t>
            </a:r>
            <a:endParaRPr sz="1200" b="0" i="1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"/>
          <p:cNvSpPr txBox="1">
            <a:spLocks noGrp="1"/>
          </p:cNvSpPr>
          <p:nvPr>
            <p:ph type="sldNum" idx="12"/>
          </p:nvPr>
        </p:nvSpPr>
        <p:spPr>
          <a:xfrm>
            <a:off x="3633537" y="6463662"/>
            <a:ext cx="2755232" cy="31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-</a:t>
            </a:r>
            <a:fld id="{00000000-1234-1234-1234-123412341234}" type="slidenum">
              <a:rPr lang="en-AU"/>
              <a:t>‹#›</a:t>
            </a:fld>
            <a:r>
              <a:rPr lang="en-AU"/>
              <a:t>-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21" name="Google Shape;21;p1"/>
          <p:cNvSpPr txBox="1"/>
          <p:nvPr/>
        </p:nvSpPr>
        <p:spPr>
          <a:xfrm>
            <a:off x="7149947" y="6485690"/>
            <a:ext cx="188654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IT ALL STARTS HERE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8JR9Lh4XJ0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>
            <a:spLocks noGrp="1"/>
          </p:cNvSpPr>
          <p:nvPr>
            <p:ph type="ctrTitle"/>
          </p:nvPr>
        </p:nvSpPr>
        <p:spPr>
          <a:xfrm>
            <a:off x="2438400" y="444501"/>
            <a:ext cx="6214712" cy="323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600"/>
              <a:t>SWEN90016</a:t>
            </a:r>
            <a:br>
              <a:rPr lang="en-AU" sz="3600"/>
            </a:br>
            <a:br>
              <a:rPr lang="en-AU" sz="3600"/>
            </a:br>
            <a:r>
              <a:rPr lang="en-AU" sz="3600"/>
              <a:t>Software Processes &amp; Project Management</a:t>
            </a:r>
            <a:endParaRPr sz="3600"/>
          </a:p>
        </p:txBody>
      </p:sp>
      <p:sp>
        <p:nvSpPr>
          <p:cNvPr id="60" name="Google Shape;60;p8"/>
          <p:cNvSpPr txBox="1"/>
          <p:nvPr/>
        </p:nvSpPr>
        <p:spPr>
          <a:xfrm>
            <a:off x="6283841" y="5862436"/>
            <a:ext cx="2282777" cy="845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AU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2019 – Semester 1</a:t>
            </a:r>
            <a:endParaRPr/>
          </a:p>
          <a:p>
            <a:pPr marL="0" marR="0" lvl="0" indent="0" algn="r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AU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Tutorial 8</a:t>
            </a:r>
            <a:endParaRPr/>
          </a:p>
        </p:txBody>
      </p:sp>
      <p:sp>
        <p:nvSpPr>
          <p:cNvPr id="61" name="Google Shape;61;p8"/>
          <p:cNvSpPr txBox="1"/>
          <p:nvPr/>
        </p:nvSpPr>
        <p:spPr>
          <a:xfrm>
            <a:off x="577380" y="6256421"/>
            <a:ext cx="5101525" cy="437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AU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 University of Melbourne 2017</a:t>
            </a:r>
            <a:endParaRPr/>
          </a:p>
        </p:txBody>
      </p:sp>
      <p:sp>
        <p:nvSpPr>
          <p:cNvPr id="62" name="Google Shape;62;p8"/>
          <p:cNvSpPr txBox="1"/>
          <p:nvPr/>
        </p:nvSpPr>
        <p:spPr>
          <a:xfrm>
            <a:off x="2220686" y="3918857"/>
            <a:ext cx="5241472" cy="1420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Arial"/>
              <a:buNone/>
            </a:pPr>
            <a:r>
              <a:rPr lang="en-AU" sz="28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Quality Assurance</a:t>
            </a:r>
            <a:endParaRPr/>
          </a:p>
          <a:p>
            <a:pPr marL="0" marR="0" lvl="0" indent="0" algn="ctr" rtl="0">
              <a:spcBef>
                <a:spcPts val="56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Arial"/>
              <a:buNone/>
            </a:pPr>
            <a:r>
              <a:rPr lang="en-AU" sz="28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Planning, Control, Monitoring</a:t>
            </a:r>
            <a:endParaRPr sz="2800" b="0" i="0" u="none" strike="noStrike" cap="non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8"/>
          <p:cNvSpPr/>
          <p:nvPr/>
        </p:nvSpPr>
        <p:spPr>
          <a:xfrm>
            <a:off x="2050482" y="3659354"/>
            <a:ext cx="169334" cy="1171992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00B050"/>
          </a:solidFill>
          <a:ln w="9525" cap="flat" cmpd="sng">
            <a:solidFill>
              <a:srgbClr val="88A3A5">
                <a:alpha val="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8"/>
          <p:cNvSpPr/>
          <p:nvPr/>
        </p:nvSpPr>
        <p:spPr>
          <a:xfrm rot="10800000">
            <a:off x="7445314" y="4298870"/>
            <a:ext cx="169334" cy="1171992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00B050"/>
          </a:solidFill>
          <a:ln w="9525" cap="flat" cmpd="sng">
            <a:solidFill>
              <a:srgbClr val="88A3A5">
                <a:alpha val="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>
            <a:spLocks noGrp="1"/>
          </p:cNvSpPr>
          <p:nvPr>
            <p:ph type="title"/>
          </p:nvPr>
        </p:nvSpPr>
        <p:spPr>
          <a:xfrm>
            <a:off x="2462213" y="76200"/>
            <a:ext cx="6605587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Verification Process</a:t>
            </a:r>
            <a:endParaRPr/>
          </a:p>
        </p:txBody>
      </p:sp>
      <p:sp>
        <p:nvSpPr>
          <p:cNvPr id="136" name="Google Shape;136;p15"/>
          <p:cNvSpPr txBox="1">
            <a:spLocks noGrp="1"/>
          </p:cNvSpPr>
          <p:nvPr>
            <p:ph type="sldNum" idx="12"/>
          </p:nvPr>
        </p:nvSpPr>
        <p:spPr>
          <a:xfrm>
            <a:off x="3633537" y="6463662"/>
            <a:ext cx="2755232" cy="31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-</a:t>
            </a:r>
            <a:fld id="{00000000-1234-1234-1234-123412341234}" type="slidenum">
              <a:rPr lang="en-AU"/>
              <a:t>10</a:t>
            </a:fld>
            <a:r>
              <a:rPr lang="en-AU"/>
              <a:t>-</a:t>
            </a:r>
            <a:endParaRPr/>
          </a:p>
        </p:txBody>
      </p:sp>
      <p:sp>
        <p:nvSpPr>
          <p:cNvPr id="139" name="Google Shape;139;p15"/>
          <p:cNvSpPr txBox="1"/>
          <p:nvPr/>
        </p:nvSpPr>
        <p:spPr>
          <a:xfrm>
            <a:off x="612968" y="2473040"/>
            <a:ext cx="7552237" cy="74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ts val="2800"/>
            </a:pPr>
            <a:r>
              <a:rPr lang="en-AU" u="sng" dirty="0">
                <a:hlinkClick r:id="rId3"/>
              </a:rPr>
              <a:t>https://www.youtube.com/watch?v=x8JR9Lh4XJ0</a:t>
            </a: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5"/>
          <p:cNvSpPr txBox="1"/>
          <p:nvPr/>
        </p:nvSpPr>
        <p:spPr>
          <a:xfrm>
            <a:off x="266466" y="1377252"/>
            <a:ext cx="7777128" cy="588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213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AU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Quick video when on</a:t>
            </a:r>
            <a:r>
              <a:rPr lang="en-AU" sz="2400" dirty="0">
                <a:solidFill>
                  <a:schemeClr val="dk1"/>
                </a:solidFill>
              </a:rPr>
              <a:t> the importance of SW quality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8911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2462213" y="76200"/>
            <a:ext cx="6605587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Agile Quality Strategy </a:t>
            </a:r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sldNum" idx="12"/>
          </p:nvPr>
        </p:nvSpPr>
        <p:spPr>
          <a:xfrm>
            <a:off x="3633537" y="6463662"/>
            <a:ext cx="2755232" cy="31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-</a:t>
            </a:r>
            <a:fld id="{00000000-1234-1234-1234-123412341234}" type="slidenum">
              <a:rPr lang="en-AU"/>
              <a:t>11</a:t>
            </a:fld>
            <a:r>
              <a:rPr lang="en-AU"/>
              <a:t>-</a:t>
            </a:r>
            <a:endParaRPr/>
          </a:p>
        </p:txBody>
      </p:sp>
      <p:sp>
        <p:nvSpPr>
          <p:cNvPr id="149" name="Google Shape;149;p16"/>
          <p:cNvSpPr txBox="1"/>
          <p:nvPr/>
        </p:nvSpPr>
        <p:spPr>
          <a:xfrm>
            <a:off x="566670" y="2049316"/>
            <a:ext cx="7997782" cy="399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858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AutoNum type="alphaLcParenR"/>
            </a:pPr>
            <a:r>
              <a:rPr lang="en-AU" sz="2000" b="0" i="0" u="none" strike="noStrike" cap="none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After development there is a separate testing done by the agile team in a number of sprints</a:t>
            </a:r>
          </a:p>
          <a:p>
            <a:pPr marL="2286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</a:pPr>
            <a:endParaRPr lang="en-AU" sz="2000" b="0" i="0" u="none" strike="noStrike" cap="none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6858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AutoNum type="alphaLcParenR"/>
            </a:pPr>
            <a:r>
              <a:rPr lang="en-AU" sz="2000" b="0" i="0" u="none" strike="noStrike" cap="none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As there is fast development cycles there is no time for </a:t>
            </a:r>
            <a:r>
              <a:rPr lang="en-AU" sz="2000" b="0" i="0" u="none" strike="noStrike" cap="none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testing</a:t>
            </a:r>
          </a:p>
          <a:p>
            <a:pPr marL="6858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AutoNum type="alphaLcParenR"/>
            </a:pPr>
            <a:endParaRPr lang="en-AU" sz="2000" b="0" i="0" u="none" strike="noStrike" cap="none" dirty="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685800" indent="-457200">
              <a:lnSpc>
                <a:spcPct val="115000"/>
              </a:lnSpc>
              <a:buClr>
                <a:schemeClr val="dk2"/>
              </a:buClr>
              <a:buSzPts val="2400"/>
              <a:buFont typeface="Roboto"/>
              <a:buAutoNum type="alphaLcParenR"/>
            </a:pPr>
            <a:r>
              <a:rPr lang="en-AU" sz="2000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Agile aims to adapt to changes quickly and minimize time so there is no testing</a:t>
            </a:r>
          </a:p>
          <a:p>
            <a:pPr marL="228600">
              <a:lnSpc>
                <a:spcPct val="115000"/>
              </a:lnSpc>
              <a:buClr>
                <a:schemeClr val="dk2"/>
              </a:buClr>
              <a:buSzPts val="2400"/>
            </a:pPr>
            <a:endParaRPr lang="en-AU" sz="2000" dirty="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685800" indent="-457200">
              <a:lnSpc>
                <a:spcPct val="115000"/>
              </a:lnSpc>
              <a:buClr>
                <a:schemeClr val="dk2"/>
              </a:buClr>
              <a:buSzPts val="2400"/>
              <a:buFont typeface="Roboto"/>
              <a:buAutoNum type="alphaLcParenR"/>
            </a:pPr>
            <a:r>
              <a:rPr lang="en-AU" sz="2000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Testing is done in each sprint </a:t>
            </a:r>
          </a:p>
          <a:p>
            <a:pPr marL="228600">
              <a:lnSpc>
                <a:spcPct val="115000"/>
              </a:lnSpc>
              <a:buClr>
                <a:schemeClr val="dk2"/>
              </a:buClr>
              <a:buSzPts val="2400"/>
            </a:pPr>
            <a:endParaRPr lang="en-AU" sz="2000" dirty="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228600">
              <a:lnSpc>
                <a:spcPct val="115000"/>
              </a:lnSpc>
              <a:buClr>
                <a:schemeClr val="dk2"/>
              </a:buClr>
              <a:buSzPts val="2400"/>
            </a:pPr>
            <a:r>
              <a:rPr lang="en-AU" sz="2000" dirty="0">
                <a:latin typeface="+mn-lt"/>
              </a:rPr>
              <a:t>e)  Continuous integration between development and testing</a:t>
            </a:r>
            <a:endParaRPr lang="en-AU" sz="2000" dirty="0">
              <a:solidFill>
                <a:schemeClr val="tx1"/>
              </a:solidFill>
              <a:latin typeface="+mn-lt"/>
            </a:endParaRPr>
          </a:p>
          <a:p>
            <a:pPr marL="6858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AutoNum type="alphaLcParenR"/>
            </a:pPr>
            <a:endParaRPr lang="en-AU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</a:pPr>
            <a:endParaRPr lang="en-AU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6"/>
          <p:cNvSpPr txBox="1"/>
          <p:nvPr/>
        </p:nvSpPr>
        <p:spPr>
          <a:xfrm>
            <a:off x="873647" y="1193320"/>
            <a:ext cx="6338522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A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role of QA in agile?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>
            <a:spLocks noGrp="1"/>
          </p:cNvSpPr>
          <p:nvPr>
            <p:ph type="title"/>
          </p:nvPr>
        </p:nvSpPr>
        <p:spPr>
          <a:xfrm>
            <a:off x="2462213" y="76200"/>
            <a:ext cx="6605587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Agile Quality </a:t>
            </a:r>
            <a:r>
              <a:rPr lang="en-AU">
                <a:latin typeface="Times"/>
                <a:ea typeface="Times"/>
                <a:cs typeface="Times"/>
                <a:sym typeface="Times"/>
              </a:rPr>
              <a:t>–</a:t>
            </a:r>
            <a:r>
              <a:rPr lang="en-AU"/>
              <a:t> Dev Team process</a:t>
            </a:r>
            <a:endParaRPr/>
          </a:p>
        </p:txBody>
      </p:sp>
      <p:sp>
        <p:nvSpPr>
          <p:cNvPr id="158" name="Google Shape;158;p17"/>
          <p:cNvSpPr txBox="1">
            <a:spLocks noGrp="1"/>
          </p:cNvSpPr>
          <p:nvPr>
            <p:ph type="sldNum" idx="12"/>
          </p:nvPr>
        </p:nvSpPr>
        <p:spPr>
          <a:xfrm>
            <a:off x="3633537" y="6463662"/>
            <a:ext cx="2755232" cy="31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-</a:t>
            </a:r>
            <a:fld id="{00000000-1234-1234-1234-123412341234}" type="slidenum">
              <a:rPr lang="en-AU"/>
              <a:t>12</a:t>
            </a:fld>
            <a:r>
              <a:rPr lang="en-AU"/>
              <a:t>-</a:t>
            </a: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211112" y="1170482"/>
            <a:ext cx="8678056" cy="5115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Calibri"/>
              <a:buNone/>
            </a:pPr>
            <a:r>
              <a:rPr lang="en-AU" sz="24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Agile QA desk-audit hurdle: </a:t>
            </a: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AU"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AU" sz="2400" dirty="0">
                <a:latin typeface="Calibri"/>
                <a:ea typeface="Calibri"/>
                <a:cs typeface="Calibri"/>
                <a:sym typeface="Calibri"/>
              </a:rPr>
              <a:t>Invite multi skilled audience to desk audit: a business analyst, another developer and a tester</a:t>
            </a:r>
            <a:endParaRPr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AU" sz="2400" dirty="0">
                <a:latin typeface="Calibri"/>
                <a:ea typeface="Calibri"/>
                <a:cs typeface="Calibri"/>
                <a:sym typeface="Calibri"/>
              </a:rPr>
              <a:t>Review the code at the developer’s desk, before the code is allowed to be committed into the shared </a:t>
            </a:r>
            <a:r>
              <a:rPr lang="en-AU" sz="2400" i="1" dirty="0"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AU" sz="2400" dirty="0">
                <a:latin typeface="Calibri"/>
                <a:ea typeface="Calibri"/>
                <a:cs typeface="Calibri"/>
                <a:sym typeface="Calibri"/>
              </a:rPr>
              <a:t> repository, </a:t>
            </a:r>
            <a:r>
              <a:rPr lang="en-AU" sz="2400" dirty="0" err="1"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en-AU" sz="2400" dirty="0"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AU" sz="2400" dirty="0">
                <a:latin typeface="Calibri"/>
                <a:ea typeface="Calibri"/>
                <a:cs typeface="Calibri"/>
                <a:sym typeface="Calibri"/>
              </a:rPr>
              <a:t>Once the code is committed into </a:t>
            </a:r>
            <a:r>
              <a:rPr lang="en-AU" sz="2400" dirty="0" err="1"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en-AU" sz="2400" dirty="0">
                <a:latin typeface="Calibri"/>
                <a:ea typeface="Calibri"/>
                <a:cs typeface="Calibri"/>
                <a:sym typeface="Calibri"/>
              </a:rPr>
              <a:t>, it’s test suite  is run immediately by the Continuous Integration tool</a:t>
            </a:r>
            <a:endParaRPr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AU" sz="2400" dirty="0">
                <a:latin typeface="Calibri"/>
                <a:ea typeface="Calibri"/>
                <a:cs typeface="Calibri"/>
                <a:sym typeface="Calibri"/>
              </a:rPr>
              <a:t>CI tool displays run code’s pass/fail status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2538413" y="147917"/>
            <a:ext cx="5767387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/>
              <a:t>Agile Quality Process</a:t>
            </a:r>
            <a:endParaRPr/>
          </a:p>
        </p:txBody>
      </p:sp>
      <p:sp>
        <p:nvSpPr>
          <p:cNvPr id="166" name="Google Shape;166;p18"/>
          <p:cNvSpPr txBox="1">
            <a:spLocks noGrp="1"/>
          </p:cNvSpPr>
          <p:nvPr>
            <p:ph type="sldNum" idx="12"/>
          </p:nvPr>
        </p:nvSpPr>
        <p:spPr>
          <a:xfrm>
            <a:off x="3633537" y="6463662"/>
            <a:ext cx="2755232" cy="31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-</a:t>
            </a:r>
            <a:fld id="{00000000-1234-1234-1234-123412341234}" type="slidenum">
              <a:rPr lang="en-AU"/>
              <a:t>13</a:t>
            </a:fld>
            <a:r>
              <a:rPr lang="en-AU"/>
              <a:t>-</a:t>
            </a:r>
            <a:endParaRPr/>
          </a:p>
        </p:txBody>
      </p:sp>
      <p:sp>
        <p:nvSpPr>
          <p:cNvPr id="167" name="Google Shape;167;p18"/>
          <p:cNvSpPr txBox="1"/>
          <p:nvPr/>
        </p:nvSpPr>
        <p:spPr>
          <a:xfrm rot="-2700000">
            <a:off x="7834745" y="545053"/>
            <a:ext cx="1188300" cy="219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Roboto"/>
              <a:buNone/>
            </a:pPr>
            <a:r>
              <a:rPr lang="en-AU" sz="1800" b="0" i="0" u="none" strike="noStrike" cap="non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What</a:t>
            </a:r>
            <a:endParaRPr/>
          </a:p>
          <a:p>
            <a:pPr marL="6985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Roboto"/>
              <a:buNone/>
            </a:pPr>
            <a:r>
              <a:rPr lang="en-AU" sz="1800" b="0" i="0" u="none" strike="noStrike" cap="non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Where</a:t>
            </a:r>
            <a:endParaRPr/>
          </a:p>
          <a:p>
            <a:pPr marL="6985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Roboto"/>
              <a:buNone/>
            </a:pPr>
            <a:r>
              <a:rPr lang="en-AU" sz="1800" b="0" i="0" u="none" strike="noStrike" cap="non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Who</a:t>
            </a:r>
            <a:endParaRPr/>
          </a:p>
          <a:p>
            <a:pPr marL="6985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Roboto"/>
              <a:buNone/>
            </a:pPr>
            <a:r>
              <a:rPr lang="en-AU" sz="1800" b="0" i="0" u="none" strike="noStrike" cap="non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When</a:t>
            </a:r>
            <a:endParaRPr/>
          </a:p>
          <a:p>
            <a:pPr marL="6985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Roboto"/>
              <a:buNone/>
            </a:pPr>
            <a:r>
              <a:rPr lang="en-AU" sz="1800" b="0" i="0" u="none" strike="noStrike" cap="non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Why</a:t>
            </a:r>
            <a:endParaRPr/>
          </a:p>
        </p:txBody>
      </p:sp>
      <p:sp>
        <p:nvSpPr>
          <p:cNvPr id="168" name="Google Shape;168;p18"/>
          <p:cNvSpPr txBox="1"/>
          <p:nvPr/>
        </p:nvSpPr>
        <p:spPr>
          <a:xfrm>
            <a:off x="1376891" y="1165397"/>
            <a:ext cx="4967969" cy="661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alibri"/>
              <a:buNone/>
            </a:pPr>
            <a:r>
              <a:rPr lang="en-AU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Sprint Review QA evaluation:</a:t>
            </a:r>
            <a:endParaRPr/>
          </a:p>
        </p:txBody>
      </p:sp>
      <p:sp>
        <p:nvSpPr>
          <p:cNvPr id="169" name="Google Shape;169;p18"/>
          <p:cNvSpPr/>
          <p:nvPr/>
        </p:nvSpPr>
        <p:spPr>
          <a:xfrm>
            <a:off x="329654" y="1902379"/>
            <a:ext cx="8291832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small piece of working software with minimal features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Showcase the product chunk to the stakeholders </a:t>
            </a:r>
            <a:r>
              <a:rPr lang="en-AU" sz="24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early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Fail </a:t>
            </a:r>
            <a:r>
              <a:rPr lang="en-AU" sz="24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fast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as cheaply as possible, &amp; get timely feedback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Capture the </a:t>
            </a:r>
            <a:r>
              <a:rPr lang="en-AU" sz="2400" b="1" i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technical debt item</a:t>
            </a:r>
            <a:r>
              <a:rPr lang="en-AU" sz="24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Product Backlog, (optionally in FDD format)</a:t>
            </a:r>
            <a:endParaRPr/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Product Owner sets the priority of the </a:t>
            </a:r>
            <a:r>
              <a:rPr lang="en-AU" sz="2400" b="1" i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technical debt item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>
            <a:spLocks noGrp="1"/>
          </p:cNvSpPr>
          <p:nvPr>
            <p:ph type="title"/>
          </p:nvPr>
        </p:nvSpPr>
        <p:spPr>
          <a:xfrm>
            <a:off x="2462213" y="76200"/>
            <a:ext cx="6605587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QA Requirements</a:t>
            </a:r>
            <a:endParaRPr/>
          </a:p>
        </p:txBody>
      </p:sp>
      <p:sp>
        <p:nvSpPr>
          <p:cNvPr id="178" name="Google Shape;178;p19"/>
          <p:cNvSpPr txBox="1">
            <a:spLocks noGrp="1"/>
          </p:cNvSpPr>
          <p:nvPr>
            <p:ph type="sldNum" idx="12"/>
          </p:nvPr>
        </p:nvSpPr>
        <p:spPr>
          <a:xfrm>
            <a:off x="3633537" y="6463662"/>
            <a:ext cx="2755232" cy="31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-</a:t>
            </a:r>
            <a:fld id="{00000000-1234-1234-1234-123412341234}" type="slidenum">
              <a:rPr lang="en-AU"/>
              <a:t>14</a:t>
            </a:fld>
            <a:r>
              <a:rPr lang="en-AU"/>
              <a:t>-</a:t>
            </a:r>
            <a:endParaRPr/>
          </a:p>
        </p:txBody>
      </p:sp>
      <p:sp>
        <p:nvSpPr>
          <p:cNvPr id="179" name="Google Shape;179;p19"/>
          <p:cNvSpPr txBox="1"/>
          <p:nvPr/>
        </p:nvSpPr>
        <p:spPr>
          <a:xfrm>
            <a:off x="181370" y="1423230"/>
            <a:ext cx="8482946" cy="5434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the Agile Scrum team:</a:t>
            </a:r>
            <a:endParaRPr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Quality Assurance </a:t>
            </a:r>
            <a:r>
              <a:rPr lang="en-AU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team:</a:t>
            </a:r>
            <a:endParaRPr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the System Administrator:</a:t>
            </a:r>
            <a:endParaRPr/>
          </a:p>
        </p:txBody>
      </p:sp>
      <p:sp>
        <p:nvSpPr>
          <p:cNvPr id="180" name="Google Shape;180;p19"/>
          <p:cNvSpPr/>
          <p:nvPr/>
        </p:nvSpPr>
        <p:spPr>
          <a:xfrm>
            <a:off x="406306" y="1971327"/>
            <a:ext cx="70296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5 a.</a:t>
            </a:r>
            <a:endParaRPr sz="2400"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9"/>
          <p:cNvSpPr/>
          <p:nvPr/>
        </p:nvSpPr>
        <p:spPr>
          <a:xfrm>
            <a:off x="1862851" y="1883883"/>
            <a:ext cx="639673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AU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want a Quality Plan, so that our Sprint has a strong Quality Management focus</a:t>
            </a:r>
            <a:endParaRPr/>
          </a:p>
        </p:txBody>
      </p:sp>
      <p:sp>
        <p:nvSpPr>
          <p:cNvPr id="182" name="Google Shape;182;p19"/>
          <p:cNvSpPr/>
          <p:nvPr/>
        </p:nvSpPr>
        <p:spPr>
          <a:xfrm>
            <a:off x="1770082" y="919664"/>
            <a:ext cx="532026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Write QA Requirements as User Stories  </a:t>
            </a:r>
            <a:endParaRPr/>
          </a:p>
        </p:txBody>
      </p:sp>
      <p:sp>
        <p:nvSpPr>
          <p:cNvPr id="183" name="Google Shape;183;p19"/>
          <p:cNvSpPr/>
          <p:nvPr/>
        </p:nvSpPr>
        <p:spPr>
          <a:xfrm>
            <a:off x="1865349" y="3250488"/>
            <a:ext cx="639673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AU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want a QA checklist, so that key categories and attributes are assessed at defined times</a:t>
            </a:r>
            <a:endParaRPr/>
          </a:p>
        </p:txBody>
      </p:sp>
      <p:sp>
        <p:nvSpPr>
          <p:cNvPr id="184" name="Google Shape;184;p19"/>
          <p:cNvSpPr/>
          <p:nvPr/>
        </p:nvSpPr>
        <p:spPr>
          <a:xfrm>
            <a:off x="1896255" y="4552705"/>
            <a:ext cx="583866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AU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want a password policy guideline, so that our application has helpful processes</a:t>
            </a:r>
            <a:endParaRPr/>
          </a:p>
        </p:txBody>
      </p:sp>
      <p:sp>
        <p:nvSpPr>
          <p:cNvPr id="185" name="Google Shape;185;p19"/>
          <p:cNvSpPr/>
          <p:nvPr/>
        </p:nvSpPr>
        <p:spPr>
          <a:xfrm>
            <a:off x="1896255" y="5482094"/>
            <a:ext cx="585365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AU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want a password policy checklist, so that our application is highly secure</a:t>
            </a:r>
            <a:endParaRPr/>
          </a:p>
        </p:txBody>
      </p:sp>
      <p:sp>
        <p:nvSpPr>
          <p:cNvPr id="186" name="Google Shape;186;p19"/>
          <p:cNvSpPr/>
          <p:nvPr/>
        </p:nvSpPr>
        <p:spPr>
          <a:xfrm>
            <a:off x="483755" y="3262979"/>
            <a:ext cx="5715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b.</a:t>
            </a:r>
            <a:endParaRPr sz="2400"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9"/>
          <p:cNvSpPr/>
          <p:nvPr/>
        </p:nvSpPr>
        <p:spPr>
          <a:xfrm>
            <a:off x="501244" y="4644573"/>
            <a:ext cx="5715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c.</a:t>
            </a:r>
            <a:endParaRPr sz="2400"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>
            <a:spLocks noGrp="1"/>
          </p:cNvSpPr>
          <p:nvPr>
            <p:ph type="sldNum" idx="12"/>
          </p:nvPr>
        </p:nvSpPr>
        <p:spPr>
          <a:xfrm>
            <a:off x="3633537" y="6463662"/>
            <a:ext cx="2755232" cy="31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-</a:t>
            </a:r>
            <a:fld id="{00000000-1234-1234-1234-123412341234}" type="slidenum">
              <a:rPr lang="en-AU"/>
              <a:t>15</a:t>
            </a:fld>
            <a:r>
              <a:rPr lang="en-AU"/>
              <a:t>-</a:t>
            </a:r>
            <a:endParaRPr/>
          </a:p>
        </p:txBody>
      </p:sp>
      <p:sp>
        <p:nvSpPr>
          <p:cNvPr id="203" name="Google Shape;203;p21"/>
          <p:cNvSpPr txBox="1"/>
          <p:nvPr/>
        </p:nvSpPr>
        <p:spPr>
          <a:xfrm>
            <a:off x="3333203" y="2689781"/>
            <a:ext cx="2920471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6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Done!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>
            <a:spLocks noGrp="1"/>
          </p:cNvSpPr>
          <p:nvPr>
            <p:ph type="title"/>
          </p:nvPr>
        </p:nvSpPr>
        <p:spPr>
          <a:xfrm>
            <a:off x="2462213" y="76200"/>
            <a:ext cx="6605587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ISO-9000 Standards</a:t>
            </a:r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body" idx="1"/>
          </p:nvPr>
        </p:nvSpPr>
        <p:spPr>
          <a:xfrm>
            <a:off x="211666" y="5697330"/>
            <a:ext cx="3920067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Times"/>
              <a:buNone/>
            </a:pPr>
            <a:r>
              <a:rPr lang="en-AU" sz="2000">
                <a:solidFill>
                  <a:srgbClr val="BFBFBF"/>
                </a:solidFill>
                <a:latin typeface="Times"/>
                <a:ea typeface="Times"/>
                <a:cs typeface="Times"/>
                <a:sym typeface="Times"/>
              </a:rPr>
              <a:t>http://www.sqa.net/iso9126.html</a:t>
            </a:r>
            <a:endParaRPr sz="2000">
              <a:solidFill>
                <a:srgbClr val="BFBFBF"/>
              </a:solidFill>
            </a:endParaRPr>
          </a:p>
        </p:txBody>
      </p:sp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3633537" y="6463662"/>
            <a:ext cx="2755232" cy="31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-</a:t>
            </a:r>
            <a:fld id="{00000000-1234-1234-1234-123412341234}" type="slidenum">
              <a:rPr lang="en-AU"/>
              <a:t>16</a:t>
            </a:fld>
            <a:r>
              <a:rPr lang="en-AU"/>
              <a:t>-</a:t>
            </a:r>
            <a:endParaRPr/>
          </a:p>
        </p:txBody>
      </p:sp>
      <p:pic>
        <p:nvPicPr>
          <p:cNvPr id="83" name="Google Shape;8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97786" y="1016000"/>
            <a:ext cx="397202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0"/>
          <p:cNvSpPr/>
          <p:nvPr/>
        </p:nvSpPr>
        <p:spPr>
          <a:xfrm>
            <a:off x="434897" y="1546446"/>
            <a:ext cx="173867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ISO-9126: SW Quality</a:t>
            </a:r>
            <a:endParaRPr/>
          </a:p>
        </p:txBody>
      </p:sp>
      <p:sp>
        <p:nvSpPr>
          <p:cNvPr id="85" name="Google Shape;85;p10"/>
          <p:cNvSpPr/>
          <p:nvPr/>
        </p:nvSpPr>
        <p:spPr>
          <a:xfrm>
            <a:off x="399555" y="3852068"/>
            <a:ext cx="412747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AU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compliance </a:t>
            </a:r>
            <a:r>
              <a:rPr lang="en-A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framework for achieving high quality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48131" y="1543986"/>
            <a:ext cx="1284644" cy="1601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3633537" y="6463662"/>
            <a:ext cx="2755232" cy="31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-</a:t>
            </a:r>
            <a:fld id="{00000000-1234-1234-1234-123412341234}" type="slidenum">
              <a:rPr lang="en-AU"/>
              <a:t>2</a:t>
            </a:fld>
            <a:r>
              <a:rPr lang="en-AU"/>
              <a:t>-</a:t>
            </a:r>
            <a:endParaRPr/>
          </a:p>
        </p:txBody>
      </p:sp>
      <p:sp>
        <p:nvSpPr>
          <p:cNvPr id="71" name="Google Shape;71;p9"/>
          <p:cNvSpPr txBox="1"/>
          <p:nvPr/>
        </p:nvSpPr>
        <p:spPr>
          <a:xfrm>
            <a:off x="2510615" y="131454"/>
            <a:ext cx="5196471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Today’s aim</a:t>
            </a:r>
            <a:endParaRPr/>
          </a:p>
        </p:txBody>
      </p:sp>
      <p:sp>
        <p:nvSpPr>
          <p:cNvPr id="72" name="Google Shape;72;p9"/>
          <p:cNvSpPr txBox="1"/>
          <p:nvPr/>
        </p:nvSpPr>
        <p:spPr>
          <a:xfrm>
            <a:off x="433942" y="1074877"/>
            <a:ext cx="7866404" cy="227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AU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Know quality </a:t>
            </a:r>
            <a:r>
              <a:rPr lang="en-AU" sz="2000" b="0" i="0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compliance</a:t>
            </a:r>
            <a:r>
              <a:rPr lang="en-AU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frameworks, and their pros and cons</a:t>
            </a:r>
            <a:endParaRPr dirty="0"/>
          </a:p>
          <a:p>
            <a:pPr marL="457200" marR="0" lvl="0" indent="-4572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AU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Know the different </a:t>
            </a:r>
            <a:r>
              <a:rPr lang="en-AU" sz="2000" b="0" i="0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tools</a:t>
            </a:r>
            <a:r>
              <a:rPr lang="en-AU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achieving high quality outcomes</a:t>
            </a:r>
            <a:endParaRPr dirty="0"/>
          </a:p>
          <a:p>
            <a:pPr marL="457200" marR="0" lvl="0" indent="-4572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AU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Discuss the </a:t>
            </a:r>
            <a:r>
              <a:rPr lang="en-AU" sz="2000" b="0" i="0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costs</a:t>
            </a:r>
            <a:r>
              <a:rPr lang="en-AU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AU" sz="2000" b="0" i="0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benefits</a:t>
            </a:r>
            <a:r>
              <a:rPr lang="en-AU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quality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9"/>
          <p:cNvPicPr preferRelativeResize="0"/>
          <p:nvPr/>
        </p:nvPicPr>
        <p:blipFill rotWithShape="1">
          <a:blip r:embed="rId3">
            <a:alphaModFix/>
          </a:blip>
          <a:srcRect b="4997"/>
          <a:stretch/>
        </p:blipFill>
        <p:spPr>
          <a:xfrm>
            <a:off x="3281284" y="3560317"/>
            <a:ext cx="1935293" cy="1866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 txBox="1">
            <a:spLocks noGrp="1"/>
          </p:cNvSpPr>
          <p:nvPr>
            <p:ph type="title"/>
          </p:nvPr>
        </p:nvSpPr>
        <p:spPr>
          <a:xfrm>
            <a:off x="2462213" y="76200"/>
            <a:ext cx="6605587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 Software Maturity Model</a:t>
            </a:r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sldNum" idx="12"/>
          </p:nvPr>
        </p:nvSpPr>
        <p:spPr>
          <a:xfrm>
            <a:off x="3633537" y="6463662"/>
            <a:ext cx="2755232" cy="31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-</a:t>
            </a:r>
            <a:fld id="{00000000-1234-1234-1234-123412341234}" type="slidenum">
              <a:rPr lang="en-AU"/>
              <a:t>3</a:t>
            </a:fld>
            <a:r>
              <a:rPr lang="en-AU" dirty="0"/>
              <a:t>-</a:t>
            </a:r>
            <a:endParaRPr dirty="0"/>
          </a:p>
        </p:txBody>
      </p:sp>
      <p:sp>
        <p:nvSpPr>
          <p:cNvPr id="106" name="Google Shape;106;p12"/>
          <p:cNvSpPr/>
          <p:nvPr/>
        </p:nvSpPr>
        <p:spPr>
          <a:xfrm>
            <a:off x="193946" y="1893877"/>
            <a:ext cx="5715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endParaRPr sz="2400"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2"/>
          <p:cNvSpPr txBox="1"/>
          <p:nvPr/>
        </p:nvSpPr>
        <p:spPr>
          <a:xfrm>
            <a:off x="803576" y="1931704"/>
            <a:ext cx="7644966" cy="914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Calibri"/>
              <a:buNone/>
            </a:pPr>
            <a:r>
              <a:rPr lang="en-AU" sz="217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What are the advantages of moving a software process from “repeatable” to “defined” ? (choose all that are correct)</a:t>
            </a:r>
            <a:endParaRPr sz="2170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41FCE-0454-40D8-B6DA-283C9D5D9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3946" y="4185634"/>
            <a:ext cx="8488251" cy="554865"/>
          </a:xfrm>
        </p:spPr>
        <p:txBody>
          <a:bodyPr/>
          <a:lstStyle/>
          <a:p>
            <a:pPr marL="114300" indent="0">
              <a:buNone/>
            </a:pPr>
            <a:r>
              <a:rPr lang="en-AU" dirty="0"/>
              <a:t> </a:t>
            </a:r>
          </a:p>
        </p:txBody>
      </p:sp>
      <p:sp>
        <p:nvSpPr>
          <p:cNvPr id="10" name="Google Shape;108;p12">
            <a:extLst>
              <a:ext uri="{FF2B5EF4-FFF2-40B4-BE49-F238E27FC236}">
                <a16:creationId xmlns:a16="http://schemas.microsoft.com/office/drawing/2014/main" id="{5C1F2E53-2C34-4FE5-9320-44399719398B}"/>
              </a:ext>
            </a:extLst>
          </p:cNvPr>
          <p:cNvSpPr txBox="1">
            <a:spLocks/>
          </p:cNvSpPr>
          <p:nvPr/>
        </p:nvSpPr>
        <p:spPr>
          <a:xfrm>
            <a:off x="334851" y="2779012"/>
            <a:ext cx="7753081" cy="914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Arial"/>
              <a:buChar char="•"/>
              <a:defRPr sz="22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buClr>
                <a:srgbClr val="BFBFBF"/>
              </a:buClr>
              <a:buSzPts val="2400"/>
              <a:buNone/>
            </a:pPr>
            <a:r>
              <a:rPr lang="en-AU" sz="200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a) </a:t>
            </a:r>
            <a:r>
              <a:rPr lang="en-AU" sz="2000" dirty="0">
                <a:solidFill>
                  <a:schemeClr val="tx1"/>
                </a:solidFill>
                <a:latin typeface="+mn-lt"/>
                <a:ea typeface="Calibri"/>
                <a:cs typeface="Calibri" panose="020F0502020204030204" pitchFamily="34" charset="0"/>
                <a:sym typeface="Calibri"/>
              </a:rPr>
              <a:t>A defined </a:t>
            </a:r>
            <a:r>
              <a:rPr lang="en-AU" sz="2000" dirty="0">
                <a:latin typeface="+mn-lt"/>
                <a:ea typeface="Calibri"/>
                <a:cs typeface="Calibri" panose="020F0502020204030204" pitchFamily="34" charset="0"/>
                <a:sym typeface="Calibri"/>
              </a:rPr>
              <a:t>software process has measurement and control processes in place to encourage good management of the project</a:t>
            </a:r>
            <a:endParaRPr lang="en-AU" sz="2000" dirty="0">
              <a:latin typeface="+mn-lt"/>
              <a:cs typeface="Calibri" panose="020F0502020204030204" pitchFamily="34" charset="0"/>
            </a:endParaRPr>
          </a:p>
          <a:p>
            <a:pPr marL="0" indent="0">
              <a:spcBef>
                <a:spcPts val="560"/>
              </a:spcBef>
              <a:buSzPts val="2800"/>
              <a:buFont typeface="Arial"/>
              <a:buNone/>
            </a:pPr>
            <a:endParaRPr lang="en-AU" dirty="0"/>
          </a:p>
        </p:txBody>
      </p:sp>
      <p:sp>
        <p:nvSpPr>
          <p:cNvPr id="11" name="Google Shape;108;p12">
            <a:extLst>
              <a:ext uri="{FF2B5EF4-FFF2-40B4-BE49-F238E27FC236}">
                <a16:creationId xmlns:a16="http://schemas.microsoft.com/office/drawing/2014/main" id="{641225F6-5BA5-48E8-A659-71D8F4FFD939}"/>
              </a:ext>
            </a:extLst>
          </p:cNvPr>
          <p:cNvSpPr txBox="1">
            <a:spLocks/>
          </p:cNvSpPr>
          <p:nvPr/>
        </p:nvSpPr>
        <p:spPr>
          <a:xfrm>
            <a:off x="334850" y="3525246"/>
            <a:ext cx="7959143" cy="492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Arial"/>
              <a:buChar char="•"/>
              <a:defRPr sz="22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buClr>
                <a:srgbClr val="BFBFBF"/>
              </a:buClr>
              <a:buSzPts val="2400"/>
              <a:buNone/>
            </a:pPr>
            <a:r>
              <a:rPr lang="en-AU" sz="20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b) </a:t>
            </a:r>
            <a:r>
              <a:rPr lang="en-AU" sz="2000" dirty="0">
                <a:latin typeface="+mj-lt"/>
                <a:ea typeface="Calibri"/>
                <a:cs typeface="Calibri"/>
                <a:sym typeface="Calibri"/>
              </a:rPr>
              <a:t>Less costly on the project team </a:t>
            </a:r>
            <a:endParaRPr lang="en-AU" sz="2000" dirty="0">
              <a:latin typeface="+mj-lt"/>
              <a:cs typeface="Calibri" panose="020F0502020204030204" pitchFamily="34" charset="0"/>
            </a:endParaRPr>
          </a:p>
          <a:p>
            <a:pPr marL="0" indent="0">
              <a:spcBef>
                <a:spcPts val="560"/>
              </a:spcBef>
              <a:buSzPts val="2800"/>
              <a:buFont typeface="Arial"/>
              <a:buNone/>
            </a:pPr>
            <a:endParaRPr lang="en-AU" dirty="0"/>
          </a:p>
        </p:txBody>
      </p:sp>
      <p:sp>
        <p:nvSpPr>
          <p:cNvPr id="12" name="Google Shape;108;p12">
            <a:extLst>
              <a:ext uri="{FF2B5EF4-FFF2-40B4-BE49-F238E27FC236}">
                <a16:creationId xmlns:a16="http://schemas.microsoft.com/office/drawing/2014/main" id="{E87CCB08-A8A9-49F1-B0F5-B3929BB2A015}"/>
              </a:ext>
            </a:extLst>
          </p:cNvPr>
          <p:cNvSpPr txBox="1">
            <a:spLocks/>
          </p:cNvSpPr>
          <p:nvPr/>
        </p:nvSpPr>
        <p:spPr>
          <a:xfrm>
            <a:off x="334851" y="4070083"/>
            <a:ext cx="8347346" cy="914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Arial"/>
              <a:buChar char="•"/>
              <a:defRPr sz="22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buClr>
                <a:srgbClr val="BFBFBF"/>
              </a:buClr>
              <a:buSzPts val="2400"/>
              <a:buNone/>
            </a:pPr>
            <a:r>
              <a:rPr lang="en-AU" sz="200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c) </a:t>
            </a:r>
            <a:r>
              <a:rPr lang="en-AU" sz="2000" dirty="0">
                <a:solidFill>
                  <a:schemeClr val="tx1"/>
                </a:solidFill>
                <a:latin typeface="+mn-lt"/>
                <a:cs typeface="Calibri"/>
                <a:sym typeface="Calibri"/>
              </a:rPr>
              <a:t>I</a:t>
            </a:r>
            <a:r>
              <a:rPr lang="en-AU" sz="2000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t enables less experienced managers to perform as well as highly experienced managers.</a:t>
            </a:r>
            <a:endParaRPr lang="en-AU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" name="Google Shape;108;p12">
            <a:extLst>
              <a:ext uri="{FF2B5EF4-FFF2-40B4-BE49-F238E27FC236}">
                <a16:creationId xmlns:a16="http://schemas.microsoft.com/office/drawing/2014/main" id="{24D86E97-4066-46DE-9EF5-12243AC29D94}"/>
              </a:ext>
            </a:extLst>
          </p:cNvPr>
          <p:cNvSpPr txBox="1">
            <a:spLocks/>
          </p:cNvSpPr>
          <p:nvPr/>
        </p:nvSpPr>
        <p:spPr>
          <a:xfrm>
            <a:off x="334849" y="4940997"/>
            <a:ext cx="7959143" cy="492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Arial"/>
              <a:buChar char="•"/>
              <a:defRPr sz="22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buClr>
                <a:srgbClr val="BFBFBF"/>
              </a:buClr>
              <a:buSzPts val="2400"/>
              <a:buNone/>
            </a:pPr>
            <a:r>
              <a:rPr lang="en-AU" sz="200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d) </a:t>
            </a:r>
            <a:r>
              <a:rPr lang="en-AU" sz="2000" dirty="0">
                <a:latin typeface="+mn-lt"/>
                <a:ea typeface="Calibri"/>
                <a:cs typeface="Calibri"/>
                <a:sym typeface="Calibri"/>
              </a:rPr>
              <a:t>Good for team morale</a:t>
            </a:r>
            <a:endParaRPr lang="en-AU" sz="2000" dirty="0">
              <a:latin typeface="+mn-lt"/>
              <a:cs typeface="Calibri" panose="020F0502020204030204" pitchFamily="34" charset="0"/>
            </a:endParaRPr>
          </a:p>
          <a:p>
            <a:pPr marL="0" indent="0">
              <a:spcBef>
                <a:spcPts val="560"/>
              </a:spcBef>
              <a:buSzPts val="2800"/>
              <a:buFont typeface="Arial"/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4137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 txBox="1">
            <a:spLocks noGrp="1"/>
          </p:cNvSpPr>
          <p:nvPr>
            <p:ph type="title"/>
          </p:nvPr>
        </p:nvSpPr>
        <p:spPr>
          <a:xfrm>
            <a:off x="2462213" y="76200"/>
            <a:ext cx="6605587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 Software Maturity Model</a:t>
            </a:r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sldNum" idx="12"/>
          </p:nvPr>
        </p:nvSpPr>
        <p:spPr>
          <a:xfrm>
            <a:off x="3633537" y="6463662"/>
            <a:ext cx="2755232" cy="31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-</a:t>
            </a:r>
            <a:fld id="{00000000-1234-1234-1234-123412341234}" type="slidenum">
              <a:rPr lang="en-AU"/>
              <a:t>4</a:t>
            </a:fld>
            <a:r>
              <a:rPr lang="en-AU" dirty="0"/>
              <a:t>-</a:t>
            </a:r>
            <a:endParaRPr dirty="0"/>
          </a:p>
        </p:txBody>
      </p:sp>
      <p:sp>
        <p:nvSpPr>
          <p:cNvPr id="106" name="Google Shape;106;p12"/>
          <p:cNvSpPr/>
          <p:nvPr/>
        </p:nvSpPr>
        <p:spPr>
          <a:xfrm>
            <a:off x="193946" y="1893877"/>
            <a:ext cx="5715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endParaRPr sz="2400" b="1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2"/>
          <p:cNvSpPr txBox="1"/>
          <p:nvPr/>
        </p:nvSpPr>
        <p:spPr>
          <a:xfrm>
            <a:off x="966778" y="1898796"/>
            <a:ext cx="7644966" cy="914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Calibri"/>
              <a:buNone/>
            </a:pPr>
            <a:r>
              <a:rPr lang="en-AU" sz="217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What are the disadvantages of moving a software process from “repeatable” to “defined” ? (choose all that are correct)</a:t>
            </a:r>
            <a:endParaRPr sz="217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41FCE-0454-40D8-B6DA-283C9D5D9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3946" y="4185634"/>
            <a:ext cx="8488251" cy="554865"/>
          </a:xfrm>
        </p:spPr>
        <p:txBody>
          <a:bodyPr/>
          <a:lstStyle/>
          <a:p>
            <a:pPr marL="114300" indent="0">
              <a:buNone/>
            </a:pPr>
            <a:r>
              <a:rPr lang="en-AU" dirty="0"/>
              <a:t> </a:t>
            </a:r>
          </a:p>
        </p:txBody>
      </p:sp>
      <p:sp>
        <p:nvSpPr>
          <p:cNvPr id="10" name="Google Shape;108;p12">
            <a:extLst>
              <a:ext uri="{FF2B5EF4-FFF2-40B4-BE49-F238E27FC236}">
                <a16:creationId xmlns:a16="http://schemas.microsoft.com/office/drawing/2014/main" id="{5C1F2E53-2C34-4FE5-9320-44399719398B}"/>
              </a:ext>
            </a:extLst>
          </p:cNvPr>
          <p:cNvSpPr txBox="1">
            <a:spLocks/>
          </p:cNvSpPr>
          <p:nvPr/>
        </p:nvSpPr>
        <p:spPr>
          <a:xfrm>
            <a:off x="334851" y="2779012"/>
            <a:ext cx="7753081" cy="55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Arial"/>
              <a:buChar char="•"/>
              <a:defRPr sz="22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buClr>
                <a:srgbClr val="BFBFBF"/>
              </a:buClr>
              <a:buSzPts val="2400"/>
              <a:buNone/>
            </a:pPr>
            <a:r>
              <a:rPr lang="en-AU" sz="200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a) </a:t>
            </a:r>
            <a:r>
              <a:rPr lang="en-AU" sz="2000" dirty="0">
                <a:solidFill>
                  <a:schemeClr val="tx1"/>
                </a:solidFill>
                <a:latin typeface="+mn-lt"/>
                <a:ea typeface="Calibri"/>
                <a:cs typeface="Calibri" panose="020F0502020204030204" pitchFamily="34" charset="0"/>
                <a:sym typeface="Calibri"/>
              </a:rPr>
              <a:t>It is difficult to manage because there are fewer guidelines</a:t>
            </a:r>
            <a:endParaRPr lang="en-AU" sz="2000" dirty="0">
              <a:latin typeface="+mn-lt"/>
              <a:cs typeface="Calibri" panose="020F0502020204030204" pitchFamily="34" charset="0"/>
            </a:endParaRPr>
          </a:p>
          <a:p>
            <a:pPr marL="0" indent="0">
              <a:spcBef>
                <a:spcPts val="560"/>
              </a:spcBef>
              <a:buSzPts val="2800"/>
              <a:buFont typeface="Arial"/>
              <a:buNone/>
            </a:pPr>
            <a:endParaRPr lang="en-AU" dirty="0"/>
          </a:p>
        </p:txBody>
      </p:sp>
      <p:sp>
        <p:nvSpPr>
          <p:cNvPr id="11" name="Google Shape;108;p12">
            <a:extLst>
              <a:ext uri="{FF2B5EF4-FFF2-40B4-BE49-F238E27FC236}">
                <a16:creationId xmlns:a16="http://schemas.microsoft.com/office/drawing/2014/main" id="{641225F6-5BA5-48E8-A659-71D8F4FFD939}"/>
              </a:ext>
            </a:extLst>
          </p:cNvPr>
          <p:cNvSpPr txBox="1">
            <a:spLocks/>
          </p:cNvSpPr>
          <p:nvPr/>
        </p:nvSpPr>
        <p:spPr>
          <a:xfrm>
            <a:off x="334851" y="3577989"/>
            <a:ext cx="7959143" cy="492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Arial"/>
              <a:buChar char="•"/>
              <a:defRPr sz="22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buClr>
                <a:srgbClr val="BFBFBF"/>
              </a:buClr>
              <a:buSzPts val="2400"/>
              <a:buNone/>
            </a:pPr>
            <a:r>
              <a:rPr lang="en-AU" sz="200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b) </a:t>
            </a:r>
            <a:r>
              <a:rPr lang="en-AU" sz="2000" dirty="0">
                <a:latin typeface="+mn-lt"/>
                <a:ea typeface="Calibri"/>
                <a:cs typeface="Calibri"/>
                <a:sym typeface="Calibri"/>
              </a:rPr>
              <a:t>Expensive</a:t>
            </a:r>
            <a:endParaRPr lang="en-AU" sz="2000" dirty="0">
              <a:latin typeface="+mn-lt"/>
              <a:cs typeface="Calibri" panose="020F0502020204030204" pitchFamily="34" charset="0"/>
            </a:endParaRPr>
          </a:p>
          <a:p>
            <a:pPr marL="0" indent="0">
              <a:spcBef>
                <a:spcPts val="560"/>
              </a:spcBef>
              <a:buSzPts val="2800"/>
              <a:buFont typeface="Arial"/>
              <a:buNone/>
            </a:pPr>
            <a:endParaRPr lang="en-AU" dirty="0"/>
          </a:p>
        </p:txBody>
      </p:sp>
      <p:sp>
        <p:nvSpPr>
          <p:cNvPr id="13" name="Google Shape;108;p12">
            <a:extLst>
              <a:ext uri="{FF2B5EF4-FFF2-40B4-BE49-F238E27FC236}">
                <a16:creationId xmlns:a16="http://schemas.microsoft.com/office/drawing/2014/main" id="{9DB0A4B6-B08A-4762-A1EC-B33FC7F38BF4}"/>
              </a:ext>
            </a:extLst>
          </p:cNvPr>
          <p:cNvSpPr txBox="1">
            <a:spLocks/>
          </p:cNvSpPr>
          <p:nvPr/>
        </p:nvSpPr>
        <p:spPr>
          <a:xfrm>
            <a:off x="264398" y="4282786"/>
            <a:ext cx="8197022" cy="765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Arial"/>
              <a:buChar char="•"/>
              <a:defRPr sz="22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buClr>
                <a:srgbClr val="BFBFBF"/>
              </a:buClr>
              <a:buSzPts val="2400"/>
              <a:buNone/>
            </a:pPr>
            <a:r>
              <a:rPr lang="en-AU" sz="200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c)</a:t>
            </a:r>
            <a:r>
              <a:rPr lang="en-AU" sz="2000" dirty="0">
                <a:solidFill>
                  <a:srgbClr val="BFBFBF"/>
                </a:solidFill>
                <a:latin typeface="+mn-lt"/>
                <a:cs typeface="Calibri" panose="020F0502020204030204" pitchFamily="34" charset="0"/>
              </a:rPr>
              <a:t> </a:t>
            </a:r>
            <a:r>
              <a:rPr lang="en-AU" sz="2000" dirty="0">
                <a:latin typeface="+mn-lt"/>
                <a:ea typeface="Calibri"/>
                <a:cs typeface="Calibri" panose="020F0502020204030204" pitchFamily="34" charset="0"/>
                <a:sym typeface="Calibri"/>
              </a:rPr>
              <a:t>It does not provide opportunities for junior managers to gain skills</a:t>
            </a:r>
            <a:endParaRPr lang="en-AU" sz="2000" dirty="0">
              <a:latin typeface="+mn-lt"/>
              <a:cs typeface="Calibri" panose="020F0502020204030204" pitchFamily="34" charset="0"/>
            </a:endParaRPr>
          </a:p>
          <a:p>
            <a:pPr marL="0" indent="0">
              <a:spcBef>
                <a:spcPts val="560"/>
              </a:spcBef>
              <a:buSzPts val="2800"/>
              <a:buFont typeface="Arial"/>
              <a:buNone/>
            </a:pPr>
            <a:endParaRPr lang="en-AU" dirty="0"/>
          </a:p>
        </p:txBody>
      </p:sp>
      <p:sp>
        <p:nvSpPr>
          <p:cNvPr id="14" name="Google Shape;108;p12">
            <a:extLst>
              <a:ext uri="{FF2B5EF4-FFF2-40B4-BE49-F238E27FC236}">
                <a16:creationId xmlns:a16="http://schemas.microsoft.com/office/drawing/2014/main" id="{24D86E97-4066-46DE-9EF5-12243AC29D94}"/>
              </a:ext>
            </a:extLst>
          </p:cNvPr>
          <p:cNvSpPr txBox="1">
            <a:spLocks/>
          </p:cNvSpPr>
          <p:nvPr/>
        </p:nvSpPr>
        <p:spPr>
          <a:xfrm>
            <a:off x="264398" y="5048419"/>
            <a:ext cx="7959143" cy="492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Arial"/>
              <a:buChar char="•"/>
              <a:defRPr sz="22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buClr>
                <a:srgbClr val="BFBFBF"/>
              </a:buClr>
              <a:buSzPts val="2400"/>
              <a:buNone/>
            </a:pPr>
            <a:r>
              <a:rPr lang="en-AU" sz="200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d) </a:t>
            </a:r>
            <a:r>
              <a:rPr lang="en-AU" sz="2000" dirty="0">
                <a:solidFill>
                  <a:schemeClr val="tx1"/>
                </a:solidFill>
                <a:latin typeface="+mn-lt"/>
                <a:cs typeface="Calibri"/>
                <a:sym typeface="Calibri"/>
              </a:rPr>
              <a:t>C</a:t>
            </a:r>
            <a:r>
              <a:rPr lang="en-AU" sz="2000" dirty="0">
                <a:latin typeface="+mn-lt"/>
                <a:ea typeface="Calibri"/>
                <a:cs typeface="Calibri"/>
                <a:sym typeface="Calibri"/>
              </a:rPr>
              <a:t>an be problematic for team morale and interpersonal relationships</a:t>
            </a:r>
            <a:endParaRPr lang="en-AU" sz="2000" dirty="0">
              <a:latin typeface="+mn-lt"/>
              <a:cs typeface="Calibri" panose="020F0502020204030204" pitchFamily="34" charset="0"/>
            </a:endParaRPr>
          </a:p>
          <a:p>
            <a:pPr marL="0" indent="0">
              <a:spcBef>
                <a:spcPts val="560"/>
              </a:spcBef>
              <a:buSzPts val="2800"/>
              <a:buFont typeface="Arial"/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79075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>
            <a:spLocks noGrp="1"/>
          </p:cNvSpPr>
          <p:nvPr>
            <p:ph type="title"/>
          </p:nvPr>
        </p:nvSpPr>
        <p:spPr>
          <a:xfrm>
            <a:off x="2462213" y="76200"/>
            <a:ext cx="6605587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CMM</a:t>
            </a:r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sldNum" idx="12"/>
          </p:nvPr>
        </p:nvSpPr>
        <p:spPr>
          <a:xfrm>
            <a:off x="3633537" y="6463662"/>
            <a:ext cx="2755232" cy="31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-</a:t>
            </a:r>
            <a:fld id="{00000000-1234-1234-1234-123412341234}" type="slidenum">
              <a:rPr lang="en-AU"/>
              <a:t>5</a:t>
            </a:fld>
            <a:r>
              <a:rPr lang="en-AU"/>
              <a:t>-</a:t>
            </a:r>
            <a:endParaRPr/>
          </a:p>
        </p:txBody>
      </p:sp>
      <p:pic>
        <p:nvPicPr>
          <p:cNvPr id="94" name="Google Shape;94;p11"/>
          <p:cNvPicPr preferRelativeResize="0"/>
          <p:nvPr/>
        </p:nvPicPr>
        <p:blipFill rotWithShape="1">
          <a:blip r:embed="rId3">
            <a:alphaModFix/>
          </a:blip>
          <a:srcRect l="2201" t="5655" r="5975" b="5010"/>
          <a:stretch/>
        </p:blipFill>
        <p:spPr>
          <a:xfrm>
            <a:off x="4036741" y="6541"/>
            <a:ext cx="4765200" cy="6749527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1"/>
          <p:cNvSpPr txBox="1"/>
          <p:nvPr/>
        </p:nvSpPr>
        <p:spPr>
          <a:xfrm>
            <a:off x="167844" y="1029824"/>
            <a:ext cx="5023972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2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Capability Maturity Model</a:t>
            </a:r>
            <a:endParaRPr/>
          </a:p>
        </p:txBody>
      </p:sp>
      <p:sp>
        <p:nvSpPr>
          <p:cNvPr id="96" name="Google Shape;96;p11"/>
          <p:cNvSpPr/>
          <p:nvPr/>
        </p:nvSpPr>
        <p:spPr>
          <a:xfrm>
            <a:off x="318304" y="1889660"/>
            <a:ext cx="453361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AU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tool</a:t>
            </a:r>
            <a:r>
              <a:rPr lang="en-A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achieving high quality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1"/>
          <p:cNvSpPr txBox="1">
            <a:spLocks noGrp="1"/>
          </p:cNvSpPr>
          <p:nvPr>
            <p:ph type="body" idx="1"/>
          </p:nvPr>
        </p:nvSpPr>
        <p:spPr>
          <a:xfrm>
            <a:off x="198783" y="5831563"/>
            <a:ext cx="3551583" cy="47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Arial"/>
              <a:buNone/>
            </a:pPr>
            <a:r>
              <a:rPr lang="en-AU" sz="2400">
                <a:solidFill>
                  <a:srgbClr val="BFBFBF"/>
                </a:solidFill>
              </a:rPr>
              <a:t>From Lecture 9, slide 34</a:t>
            </a:r>
            <a:endParaRPr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 txBox="1">
            <a:spLocks noGrp="1"/>
          </p:cNvSpPr>
          <p:nvPr>
            <p:ph type="title"/>
          </p:nvPr>
        </p:nvSpPr>
        <p:spPr>
          <a:xfrm>
            <a:off x="2462213" y="76200"/>
            <a:ext cx="6605587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 Software Maturity Model</a:t>
            </a:r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sldNum" idx="12"/>
          </p:nvPr>
        </p:nvSpPr>
        <p:spPr>
          <a:xfrm>
            <a:off x="3633537" y="6463662"/>
            <a:ext cx="2755232" cy="31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-</a:t>
            </a:r>
            <a:fld id="{00000000-1234-1234-1234-123412341234}" type="slidenum">
              <a:rPr lang="en-AU"/>
              <a:t>6</a:t>
            </a:fld>
            <a:r>
              <a:rPr lang="en-AU"/>
              <a:t>-</a:t>
            </a:r>
            <a:endParaRPr/>
          </a:p>
        </p:txBody>
      </p:sp>
      <p:pic>
        <p:nvPicPr>
          <p:cNvPr id="105" name="Google Shape;105;p12"/>
          <p:cNvPicPr preferRelativeResize="0"/>
          <p:nvPr/>
        </p:nvPicPr>
        <p:blipFill rotWithShape="1">
          <a:blip r:embed="rId3">
            <a:alphaModFix/>
          </a:blip>
          <a:srcRect l="5710" t="42006" r="25584" b="11501"/>
          <a:stretch/>
        </p:blipFill>
        <p:spPr>
          <a:xfrm>
            <a:off x="3917374" y="1415565"/>
            <a:ext cx="5062330" cy="444610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2"/>
          <p:cNvSpPr/>
          <p:nvPr/>
        </p:nvSpPr>
        <p:spPr>
          <a:xfrm>
            <a:off x="193946" y="1893877"/>
            <a:ext cx="5715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endParaRPr sz="2400"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2"/>
          <p:cNvSpPr txBox="1"/>
          <p:nvPr/>
        </p:nvSpPr>
        <p:spPr>
          <a:xfrm>
            <a:off x="803576" y="1931703"/>
            <a:ext cx="3675660" cy="1262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Calibri"/>
              <a:buNone/>
            </a:pPr>
            <a:r>
              <a:rPr lang="en-AU" sz="21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the advantages and disadvantages of moving a software process from “repeatable” to “defined” ?</a:t>
            </a:r>
            <a:endParaRPr sz="21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2"/>
          <p:cNvSpPr txBox="1">
            <a:spLocks noGrp="1"/>
          </p:cNvSpPr>
          <p:nvPr>
            <p:ph type="body" idx="1"/>
          </p:nvPr>
        </p:nvSpPr>
        <p:spPr>
          <a:xfrm>
            <a:off x="170465" y="1259563"/>
            <a:ext cx="3659413" cy="47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Arial"/>
              <a:buNone/>
            </a:pPr>
            <a:r>
              <a:rPr lang="en-AU" sz="2400">
                <a:solidFill>
                  <a:srgbClr val="BFBFBF"/>
                </a:solidFill>
              </a:rPr>
              <a:t>From Lecture 9, slide 35</a:t>
            </a:r>
            <a:endParaRPr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</p:txBody>
      </p:sp>
      <p:pic>
        <p:nvPicPr>
          <p:cNvPr id="109" name="Google Shape;109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8123" y="3488023"/>
            <a:ext cx="339090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>
            <a:spLocks noGrp="1"/>
          </p:cNvSpPr>
          <p:nvPr>
            <p:ph type="title"/>
          </p:nvPr>
        </p:nvSpPr>
        <p:spPr>
          <a:xfrm>
            <a:off x="2462213" y="76200"/>
            <a:ext cx="6605587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Verification Process</a:t>
            </a:r>
            <a:endParaRPr/>
          </a:p>
        </p:txBody>
      </p:sp>
      <p:sp>
        <p:nvSpPr>
          <p:cNvPr id="135" name="Google Shape;135;p15"/>
          <p:cNvSpPr txBox="1">
            <a:spLocks noGrp="1"/>
          </p:cNvSpPr>
          <p:nvPr>
            <p:ph type="body" idx="1"/>
          </p:nvPr>
        </p:nvSpPr>
        <p:spPr>
          <a:xfrm>
            <a:off x="1076902" y="2374312"/>
            <a:ext cx="7576768" cy="1084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AU">
                <a:solidFill>
                  <a:schemeClr val="dk1"/>
                </a:solidFill>
              </a:rPr>
              <a:t>Create an appropriate formal checklist to review your own group assignment</a:t>
            </a:r>
            <a:endParaRPr/>
          </a:p>
        </p:txBody>
      </p:sp>
      <p:sp>
        <p:nvSpPr>
          <p:cNvPr id="136" name="Google Shape;136;p15"/>
          <p:cNvSpPr txBox="1">
            <a:spLocks noGrp="1"/>
          </p:cNvSpPr>
          <p:nvPr>
            <p:ph type="sldNum" idx="12"/>
          </p:nvPr>
        </p:nvSpPr>
        <p:spPr>
          <a:xfrm>
            <a:off x="3633537" y="6463662"/>
            <a:ext cx="2755232" cy="31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-</a:t>
            </a:r>
            <a:fld id="{00000000-1234-1234-1234-123412341234}" type="slidenum">
              <a:rPr lang="en-AU"/>
              <a:t>7</a:t>
            </a:fld>
            <a:r>
              <a:rPr lang="en-AU"/>
              <a:t>-</a:t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371437" y="2439389"/>
            <a:ext cx="5715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endParaRPr sz="2400"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/>
          <p:nvPr/>
        </p:nvSpPr>
        <p:spPr>
          <a:xfrm>
            <a:off x="358945" y="4702353"/>
            <a:ext cx="5715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endParaRPr sz="2400"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5"/>
          <p:cNvSpPr txBox="1"/>
          <p:nvPr/>
        </p:nvSpPr>
        <p:spPr>
          <a:xfrm>
            <a:off x="1102367" y="4623811"/>
            <a:ext cx="6247384" cy="74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AU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Describe the </a:t>
            </a:r>
            <a:r>
              <a:rPr lang="en-AU" sz="2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outcome</a:t>
            </a:r>
            <a:r>
              <a:rPr lang="en-AU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this review?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5"/>
          <p:cNvSpPr txBox="1"/>
          <p:nvPr/>
        </p:nvSpPr>
        <p:spPr>
          <a:xfrm>
            <a:off x="66106" y="996080"/>
            <a:ext cx="9077894" cy="753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213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AU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AU" sz="2400" dirty="0">
                <a:solidFill>
                  <a:schemeClr val="dk1"/>
                </a:solidFill>
              </a:rPr>
              <a:t>your assignment </a:t>
            </a:r>
            <a:r>
              <a:rPr lang="en-AU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groups, </a:t>
            </a:r>
            <a:r>
              <a:rPr lang="en-AU" sz="24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discuss</a:t>
            </a:r>
            <a:r>
              <a:rPr lang="en-AU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quality processes &amp; do these activities 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"/>
          <p:cNvSpPr txBox="1">
            <a:spLocks noGrp="1"/>
          </p:cNvSpPr>
          <p:nvPr>
            <p:ph type="title"/>
          </p:nvPr>
        </p:nvSpPr>
        <p:spPr>
          <a:xfrm>
            <a:off x="2462213" y="76200"/>
            <a:ext cx="6605587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Quality Plan: A checklist</a:t>
            </a:r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ldNum" idx="12"/>
          </p:nvPr>
        </p:nvSpPr>
        <p:spPr>
          <a:xfrm>
            <a:off x="3633537" y="6463662"/>
            <a:ext cx="2755232" cy="31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-</a:t>
            </a:r>
            <a:fld id="{00000000-1234-1234-1234-123412341234}" type="slidenum">
              <a:rPr lang="en-AU"/>
              <a:t>8</a:t>
            </a:fld>
            <a:r>
              <a:rPr lang="en-AU"/>
              <a:t>-</a:t>
            </a:r>
            <a:endParaRPr/>
          </a:p>
        </p:txBody>
      </p:sp>
      <p:pic>
        <p:nvPicPr>
          <p:cNvPr id="117" name="Google Shape;117;p13"/>
          <p:cNvPicPr preferRelativeResize="0"/>
          <p:nvPr/>
        </p:nvPicPr>
        <p:blipFill rotWithShape="1">
          <a:blip r:embed="rId3">
            <a:alphaModFix/>
          </a:blip>
          <a:srcRect t="12122"/>
          <a:stretch/>
        </p:blipFill>
        <p:spPr>
          <a:xfrm>
            <a:off x="1616604" y="957478"/>
            <a:ext cx="7527396" cy="5368682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3"/>
          <p:cNvSpPr/>
          <p:nvPr/>
        </p:nvSpPr>
        <p:spPr>
          <a:xfrm>
            <a:off x="209862" y="3027609"/>
            <a:ext cx="121420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AU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tool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 txBox="1">
            <a:spLocks noGrp="1"/>
          </p:cNvSpPr>
          <p:nvPr>
            <p:ph type="title"/>
          </p:nvPr>
        </p:nvSpPr>
        <p:spPr>
          <a:xfrm>
            <a:off x="2462214" y="76200"/>
            <a:ext cx="486992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Another checklist</a:t>
            </a:r>
            <a:endParaRPr/>
          </a:p>
        </p:txBody>
      </p:sp>
      <p:sp>
        <p:nvSpPr>
          <p:cNvPr id="125" name="Google Shape;125;p14"/>
          <p:cNvSpPr txBox="1">
            <a:spLocks noGrp="1"/>
          </p:cNvSpPr>
          <p:nvPr>
            <p:ph type="sldNum" idx="12"/>
          </p:nvPr>
        </p:nvSpPr>
        <p:spPr>
          <a:xfrm>
            <a:off x="3633537" y="6463662"/>
            <a:ext cx="2755232" cy="31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-</a:t>
            </a:r>
            <a:fld id="{00000000-1234-1234-1234-123412341234}" type="slidenum">
              <a:rPr lang="en-AU"/>
              <a:t>9</a:t>
            </a:fld>
            <a:r>
              <a:rPr lang="en-AU"/>
              <a:t>-</a:t>
            </a:r>
            <a:endParaRPr/>
          </a:p>
        </p:txBody>
      </p:sp>
      <p:pic>
        <p:nvPicPr>
          <p:cNvPr id="126" name="Google Shape;12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4138" y="1066800"/>
            <a:ext cx="598546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4"/>
          <p:cNvSpPr/>
          <p:nvPr/>
        </p:nvSpPr>
        <p:spPr>
          <a:xfrm>
            <a:off x="824459" y="4586586"/>
            <a:ext cx="121420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AU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tool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4714" y="2768000"/>
            <a:ext cx="1503909" cy="1479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UniMelb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658</Words>
  <Application>Microsoft Office PowerPoint</Application>
  <PresentationFormat>On-screen Show (4:3)</PresentationFormat>
  <Paragraphs>137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Times</vt:lpstr>
      <vt:lpstr>Roboto</vt:lpstr>
      <vt:lpstr>Calibri</vt:lpstr>
      <vt:lpstr>UniMelb</vt:lpstr>
      <vt:lpstr>SWEN90016  Software Processes &amp; Project Management</vt:lpstr>
      <vt:lpstr>PowerPoint Presentation</vt:lpstr>
      <vt:lpstr> Software Maturity Model</vt:lpstr>
      <vt:lpstr> Software Maturity Model</vt:lpstr>
      <vt:lpstr>CMM</vt:lpstr>
      <vt:lpstr> Software Maturity Model</vt:lpstr>
      <vt:lpstr>Verification Process</vt:lpstr>
      <vt:lpstr>Quality Plan: A checklist</vt:lpstr>
      <vt:lpstr>Another checklist</vt:lpstr>
      <vt:lpstr>Verification Process</vt:lpstr>
      <vt:lpstr>Agile Quality Strategy </vt:lpstr>
      <vt:lpstr>Agile Quality – Dev Team process</vt:lpstr>
      <vt:lpstr>Agile Quality Process</vt:lpstr>
      <vt:lpstr>QA Requirements</vt:lpstr>
      <vt:lpstr>PowerPoint Presentation</vt:lpstr>
      <vt:lpstr>ISO-9000 Standards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SWEN90016  Software Processes &amp; Project Management</dc:title>
  <cp:lastModifiedBy>Adrian</cp:lastModifiedBy>
  <cp:revision>7</cp:revision>
  <dcterms:modified xsi:type="dcterms:W3CDTF">2019-05-04T09:03:23Z</dcterms:modified>
</cp:coreProperties>
</file>