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45"/>
  </p:normalViewPr>
  <p:slideViewPr>
    <p:cSldViewPr snapToGrid="0" snapToObjects="1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C57D-6A28-4860-2D07-73EB0571C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ED0FC-E564-2FBC-A63A-439CD8092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DC9FE-D77F-F7A9-C661-EF911FB1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EC24B-CF20-5244-EDF4-18196A3F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35BD-E20F-3EB3-D749-175E9FA0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7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F8D9-6EED-C7DC-9877-EE3F253D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70C8D-0094-10CF-81A7-96214BE02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D0450-35F9-A79B-5622-AD3FB644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25453-DF17-BE7C-1FC8-494F7450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975F-FB69-063A-8427-19146E5C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6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B8944-26BB-38DC-DB7C-CE1CB6BA4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143D5-70CB-DA07-AF1A-198BE5D99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D5C2-2167-DC49-D01C-83F5F26C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2F159-9C55-641C-26F4-46A48D92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98B4B-F42A-7098-A325-F78F0CA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2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ABA5-6B7B-6601-C48B-1A2ECEA2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567E6-2B2D-F025-B1B8-5A7B04547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CAA54-B221-47D7-FC21-01139C8B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530D2-575C-5364-36D6-20CD1876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8BDD6-8CE2-1833-891B-291AC41D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8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5424-E463-9EA1-E508-7E854E43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11699-92A3-EBCE-3C17-6B56C6075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2083C-CDB0-658E-E9DE-C46C411B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C1B31-A06D-A6C8-4B56-4B8B43CA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99927-144B-511B-C1B2-561CA313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5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D81D-7F2A-3792-093B-88A5404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13EC0-97AC-C126-D48C-0DA4ECFA1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16C61-351A-2AA0-80BD-D6AF9F7D6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BD948-DDB8-6E26-9092-CF270018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6A8E7-BEF7-D851-B3BC-7C873935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D390A-2AEF-1B7B-D8DF-4D67B33B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6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C736-718B-8ADC-86D4-B6FC7FCB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314E6-40B6-55B9-A069-8AF5C3440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5F790-6894-C4FA-1927-C2600F682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41BD9-8497-5272-F86B-ACD386A80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DF84C-0C1D-5FCC-D2E9-A63280590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E70CB-9521-429A-A06D-6B76AE50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CA4096-EEA8-1CC1-C8FA-B4552058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345F9-E73D-F562-F02D-4A4988F4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3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D689-FD1A-F293-1B62-510EFBEC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CF5EF-7FCD-2586-9A73-3D6373C0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D965E-4D13-78BF-12AC-E1A391FD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84BA5-6CB5-B6A3-E477-5C96C75A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9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66D6B-1ED4-744E-33BB-ADE2B2AD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1C610-EFD8-2464-A8E5-AAD058AA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1FBF0-3632-5449-AD05-EB252B25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1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BA71-745E-12BF-C047-380CFFA4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3DB65-F247-5112-AD65-AAAA257E2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1E496-F476-1B75-90A4-C820B529E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09421-CCB0-D6AF-744C-4653F10A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372FB-84CE-F5A7-4A91-ABEED85A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F79C3-FF5A-5565-23F5-3F7F3A60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3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7E11-15E4-4359-B059-EE41A039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90279A-656B-5A88-5584-DA8C48785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2D449-4878-C67B-2E0F-32B791E83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8CA5E-6DB3-50E5-8532-BE6E5F1E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008EC-2887-A285-4617-F5062988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F39B6-1233-EC48-FF91-15D3393D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9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F1C80-3B1D-2EE4-E3B8-8AB102F3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9F3B2-0D75-6DCE-74B5-4C8B1795C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C107F-0D7D-63E1-DE8B-B35AC1F78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8BEE5-79B0-F340-B6F2-0E83A35FAED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5707A-4890-256B-48CC-3B56EF2B2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B0882-B8AE-14A8-89AA-004380239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8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F020-A7AC-0F82-493C-CF93BB5B8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Quantum Twitter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E6652-427E-C5C0-5D0E-1AE478439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Member: Pei-Yong Wang, Rong-Xin Zhu and Rui Xing</a:t>
            </a:r>
          </a:p>
        </p:txBody>
      </p:sp>
    </p:spTree>
    <p:extLst>
      <p:ext uri="{BB962C8B-B14F-4D97-AF65-F5344CB8AC3E}">
        <p14:creationId xmlns:p14="http://schemas.microsoft.com/office/powerpoint/2010/main" val="51855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E76C-890E-3E17-297B-B788248D3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7235E-D3C2-9764-559D-8B5083F15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function: binary cross entropy;</a:t>
            </a:r>
          </a:p>
          <a:p>
            <a:r>
              <a:rPr lang="en-US" dirty="0"/>
              <a:t>Parameters for words and types are updated with SPSA;</a:t>
            </a:r>
          </a:p>
          <a:p>
            <a:r>
              <a:rPr lang="en-US" dirty="0"/>
              <a:t>Circuit simulated with Jax/</a:t>
            </a:r>
            <a:r>
              <a:rPr lang="en-US" dirty="0" err="1"/>
              <a:t>tensornetworks</a:t>
            </a:r>
            <a:r>
              <a:rPr lang="en-US" dirty="0"/>
              <a:t> (inside </a:t>
            </a:r>
            <a:r>
              <a:rPr lang="en-US" dirty="0" err="1"/>
              <a:t>lambeq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5ACA-4D56-E8C4-822D-B496CD92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Full-Suite Preprocessed Data</a:t>
            </a:r>
          </a:p>
        </p:txBody>
      </p:sp>
      <p:pic>
        <p:nvPicPr>
          <p:cNvPr id="8" name="Content Placeholder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D01F0267-0DAA-4FC8-8874-6D99ED58A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9816" y="1509940"/>
            <a:ext cx="7395930" cy="4982935"/>
          </a:xfrm>
        </p:spPr>
      </p:pic>
    </p:spTree>
    <p:extLst>
      <p:ext uri="{BB962C8B-B14F-4D97-AF65-F5344CB8AC3E}">
        <p14:creationId xmlns:p14="http://schemas.microsoft.com/office/powerpoint/2010/main" val="3211327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2D87-14EB-DF80-0E1B-28D142A6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Only Lemmatized Data</a:t>
            </a:r>
          </a:p>
        </p:txBody>
      </p:sp>
      <p:pic>
        <p:nvPicPr>
          <p:cNvPr id="14" name="Content Placeholder 13" descr="Chart&#10;&#10;Description automatically generated">
            <a:extLst>
              <a:ext uri="{FF2B5EF4-FFF2-40B4-BE49-F238E27FC236}">
                <a16:creationId xmlns:a16="http://schemas.microsoft.com/office/drawing/2014/main" id="{6EE3E686-2EFD-638E-7DC4-CA58A3CED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9436" y="1297919"/>
            <a:ext cx="7710622" cy="5194956"/>
          </a:xfrm>
        </p:spPr>
      </p:pic>
    </p:spTree>
    <p:extLst>
      <p:ext uri="{BB962C8B-B14F-4D97-AF65-F5344CB8AC3E}">
        <p14:creationId xmlns:p14="http://schemas.microsoft.com/office/powerpoint/2010/main" val="95340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C790-8BF9-093D-C906-8DAECBC9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No Stemming or Lemmatization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82004F8-C199-D24B-9EBB-A377B2DD5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070" y="1516517"/>
            <a:ext cx="6947045" cy="4680503"/>
          </a:xfrm>
        </p:spPr>
      </p:pic>
    </p:spTree>
    <p:extLst>
      <p:ext uri="{BB962C8B-B14F-4D97-AF65-F5344CB8AC3E}">
        <p14:creationId xmlns:p14="http://schemas.microsoft.com/office/powerpoint/2010/main" val="3461554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DFA3-334D-3C34-D5EF-71E5CA3F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86751-560D-BCAD-C5D2-CCB33F97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of training data severely impacted on our model performances on the validation set due to limited vocabulary in the training data -&gt; some (maybe most) word embeddings in the validation set are not trained;</a:t>
            </a:r>
          </a:p>
          <a:p>
            <a:r>
              <a:rPr lang="en-US" dirty="0"/>
              <a:t>Need to increase training data size;</a:t>
            </a:r>
          </a:p>
          <a:p>
            <a:r>
              <a:rPr lang="en-US" dirty="0"/>
              <a:t>Need to increase the speed of applying parameters to circuit in </a:t>
            </a:r>
            <a:r>
              <a:rPr lang="en-US" dirty="0" err="1"/>
              <a:t>lambeq</a:t>
            </a:r>
            <a:r>
              <a:rPr lang="en-US"/>
              <a:t>;</a:t>
            </a:r>
            <a:endParaRPr lang="en-US" dirty="0"/>
          </a:p>
          <a:p>
            <a:r>
              <a:rPr lang="en-US" dirty="0"/>
              <a:t>Another future direction could be combining parsers (and types) from industry-grade NLP software, like </a:t>
            </a:r>
            <a:r>
              <a:rPr lang="en-US" dirty="0" err="1"/>
              <a:t>SpaCy</a:t>
            </a:r>
            <a:r>
              <a:rPr lang="en-US" dirty="0"/>
              <a:t>, with </a:t>
            </a:r>
            <a:r>
              <a:rPr lang="en-US" dirty="0" err="1"/>
              <a:t>lambeq</a:t>
            </a:r>
            <a:r>
              <a:rPr lang="en-US" dirty="0"/>
              <a:t>, to provide more accurate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2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45A6-A7CE-BE2F-9096-55C8208B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13998-EA96-99BF-3293-628B41D2D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punctuations;</a:t>
            </a:r>
          </a:p>
          <a:p>
            <a:r>
              <a:rPr lang="en-US" dirty="0"/>
              <a:t>Remove emojis;</a:t>
            </a:r>
          </a:p>
          <a:p>
            <a:r>
              <a:rPr lang="en-US" dirty="0"/>
              <a:t>From here, we can have three different types of data sets:</a:t>
            </a:r>
          </a:p>
          <a:p>
            <a:pPr lvl="1"/>
            <a:r>
              <a:rPr lang="en-US" dirty="0"/>
              <a:t>Doing nothing, no lemmatization (services-&gt;service, is-&gt;be, …), no stemming (service-&gt;</a:t>
            </a:r>
            <a:r>
              <a:rPr lang="en-US" dirty="0" err="1"/>
              <a:t>servic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 lemmatization</a:t>
            </a:r>
          </a:p>
          <a:p>
            <a:pPr lvl="1"/>
            <a:r>
              <a:rPr lang="en-US" dirty="0"/>
              <a:t>The full suite, stemming after lemmatization</a:t>
            </a:r>
          </a:p>
        </p:txBody>
      </p:sp>
    </p:spTree>
    <p:extLst>
      <p:ext uri="{BB962C8B-B14F-4D97-AF65-F5344CB8AC3E}">
        <p14:creationId xmlns:p14="http://schemas.microsoft.com/office/powerpoint/2010/main" val="394977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10D7-1A41-0E78-9E06-36DA6F89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A2F9-DBFC-3150-CB2C-0FC5AB23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chose 2578 tweets of the whole data set which contains more than 40k tweets, with equal number of positive and negative tweets;</a:t>
            </a:r>
          </a:p>
          <a:p>
            <a:r>
              <a:rPr lang="en-US" dirty="0"/>
              <a:t>Due to limited time and computational resources, we randomly selected 206 tweets for training and 26 tweets for validation. The length of each tweet is generally no more than 10;</a:t>
            </a:r>
          </a:p>
        </p:txBody>
      </p:sp>
    </p:spTree>
    <p:extLst>
      <p:ext uri="{BB962C8B-B14F-4D97-AF65-F5344CB8AC3E}">
        <p14:creationId xmlns:p14="http://schemas.microsoft.com/office/powerpoint/2010/main" val="260922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8DA5A-AB77-059A-D064-649BC322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Sentences to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B75D-635D-4A4F-8ED0-687C8BBB0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apply </a:t>
            </a:r>
            <a:r>
              <a:rPr lang="en-US" dirty="0" err="1"/>
              <a:t>TreeParser</a:t>
            </a:r>
            <a:r>
              <a:rPr lang="en-US" dirty="0"/>
              <a:t>(), a CCG (combinatorial categorical grammar)based parser from the </a:t>
            </a:r>
            <a:r>
              <a:rPr lang="en-US" dirty="0" err="1"/>
              <a:t>lambeq</a:t>
            </a:r>
            <a:r>
              <a:rPr lang="en-US" dirty="0"/>
              <a:t> package for parsing sentences and convert sentences to diagrams, instead of the </a:t>
            </a:r>
            <a:r>
              <a:rPr lang="en-US" dirty="0" err="1"/>
              <a:t>BobcatParser</a:t>
            </a:r>
            <a:r>
              <a:rPr lang="en-US" dirty="0"/>
              <a:t>(), which explicitly apply the </a:t>
            </a:r>
            <a:r>
              <a:rPr lang="en-US" dirty="0" err="1"/>
              <a:t>pregroup</a:t>
            </a:r>
            <a:r>
              <a:rPr lang="en-US" dirty="0"/>
              <a:t> grammar, since </a:t>
            </a:r>
            <a:r>
              <a:rPr lang="en-US" dirty="0" err="1"/>
              <a:t>BobcatParser</a:t>
            </a:r>
            <a:r>
              <a:rPr lang="en-US" dirty="0"/>
              <a:t>() is not good at handling sentences without object.</a:t>
            </a:r>
          </a:p>
        </p:txBody>
      </p:sp>
      <p:pic>
        <p:nvPicPr>
          <p:cNvPr id="1026" name="Picture 2" descr="3523d9699cd44f448df726ff563630ca">
            <a:extLst>
              <a:ext uri="{FF2B5EF4-FFF2-40B4-BE49-F238E27FC236}">
                <a16:creationId xmlns:a16="http://schemas.microsoft.com/office/drawing/2014/main" id="{D9D6284C-B5A9-0F99-4E95-A64898A49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33" y="4188653"/>
            <a:ext cx="4571921" cy="198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6EE2026-3596-0638-26D5-C12B50C16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368" y="4027505"/>
            <a:ext cx="5424365" cy="231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63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1587DBD-8F57-C0AD-C2E7-AAE4C2823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03500"/>
            <a:ext cx="5791200" cy="4254500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BE61A53-93C2-B687-77F5-3171C23E1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434" y="958701"/>
            <a:ext cx="7524207" cy="21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0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C690-3D72-08A2-2B22-2600FFBF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 Can Change Parsing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A21E05F-38DC-790B-7726-979B0A530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810" y="1958291"/>
            <a:ext cx="5791200" cy="4254500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FEB85AF-BC9A-0CB5-D8BA-0890FD2C8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0191"/>
            <a:ext cx="55372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4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7139-EA0C-0D14-70C8-79F1F170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 to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BCE0-3069-5D2B-B8C7-0A732D941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assign one qubit for each of these following types in </a:t>
            </a:r>
            <a:r>
              <a:rPr lang="en-US" dirty="0" err="1"/>
              <a:t>lambeq</a:t>
            </a:r>
            <a:r>
              <a:rPr lang="en-US" dirty="0"/>
              <a:t>. </a:t>
            </a:r>
            <a:r>
              <a:rPr lang="en-US" dirty="0" err="1"/>
              <a:t>AtomicType</a:t>
            </a:r>
            <a:r>
              <a:rPr lang="en-US" dirty="0"/>
              <a:t>, and then apply the IQP ansatz</a:t>
            </a:r>
          </a:p>
          <a:p>
            <a:pPr lvl="1"/>
            <a:r>
              <a:rPr lang="en-US" dirty="0"/>
              <a:t>NOUN, SENTENCE, PREPOSITIONAL_PHRASE, NOUN_PHRASE, CONJUNCTION</a:t>
            </a:r>
          </a:p>
        </p:txBody>
      </p:sp>
    </p:spTree>
    <p:extLst>
      <p:ext uri="{BB962C8B-B14F-4D97-AF65-F5344CB8AC3E}">
        <p14:creationId xmlns:p14="http://schemas.microsoft.com/office/powerpoint/2010/main" val="204666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AC6680A1-BF85-C810-6E62-BFF1E6DA8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6820729" cy="685800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0036C6-F360-0D42-0F85-BFB98447C9CD}"/>
              </a:ext>
            </a:extLst>
          </p:cNvPr>
          <p:cNvSpPr txBox="1"/>
          <p:nvPr/>
        </p:nvSpPr>
        <p:spPr>
          <a:xfrm>
            <a:off x="7186938" y="399457"/>
            <a:ext cx="464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the circuit, each word is represented with a single-qubit unitary </a:t>
            </a:r>
            <a:r>
              <a:rPr lang="en-US" sz="2800" dirty="0" err="1"/>
              <a:t>RxRzRx</a:t>
            </a:r>
            <a:r>
              <a:rPr lang="en-US" sz="2800" dirty="0"/>
              <a:t>, which has three (trainable) parameters. In NLP jargon, these three rotation angles can be viewed as “word embeddings”. The type of composed phrases, like “your </a:t>
            </a:r>
            <a:r>
              <a:rPr lang="en-US" sz="2800" dirty="0" err="1"/>
              <a:t>servic</a:t>
            </a:r>
            <a:r>
              <a:rPr lang="en-US" sz="2800" dirty="0"/>
              <a:t>”, are represented by parameterized two-qubit </a:t>
            </a:r>
            <a:r>
              <a:rPr lang="en-US" sz="2800" dirty="0" err="1"/>
              <a:t>unitaries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7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AC6680A1-BF85-C810-6E62-BFF1E6DA8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6820729" cy="685800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0036C6-F360-0D42-0F85-BFB98447C9CD}"/>
              </a:ext>
            </a:extLst>
          </p:cNvPr>
          <p:cNvSpPr txBox="1"/>
          <p:nvPr/>
        </p:nvSpPr>
        <p:spPr>
          <a:xfrm>
            <a:off x="7088967" y="2521058"/>
            <a:ext cx="4648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retrieve classifications, we’ll need the probability from the only dangling qubit (the left most one)</a:t>
            </a:r>
          </a:p>
        </p:txBody>
      </p:sp>
    </p:spTree>
    <p:extLst>
      <p:ext uri="{BB962C8B-B14F-4D97-AF65-F5344CB8AC3E}">
        <p14:creationId xmlns:p14="http://schemas.microsoft.com/office/powerpoint/2010/main" val="293769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431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Quantum Twitter Sentiment Analysis</vt:lpstr>
      <vt:lpstr>Data Preprocessing</vt:lpstr>
      <vt:lpstr>Data Preprocessing</vt:lpstr>
      <vt:lpstr>From Sentences to Diagrams</vt:lpstr>
      <vt:lpstr>PowerPoint Presentation</vt:lpstr>
      <vt:lpstr>Stemming Can Change Parsing</vt:lpstr>
      <vt:lpstr>Diagrams to Circuits</vt:lpstr>
      <vt:lpstr>PowerPoint Presentation</vt:lpstr>
      <vt:lpstr>PowerPoint Presentation</vt:lpstr>
      <vt:lpstr>Training the Model</vt:lpstr>
      <vt:lpstr>Results: Full-Suite Preprocessed Data</vt:lpstr>
      <vt:lpstr>Results: Only Lemmatized Data</vt:lpstr>
      <vt:lpstr>Results: No Stemming or Lemmatization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Twitter Sentiment Analysis</dc:title>
  <dc:creator>Peiyong Wang</dc:creator>
  <cp:lastModifiedBy>PEIYONG WANG</cp:lastModifiedBy>
  <cp:revision>9</cp:revision>
  <dcterms:created xsi:type="dcterms:W3CDTF">2022-07-07T03:26:09Z</dcterms:created>
  <dcterms:modified xsi:type="dcterms:W3CDTF">2022-07-07T07:51:02Z</dcterms:modified>
</cp:coreProperties>
</file>