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60" r:id="rId5"/>
    <p:sldId id="261" r:id="rId6"/>
    <p:sldId id="262" r:id="rId7"/>
    <p:sldId id="263" r:id="rId8"/>
    <p:sldId id="264" r:id="rId9"/>
    <p:sldId id="265" r:id="rId10"/>
    <p:sldId id="271" r:id="rId11"/>
    <p:sldId id="272" r:id="rId12"/>
    <p:sldId id="266" r:id="rId13"/>
    <p:sldId id="267" r:id="rId14"/>
    <p:sldId id="268" r:id="rId15"/>
    <p:sldId id="269" r:id="rId16"/>
    <p:sldId id="270"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86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02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8678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911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21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544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6582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526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3279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2419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11/4/2021</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4127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11/4/2021</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281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nnylane.readthedocs.io/en/stable/code/api/pennylane.Rot.html" TargetMode="External"/><Relationship Id="rId2" Type="http://schemas.openxmlformats.org/officeDocument/2006/relationships/hyperlink" Target="https://pennylane.readthedocs.io/en/stable/code/api/pennylane.CRot.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4B79C-676A-4FF2-81CB-E5991BFA232C}"/>
              </a:ext>
            </a:extLst>
          </p:cNvPr>
          <p:cNvSpPr>
            <a:spLocks noGrp="1"/>
          </p:cNvSpPr>
          <p:nvPr>
            <p:ph type="ctrTitle"/>
          </p:nvPr>
        </p:nvSpPr>
        <p:spPr>
          <a:xfrm>
            <a:off x="6014678" y="702870"/>
            <a:ext cx="5614993" cy="3093468"/>
          </a:xfrm>
        </p:spPr>
        <p:txBody>
          <a:bodyPr anchor="b">
            <a:normAutofit/>
          </a:bodyPr>
          <a:lstStyle/>
          <a:p>
            <a:pPr>
              <a:lnSpc>
                <a:spcPct val="90000"/>
              </a:lnSpc>
            </a:pPr>
            <a:r>
              <a:rPr lang="en-AU" sz="4600"/>
              <a:t>Automated Quantum Circuit Design with Monte Carlo Tree Search</a:t>
            </a:r>
          </a:p>
        </p:txBody>
      </p:sp>
      <p:sp>
        <p:nvSpPr>
          <p:cNvPr id="3" name="Subtitle 2">
            <a:extLst>
              <a:ext uri="{FF2B5EF4-FFF2-40B4-BE49-F238E27FC236}">
                <a16:creationId xmlns:a16="http://schemas.microsoft.com/office/drawing/2014/main" id="{188093E5-5D80-4574-B8D8-CD16F87548DA}"/>
              </a:ext>
            </a:extLst>
          </p:cNvPr>
          <p:cNvSpPr>
            <a:spLocks noGrp="1"/>
          </p:cNvSpPr>
          <p:nvPr>
            <p:ph type="subTitle" idx="1"/>
          </p:nvPr>
        </p:nvSpPr>
        <p:spPr>
          <a:xfrm>
            <a:off x="6014677" y="4067746"/>
            <a:ext cx="5614993" cy="2124206"/>
          </a:xfrm>
        </p:spPr>
        <p:txBody>
          <a:bodyPr anchor="t">
            <a:normAutofit/>
          </a:bodyPr>
          <a:lstStyle/>
          <a:p>
            <a:r>
              <a:rPr lang="en-AU"/>
              <a:t>Peiyong Wang</a:t>
            </a:r>
          </a:p>
        </p:txBody>
      </p:sp>
      <p:cxnSp>
        <p:nvCxnSpPr>
          <p:cNvPr id="41" name="Straight Connector 40">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AD33F5CF-BDE2-4442-8B50-E50FBF86980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82600" y="910395"/>
            <a:ext cx="5026102" cy="5040024"/>
          </a:xfrm>
          <a:prstGeom prst="rect">
            <a:avLst/>
          </a:prstGeom>
        </p:spPr>
      </p:pic>
      <p:cxnSp>
        <p:nvCxnSpPr>
          <p:cNvPr id="43" name="Straight Connector 42">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601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0393-EC91-48E9-9618-D17D8F716DA1}"/>
              </a:ext>
            </a:extLst>
          </p:cNvPr>
          <p:cNvSpPr>
            <a:spLocks noGrp="1"/>
          </p:cNvSpPr>
          <p:nvPr>
            <p:ph type="title"/>
          </p:nvPr>
        </p:nvSpPr>
        <p:spPr>
          <a:xfrm>
            <a:off x="482600" y="978408"/>
            <a:ext cx="10634472" cy="951332"/>
          </a:xfrm>
        </p:spPr>
        <p:txBody>
          <a:bodyPr/>
          <a:lstStyle/>
          <a:p>
            <a:r>
              <a:rPr lang="en-AU" dirty="0"/>
              <a:t>QAS with MCTS</a:t>
            </a:r>
          </a:p>
        </p:txBody>
      </p:sp>
      <p:pic>
        <p:nvPicPr>
          <p:cNvPr id="7" name="Content Placeholder 6" descr="Diagram&#10;&#10;Description automatically generated">
            <a:extLst>
              <a:ext uri="{FF2B5EF4-FFF2-40B4-BE49-F238E27FC236}">
                <a16:creationId xmlns:a16="http://schemas.microsoft.com/office/drawing/2014/main" id="{65A1D1A3-9B12-4B85-8530-E73C7D51CD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5665" y="2431542"/>
            <a:ext cx="3438525" cy="3448050"/>
          </a:xfrm>
        </p:spPr>
      </p:pic>
      <p:sp>
        <p:nvSpPr>
          <p:cNvPr id="8" name="TextBox 7">
            <a:extLst>
              <a:ext uri="{FF2B5EF4-FFF2-40B4-BE49-F238E27FC236}">
                <a16:creationId xmlns:a16="http://schemas.microsoft.com/office/drawing/2014/main" id="{8F0ED250-5B85-4E38-943F-DB430D99D8A7}"/>
              </a:ext>
            </a:extLst>
          </p:cNvPr>
          <p:cNvSpPr txBox="1"/>
          <p:nvPr/>
        </p:nvSpPr>
        <p:spPr>
          <a:xfrm>
            <a:off x="670956" y="2060368"/>
            <a:ext cx="6192982" cy="4124206"/>
          </a:xfrm>
          <a:prstGeom prst="rect">
            <a:avLst/>
          </a:prstGeom>
          <a:noFill/>
        </p:spPr>
        <p:txBody>
          <a:bodyPr wrap="square" rtlCol="0">
            <a:spAutoFit/>
          </a:bodyPr>
          <a:lstStyle/>
          <a:p>
            <a:pPr>
              <a:spcAft>
                <a:spcPts val="600"/>
              </a:spcAft>
            </a:pPr>
            <a:r>
              <a:rPr lang="en-AU" dirty="0"/>
              <a:t>Tree Node (circle in right figure): Contains the information of current state, children nodes and parent node, whether it is fully expanded or not. The current state contains the information about the list of operations that has already been added to the circuit, functions to check legal actions and take actions, and whether current state is terminal state (i.e. reached the maximum number of layers);</a:t>
            </a:r>
          </a:p>
          <a:p>
            <a:pPr>
              <a:spcAft>
                <a:spcPts val="600"/>
              </a:spcAft>
            </a:pPr>
            <a:r>
              <a:rPr lang="en-AU" dirty="0"/>
              <a:t>Straight arrows: actions leading to the corresponding child;</a:t>
            </a:r>
          </a:p>
          <a:p>
            <a:pPr>
              <a:spcAft>
                <a:spcPts val="600"/>
              </a:spcAft>
            </a:pPr>
            <a:r>
              <a:rPr lang="en-AU" dirty="0"/>
              <a:t>Single round of execution: starting from the root (or a given node), select an action according to some policy if the node is fully expanded, or expand the node by randomly choose a new action, repeat until terminal state reached. Then perform the simulation to obtain reward, and backpropagate the reward back to each node on the arc;</a:t>
            </a:r>
          </a:p>
        </p:txBody>
      </p:sp>
    </p:spTree>
    <p:extLst>
      <p:ext uri="{BB962C8B-B14F-4D97-AF65-F5344CB8AC3E}">
        <p14:creationId xmlns:p14="http://schemas.microsoft.com/office/powerpoint/2010/main" val="205653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0393-EC91-48E9-9618-D17D8F716DA1}"/>
              </a:ext>
            </a:extLst>
          </p:cNvPr>
          <p:cNvSpPr>
            <a:spLocks noGrp="1"/>
          </p:cNvSpPr>
          <p:nvPr>
            <p:ph type="title"/>
          </p:nvPr>
        </p:nvSpPr>
        <p:spPr>
          <a:xfrm>
            <a:off x="482600" y="978408"/>
            <a:ext cx="10634472" cy="951332"/>
          </a:xfrm>
        </p:spPr>
        <p:txBody>
          <a:bodyPr/>
          <a:lstStyle/>
          <a:p>
            <a:r>
              <a:rPr lang="en-AU" dirty="0"/>
              <a:t>QAS with MCTS</a:t>
            </a:r>
          </a:p>
        </p:txBody>
      </p:sp>
      <p:pic>
        <p:nvPicPr>
          <p:cNvPr id="7" name="Content Placeholder 6" descr="Diagram&#10;&#10;Description automatically generated">
            <a:extLst>
              <a:ext uri="{FF2B5EF4-FFF2-40B4-BE49-F238E27FC236}">
                <a16:creationId xmlns:a16="http://schemas.microsoft.com/office/drawing/2014/main" id="{65A1D1A3-9B12-4B85-8530-E73C7D51CD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5665" y="2431542"/>
            <a:ext cx="3438525" cy="3448050"/>
          </a:xfrm>
        </p:spPr>
      </p:pic>
      <p:sp>
        <p:nvSpPr>
          <p:cNvPr id="8" name="TextBox 7">
            <a:extLst>
              <a:ext uri="{FF2B5EF4-FFF2-40B4-BE49-F238E27FC236}">
                <a16:creationId xmlns:a16="http://schemas.microsoft.com/office/drawing/2014/main" id="{8F0ED250-5B85-4E38-943F-DB430D99D8A7}"/>
              </a:ext>
            </a:extLst>
          </p:cNvPr>
          <p:cNvSpPr txBox="1"/>
          <p:nvPr/>
        </p:nvSpPr>
        <p:spPr>
          <a:xfrm>
            <a:off x="670956" y="2060368"/>
            <a:ext cx="6192982" cy="4324261"/>
          </a:xfrm>
          <a:prstGeom prst="rect">
            <a:avLst/>
          </a:prstGeom>
          <a:noFill/>
        </p:spPr>
        <p:txBody>
          <a:bodyPr wrap="square" rtlCol="0">
            <a:spAutoFit/>
          </a:bodyPr>
          <a:lstStyle/>
          <a:p>
            <a:pPr>
              <a:spcAft>
                <a:spcPts val="600"/>
              </a:spcAft>
            </a:pPr>
            <a:r>
              <a:rPr lang="en-AU" dirty="0"/>
              <a:t>Sampling (search) and exploiting: At each iteration of the searching process, a batch of circuit will be sampled from the tree. When sampling, firstly we’ll perform the single round execution at the node multiple times, then perform the rollout stage of MCTS following some policy. When exploiting, starting from the root, we’ll perform single round execution multiple times at each node of the arc, then select the action according to some policy. After the batch of arcs being sampled, simulation will be run to obtain rewards, and the rewards will be backpropagated;</a:t>
            </a:r>
          </a:p>
          <a:p>
            <a:pPr>
              <a:spcAft>
                <a:spcPts val="600"/>
              </a:spcAft>
            </a:pPr>
            <a:r>
              <a:rPr lang="en-AU" dirty="0"/>
              <a:t>Warm up: When search for parameterized circuits, sometimes warm up of the parameters may be required. At each iteration of warm up stage, the sampling will be random sampling at each node. The rest is the same as the searching stage;</a:t>
            </a:r>
          </a:p>
        </p:txBody>
      </p:sp>
    </p:spTree>
    <p:extLst>
      <p:ext uri="{BB962C8B-B14F-4D97-AF65-F5344CB8AC3E}">
        <p14:creationId xmlns:p14="http://schemas.microsoft.com/office/powerpoint/2010/main" val="71508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B301-02A5-4C8E-8523-2B08ADB26B88}"/>
              </a:ext>
            </a:extLst>
          </p:cNvPr>
          <p:cNvSpPr>
            <a:spLocks noGrp="1"/>
          </p:cNvSpPr>
          <p:nvPr>
            <p:ph type="title"/>
          </p:nvPr>
        </p:nvSpPr>
        <p:spPr>
          <a:xfrm>
            <a:off x="482600" y="978409"/>
            <a:ext cx="10634472" cy="701950"/>
          </a:xfrm>
        </p:spPr>
        <p:txBody>
          <a:bodyPr/>
          <a:lstStyle/>
          <a:p>
            <a:r>
              <a:rPr lang="en-AU" sz="6000" dirty="0"/>
              <a:t>Toffoli Gate and [[4,2,2]] 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AB417E-C49A-420B-8F6B-6A5F53E01FF6}"/>
                  </a:ext>
                </a:extLst>
              </p:cNvPr>
              <p:cNvSpPr>
                <a:spLocks noGrp="1"/>
              </p:cNvSpPr>
              <p:nvPr>
                <p:ph idx="1"/>
              </p:nvPr>
            </p:nvSpPr>
            <p:spPr>
              <a:xfrm>
                <a:off x="482600" y="2012868"/>
                <a:ext cx="10506991" cy="3866723"/>
              </a:xfrm>
            </p:spPr>
            <p:txBody>
              <a:bodyPr>
                <a:normAutofit fontScale="62500" lnSpcReduction="20000"/>
              </a:bodyPr>
              <a:lstStyle/>
              <a:p>
                <a:r>
                  <a:rPr lang="en-AU" dirty="0"/>
                  <a:t>We demonstrate the workability of our approach with the searching of the six-CNOT decomposition of the Toffoli gate and the encoding circuit of the [[4,2,2]] code.</a:t>
                </a:r>
              </a:p>
              <a:p>
                <a:r>
                  <a:rPr lang="en-AU" dirty="0"/>
                  <a:t>For the decomposition of Toffoli gate, the operation pool has the standard CNOT gate and the CRot gate from </a:t>
                </a:r>
                <a:r>
                  <a:rPr lang="en-AU" dirty="0" err="1"/>
                  <a:t>Pennylane</a:t>
                </a:r>
                <a:r>
                  <a:rPr lang="en-AU" dirty="0"/>
                  <a:t> (see </a:t>
                </a:r>
                <a:r>
                  <a:rPr lang="en-AU" dirty="0">
                    <a:hlinkClick r:id="rId2"/>
                  </a:rPr>
                  <a:t>https://pennylane.readthedocs.io/en/stable/code/api/pennylane.CRot.html</a:t>
                </a:r>
                <a:r>
                  <a:rPr lang="en-AU" dirty="0"/>
                  <a:t>), which can be decomposed into two CNOT gates and five RY/RZ gates. The two-qubit connection exists in qubits 0 and 1, 0 and 2, 1 and 2. The tree-based approach enables us to set a “hard” limit on the number of CNOT and CRot gates, which are 2 and 2, respectively. The Rot gate (</a:t>
                </a:r>
                <a:r>
                  <a:rPr lang="en-AU" dirty="0">
                    <a:hlinkClick r:id="rId3"/>
                  </a:rPr>
                  <a:t>https://pennylane.readthedocs.io/en/stable/code/api/pennylane.Rot.html</a:t>
                </a:r>
                <a:r>
                  <a:rPr lang="en-AU" dirty="0"/>
                  <a:t>) is also in the operation pool, together with a operation called “Placeholder” that does nothing. The total number of layers is 15, then the size of the search space is (3+3+3)</a:t>
                </a:r>
                <a:r>
                  <a:rPr lang="en-AU" baseline="30000" dirty="0"/>
                  <a:t>15</a:t>
                </a:r>
                <a:r>
                  <a:rPr lang="en-AU" dirty="0"/>
                  <a:t> ~2× 10</a:t>
                </a:r>
                <a:r>
                  <a:rPr lang="en-AU" baseline="30000" dirty="0"/>
                  <a:t>14</a:t>
                </a:r>
              </a:p>
              <a:p>
                <a:r>
                  <a:rPr lang="en-AU" dirty="0"/>
                  <a:t>For the encoding circuit of the [[4,2,2]] code, the operation pool is rather simple, consists only the Hadamard gate and the CNOT gate. The topology of the connection graph is a complete graph and the number of layers is 6. This gives us a search space of size (4+</a:t>
                </a:r>
                <a14:m>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4!</m:t>
                        </m:r>
                      </m:num>
                      <m:den>
                        <m:r>
                          <a:rPr lang="en-AU" b="0" i="1" smtClean="0">
                            <a:latin typeface="Cambria Math" panose="02040503050406030204" pitchFamily="18" charset="0"/>
                          </a:rPr>
                          <m:t>2!</m:t>
                        </m:r>
                        <m:r>
                          <a:rPr lang="en-AU" b="0" i="1" smtClean="0">
                            <a:latin typeface="Cambria Math" panose="02040503050406030204" pitchFamily="18" charset="0"/>
                            <a:ea typeface="Cambria Math" panose="02040503050406030204" pitchFamily="18" charset="0"/>
                          </a:rPr>
                          <m:t>×2!</m:t>
                        </m:r>
                      </m:den>
                    </m:f>
                  </m:oMath>
                </a14:m>
                <a:r>
                  <a:rPr lang="en-AU" dirty="0"/>
                  <a:t>)</a:t>
                </a:r>
                <a:r>
                  <a:rPr lang="en-AU" baseline="30000" dirty="0"/>
                  <a:t>6</a:t>
                </a:r>
                <a:r>
                  <a:rPr lang="en-AU" dirty="0"/>
                  <a:t>=10</a:t>
                </a:r>
                <a:r>
                  <a:rPr lang="en-AU" baseline="30000" dirty="0"/>
                  <a:t>6</a:t>
                </a:r>
                <a:r>
                  <a:rPr lang="en-AU" dirty="0"/>
                  <a:t>. The code word of the [[4,2,2]] code follows section 4.3 of [8]. </a:t>
                </a:r>
              </a:p>
              <a:p>
                <a:r>
                  <a:rPr lang="en-AU" dirty="0"/>
                  <a:t>The reward for both task are the same, which is the average fidelity between the output state from the search circuit and their corresponding output from the target circuit.</a:t>
                </a:r>
              </a:p>
              <a:p>
                <a:endParaRPr lang="en-AU" baseline="30000" dirty="0"/>
              </a:p>
            </p:txBody>
          </p:sp>
        </mc:Choice>
        <mc:Fallback>
          <p:sp>
            <p:nvSpPr>
              <p:cNvPr id="3" name="Content Placeholder 2">
                <a:extLst>
                  <a:ext uri="{FF2B5EF4-FFF2-40B4-BE49-F238E27FC236}">
                    <a16:creationId xmlns:a16="http://schemas.microsoft.com/office/drawing/2014/main" id="{50AB417E-C49A-420B-8F6B-6A5F53E01FF6}"/>
                  </a:ext>
                </a:extLst>
              </p:cNvPr>
              <p:cNvSpPr>
                <a:spLocks noGrp="1" noRot="1" noChangeAspect="1" noMove="1" noResize="1" noEditPoints="1" noAdjustHandles="1" noChangeArrowheads="1" noChangeShapeType="1" noTextEdit="1"/>
              </p:cNvSpPr>
              <p:nvPr>
                <p:ph idx="1"/>
              </p:nvPr>
            </p:nvSpPr>
            <p:spPr>
              <a:xfrm>
                <a:off x="482600" y="2012868"/>
                <a:ext cx="10506991" cy="3866723"/>
              </a:xfrm>
              <a:blipFill>
                <a:blip r:embed="rId4"/>
                <a:stretch>
                  <a:fillRect l="-232" t="-1420"/>
                </a:stretch>
              </a:blipFill>
            </p:spPr>
            <p:txBody>
              <a:bodyPr/>
              <a:lstStyle/>
              <a:p>
                <a:r>
                  <a:rPr lang="en-AU">
                    <a:noFill/>
                  </a:rPr>
                  <a:t> </a:t>
                </a:r>
              </a:p>
            </p:txBody>
          </p:sp>
        </mc:Fallback>
      </mc:AlternateContent>
    </p:spTree>
    <p:extLst>
      <p:ext uri="{BB962C8B-B14F-4D97-AF65-F5344CB8AC3E}">
        <p14:creationId xmlns:p14="http://schemas.microsoft.com/office/powerpoint/2010/main" val="162672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DF2B-CC61-412E-8C6E-22821F0D855C}"/>
              </a:ext>
            </a:extLst>
          </p:cNvPr>
          <p:cNvSpPr>
            <a:spLocks noGrp="1"/>
          </p:cNvSpPr>
          <p:nvPr>
            <p:ph type="title"/>
          </p:nvPr>
        </p:nvSpPr>
        <p:spPr>
          <a:xfrm>
            <a:off x="482600" y="978408"/>
            <a:ext cx="10634472" cy="921644"/>
          </a:xfrm>
        </p:spPr>
        <p:txBody>
          <a:bodyPr/>
          <a:lstStyle/>
          <a:p>
            <a:r>
              <a:rPr lang="en-AU" dirty="0"/>
              <a:t>Results for [[4,2,2]] code</a:t>
            </a:r>
          </a:p>
        </p:txBody>
      </p:sp>
      <p:sp>
        <p:nvSpPr>
          <p:cNvPr id="3" name="Content Placeholder 2">
            <a:extLst>
              <a:ext uri="{FF2B5EF4-FFF2-40B4-BE49-F238E27FC236}">
                <a16:creationId xmlns:a16="http://schemas.microsoft.com/office/drawing/2014/main" id="{F5756B1F-A4D2-4CCF-936A-F279FB43F1CF}"/>
              </a:ext>
            </a:extLst>
          </p:cNvPr>
          <p:cNvSpPr>
            <a:spLocks noGrp="1"/>
          </p:cNvSpPr>
          <p:nvPr>
            <p:ph idx="1"/>
          </p:nvPr>
        </p:nvSpPr>
        <p:spPr>
          <a:xfrm>
            <a:off x="482600" y="2036618"/>
            <a:ext cx="10506991" cy="3842973"/>
          </a:xfrm>
        </p:spPr>
        <p:txBody>
          <a:bodyPr/>
          <a:lstStyle/>
          <a:p>
            <a:r>
              <a:rPr lang="en-AU" dirty="0"/>
              <a:t>For the searching of the encoding circuit of the [[4,2,2]] code, we ran the program two times with the same hyper-parameters. Due to different random seeds settings, we obtained the following two circuits, and verified that they can indeed perform the required tasks:</a:t>
            </a:r>
          </a:p>
          <a:p>
            <a:endParaRPr lang="en-AU" dirty="0"/>
          </a:p>
        </p:txBody>
      </p:sp>
      <p:pic>
        <p:nvPicPr>
          <p:cNvPr id="5" name="Picture 4">
            <a:extLst>
              <a:ext uri="{FF2B5EF4-FFF2-40B4-BE49-F238E27FC236}">
                <a16:creationId xmlns:a16="http://schemas.microsoft.com/office/drawing/2014/main" id="{667689E3-C765-454C-BE30-7408724AE091}"/>
              </a:ext>
            </a:extLst>
          </p:cNvPr>
          <p:cNvPicPr>
            <a:picLocks noChangeAspect="1"/>
          </p:cNvPicPr>
          <p:nvPr/>
        </p:nvPicPr>
        <p:blipFill>
          <a:blip r:embed="rId2"/>
          <a:stretch>
            <a:fillRect/>
          </a:stretch>
        </p:blipFill>
        <p:spPr>
          <a:xfrm>
            <a:off x="482600" y="3529877"/>
            <a:ext cx="3429479" cy="1781424"/>
          </a:xfrm>
          <a:prstGeom prst="rect">
            <a:avLst/>
          </a:prstGeom>
        </p:spPr>
      </p:pic>
      <p:pic>
        <p:nvPicPr>
          <p:cNvPr id="7" name="Picture 6">
            <a:extLst>
              <a:ext uri="{FF2B5EF4-FFF2-40B4-BE49-F238E27FC236}">
                <a16:creationId xmlns:a16="http://schemas.microsoft.com/office/drawing/2014/main" id="{AA5198B0-B0EC-4708-BA76-42228B5FB478}"/>
              </a:ext>
            </a:extLst>
          </p:cNvPr>
          <p:cNvPicPr>
            <a:picLocks noChangeAspect="1"/>
          </p:cNvPicPr>
          <p:nvPr/>
        </p:nvPicPr>
        <p:blipFill>
          <a:blip r:embed="rId3"/>
          <a:stretch>
            <a:fillRect/>
          </a:stretch>
        </p:blipFill>
        <p:spPr>
          <a:xfrm>
            <a:off x="7698440" y="3529877"/>
            <a:ext cx="3219899" cy="1676634"/>
          </a:xfrm>
          <a:prstGeom prst="rect">
            <a:avLst/>
          </a:prstGeom>
        </p:spPr>
      </p:pic>
    </p:spTree>
    <p:extLst>
      <p:ext uri="{BB962C8B-B14F-4D97-AF65-F5344CB8AC3E}">
        <p14:creationId xmlns:p14="http://schemas.microsoft.com/office/powerpoint/2010/main" val="391039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AF14-A0EC-4B83-AE37-B9AEF9C0920B}"/>
              </a:ext>
            </a:extLst>
          </p:cNvPr>
          <p:cNvSpPr>
            <a:spLocks noGrp="1"/>
          </p:cNvSpPr>
          <p:nvPr>
            <p:ph type="title"/>
          </p:nvPr>
        </p:nvSpPr>
        <p:spPr>
          <a:xfrm>
            <a:off x="482600" y="978408"/>
            <a:ext cx="10634472" cy="1016647"/>
          </a:xfrm>
        </p:spPr>
        <p:txBody>
          <a:bodyPr/>
          <a:lstStyle/>
          <a:p>
            <a:r>
              <a:rPr lang="en-AU" sz="6000" dirty="0"/>
              <a:t>Result for CCX Decomposition</a:t>
            </a:r>
          </a:p>
        </p:txBody>
      </p:sp>
      <p:sp>
        <p:nvSpPr>
          <p:cNvPr id="3" name="Content Placeholder 2">
            <a:extLst>
              <a:ext uri="{FF2B5EF4-FFF2-40B4-BE49-F238E27FC236}">
                <a16:creationId xmlns:a16="http://schemas.microsoft.com/office/drawing/2014/main" id="{B16A0ECE-814C-49FC-93AA-F4F38AB6BDA4}"/>
              </a:ext>
            </a:extLst>
          </p:cNvPr>
          <p:cNvSpPr>
            <a:spLocks noGrp="1"/>
          </p:cNvSpPr>
          <p:nvPr>
            <p:ph idx="1"/>
          </p:nvPr>
        </p:nvSpPr>
        <p:spPr>
          <a:xfrm>
            <a:off x="482600" y="1995056"/>
            <a:ext cx="10506991" cy="3884536"/>
          </a:xfrm>
        </p:spPr>
        <p:txBody>
          <a:bodyPr/>
          <a:lstStyle/>
          <a:p>
            <a:r>
              <a:rPr lang="en-AU" dirty="0"/>
              <a:t>For the decomposition of Toffoli gate, our search algorithm returns a circuit with two CNOT gates, two CRot gates and three Rot gates :</a:t>
            </a:r>
          </a:p>
          <a:p>
            <a:endParaRPr lang="en-AU" dirty="0"/>
          </a:p>
        </p:txBody>
      </p:sp>
      <p:pic>
        <p:nvPicPr>
          <p:cNvPr id="11" name="Picture 10">
            <a:extLst>
              <a:ext uri="{FF2B5EF4-FFF2-40B4-BE49-F238E27FC236}">
                <a16:creationId xmlns:a16="http://schemas.microsoft.com/office/drawing/2014/main" id="{137B936A-01E3-48AE-A490-9EEF629A5BE5}"/>
              </a:ext>
            </a:extLst>
          </p:cNvPr>
          <p:cNvPicPr>
            <a:picLocks noChangeAspect="1"/>
          </p:cNvPicPr>
          <p:nvPr/>
        </p:nvPicPr>
        <p:blipFill>
          <a:blip r:embed="rId2"/>
          <a:stretch>
            <a:fillRect/>
          </a:stretch>
        </p:blipFill>
        <p:spPr>
          <a:xfrm>
            <a:off x="1158419" y="3937324"/>
            <a:ext cx="9831172" cy="1019317"/>
          </a:xfrm>
          <a:prstGeom prst="rect">
            <a:avLst/>
          </a:prstGeom>
        </p:spPr>
      </p:pic>
    </p:spTree>
    <p:extLst>
      <p:ext uri="{BB962C8B-B14F-4D97-AF65-F5344CB8AC3E}">
        <p14:creationId xmlns:p14="http://schemas.microsoft.com/office/powerpoint/2010/main" val="152380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64A0-06AE-4919-90A7-C5262708AEA1}"/>
              </a:ext>
            </a:extLst>
          </p:cNvPr>
          <p:cNvSpPr>
            <a:spLocks noGrp="1"/>
          </p:cNvSpPr>
          <p:nvPr>
            <p:ph type="title"/>
          </p:nvPr>
        </p:nvSpPr>
        <p:spPr>
          <a:xfrm>
            <a:off x="482600" y="740901"/>
            <a:ext cx="10634472" cy="713826"/>
          </a:xfrm>
        </p:spPr>
        <p:txBody>
          <a:bodyPr/>
          <a:lstStyle/>
          <a:p>
            <a:r>
              <a:rPr lang="en-AU" sz="6000" dirty="0"/>
              <a:t>Result for CCX Decomposition</a:t>
            </a:r>
          </a:p>
        </p:txBody>
      </p:sp>
      <p:graphicFrame>
        <p:nvGraphicFramePr>
          <p:cNvPr id="4" name="Table 4">
            <a:extLst>
              <a:ext uri="{FF2B5EF4-FFF2-40B4-BE49-F238E27FC236}">
                <a16:creationId xmlns:a16="http://schemas.microsoft.com/office/drawing/2014/main" id="{523624C8-37B3-427F-B442-1E4F5B485422}"/>
              </a:ext>
            </a:extLst>
          </p:cNvPr>
          <p:cNvGraphicFramePr>
            <a:graphicFrameLocks noGrp="1"/>
          </p:cNvGraphicFramePr>
          <p:nvPr>
            <p:ph idx="1"/>
            <p:extLst>
              <p:ext uri="{D42A27DB-BD31-4B8C-83A1-F6EECF244321}">
                <p14:modId xmlns:p14="http://schemas.microsoft.com/office/powerpoint/2010/main" val="276098407"/>
              </p:ext>
            </p:extLst>
          </p:nvPr>
        </p:nvGraphicFramePr>
        <p:xfrm>
          <a:off x="482600" y="1952976"/>
          <a:ext cx="11099800" cy="4409440"/>
        </p:xfrm>
        <a:graphic>
          <a:graphicData uri="http://schemas.openxmlformats.org/drawingml/2006/table">
            <a:tbl>
              <a:tblPr firstRow="1" bandRow="1">
                <a:tableStyleId>{073A0DAA-6AF3-43AB-8588-CEC1D06C72B9}</a:tableStyleId>
              </a:tblPr>
              <a:tblGrid>
                <a:gridCol w="1641006">
                  <a:extLst>
                    <a:ext uri="{9D8B030D-6E8A-4147-A177-3AD203B41FA5}">
                      <a16:colId xmlns:a16="http://schemas.microsoft.com/office/drawing/2014/main" val="2328542374"/>
                    </a:ext>
                  </a:extLst>
                </a:gridCol>
                <a:gridCol w="2331109">
                  <a:extLst>
                    <a:ext uri="{9D8B030D-6E8A-4147-A177-3AD203B41FA5}">
                      <a16:colId xmlns:a16="http://schemas.microsoft.com/office/drawing/2014/main" val="1369368998"/>
                    </a:ext>
                  </a:extLst>
                </a:gridCol>
                <a:gridCol w="4694417">
                  <a:extLst>
                    <a:ext uri="{9D8B030D-6E8A-4147-A177-3AD203B41FA5}">
                      <a16:colId xmlns:a16="http://schemas.microsoft.com/office/drawing/2014/main" val="1163433262"/>
                    </a:ext>
                  </a:extLst>
                </a:gridCol>
                <a:gridCol w="2433268">
                  <a:extLst>
                    <a:ext uri="{9D8B030D-6E8A-4147-A177-3AD203B41FA5}">
                      <a16:colId xmlns:a16="http://schemas.microsoft.com/office/drawing/2014/main" val="4060697340"/>
                    </a:ext>
                  </a:extLst>
                </a:gridCol>
              </a:tblGrid>
              <a:tr h="370840">
                <a:tc>
                  <a:txBody>
                    <a:bodyPr/>
                    <a:lstStyle/>
                    <a:p>
                      <a:r>
                        <a:rPr lang="en-AU" dirty="0"/>
                        <a:t>Initial State</a:t>
                      </a:r>
                    </a:p>
                  </a:txBody>
                  <a:tcPr/>
                </a:tc>
                <a:tc>
                  <a:txBody>
                    <a:bodyPr/>
                    <a:lstStyle/>
                    <a:p>
                      <a:r>
                        <a:rPr lang="en-AU" dirty="0"/>
                        <a:t>Initial State Vector</a:t>
                      </a:r>
                    </a:p>
                  </a:txBody>
                  <a:tcPr/>
                </a:tc>
                <a:tc>
                  <a:txBody>
                    <a:bodyPr/>
                    <a:lstStyle/>
                    <a:p>
                      <a:r>
                        <a:rPr lang="en-AU" dirty="0"/>
                        <a:t>Searched Circuit Output</a:t>
                      </a:r>
                    </a:p>
                  </a:txBody>
                  <a:tcPr/>
                </a:tc>
                <a:tc>
                  <a:txBody>
                    <a:bodyPr/>
                    <a:lstStyle/>
                    <a:p>
                      <a:r>
                        <a:rPr lang="en-AU" dirty="0"/>
                        <a:t>CCX Output</a:t>
                      </a:r>
                    </a:p>
                  </a:txBody>
                  <a:tcPr/>
                </a:tc>
                <a:extLst>
                  <a:ext uri="{0D108BD9-81ED-4DB2-BD59-A6C34878D82A}">
                    <a16:rowId xmlns:a16="http://schemas.microsoft.com/office/drawing/2014/main" val="1671129031"/>
                  </a:ext>
                </a:extLst>
              </a:tr>
              <a:tr h="137952">
                <a:tc>
                  <a:txBody>
                    <a:bodyPr/>
                    <a:lstStyle/>
                    <a:p>
                      <a:r>
                        <a:rPr lang="en-AU" dirty="0"/>
                        <a:t>000</a:t>
                      </a:r>
                    </a:p>
                  </a:txBody>
                  <a:tcPr/>
                </a:tc>
                <a:tc>
                  <a:txBody>
                    <a:bodyPr/>
                    <a:lstStyle/>
                    <a:p>
                      <a:r>
                        <a:rPr lang="en-AU" dirty="0"/>
                        <a:t>[1, 0, 0, 0, 0, 0, 0, 0]</a:t>
                      </a:r>
                    </a:p>
                  </a:txBody>
                  <a:tcPr/>
                </a:tc>
                <a:tc>
                  <a:txBody>
                    <a:bodyPr/>
                    <a:lstStyle/>
                    <a:p>
                      <a:r>
                        <a:rPr lang="pl-PL" dirty="0"/>
                        <a:t>[0.7647+0.6444j</a:t>
                      </a:r>
                      <a:r>
                        <a:rPr lang="en-AU" dirty="0"/>
                        <a:t>,</a:t>
                      </a:r>
                      <a:r>
                        <a:rPr lang="pl-PL" dirty="0"/>
                        <a:t> 0</a:t>
                      </a:r>
                      <a:r>
                        <a:rPr lang="en-AU" dirty="0"/>
                        <a:t>, </a:t>
                      </a:r>
                      <a:r>
                        <a:rPr lang="pl-PL" dirty="0"/>
                        <a:t>0</a:t>
                      </a:r>
                      <a:r>
                        <a:rPr lang="en-AU" dirty="0"/>
                        <a:t>,</a:t>
                      </a:r>
                      <a:r>
                        <a:rPr lang="pl-PL" dirty="0"/>
                        <a:t> 0</a:t>
                      </a:r>
                      <a:r>
                        <a:rPr lang="en-AU" dirty="0"/>
                        <a:t>,</a:t>
                      </a:r>
                      <a:r>
                        <a:rPr lang="pl-PL" dirty="0"/>
                        <a:t> 0</a:t>
                      </a:r>
                      <a:r>
                        <a:rPr lang="en-AU" dirty="0"/>
                        <a:t>,</a:t>
                      </a:r>
                      <a:r>
                        <a:rPr lang="pl-PL" dirty="0"/>
                        <a:t> 0</a:t>
                      </a:r>
                      <a:r>
                        <a:rPr lang="en-AU" dirty="0"/>
                        <a:t>, </a:t>
                      </a:r>
                      <a:r>
                        <a:rPr lang="pl-PL" dirty="0"/>
                        <a:t>0</a:t>
                      </a:r>
                      <a:r>
                        <a:rPr lang="en-AU" dirty="0"/>
                        <a:t>,</a:t>
                      </a:r>
                      <a:r>
                        <a:rPr lang="pl-PL" dirty="0"/>
                        <a:t> 0]</a:t>
                      </a:r>
                      <a:endParaRPr lang="en-AU" dirty="0"/>
                    </a:p>
                  </a:txBody>
                  <a:tcPr/>
                </a:tc>
                <a:tc>
                  <a:txBody>
                    <a:bodyPr/>
                    <a:lstStyle/>
                    <a:p>
                      <a:r>
                        <a:rPr lang="pl-PL" dirty="0"/>
                        <a:t>[1</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p>
                  </a:txBody>
                  <a:tcPr/>
                </a:tc>
                <a:extLst>
                  <a:ext uri="{0D108BD9-81ED-4DB2-BD59-A6C34878D82A}">
                    <a16:rowId xmlns:a16="http://schemas.microsoft.com/office/drawing/2014/main" val="1790724913"/>
                  </a:ext>
                </a:extLst>
              </a:tr>
              <a:tr h="370840">
                <a:tc>
                  <a:txBody>
                    <a:bodyPr/>
                    <a:lstStyle/>
                    <a:p>
                      <a:r>
                        <a:rPr lang="en-AU" dirty="0"/>
                        <a:t>001</a:t>
                      </a:r>
                    </a:p>
                  </a:txBody>
                  <a:tcPr/>
                </a:tc>
                <a:tc>
                  <a:txBody>
                    <a:bodyPr/>
                    <a:lstStyle/>
                    <a:p>
                      <a:r>
                        <a:rPr lang="en-AU" dirty="0"/>
                        <a:t>[0, 1, 0, 0, 0, 0, 0, 0]</a:t>
                      </a:r>
                    </a:p>
                  </a:txBody>
                  <a:tcPr/>
                </a:tc>
                <a:tc>
                  <a:txBody>
                    <a:bodyPr/>
                    <a:lstStyle/>
                    <a:p>
                      <a:r>
                        <a:rPr lang="pl-PL" dirty="0"/>
                        <a:t>[0</a:t>
                      </a:r>
                      <a:r>
                        <a:rPr lang="en-AU" dirty="0"/>
                        <a:t>, </a:t>
                      </a:r>
                      <a:r>
                        <a:rPr lang="pl-PL" dirty="0"/>
                        <a:t>0.8876+0.4607j</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 </a:t>
                      </a:r>
                      <a:r>
                        <a:rPr lang="pl-PL" dirty="0"/>
                        <a:t>0]</a:t>
                      </a:r>
                      <a:endParaRPr lang="en-AU" dirty="0"/>
                    </a:p>
                  </a:txBody>
                  <a:tcPr/>
                </a:tc>
                <a:tc>
                  <a:txBody>
                    <a:bodyPr/>
                    <a:lstStyle/>
                    <a:p>
                      <a:r>
                        <a:rPr lang="pl-PL" dirty="0"/>
                        <a:t>[0</a:t>
                      </a:r>
                      <a:r>
                        <a:rPr lang="en-AU" dirty="0"/>
                        <a:t>, </a:t>
                      </a:r>
                      <a:r>
                        <a:rPr lang="pl-PL" dirty="0"/>
                        <a:t>1</a:t>
                      </a:r>
                      <a:r>
                        <a:rPr lang="en-AU" dirty="0"/>
                        <a:t>, </a:t>
                      </a:r>
                      <a:r>
                        <a:rPr lang="pl-PL" dirty="0"/>
                        <a:t>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 </a:t>
                      </a:r>
                      <a:r>
                        <a:rPr lang="pl-PL" dirty="0"/>
                        <a:t>0]</a:t>
                      </a:r>
                      <a:endParaRPr lang="en-AU" dirty="0"/>
                    </a:p>
                  </a:txBody>
                  <a:tcPr/>
                </a:tc>
                <a:extLst>
                  <a:ext uri="{0D108BD9-81ED-4DB2-BD59-A6C34878D82A}">
                    <a16:rowId xmlns:a16="http://schemas.microsoft.com/office/drawing/2014/main" val="2254292397"/>
                  </a:ext>
                </a:extLst>
              </a:tr>
              <a:tr h="370840">
                <a:tc>
                  <a:txBody>
                    <a:bodyPr/>
                    <a:lstStyle/>
                    <a:p>
                      <a:r>
                        <a:rPr lang="en-AU" dirty="0"/>
                        <a:t>010</a:t>
                      </a:r>
                    </a:p>
                  </a:txBody>
                  <a:tcPr/>
                </a:tc>
                <a:tc>
                  <a:txBody>
                    <a:bodyPr/>
                    <a:lstStyle/>
                    <a:p>
                      <a:r>
                        <a:rPr lang="en-AU" dirty="0"/>
                        <a:t>[0, 0, 1, 0, 0, 0, 0, 0]</a:t>
                      </a:r>
                    </a:p>
                  </a:txBody>
                  <a:tcPr/>
                </a:tc>
                <a:tc>
                  <a:txBody>
                    <a:bodyPr/>
                    <a:lstStyle/>
                    <a:p>
                      <a:r>
                        <a:rPr lang="en-AU" dirty="0"/>
                        <a:t>[ 0, 0, 9.4739e-01-3.2009e-01j, -8.4365e-09-3.2526e-09j,  0, 0, 0,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1, 0, 0, 0, 0, 0]</a:t>
                      </a:r>
                    </a:p>
                  </a:txBody>
                  <a:tcPr/>
                </a:tc>
                <a:extLst>
                  <a:ext uri="{0D108BD9-81ED-4DB2-BD59-A6C34878D82A}">
                    <a16:rowId xmlns:a16="http://schemas.microsoft.com/office/drawing/2014/main" val="2686555367"/>
                  </a:ext>
                </a:extLst>
              </a:tr>
              <a:tr h="370840">
                <a:tc>
                  <a:txBody>
                    <a:bodyPr/>
                    <a:lstStyle/>
                    <a:p>
                      <a:r>
                        <a:rPr lang="en-AU" dirty="0"/>
                        <a:t>011</a:t>
                      </a:r>
                    </a:p>
                  </a:txBody>
                  <a:tcPr/>
                </a:tc>
                <a:tc>
                  <a:txBody>
                    <a:bodyPr/>
                    <a:lstStyle/>
                    <a:p>
                      <a:r>
                        <a:rPr lang="en-AU" dirty="0"/>
                        <a:t>[0, 0, 0, 1, 0, 0, 0, 0]</a:t>
                      </a:r>
                    </a:p>
                  </a:txBody>
                  <a:tcPr/>
                </a:tc>
                <a:tc>
                  <a:txBody>
                    <a:bodyPr/>
                    <a:lstStyle/>
                    <a:p>
                      <a:r>
                        <a:rPr lang="en-AU" dirty="0"/>
                        <a:t>[0, 0, 6.2744e-09+6.5104e-09j, 7.3074e-02+9.9733e-01j, 0, 0, 0,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1, 0, 0, 0, 0]</a:t>
                      </a:r>
                    </a:p>
                  </a:txBody>
                  <a:tcPr/>
                </a:tc>
                <a:extLst>
                  <a:ext uri="{0D108BD9-81ED-4DB2-BD59-A6C34878D82A}">
                    <a16:rowId xmlns:a16="http://schemas.microsoft.com/office/drawing/2014/main" val="1650248387"/>
                  </a:ext>
                </a:extLst>
              </a:tr>
              <a:tr h="370840">
                <a:tc>
                  <a:txBody>
                    <a:bodyPr/>
                    <a:lstStyle/>
                    <a:p>
                      <a:r>
                        <a:rPr lang="en-AU" dirty="0"/>
                        <a:t>100</a:t>
                      </a:r>
                    </a:p>
                  </a:txBody>
                  <a:tcPr/>
                </a:tc>
                <a:tc>
                  <a:txBody>
                    <a:bodyPr/>
                    <a:lstStyle/>
                    <a:p>
                      <a:r>
                        <a:rPr lang="en-AU" dirty="0"/>
                        <a:t>[0, 0, 0, 0, 1, 0, 0, 0]</a:t>
                      </a:r>
                    </a:p>
                  </a:txBody>
                  <a:tcPr/>
                </a:tc>
                <a:tc>
                  <a:txBody>
                    <a:bodyPr/>
                    <a:lstStyle/>
                    <a:p>
                      <a:r>
                        <a:rPr lang="pl-PL" dirty="0"/>
                        <a:t>[0</a:t>
                      </a:r>
                      <a:r>
                        <a:rPr lang="en-AU" dirty="0"/>
                        <a:t>, </a:t>
                      </a:r>
                      <a:r>
                        <a:rPr lang="pl-PL" dirty="0"/>
                        <a:t>0</a:t>
                      </a:r>
                      <a:r>
                        <a:rPr lang="en-AU" dirty="0"/>
                        <a:t>, </a:t>
                      </a:r>
                      <a:r>
                        <a:rPr lang="pl-PL" dirty="0"/>
                        <a:t>0</a:t>
                      </a:r>
                      <a:r>
                        <a:rPr lang="en-AU" dirty="0"/>
                        <a:t>, </a:t>
                      </a:r>
                      <a:r>
                        <a:rPr lang="pl-PL" dirty="0"/>
                        <a:t>0</a:t>
                      </a:r>
                      <a:r>
                        <a:rPr lang="en-AU" dirty="0"/>
                        <a:t>, </a:t>
                      </a:r>
                      <a:r>
                        <a:rPr lang="pl-PL" dirty="0"/>
                        <a:t>0.8892-0.4575j</a:t>
                      </a:r>
                      <a:r>
                        <a:rPr lang="en-AU" dirty="0"/>
                        <a:t>,</a:t>
                      </a:r>
                      <a:r>
                        <a:rPr lang="pl-PL" dirty="0"/>
                        <a:t> 0</a:t>
                      </a:r>
                      <a:r>
                        <a:rPr lang="en-AU" dirty="0"/>
                        <a:t>, </a:t>
                      </a:r>
                      <a:r>
                        <a:rPr lang="pl-PL" dirty="0"/>
                        <a:t>0</a:t>
                      </a:r>
                      <a:r>
                        <a:rPr lang="en-AU" dirty="0"/>
                        <a:t>, </a:t>
                      </a:r>
                      <a:r>
                        <a:rPr lang="pl-PL" dirty="0"/>
                        <a:t>0]</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1, 0, 0, 0]</a:t>
                      </a:r>
                    </a:p>
                  </a:txBody>
                  <a:tcPr/>
                </a:tc>
                <a:extLst>
                  <a:ext uri="{0D108BD9-81ED-4DB2-BD59-A6C34878D82A}">
                    <a16:rowId xmlns:a16="http://schemas.microsoft.com/office/drawing/2014/main" val="756623976"/>
                  </a:ext>
                </a:extLst>
              </a:tr>
              <a:tr h="370840">
                <a:tc>
                  <a:txBody>
                    <a:bodyPr/>
                    <a:lstStyle/>
                    <a:p>
                      <a:r>
                        <a:rPr lang="en-AU" dirty="0"/>
                        <a:t>101</a:t>
                      </a:r>
                    </a:p>
                  </a:txBody>
                  <a:tcPr/>
                </a:tc>
                <a:tc>
                  <a:txBody>
                    <a:bodyPr/>
                    <a:lstStyle/>
                    <a:p>
                      <a:r>
                        <a:rPr lang="en-AU" dirty="0"/>
                        <a:t>[0, 0, 0, 0, 0, 1, 0, 0]</a:t>
                      </a:r>
                    </a:p>
                  </a:txBody>
                  <a:tcPr/>
                </a:tc>
                <a:tc>
                  <a:txBody>
                    <a:bodyPr/>
                    <a:lstStyle/>
                    <a:p>
                      <a:r>
                        <a:rPr lang="pl-PL" dirty="0"/>
                        <a:t>[0</a:t>
                      </a:r>
                      <a:r>
                        <a:rPr lang="en-AU" dirty="0"/>
                        <a:t>, </a:t>
                      </a:r>
                      <a:r>
                        <a:rPr lang="pl-PL" dirty="0"/>
                        <a:t>0</a:t>
                      </a:r>
                      <a:r>
                        <a:rPr lang="en-AU" dirty="0"/>
                        <a:t>, </a:t>
                      </a:r>
                      <a:r>
                        <a:rPr lang="pl-PL" dirty="0"/>
                        <a:t>0</a:t>
                      </a:r>
                      <a:r>
                        <a:rPr lang="en-AU" dirty="0"/>
                        <a:t>, </a:t>
                      </a:r>
                      <a:r>
                        <a:rPr lang="pl-PL" dirty="0"/>
                        <a:t>0</a:t>
                      </a:r>
                      <a:r>
                        <a:rPr lang="en-AU" dirty="0"/>
                        <a:t>, </a:t>
                      </a:r>
                      <a:r>
                        <a:rPr lang="pl-PL" dirty="0"/>
                        <a:t>0</a:t>
                      </a:r>
                      <a:r>
                        <a:rPr lang="en-AU" dirty="0"/>
                        <a:t>, </a:t>
                      </a:r>
                      <a:r>
                        <a:rPr lang="pl-PL" dirty="0"/>
                        <a:t>0.767-0.6417j</a:t>
                      </a:r>
                      <a:r>
                        <a:rPr lang="en-AU" dirty="0"/>
                        <a:t>,</a:t>
                      </a:r>
                      <a:r>
                        <a:rPr lang="pl-PL" dirty="0"/>
                        <a:t> 0</a:t>
                      </a:r>
                      <a:r>
                        <a:rPr lang="en-AU" dirty="0"/>
                        <a:t>, </a:t>
                      </a:r>
                      <a:r>
                        <a:rPr lang="pl-PL" dirty="0"/>
                        <a:t>0]</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0, 1, 0, 0]</a:t>
                      </a:r>
                    </a:p>
                  </a:txBody>
                  <a:tcPr/>
                </a:tc>
                <a:extLst>
                  <a:ext uri="{0D108BD9-81ED-4DB2-BD59-A6C34878D82A}">
                    <a16:rowId xmlns:a16="http://schemas.microsoft.com/office/drawing/2014/main" val="3325354771"/>
                  </a:ext>
                </a:extLst>
              </a:tr>
              <a:tr h="370840">
                <a:tc>
                  <a:txBody>
                    <a:bodyPr/>
                    <a:lstStyle/>
                    <a:p>
                      <a:r>
                        <a:rPr lang="en-AU" dirty="0"/>
                        <a:t>110</a:t>
                      </a:r>
                    </a:p>
                  </a:txBody>
                  <a:tcPr/>
                </a:tc>
                <a:tc>
                  <a:txBody>
                    <a:bodyPr/>
                    <a:lstStyle/>
                    <a:p>
                      <a:r>
                        <a:rPr lang="en-AU" dirty="0"/>
                        <a:t>[0, 0, 0, 0, 0, 0, 1, 0]</a:t>
                      </a:r>
                    </a:p>
                  </a:txBody>
                  <a:tcPr/>
                </a:tc>
                <a:tc>
                  <a:txBody>
                    <a:bodyPr/>
                    <a:lstStyle/>
                    <a:p>
                      <a:r>
                        <a:rPr lang="en-AU" dirty="0"/>
                        <a:t>[0, 0, 0, 0, 0, 0, -4.9726e-09+1.9376e-09j, -9.4853e-01-3.1670e-01j]</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0, 0, 0, 1]</a:t>
                      </a:r>
                    </a:p>
                  </a:txBody>
                  <a:tcPr/>
                </a:tc>
                <a:extLst>
                  <a:ext uri="{0D108BD9-81ED-4DB2-BD59-A6C34878D82A}">
                    <a16:rowId xmlns:a16="http://schemas.microsoft.com/office/drawing/2014/main" val="3378133183"/>
                  </a:ext>
                </a:extLst>
              </a:tr>
              <a:tr h="370840">
                <a:tc>
                  <a:txBody>
                    <a:bodyPr/>
                    <a:lstStyle/>
                    <a:p>
                      <a:r>
                        <a:rPr lang="en-AU" dirty="0"/>
                        <a:t>111</a:t>
                      </a:r>
                    </a:p>
                  </a:txBody>
                  <a:tcPr/>
                </a:tc>
                <a:tc>
                  <a:txBody>
                    <a:bodyPr/>
                    <a:lstStyle/>
                    <a:p>
                      <a:r>
                        <a:rPr lang="en-AU" dirty="0"/>
                        <a:t>[0, 0, 0, 0, 0, 0, 0, 1]</a:t>
                      </a:r>
                    </a:p>
                  </a:txBody>
                  <a:tcPr/>
                </a:tc>
                <a:tc>
                  <a:txBody>
                    <a:bodyPr/>
                    <a:lstStyle/>
                    <a:p>
                      <a:r>
                        <a:rPr lang="en-AU" dirty="0"/>
                        <a:t>[0, 0, 0, 0, 0, 0, 6.9510e-02-9.9758e-01j, -3.6896e-09+3.8558e-09j]</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0, 0, 1, 0]</a:t>
                      </a:r>
                    </a:p>
                  </a:txBody>
                  <a:tcPr/>
                </a:tc>
                <a:extLst>
                  <a:ext uri="{0D108BD9-81ED-4DB2-BD59-A6C34878D82A}">
                    <a16:rowId xmlns:a16="http://schemas.microsoft.com/office/drawing/2014/main" val="1340905113"/>
                  </a:ext>
                </a:extLst>
              </a:tr>
            </a:tbl>
          </a:graphicData>
        </a:graphic>
      </p:graphicFrame>
    </p:spTree>
    <p:extLst>
      <p:ext uri="{BB962C8B-B14F-4D97-AF65-F5344CB8AC3E}">
        <p14:creationId xmlns:p14="http://schemas.microsoft.com/office/powerpoint/2010/main" val="3420814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6F0F-4A1F-4E13-8B82-DB2E5D0657F7}"/>
              </a:ext>
            </a:extLst>
          </p:cNvPr>
          <p:cNvSpPr>
            <a:spLocks noGrp="1"/>
          </p:cNvSpPr>
          <p:nvPr>
            <p:ph type="title"/>
          </p:nvPr>
        </p:nvSpPr>
        <p:spPr>
          <a:xfrm>
            <a:off x="482600" y="978408"/>
            <a:ext cx="10634472" cy="868205"/>
          </a:xfrm>
        </p:spPr>
        <p:txBody>
          <a:bodyPr/>
          <a:lstStyle/>
          <a:p>
            <a:r>
              <a:rPr lang="en-AU" sz="6000" dirty="0"/>
              <a:t>Result for CCX Decomposition</a:t>
            </a:r>
            <a:br>
              <a:rPr lang="en-AU" sz="6000" dirty="0"/>
            </a:br>
            <a:r>
              <a:rPr lang="en-AU" sz="2000" dirty="0"/>
              <a:t>(after setting small values to zero)</a:t>
            </a:r>
            <a:endParaRPr lang="en-AU" sz="6000" dirty="0"/>
          </a:p>
        </p:txBody>
      </p:sp>
      <p:graphicFrame>
        <p:nvGraphicFramePr>
          <p:cNvPr id="4" name="Table 4">
            <a:extLst>
              <a:ext uri="{FF2B5EF4-FFF2-40B4-BE49-F238E27FC236}">
                <a16:creationId xmlns:a16="http://schemas.microsoft.com/office/drawing/2014/main" id="{88ECF1DD-5260-41D3-89E1-7ADB0F7D30C0}"/>
              </a:ext>
            </a:extLst>
          </p:cNvPr>
          <p:cNvGraphicFramePr>
            <a:graphicFrameLocks noGrp="1"/>
          </p:cNvGraphicFramePr>
          <p:nvPr>
            <p:ph idx="1"/>
            <p:extLst>
              <p:ext uri="{D42A27DB-BD31-4B8C-83A1-F6EECF244321}">
                <p14:modId xmlns:p14="http://schemas.microsoft.com/office/powerpoint/2010/main" val="1837090600"/>
              </p:ext>
            </p:extLst>
          </p:nvPr>
        </p:nvGraphicFramePr>
        <p:xfrm>
          <a:off x="546100" y="2665865"/>
          <a:ext cx="11099800" cy="3332480"/>
        </p:xfrm>
        <a:graphic>
          <a:graphicData uri="http://schemas.openxmlformats.org/drawingml/2006/table">
            <a:tbl>
              <a:tblPr firstRow="1" bandRow="1">
                <a:tableStyleId>{073A0DAA-6AF3-43AB-8588-CEC1D06C72B9}</a:tableStyleId>
              </a:tblPr>
              <a:tblGrid>
                <a:gridCol w="1641006">
                  <a:extLst>
                    <a:ext uri="{9D8B030D-6E8A-4147-A177-3AD203B41FA5}">
                      <a16:colId xmlns:a16="http://schemas.microsoft.com/office/drawing/2014/main" val="2328542374"/>
                    </a:ext>
                  </a:extLst>
                </a:gridCol>
                <a:gridCol w="2331109">
                  <a:extLst>
                    <a:ext uri="{9D8B030D-6E8A-4147-A177-3AD203B41FA5}">
                      <a16:colId xmlns:a16="http://schemas.microsoft.com/office/drawing/2014/main" val="1369368998"/>
                    </a:ext>
                  </a:extLst>
                </a:gridCol>
                <a:gridCol w="4694417">
                  <a:extLst>
                    <a:ext uri="{9D8B030D-6E8A-4147-A177-3AD203B41FA5}">
                      <a16:colId xmlns:a16="http://schemas.microsoft.com/office/drawing/2014/main" val="1163433262"/>
                    </a:ext>
                  </a:extLst>
                </a:gridCol>
                <a:gridCol w="2433268">
                  <a:extLst>
                    <a:ext uri="{9D8B030D-6E8A-4147-A177-3AD203B41FA5}">
                      <a16:colId xmlns:a16="http://schemas.microsoft.com/office/drawing/2014/main" val="4060697340"/>
                    </a:ext>
                  </a:extLst>
                </a:gridCol>
              </a:tblGrid>
              <a:tr h="370840">
                <a:tc>
                  <a:txBody>
                    <a:bodyPr/>
                    <a:lstStyle/>
                    <a:p>
                      <a:r>
                        <a:rPr lang="en-AU" dirty="0"/>
                        <a:t>Initial State</a:t>
                      </a:r>
                    </a:p>
                  </a:txBody>
                  <a:tcPr/>
                </a:tc>
                <a:tc>
                  <a:txBody>
                    <a:bodyPr/>
                    <a:lstStyle/>
                    <a:p>
                      <a:r>
                        <a:rPr lang="en-AU" dirty="0"/>
                        <a:t>Initial State Vector</a:t>
                      </a:r>
                    </a:p>
                  </a:txBody>
                  <a:tcPr/>
                </a:tc>
                <a:tc>
                  <a:txBody>
                    <a:bodyPr/>
                    <a:lstStyle/>
                    <a:p>
                      <a:r>
                        <a:rPr lang="en-AU" dirty="0"/>
                        <a:t>Searched Circuit Output</a:t>
                      </a:r>
                    </a:p>
                  </a:txBody>
                  <a:tcPr/>
                </a:tc>
                <a:tc>
                  <a:txBody>
                    <a:bodyPr/>
                    <a:lstStyle/>
                    <a:p>
                      <a:r>
                        <a:rPr lang="en-AU" dirty="0"/>
                        <a:t>CCX Output</a:t>
                      </a:r>
                    </a:p>
                  </a:txBody>
                  <a:tcPr/>
                </a:tc>
                <a:extLst>
                  <a:ext uri="{0D108BD9-81ED-4DB2-BD59-A6C34878D82A}">
                    <a16:rowId xmlns:a16="http://schemas.microsoft.com/office/drawing/2014/main" val="1671129031"/>
                  </a:ext>
                </a:extLst>
              </a:tr>
              <a:tr h="137952">
                <a:tc>
                  <a:txBody>
                    <a:bodyPr/>
                    <a:lstStyle/>
                    <a:p>
                      <a:r>
                        <a:rPr lang="en-AU" dirty="0"/>
                        <a:t>000</a:t>
                      </a:r>
                    </a:p>
                  </a:txBody>
                  <a:tcPr/>
                </a:tc>
                <a:tc>
                  <a:txBody>
                    <a:bodyPr/>
                    <a:lstStyle/>
                    <a:p>
                      <a:r>
                        <a:rPr lang="en-AU" dirty="0"/>
                        <a:t>[1, 0, 0, 0, 0, 0, 0, 0]</a:t>
                      </a:r>
                    </a:p>
                  </a:txBody>
                  <a:tcPr/>
                </a:tc>
                <a:tc>
                  <a:txBody>
                    <a:bodyPr/>
                    <a:lstStyle/>
                    <a:p>
                      <a:r>
                        <a:rPr lang="pl-PL" dirty="0"/>
                        <a:t>[0.7647+0.6444j</a:t>
                      </a:r>
                      <a:r>
                        <a:rPr lang="en-AU" dirty="0"/>
                        <a:t>,</a:t>
                      </a:r>
                      <a:r>
                        <a:rPr lang="pl-PL" dirty="0"/>
                        <a:t> 0</a:t>
                      </a:r>
                      <a:r>
                        <a:rPr lang="en-AU" dirty="0"/>
                        <a:t>, </a:t>
                      </a:r>
                      <a:r>
                        <a:rPr lang="pl-PL" dirty="0"/>
                        <a:t>0</a:t>
                      </a:r>
                      <a:r>
                        <a:rPr lang="en-AU" dirty="0"/>
                        <a:t>,</a:t>
                      </a:r>
                      <a:r>
                        <a:rPr lang="pl-PL" dirty="0"/>
                        <a:t> 0</a:t>
                      </a:r>
                      <a:r>
                        <a:rPr lang="en-AU" dirty="0"/>
                        <a:t>,</a:t>
                      </a:r>
                      <a:r>
                        <a:rPr lang="pl-PL" dirty="0"/>
                        <a:t> 0</a:t>
                      </a:r>
                      <a:r>
                        <a:rPr lang="en-AU" dirty="0"/>
                        <a:t>,</a:t>
                      </a:r>
                      <a:r>
                        <a:rPr lang="pl-PL" dirty="0"/>
                        <a:t> 0</a:t>
                      </a:r>
                      <a:r>
                        <a:rPr lang="en-AU" dirty="0"/>
                        <a:t>, </a:t>
                      </a:r>
                      <a:r>
                        <a:rPr lang="pl-PL" dirty="0"/>
                        <a:t>0</a:t>
                      </a:r>
                      <a:r>
                        <a:rPr lang="en-AU" dirty="0"/>
                        <a:t>,</a:t>
                      </a:r>
                      <a:r>
                        <a:rPr lang="pl-PL" dirty="0"/>
                        <a:t> 0]</a:t>
                      </a:r>
                      <a:endParaRPr lang="en-AU" dirty="0"/>
                    </a:p>
                  </a:txBody>
                  <a:tcPr/>
                </a:tc>
                <a:tc>
                  <a:txBody>
                    <a:bodyPr/>
                    <a:lstStyle/>
                    <a:p>
                      <a:r>
                        <a:rPr lang="pl-PL" dirty="0"/>
                        <a:t>[1</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p>
                  </a:txBody>
                  <a:tcPr/>
                </a:tc>
                <a:extLst>
                  <a:ext uri="{0D108BD9-81ED-4DB2-BD59-A6C34878D82A}">
                    <a16:rowId xmlns:a16="http://schemas.microsoft.com/office/drawing/2014/main" val="1790724913"/>
                  </a:ext>
                </a:extLst>
              </a:tr>
              <a:tr h="370840">
                <a:tc>
                  <a:txBody>
                    <a:bodyPr/>
                    <a:lstStyle/>
                    <a:p>
                      <a:r>
                        <a:rPr lang="en-AU" dirty="0"/>
                        <a:t>001</a:t>
                      </a:r>
                    </a:p>
                  </a:txBody>
                  <a:tcPr/>
                </a:tc>
                <a:tc>
                  <a:txBody>
                    <a:bodyPr/>
                    <a:lstStyle/>
                    <a:p>
                      <a:r>
                        <a:rPr lang="en-AU" dirty="0"/>
                        <a:t>[0, 1, 0, 0, 0, 0, 0, 0]</a:t>
                      </a:r>
                    </a:p>
                  </a:txBody>
                  <a:tcPr/>
                </a:tc>
                <a:tc>
                  <a:txBody>
                    <a:bodyPr/>
                    <a:lstStyle/>
                    <a:p>
                      <a:r>
                        <a:rPr lang="pl-PL" dirty="0"/>
                        <a:t>[0</a:t>
                      </a:r>
                      <a:r>
                        <a:rPr lang="en-AU" dirty="0"/>
                        <a:t>, </a:t>
                      </a:r>
                      <a:r>
                        <a:rPr lang="pl-PL" dirty="0"/>
                        <a:t>0.8876+0.4607j</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 </a:t>
                      </a:r>
                      <a:r>
                        <a:rPr lang="pl-PL" dirty="0"/>
                        <a:t>0]</a:t>
                      </a:r>
                      <a:endParaRPr lang="en-AU" dirty="0"/>
                    </a:p>
                  </a:txBody>
                  <a:tcPr/>
                </a:tc>
                <a:tc>
                  <a:txBody>
                    <a:bodyPr/>
                    <a:lstStyle/>
                    <a:p>
                      <a:r>
                        <a:rPr lang="pl-PL" dirty="0"/>
                        <a:t>[0</a:t>
                      </a:r>
                      <a:r>
                        <a:rPr lang="en-AU" dirty="0"/>
                        <a:t>, </a:t>
                      </a:r>
                      <a:r>
                        <a:rPr lang="pl-PL" dirty="0"/>
                        <a:t>1</a:t>
                      </a:r>
                      <a:r>
                        <a:rPr lang="en-AU" dirty="0"/>
                        <a:t>, </a:t>
                      </a:r>
                      <a:r>
                        <a:rPr lang="pl-PL" dirty="0"/>
                        <a:t>0</a:t>
                      </a:r>
                      <a:r>
                        <a:rPr lang="en-AU" dirty="0"/>
                        <a:t>,</a:t>
                      </a:r>
                      <a:r>
                        <a:rPr lang="pl-PL" dirty="0"/>
                        <a:t> 0</a:t>
                      </a:r>
                      <a:r>
                        <a:rPr lang="en-AU" dirty="0"/>
                        <a:t>,</a:t>
                      </a:r>
                      <a:r>
                        <a:rPr lang="pl-PL" dirty="0"/>
                        <a:t> 0</a:t>
                      </a:r>
                      <a:r>
                        <a:rPr lang="en-AU" dirty="0"/>
                        <a:t>,</a:t>
                      </a:r>
                      <a:r>
                        <a:rPr lang="pl-PL" dirty="0"/>
                        <a:t> 0</a:t>
                      </a:r>
                      <a:r>
                        <a:rPr lang="en-AU" dirty="0"/>
                        <a:t>,</a:t>
                      </a:r>
                      <a:r>
                        <a:rPr lang="pl-PL" dirty="0"/>
                        <a:t> 0</a:t>
                      </a:r>
                      <a:r>
                        <a:rPr lang="en-AU" dirty="0"/>
                        <a:t>, </a:t>
                      </a:r>
                      <a:r>
                        <a:rPr lang="pl-PL" dirty="0"/>
                        <a:t>0]</a:t>
                      </a:r>
                      <a:endParaRPr lang="en-AU" dirty="0"/>
                    </a:p>
                  </a:txBody>
                  <a:tcPr/>
                </a:tc>
                <a:extLst>
                  <a:ext uri="{0D108BD9-81ED-4DB2-BD59-A6C34878D82A}">
                    <a16:rowId xmlns:a16="http://schemas.microsoft.com/office/drawing/2014/main" val="2254292397"/>
                  </a:ext>
                </a:extLst>
              </a:tr>
              <a:tr h="370840">
                <a:tc>
                  <a:txBody>
                    <a:bodyPr/>
                    <a:lstStyle/>
                    <a:p>
                      <a:r>
                        <a:rPr lang="en-AU" dirty="0"/>
                        <a:t>010</a:t>
                      </a:r>
                    </a:p>
                  </a:txBody>
                  <a:tcPr/>
                </a:tc>
                <a:tc>
                  <a:txBody>
                    <a:bodyPr/>
                    <a:lstStyle/>
                    <a:p>
                      <a:r>
                        <a:rPr lang="en-AU" dirty="0"/>
                        <a:t>[0, 0, 1, 0, 0, 0, 0, 0]</a:t>
                      </a:r>
                    </a:p>
                  </a:txBody>
                  <a:tcPr/>
                </a:tc>
                <a:tc>
                  <a:txBody>
                    <a:bodyPr/>
                    <a:lstStyle/>
                    <a:p>
                      <a:r>
                        <a:rPr lang="en-AU" dirty="0"/>
                        <a:t>[ 0, 0, 9.4739e-01-3.2009e-01j, 0,  0, 0, 0,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1, 0, 0, 0, 0, 0]</a:t>
                      </a:r>
                    </a:p>
                  </a:txBody>
                  <a:tcPr/>
                </a:tc>
                <a:extLst>
                  <a:ext uri="{0D108BD9-81ED-4DB2-BD59-A6C34878D82A}">
                    <a16:rowId xmlns:a16="http://schemas.microsoft.com/office/drawing/2014/main" val="2686555367"/>
                  </a:ext>
                </a:extLst>
              </a:tr>
              <a:tr h="370840">
                <a:tc>
                  <a:txBody>
                    <a:bodyPr/>
                    <a:lstStyle/>
                    <a:p>
                      <a:r>
                        <a:rPr lang="en-AU" dirty="0"/>
                        <a:t>011</a:t>
                      </a:r>
                    </a:p>
                  </a:txBody>
                  <a:tcPr/>
                </a:tc>
                <a:tc>
                  <a:txBody>
                    <a:bodyPr/>
                    <a:lstStyle/>
                    <a:p>
                      <a:r>
                        <a:rPr lang="en-AU" dirty="0"/>
                        <a:t>[0, 0, 0, 1, 0, 0, 0, 0]</a:t>
                      </a:r>
                    </a:p>
                  </a:txBody>
                  <a:tcPr/>
                </a:tc>
                <a:tc>
                  <a:txBody>
                    <a:bodyPr/>
                    <a:lstStyle/>
                    <a:p>
                      <a:r>
                        <a:rPr lang="en-AU" dirty="0"/>
                        <a:t>[0, 0, 0, 7.3074e-02+9.9733e-01j, 0, 0, 0,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1, 0, 0, 0, 0]</a:t>
                      </a:r>
                    </a:p>
                  </a:txBody>
                  <a:tcPr/>
                </a:tc>
                <a:extLst>
                  <a:ext uri="{0D108BD9-81ED-4DB2-BD59-A6C34878D82A}">
                    <a16:rowId xmlns:a16="http://schemas.microsoft.com/office/drawing/2014/main" val="1650248387"/>
                  </a:ext>
                </a:extLst>
              </a:tr>
              <a:tr h="370840">
                <a:tc>
                  <a:txBody>
                    <a:bodyPr/>
                    <a:lstStyle/>
                    <a:p>
                      <a:r>
                        <a:rPr lang="en-AU" dirty="0"/>
                        <a:t>100</a:t>
                      </a:r>
                    </a:p>
                  </a:txBody>
                  <a:tcPr/>
                </a:tc>
                <a:tc>
                  <a:txBody>
                    <a:bodyPr/>
                    <a:lstStyle/>
                    <a:p>
                      <a:r>
                        <a:rPr lang="en-AU" dirty="0"/>
                        <a:t>[0, 0, 0, 0, 1, 0, 0, 0]</a:t>
                      </a:r>
                    </a:p>
                  </a:txBody>
                  <a:tcPr/>
                </a:tc>
                <a:tc>
                  <a:txBody>
                    <a:bodyPr/>
                    <a:lstStyle/>
                    <a:p>
                      <a:r>
                        <a:rPr lang="pl-PL" dirty="0"/>
                        <a:t>[0</a:t>
                      </a:r>
                      <a:r>
                        <a:rPr lang="en-AU" dirty="0"/>
                        <a:t>, </a:t>
                      </a:r>
                      <a:r>
                        <a:rPr lang="pl-PL" dirty="0"/>
                        <a:t>0</a:t>
                      </a:r>
                      <a:r>
                        <a:rPr lang="en-AU" dirty="0"/>
                        <a:t>, </a:t>
                      </a:r>
                      <a:r>
                        <a:rPr lang="pl-PL" dirty="0"/>
                        <a:t>0</a:t>
                      </a:r>
                      <a:r>
                        <a:rPr lang="en-AU" dirty="0"/>
                        <a:t>, </a:t>
                      </a:r>
                      <a:r>
                        <a:rPr lang="pl-PL" dirty="0"/>
                        <a:t>0</a:t>
                      </a:r>
                      <a:r>
                        <a:rPr lang="en-AU" dirty="0"/>
                        <a:t>, </a:t>
                      </a:r>
                      <a:r>
                        <a:rPr lang="pl-PL" dirty="0"/>
                        <a:t>0.8892-0.4575j</a:t>
                      </a:r>
                      <a:r>
                        <a:rPr lang="en-AU" dirty="0"/>
                        <a:t>,</a:t>
                      </a:r>
                      <a:r>
                        <a:rPr lang="pl-PL" dirty="0"/>
                        <a:t> 0</a:t>
                      </a:r>
                      <a:r>
                        <a:rPr lang="en-AU" dirty="0"/>
                        <a:t>, </a:t>
                      </a:r>
                      <a:r>
                        <a:rPr lang="pl-PL" dirty="0"/>
                        <a:t>0</a:t>
                      </a:r>
                      <a:r>
                        <a:rPr lang="en-AU" dirty="0"/>
                        <a:t>, </a:t>
                      </a:r>
                      <a:r>
                        <a:rPr lang="pl-PL" dirty="0"/>
                        <a:t>0]</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1, 0, 0, 0]</a:t>
                      </a:r>
                    </a:p>
                  </a:txBody>
                  <a:tcPr/>
                </a:tc>
                <a:extLst>
                  <a:ext uri="{0D108BD9-81ED-4DB2-BD59-A6C34878D82A}">
                    <a16:rowId xmlns:a16="http://schemas.microsoft.com/office/drawing/2014/main" val="756623976"/>
                  </a:ext>
                </a:extLst>
              </a:tr>
              <a:tr h="370840">
                <a:tc>
                  <a:txBody>
                    <a:bodyPr/>
                    <a:lstStyle/>
                    <a:p>
                      <a:r>
                        <a:rPr lang="en-AU" dirty="0"/>
                        <a:t>101</a:t>
                      </a:r>
                    </a:p>
                  </a:txBody>
                  <a:tcPr/>
                </a:tc>
                <a:tc>
                  <a:txBody>
                    <a:bodyPr/>
                    <a:lstStyle/>
                    <a:p>
                      <a:r>
                        <a:rPr lang="en-AU" dirty="0"/>
                        <a:t>[0, 0, 0, 0, 0, 1, 0, 0]</a:t>
                      </a:r>
                    </a:p>
                  </a:txBody>
                  <a:tcPr/>
                </a:tc>
                <a:tc>
                  <a:txBody>
                    <a:bodyPr/>
                    <a:lstStyle/>
                    <a:p>
                      <a:r>
                        <a:rPr lang="pl-PL" dirty="0"/>
                        <a:t>[0</a:t>
                      </a:r>
                      <a:r>
                        <a:rPr lang="en-AU" dirty="0"/>
                        <a:t>, </a:t>
                      </a:r>
                      <a:r>
                        <a:rPr lang="pl-PL" dirty="0"/>
                        <a:t>0</a:t>
                      </a:r>
                      <a:r>
                        <a:rPr lang="en-AU" dirty="0"/>
                        <a:t>, </a:t>
                      </a:r>
                      <a:r>
                        <a:rPr lang="pl-PL" dirty="0"/>
                        <a:t>0</a:t>
                      </a:r>
                      <a:r>
                        <a:rPr lang="en-AU" dirty="0"/>
                        <a:t>, </a:t>
                      </a:r>
                      <a:r>
                        <a:rPr lang="pl-PL" dirty="0"/>
                        <a:t>0</a:t>
                      </a:r>
                      <a:r>
                        <a:rPr lang="en-AU" dirty="0"/>
                        <a:t>, </a:t>
                      </a:r>
                      <a:r>
                        <a:rPr lang="pl-PL" dirty="0"/>
                        <a:t>0</a:t>
                      </a:r>
                      <a:r>
                        <a:rPr lang="en-AU" dirty="0"/>
                        <a:t>, </a:t>
                      </a:r>
                      <a:r>
                        <a:rPr lang="pl-PL" dirty="0"/>
                        <a:t>0.767-0.6417j</a:t>
                      </a:r>
                      <a:r>
                        <a:rPr lang="en-AU" dirty="0"/>
                        <a:t>,</a:t>
                      </a:r>
                      <a:r>
                        <a:rPr lang="pl-PL" dirty="0"/>
                        <a:t> 0</a:t>
                      </a:r>
                      <a:r>
                        <a:rPr lang="en-AU" dirty="0"/>
                        <a:t>, </a:t>
                      </a:r>
                      <a:r>
                        <a:rPr lang="pl-PL" dirty="0"/>
                        <a:t>0]</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0, 1, 0, 0]</a:t>
                      </a:r>
                    </a:p>
                  </a:txBody>
                  <a:tcPr/>
                </a:tc>
                <a:extLst>
                  <a:ext uri="{0D108BD9-81ED-4DB2-BD59-A6C34878D82A}">
                    <a16:rowId xmlns:a16="http://schemas.microsoft.com/office/drawing/2014/main" val="3325354771"/>
                  </a:ext>
                </a:extLst>
              </a:tr>
              <a:tr h="370840">
                <a:tc>
                  <a:txBody>
                    <a:bodyPr/>
                    <a:lstStyle/>
                    <a:p>
                      <a:r>
                        <a:rPr lang="en-AU" dirty="0"/>
                        <a:t>110</a:t>
                      </a:r>
                    </a:p>
                  </a:txBody>
                  <a:tcPr/>
                </a:tc>
                <a:tc>
                  <a:txBody>
                    <a:bodyPr/>
                    <a:lstStyle/>
                    <a:p>
                      <a:r>
                        <a:rPr lang="en-AU" dirty="0"/>
                        <a:t>[0, 0, 0, 0, 0, 0, 1, 0]</a:t>
                      </a:r>
                    </a:p>
                  </a:txBody>
                  <a:tcPr/>
                </a:tc>
                <a:tc>
                  <a:txBody>
                    <a:bodyPr/>
                    <a:lstStyle/>
                    <a:p>
                      <a:r>
                        <a:rPr lang="en-AU" dirty="0"/>
                        <a:t>[0, 0, 0, 0, 0, 0, 0, -9.4853e-01-3.1670e-01j]</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0, 0, 0, 1]</a:t>
                      </a:r>
                    </a:p>
                  </a:txBody>
                  <a:tcPr/>
                </a:tc>
                <a:extLst>
                  <a:ext uri="{0D108BD9-81ED-4DB2-BD59-A6C34878D82A}">
                    <a16:rowId xmlns:a16="http://schemas.microsoft.com/office/drawing/2014/main" val="3378133183"/>
                  </a:ext>
                </a:extLst>
              </a:tr>
              <a:tr h="370840">
                <a:tc>
                  <a:txBody>
                    <a:bodyPr/>
                    <a:lstStyle/>
                    <a:p>
                      <a:r>
                        <a:rPr lang="en-AU" dirty="0"/>
                        <a:t>111</a:t>
                      </a:r>
                    </a:p>
                  </a:txBody>
                  <a:tcPr/>
                </a:tc>
                <a:tc>
                  <a:txBody>
                    <a:bodyPr/>
                    <a:lstStyle/>
                    <a:p>
                      <a:r>
                        <a:rPr lang="en-AU" dirty="0"/>
                        <a:t>[0, 0, 0, 0, 0, 0, 0, 1]</a:t>
                      </a:r>
                    </a:p>
                  </a:txBody>
                  <a:tcPr/>
                </a:tc>
                <a:tc>
                  <a:txBody>
                    <a:bodyPr/>
                    <a:lstStyle/>
                    <a:p>
                      <a:r>
                        <a:rPr lang="en-AU" dirty="0"/>
                        <a:t>[0, 0, 0, 0, 0, 0, 6.9510e-02-9.9758e-01j,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[0, 0, 0, 0, 0, 0, 1, 0]</a:t>
                      </a:r>
                    </a:p>
                  </a:txBody>
                  <a:tcPr/>
                </a:tc>
                <a:extLst>
                  <a:ext uri="{0D108BD9-81ED-4DB2-BD59-A6C34878D82A}">
                    <a16:rowId xmlns:a16="http://schemas.microsoft.com/office/drawing/2014/main" val="1340905113"/>
                  </a:ext>
                </a:extLst>
              </a:tr>
            </a:tbl>
          </a:graphicData>
        </a:graphic>
      </p:graphicFrame>
    </p:spTree>
    <p:extLst>
      <p:ext uri="{BB962C8B-B14F-4D97-AF65-F5344CB8AC3E}">
        <p14:creationId xmlns:p14="http://schemas.microsoft.com/office/powerpoint/2010/main" val="251940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8D1B3-F12C-458D-A194-6BF99A837BA2}"/>
              </a:ext>
            </a:extLst>
          </p:cNvPr>
          <p:cNvSpPr>
            <a:spLocks noGrp="1"/>
          </p:cNvSpPr>
          <p:nvPr>
            <p:ph type="title"/>
          </p:nvPr>
        </p:nvSpPr>
        <p:spPr>
          <a:xfrm>
            <a:off x="482600" y="978408"/>
            <a:ext cx="10634472" cy="426810"/>
          </a:xfrm>
        </p:spPr>
        <p:txBody>
          <a:bodyPr/>
          <a:lstStyle/>
          <a:p>
            <a:r>
              <a:rPr lang="en-AU" sz="2800" dirty="0"/>
              <a:t>Ref</a:t>
            </a:r>
          </a:p>
        </p:txBody>
      </p:sp>
      <p:sp>
        <p:nvSpPr>
          <p:cNvPr id="5" name="Content Placeholder 4">
            <a:extLst>
              <a:ext uri="{FF2B5EF4-FFF2-40B4-BE49-F238E27FC236}">
                <a16:creationId xmlns:a16="http://schemas.microsoft.com/office/drawing/2014/main" id="{DDCC9C10-4253-47FE-842E-C0396F36CC5D}"/>
              </a:ext>
            </a:extLst>
          </p:cNvPr>
          <p:cNvSpPr>
            <a:spLocks noGrp="1"/>
          </p:cNvSpPr>
          <p:nvPr>
            <p:ph idx="1"/>
          </p:nvPr>
        </p:nvSpPr>
        <p:spPr>
          <a:xfrm>
            <a:off x="482600" y="1405218"/>
            <a:ext cx="10506991" cy="4474373"/>
          </a:xfrm>
        </p:spPr>
        <p:txBody>
          <a:bodyPr>
            <a:normAutofit fontScale="70000" lnSpcReduction="20000"/>
          </a:bodyPr>
          <a:lstStyle/>
          <a:p>
            <a:r>
              <a:rPr lang="en-AU" dirty="0"/>
              <a:t>[1] S.-X. Zhang, C.-Y. Hsieh, S. Zhang, and H. Yao, Differentiable quantum architecture search (2020), arXiv:2010.08561 [quant-</a:t>
            </a:r>
            <a:r>
              <a:rPr lang="en-AU" dirty="0" err="1"/>
              <a:t>ph</a:t>
            </a:r>
            <a:r>
              <a:rPr lang="en-AU" dirty="0"/>
              <a:t>].</a:t>
            </a:r>
          </a:p>
          <a:p>
            <a:r>
              <a:rPr lang="en-AU" dirty="0"/>
              <a:t>[2] Y. Du, T. Huang, S. You, M.-H. Hsieh, and D. Tao, Quantum circuit architecture search: error mitigation and trainability enhancement for variational quantum solvers (2020), arXiv:2010.10217 [quant-</a:t>
            </a:r>
            <a:r>
              <a:rPr lang="en-AU" dirty="0" err="1"/>
              <a:t>ph</a:t>
            </a:r>
            <a:r>
              <a:rPr lang="en-AU" dirty="0"/>
              <a:t>].</a:t>
            </a:r>
          </a:p>
          <a:p>
            <a:r>
              <a:rPr lang="en-AU" dirty="0"/>
              <a:t>[3] S.-X. Zhang, C.-Y. Hsieh, S. Zhang, and H. Yao, Neural predictor based quantum architecture search (2021), arXiv:2103.06524 [quant-</a:t>
            </a:r>
            <a:r>
              <a:rPr lang="en-AU" dirty="0" err="1"/>
              <a:t>ph</a:t>
            </a:r>
            <a:r>
              <a:rPr lang="en-AU" dirty="0"/>
              <a:t>].</a:t>
            </a:r>
          </a:p>
          <a:p>
            <a:r>
              <a:rPr lang="en-AU" dirty="0"/>
              <a:t>[4] E.-J. </a:t>
            </a:r>
            <a:r>
              <a:rPr lang="en-AU" dirty="0" err="1"/>
              <a:t>Kuo</a:t>
            </a:r>
            <a:r>
              <a:rPr lang="en-AU" dirty="0"/>
              <a:t>, Y.-L. L. Fang, and S. Y.-C. Chen, Quantum architecture search via deep reinforcement learning (2021), arXiv:2104.07715 [quant-</a:t>
            </a:r>
            <a:r>
              <a:rPr lang="en-AU" dirty="0" err="1"/>
              <a:t>ph</a:t>
            </a:r>
            <a:r>
              <a:rPr lang="en-AU" dirty="0"/>
              <a:t>].</a:t>
            </a:r>
          </a:p>
          <a:p>
            <a:r>
              <a:rPr lang="en-AU" dirty="0"/>
              <a:t>[5] </a:t>
            </a:r>
            <a:r>
              <a:rPr lang="en-US" dirty="0"/>
              <a:t>C. Chen, Z. He, L. Li, S. Zheng, and H. Situ, Quantum architecture search with meta-learning (2021), arXiv:2106.06248 [quant-</a:t>
            </a:r>
            <a:r>
              <a:rPr lang="en-US" dirty="0" err="1"/>
              <a:t>ph</a:t>
            </a:r>
            <a:r>
              <a:rPr lang="en-US" dirty="0"/>
              <a:t>].</a:t>
            </a:r>
          </a:p>
          <a:p>
            <a:r>
              <a:rPr lang="en-US" dirty="0"/>
              <a:t>[6] T. </a:t>
            </a:r>
            <a:r>
              <a:rPr lang="en-US" dirty="0" err="1"/>
              <a:t>Cazenave</a:t>
            </a:r>
            <a:r>
              <a:rPr lang="en-US" dirty="0"/>
              <a:t>, Nested monte-</a:t>
            </a:r>
            <a:r>
              <a:rPr lang="en-US" dirty="0" err="1"/>
              <a:t>carlo</a:t>
            </a:r>
            <a:r>
              <a:rPr lang="en-US" dirty="0"/>
              <a:t> search, in Proceedings of the 21st International Joint Conference on Artificial Intelligence, IJCAI'09 (Morgan Kaufmann Publishers Inc., San Francisco, CA, USA, 2009) p. 456-461.</a:t>
            </a:r>
          </a:p>
          <a:p>
            <a:r>
              <a:rPr lang="en-US" dirty="0"/>
              <a:t>[7] S. </a:t>
            </a:r>
            <a:r>
              <a:rPr lang="en-US" dirty="0" err="1"/>
              <a:t>Ontanon</a:t>
            </a:r>
            <a:r>
              <a:rPr lang="en-US" dirty="0"/>
              <a:t>, The combinatorial multi-armed bandit problem and its application to real-time strategy games, in Proceedings of the Ninth AAAI Conference on Artificial Intelligence and Interactive Digital Entertainment, AIIDE’ 13 (AAAI Press, 2013) p. 58~64</a:t>
            </a:r>
          </a:p>
          <a:p>
            <a:r>
              <a:rPr lang="en-US" dirty="0"/>
              <a:t>[8] J.  </a:t>
            </a:r>
            <a:r>
              <a:rPr lang="en-US" dirty="0" err="1"/>
              <a:t>Roffe</a:t>
            </a:r>
            <a:r>
              <a:rPr lang="en-US" dirty="0"/>
              <a:t>,  Quantum error correction:  an introductory guide, Contemporary Physics60, 226–245 (2019)</a:t>
            </a:r>
            <a:endParaRPr lang="en-AU" dirty="0"/>
          </a:p>
        </p:txBody>
      </p:sp>
    </p:spTree>
    <p:extLst>
      <p:ext uri="{BB962C8B-B14F-4D97-AF65-F5344CB8AC3E}">
        <p14:creationId xmlns:p14="http://schemas.microsoft.com/office/powerpoint/2010/main" val="358151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548F9D-3396-4D39-945A-A311AD60D998}"/>
              </a:ext>
            </a:extLst>
          </p:cNvPr>
          <p:cNvSpPr>
            <a:spLocks noGrp="1"/>
          </p:cNvSpPr>
          <p:nvPr>
            <p:ph type="title"/>
          </p:nvPr>
        </p:nvSpPr>
        <p:spPr>
          <a:xfrm>
            <a:off x="482600" y="978408"/>
            <a:ext cx="10634472" cy="1112610"/>
          </a:xfrm>
        </p:spPr>
        <p:txBody>
          <a:bodyPr/>
          <a:lstStyle/>
          <a:p>
            <a:r>
              <a:rPr lang="en-AU" dirty="0"/>
              <a:t>Motivation</a:t>
            </a:r>
          </a:p>
        </p:txBody>
      </p:sp>
      <p:sp>
        <p:nvSpPr>
          <p:cNvPr id="8" name="Content Placeholder 7">
            <a:extLst>
              <a:ext uri="{FF2B5EF4-FFF2-40B4-BE49-F238E27FC236}">
                <a16:creationId xmlns:a16="http://schemas.microsoft.com/office/drawing/2014/main" id="{BE44C403-1BE3-4CAF-9BF6-C9AC0C69D22A}"/>
              </a:ext>
            </a:extLst>
          </p:cNvPr>
          <p:cNvSpPr>
            <a:spLocks noGrp="1"/>
          </p:cNvSpPr>
          <p:nvPr>
            <p:ph idx="1"/>
          </p:nvPr>
        </p:nvSpPr>
        <p:spPr>
          <a:xfrm>
            <a:off x="482600" y="2091018"/>
            <a:ext cx="10506991" cy="3788573"/>
          </a:xfrm>
        </p:spPr>
        <p:txBody>
          <a:bodyPr>
            <a:normAutofit/>
          </a:bodyPr>
          <a:lstStyle/>
          <a:p>
            <a:pPr lvl="0"/>
            <a:r>
              <a:rPr lang="en-AU" dirty="0"/>
              <a:t>An automated protocol for designing quantum circuits/ansatz without any heuristic for the problem;</a:t>
            </a:r>
            <a:endParaRPr lang="en-US" dirty="0"/>
          </a:p>
          <a:p>
            <a:pPr lvl="0"/>
            <a:r>
              <a:rPr lang="en-AU" dirty="0"/>
              <a:t>With tree-based method, constraints can be directly applied by pruning the unwanted nodes from the operation pool, instead of just adding a penalty term on the loss and/or reward function(s);</a:t>
            </a:r>
            <a:endParaRPr lang="en-US" dirty="0"/>
          </a:p>
          <a:p>
            <a:pPr lvl="0"/>
            <a:r>
              <a:rPr lang="en-AU" dirty="0"/>
              <a:t>Make it possible to develop quantum circuits tailored to the hardware topology</a:t>
            </a:r>
            <a:endParaRPr lang="en-US" dirty="0"/>
          </a:p>
          <a:p>
            <a:endParaRPr lang="en-AU" dirty="0"/>
          </a:p>
        </p:txBody>
      </p:sp>
    </p:spTree>
    <p:extLst>
      <p:ext uri="{BB962C8B-B14F-4D97-AF65-F5344CB8AC3E}">
        <p14:creationId xmlns:p14="http://schemas.microsoft.com/office/powerpoint/2010/main" val="21393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C195-2731-4DE6-9184-A30A30634A7F}"/>
              </a:ext>
            </a:extLst>
          </p:cNvPr>
          <p:cNvSpPr>
            <a:spLocks noGrp="1"/>
          </p:cNvSpPr>
          <p:nvPr>
            <p:ph type="title"/>
          </p:nvPr>
        </p:nvSpPr>
        <p:spPr>
          <a:xfrm>
            <a:off x="482600" y="978408"/>
            <a:ext cx="10634472" cy="1086875"/>
          </a:xfrm>
        </p:spPr>
        <p:txBody>
          <a:bodyPr/>
          <a:lstStyle/>
          <a:p>
            <a:r>
              <a:rPr lang="en-AU" dirty="0"/>
              <a:t>Related Research</a:t>
            </a:r>
          </a:p>
        </p:txBody>
      </p:sp>
      <p:sp>
        <p:nvSpPr>
          <p:cNvPr id="3" name="Content Placeholder 2">
            <a:extLst>
              <a:ext uri="{FF2B5EF4-FFF2-40B4-BE49-F238E27FC236}">
                <a16:creationId xmlns:a16="http://schemas.microsoft.com/office/drawing/2014/main" id="{3A6169D5-BEA8-4385-A343-1CECCD921CF9}"/>
              </a:ext>
            </a:extLst>
          </p:cNvPr>
          <p:cNvSpPr>
            <a:spLocks noGrp="1"/>
          </p:cNvSpPr>
          <p:nvPr>
            <p:ph idx="1"/>
          </p:nvPr>
        </p:nvSpPr>
        <p:spPr>
          <a:xfrm>
            <a:off x="482600" y="2412124"/>
            <a:ext cx="10506991" cy="3467467"/>
          </a:xfrm>
        </p:spPr>
        <p:txBody>
          <a:bodyPr>
            <a:normAutofit fontScale="70000" lnSpcReduction="20000"/>
          </a:bodyPr>
          <a:lstStyle/>
          <a:p>
            <a:r>
              <a:rPr lang="en-AU" dirty="0"/>
              <a:t>Differentiable quantum ansatz search, which assumes the choice of operations in each layer follows a probability distribution. A popular choice is the independent categorical probability distribution [1];</a:t>
            </a:r>
          </a:p>
          <a:p>
            <a:r>
              <a:rPr lang="en-AU" dirty="0"/>
              <a:t>Quantum architecture search with subnets uniformly sampled from a </a:t>
            </a:r>
            <a:r>
              <a:rPr lang="en-AU" dirty="0" err="1"/>
              <a:t>supernet</a:t>
            </a:r>
            <a:r>
              <a:rPr lang="en-AU" dirty="0"/>
              <a:t> and ranked by their performance. Parameters are shared among different subnets [2];</a:t>
            </a:r>
          </a:p>
          <a:p>
            <a:r>
              <a:rPr lang="en-AU" dirty="0"/>
              <a:t>QAS with a neural predictor, which is trained with the structure of different circuits and their performance, and can predict the performance of a searched architecture without evaluation [3];</a:t>
            </a:r>
          </a:p>
          <a:p>
            <a:r>
              <a:rPr lang="en-AU" dirty="0"/>
              <a:t>QAS with deep reinforcement learning. Instead of following a probability distribution, a reinforcement learning agent is trained for selecting the operations in the circuit [4];</a:t>
            </a:r>
          </a:p>
          <a:p>
            <a:r>
              <a:rPr lang="en-AU" dirty="0"/>
              <a:t>QAS with meta-learning. </a:t>
            </a:r>
            <a:r>
              <a:rPr lang="en-US" dirty="0"/>
              <a:t>The proposed meta quantum architecture search (</a:t>
            </a:r>
            <a:r>
              <a:rPr lang="en-US" dirty="0" err="1"/>
              <a:t>MetaQAS</a:t>
            </a:r>
            <a:r>
              <a:rPr lang="en-US" dirty="0"/>
              <a:t>) algorithm aims to learn a meta-architecture α</a:t>
            </a:r>
            <a:r>
              <a:rPr lang="en-US" baseline="-25000" dirty="0"/>
              <a:t>meta</a:t>
            </a:r>
            <a:r>
              <a:rPr lang="en-US" dirty="0"/>
              <a:t> as well as meta-parameters of quantum gates </a:t>
            </a:r>
            <a:r>
              <a:rPr lang="en-US" dirty="0" err="1"/>
              <a:t>θ</a:t>
            </a:r>
            <a:r>
              <a:rPr lang="en-US" baseline="-25000" dirty="0" err="1"/>
              <a:t>meta</a:t>
            </a:r>
            <a:r>
              <a:rPr lang="en-US" dirty="0"/>
              <a:t> from a set of training tasks drawn from a distribution over tasks p(T ) that we want our algorithm to be able to adapt to </a:t>
            </a:r>
            <a:r>
              <a:rPr lang="en-AU" dirty="0"/>
              <a:t>[5].</a:t>
            </a:r>
          </a:p>
          <a:p>
            <a:endParaRPr lang="en-AU" dirty="0"/>
          </a:p>
        </p:txBody>
      </p:sp>
    </p:spTree>
    <p:extLst>
      <p:ext uri="{BB962C8B-B14F-4D97-AF65-F5344CB8AC3E}">
        <p14:creationId xmlns:p14="http://schemas.microsoft.com/office/powerpoint/2010/main" val="418563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1069-EFE5-4635-9052-D1B0DF48BFE6}"/>
              </a:ext>
            </a:extLst>
          </p:cNvPr>
          <p:cNvSpPr>
            <a:spLocks noGrp="1"/>
          </p:cNvSpPr>
          <p:nvPr>
            <p:ph type="title"/>
          </p:nvPr>
        </p:nvSpPr>
        <p:spPr>
          <a:xfrm>
            <a:off x="482600" y="978408"/>
            <a:ext cx="10634472" cy="844454"/>
          </a:xfrm>
        </p:spPr>
        <p:txBody>
          <a:bodyPr/>
          <a:lstStyle/>
          <a:p>
            <a:r>
              <a:rPr lang="en-AU" dirty="0"/>
              <a:t>Contribution</a:t>
            </a:r>
          </a:p>
        </p:txBody>
      </p:sp>
      <p:sp>
        <p:nvSpPr>
          <p:cNvPr id="3" name="Content Placeholder 2">
            <a:extLst>
              <a:ext uri="{FF2B5EF4-FFF2-40B4-BE49-F238E27FC236}">
                <a16:creationId xmlns:a16="http://schemas.microsoft.com/office/drawing/2014/main" id="{35676CB4-654B-4F0A-86ED-79F7FB1311B3}"/>
              </a:ext>
            </a:extLst>
          </p:cNvPr>
          <p:cNvSpPr>
            <a:spLocks noGrp="1"/>
          </p:cNvSpPr>
          <p:nvPr>
            <p:ph idx="1"/>
          </p:nvPr>
        </p:nvSpPr>
        <p:spPr>
          <a:xfrm>
            <a:off x="482600" y="1941616"/>
            <a:ext cx="10506991" cy="3937975"/>
          </a:xfrm>
        </p:spPr>
        <p:txBody>
          <a:bodyPr/>
          <a:lstStyle/>
          <a:p>
            <a:r>
              <a:rPr lang="en-AU" dirty="0"/>
              <a:t>We are the first to apply tree-based method to quantum circuit search;</a:t>
            </a:r>
          </a:p>
          <a:p>
            <a:r>
              <a:rPr lang="en-AU" dirty="0"/>
              <a:t>MCTS enables us to search through larger search space;</a:t>
            </a:r>
          </a:p>
          <a:p>
            <a:r>
              <a:rPr lang="en-AU" dirty="0"/>
              <a:t>Instead of just choosing from the entire operation pool at each layer then using a penalty function to increase the loss of circuit with unwanted snippets (e.g. two neighbouring Pauli X gates), with our tree-based search algorithm, we can just rule out those unwanted operations when checking the legal actions of each node.</a:t>
            </a:r>
          </a:p>
          <a:p>
            <a:endParaRPr lang="en-AU" dirty="0"/>
          </a:p>
        </p:txBody>
      </p:sp>
    </p:spTree>
    <p:extLst>
      <p:ext uri="{BB962C8B-B14F-4D97-AF65-F5344CB8AC3E}">
        <p14:creationId xmlns:p14="http://schemas.microsoft.com/office/powerpoint/2010/main" val="347862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9895-369E-46FF-B3E7-A9D34AC9029F}"/>
              </a:ext>
            </a:extLst>
          </p:cNvPr>
          <p:cNvSpPr>
            <a:spLocks noGrp="1"/>
          </p:cNvSpPr>
          <p:nvPr>
            <p:ph type="title"/>
          </p:nvPr>
        </p:nvSpPr>
        <p:spPr>
          <a:xfrm>
            <a:off x="482600" y="978408"/>
            <a:ext cx="10634472" cy="761327"/>
          </a:xfrm>
        </p:spPr>
        <p:txBody>
          <a:bodyPr/>
          <a:lstStyle/>
          <a:p>
            <a:r>
              <a:rPr lang="en-AU" dirty="0"/>
              <a:t>Monte-Carlo Tree Search</a:t>
            </a:r>
          </a:p>
        </p:txBody>
      </p:sp>
      <p:sp>
        <p:nvSpPr>
          <p:cNvPr id="3" name="Content Placeholder 2">
            <a:extLst>
              <a:ext uri="{FF2B5EF4-FFF2-40B4-BE49-F238E27FC236}">
                <a16:creationId xmlns:a16="http://schemas.microsoft.com/office/drawing/2014/main" id="{2C0ACF90-CA26-48F6-AF93-6EED4DE3CDA0}"/>
              </a:ext>
            </a:extLst>
          </p:cNvPr>
          <p:cNvSpPr>
            <a:spLocks noGrp="1"/>
          </p:cNvSpPr>
          <p:nvPr>
            <p:ph idx="1"/>
          </p:nvPr>
        </p:nvSpPr>
        <p:spPr>
          <a:xfrm>
            <a:off x="482600" y="1947554"/>
            <a:ext cx="10506991" cy="3932038"/>
          </a:xfrm>
        </p:spPr>
        <p:txBody>
          <a:bodyPr/>
          <a:lstStyle/>
          <a:p>
            <a:r>
              <a:rPr lang="en-AU" dirty="0"/>
              <a:t>A heuristic search algorithm designed for (sequential) decision problem, e.g. given a initial quantum state, and a target state that we want to prepare, how do we assign quantum operations at different locations of the circuit to reach the target state;</a:t>
            </a:r>
          </a:p>
          <a:p>
            <a:r>
              <a:rPr lang="en-AU" dirty="0"/>
              <a:t>Vanilla MCTS includes four stages:</a:t>
            </a:r>
          </a:p>
          <a:p>
            <a:r>
              <a:rPr lang="en-AU" dirty="0"/>
              <a:t>Selection, expansion, simulation and backpropagation.</a:t>
            </a:r>
          </a:p>
        </p:txBody>
      </p:sp>
    </p:spTree>
    <p:extLst>
      <p:ext uri="{BB962C8B-B14F-4D97-AF65-F5344CB8AC3E}">
        <p14:creationId xmlns:p14="http://schemas.microsoft.com/office/powerpoint/2010/main" val="315497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8270-02EE-4BFE-837E-F48BAED1E1CC}"/>
              </a:ext>
            </a:extLst>
          </p:cNvPr>
          <p:cNvSpPr>
            <a:spLocks noGrp="1"/>
          </p:cNvSpPr>
          <p:nvPr>
            <p:ph type="title"/>
          </p:nvPr>
        </p:nvSpPr>
        <p:spPr>
          <a:xfrm>
            <a:off x="482600" y="978408"/>
            <a:ext cx="10634472" cy="716280"/>
          </a:xfrm>
        </p:spPr>
        <p:txBody>
          <a:bodyPr/>
          <a:lstStyle/>
          <a:p>
            <a:r>
              <a:rPr lang="en-AU" dirty="0"/>
              <a:t>Monte-Carlo Tree Search</a:t>
            </a:r>
          </a:p>
        </p:txBody>
      </p:sp>
      <p:pic>
        <p:nvPicPr>
          <p:cNvPr id="5" name="Content Placeholder 4" descr="Diagram&#10;&#10;Description automatically generated with medium confidence">
            <a:extLst>
              <a:ext uri="{FF2B5EF4-FFF2-40B4-BE49-F238E27FC236}">
                <a16:creationId xmlns:a16="http://schemas.microsoft.com/office/drawing/2014/main" id="{35D143AE-ADC6-42D0-BEB2-99EF56547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00" y="2131236"/>
            <a:ext cx="10762991" cy="3318588"/>
          </a:xfrm>
        </p:spPr>
      </p:pic>
      <p:sp>
        <p:nvSpPr>
          <p:cNvPr id="6" name="TextBox 5">
            <a:extLst>
              <a:ext uri="{FF2B5EF4-FFF2-40B4-BE49-F238E27FC236}">
                <a16:creationId xmlns:a16="http://schemas.microsoft.com/office/drawing/2014/main" id="{729F4559-F0AD-4A7C-B85E-AFB99CFEED62}"/>
              </a:ext>
            </a:extLst>
          </p:cNvPr>
          <p:cNvSpPr txBox="1"/>
          <p:nvPr/>
        </p:nvSpPr>
        <p:spPr>
          <a:xfrm>
            <a:off x="9517385" y="5986272"/>
            <a:ext cx="2674615" cy="369332"/>
          </a:xfrm>
          <a:prstGeom prst="rect">
            <a:avLst/>
          </a:prstGeom>
          <a:noFill/>
        </p:spPr>
        <p:txBody>
          <a:bodyPr wrap="square" rtlCol="0">
            <a:spAutoFit/>
          </a:bodyPr>
          <a:lstStyle/>
          <a:p>
            <a:r>
              <a:rPr lang="en-AU" dirty="0"/>
              <a:t>Source: Wikipedia</a:t>
            </a:r>
          </a:p>
        </p:txBody>
      </p:sp>
    </p:spTree>
    <p:extLst>
      <p:ext uri="{BB962C8B-B14F-4D97-AF65-F5344CB8AC3E}">
        <p14:creationId xmlns:p14="http://schemas.microsoft.com/office/powerpoint/2010/main" val="131622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5C95-A744-44AE-AC2D-6A6D8B4FAE5A}"/>
              </a:ext>
            </a:extLst>
          </p:cNvPr>
          <p:cNvSpPr>
            <a:spLocks noGrp="1"/>
          </p:cNvSpPr>
          <p:nvPr>
            <p:ph type="title"/>
          </p:nvPr>
        </p:nvSpPr>
        <p:spPr>
          <a:xfrm>
            <a:off x="482600" y="824028"/>
            <a:ext cx="10634472" cy="981021"/>
          </a:xfrm>
        </p:spPr>
        <p:txBody>
          <a:bodyPr/>
          <a:lstStyle/>
          <a:p>
            <a:r>
              <a:rPr lang="en-AU" dirty="0"/>
              <a:t>Nested MCTS</a:t>
            </a:r>
          </a:p>
        </p:txBody>
      </p:sp>
      <p:sp>
        <p:nvSpPr>
          <p:cNvPr id="3" name="Content Placeholder 2">
            <a:extLst>
              <a:ext uri="{FF2B5EF4-FFF2-40B4-BE49-F238E27FC236}">
                <a16:creationId xmlns:a16="http://schemas.microsoft.com/office/drawing/2014/main" id="{1A74BC11-E878-4384-BFAF-BF570EE50291}"/>
              </a:ext>
            </a:extLst>
          </p:cNvPr>
          <p:cNvSpPr>
            <a:spLocks noGrp="1"/>
          </p:cNvSpPr>
          <p:nvPr>
            <p:ph idx="1"/>
          </p:nvPr>
        </p:nvSpPr>
        <p:spPr>
          <a:xfrm>
            <a:off x="482600" y="2095996"/>
            <a:ext cx="10506991" cy="3783596"/>
          </a:xfrm>
        </p:spPr>
        <p:txBody>
          <a:bodyPr/>
          <a:lstStyle/>
          <a:p>
            <a:r>
              <a:rPr lang="en-AU" dirty="0"/>
              <a:t>However, even MCTS can sometimes struggle with large branch factors, like when playing RTS games (C&amp;C, StarCraft, etc..), there could be tens of thousands of different possible choices at each state.</a:t>
            </a:r>
          </a:p>
          <a:p>
            <a:r>
              <a:rPr lang="en-AU" dirty="0"/>
              <a:t>Nested Monte Carlo tree search was developed to deal with this kind of problems [6].</a:t>
            </a:r>
          </a:p>
          <a:p>
            <a:r>
              <a:rPr lang="en-AU" dirty="0"/>
              <a:t>In nested MCTS, before choosing which action to take, we first run the four-stage MCTS multiple times to update the rewards of each action, then we make the selection according to some policy</a:t>
            </a:r>
          </a:p>
        </p:txBody>
      </p:sp>
    </p:spTree>
    <p:extLst>
      <p:ext uri="{BB962C8B-B14F-4D97-AF65-F5344CB8AC3E}">
        <p14:creationId xmlns:p14="http://schemas.microsoft.com/office/powerpoint/2010/main" val="14593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DA82-4E4A-46C8-B0C7-5CEBBE08CC2B}"/>
              </a:ext>
            </a:extLst>
          </p:cNvPr>
          <p:cNvSpPr>
            <a:spLocks noGrp="1"/>
          </p:cNvSpPr>
          <p:nvPr>
            <p:ph type="title"/>
          </p:nvPr>
        </p:nvSpPr>
        <p:spPr>
          <a:xfrm>
            <a:off x="482600" y="978408"/>
            <a:ext cx="10634472" cy="773202"/>
          </a:xfrm>
        </p:spPr>
        <p:txBody>
          <a:bodyPr/>
          <a:lstStyle/>
          <a:p>
            <a:r>
              <a:rPr lang="en-AU" dirty="0"/>
              <a:t>Nested MCTS</a:t>
            </a:r>
          </a:p>
        </p:txBody>
      </p:sp>
      <p:pic>
        <p:nvPicPr>
          <p:cNvPr id="5" name="Content Placeholder 4" descr="Diagram, engineering drawing&#10;&#10;Description automatically generated">
            <a:extLst>
              <a:ext uri="{FF2B5EF4-FFF2-40B4-BE49-F238E27FC236}">
                <a16:creationId xmlns:a16="http://schemas.microsoft.com/office/drawing/2014/main" id="{DCB53308-D165-4C4B-AE87-DFB14747E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5544" y="2194719"/>
            <a:ext cx="6581775" cy="3343275"/>
          </a:xfrm>
        </p:spPr>
      </p:pic>
    </p:spTree>
    <p:extLst>
      <p:ext uri="{BB962C8B-B14F-4D97-AF65-F5344CB8AC3E}">
        <p14:creationId xmlns:p14="http://schemas.microsoft.com/office/powerpoint/2010/main" val="108318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77D7-34B4-4C26-9298-7761DA8B92F6}"/>
              </a:ext>
            </a:extLst>
          </p:cNvPr>
          <p:cNvSpPr>
            <a:spLocks noGrp="1"/>
          </p:cNvSpPr>
          <p:nvPr>
            <p:ph type="title"/>
          </p:nvPr>
        </p:nvSpPr>
        <p:spPr>
          <a:xfrm>
            <a:off x="482600" y="978408"/>
            <a:ext cx="10634472" cy="1123524"/>
          </a:xfrm>
        </p:spPr>
        <p:txBody>
          <a:bodyPr/>
          <a:lstStyle/>
          <a:p>
            <a:r>
              <a:rPr lang="en-AU" dirty="0"/>
              <a:t>Naïve Assumption</a:t>
            </a:r>
          </a:p>
        </p:txBody>
      </p:sp>
      <p:sp>
        <p:nvSpPr>
          <p:cNvPr id="3" name="Content Placeholder 2">
            <a:extLst>
              <a:ext uri="{FF2B5EF4-FFF2-40B4-BE49-F238E27FC236}">
                <a16:creationId xmlns:a16="http://schemas.microsoft.com/office/drawing/2014/main" id="{5597B393-2170-4409-AE36-8AC7685F5A2F}"/>
              </a:ext>
            </a:extLst>
          </p:cNvPr>
          <p:cNvSpPr>
            <a:spLocks noGrp="1"/>
          </p:cNvSpPr>
          <p:nvPr>
            <p:ph idx="1"/>
          </p:nvPr>
        </p:nvSpPr>
        <p:spPr>
          <a:xfrm>
            <a:off x="482600" y="2190998"/>
            <a:ext cx="10506991" cy="3688594"/>
          </a:xfrm>
        </p:spPr>
        <p:txBody>
          <a:bodyPr>
            <a:normAutofit fontScale="92500"/>
          </a:bodyPr>
          <a:lstStyle/>
          <a:p>
            <a:r>
              <a:rPr lang="en-AU" dirty="0"/>
              <a:t>We also borrowed the concept of “naïve assumption” from combinatorial multi-armed bandits [7]. With naïve assumption, we treat the selection of operations at each layer of the circuit as a local multi-armed bandit, and the selection of different circuit structure as a global multi-armed bandit, and the reward for global MAB is a linear function of the local MABs. Since we can calculate the reward of a circuit (global MAB) with the pre-defined loss/reward function, then we can just assign the reward of the global MAB to the selected actions of each local MAB, then take the average with respect to the number of times the corresponding action has been taken. Then we can prune the children nodes if the average reward of the children node is smaller than a certain percentage of the reward of the parent node.</a:t>
            </a:r>
          </a:p>
        </p:txBody>
      </p:sp>
    </p:spTree>
    <p:extLst>
      <p:ext uri="{BB962C8B-B14F-4D97-AF65-F5344CB8AC3E}">
        <p14:creationId xmlns:p14="http://schemas.microsoft.com/office/powerpoint/2010/main" val="2865010198"/>
      </p:ext>
    </p:extLst>
  </p:cSld>
  <p:clrMapOvr>
    <a:masterClrMapping/>
  </p:clrMapOvr>
</p:sld>
</file>

<file path=ppt/theme/theme1.xml><?xml version="1.0" encoding="utf-8"?>
<a:theme xmlns:a="http://schemas.openxmlformats.org/drawingml/2006/main" name="Level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397</TotalTime>
  <Words>2575</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Seaford</vt:lpstr>
      <vt:lpstr>LevelVTI</vt:lpstr>
      <vt:lpstr>Automated Quantum Circuit Design with Monte Carlo Tree Search</vt:lpstr>
      <vt:lpstr>Motivation</vt:lpstr>
      <vt:lpstr>Related Research</vt:lpstr>
      <vt:lpstr>Contribution</vt:lpstr>
      <vt:lpstr>Monte-Carlo Tree Search</vt:lpstr>
      <vt:lpstr>Monte-Carlo Tree Search</vt:lpstr>
      <vt:lpstr>Nested MCTS</vt:lpstr>
      <vt:lpstr>Nested MCTS</vt:lpstr>
      <vt:lpstr>Naïve Assumption</vt:lpstr>
      <vt:lpstr>QAS with MCTS</vt:lpstr>
      <vt:lpstr>QAS with MCTS</vt:lpstr>
      <vt:lpstr>Toffoli Gate and [[4,2,2]] Code</vt:lpstr>
      <vt:lpstr>Results for [[4,2,2]] code</vt:lpstr>
      <vt:lpstr>Result for CCX Decomposition</vt:lpstr>
      <vt:lpstr>Result for CCX Decomposition</vt:lpstr>
      <vt:lpstr>Result for CCX Decomposition (after setting small values to zero)</vt:lpstr>
      <vt:lpstr>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Quantum Circuit Design with Monte Carlo Tree Search</dc:title>
  <dc:creator>PEIYONG WANG</dc:creator>
  <cp:lastModifiedBy>PEIYONG WANG</cp:lastModifiedBy>
  <cp:revision>3</cp:revision>
  <dcterms:created xsi:type="dcterms:W3CDTF">2021-10-27T23:29:27Z</dcterms:created>
  <dcterms:modified xsi:type="dcterms:W3CDTF">2021-11-04T05:57:30Z</dcterms:modified>
</cp:coreProperties>
</file>