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691495" cy="7559675"/>
  <p:notesSz cx="6858000" cy="9144000"/>
  <p:embeddedFontLst>
    <p:embeddedFont>
      <p:font typeface="等线 Light" panose="02010600030101010101" charset="-122"/>
      <p:regular r:id="rId16"/>
    </p:embeddedFont>
    <p:embeddedFont>
      <p:font typeface="等线" panose="02010600030101010101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477" y="1237198"/>
            <a:ext cx="8018860" cy="2631887"/>
          </a:xfrm>
        </p:spPr>
        <p:txBody>
          <a:bodyPr anchor="b"/>
          <a:lstStyle>
            <a:lvl1pPr algn="ctr">
              <a:defRPr sz="52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970581"/>
            <a:ext cx="8018860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685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2690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4695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6700" indent="0" algn="ctr">
              <a:buNone/>
              <a:defRPr sz="1405"/>
            </a:lvl8pPr>
            <a:lvl9pPr marL="3208020" indent="0" algn="ctr">
              <a:buNone/>
              <a:defRPr sz="1405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3DD-4BBC-4ED0-A4EB-9894FEE6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3DD-4BBC-4ED0-A4EB-9894FEE6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51329" y="402484"/>
            <a:ext cx="2305422" cy="6406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35062" y="402484"/>
            <a:ext cx="6782619" cy="64064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3DD-4BBC-4ED0-A4EB-9894FEE6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3DD-4BBC-4ED0-A4EB-9894FEE6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3DD-4BBC-4ED0-A4EB-9894FEE6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493" y="1884670"/>
            <a:ext cx="9221689" cy="3144614"/>
          </a:xfrm>
        </p:spPr>
        <p:txBody>
          <a:bodyPr anchor="b"/>
          <a:lstStyle>
            <a:lvl1pPr>
              <a:defRPr sz="52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9493" y="5059034"/>
            <a:ext cx="9221689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685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269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469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67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802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3DD-4BBC-4ED0-A4EB-9894FEE6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3DD-4BBC-4ED0-A4EB-9894FEE6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55" y="402483"/>
            <a:ext cx="9221689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36456" y="1853171"/>
            <a:ext cx="4523138" cy="908210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685" indent="0">
              <a:buNone/>
              <a:defRPr sz="1755" b="1"/>
            </a:lvl2pPr>
            <a:lvl3pPr marL="802005" indent="0">
              <a:buNone/>
              <a:defRPr sz="1580" b="1"/>
            </a:lvl3pPr>
            <a:lvl4pPr marL="1202690" indent="0">
              <a:buNone/>
              <a:defRPr sz="1405" b="1"/>
            </a:lvl4pPr>
            <a:lvl5pPr marL="1604010" indent="0">
              <a:buNone/>
              <a:defRPr sz="1405" b="1"/>
            </a:lvl5pPr>
            <a:lvl6pPr marL="2004695" indent="0">
              <a:buNone/>
              <a:defRPr sz="1405" b="1"/>
            </a:lvl6pPr>
            <a:lvl7pPr marL="2406015" indent="0">
              <a:buNone/>
              <a:defRPr sz="1405" b="1"/>
            </a:lvl7pPr>
            <a:lvl8pPr marL="2806700" indent="0">
              <a:buNone/>
              <a:defRPr sz="1405" b="1"/>
            </a:lvl8pPr>
            <a:lvl9pPr marL="3208020" indent="0">
              <a:buNone/>
              <a:defRPr sz="140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736456" y="2761381"/>
            <a:ext cx="4523138" cy="40615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412730" y="1853171"/>
            <a:ext cx="4545413" cy="908210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685" indent="0">
              <a:buNone/>
              <a:defRPr sz="1755" b="1"/>
            </a:lvl2pPr>
            <a:lvl3pPr marL="802005" indent="0">
              <a:buNone/>
              <a:defRPr sz="1580" b="1"/>
            </a:lvl3pPr>
            <a:lvl4pPr marL="1202690" indent="0">
              <a:buNone/>
              <a:defRPr sz="1405" b="1"/>
            </a:lvl4pPr>
            <a:lvl5pPr marL="1604010" indent="0">
              <a:buNone/>
              <a:defRPr sz="1405" b="1"/>
            </a:lvl5pPr>
            <a:lvl6pPr marL="2004695" indent="0">
              <a:buNone/>
              <a:defRPr sz="1405" b="1"/>
            </a:lvl6pPr>
            <a:lvl7pPr marL="2406015" indent="0">
              <a:buNone/>
              <a:defRPr sz="1405" b="1"/>
            </a:lvl7pPr>
            <a:lvl8pPr marL="2806700" indent="0">
              <a:buNone/>
              <a:defRPr sz="1405" b="1"/>
            </a:lvl8pPr>
            <a:lvl9pPr marL="3208020" indent="0">
              <a:buNone/>
              <a:defRPr sz="140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412730" y="2761381"/>
            <a:ext cx="4545413" cy="40615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3DD-4BBC-4ED0-A4EB-9894FEE6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3DD-4BBC-4ED0-A4EB-9894FEE6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3DD-4BBC-4ED0-A4EB-9894FEE6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56" y="503978"/>
            <a:ext cx="3448388" cy="1763924"/>
          </a:xfrm>
        </p:spPr>
        <p:txBody>
          <a:bodyPr anchor="b"/>
          <a:lstStyle>
            <a:lvl1pPr>
              <a:defRPr sz="28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36456" y="2267902"/>
            <a:ext cx="3448388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8020" indent="0">
              <a:buNone/>
              <a:defRPr sz="87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3DD-4BBC-4ED0-A4EB-9894FEE6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56" y="503978"/>
            <a:ext cx="3448388" cy="1763924"/>
          </a:xfrm>
        </p:spPr>
        <p:txBody>
          <a:bodyPr anchor="b"/>
          <a:lstStyle>
            <a:lvl1pPr>
              <a:defRPr sz="28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 marL="0" indent="0">
              <a:buNone/>
              <a:defRPr sz="2805"/>
            </a:lvl1pPr>
            <a:lvl2pPr marL="400685" indent="0">
              <a:buNone/>
              <a:defRPr sz="2455"/>
            </a:lvl2pPr>
            <a:lvl3pPr marL="802005" indent="0">
              <a:buNone/>
              <a:defRPr sz="2105"/>
            </a:lvl3pPr>
            <a:lvl4pPr marL="1202690" indent="0">
              <a:buNone/>
              <a:defRPr sz="1755"/>
            </a:lvl4pPr>
            <a:lvl5pPr marL="1604010" indent="0">
              <a:buNone/>
              <a:defRPr sz="1755"/>
            </a:lvl5pPr>
            <a:lvl6pPr marL="2004695" indent="0">
              <a:buNone/>
              <a:defRPr sz="1755"/>
            </a:lvl6pPr>
            <a:lvl7pPr marL="2406015" indent="0">
              <a:buNone/>
              <a:defRPr sz="1755"/>
            </a:lvl7pPr>
            <a:lvl8pPr marL="2806700" indent="0">
              <a:buNone/>
              <a:defRPr sz="1755"/>
            </a:lvl8pPr>
            <a:lvl9pPr marL="3208020" indent="0">
              <a:buNone/>
              <a:defRPr sz="17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36456" y="2267902"/>
            <a:ext cx="3448388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8020" indent="0">
              <a:buNone/>
              <a:defRPr sz="87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3DD-4BBC-4ED0-A4EB-9894FEE6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E3DD-4BBC-4ED0-A4EB-9894FEE6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802005" rtl="0" eaLnBrk="1" latinLnBrk="0" hangingPunct="1">
        <a:lnSpc>
          <a:spcPct val="90000"/>
        </a:lnSpc>
        <a:spcBef>
          <a:spcPct val="0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660" indent="-200660" algn="l" defTabSz="802005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55" kern="1200">
          <a:solidFill>
            <a:schemeClr val="tx1"/>
          </a:solidFill>
          <a:latin typeface="+mn-lt"/>
          <a:ea typeface="+mn-ea"/>
          <a:cs typeface="+mn-cs"/>
        </a:defRPr>
      </a:lvl1pPr>
      <a:lvl2pPr marL="601345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403350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804035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205355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3007360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408045" indent="-200660" algn="l" defTabSz="80200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1pPr>
      <a:lvl2pPr marL="400685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02690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604010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004695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406015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2806700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208020" algn="l" defTabSz="802005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477" y="3047963"/>
            <a:ext cx="8018860" cy="821122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Droid Serif"/>
              </a:rPr>
              <a:t>第二章进程的描述与控制</a:t>
            </a:r>
            <a:endParaRPr lang="zh-CN" altLang="en-US">
              <a:solidFill>
                <a:srgbClr val="000000"/>
              </a:solidFill>
              <a:latin typeface="Droid Serif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62" y="819658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434B54"/>
                </a:solidFill>
                <a:latin typeface="Droid Serif"/>
              </a:rPr>
              <a:t>线程的实现</a:t>
            </a:r>
            <a:endParaRPr lang="zh-CN" altLang="en-US">
              <a:solidFill>
                <a:srgbClr val="434B54"/>
              </a:solidFill>
              <a:latin typeface="Droid Serif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Droid Serif"/>
              </a:rPr>
              <a:t>线程的实现方式</a:t>
            </a:r>
            <a:endParaRPr lang="zh-CN" altLang="en-US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内核支持线程</a:t>
            </a:r>
            <a:r>
              <a:rPr lang="en-US" altLang="zh-CN" smtClean="0">
                <a:latin typeface="Droid Serif"/>
              </a:rPr>
              <a:t>KST</a:t>
            </a:r>
            <a:endParaRPr lang="en-US" altLang="zh-CN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用户级线程</a:t>
            </a:r>
            <a:r>
              <a:rPr lang="en-US" altLang="zh-CN" smtClean="0">
                <a:latin typeface="Droid Serif"/>
              </a:rPr>
              <a:t>ULT</a:t>
            </a:r>
            <a:endParaRPr lang="en-US" altLang="zh-CN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组合方式</a:t>
            </a:r>
            <a:endParaRPr lang="zh-CN" altLang="en-US" smtClean="0">
              <a:latin typeface="Droid Serif"/>
            </a:endParaRPr>
          </a:p>
          <a:p>
            <a:r>
              <a:rPr lang="zh-CN" altLang="en-US" smtClean="0">
                <a:latin typeface="Droid Serif"/>
              </a:rPr>
              <a:t>多线程</a:t>
            </a:r>
            <a:r>
              <a:rPr lang="en-US" altLang="zh-CN" smtClean="0">
                <a:latin typeface="Droid Serif"/>
              </a:rPr>
              <a:t>OS</a:t>
            </a:r>
            <a:r>
              <a:rPr lang="zh-CN" altLang="en-US" smtClean="0">
                <a:latin typeface="Droid Serif"/>
              </a:rPr>
              <a:t>中的进程属性</a:t>
            </a:r>
            <a:endParaRPr lang="zh-CN" altLang="en-US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进程是一个可拥有资源的基本单位</a:t>
            </a:r>
            <a:endParaRPr lang="zh-CN" altLang="en-US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多个线程可并发执行</a:t>
            </a:r>
            <a:endParaRPr lang="zh-CN" altLang="en-US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进程已不是可执行的实体</a:t>
            </a:r>
            <a:endParaRPr lang="zh-CN" altLang="en-US" smtClean="0">
              <a:latin typeface="Droid Serif"/>
            </a:endParaRPr>
          </a:p>
          <a:p>
            <a:r>
              <a:rPr lang="zh-CN" altLang="en-US" smtClean="0">
                <a:latin typeface="Droid Serif"/>
              </a:rPr>
              <a:t>线程的状态和线程控制块</a:t>
            </a:r>
            <a:endParaRPr lang="zh-CN" altLang="en-US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线程运行的三个状态</a:t>
            </a:r>
            <a:endParaRPr lang="zh-CN" altLang="en-US" smtClean="0">
              <a:latin typeface="Droid Serif"/>
            </a:endParaRPr>
          </a:p>
          <a:p>
            <a:pPr lvl="2"/>
            <a:r>
              <a:rPr lang="zh-CN" altLang="en-US" smtClean="0">
                <a:latin typeface="Droid Serif"/>
              </a:rPr>
              <a:t>执行状态</a:t>
            </a:r>
            <a:endParaRPr lang="zh-CN" altLang="en-US" smtClean="0">
              <a:latin typeface="Droid Serif"/>
            </a:endParaRPr>
          </a:p>
          <a:p>
            <a:pPr lvl="2"/>
            <a:r>
              <a:rPr lang="zh-CN" altLang="en-US" smtClean="0">
                <a:latin typeface="Droid Serif"/>
              </a:rPr>
              <a:t>就绪状态</a:t>
            </a:r>
            <a:endParaRPr lang="zh-CN" altLang="en-US" smtClean="0">
              <a:latin typeface="Droid Serif"/>
            </a:endParaRPr>
          </a:p>
          <a:p>
            <a:pPr lvl="2"/>
            <a:r>
              <a:rPr lang="zh-CN" altLang="en-US" smtClean="0">
                <a:latin typeface="Droid Serif"/>
              </a:rPr>
              <a:t>阻塞状态</a:t>
            </a:r>
            <a:endParaRPr lang="zh-CN" altLang="en-US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线程控制块</a:t>
            </a:r>
            <a:r>
              <a:rPr lang="en-US" altLang="zh-CN" smtClean="0">
                <a:latin typeface="Droid Serif"/>
              </a:rPr>
              <a:t>TCB</a:t>
            </a:r>
            <a:endParaRPr lang="en-US" altLang="zh-CN" smtClean="0">
              <a:latin typeface="Droid Serif"/>
            </a:endParaRP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477" y="3047963"/>
            <a:ext cx="8018860" cy="821122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434B54"/>
                </a:solidFill>
                <a:latin typeface="Droid Serif"/>
              </a:rPr>
              <a:t>前驱图和程序执行</a:t>
            </a:r>
            <a:endParaRPr lang="zh-CN" altLang="en-US">
              <a:solidFill>
                <a:srgbClr val="434B54"/>
              </a:solidFill>
              <a:latin typeface="Droid Serif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62" y="819658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434B54"/>
                </a:solidFill>
                <a:latin typeface="Droid Serif"/>
              </a:rPr>
              <a:t>程序并发执行</a:t>
            </a:r>
            <a:endParaRPr lang="zh-CN" altLang="en-US">
              <a:solidFill>
                <a:srgbClr val="434B54"/>
              </a:solidFill>
              <a:latin typeface="Droid Serif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Droid Serif"/>
              </a:rPr>
              <a:t>程序的并发执行</a:t>
            </a:r>
            <a:endParaRPr lang="zh-CN" altLang="en-US" smtClean="0">
              <a:latin typeface="Droid Serif"/>
            </a:endParaRPr>
          </a:p>
          <a:p>
            <a:r>
              <a:rPr lang="zh-CN" altLang="en-US" smtClean="0">
                <a:latin typeface="Droid Serif"/>
              </a:rPr>
              <a:t>程序并发执行时的特征</a:t>
            </a:r>
            <a:endParaRPr lang="zh-CN" altLang="en-US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间断性</a:t>
            </a:r>
            <a:endParaRPr lang="zh-CN" altLang="en-US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失去封闭性</a:t>
            </a:r>
            <a:endParaRPr lang="zh-CN" altLang="en-US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不可再现性</a:t>
            </a:r>
            <a:endParaRPr lang="zh-CN" altLang="en-US" smtClean="0">
              <a:latin typeface="Droid Serif"/>
            </a:endParaRP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62" y="819658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434B54"/>
                </a:solidFill>
                <a:latin typeface="Droid Serif"/>
              </a:rPr>
              <a:t>进程的描述</a:t>
            </a:r>
            <a:endParaRPr lang="zh-CN" altLang="en-US">
              <a:solidFill>
                <a:srgbClr val="434B54"/>
              </a:solidFill>
              <a:latin typeface="Droid Serif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sz="1000" smtClean="0">
                <a:latin typeface="Droid Serif"/>
              </a:rPr>
              <a:t>进程的定义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进程是程序的一次执行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进程是一个程序及其数据在处理机上顺序执行时所发生的活动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进程是具有独立功能的程序在一个数据集合上运行的过程，它是系统进行资源分配和调度的一个独立单位</a:t>
            </a:r>
            <a:endParaRPr lang="zh-CN" altLang="en-US" sz="1000" smtClean="0">
              <a:latin typeface="Droid Serif"/>
            </a:endParaRPr>
          </a:p>
          <a:p>
            <a:r>
              <a:rPr lang="zh-CN" altLang="en-US" sz="1000" smtClean="0">
                <a:latin typeface="Droid Serif"/>
              </a:rPr>
              <a:t>进程的特征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动态性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并发性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独立性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异步性</a:t>
            </a:r>
            <a:endParaRPr lang="zh-CN" altLang="en-US" sz="1000" smtClean="0">
              <a:latin typeface="Droid Serif"/>
            </a:endParaRPr>
          </a:p>
          <a:p>
            <a:r>
              <a:rPr lang="zh-CN" altLang="en-US" sz="1000" smtClean="0">
                <a:latin typeface="Droid Serif"/>
              </a:rPr>
              <a:t>从操作系统角度分类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系统进程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用户进程</a:t>
            </a:r>
            <a:endParaRPr lang="zh-CN" altLang="en-US" sz="1000" smtClean="0">
              <a:latin typeface="Droid Serif"/>
            </a:endParaRPr>
          </a:p>
          <a:p>
            <a:r>
              <a:rPr lang="zh-CN" altLang="en-US" sz="1000" smtClean="0">
                <a:latin typeface="Droid Serif"/>
              </a:rPr>
              <a:t>进程和程序的区别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进程是动态概念，而程序则是静态概念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程序是指令的有序集合，永远存在；进程强调是程序在数据集上的一次执行，有创建有撤销，存在是暂时的；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进程具有并发性，而程序没有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进程可创建其他进程，而程序并不能形成新的程序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进程是竞争计算机资源的基本单位，程序不是</a:t>
            </a:r>
            <a:endParaRPr lang="zh-CN" altLang="en-US" sz="1000" smtClean="0">
              <a:latin typeface="Droid Serif"/>
            </a:endParaRPr>
          </a:p>
          <a:p>
            <a:r>
              <a:rPr lang="zh-CN" altLang="en-US" sz="1000" smtClean="0">
                <a:latin typeface="Droid Serif"/>
              </a:rPr>
              <a:t>进程和程序的联系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进程是程序在数据集上的一次执行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程序是构成进程的组成部分，一个程序可对应多个进程，一个进程可包括多个程序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进程的运行目标是执行所对应的程序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从静态看，进程由程序、数据和进程控制块（</a:t>
            </a:r>
            <a:r>
              <a:rPr lang="en-US" altLang="zh-CN" sz="1000" smtClean="0">
                <a:latin typeface="Droid Serif"/>
              </a:rPr>
              <a:t>PCB</a:t>
            </a:r>
            <a:r>
              <a:rPr lang="zh-CN" altLang="en-US" sz="1000" smtClean="0">
                <a:latin typeface="Droid Serif"/>
              </a:rPr>
              <a:t>）组成</a:t>
            </a:r>
            <a:endParaRPr lang="zh-CN" altLang="en-US" sz="1000" smtClean="0">
              <a:latin typeface="Droid Serif"/>
            </a:endParaRPr>
          </a:p>
          <a:p>
            <a:r>
              <a:rPr lang="zh-CN" altLang="en-US" sz="1000" smtClean="0">
                <a:latin typeface="Droid Serif"/>
              </a:rPr>
              <a:t>进程的基本状态及转换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进程的三种基本状态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就绪状态</a:t>
            </a:r>
            <a:r>
              <a:rPr lang="en-US" altLang="zh-CN" sz="1000" smtClean="0">
                <a:latin typeface="Droid Serif"/>
              </a:rPr>
              <a:t>ready</a:t>
            </a:r>
            <a:endParaRPr lang="en-US" altLang="zh-CN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执行状态</a:t>
            </a:r>
            <a:r>
              <a:rPr lang="en-US" altLang="zh-CN" sz="1000" smtClean="0">
                <a:latin typeface="Droid Serif"/>
              </a:rPr>
              <a:t>running</a:t>
            </a:r>
            <a:endParaRPr lang="en-US" altLang="zh-CN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阻塞状态</a:t>
            </a:r>
            <a:r>
              <a:rPr lang="en-US" altLang="zh-CN" sz="1000" smtClean="0">
                <a:latin typeface="Droid Serif"/>
              </a:rPr>
              <a:t>block</a:t>
            </a:r>
            <a:endParaRPr lang="en-US" altLang="zh-CN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三种基本状态的转换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创建状态和终止状态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五状态进程模型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注意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阻塞态</a:t>
            </a:r>
            <a:r>
              <a:rPr lang="en-US" altLang="zh-CN" sz="1000" smtClean="0">
                <a:latin typeface="Droid Serif"/>
              </a:rPr>
              <a:t>-&gt;</a:t>
            </a:r>
            <a:r>
              <a:rPr lang="zh-CN" altLang="en-US" sz="1000" smtClean="0">
                <a:latin typeface="Droid Serif"/>
              </a:rPr>
              <a:t>运行态和就绪态</a:t>
            </a:r>
            <a:r>
              <a:rPr lang="en-US" altLang="zh-CN" sz="1000" smtClean="0">
                <a:latin typeface="Droid Serif"/>
              </a:rPr>
              <a:t>-&gt;</a:t>
            </a:r>
            <a:r>
              <a:rPr lang="zh-CN" altLang="en-US" sz="1000" smtClean="0">
                <a:latin typeface="Droid Serif"/>
              </a:rPr>
              <a:t>阻塞态这二种状态转换不可能发生</a:t>
            </a:r>
            <a:endParaRPr lang="zh-CN" altLang="en-US" sz="1000" smtClean="0">
              <a:latin typeface="Droid Serif"/>
            </a:endParaRPr>
          </a:p>
          <a:p>
            <a:r>
              <a:rPr lang="zh-CN" altLang="en-US" sz="1000" smtClean="0">
                <a:latin typeface="Droid Serif"/>
              </a:rPr>
              <a:t>挂起操作和进程状态的转换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挂起和阻塞的区别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挂起操作的目的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终端用户的需要</a:t>
            </a:r>
            <a:r>
              <a:rPr lang="en-US" altLang="zh-CN" sz="1000" smtClean="0">
                <a:latin typeface="Droid Serif"/>
              </a:rPr>
              <a:t>: </a:t>
            </a:r>
            <a:r>
              <a:rPr lang="zh-CN" altLang="en-US" sz="1000" smtClean="0">
                <a:latin typeface="Droid Serif"/>
              </a:rPr>
              <a:t>修改、检查进程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父进程的需要：修改、协调子进程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对换的需要：缓和内存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负荷调节的需要：保证实时任务的执行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关键图</a:t>
            </a:r>
            <a:endParaRPr lang="zh-CN" altLang="en-US" sz="1000" smtClean="0">
              <a:latin typeface="Droid Serif"/>
            </a:endParaRPr>
          </a:p>
          <a:p>
            <a:r>
              <a:rPr lang="zh-CN" altLang="en-US" sz="1000" smtClean="0">
                <a:latin typeface="Droid Serif"/>
              </a:rPr>
              <a:t>进程管理中的数据结构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进程控制块</a:t>
            </a:r>
            <a:r>
              <a:rPr lang="en-US" altLang="zh-CN" sz="1000" smtClean="0">
                <a:latin typeface="Droid Serif"/>
              </a:rPr>
              <a:t>PCB</a:t>
            </a:r>
            <a:r>
              <a:rPr lang="zh-CN" altLang="en-US" sz="1000" smtClean="0">
                <a:latin typeface="Droid Serif"/>
              </a:rPr>
              <a:t>的作用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作为独立运行基本单位的标志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能实现间断性运行方式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提供进程管理所需要的信息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提供进程调度所需要的信息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实现与其他进程的同步与通信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进程控制块的信息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进程标识符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外部标识符</a:t>
            </a:r>
            <a:r>
              <a:rPr lang="en-US" altLang="zh-CN" sz="1000" smtClean="0">
                <a:latin typeface="Droid Serif"/>
              </a:rPr>
              <a:t>PID</a:t>
            </a:r>
            <a:endParaRPr lang="en-US" altLang="zh-CN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内部标识符</a:t>
            </a:r>
            <a:r>
              <a:rPr lang="en-US" altLang="zh-CN" sz="1000" smtClean="0">
                <a:latin typeface="Droid Serif"/>
              </a:rPr>
              <a:t>(</a:t>
            </a:r>
            <a:r>
              <a:rPr lang="zh-CN" altLang="en-US" sz="1000" smtClean="0">
                <a:latin typeface="Droid Serif"/>
              </a:rPr>
              <a:t>端口</a:t>
            </a:r>
            <a:r>
              <a:rPr lang="en-US" altLang="zh-CN" sz="1000" smtClean="0">
                <a:latin typeface="Droid Serif"/>
              </a:rPr>
              <a:t>)</a:t>
            </a:r>
            <a:endParaRPr lang="en-US" altLang="zh-CN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处理机状态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通用寄存器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指令计数器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程序状态字</a:t>
            </a:r>
            <a:r>
              <a:rPr lang="en-US" altLang="zh-CN" sz="1000" smtClean="0">
                <a:latin typeface="Droid Serif"/>
              </a:rPr>
              <a:t>PSW</a:t>
            </a:r>
            <a:endParaRPr lang="en-US" altLang="zh-CN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用户栈指针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进程调度信息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进程状态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进程优先级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进程调度所需的其他信息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事件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进程控制信息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程序和数据的地址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进程同步和通信机制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资源清单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链接指针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进程控制块的组织方式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线性方式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链接方式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索引方式</a:t>
            </a:r>
            <a:endParaRPr lang="zh-CN" altLang="en-US" sz="1000" smtClean="0">
              <a:latin typeface="Droid Serif"/>
            </a:endParaRPr>
          </a:p>
          <a:p>
            <a:endParaRPr lang="zh-CN" altLang="en-US" sz="10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62" y="819658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434B54"/>
                </a:solidFill>
                <a:latin typeface="Droid Serif"/>
              </a:rPr>
              <a:t>进程控制</a:t>
            </a:r>
            <a:endParaRPr lang="zh-CN" altLang="en-US">
              <a:solidFill>
                <a:srgbClr val="434B54"/>
              </a:solidFill>
              <a:latin typeface="Droid Serif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sz="1000" smtClean="0">
                <a:latin typeface="Droid Serif"/>
              </a:rPr>
              <a:t>操作系统内核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两大功能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支撑功能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中断管理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时钟管理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原语操作</a:t>
            </a:r>
            <a:endParaRPr lang="zh-CN" altLang="en-US" sz="1000" smtClean="0">
              <a:latin typeface="Droid Serif"/>
            </a:endParaRPr>
          </a:p>
          <a:p>
            <a:pPr lvl="4"/>
            <a:r>
              <a:rPr lang="zh-CN" altLang="en-US" sz="1000" smtClean="0">
                <a:latin typeface="Droid Serif"/>
              </a:rPr>
              <a:t>进程的管理，由若干原语（</a:t>
            </a:r>
            <a:r>
              <a:rPr lang="en-US" altLang="zh-CN" sz="1000" smtClean="0">
                <a:latin typeface="Droid Serif"/>
              </a:rPr>
              <a:t>primitive</a:t>
            </a:r>
            <a:r>
              <a:rPr lang="zh-CN" altLang="en-US" sz="1000" smtClean="0">
                <a:latin typeface="Droid Serif"/>
              </a:rPr>
              <a:t>）来执行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资源管理功能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进程管理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存储器管理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设备管理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状态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系统态，管态，内核态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用户态，目态</a:t>
            </a:r>
            <a:endParaRPr lang="zh-CN" altLang="en-US" sz="1000" smtClean="0">
              <a:latin typeface="Droid Serif"/>
            </a:endParaRPr>
          </a:p>
          <a:p>
            <a:r>
              <a:rPr lang="zh-CN" altLang="en-US" sz="1000" smtClean="0">
                <a:latin typeface="Droid Serif"/>
              </a:rPr>
              <a:t>进程的创建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进程的层次结构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父进程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子进程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引起创建进程的事件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用户登录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作业调度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提供服务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应用请求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进程的创建过程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en-US" altLang="zh-CN" sz="1000" smtClean="0">
                <a:latin typeface="Droid Serif"/>
              </a:rPr>
              <a:t>1.</a:t>
            </a:r>
            <a:r>
              <a:rPr lang="zh-CN" altLang="en-US" sz="1000" smtClean="0">
                <a:latin typeface="Droid Serif"/>
              </a:rPr>
              <a:t>申请空白</a:t>
            </a:r>
            <a:r>
              <a:rPr lang="en-US" altLang="zh-CN" sz="1000" smtClean="0">
                <a:latin typeface="Droid Serif"/>
              </a:rPr>
              <a:t>PCB</a:t>
            </a:r>
            <a:endParaRPr lang="en-US" altLang="zh-CN" sz="1000" smtClean="0">
              <a:latin typeface="Droid Serif"/>
            </a:endParaRPr>
          </a:p>
          <a:p>
            <a:pPr lvl="2"/>
            <a:r>
              <a:rPr lang="en-US" altLang="zh-CN" sz="1000" smtClean="0">
                <a:latin typeface="Droid Serif"/>
              </a:rPr>
              <a:t>2.</a:t>
            </a:r>
            <a:r>
              <a:rPr lang="zh-CN" altLang="en-US" sz="1000" smtClean="0">
                <a:latin typeface="Droid Serif"/>
              </a:rPr>
              <a:t>为新进程分配其运行所需的资源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en-US" altLang="zh-CN" sz="1000" smtClean="0">
                <a:latin typeface="Droid Serif"/>
              </a:rPr>
              <a:t>3.</a:t>
            </a:r>
            <a:r>
              <a:rPr lang="zh-CN" altLang="en-US" sz="1000" smtClean="0">
                <a:latin typeface="Droid Serif"/>
              </a:rPr>
              <a:t>初始化进程块</a:t>
            </a:r>
            <a:r>
              <a:rPr lang="en-US" altLang="zh-CN" sz="1000" smtClean="0">
                <a:latin typeface="Droid Serif"/>
              </a:rPr>
              <a:t>PCB</a:t>
            </a:r>
            <a:endParaRPr lang="en-US" altLang="zh-CN" sz="1000" smtClean="0">
              <a:latin typeface="Droid Serif"/>
            </a:endParaRPr>
          </a:p>
          <a:p>
            <a:pPr lvl="2"/>
            <a:r>
              <a:rPr lang="en-US" altLang="zh-CN" sz="1000" smtClean="0">
                <a:latin typeface="Droid Serif"/>
              </a:rPr>
              <a:t>4.</a:t>
            </a:r>
            <a:r>
              <a:rPr lang="zh-CN" altLang="en-US" sz="1000" smtClean="0">
                <a:latin typeface="Droid Serif"/>
              </a:rPr>
              <a:t>如果进程就绪队列能够接纳新进程，便将新进程插入就绪队列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进程的终止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引起进程终止的事件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en-US" altLang="zh-CN" sz="1000" smtClean="0">
                <a:latin typeface="Droid Serif"/>
              </a:rPr>
              <a:t>1.</a:t>
            </a:r>
            <a:r>
              <a:rPr lang="zh-CN" altLang="en-US" sz="1000" smtClean="0">
                <a:latin typeface="Droid Serif"/>
              </a:rPr>
              <a:t>正常结束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en-US" altLang="zh-CN" sz="1000" smtClean="0">
                <a:latin typeface="Droid Serif"/>
              </a:rPr>
              <a:t>2.</a:t>
            </a:r>
            <a:r>
              <a:rPr lang="zh-CN" altLang="en-US" sz="1000" smtClean="0">
                <a:latin typeface="Droid Serif"/>
              </a:rPr>
              <a:t>异常结束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en-US" altLang="zh-CN" sz="1000" smtClean="0">
                <a:latin typeface="Droid Serif"/>
              </a:rPr>
              <a:t>3.</a:t>
            </a:r>
            <a:r>
              <a:rPr lang="zh-CN" altLang="en-US" sz="1000" smtClean="0">
                <a:latin typeface="Droid Serif"/>
              </a:rPr>
              <a:t>外界干预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进程的终止过程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en-US" altLang="zh-CN" sz="1000" smtClean="0">
                <a:latin typeface="Droid Serif"/>
              </a:rPr>
              <a:t>1.</a:t>
            </a:r>
            <a:r>
              <a:rPr lang="zh-CN" altLang="en-US" sz="1000" smtClean="0">
                <a:latin typeface="Droid Serif"/>
              </a:rPr>
              <a:t>根据被终止进程的标识符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进程的阻塞与唤醒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引起进程阻塞和唤醒的事件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请求系统服务而未满足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启动某种操作而阻塞当前进程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新数据尚未到达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无新工作可做：系统进程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进程阻塞过程</a:t>
            </a:r>
            <a:r>
              <a:rPr lang="en-US" altLang="zh-CN" sz="1000" smtClean="0">
                <a:latin typeface="Droid Serif"/>
              </a:rPr>
              <a:t>(</a:t>
            </a:r>
            <a:r>
              <a:rPr lang="zh-CN" altLang="en-US" sz="1000" smtClean="0">
                <a:latin typeface="Droid Serif"/>
              </a:rPr>
              <a:t>自己阻塞自己</a:t>
            </a:r>
            <a:r>
              <a:rPr lang="en-US" altLang="zh-CN" sz="1000" smtClean="0">
                <a:latin typeface="Droid Serif"/>
              </a:rPr>
              <a:t>)</a:t>
            </a:r>
            <a:endParaRPr lang="en-US" altLang="zh-CN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进程唤醒过程</a:t>
            </a:r>
            <a:r>
              <a:rPr lang="en-US" altLang="zh-CN" sz="1000" smtClean="0">
                <a:latin typeface="Droid Serif"/>
              </a:rPr>
              <a:t>(</a:t>
            </a:r>
            <a:r>
              <a:rPr lang="zh-CN" altLang="en-US" sz="1000" smtClean="0">
                <a:latin typeface="Droid Serif"/>
              </a:rPr>
              <a:t>系统或其他进程唤醒自己</a:t>
            </a:r>
            <a:r>
              <a:rPr lang="en-US" altLang="zh-CN" sz="1000" smtClean="0">
                <a:latin typeface="Droid Serif"/>
              </a:rPr>
              <a:t>)</a:t>
            </a:r>
            <a:endParaRPr lang="en-US" altLang="zh-CN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进程的挂起与激活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en-US" altLang="zh-CN" sz="1000" smtClean="0">
                <a:latin typeface="Droid Serif"/>
              </a:rPr>
              <a:t>suspend</a:t>
            </a:r>
            <a:endParaRPr lang="en-US" altLang="zh-CN" sz="1000" smtClean="0">
              <a:latin typeface="Droid Serif"/>
            </a:endParaRPr>
          </a:p>
          <a:p>
            <a:pPr lvl="2"/>
            <a:r>
              <a:rPr lang="en-US" altLang="zh-CN" sz="1000" smtClean="0">
                <a:latin typeface="Droid Serif"/>
              </a:rPr>
              <a:t>active</a:t>
            </a:r>
            <a:endParaRPr lang="en-US" altLang="zh-CN" sz="1000" smtClean="0">
              <a:latin typeface="Droid Serif"/>
            </a:endParaRPr>
          </a:p>
          <a:p>
            <a:r>
              <a:rPr lang="zh-CN" altLang="en-US" sz="1000" smtClean="0">
                <a:latin typeface="Droid Serif"/>
              </a:rPr>
              <a:t>进程同步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基本概念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两种形式的制约关系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间接相互制约关系</a:t>
            </a:r>
            <a:endParaRPr lang="zh-CN" altLang="en-US" sz="1000" smtClean="0">
              <a:latin typeface="Droid Serif"/>
            </a:endParaRPr>
          </a:p>
          <a:p>
            <a:pPr lvl="4"/>
            <a:r>
              <a:rPr lang="zh-CN" altLang="en-US" sz="1000" smtClean="0">
                <a:latin typeface="Droid Serif"/>
              </a:rPr>
              <a:t>互斥</a:t>
            </a:r>
            <a:r>
              <a:rPr lang="en-US" altLang="zh-CN" sz="1000" smtClean="0">
                <a:latin typeface="Droid Serif"/>
              </a:rPr>
              <a:t>——</a:t>
            </a:r>
            <a:r>
              <a:rPr lang="zh-CN" altLang="en-US" sz="1000" smtClean="0">
                <a:latin typeface="Droid Serif"/>
              </a:rPr>
              <a:t>竞争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直接相互制约关系</a:t>
            </a:r>
            <a:endParaRPr lang="zh-CN" altLang="en-US" sz="1000" smtClean="0">
              <a:latin typeface="Droid Serif"/>
            </a:endParaRPr>
          </a:p>
          <a:p>
            <a:pPr lvl="4"/>
            <a:r>
              <a:rPr lang="zh-CN" altLang="en-US" sz="1000" smtClean="0">
                <a:latin typeface="Droid Serif"/>
              </a:rPr>
              <a:t>同步</a:t>
            </a:r>
            <a:r>
              <a:rPr lang="en-US" altLang="zh-CN" sz="1000" smtClean="0">
                <a:latin typeface="Droid Serif"/>
              </a:rPr>
              <a:t>——</a:t>
            </a:r>
            <a:r>
              <a:rPr lang="zh-CN" altLang="en-US" sz="1000" smtClean="0">
                <a:latin typeface="Droid Serif"/>
              </a:rPr>
              <a:t>协作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临界资源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分区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进入区</a:t>
            </a:r>
            <a:r>
              <a:rPr lang="en-US" altLang="zh-CN" sz="1000" smtClean="0">
                <a:latin typeface="Droid Serif"/>
              </a:rPr>
              <a:t>enter section</a:t>
            </a:r>
            <a:endParaRPr lang="en-US" altLang="zh-CN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临界区</a:t>
            </a:r>
            <a:r>
              <a:rPr lang="en-US" altLang="zh-CN" sz="1000" smtClean="0">
                <a:latin typeface="Droid Serif"/>
              </a:rPr>
              <a:t>critical section</a:t>
            </a:r>
            <a:endParaRPr lang="en-US" altLang="zh-CN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退出区</a:t>
            </a:r>
            <a:r>
              <a:rPr lang="en-US" altLang="zh-CN" sz="1000" smtClean="0">
                <a:latin typeface="Droid Serif"/>
              </a:rPr>
              <a:t>exit section</a:t>
            </a:r>
            <a:endParaRPr lang="en-US" altLang="zh-CN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剩余区</a:t>
            </a:r>
            <a:r>
              <a:rPr lang="en-US" altLang="zh-CN" sz="1000" smtClean="0">
                <a:latin typeface="Droid Serif"/>
              </a:rPr>
              <a:t>remainder section</a:t>
            </a:r>
            <a:endParaRPr lang="en-US" altLang="zh-CN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同步机制应遵循的规则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en-US" altLang="zh-CN" sz="1000" smtClean="0">
                <a:latin typeface="Droid Serif"/>
              </a:rPr>
              <a:t>1.</a:t>
            </a:r>
            <a:r>
              <a:rPr lang="zh-CN" altLang="en-US" sz="1000" smtClean="0">
                <a:latin typeface="Droid Serif"/>
              </a:rPr>
              <a:t>空闲让进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en-US" altLang="zh-CN" sz="1000" smtClean="0">
                <a:latin typeface="Droid Serif"/>
              </a:rPr>
              <a:t>2.</a:t>
            </a:r>
            <a:r>
              <a:rPr lang="zh-CN" altLang="en-US" sz="1000" smtClean="0">
                <a:latin typeface="Droid Serif"/>
              </a:rPr>
              <a:t>忙则等待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en-US" altLang="zh-CN" sz="1000" smtClean="0">
                <a:latin typeface="Droid Serif"/>
              </a:rPr>
              <a:t>3.</a:t>
            </a:r>
            <a:r>
              <a:rPr lang="zh-CN" altLang="en-US" sz="1000" smtClean="0">
                <a:latin typeface="Droid Serif"/>
              </a:rPr>
              <a:t>有限等待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en-US" altLang="zh-CN" sz="1000" smtClean="0">
                <a:latin typeface="Droid Serif"/>
              </a:rPr>
              <a:t>4.</a:t>
            </a:r>
            <a:r>
              <a:rPr lang="zh-CN" altLang="en-US" sz="1000" smtClean="0">
                <a:latin typeface="Droid Serif"/>
              </a:rPr>
              <a:t>让权等待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进程同步机制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软件同步机制</a:t>
            </a:r>
            <a:r>
              <a:rPr lang="en-US" altLang="zh-CN" sz="1000" smtClean="0">
                <a:latin typeface="Droid Serif"/>
              </a:rPr>
              <a:t>:</a:t>
            </a:r>
            <a:r>
              <a:rPr lang="zh-CN" altLang="en-US" sz="1000" smtClean="0">
                <a:latin typeface="Droid Serif"/>
              </a:rPr>
              <a:t>都没有解决让权等待，而且部分方法还会产生死锁的情况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硬件同步机制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关中断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利用</a:t>
            </a:r>
            <a:r>
              <a:rPr lang="en-US" altLang="zh-CN" sz="1000" smtClean="0">
                <a:latin typeface="Droid Serif"/>
              </a:rPr>
              <a:t>Test-and-Set</a:t>
            </a:r>
            <a:r>
              <a:rPr lang="zh-CN" altLang="en-US" sz="1000" smtClean="0">
                <a:latin typeface="Droid Serif"/>
              </a:rPr>
              <a:t>指令实现互斥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利用</a:t>
            </a:r>
            <a:r>
              <a:rPr lang="en-US" altLang="zh-CN" sz="1000" smtClean="0">
                <a:latin typeface="Droid Serif"/>
              </a:rPr>
              <a:t>swap</a:t>
            </a:r>
            <a:r>
              <a:rPr lang="zh-CN" altLang="en-US" sz="1000" smtClean="0">
                <a:latin typeface="Droid Serif"/>
              </a:rPr>
              <a:t>指令实现进程互斥</a:t>
            </a:r>
            <a:endParaRPr lang="zh-CN" altLang="en-US" sz="1000" smtClean="0">
              <a:latin typeface="Droid Serif"/>
            </a:endParaRPr>
          </a:p>
          <a:p>
            <a:pPr lvl="2"/>
            <a:r>
              <a:rPr lang="zh-CN" altLang="en-US" sz="1000" smtClean="0">
                <a:latin typeface="Droid Serif"/>
              </a:rPr>
              <a:t>信号量机制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整型信号量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记录型信号量</a:t>
            </a:r>
            <a:endParaRPr lang="zh-CN" altLang="en-US" sz="1000" smtClean="0">
              <a:latin typeface="Droid Serif"/>
            </a:endParaRPr>
          </a:p>
          <a:p>
            <a:pPr lvl="4"/>
            <a:r>
              <a:rPr lang="zh-CN" altLang="en-US" sz="1000" smtClean="0">
                <a:latin typeface="Droid Serif"/>
              </a:rPr>
              <a:t>由于整型信号量没有遵循让权等待原则，记录型允许负数，即阻塞链表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en-US" altLang="zh-CN" sz="1000" smtClean="0">
                <a:latin typeface="Droid Serif"/>
              </a:rPr>
              <a:t>AND</a:t>
            </a:r>
            <a:r>
              <a:rPr lang="zh-CN" altLang="en-US" sz="1000" smtClean="0">
                <a:latin typeface="Droid Serif"/>
              </a:rPr>
              <a:t>型信号量</a:t>
            </a:r>
            <a:endParaRPr lang="zh-CN" altLang="en-US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信号量集</a:t>
            </a:r>
            <a:endParaRPr lang="zh-CN" altLang="en-US" sz="1000" smtClean="0">
              <a:latin typeface="Droid Serif"/>
            </a:endParaRPr>
          </a:p>
          <a:p>
            <a:pPr lvl="4"/>
            <a:r>
              <a:rPr lang="zh-CN" altLang="en-US" sz="1000" smtClean="0">
                <a:latin typeface="Droid Serif"/>
              </a:rPr>
              <a:t>理解</a:t>
            </a:r>
            <a:r>
              <a:rPr lang="en-US" altLang="zh-CN" sz="1000" smtClean="0">
                <a:latin typeface="Droid Serif"/>
              </a:rPr>
              <a:t>:AND</a:t>
            </a:r>
            <a:r>
              <a:rPr lang="zh-CN" altLang="en-US" sz="1000" smtClean="0">
                <a:latin typeface="Droid Serif"/>
              </a:rPr>
              <a:t>型号量的</a:t>
            </a:r>
            <a:r>
              <a:rPr lang="en-US" altLang="zh-CN" sz="1000" smtClean="0">
                <a:latin typeface="Droid Serif"/>
              </a:rPr>
              <a:t>wait</a:t>
            </a:r>
            <a:r>
              <a:rPr lang="zh-CN" altLang="en-US" sz="1000" smtClean="0">
                <a:latin typeface="Droid Serif"/>
              </a:rPr>
              <a:t>和</a:t>
            </a:r>
            <a:r>
              <a:rPr lang="en-US" altLang="zh-CN" sz="1000" smtClean="0">
                <a:latin typeface="Droid Serif"/>
              </a:rPr>
              <a:t>signal</a:t>
            </a:r>
            <a:r>
              <a:rPr lang="zh-CN" altLang="en-US" sz="1000" smtClean="0">
                <a:latin typeface="Droid Serif"/>
              </a:rPr>
              <a:t>仅能对信号施以加</a:t>
            </a:r>
            <a:r>
              <a:rPr lang="en-US" altLang="zh-CN" sz="1000" smtClean="0">
                <a:latin typeface="Droid Serif"/>
              </a:rPr>
              <a:t>1</a:t>
            </a:r>
            <a:r>
              <a:rPr lang="zh-CN" altLang="en-US" sz="1000" smtClean="0">
                <a:latin typeface="Droid Serif"/>
              </a:rPr>
              <a:t>或减</a:t>
            </a:r>
            <a:r>
              <a:rPr lang="en-US" altLang="zh-CN" sz="1000" smtClean="0">
                <a:latin typeface="Droid Serif"/>
              </a:rPr>
              <a:t>1</a:t>
            </a:r>
            <a:r>
              <a:rPr lang="zh-CN" altLang="en-US" sz="1000" smtClean="0">
                <a:latin typeface="Droid Serif"/>
              </a:rPr>
              <a:t>操作，意味着每次只能对某类临界资源进行一个单位的申请或释放。当一次需要</a:t>
            </a:r>
            <a:r>
              <a:rPr lang="en-US" altLang="zh-CN" sz="1000" smtClean="0">
                <a:latin typeface="Droid Serif"/>
              </a:rPr>
              <a:t>N</a:t>
            </a:r>
            <a:r>
              <a:rPr lang="zh-CN" altLang="en-US" sz="1000" smtClean="0">
                <a:latin typeface="Droid Serif"/>
              </a:rPr>
              <a:t>个单位时，便要进行</a:t>
            </a:r>
            <a:r>
              <a:rPr lang="en-US" altLang="zh-CN" sz="1000" smtClean="0">
                <a:latin typeface="Droid Serif"/>
              </a:rPr>
              <a:t>N</a:t>
            </a:r>
            <a:r>
              <a:rPr lang="zh-CN" altLang="en-US" sz="1000" smtClean="0">
                <a:latin typeface="Droid Serif"/>
              </a:rPr>
              <a:t>次</a:t>
            </a:r>
            <a:r>
              <a:rPr lang="en-US" altLang="zh-CN" sz="1000" smtClean="0">
                <a:latin typeface="Droid Serif"/>
              </a:rPr>
              <a:t>wait</a:t>
            </a:r>
            <a:r>
              <a:rPr lang="zh-CN" altLang="en-US" sz="1000" smtClean="0">
                <a:latin typeface="Droid Serif"/>
              </a:rPr>
              <a:t>操作，这显然是低效的，甚至会增加死锁的概率。此外，在有些情况下，为确保系统的安全性，当所申请的资源数量低于某一下限值时，还必须进行管制，不予以分配。因此，当进程申请某类临界资源时，在每次分配前，都必须测试资源数量，判断是否大于可分配的下限值，决定是否予以分配</a:t>
            </a:r>
            <a:endParaRPr lang="zh-CN" altLang="en-US" sz="1000" smtClean="0">
              <a:latin typeface="Droid Serif"/>
            </a:endParaRPr>
          </a:p>
          <a:p>
            <a:pPr lvl="4"/>
            <a:r>
              <a:rPr lang="zh-CN" altLang="en-US" sz="1000" smtClean="0">
                <a:latin typeface="Droid Serif"/>
              </a:rPr>
              <a:t>操作</a:t>
            </a:r>
            <a:endParaRPr lang="zh-CN" altLang="en-US" sz="1000" smtClean="0">
              <a:latin typeface="Droid Serif"/>
            </a:endParaRPr>
          </a:p>
          <a:p>
            <a:pPr lvl="4"/>
            <a:r>
              <a:rPr lang="en-US" altLang="zh-CN" sz="1000" smtClean="0">
                <a:latin typeface="Droid Serif"/>
              </a:rPr>
              <a:t>Swait(S1</a:t>
            </a:r>
            <a:r>
              <a:rPr lang="zh-CN" altLang="en-US" sz="1000" smtClean="0">
                <a:latin typeface="Droid Serif"/>
              </a:rPr>
              <a:t>，</a:t>
            </a:r>
            <a:r>
              <a:rPr lang="en-US" altLang="zh-CN" sz="1000" smtClean="0">
                <a:latin typeface="Droid Serif"/>
              </a:rPr>
              <a:t>t1</a:t>
            </a:r>
            <a:r>
              <a:rPr lang="zh-CN" altLang="en-US" sz="1000" smtClean="0">
                <a:latin typeface="Droid Serif"/>
              </a:rPr>
              <a:t>，</a:t>
            </a:r>
            <a:r>
              <a:rPr lang="en-US" altLang="zh-CN" sz="1000" smtClean="0">
                <a:latin typeface="Droid Serif"/>
              </a:rPr>
              <a:t>d1…Sn</a:t>
            </a:r>
            <a:r>
              <a:rPr lang="zh-CN" altLang="en-US" sz="1000" smtClean="0">
                <a:latin typeface="Droid Serif"/>
              </a:rPr>
              <a:t>，</a:t>
            </a:r>
            <a:r>
              <a:rPr lang="en-US" altLang="zh-CN" sz="1000" smtClean="0">
                <a:latin typeface="Droid Serif"/>
              </a:rPr>
              <a:t>tn</a:t>
            </a:r>
            <a:r>
              <a:rPr lang="zh-CN" altLang="en-US" sz="1000" smtClean="0">
                <a:latin typeface="Droid Serif"/>
              </a:rPr>
              <a:t>，</a:t>
            </a:r>
            <a:r>
              <a:rPr lang="en-US" altLang="zh-CN" sz="1000" smtClean="0">
                <a:latin typeface="Droid Serif"/>
              </a:rPr>
              <a:t>dn)</a:t>
            </a:r>
            <a:endParaRPr lang="en-US" altLang="zh-CN" sz="1000" smtClean="0">
              <a:latin typeface="Droid Serif"/>
            </a:endParaRPr>
          </a:p>
          <a:p>
            <a:pPr lvl="4"/>
            <a:r>
              <a:rPr lang="en-US" altLang="zh-CN" sz="1000" smtClean="0">
                <a:latin typeface="Droid Serif"/>
              </a:rPr>
              <a:t>Ssignal(S1</a:t>
            </a:r>
            <a:r>
              <a:rPr lang="zh-CN" altLang="en-US" sz="1000" smtClean="0">
                <a:latin typeface="Droid Serif"/>
              </a:rPr>
              <a:t>，</a:t>
            </a:r>
            <a:r>
              <a:rPr lang="en-US" altLang="zh-CN" sz="1000" smtClean="0">
                <a:latin typeface="Droid Serif"/>
              </a:rPr>
              <a:t>d1…Sn</a:t>
            </a:r>
            <a:r>
              <a:rPr lang="zh-CN" altLang="en-US" sz="1000" smtClean="0">
                <a:latin typeface="Droid Serif"/>
              </a:rPr>
              <a:t>，</a:t>
            </a:r>
            <a:r>
              <a:rPr lang="en-US" altLang="zh-CN" sz="1000" smtClean="0">
                <a:latin typeface="Droid Serif"/>
              </a:rPr>
              <a:t>dn)</a:t>
            </a:r>
            <a:endParaRPr lang="en-US" altLang="zh-CN" sz="1000" smtClean="0">
              <a:latin typeface="Droid Serif"/>
            </a:endParaRPr>
          </a:p>
          <a:p>
            <a:pPr lvl="3"/>
            <a:r>
              <a:rPr lang="zh-CN" altLang="en-US" sz="1000" smtClean="0">
                <a:latin typeface="Droid Serif"/>
              </a:rPr>
              <a:t>特殊情况</a:t>
            </a:r>
            <a:endParaRPr lang="zh-CN" altLang="en-US" sz="1000" smtClean="0">
              <a:latin typeface="Droid Serif"/>
            </a:endParaRPr>
          </a:p>
          <a:p>
            <a:r>
              <a:rPr lang="zh-CN" altLang="en-US" sz="1000" smtClean="0">
                <a:latin typeface="Droid Serif"/>
              </a:rPr>
              <a:t>经典进程的同步问题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生产者</a:t>
            </a:r>
            <a:r>
              <a:rPr lang="en-US" altLang="zh-CN" sz="1000" smtClean="0">
                <a:latin typeface="Droid Serif"/>
              </a:rPr>
              <a:t>–</a:t>
            </a:r>
            <a:r>
              <a:rPr lang="zh-CN" altLang="en-US" sz="1000" smtClean="0">
                <a:latin typeface="Droid Serif"/>
              </a:rPr>
              <a:t>消费者问题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哲学家进餐问题</a:t>
            </a:r>
            <a:endParaRPr lang="zh-CN" altLang="en-US" sz="1000" smtClean="0">
              <a:latin typeface="Droid Serif"/>
            </a:endParaRPr>
          </a:p>
          <a:p>
            <a:pPr lvl="1"/>
            <a:r>
              <a:rPr lang="zh-CN" altLang="en-US" sz="1000" smtClean="0">
                <a:latin typeface="Droid Serif"/>
              </a:rPr>
              <a:t>读者</a:t>
            </a:r>
            <a:r>
              <a:rPr lang="en-US" altLang="zh-CN" sz="1000" smtClean="0">
                <a:latin typeface="Droid Serif"/>
              </a:rPr>
              <a:t>–</a:t>
            </a:r>
            <a:r>
              <a:rPr lang="zh-CN" altLang="en-US" sz="1000" smtClean="0">
                <a:latin typeface="Droid Serif"/>
              </a:rPr>
              <a:t>写者问题</a:t>
            </a:r>
            <a:endParaRPr lang="zh-CN" altLang="en-US" sz="1000" smtClean="0">
              <a:latin typeface="Droid Serif"/>
            </a:endParaRPr>
          </a:p>
          <a:p>
            <a:endParaRPr lang="zh-CN" altLang="en-US" sz="10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62" y="819658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434B54"/>
                </a:solidFill>
                <a:latin typeface="Droid Serif"/>
              </a:rPr>
              <a:t>进程通信</a:t>
            </a:r>
            <a:endParaRPr lang="zh-CN" altLang="en-US">
              <a:solidFill>
                <a:srgbClr val="434B54"/>
              </a:solidFill>
              <a:latin typeface="Droid Serif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300" smtClean="0">
                <a:latin typeface="Droid Serif"/>
              </a:rPr>
              <a:t>进程通信是指进程之间的信息交换，又称低级进程通信</a:t>
            </a:r>
            <a:endParaRPr lang="zh-CN" altLang="en-US" sz="1300" smtClean="0">
              <a:latin typeface="Droid Serif"/>
            </a:endParaRPr>
          </a:p>
          <a:p>
            <a:r>
              <a:rPr lang="zh-CN" altLang="en-US" sz="1300" smtClean="0">
                <a:latin typeface="Droid Serif"/>
              </a:rPr>
              <a:t>进程通信的类型</a:t>
            </a:r>
            <a:endParaRPr lang="zh-CN" altLang="en-US" sz="1300" smtClean="0">
              <a:latin typeface="Droid Serif"/>
            </a:endParaRPr>
          </a:p>
          <a:p>
            <a:pPr lvl="1"/>
            <a:r>
              <a:rPr lang="zh-CN" altLang="en-US" sz="1300" smtClean="0">
                <a:latin typeface="Droid Serif"/>
              </a:rPr>
              <a:t>共享存储器系统</a:t>
            </a:r>
            <a:endParaRPr lang="zh-CN" altLang="en-US" sz="1300" smtClean="0">
              <a:latin typeface="Droid Serif"/>
            </a:endParaRPr>
          </a:p>
          <a:p>
            <a:pPr lvl="2"/>
            <a:r>
              <a:rPr lang="zh-CN" altLang="en-US" sz="1300" smtClean="0">
                <a:latin typeface="Droid Serif"/>
              </a:rPr>
              <a:t>基于共享数据结构的通信方式</a:t>
            </a:r>
            <a:endParaRPr lang="zh-CN" altLang="en-US" sz="1300" smtClean="0">
              <a:latin typeface="Droid Serif"/>
            </a:endParaRPr>
          </a:p>
          <a:p>
            <a:pPr lvl="3"/>
            <a:r>
              <a:rPr lang="zh-CN" altLang="en-US" sz="1300" smtClean="0">
                <a:latin typeface="Droid Serif"/>
              </a:rPr>
              <a:t>生产者和消费者</a:t>
            </a:r>
            <a:endParaRPr lang="zh-CN" altLang="en-US" sz="1300" smtClean="0">
              <a:latin typeface="Droid Serif"/>
            </a:endParaRPr>
          </a:p>
          <a:p>
            <a:pPr lvl="2"/>
            <a:r>
              <a:rPr lang="zh-CN" altLang="en-US" sz="1300" smtClean="0">
                <a:latin typeface="Droid Serif"/>
              </a:rPr>
              <a:t>基于共享存储区的通信方式</a:t>
            </a:r>
            <a:endParaRPr lang="zh-CN" altLang="en-US" sz="1300" smtClean="0">
              <a:latin typeface="Droid Serif"/>
            </a:endParaRPr>
          </a:p>
          <a:p>
            <a:pPr lvl="3"/>
            <a:r>
              <a:rPr lang="zh-CN" altLang="en-US" sz="1300" smtClean="0">
                <a:latin typeface="Droid Serif"/>
              </a:rPr>
              <a:t>高级通信</a:t>
            </a:r>
            <a:endParaRPr lang="zh-CN" altLang="en-US" sz="1300" smtClean="0">
              <a:latin typeface="Droid Serif"/>
            </a:endParaRPr>
          </a:p>
          <a:p>
            <a:pPr lvl="1"/>
            <a:r>
              <a:rPr lang="zh-CN" altLang="en-US" sz="1300" smtClean="0">
                <a:latin typeface="Droid Serif"/>
              </a:rPr>
              <a:t>管道通信系统</a:t>
            </a:r>
            <a:r>
              <a:rPr lang="en-US" altLang="zh-CN" sz="1300" smtClean="0">
                <a:latin typeface="Droid Serif"/>
              </a:rPr>
              <a:t>(pipe)</a:t>
            </a:r>
            <a:endParaRPr lang="en-US" altLang="zh-CN" sz="1300" smtClean="0">
              <a:latin typeface="Droid Serif"/>
            </a:endParaRPr>
          </a:p>
          <a:p>
            <a:pPr lvl="2"/>
            <a:r>
              <a:rPr lang="zh-CN" altLang="en-US" sz="1300" smtClean="0">
                <a:latin typeface="Droid Serif"/>
              </a:rPr>
              <a:t>高级通信</a:t>
            </a:r>
            <a:endParaRPr lang="zh-CN" altLang="en-US" sz="1300" smtClean="0">
              <a:latin typeface="Droid Serif"/>
            </a:endParaRPr>
          </a:p>
          <a:p>
            <a:pPr lvl="1"/>
            <a:r>
              <a:rPr lang="zh-CN" altLang="en-US" sz="1300" smtClean="0">
                <a:latin typeface="Droid Serif"/>
              </a:rPr>
              <a:t>消息传递系统</a:t>
            </a:r>
            <a:endParaRPr lang="zh-CN" altLang="en-US" sz="1300" smtClean="0">
              <a:latin typeface="Droid Serif"/>
            </a:endParaRPr>
          </a:p>
          <a:p>
            <a:pPr lvl="2"/>
            <a:r>
              <a:rPr lang="zh-CN" altLang="en-US" sz="1300" smtClean="0">
                <a:latin typeface="Droid Serif"/>
              </a:rPr>
              <a:t>高级通信</a:t>
            </a:r>
            <a:endParaRPr lang="zh-CN" altLang="en-US" sz="1300" smtClean="0">
              <a:latin typeface="Droid Serif"/>
            </a:endParaRPr>
          </a:p>
          <a:p>
            <a:pPr lvl="2"/>
            <a:r>
              <a:rPr lang="zh-CN" altLang="en-US" sz="1300" smtClean="0">
                <a:latin typeface="Droid Serif"/>
              </a:rPr>
              <a:t>方式分类</a:t>
            </a:r>
            <a:endParaRPr lang="zh-CN" altLang="en-US" sz="1300" smtClean="0">
              <a:latin typeface="Droid Serif"/>
            </a:endParaRPr>
          </a:p>
          <a:p>
            <a:pPr lvl="3"/>
            <a:r>
              <a:rPr lang="zh-CN" altLang="en-US" sz="1300" smtClean="0">
                <a:latin typeface="Droid Serif"/>
              </a:rPr>
              <a:t>直接通信</a:t>
            </a:r>
            <a:endParaRPr lang="zh-CN" altLang="en-US" sz="1300" smtClean="0">
              <a:latin typeface="Droid Serif"/>
            </a:endParaRPr>
          </a:p>
          <a:p>
            <a:pPr lvl="3"/>
            <a:r>
              <a:rPr lang="zh-CN" altLang="en-US" sz="1300" smtClean="0">
                <a:latin typeface="Droid Serif"/>
              </a:rPr>
              <a:t>间接通信</a:t>
            </a:r>
            <a:endParaRPr lang="zh-CN" altLang="en-US" sz="1300" smtClean="0">
              <a:latin typeface="Droid Serif"/>
            </a:endParaRPr>
          </a:p>
          <a:p>
            <a:pPr lvl="1"/>
            <a:r>
              <a:rPr lang="zh-CN" altLang="en-US" sz="1300" smtClean="0">
                <a:latin typeface="Droid Serif"/>
              </a:rPr>
              <a:t>客服机</a:t>
            </a:r>
            <a:r>
              <a:rPr lang="en-US" altLang="zh-CN" sz="1300" smtClean="0">
                <a:latin typeface="Droid Serif"/>
              </a:rPr>
              <a:t>–</a:t>
            </a:r>
            <a:r>
              <a:rPr lang="zh-CN" altLang="en-US" sz="1300" smtClean="0">
                <a:latin typeface="Droid Serif"/>
              </a:rPr>
              <a:t>服务器系统 </a:t>
            </a:r>
            <a:r>
              <a:rPr lang="en-US" altLang="zh-CN" sz="1300" smtClean="0">
                <a:latin typeface="Droid Serif"/>
              </a:rPr>
              <a:t>socket</a:t>
            </a:r>
            <a:endParaRPr lang="en-US" altLang="zh-CN" sz="1300" smtClean="0">
              <a:latin typeface="Droid Serif"/>
            </a:endParaRPr>
          </a:p>
          <a:p>
            <a:r>
              <a:rPr lang="zh-CN" altLang="en-US" sz="1300" smtClean="0">
                <a:latin typeface="Droid Serif"/>
              </a:rPr>
              <a:t>消息传递通信的实现方式</a:t>
            </a:r>
            <a:endParaRPr lang="zh-CN" altLang="en-US" sz="1300" smtClean="0">
              <a:latin typeface="Droid Serif"/>
            </a:endParaRPr>
          </a:p>
          <a:p>
            <a:pPr lvl="1"/>
            <a:r>
              <a:rPr lang="zh-CN" altLang="en-US" sz="1300" smtClean="0">
                <a:latin typeface="Droid Serif"/>
              </a:rPr>
              <a:t>直接消息传递系统</a:t>
            </a:r>
            <a:endParaRPr lang="zh-CN" altLang="en-US" sz="1300" smtClean="0">
              <a:latin typeface="Droid Serif"/>
            </a:endParaRPr>
          </a:p>
          <a:p>
            <a:pPr lvl="1"/>
            <a:r>
              <a:rPr lang="zh-CN" altLang="en-US" sz="1300" smtClean="0">
                <a:latin typeface="Droid Serif"/>
              </a:rPr>
              <a:t>信箱通信</a:t>
            </a:r>
            <a:endParaRPr lang="zh-CN" altLang="en-US" sz="1300" smtClean="0">
              <a:latin typeface="Droid Serif"/>
            </a:endParaRPr>
          </a:p>
          <a:p>
            <a:endParaRPr lang="zh-CN" altLang="en-US" sz="13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477" y="3047963"/>
            <a:ext cx="8018860" cy="821122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434B54"/>
                </a:solidFill>
                <a:latin typeface="Droid Serif"/>
              </a:rPr>
              <a:t>线程的基本概念</a:t>
            </a:r>
            <a:endParaRPr lang="zh-CN" altLang="en-US">
              <a:solidFill>
                <a:srgbClr val="434B54"/>
              </a:solidFill>
              <a:latin typeface="Droid Serif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62" y="819658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434B54"/>
                </a:solidFill>
                <a:latin typeface="Droid Serif"/>
              </a:rPr>
              <a:t>线程的引入</a:t>
            </a:r>
            <a:endParaRPr lang="zh-CN" altLang="en-US">
              <a:solidFill>
                <a:srgbClr val="434B54"/>
              </a:solidFill>
              <a:latin typeface="Droid Serif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400" smtClean="0">
                <a:latin typeface="Droid Serif"/>
              </a:rPr>
              <a:t>线程的引入正是为了简化线程间的通信，以小的开销来提高进程内的并发程度</a:t>
            </a:r>
            <a:endParaRPr lang="zh-CN" altLang="en-US" sz="1400" smtClean="0">
              <a:latin typeface="Droid Serif"/>
            </a:endParaRPr>
          </a:p>
          <a:p>
            <a:r>
              <a:rPr lang="zh-CN" altLang="en-US" sz="1400" smtClean="0">
                <a:latin typeface="Droid Serif"/>
              </a:rPr>
              <a:t>多进程并发的不足</a:t>
            </a:r>
            <a:endParaRPr lang="zh-CN" altLang="en-US" sz="1400" smtClean="0">
              <a:latin typeface="Droid Serif"/>
            </a:endParaRPr>
          </a:p>
          <a:p>
            <a:pPr lvl="1"/>
            <a:r>
              <a:rPr lang="zh-CN" altLang="en-US" sz="1400" smtClean="0">
                <a:latin typeface="Droid Serif"/>
              </a:rPr>
              <a:t>进程的两个基本属性</a:t>
            </a:r>
            <a:endParaRPr lang="zh-CN" altLang="en-US" sz="1400" smtClean="0">
              <a:latin typeface="Droid Serif"/>
            </a:endParaRPr>
          </a:p>
          <a:p>
            <a:pPr lvl="2"/>
            <a:r>
              <a:rPr lang="zh-CN" altLang="en-US" sz="1400" smtClean="0">
                <a:latin typeface="Droid Serif"/>
              </a:rPr>
              <a:t>一个拥有资源的独立单位，可独立分配系统资源</a:t>
            </a:r>
            <a:endParaRPr lang="zh-CN" altLang="en-US" sz="1400" smtClean="0">
              <a:latin typeface="Droid Serif"/>
            </a:endParaRPr>
          </a:p>
          <a:p>
            <a:pPr lvl="2"/>
            <a:r>
              <a:rPr lang="zh-CN" altLang="en-US" sz="1400" smtClean="0">
                <a:latin typeface="Droid Serif"/>
              </a:rPr>
              <a:t>一个可独立调度和分派的基本单位，</a:t>
            </a:r>
            <a:r>
              <a:rPr lang="en-US" altLang="zh-CN" sz="1400" smtClean="0">
                <a:latin typeface="Droid Serif"/>
              </a:rPr>
              <a:t>PCB</a:t>
            </a:r>
            <a:endParaRPr lang="en-US" altLang="zh-CN" sz="1400" smtClean="0">
              <a:latin typeface="Droid Serif"/>
            </a:endParaRPr>
          </a:p>
          <a:p>
            <a:pPr lvl="1"/>
            <a:r>
              <a:rPr lang="zh-CN" altLang="en-US" sz="1400" smtClean="0">
                <a:latin typeface="Droid Serif"/>
              </a:rPr>
              <a:t>程序并发执行所需付出的时空开销</a:t>
            </a:r>
            <a:endParaRPr lang="zh-CN" altLang="en-US" sz="1400" smtClean="0">
              <a:latin typeface="Droid Serif"/>
            </a:endParaRPr>
          </a:p>
          <a:p>
            <a:pPr lvl="2"/>
            <a:r>
              <a:rPr lang="zh-CN" altLang="en-US" sz="1400" smtClean="0">
                <a:latin typeface="Droid Serif"/>
              </a:rPr>
              <a:t>创建进程</a:t>
            </a:r>
            <a:endParaRPr lang="zh-CN" altLang="en-US" sz="1400" smtClean="0">
              <a:latin typeface="Droid Serif"/>
            </a:endParaRPr>
          </a:p>
          <a:p>
            <a:pPr lvl="2"/>
            <a:r>
              <a:rPr lang="zh-CN" altLang="en-US" sz="1400" smtClean="0">
                <a:latin typeface="Droid Serif"/>
              </a:rPr>
              <a:t>撤销进程</a:t>
            </a:r>
            <a:endParaRPr lang="zh-CN" altLang="en-US" sz="1400" smtClean="0">
              <a:latin typeface="Droid Serif"/>
            </a:endParaRPr>
          </a:p>
          <a:p>
            <a:pPr lvl="2"/>
            <a:r>
              <a:rPr lang="zh-CN" altLang="en-US" sz="1400" smtClean="0">
                <a:latin typeface="Droid Serif"/>
              </a:rPr>
              <a:t>进程切换</a:t>
            </a:r>
            <a:endParaRPr lang="zh-CN" altLang="en-US" sz="1400" smtClean="0">
              <a:latin typeface="Droid Serif"/>
            </a:endParaRPr>
          </a:p>
          <a:p>
            <a:pPr lvl="1"/>
            <a:r>
              <a:rPr lang="zh-CN" altLang="en-US" sz="1400" smtClean="0">
                <a:latin typeface="Droid Serif"/>
              </a:rPr>
              <a:t>进程间通信效率低</a:t>
            </a:r>
            <a:endParaRPr lang="zh-CN" altLang="en-US" sz="1400" smtClean="0">
              <a:latin typeface="Droid Serif"/>
            </a:endParaRPr>
          </a:p>
          <a:p>
            <a:pPr lvl="1"/>
            <a:r>
              <a:rPr lang="zh-CN" altLang="en-US" sz="1400" smtClean="0">
                <a:latin typeface="Droid Serif"/>
              </a:rPr>
              <a:t>将分配资源和调度两个属性分开</a:t>
            </a:r>
            <a:endParaRPr lang="zh-CN" altLang="en-US" sz="1400" smtClean="0">
              <a:latin typeface="Droid Serif"/>
            </a:endParaRPr>
          </a:p>
          <a:p>
            <a:r>
              <a:rPr lang="zh-CN" altLang="en-US" sz="1400" smtClean="0">
                <a:latin typeface="Droid Serif"/>
              </a:rPr>
              <a:t>线程</a:t>
            </a:r>
            <a:r>
              <a:rPr lang="en-US" altLang="zh-CN" sz="1400" smtClean="0">
                <a:latin typeface="Droid Serif"/>
              </a:rPr>
              <a:t>——</a:t>
            </a:r>
            <a:r>
              <a:rPr lang="zh-CN" altLang="en-US" sz="1400" smtClean="0">
                <a:latin typeface="Droid Serif"/>
              </a:rPr>
              <a:t>作为调度和分派的基本单位</a:t>
            </a:r>
            <a:endParaRPr lang="zh-CN" altLang="en-US" sz="1400" smtClean="0">
              <a:latin typeface="Droid Serif"/>
            </a:endParaRPr>
          </a:p>
          <a:p>
            <a:pPr lvl="1"/>
            <a:r>
              <a:rPr lang="zh-CN" altLang="en-US" sz="1400" smtClean="0">
                <a:latin typeface="Droid Serif"/>
              </a:rPr>
              <a:t>进程是系统资源分配的单位，线程是处理器调度的单位</a:t>
            </a:r>
            <a:endParaRPr lang="zh-CN" altLang="en-US" sz="1400" smtClean="0">
              <a:latin typeface="Droid Serif"/>
            </a:endParaRPr>
          </a:p>
          <a:p>
            <a:pPr lvl="1"/>
            <a:r>
              <a:rPr lang="zh-CN" altLang="en-US" sz="1400" smtClean="0">
                <a:latin typeface="Droid Serif"/>
              </a:rPr>
              <a:t>线程表示进程的一个控制点，可以执行一系列的指令。通常，和应用程序的一个函数相对应</a:t>
            </a:r>
            <a:endParaRPr lang="zh-CN" altLang="en-US" sz="1400" smtClean="0">
              <a:latin typeface="Droid Serif"/>
            </a:endParaRPr>
          </a:p>
          <a:p>
            <a:pPr lvl="1"/>
            <a:r>
              <a:rPr lang="zh-CN" altLang="en-US" sz="1400" smtClean="0">
                <a:latin typeface="Droid Serif"/>
              </a:rPr>
              <a:t>进程分解为线程还可以有效利用多处理器和多核计算机</a:t>
            </a:r>
            <a:endParaRPr lang="zh-CN" altLang="en-US" sz="1400" smtClean="0">
              <a:latin typeface="Droid Serif"/>
            </a:endParaRPr>
          </a:p>
          <a:p>
            <a:endParaRPr lang="zh-CN" altLang="en-US" sz="14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62" y="819658"/>
            <a:ext cx="9221689" cy="626838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434B54"/>
                </a:solidFill>
                <a:latin typeface="Droid Serif"/>
              </a:rPr>
              <a:t>线程与进程的比较</a:t>
            </a:r>
            <a:endParaRPr lang="zh-CN" altLang="en-US">
              <a:solidFill>
                <a:srgbClr val="434B54"/>
              </a:solidFill>
              <a:latin typeface="Droid Serif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Droid Serif"/>
              </a:rPr>
              <a:t>不同点</a:t>
            </a:r>
            <a:endParaRPr lang="zh-CN" altLang="en-US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调度的基本单位</a:t>
            </a:r>
            <a:endParaRPr lang="zh-CN" altLang="en-US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并发性</a:t>
            </a:r>
            <a:endParaRPr lang="zh-CN" altLang="en-US" smtClean="0">
              <a:latin typeface="Droid Serif"/>
            </a:endParaRPr>
          </a:p>
          <a:p>
            <a:r>
              <a:rPr lang="zh-CN" altLang="en-US" smtClean="0">
                <a:latin typeface="Droid Serif"/>
              </a:rPr>
              <a:t>相似点</a:t>
            </a:r>
            <a:endParaRPr lang="zh-CN" altLang="en-US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状态：运行、阻塞、就绪</a:t>
            </a:r>
            <a:endParaRPr lang="zh-CN" altLang="en-US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线程具有一定的生命期</a:t>
            </a:r>
            <a:endParaRPr lang="zh-CN" altLang="en-US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进程可创建线程，一个线程可创建另一个子线程</a:t>
            </a:r>
            <a:endParaRPr lang="zh-CN" altLang="en-US" smtClean="0">
              <a:latin typeface="Droid Serif"/>
            </a:endParaRPr>
          </a:p>
          <a:p>
            <a:pPr lvl="1"/>
            <a:r>
              <a:rPr lang="zh-CN" altLang="en-US" smtClean="0">
                <a:latin typeface="Droid Serif"/>
              </a:rPr>
              <a:t>多个线程并发执行时仍然存在互斥与同步</a:t>
            </a:r>
            <a:endParaRPr lang="zh-CN" altLang="en-US" smtClean="0">
              <a:latin typeface="Droid Serif"/>
            </a:endParaRP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AC0-17FD-4329-98A0-D9F5735D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2410</Words>
  <Application>WPS 演示</Application>
  <PresentationFormat>自定义</PresentationFormat>
  <Paragraphs>270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Droid Serif</vt:lpstr>
      <vt:lpstr>Segoe Print</vt:lpstr>
      <vt:lpstr>等线 Light</vt:lpstr>
      <vt:lpstr>等线</vt:lpstr>
      <vt:lpstr>微软雅黑</vt:lpstr>
      <vt:lpstr>Arial Unicode MS</vt:lpstr>
      <vt:lpstr>Calibri</vt:lpstr>
      <vt:lpstr>Office 主题​​</vt:lpstr>
      <vt:lpstr>第二章进程的描述与控制</vt:lpstr>
      <vt:lpstr>前驱图和程序执行</vt:lpstr>
      <vt:lpstr>程序并发执行</vt:lpstr>
      <vt:lpstr>进程的描述</vt:lpstr>
      <vt:lpstr>进程控制</vt:lpstr>
      <vt:lpstr>进程通信</vt:lpstr>
      <vt:lpstr>线程的基本概念</vt:lpstr>
      <vt:lpstr>线程的引入</vt:lpstr>
      <vt:lpstr>线程与进程的比较</vt:lpstr>
      <vt:lpstr>线程的实现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第二章进程的描述与控制</dc:title>
  <dc:creator>裴子辉</dc:creator>
  <cp:lastModifiedBy>裴子辉</cp:lastModifiedBy>
  <cp:revision>3</cp:revision>
  <dcterms:created xsi:type="dcterms:W3CDTF">2020-11-17T03:30:00Z</dcterms:created>
  <dcterms:modified xsi:type="dcterms:W3CDTF">2020-11-17T03:32:52Z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