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</p:sldIdLst>
  <p:sldSz cy="5143500" cx="9144000"/>
  <p:notesSz cx="6858000" cy="9144000"/>
  <p:embeddedFontLst>
    <p:embeddedFont>
      <p:font typeface="Montserrat SemiBold"/>
      <p:regular r:id="rId65"/>
      <p:bold r:id="rId66"/>
      <p:italic r:id="rId67"/>
      <p:boldItalic r:id="rId68"/>
    </p:embeddedFont>
    <p:embeddedFont>
      <p:font typeface="Roboto"/>
      <p:regular r:id="rId69"/>
      <p:bold r:id="rId70"/>
      <p:italic r:id="rId71"/>
      <p:boldItalic r:id="rId72"/>
    </p:embeddedFont>
    <p:embeddedFont>
      <p:font typeface="Montserrat"/>
      <p:regular r:id="rId73"/>
      <p:bold r:id="rId74"/>
      <p:italic r:id="rId75"/>
      <p:boldItalic r:id="rId76"/>
    </p:embeddedFont>
    <p:embeddedFont>
      <p:font typeface="Montserrat Black"/>
      <p:bold r:id="rId77"/>
      <p:boldItalic r:id="rId78"/>
    </p:embeddedFont>
    <p:embeddedFont>
      <p:font typeface="Montserrat Medium"/>
      <p:regular r:id="rId79"/>
      <p:bold r:id="rId80"/>
      <p:italic r:id="rId81"/>
      <p:boldItalic r:id="rId82"/>
    </p:embeddedFont>
    <p:embeddedFont>
      <p:font typeface="Roboto Light"/>
      <p:regular r:id="rId83"/>
      <p:bold r:id="rId84"/>
      <p:italic r:id="rId85"/>
      <p:boldItalic r:id="rId86"/>
    </p:embeddedFont>
    <p:embeddedFont>
      <p:font typeface="Montserrat ExtraBold"/>
      <p:bold r:id="rId87"/>
      <p:boldItalic r:id="rId88"/>
    </p:embeddedFont>
    <p:embeddedFont>
      <p:font typeface="Open Sans"/>
      <p:regular r:id="rId89"/>
      <p:bold r:id="rId90"/>
      <p:italic r:id="rId91"/>
      <p:boldItalic r:id="rId9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15">
          <p15:clr>
            <a:srgbClr val="9AA0A6"/>
          </p15:clr>
        </p15:guide>
        <p15:guide id="2" orient="horz" pos="110">
          <p15:clr>
            <a:srgbClr val="9AA0A6"/>
          </p15:clr>
        </p15:guide>
        <p15:guide id="3" orient="horz" pos="3130">
          <p15:clr>
            <a:srgbClr val="9AA0A6"/>
          </p15:clr>
        </p15:guide>
        <p15:guide id="4" pos="5655">
          <p15:clr>
            <a:srgbClr val="9AA0A6"/>
          </p15:clr>
        </p15:guide>
        <p15:guide id="5" pos="4704">
          <p15:clr>
            <a:srgbClr val="9AA0A6"/>
          </p15:clr>
        </p15:guide>
        <p15:guide id="6" pos="353">
          <p15:clr>
            <a:srgbClr val="9AA0A6"/>
          </p15:clr>
        </p15:guide>
        <p15:guide id="7" pos="4459">
          <p15:clr>
            <a:srgbClr val="9AA0A6"/>
          </p15:clr>
        </p15:guide>
        <p15:guide id="8" orient="horz" pos="696">
          <p15:clr>
            <a:srgbClr val="9AA0A6"/>
          </p15:clr>
        </p15:guide>
        <p15:guide id="9" orient="horz" pos="1622">
          <p15:clr>
            <a:srgbClr val="9AA0A6"/>
          </p15:clr>
        </p15:guide>
        <p15:guide id="10" orient="horz" pos="1975">
          <p15:clr>
            <a:srgbClr val="9AA0A6"/>
          </p15:clr>
        </p15:guide>
        <p15:guide id="11" orient="horz" pos="2906">
          <p15:clr>
            <a:srgbClr val="9AA0A6"/>
          </p15:clr>
        </p15:guide>
        <p15:guide id="12" pos="2098">
          <p15:clr>
            <a:srgbClr val="9AA0A6"/>
          </p15:clr>
        </p15:guide>
        <p15:guide id="13" pos="2555">
          <p15:clr>
            <a:srgbClr val="9AA0A6"/>
          </p15:clr>
        </p15:guide>
        <p15:guide id="14" pos="4311">
          <p15:clr>
            <a:srgbClr val="9AA0A6"/>
          </p15:clr>
        </p15:guide>
        <p15:guide id="15" orient="horz" pos="101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F3DB7B-54FB-465A-8BC6-35B34D86760D}">
  <a:tblStyle styleId="{77F3DB7B-54FB-465A-8BC6-35B34D8676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5"/>
        <p:guide pos="110" orient="horz"/>
        <p:guide pos="3130" orient="horz"/>
        <p:guide pos="5655"/>
        <p:guide pos="4704"/>
        <p:guide pos="353"/>
        <p:guide pos="4459"/>
        <p:guide pos="696" orient="horz"/>
        <p:guide pos="1622" orient="horz"/>
        <p:guide pos="1975" orient="horz"/>
        <p:guide pos="2906" orient="horz"/>
        <p:guide pos="2098"/>
        <p:guide pos="2555"/>
        <p:guide pos="4311"/>
        <p:guide pos="101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84" Type="http://schemas.openxmlformats.org/officeDocument/2006/relationships/font" Target="fonts/RobotoLight-bold.fntdata"/><Relationship Id="rId83" Type="http://schemas.openxmlformats.org/officeDocument/2006/relationships/font" Target="fonts/RobotoLight-regular.fntdata"/><Relationship Id="rId42" Type="http://schemas.openxmlformats.org/officeDocument/2006/relationships/slide" Target="slides/slide35.xml"/><Relationship Id="rId86" Type="http://schemas.openxmlformats.org/officeDocument/2006/relationships/font" Target="fonts/RobotoLight-boldItalic.fntdata"/><Relationship Id="rId41" Type="http://schemas.openxmlformats.org/officeDocument/2006/relationships/slide" Target="slides/slide34.xml"/><Relationship Id="rId85" Type="http://schemas.openxmlformats.org/officeDocument/2006/relationships/font" Target="fonts/RobotoLight-italic.fntdata"/><Relationship Id="rId44" Type="http://schemas.openxmlformats.org/officeDocument/2006/relationships/slide" Target="slides/slide37.xml"/><Relationship Id="rId88" Type="http://schemas.openxmlformats.org/officeDocument/2006/relationships/font" Target="fonts/MontserratExtraBold-boldItalic.fntdata"/><Relationship Id="rId43" Type="http://schemas.openxmlformats.org/officeDocument/2006/relationships/slide" Target="slides/slide36.xml"/><Relationship Id="rId87" Type="http://schemas.openxmlformats.org/officeDocument/2006/relationships/font" Target="fonts/MontserratExtraBold-bold.fntdata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9" Type="http://schemas.openxmlformats.org/officeDocument/2006/relationships/font" Target="fonts/OpenSans-regular.fntdata"/><Relationship Id="rId80" Type="http://schemas.openxmlformats.org/officeDocument/2006/relationships/font" Target="fonts/MontserratMedium-bold.fntdata"/><Relationship Id="rId82" Type="http://schemas.openxmlformats.org/officeDocument/2006/relationships/font" Target="fonts/MontserratMedium-boldItalic.fntdata"/><Relationship Id="rId81" Type="http://schemas.openxmlformats.org/officeDocument/2006/relationships/font" Target="fonts/Montserrat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font" Target="fonts/Montserrat-regular.fntdata"/><Relationship Id="rId72" Type="http://schemas.openxmlformats.org/officeDocument/2006/relationships/font" Target="fonts/Roboto-boldItalic.fntdata"/><Relationship Id="rId31" Type="http://schemas.openxmlformats.org/officeDocument/2006/relationships/slide" Target="slides/slide24.xml"/><Relationship Id="rId75" Type="http://schemas.openxmlformats.org/officeDocument/2006/relationships/font" Target="fonts/Montserrat-italic.fntdata"/><Relationship Id="rId30" Type="http://schemas.openxmlformats.org/officeDocument/2006/relationships/slide" Target="slides/slide23.xml"/><Relationship Id="rId74" Type="http://schemas.openxmlformats.org/officeDocument/2006/relationships/font" Target="fonts/Montserrat-bold.fntdata"/><Relationship Id="rId33" Type="http://schemas.openxmlformats.org/officeDocument/2006/relationships/slide" Target="slides/slide26.xml"/><Relationship Id="rId77" Type="http://schemas.openxmlformats.org/officeDocument/2006/relationships/font" Target="fonts/MontserratBlack-bold.fntdata"/><Relationship Id="rId32" Type="http://schemas.openxmlformats.org/officeDocument/2006/relationships/slide" Target="slides/slide25.xml"/><Relationship Id="rId76" Type="http://schemas.openxmlformats.org/officeDocument/2006/relationships/font" Target="fonts/Montserrat-boldItalic.fntdata"/><Relationship Id="rId35" Type="http://schemas.openxmlformats.org/officeDocument/2006/relationships/slide" Target="slides/slide28.xml"/><Relationship Id="rId79" Type="http://schemas.openxmlformats.org/officeDocument/2006/relationships/font" Target="fonts/MontserratMedium-regular.fntdata"/><Relationship Id="rId34" Type="http://schemas.openxmlformats.org/officeDocument/2006/relationships/slide" Target="slides/slide27.xml"/><Relationship Id="rId78" Type="http://schemas.openxmlformats.org/officeDocument/2006/relationships/font" Target="fonts/MontserratBlack-boldItalic.fntdata"/><Relationship Id="rId71" Type="http://schemas.openxmlformats.org/officeDocument/2006/relationships/font" Target="fonts/Roboto-italic.fntdata"/><Relationship Id="rId70" Type="http://schemas.openxmlformats.org/officeDocument/2006/relationships/font" Target="fonts/Roboto-bold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font" Target="fonts/MontserratSemiBold-bold.fntdata"/><Relationship Id="rId21" Type="http://schemas.openxmlformats.org/officeDocument/2006/relationships/slide" Target="slides/slide14.xml"/><Relationship Id="rId65" Type="http://schemas.openxmlformats.org/officeDocument/2006/relationships/font" Target="fonts/MontserratSemiBold-regular.fntdata"/><Relationship Id="rId24" Type="http://schemas.openxmlformats.org/officeDocument/2006/relationships/slide" Target="slides/slide17.xml"/><Relationship Id="rId68" Type="http://schemas.openxmlformats.org/officeDocument/2006/relationships/font" Target="fonts/MontserratSemiBold-boldItalic.fntdata"/><Relationship Id="rId23" Type="http://schemas.openxmlformats.org/officeDocument/2006/relationships/slide" Target="slides/slide16.xml"/><Relationship Id="rId67" Type="http://schemas.openxmlformats.org/officeDocument/2006/relationships/font" Target="fonts/MontserratSemiBold-italic.fntdata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Roboto-regular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91" Type="http://schemas.openxmlformats.org/officeDocument/2006/relationships/font" Target="fonts/OpenSans-italic.fntdata"/><Relationship Id="rId90" Type="http://schemas.openxmlformats.org/officeDocument/2006/relationships/font" Target="fonts/OpenSans-bold.fntdata"/><Relationship Id="rId92" Type="http://schemas.openxmlformats.org/officeDocument/2006/relationships/font" Target="fonts/OpenSans-boldItalic.fntdata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70dd1bee_1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670dd1b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ffdd8db7b_0_3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ffdd8db7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ffdd8db7b_0_12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ffdd8db7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ffdd8db7b_0_14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ffdd8db7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ffdd8db7b_0_26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ffdd8db7b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ffdd8db7b_0_27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ffdd8db7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ffdd8db7b_0_29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ffdd8db7b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ffdd8db7b_0_40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ffdd8db7b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ffdd8db7b_0_32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8ffdd8db7b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ffdd8db7b_0_31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ffdd8db7b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ffdd8db7b_0_46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8ffdd8db7b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5f469a67e_0_1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5f469a67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ffdd8db7b_0_48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8ffdd8db7b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8ffdd8db7b_0_41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8ffdd8db7b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75f469a67e_0_3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75f469a67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ffdd8db7b_0_62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ffdd8db7b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8ffdd8db7b_0_53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8ffdd8db7b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ffdd8db7b_0_66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ffdd8db7b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8ffdd8db7b_0_69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8ffdd8db7b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8ffdd8db7b_0_77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8ffdd8db7b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8ffdd8db7b_0_80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8ffdd8db7b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8ffdd8db7b_0_82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8ffdd8db7b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d5134c97d_0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d5134c9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8ffdd8db7b_0_85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8ffdd8db7b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8ffdd8db7b_0_87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8ffdd8db7b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8ffdd8db7b_0_89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8ffdd8db7b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ffdd8db7b_0_92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ffdd8db7b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8ffdd8db7b_0_97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8ffdd8db7b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8ffdd8db7b_0_102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8ffdd8db7b_0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8ffdd8db7b_0_99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8ffdd8db7b_0_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8e27fac8b0_0_73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8e27fac8b0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8e27fac8b0_0_79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8e27fac8b0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8e27fac8b0_0_80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8e27fac8b0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d5134c97d_0_5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d5134c97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8ffdd8db7b_0_104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8ffdd8db7b_0_1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8ffdd8db7b_0_105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8ffdd8db7b_0_1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8ffdd8db7b_0_109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8ffdd8db7b_0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8ffdd8db7b_0_111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8ffdd8db7b_0_1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8ffdd8db7b_0_123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8ffdd8db7b_0_1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8ffdd8db7b_0_124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8ffdd8db7b_0_1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8ffdd8db7b_0_113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8ffdd8db7b_0_1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8ffdd8db7b_0_115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8ffdd8db7b_0_1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8ffdd8db7b_0_120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8ffdd8db7b_0_1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ffdd8db7b_0_118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ffdd8db7b_0_1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ffdd8db7b_0_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ffdd8db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8ffdd8db7b_0_127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8ffdd8db7b_0_1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8ffdd8db7b_0_128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8ffdd8db7b_0_1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8ffdd8db7b_0_129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8ffdd8db7b_0_1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8e27fac8b0_0_148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8e27fac8b0_0_1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8e27fac8b0_0_149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8e27fac8b0_0_1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8e27fac8b0_0_152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8e27fac8b0_0_1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8ffdd8db7b_0_132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8ffdd8db7b_0_1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8e27fac8b0_0_154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8e27fac8b0_0_1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e27fac8b0_0_2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e27fac8b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e27fac8b0_0_7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e27fac8b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d5134c97d_0_8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d5134c97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ffdd8db7b_0_2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ffdd8db7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 1">
  <p:cSld name="CUSTOM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1">
  <p:cSld name="CUSTOM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2880">
          <p15:clr>
            <a:schemeClr val="accent4"/>
          </p15:clr>
        </p15:guide>
        <p15:guide id="2" orient="horz" pos="1620">
          <p15:clr>
            <a:schemeClr val="accent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">
  <p:cSld name="CUSTOM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">
  <p:cSld name="CUSTOM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 1">
  <p:cSld name="CUSTOM_1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текст 2">
  <p:cSld name="TITLE_AND_BODY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4775425" y="323825"/>
            <a:ext cx="36735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" type="body"/>
          </p:nvPr>
        </p:nvSpPr>
        <p:spPr>
          <a:xfrm>
            <a:off x="5062087" y="1988175"/>
            <a:ext cx="37701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22"/>
          <p:cNvSpPr/>
          <p:nvPr/>
        </p:nvSpPr>
        <p:spPr>
          <a:xfrm>
            <a:off x="180000" y="193500"/>
            <a:ext cx="8784000" cy="47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22"/>
          <p:cNvSpPr txBox="1"/>
          <p:nvPr>
            <p:ph type="title"/>
          </p:nvPr>
        </p:nvSpPr>
        <p:spPr>
          <a:xfrm>
            <a:off x="622450" y="357100"/>
            <a:ext cx="61116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SemiBold"/>
              <a:buNone/>
              <a:defRPr sz="2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" type="body"/>
          </p:nvPr>
        </p:nvSpPr>
        <p:spPr>
          <a:xfrm>
            <a:off x="634825" y="1045100"/>
            <a:ext cx="6111600" cy="24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 SemiBold"/>
              <a:buChar char="▶"/>
              <a:defRPr sz="14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3429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▸"/>
              <a:defRPr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92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 Light"/>
              <a:buChar char="▹"/>
              <a:defRPr sz="1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Roboto Light"/>
              <a:buChar char="▸"/>
              <a:defRPr sz="900"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794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Roboto Light"/>
              <a:buChar char="▹"/>
              <a:defRPr sz="800"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Font typeface="Montserrat SemiBold"/>
              <a:buChar char="▸"/>
              <a:defRPr sz="7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667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▹"/>
              <a:defRPr sz="6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2667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▸"/>
              <a:defRPr sz="6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2667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▸"/>
              <a:defRPr sz="6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895248" y="4944600"/>
            <a:ext cx="248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22"/>
          <p:cNvSpPr txBox="1"/>
          <p:nvPr/>
        </p:nvSpPr>
        <p:spPr>
          <a:xfrm>
            <a:off x="175400" y="4944600"/>
            <a:ext cx="8864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2018 © Алгоритмика</a:t>
            </a:r>
            <a:endParaRPr b="0" i="0" sz="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indent="-2921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6pPr>
            <a:lvl7pPr indent="-2921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5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indent="-2921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6pPr>
            <a:lvl7pPr indent="-2921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6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27">
          <p15:clr>
            <a:schemeClr val="accent3"/>
          </p15:clr>
        </p15:guide>
        <p15:guide id="2" orient="horz" pos="227">
          <p15:clr>
            <a:schemeClr val="accent3"/>
          </p15:clr>
        </p15:guide>
        <p15:guide id="3" orient="horz" pos="3013">
          <p15:clr>
            <a:schemeClr val="accent3"/>
          </p15:clr>
        </p15:guide>
        <p15:guide id="4" pos="5533">
          <p15:clr>
            <a:schemeClr val="accent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hyperlink" Target="https://docs.google.com/document/d/1I8S38kieFEe5ETekE-Q0TgSzfWqH9DTOawrp9HRfLcs/edit?usp=sharing" TargetMode="External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jp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3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jpg"/><Relationship Id="rId4" Type="http://schemas.openxmlformats.org/officeDocument/2006/relationships/image" Target="../media/image5.png"/><Relationship Id="rId5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jp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jpg"/><Relationship Id="rId4" Type="http://schemas.openxmlformats.org/officeDocument/2006/relationships/image" Target="../media/image5.png"/><Relationship Id="rId5" Type="http://schemas.openxmlformats.org/officeDocument/2006/relationships/image" Target="../media/image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Relationship Id="rId4" Type="http://schemas.openxmlformats.org/officeDocument/2006/relationships/image" Target="../media/image38.png"/><Relationship Id="rId9" Type="http://schemas.openxmlformats.org/officeDocument/2006/relationships/image" Target="../media/image20.png"/><Relationship Id="rId5" Type="http://schemas.openxmlformats.org/officeDocument/2006/relationships/hyperlink" Target="https://mars.algoritmika.org/test-lesson/task?task=1430&amp;track=1&amp;level=2&amp;lang=ru-RU" TargetMode="External"/><Relationship Id="rId6" Type="http://schemas.openxmlformats.org/officeDocument/2006/relationships/hyperlink" Target="https://lms.alg.academy/task-preview/14526?track=1&amp;position=1" TargetMode="External"/><Relationship Id="rId7" Type="http://schemas.openxmlformats.org/officeDocument/2006/relationships/image" Target="../media/image5.png"/><Relationship Id="rId8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4.png"/><Relationship Id="rId7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3.png"/><Relationship Id="rId4" Type="http://schemas.openxmlformats.org/officeDocument/2006/relationships/image" Target="../media/image5.png"/><Relationship Id="rId5" Type="http://schemas.openxmlformats.org/officeDocument/2006/relationships/image" Target="../media/image1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3.png"/><Relationship Id="rId4" Type="http://schemas.openxmlformats.org/officeDocument/2006/relationships/image" Target="../media/image5.png"/><Relationship Id="rId5" Type="http://schemas.openxmlformats.org/officeDocument/2006/relationships/image" Target="../media/image1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36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3.png"/><Relationship Id="rId4" Type="http://schemas.openxmlformats.org/officeDocument/2006/relationships/image" Target="../media/image5.png"/><Relationship Id="rId5" Type="http://schemas.openxmlformats.org/officeDocument/2006/relationships/image" Target="../media/image1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3.png"/><Relationship Id="rId4" Type="http://schemas.openxmlformats.org/officeDocument/2006/relationships/image" Target="../media/image5.png"/><Relationship Id="rId5" Type="http://schemas.openxmlformats.org/officeDocument/2006/relationships/image" Target="../media/image1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3.png"/><Relationship Id="rId4" Type="http://schemas.openxmlformats.org/officeDocument/2006/relationships/image" Target="../media/image5.png"/><Relationship Id="rId5" Type="http://schemas.openxmlformats.org/officeDocument/2006/relationships/image" Target="../media/image1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3.png"/><Relationship Id="rId4" Type="http://schemas.openxmlformats.org/officeDocument/2006/relationships/image" Target="../media/image5.png"/><Relationship Id="rId5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4.png"/><Relationship Id="rId7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4.jpg"/><Relationship Id="rId4" Type="http://schemas.openxmlformats.org/officeDocument/2006/relationships/image" Target="../media/image5.png"/><Relationship Id="rId5" Type="http://schemas.openxmlformats.org/officeDocument/2006/relationships/image" Target="../media/image1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9.png"/></Relationships>
</file>

<file path=ppt/slides/_rels/slide52.xml.rels><?xml version="1.0" encoding="UTF-8" standalone="yes"?><Relationships xmlns="http://schemas.openxmlformats.org/package/2006/relationships"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5.png"/><Relationship Id="rId4" Type="http://schemas.openxmlformats.org/officeDocument/2006/relationships/image" Target="../media/image38.png"/><Relationship Id="rId9" Type="http://schemas.openxmlformats.org/officeDocument/2006/relationships/image" Target="../media/image20.png"/><Relationship Id="rId5" Type="http://schemas.openxmlformats.org/officeDocument/2006/relationships/hyperlink" Target="https://mars.algoritmika.org/test-lesson/task?task=1430&amp;track=1&amp;level=2&amp;lang=ru-RU" TargetMode="External"/><Relationship Id="rId6" Type="http://schemas.openxmlformats.org/officeDocument/2006/relationships/hyperlink" Target="https://lms.alg.academy/task-preview/14526?track=1&amp;position=1" TargetMode="External"/><Relationship Id="rId7" Type="http://schemas.openxmlformats.org/officeDocument/2006/relationships/image" Target="../media/image5.png"/><Relationship Id="rId8" Type="http://schemas.openxmlformats.org/officeDocument/2006/relationships/image" Target="../media/image2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6.jpg"/><Relationship Id="rId4" Type="http://schemas.openxmlformats.org/officeDocument/2006/relationships/image" Target="../media/image5.png"/><Relationship Id="rId5" Type="http://schemas.openxmlformats.org/officeDocument/2006/relationships/image" Target="../media/image32.png"/><Relationship Id="rId6" Type="http://schemas.openxmlformats.org/officeDocument/2006/relationships/image" Target="../media/image40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.png"/><Relationship Id="rId4" Type="http://schemas.openxmlformats.org/officeDocument/2006/relationships/image" Target="../media/image32.png"/><Relationship Id="rId5" Type="http://schemas.openxmlformats.org/officeDocument/2006/relationships/image" Target="../media/image42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.png"/><Relationship Id="rId4" Type="http://schemas.openxmlformats.org/officeDocument/2006/relationships/image" Target="../media/image32.png"/><Relationship Id="rId5" Type="http://schemas.openxmlformats.org/officeDocument/2006/relationships/image" Target="../media/image40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4.jpg"/><Relationship Id="rId4" Type="http://schemas.openxmlformats.org/officeDocument/2006/relationships/image" Target="../media/image5.png"/><Relationship Id="rId5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6.jp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/>
          <p:nvPr/>
        </p:nvSpPr>
        <p:spPr>
          <a:xfrm>
            <a:off x="360000" y="1612706"/>
            <a:ext cx="42120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</a:t>
            </a: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2. Lesson 3.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26"/>
          <p:cNvSpPr txBox="1"/>
          <p:nvPr/>
        </p:nvSpPr>
        <p:spPr>
          <a:xfrm>
            <a:off x="360000" y="2101750"/>
            <a:ext cx="84240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Memory Card </a:t>
            </a:r>
            <a:endParaRPr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Application</a:t>
            </a:r>
            <a:endParaRPr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3" name="Google Shape;93;p26"/>
          <p:cNvSpPr txBox="1"/>
          <p:nvPr/>
        </p:nvSpPr>
        <p:spPr>
          <a:xfrm>
            <a:off x="360002" y="4152025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Link to the training manual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" name="Google Shape;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88" y="360000"/>
            <a:ext cx="1496723" cy="3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4994" y="4353486"/>
            <a:ext cx="266925" cy="2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6">
            <a:hlinkClick r:id="rId5"/>
          </p:cNvPr>
          <p:cNvSpPr/>
          <p:nvPr/>
        </p:nvSpPr>
        <p:spPr>
          <a:xfrm>
            <a:off x="247811" y="4271717"/>
            <a:ext cx="22119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6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000" y="360000"/>
            <a:ext cx="3053750" cy="6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5"/>
          <p:cNvPicPr preferRelativeResize="0"/>
          <p:nvPr/>
        </p:nvPicPr>
        <p:blipFill rotWithShape="1">
          <a:blip r:embed="rId3">
            <a:alphaModFix/>
          </a:blip>
          <a:srcRect b="0" l="48617" r="0" t="0"/>
          <a:stretch/>
        </p:blipFill>
        <p:spPr>
          <a:xfrm>
            <a:off x="6125876" y="991937"/>
            <a:ext cx="1436876" cy="390407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5"/>
          <p:cNvSpPr txBox="1"/>
          <p:nvPr/>
        </p:nvSpPr>
        <p:spPr>
          <a:xfrm>
            <a:off x="360000" y="175175"/>
            <a:ext cx="7248900" cy="3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2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Show off your knowledge</a:t>
            </a:r>
            <a:r>
              <a:rPr lang="en" sz="30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of the PyQt library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42" name="Google Shape;242;p3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43" name="Google Shape;243;p3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35"/>
          <p:cNvSpPr txBox="1"/>
          <p:nvPr/>
        </p:nvSpPr>
        <p:spPr>
          <a:xfrm rot="-5400000">
            <a:off x="6491050" y="2428200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6" name="Google Shape;24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/>
        </p:nvSpPr>
        <p:spPr>
          <a:xfrm>
            <a:off x="360000" y="175175"/>
            <a:ext cx="7226400" cy="23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is a</a:t>
            </a: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" sz="30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windowed application</a:t>
            </a: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?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is it made up of?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55" name="Google Shape;255;p3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56" name="Google Shape;256;p3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36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9" name="Google Shape;2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50" y="2965807"/>
            <a:ext cx="3239025" cy="1739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8" name="Google Shape;268;p37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69" name="Google Shape;269;p3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" name="Google Shape;271;p37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2" name="Google Shape;27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7"/>
          <p:cNvSpPr txBox="1"/>
          <p:nvPr/>
        </p:nvSpPr>
        <p:spPr>
          <a:xfrm>
            <a:off x="303975" y="175175"/>
            <a:ext cx="7235100" cy="12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A</a:t>
            </a:r>
            <a:r>
              <a:rPr lang="en" sz="2500">
                <a:solidFill>
                  <a:schemeClr val="accent2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windowed application </a:t>
            </a:r>
            <a:r>
              <a:rPr lang="en" sz="2500">
                <a:solidFill>
                  <a:schemeClr val="accent2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28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Is a computer program</a:t>
            </a:r>
            <a:r>
              <a:rPr b="1"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that interacts with a user through a </a:t>
            </a:r>
            <a:r>
              <a:rPr b="1" lang="en" sz="1800" u="sng">
                <a:latin typeface="Montserrat"/>
                <a:ea typeface="Montserrat"/>
                <a:cs typeface="Montserrat"/>
                <a:sym typeface="Montserrat"/>
              </a:rPr>
              <a:t>graphical interface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b="1" sz="1200" u="sng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7"/>
          <p:cNvSpPr txBox="1"/>
          <p:nvPr/>
        </p:nvSpPr>
        <p:spPr>
          <a:xfrm>
            <a:off x="289425" y="1375650"/>
            <a:ext cx="72642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 standard windowed application is made up of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Char char="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 main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window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control elements (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widgets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additional windows (optional)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7"/>
          <p:cNvSpPr txBox="1"/>
          <p:nvPr/>
        </p:nvSpPr>
        <p:spPr>
          <a:xfrm>
            <a:off x="3744255" y="3100800"/>
            <a:ext cx="1883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Montserrat"/>
                <a:ea typeface="Montserrat"/>
                <a:cs typeface="Montserrat"/>
                <a:sym typeface="Montserrat"/>
              </a:rPr>
              <a:t>Main window</a:t>
            </a:r>
            <a:endParaRPr i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9" name="Google Shape;279;p37"/>
          <p:cNvCxnSpPr/>
          <p:nvPr/>
        </p:nvCxnSpPr>
        <p:spPr>
          <a:xfrm rot="10800000">
            <a:off x="3479954" y="3124105"/>
            <a:ext cx="264300" cy="15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37"/>
          <p:cNvSpPr txBox="1"/>
          <p:nvPr/>
        </p:nvSpPr>
        <p:spPr>
          <a:xfrm>
            <a:off x="3744255" y="3704600"/>
            <a:ext cx="1883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Montserrat"/>
                <a:ea typeface="Montserrat"/>
                <a:cs typeface="Montserrat"/>
                <a:sym typeface="Montserrat"/>
              </a:rPr>
              <a:t>Additional window</a:t>
            </a:r>
            <a:endParaRPr i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1" name="Google Shape;281;p37"/>
          <p:cNvCxnSpPr/>
          <p:nvPr/>
        </p:nvCxnSpPr>
        <p:spPr>
          <a:xfrm rot="10800000">
            <a:off x="2853750" y="3574400"/>
            <a:ext cx="987900" cy="15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37"/>
          <p:cNvCxnSpPr>
            <a:stCxn id="283" idx="1"/>
          </p:cNvCxnSpPr>
          <p:nvPr/>
        </p:nvCxnSpPr>
        <p:spPr>
          <a:xfrm rot="10800000">
            <a:off x="2987955" y="4388400"/>
            <a:ext cx="756300" cy="39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37"/>
          <p:cNvSpPr txBox="1"/>
          <p:nvPr/>
        </p:nvSpPr>
        <p:spPr>
          <a:xfrm>
            <a:off x="3744255" y="4652550"/>
            <a:ext cx="1883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Montserrat"/>
                <a:ea typeface="Montserrat"/>
                <a:cs typeface="Montserrat"/>
                <a:sym typeface="Montserrat"/>
              </a:rPr>
              <a:t>Widgets</a:t>
            </a:r>
            <a:endParaRPr i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4" name="Google Shape;284;p37"/>
          <p:cNvCxnSpPr>
            <a:stCxn id="283" idx="1"/>
          </p:cNvCxnSpPr>
          <p:nvPr/>
        </p:nvCxnSpPr>
        <p:spPr>
          <a:xfrm rot="10800000">
            <a:off x="1310955" y="4471200"/>
            <a:ext cx="2433300" cy="31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/>
          <p:nvPr/>
        </p:nvSpPr>
        <p:spPr>
          <a:xfrm>
            <a:off x="360000" y="175175"/>
            <a:ext cx="7226400" cy="23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PyQt </a:t>
            </a:r>
            <a:r>
              <a:rPr lang="en" sz="30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modules </a:t>
            </a: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do you know</a:t>
            </a: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? What are they used for?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90" name="Google Shape;290;p3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91" name="Google Shape;291;p3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38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4" name="Google Shape;2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3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03" name="Google Shape;303;p3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" name="Google Shape;305;p39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6" name="Google Shape;30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9"/>
          <p:cNvSpPr txBox="1"/>
          <p:nvPr/>
        </p:nvSpPr>
        <p:spPr>
          <a:xfrm>
            <a:off x="303975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Linking </a:t>
            </a:r>
            <a:r>
              <a:rPr lang="en" sz="25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PyQt modules</a:t>
            </a:r>
            <a:endParaRPr sz="25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11" name="Google Shape;311;p39"/>
          <p:cNvSpPr/>
          <p:nvPr/>
        </p:nvSpPr>
        <p:spPr>
          <a:xfrm>
            <a:off x="304000" y="826425"/>
            <a:ext cx="2024400" cy="454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QtCore</a:t>
            </a:r>
            <a:endParaRPr b="1" sz="1600"/>
          </a:p>
        </p:txBody>
      </p:sp>
      <p:sp>
        <p:nvSpPr>
          <p:cNvPr id="312" name="Google Shape;312;p39"/>
          <p:cNvSpPr/>
          <p:nvPr/>
        </p:nvSpPr>
        <p:spPr>
          <a:xfrm rot="5400000">
            <a:off x="567288" y="1442350"/>
            <a:ext cx="1518300" cy="2024400"/>
          </a:xfrm>
          <a:prstGeom prst="flowChartDelay">
            <a:avLst/>
          </a:prstGeom>
          <a:solidFill>
            <a:srgbClr val="FFFFFF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9"/>
          <p:cNvSpPr txBox="1"/>
          <p:nvPr/>
        </p:nvSpPr>
        <p:spPr>
          <a:xfrm>
            <a:off x="303963" y="1801125"/>
            <a:ext cx="19704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Qt </a:t>
            </a:r>
            <a:r>
              <a:rPr lang="en" sz="1500"/>
              <a:t>module</a:t>
            </a:r>
            <a:r>
              <a:rPr lang="en" sz="1500"/>
              <a:t>:</a:t>
            </a:r>
            <a:endParaRPr sz="13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202124"/>
                </a:solidFill>
                <a:highlight>
                  <a:srgbClr val="F8F9FA"/>
                </a:highlight>
              </a:rPr>
              <a:t>c</a:t>
            </a:r>
            <a:r>
              <a:rPr lang="en" sz="1200">
                <a:solidFill>
                  <a:srgbClr val="202124"/>
                </a:solidFill>
                <a:highlight>
                  <a:srgbClr val="F8F9FA"/>
                </a:highlight>
              </a:rPr>
              <a:t>onstants and flags that determine the appearance of the window</a:t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cxnSp>
        <p:nvCxnSpPr>
          <p:cNvPr id="314" name="Google Shape;314;p39"/>
          <p:cNvCxnSpPr>
            <a:stCxn id="311" idx="2"/>
            <a:endCxn id="312" idx="1"/>
          </p:cNvCxnSpPr>
          <p:nvPr/>
        </p:nvCxnSpPr>
        <p:spPr>
          <a:xfrm>
            <a:off x="1316200" y="1280925"/>
            <a:ext cx="10200" cy="414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39"/>
          <p:cNvSpPr txBox="1"/>
          <p:nvPr/>
        </p:nvSpPr>
        <p:spPr>
          <a:xfrm>
            <a:off x="100850" y="3203600"/>
            <a:ext cx="24876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Must be linked for the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alignment 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parameter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39"/>
          <p:cNvSpPr txBox="1"/>
          <p:nvPr/>
        </p:nvSpPr>
        <p:spPr>
          <a:xfrm>
            <a:off x="225550" y="3967500"/>
            <a:ext cx="72351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PyQt5.QtCore </a:t>
            </a:r>
            <a:r>
              <a:rPr lang="en" sz="12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Qt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PyQt5.QtWidgets </a:t>
            </a:r>
            <a:r>
              <a:rPr lang="en" sz="12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QApplication, QWidget, QLabel, QVBoxLayout, QHBoxLayout, 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39"/>
          <p:cNvSpPr/>
          <p:nvPr/>
        </p:nvSpPr>
        <p:spPr>
          <a:xfrm>
            <a:off x="2851825" y="826425"/>
            <a:ext cx="2420100" cy="454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QtWidgets</a:t>
            </a:r>
            <a:endParaRPr b="1" sz="1600"/>
          </a:p>
        </p:txBody>
      </p:sp>
      <p:sp>
        <p:nvSpPr>
          <p:cNvPr id="318" name="Google Shape;318;p39"/>
          <p:cNvSpPr txBox="1"/>
          <p:nvPr/>
        </p:nvSpPr>
        <p:spPr>
          <a:xfrm>
            <a:off x="5416500" y="940025"/>
            <a:ext cx="16629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. . . </a:t>
            </a:r>
            <a:endParaRPr b="1"/>
          </a:p>
        </p:txBody>
      </p:sp>
      <p:sp>
        <p:nvSpPr>
          <p:cNvPr id="319" name="Google Shape;319;p39"/>
          <p:cNvSpPr/>
          <p:nvPr/>
        </p:nvSpPr>
        <p:spPr>
          <a:xfrm rot="5400000">
            <a:off x="3305425" y="1257550"/>
            <a:ext cx="1518300" cy="2394000"/>
          </a:xfrm>
          <a:prstGeom prst="flowChartDelay">
            <a:avLst/>
          </a:prstGeom>
          <a:solidFill>
            <a:srgbClr val="FFFFFF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9"/>
          <p:cNvSpPr txBox="1"/>
          <p:nvPr/>
        </p:nvSpPr>
        <p:spPr>
          <a:xfrm>
            <a:off x="2773525" y="1726175"/>
            <a:ext cx="25767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Modules: </a:t>
            </a:r>
            <a:r>
              <a:rPr b="1" lang="en" sz="1500"/>
              <a:t>QApplication, QWidget, QLabel, QVBoxLayout</a:t>
            </a:r>
            <a:r>
              <a:rPr lang="en" sz="1500"/>
              <a:t>:</a:t>
            </a:r>
            <a:endParaRPr sz="15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/>
              <a:t>Widgets and their positioning</a:t>
            </a:r>
            <a:endParaRPr sz="1300"/>
          </a:p>
        </p:txBody>
      </p:sp>
      <p:cxnSp>
        <p:nvCxnSpPr>
          <p:cNvPr id="321" name="Google Shape;321;p39"/>
          <p:cNvCxnSpPr>
            <a:stCxn id="317" idx="2"/>
            <a:endCxn id="319" idx="1"/>
          </p:cNvCxnSpPr>
          <p:nvPr/>
        </p:nvCxnSpPr>
        <p:spPr>
          <a:xfrm>
            <a:off x="4061875" y="1280925"/>
            <a:ext cx="2700" cy="414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39"/>
          <p:cNvSpPr txBox="1"/>
          <p:nvPr/>
        </p:nvSpPr>
        <p:spPr>
          <a:xfrm>
            <a:off x="2680825" y="3203600"/>
            <a:ext cx="27621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Must be linked for these widgets.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 txBox="1"/>
          <p:nvPr/>
        </p:nvSpPr>
        <p:spPr>
          <a:xfrm>
            <a:off x="360000" y="175175"/>
            <a:ext cx="7226400" cy="23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</a:t>
            </a:r>
            <a:r>
              <a:rPr lang="en" sz="30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widgets </a:t>
            </a: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do you know</a:t>
            </a: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?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How to create a(n):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419100" lvl="0" marL="800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Char char="❏"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radio button,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419100" lvl="0" marL="800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Char char="❏"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button,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419100" lvl="0" marL="800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Char char="❏"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label?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328" name="Google Shape;328;p4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29" name="Google Shape;329;p4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Google Shape;331;p40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2" name="Google Shape;3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4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41" name="Google Shape;341;p4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41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4" name="Google Shape;34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1"/>
          <p:cNvSpPr txBox="1"/>
          <p:nvPr/>
        </p:nvSpPr>
        <p:spPr>
          <a:xfrm>
            <a:off x="233275" y="704200"/>
            <a:ext cx="73530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PyQt5.QtCore </a:t>
            </a:r>
            <a:r>
              <a:rPr lang="en" sz="12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Qt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PyQt5.QtWidgets </a:t>
            </a:r>
            <a:r>
              <a:rPr lang="en" sz="12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QApplication, QWidget, QPushButton, QLabel, Q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RadioButton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49" name="Google Shape;349;p41"/>
          <p:cNvGraphicFramePr/>
          <p:nvPr/>
        </p:nvGraphicFramePr>
        <p:xfrm>
          <a:off x="1205300" y="1513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{77F3DB7B-54FB-465A-8BC6-35B34D86760D}</a:tableStyleId>
              </a:tblPr>
              <a:tblGrid>
                <a:gridCol w="2813175"/>
                <a:gridCol w="2082625"/>
              </a:tblGrid>
              <a:tr h="37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Object</a:t>
                      </a:r>
                      <a:endParaRPr i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Designation</a:t>
                      </a:r>
                      <a:endParaRPr i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Application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QApplication</a:t>
                      </a:r>
                      <a:endParaRPr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Application window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QWidget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Label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QLabel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Button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QPushButton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Radio button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</a:t>
                      </a:r>
                      <a:r>
                        <a:rPr lang="en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RadioButton</a:t>
                      </a:r>
                      <a:endParaRPr sz="1600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0" name="Google Shape;350;p41"/>
          <p:cNvSpPr txBox="1"/>
          <p:nvPr/>
        </p:nvSpPr>
        <p:spPr>
          <a:xfrm>
            <a:off x="360000" y="175175"/>
            <a:ext cx="72264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Popular widgets: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2"/>
          <p:cNvSpPr txBox="1"/>
          <p:nvPr/>
        </p:nvSpPr>
        <p:spPr>
          <a:xfrm>
            <a:off x="360000" y="175175"/>
            <a:ext cx="69912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methods are used to create </a:t>
            </a:r>
            <a:r>
              <a:rPr lang="en" sz="30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layouts</a:t>
            </a: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? 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To add widgets to layouts? 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356" name="Google Shape;356;p4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57" name="Google Shape;357;p4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Google Shape;359;p42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0" name="Google Shape;36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4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69" name="Google Shape;369;p4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Google Shape;371;p43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2" name="Google Shape;3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3"/>
          <p:cNvSpPr txBox="1"/>
          <p:nvPr/>
        </p:nvSpPr>
        <p:spPr>
          <a:xfrm>
            <a:off x="303975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Positioning widgets in a line</a:t>
            </a:r>
            <a:endParaRPr sz="25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aphicFrame>
        <p:nvGraphicFramePr>
          <p:cNvPr id="377" name="Google Shape;377;p43"/>
          <p:cNvGraphicFramePr/>
          <p:nvPr/>
        </p:nvGraphicFramePr>
        <p:xfrm>
          <a:off x="267600" y="64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{77F3DB7B-54FB-465A-8BC6-35B34D86760D}</a:tableStyleId>
              </a:tblPr>
              <a:tblGrid>
                <a:gridCol w="3927250"/>
                <a:gridCol w="3311750"/>
              </a:tblGrid>
              <a:tr h="357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Method</a:t>
                      </a:r>
                      <a:endParaRPr i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Designation</a:t>
                      </a:r>
                      <a:endParaRPr i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v_line = QVBoxLayout()</a:t>
                      </a:r>
                      <a:endParaRPr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constructor 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that creates an object of the type “Vertical line.” </a:t>
                      </a:r>
                      <a:endParaRPr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v_line.addWidget(</a:t>
                      </a:r>
                      <a:endParaRPr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title, alignment = Qt.AlignCenter</a:t>
                      </a:r>
                      <a:endParaRPr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 method that adds a widget to a line and centers it. </a:t>
                      </a:r>
                      <a:endParaRPr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my_win.setLayout(</a:t>
                      </a:r>
                      <a:r>
                        <a:rPr b="1" lang="en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v_line</a:t>
                      </a:r>
                      <a:r>
                        <a:rPr lang="en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Add the resulting line and its objects to the application window. </a:t>
                      </a:r>
                      <a:endParaRPr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8" name="Google Shape;378;p43"/>
          <p:cNvSpPr txBox="1"/>
          <p:nvPr/>
        </p:nvSpPr>
        <p:spPr>
          <a:xfrm>
            <a:off x="345750" y="3792325"/>
            <a:ext cx="7235100" cy="10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horizontal line is created the same way.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Layouts can be added to other layouts.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4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84" name="Google Shape;384;p4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6" name="Google Shape;386;p44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7" name="Google Shape;38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0" name="Google Shape;39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4"/>
          <p:cNvSpPr txBox="1"/>
          <p:nvPr/>
        </p:nvSpPr>
        <p:spPr>
          <a:xfrm>
            <a:off x="360000" y="175175"/>
            <a:ext cx="70995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Name and show the guiding lines in this window: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92" name="Google Shape;392;p44"/>
          <p:cNvSpPr txBox="1"/>
          <p:nvPr/>
        </p:nvSpPr>
        <p:spPr>
          <a:xfrm>
            <a:off x="6165450" y="1673325"/>
            <a:ext cx="1485600" cy="29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999999"/>
                </a:solidFill>
              </a:rPr>
              <a:t>Several correct answers are possible</a:t>
            </a:r>
            <a:r>
              <a:rPr i="1" lang="en">
                <a:solidFill>
                  <a:srgbClr val="999999"/>
                </a:solidFill>
              </a:rPr>
              <a:t>!</a:t>
            </a:r>
            <a:endParaRPr i="1">
              <a:solidFill>
                <a:srgbClr val="999999"/>
              </a:solidFill>
            </a:endParaRPr>
          </a:p>
        </p:txBody>
      </p:sp>
      <p:pic>
        <p:nvPicPr>
          <p:cNvPr id="393" name="Google Shape;393;p44"/>
          <p:cNvPicPr preferRelativeResize="0"/>
          <p:nvPr/>
        </p:nvPicPr>
        <p:blipFill rotWithShape="1">
          <a:blip r:embed="rId5">
            <a:alphaModFix/>
          </a:blip>
          <a:srcRect b="0" l="0" r="1068" t="0"/>
          <a:stretch/>
        </p:blipFill>
        <p:spPr>
          <a:xfrm>
            <a:off x="952500" y="1305125"/>
            <a:ext cx="4966550" cy="3460675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7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7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7538" y="1513099"/>
            <a:ext cx="2237575" cy="211764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7"/>
          <p:cNvSpPr txBox="1"/>
          <p:nvPr/>
        </p:nvSpPr>
        <p:spPr>
          <a:xfrm>
            <a:off x="360000" y="320450"/>
            <a:ext cx="5432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2. Lesson 3. Memory Card Application. P1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7"/>
          <p:cNvSpPr txBox="1"/>
          <p:nvPr/>
        </p:nvSpPr>
        <p:spPr>
          <a:xfrm>
            <a:off x="360000" y="916000"/>
            <a:ext cx="53760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Memory Card Application</a:t>
            </a:r>
            <a:endParaRPr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9" name="Google Shape;109;p27"/>
          <p:cNvSpPr txBox="1"/>
          <p:nvPr/>
        </p:nvSpPr>
        <p:spPr>
          <a:xfrm>
            <a:off x="360000" y="876508"/>
            <a:ext cx="26280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Discussion: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45"/>
          <p:cNvPicPr preferRelativeResize="0"/>
          <p:nvPr/>
        </p:nvPicPr>
        <p:blipFill rotWithShape="1">
          <a:blip r:embed="rId3">
            <a:alphaModFix/>
          </a:blip>
          <a:srcRect b="0" l="0" r="1068" t="0"/>
          <a:stretch/>
        </p:blipFill>
        <p:spPr>
          <a:xfrm>
            <a:off x="1562050" y="1651825"/>
            <a:ext cx="4202670" cy="2928401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399" name="Google Shape;399;p4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400" name="Google Shape;400;p4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Google Shape;402;p45"/>
          <p:cNvSpPr txBox="1"/>
          <p:nvPr/>
        </p:nvSpPr>
        <p:spPr>
          <a:xfrm rot="-5400000">
            <a:off x="6587625" y="2519825"/>
            <a:ext cx="3275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3" name="Google Shape;40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6" name="Google Shape;406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5"/>
          <p:cNvSpPr txBox="1"/>
          <p:nvPr/>
        </p:nvSpPr>
        <p:spPr>
          <a:xfrm>
            <a:off x="360000" y="175175"/>
            <a:ext cx="70995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Possible answer</a:t>
            </a: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408" name="Google Shape;408;p45"/>
          <p:cNvCxnSpPr/>
          <p:nvPr/>
        </p:nvCxnSpPr>
        <p:spPr>
          <a:xfrm>
            <a:off x="1313950" y="4070750"/>
            <a:ext cx="46719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1313950" y="4357925"/>
            <a:ext cx="46719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>
            <a:off x="4429763" y="1898300"/>
            <a:ext cx="0" cy="1998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45"/>
          <p:cNvCxnSpPr/>
          <p:nvPr/>
        </p:nvCxnSpPr>
        <p:spPr>
          <a:xfrm>
            <a:off x="5260975" y="1898300"/>
            <a:ext cx="0" cy="1998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45"/>
          <p:cNvCxnSpPr/>
          <p:nvPr/>
        </p:nvCxnSpPr>
        <p:spPr>
          <a:xfrm>
            <a:off x="2527175" y="1898300"/>
            <a:ext cx="0" cy="1998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5"/>
          <p:cNvCxnSpPr/>
          <p:nvPr/>
        </p:nvCxnSpPr>
        <p:spPr>
          <a:xfrm>
            <a:off x="1356563" y="2662150"/>
            <a:ext cx="46719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14" name="Google Shape;414;p45"/>
          <p:cNvSpPr txBox="1"/>
          <p:nvPr/>
        </p:nvSpPr>
        <p:spPr>
          <a:xfrm>
            <a:off x="292600" y="802325"/>
            <a:ext cx="6232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Several correct answers are possible</a:t>
            </a:r>
            <a:r>
              <a:rPr i="1" lang="en" sz="1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i="1" sz="18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6"/>
          <p:cNvSpPr txBox="1"/>
          <p:nvPr/>
        </p:nvSpPr>
        <p:spPr>
          <a:xfrm>
            <a:off x="360000" y="175175"/>
            <a:ext cx="70995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Qualification confirmed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!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420" name="Google Shape;420;p4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421" name="Google Shape;421;p4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3" name="Google Shape;423;p46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4" name="Google Shape;42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46"/>
          <p:cNvSpPr txBox="1"/>
          <p:nvPr/>
        </p:nvSpPr>
        <p:spPr>
          <a:xfrm>
            <a:off x="294850" y="825650"/>
            <a:ext cx="5381400" cy="1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Excellent, you’re ready to brainstorming and carry out this job!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9" name="Google Shape;429;p46"/>
          <p:cNvPicPr preferRelativeResize="0"/>
          <p:nvPr/>
        </p:nvPicPr>
        <p:blipFill rotWithShape="1">
          <a:blip r:embed="rId5">
            <a:alphaModFix/>
          </a:blip>
          <a:srcRect b="0" l="45124" r="0" t="0"/>
          <a:stretch/>
        </p:blipFill>
        <p:spPr>
          <a:xfrm>
            <a:off x="5922725" y="991925"/>
            <a:ext cx="1633048" cy="3904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7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7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7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7" name="Google Shape;43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2196" y="1679574"/>
            <a:ext cx="1815605" cy="17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7"/>
          <p:cNvSpPr txBox="1"/>
          <p:nvPr/>
        </p:nvSpPr>
        <p:spPr>
          <a:xfrm>
            <a:off x="360000" y="320450"/>
            <a:ext cx="5432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2. Lesson 3. Memory Card Application. P1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47"/>
          <p:cNvSpPr txBox="1"/>
          <p:nvPr/>
        </p:nvSpPr>
        <p:spPr>
          <a:xfrm>
            <a:off x="388350" y="1030150"/>
            <a:ext cx="5376000" cy="11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 Memory Card Interface</a:t>
            </a:r>
            <a:endParaRPr sz="32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40" name="Google Shape;440;p47"/>
          <p:cNvSpPr txBox="1"/>
          <p:nvPr/>
        </p:nvSpPr>
        <p:spPr>
          <a:xfrm>
            <a:off x="360000" y="876508"/>
            <a:ext cx="26280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48"/>
          <p:cNvPicPr preferRelativeResize="0"/>
          <p:nvPr/>
        </p:nvPicPr>
        <p:blipFill rotWithShape="1">
          <a:blip r:embed="rId3">
            <a:alphaModFix/>
          </a:blip>
          <a:srcRect b="25230" l="3022" r="62597" t="50055"/>
          <a:stretch/>
        </p:blipFill>
        <p:spPr>
          <a:xfrm>
            <a:off x="5972725" y="2942625"/>
            <a:ext cx="1680896" cy="18384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6" name="Google Shape;446;p4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447" name="Google Shape;447;p4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49" name="Google Shape;44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6" name="Google Shape;456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48"/>
          <p:cNvSpPr txBox="1"/>
          <p:nvPr/>
        </p:nvSpPr>
        <p:spPr>
          <a:xfrm>
            <a:off x="352725" y="175175"/>
            <a:ext cx="70653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Working on a large project</a:t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58" name="Google Shape;458;p48"/>
          <p:cNvSpPr txBox="1"/>
          <p:nvPr/>
        </p:nvSpPr>
        <p:spPr>
          <a:xfrm>
            <a:off x="292750" y="773200"/>
            <a:ext cx="59712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Memory Card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is a big project that can’t be finished in one workday.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Before they start working on a large task, real designers split it into sub-tasks and come up with a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work strategy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Right now, we’re going to describe the expected functionality for Memory Card using a diagram, and plan our tasks for today.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9" name="Google Shape;459;p48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9"/>
          <p:cNvSpPr txBox="1"/>
          <p:nvPr/>
        </p:nvSpPr>
        <p:spPr>
          <a:xfrm>
            <a:off x="387700" y="196825"/>
            <a:ext cx="71703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Application property diagram</a:t>
            </a:r>
            <a:endParaRPr sz="28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65" name="Google Shape;465;p49"/>
          <p:cNvSpPr/>
          <p:nvPr/>
        </p:nvSpPr>
        <p:spPr>
          <a:xfrm>
            <a:off x="3394675" y="1929450"/>
            <a:ext cx="2064900" cy="853500"/>
          </a:xfrm>
          <a:prstGeom prst="wave">
            <a:avLst>
              <a:gd fmla="val 6617" name="adj1"/>
              <a:gd fmla="val 1" name="adj2"/>
            </a:avLst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Memory Card</a:t>
            </a:r>
            <a:endParaRPr b="1" sz="1800"/>
          </a:p>
        </p:txBody>
      </p:sp>
      <p:sp>
        <p:nvSpPr>
          <p:cNvPr id="466" name="Google Shape;466;p49"/>
          <p:cNvSpPr/>
          <p:nvPr/>
        </p:nvSpPr>
        <p:spPr>
          <a:xfrm>
            <a:off x="1442550" y="1671225"/>
            <a:ext cx="1707000" cy="72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Question form display</a:t>
            </a:r>
            <a:endParaRPr i="1" sz="1600"/>
          </a:p>
        </p:txBody>
      </p:sp>
      <p:sp>
        <p:nvSpPr>
          <p:cNvPr id="467" name="Google Shape;467;p49"/>
          <p:cNvSpPr/>
          <p:nvPr/>
        </p:nvSpPr>
        <p:spPr>
          <a:xfrm>
            <a:off x="5704700" y="1671225"/>
            <a:ext cx="1707000" cy="72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Answer form display</a:t>
            </a:r>
            <a:endParaRPr i="1" sz="1600"/>
          </a:p>
        </p:txBody>
      </p:sp>
      <p:sp>
        <p:nvSpPr>
          <p:cNvPr id="468" name="Google Shape;468;p49"/>
          <p:cNvSpPr/>
          <p:nvPr/>
        </p:nvSpPr>
        <p:spPr>
          <a:xfrm>
            <a:off x="1647575" y="2898625"/>
            <a:ext cx="1707000" cy="72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Question storage</a:t>
            </a:r>
            <a:endParaRPr i="1" sz="1600"/>
          </a:p>
        </p:txBody>
      </p:sp>
      <p:sp>
        <p:nvSpPr>
          <p:cNvPr id="469" name="Google Shape;469;p49"/>
          <p:cNvSpPr/>
          <p:nvPr/>
        </p:nvSpPr>
        <p:spPr>
          <a:xfrm>
            <a:off x="277425" y="848725"/>
            <a:ext cx="10941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Widget creation</a:t>
            </a:r>
            <a:endParaRPr/>
          </a:p>
        </p:txBody>
      </p:sp>
      <p:sp>
        <p:nvSpPr>
          <p:cNvPr id="470" name="Google Shape;470;p49"/>
          <p:cNvSpPr/>
          <p:nvPr/>
        </p:nvSpPr>
        <p:spPr>
          <a:xfrm>
            <a:off x="1442550" y="862413"/>
            <a:ext cx="13347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Positioning in layouts</a:t>
            </a:r>
            <a:endParaRPr sz="1300"/>
          </a:p>
        </p:txBody>
      </p:sp>
      <p:sp>
        <p:nvSpPr>
          <p:cNvPr id="471" name="Google Shape;471;p49"/>
          <p:cNvSpPr/>
          <p:nvPr/>
        </p:nvSpPr>
        <p:spPr>
          <a:xfrm>
            <a:off x="2848275" y="862413"/>
            <a:ext cx="13347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layout display</a:t>
            </a:r>
            <a:endParaRPr/>
          </a:p>
        </p:txBody>
      </p:sp>
      <p:sp>
        <p:nvSpPr>
          <p:cNvPr id="472" name="Google Shape;472;p49"/>
          <p:cNvSpPr/>
          <p:nvPr/>
        </p:nvSpPr>
        <p:spPr>
          <a:xfrm>
            <a:off x="369850" y="3998300"/>
            <a:ext cx="11760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and answer structure</a:t>
            </a:r>
            <a:endParaRPr/>
          </a:p>
        </p:txBody>
      </p:sp>
      <p:cxnSp>
        <p:nvCxnSpPr>
          <p:cNvPr id="473" name="Google Shape;473;p49"/>
          <p:cNvCxnSpPr>
            <a:endCxn id="469" idx="2"/>
          </p:cNvCxnSpPr>
          <p:nvPr/>
        </p:nvCxnSpPr>
        <p:spPr>
          <a:xfrm rot="10800000">
            <a:off x="824475" y="1500625"/>
            <a:ext cx="1176000" cy="168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49"/>
          <p:cNvCxnSpPr>
            <a:stCxn id="466" idx="0"/>
            <a:endCxn id="470" idx="2"/>
          </p:cNvCxnSpPr>
          <p:nvPr/>
        </p:nvCxnSpPr>
        <p:spPr>
          <a:xfrm rot="10800000">
            <a:off x="2110050" y="1514325"/>
            <a:ext cx="186000" cy="156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49"/>
          <p:cNvCxnSpPr>
            <a:endCxn id="471" idx="2"/>
          </p:cNvCxnSpPr>
          <p:nvPr/>
        </p:nvCxnSpPr>
        <p:spPr>
          <a:xfrm flipH="1" rot="10800000">
            <a:off x="2483925" y="1514313"/>
            <a:ext cx="1031700" cy="170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49"/>
          <p:cNvCxnSpPr>
            <a:stCxn id="465" idx="1"/>
            <a:endCxn id="466" idx="3"/>
          </p:cNvCxnSpPr>
          <p:nvPr/>
        </p:nvCxnSpPr>
        <p:spPr>
          <a:xfrm rot="10800000">
            <a:off x="3149596" y="2036100"/>
            <a:ext cx="245100" cy="320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49"/>
          <p:cNvCxnSpPr>
            <a:stCxn id="465" idx="3"/>
            <a:endCxn id="467" idx="1"/>
          </p:cNvCxnSpPr>
          <p:nvPr/>
        </p:nvCxnSpPr>
        <p:spPr>
          <a:xfrm flipH="1" rot="10800000">
            <a:off x="5459554" y="2036100"/>
            <a:ext cx="245100" cy="320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49"/>
          <p:cNvCxnSpPr>
            <a:endCxn id="468" idx="0"/>
          </p:cNvCxnSpPr>
          <p:nvPr/>
        </p:nvCxnSpPr>
        <p:spPr>
          <a:xfrm flipH="1">
            <a:off x="2501075" y="2534125"/>
            <a:ext cx="910800" cy="364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9" name="Google Shape;479;p49"/>
          <p:cNvSpPr/>
          <p:nvPr/>
        </p:nvSpPr>
        <p:spPr>
          <a:xfrm>
            <a:off x="5485800" y="2884813"/>
            <a:ext cx="1707000" cy="72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Event handling</a:t>
            </a:r>
            <a:endParaRPr i="1" sz="1600"/>
          </a:p>
        </p:txBody>
      </p:sp>
      <p:cxnSp>
        <p:nvCxnSpPr>
          <p:cNvPr id="480" name="Google Shape;480;p49"/>
          <p:cNvCxnSpPr>
            <a:endCxn id="479" idx="0"/>
          </p:cNvCxnSpPr>
          <p:nvPr/>
        </p:nvCxnSpPr>
        <p:spPr>
          <a:xfrm>
            <a:off x="5442000" y="2691913"/>
            <a:ext cx="897300" cy="192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1" name="Google Shape;481;p49"/>
          <p:cNvSpPr/>
          <p:nvPr/>
        </p:nvSpPr>
        <p:spPr>
          <a:xfrm>
            <a:off x="5108050" y="4006900"/>
            <a:ext cx="19257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“Answer” button press</a:t>
            </a:r>
            <a:endParaRPr/>
          </a:p>
        </p:txBody>
      </p:sp>
      <p:cxnSp>
        <p:nvCxnSpPr>
          <p:cNvPr id="482" name="Google Shape;482;p49"/>
          <p:cNvCxnSpPr>
            <a:stCxn id="479" idx="2"/>
            <a:endCxn id="481" idx="0"/>
          </p:cNvCxnSpPr>
          <p:nvPr/>
        </p:nvCxnSpPr>
        <p:spPr>
          <a:xfrm flipH="1">
            <a:off x="6070800" y="3614713"/>
            <a:ext cx="268500" cy="392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3" name="Google Shape;483;p49"/>
          <p:cNvSpPr/>
          <p:nvPr/>
        </p:nvSpPr>
        <p:spPr>
          <a:xfrm>
            <a:off x="4675350" y="855563"/>
            <a:ext cx="10941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Widget creation</a:t>
            </a:r>
            <a:endParaRPr/>
          </a:p>
        </p:txBody>
      </p:sp>
      <p:sp>
        <p:nvSpPr>
          <p:cNvPr id="484" name="Google Shape;484;p49"/>
          <p:cNvSpPr/>
          <p:nvPr/>
        </p:nvSpPr>
        <p:spPr>
          <a:xfrm>
            <a:off x="5840475" y="869250"/>
            <a:ext cx="13347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Positioning in layouts</a:t>
            </a:r>
            <a:endParaRPr sz="1300"/>
          </a:p>
        </p:txBody>
      </p:sp>
      <p:sp>
        <p:nvSpPr>
          <p:cNvPr id="485" name="Google Shape;485;p49"/>
          <p:cNvSpPr/>
          <p:nvPr/>
        </p:nvSpPr>
        <p:spPr>
          <a:xfrm>
            <a:off x="7246200" y="869250"/>
            <a:ext cx="13347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layout display</a:t>
            </a:r>
            <a:endParaRPr/>
          </a:p>
        </p:txBody>
      </p:sp>
      <p:cxnSp>
        <p:nvCxnSpPr>
          <p:cNvPr id="486" name="Google Shape;486;p49"/>
          <p:cNvCxnSpPr>
            <a:stCxn id="467" idx="0"/>
            <a:endCxn id="483" idx="2"/>
          </p:cNvCxnSpPr>
          <p:nvPr/>
        </p:nvCxnSpPr>
        <p:spPr>
          <a:xfrm rot="10800000">
            <a:off x="5222300" y="1507425"/>
            <a:ext cx="1335900" cy="163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49"/>
          <p:cNvCxnSpPr>
            <a:endCxn id="484" idx="2"/>
          </p:cNvCxnSpPr>
          <p:nvPr/>
        </p:nvCxnSpPr>
        <p:spPr>
          <a:xfrm rot="10800000">
            <a:off x="6507825" y="1521150"/>
            <a:ext cx="50400" cy="150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49"/>
          <p:cNvCxnSpPr>
            <a:stCxn id="467" idx="0"/>
            <a:endCxn id="485" idx="2"/>
          </p:cNvCxnSpPr>
          <p:nvPr/>
        </p:nvCxnSpPr>
        <p:spPr>
          <a:xfrm flipH="1" rot="10800000">
            <a:off x="6558200" y="1521225"/>
            <a:ext cx="1355400" cy="150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Google Shape;489;p49"/>
          <p:cNvSpPr/>
          <p:nvPr/>
        </p:nvSpPr>
        <p:spPr>
          <a:xfrm>
            <a:off x="1708050" y="3998725"/>
            <a:ext cx="15378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for all questions</a:t>
            </a:r>
            <a:endParaRPr/>
          </a:p>
        </p:txBody>
      </p:sp>
      <p:sp>
        <p:nvSpPr>
          <p:cNvPr id="490" name="Google Shape;490;p49"/>
          <p:cNvSpPr/>
          <p:nvPr/>
        </p:nvSpPr>
        <p:spPr>
          <a:xfrm>
            <a:off x="3408050" y="4006900"/>
            <a:ext cx="15378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question display</a:t>
            </a:r>
            <a:endParaRPr/>
          </a:p>
        </p:txBody>
      </p:sp>
      <p:cxnSp>
        <p:nvCxnSpPr>
          <p:cNvPr id="491" name="Google Shape;491;p49"/>
          <p:cNvCxnSpPr>
            <a:stCxn id="468" idx="2"/>
            <a:endCxn id="472" idx="0"/>
          </p:cNvCxnSpPr>
          <p:nvPr/>
        </p:nvCxnSpPr>
        <p:spPr>
          <a:xfrm flipH="1">
            <a:off x="957875" y="3628525"/>
            <a:ext cx="1543200" cy="369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49"/>
          <p:cNvCxnSpPr>
            <a:stCxn id="468" idx="2"/>
            <a:endCxn id="489" idx="0"/>
          </p:cNvCxnSpPr>
          <p:nvPr/>
        </p:nvCxnSpPr>
        <p:spPr>
          <a:xfrm flipH="1">
            <a:off x="2477075" y="3628525"/>
            <a:ext cx="24000" cy="370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49"/>
          <p:cNvCxnSpPr>
            <a:stCxn id="468" idx="2"/>
            <a:endCxn id="490" idx="0"/>
          </p:cNvCxnSpPr>
          <p:nvPr/>
        </p:nvCxnSpPr>
        <p:spPr>
          <a:xfrm>
            <a:off x="2501075" y="3628525"/>
            <a:ext cx="1675800" cy="378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4" name="Google Shape;494;p49"/>
          <p:cNvSpPr/>
          <p:nvPr/>
        </p:nvSpPr>
        <p:spPr>
          <a:xfrm>
            <a:off x="7246200" y="3998725"/>
            <a:ext cx="15378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option button press</a:t>
            </a:r>
            <a:endParaRPr/>
          </a:p>
        </p:txBody>
      </p:sp>
      <p:cxnSp>
        <p:nvCxnSpPr>
          <p:cNvPr id="495" name="Google Shape;495;p49"/>
          <p:cNvCxnSpPr>
            <a:stCxn id="479" idx="2"/>
          </p:cNvCxnSpPr>
          <p:nvPr/>
        </p:nvCxnSpPr>
        <p:spPr>
          <a:xfrm>
            <a:off x="6339300" y="3614713"/>
            <a:ext cx="2127000" cy="371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387700" y="196825"/>
            <a:ext cx="71703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Application property diagram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01" name="Google Shape;501;p50"/>
          <p:cNvSpPr/>
          <p:nvPr/>
        </p:nvSpPr>
        <p:spPr>
          <a:xfrm>
            <a:off x="1442550" y="1671225"/>
            <a:ext cx="1707000" cy="72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Отображение формы вопроса</a:t>
            </a:r>
            <a:endParaRPr i="1" sz="1600"/>
          </a:p>
        </p:txBody>
      </p:sp>
      <p:sp>
        <p:nvSpPr>
          <p:cNvPr id="502" name="Google Shape;502;p50"/>
          <p:cNvSpPr/>
          <p:nvPr/>
        </p:nvSpPr>
        <p:spPr>
          <a:xfrm>
            <a:off x="5704700" y="1671225"/>
            <a:ext cx="1707000" cy="72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Answer form display</a:t>
            </a:r>
            <a:endParaRPr i="1" sz="1600"/>
          </a:p>
        </p:txBody>
      </p:sp>
      <p:sp>
        <p:nvSpPr>
          <p:cNvPr id="503" name="Google Shape;503;p50"/>
          <p:cNvSpPr/>
          <p:nvPr/>
        </p:nvSpPr>
        <p:spPr>
          <a:xfrm>
            <a:off x="1647575" y="2898625"/>
            <a:ext cx="1707000" cy="72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Question storage</a:t>
            </a:r>
            <a:endParaRPr i="1" sz="1600"/>
          </a:p>
        </p:txBody>
      </p:sp>
      <p:sp>
        <p:nvSpPr>
          <p:cNvPr id="504" name="Google Shape;504;p50"/>
          <p:cNvSpPr/>
          <p:nvPr/>
        </p:nvSpPr>
        <p:spPr>
          <a:xfrm>
            <a:off x="277425" y="848725"/>
            <a:ext cx="10941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виджетов</a:t>
            </a:r>
            <a:endParaRPr/>
          </a:p>
        </p:txBody>
      </p:sp>
      <p:sp>
        <p:nvSpPr>
          <p:cNvPr id="505" name="Google Shape;505;p50"/>
          <p:cNvSpPr/>
          <p:nvPr/>
        </p:nvSpPr>
        <p:spPr>
          <a:xfrm>
            <a:off x="1442550" y="862413"/>
            <a:ext cx="13347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Расположение по лэйаутам</a:t>
            </a:r>
            <a:endParaRPr sz="1300"/>
          </a:p>
        </p:txBody>
      </p:sp>
      <p:sp>
        <p:nvSpPr>
          <p:cNvPr id="506" name="Google Shape;506;p50"/>
          <p:cNvSpPr/>
          <p:nvPr/>
        </p:nvSpPr>
        <p:spPr>
          <a:xfrm>
            <a:off x="2848275" y="862413"/>
            <a:ext cx="13347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Отображение гл. лэйаута</a:t>
            </a:r>
            <a:endParaRPr/>
          </a:p>
        </p:txBody>
      </p:sp>
      <p:sp>
        <p:nvSpPr>
          <p:cNvPr id="507" name="Google Shape;507;p50"/>
          <p:cNvSpPr/>
          <p:nvPr/>
        </p:nvSpPr>
        <p:spPr>
          <a:xfrm>
            <a:off x="369850" y="3998300"/>
            <a:ext cx="11760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and answer structure</a:t>
            </a:r>
            <a:endParaRPr/>
          </a:p>
        </p:txBody>
      </p:sp>
      <p:cxnSp>
        <p:nvCxnSpPr>
          <p:cNvPr id="508" name="Google Shape;508;p50"/>
          <p:cNvCxnSpPr>
            <a:endCxn id="504" idx="2"/>
          </p:cNvCxnSpPr>
          <p:nvPr/>
        </p:nvCxnSpPr>
        <p:spPr>
          <a:xfrm rot="10800000">
            <a:off x="824475" y="1500625"/>
            <a:ext cx="1176000" cy="168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50"/>
          <p:cNvCxnSpPr>
            <a:stCxn id="501" idx="0"/>
            <a:endCxn id="505" idx="2"/>
          </p:cNvCxnSpPr>
          <p:nvPr/>
        </p:nvCxnSpPr>
        <p:spPr>
          <a:xfrm rot="10800000">
            <a:off x="2110050" y="1514325"/>
            <a:ext cx="186000" cy="156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50"/>
          <p:cNvCxnSpPr>
            <a:endCxn id="506" idx="2"/>
          </p:cNvCxnSpPr>
          <p:nvPr/>
        </p:nvCxnSpPr>
        <p:spPr>
          <a:xfrm flipH="1" rot="10800000">
            <a:off x="2483925" y="1514313"/>
            <a:ext cx="1031700" cy="170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50"/>
          <p:cNvCxnSpPr>
            <a:stCxn id="512" idx="1"/>
            <a:endCxn id="501" idx="3"/>
          </p:cNvCxnSpPr>
          <p:nvPr/>
        </p:nvCxnSpPr>
        <p:spPr>
          <a:xfrm rot="10800000">
            <a:off x="3149596" y="2036100"/>
            <a:ext cx="245100" cy="320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50"/>
          <p:cNvCxnSpPr>
            <a:stCxn id="512" idx="3"/>
            <a:endCxn id="502" idx="1"/>
          </p:cNvCxnSpPr>
          <p:nvPr/>
        </p:nvCxnSpPr>
        <p:spPr>
          <a:xfrm flipH="1" rot="10800000">
            <a:off x="5459554" y="2036100"/>
            <a:ext cx="245100" cy="320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50"/>
          <p:cNvCxnSpPr>
            <a:endCxn id="503" idx="0"/>
          </p:cNvCxnSpPr>
          <p:nvPr/>
        </p:nvCxnSpPr>
        <p:spPr>
          <a:xfrm flipH="1">
            <a:off x="2501075" y="2534125"/>
            <a:ext cx="910800" cy="364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5" name="Google Shape;515;p50"/>
          <p:cNvSpPr/>
          <p:nvPr/>
        </p:nvSpPr>
        <p:spPr>
          <a:xfrm>
            <a:off x="5485800" y="2884813"/>
            <a:ext cx="1707000" cy="72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Event handling</a:t>
            </a:r>
            <a:endParaRPr i="1" sz="1600"/>
          </a:p>
        </p:txBody>
      </p:sp>
      <p:cxnSp>
        <p:nvCxnSpPr>
          <p:cNvPr id="516" name="Google Shape;516;p50"/>
          <p:cNvCxnSpPr>
            <a:endCxn id="515" idx="0"/>
          </p:cNvCxnSpPr>
          <p:nvPr/>
        </p:nvCxnSpPr>
        <p:spPr>
          <a:xfrm>
            <a:off x="5442000" y="2691913"/>
            <a:ext cx="897300" cy="192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7" name="Google Shape;517;p50"/>
          <p:cNvSpPr/>
          <p:nvPr/>
        </p:nvSpPr>
        <p:spPr>
          <a:xfrm>
            <a:off x="5108050" y="4006900"/>
            <a:ext cx="19257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Handling “Answer” button press</a:t>
            </a:r>
            <a:endParaRPr/>
          </a:p>
        </p:txBody>
      </p:sp>
      <p:cxnSp>
        <p:nvCxnSpPr>
          <p:cNvPr id="518" name="Google Shape;518;p50"/>
          <p:cNvCxnSpPr>
            <a:stCxn id="515" idx="2"/>
            <a:endCxn id="517" idx="0"/>
          </p:cNvCxnSpPr>
          <p:nvPr/>
        </p:nvCxnSpPr>
        <p:spPr>
          <a:xfrm flipH="1">
            <a:off x="6070800" y="3614713"/>
            <a:ext cx="268500" cy="392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9" name="Google Shape;519;p50"/>
          <p:cNvSpPr/>
          <p:nvPr/>
        </p:nvSpPr>
        <p:spPr>
          <a:xfrm>
            <a:off x="4675350" y="855563"/>
            <a:ext cx="10941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Widget creation</a:t>
            </a:r>
            <a:endParaRPr/>
          </a:p>
        </p:txBody>
      </p:sp>
      <p:sp>
        <p:nvSpPr>
          <p:cNvPr id="520" name="Google Shape;520;p50"/>
          <p:cNvSpPr/>
          <p:nvPr/>
        </p:nvSpPr>
        <p:spPr>
          <a:xfrm>
            <a:off x="5840475" y="869250"/>
            <a:ext cx="13347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Positioning in layouts</a:t>
            </a:r>
            <a:endParaRPr sz="1300"/>
          </a:p>
        </p:txBody>
      </p:sp>
      <p:sp>
        <p:nvSpPr>
          <p:cNvPr id="521" name="Google Shape;521;p50"/>
          <p:cNvSpPr/>
          <p:nvPr/>
        </p:nvSpPr>
        <p:spPr>
          <a:xfrm>
            <a:off x="7246200" y="869250"/>
            <a:ext cx="13347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layout display</a:t>
            </a:r>
            <a:endParaRPr/>
          </a:p>
        </p:txBody>
      </p:sp>
      <p:cxnSp>
        <p:nvCxnSpPr>
          <p:cNvPr id="522" name="Google Shape;522;p50"/>
          <p:cNvCxnSpPr>
            <a:stCxn id="502" idx="0"/>
            <a:endCxn id="519" idx="2"/>
          </p:cNvCxnSpPr>
          <p:nvPr/>
        </p:nvCxnSpPr>
        <p:spPr>
          <a:xfrm rot="10800000">
            <a:off x="5222300" y="1507425"/>
            <a:ext cx="1335900" cy="163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50"/>
          <p:cNvCxnSpPr>
            <a:endCxn id="520" idx="2"/>
          </p:cNvCxnSpPr>
          <p:nvPr/>
        </p:nvCxnSpPr>
        <p:spPr>
          <a:xfrm rot="10800000">
            <a:off x="6507825" y="1521150"/>
            <a:ext cx="50400" cy="150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50"/>
          <p:cNvCxnSpPr>
            <a:stCxn id="502" idx="0"/>
            <a:endCxn id="521" idx="2"/>
          </p:cNvCxnSpPr>
          <p:nvPr/>
        </p:nvCxnSpPr>
        <p:spPr>
          <a:xfrm flipH="1" rot="10800000">
            <a:off x="6558200" y="1521225"/>
            <a:ext cx="1355400" cy="150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5" name="Google Shape;525;p50"/>
          <p:cNvSpPr/>
          <p:nvPr/>
        </p:nvSpPr>
        <p:spPr>
          <a:xfrm>
            <a:off x="1708050" y="3998725"/>
            <a:ext cx="15378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for all questions</a:t>
            </a:r>
            <a:endParaRPr/>
          </a:p>
        </p:txBody>
      </p:sp>
      <p:sp>
        <p:nvSpPr>
          <p:cNvPr id="526" name="Google Shape;526;p50"/>
          <p:cNvSpPr/>
          <p:nvPr/>
        </p:nvSpPr>
        <p:spPr>
          <a:xfrm>
            <a:off x="3408050" y="4006900"/>
            <a:ext cx="15378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question display</a:t>
            </a:r>
            <a:endParaRPr/>
          </a:p>
        </p:txBody>
      </p:sp>
      <p:cxnSp>
        <p:nvCxnSpPr>
          <p:cNvPr id="527" name="Google Shape;527;p50"/>
          <p:cNvCxnSpPr>
            <a:stCxn id="503" idx="2"/>
            <a:endCxn id="507" idx="0"/>
          </p:cNvCxnSpPr>
          <p:nvPr/>
        </p:nvCxnSpPr>
        <p:spPr>
          <a:xfrm flipH="1">
            <a:off x="957875" y="3628525"/>
            <a:ext cx="1543200" cy="369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50"/>
          <p:cNvCxnSpPr>
            <a:stCxn id="503" idx="2"/>
            <a:endCxn id="525" idx="0"/>
          </p:cNvCxnSpPr>
          <p:nvPr/>
        </p:nvCxnSpPr>
        <p:spPr>
          <a:xfrm flipH="1">
            <a:off x="2477075" y="3628525"/>
            <a:ext cx="24000" cy="370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50"/>
          <p:cNvCxnSpPr>
            <a:stCxn id="503" idx="2"/>
            <a:endCxn id="526" idx="0"/>
          </p:cNvCxnSpPr>
          <p:nvPr/>
        </p:nvCxnSpPr>
        <p:spPr>
          <a:xfrm>
            <a:off x="2501075" y="3628525"/>
            <a:ext cx="1675800" cy="378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0" name="Google Shape;530;p50"/>
          <p:cNvSpPr/>
          <p:nvPr/>
        </p:nvSpPr>
        <p:spPr>
          <a:xfrm>
            <a:off x="7246200" y="3998725"/>
            <a:ext cx="15378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option button press</a:t>
            </a:r>
            <a:endParaRPr/>
          </a:p>
        </p:txBody>
      </p:sp>
      <p:cxnSp>
        <p:nvCxnSpPr>
          <p:cNvPr id="531" name="Google Shape;531;p50"/>
          <p:cNvCxnSpPr>
            <a:stCxn id="515" idx="2"/>
          </p:cNvCxnSpPr>
          <p:nvPr/>
        </p:nvCxnSpPr>
        <p:spPr>
          <a:xfrm>
            <a:off x="6339300" y="3614713"/>
            <a:ext cx="2127000" cy="371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2" name="Google Shape;532;p50"/>
          <p:cNvSpPr/>
          <p:nvPr/>
        </p:nvSpPr>
        <p:spPr>
          <a:xfrm>
            <a:off x="89650" y="717175"/>
            <a:ext cx="4392600" cy="1817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0"/>
          <p:cNvSpPr/>
          <p:nvPr/>
        </p:nvSpPr>
        <p:spPr>
          <a:xfrm>
            <a:off x="3394675" y="1929450"/>
            <a:ext cx="2064900" cy="853500"/>
          </a:xfrm>
          <a:prstGeom prst="wave">
            <a:avLst>
              <a:gd fmla="val 6617" name="adj1"/>
              <a:gd fmla="val 1" name="adj2"/>
            </a:avLst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Memory Card</a:t>
            </a:r>
            <a:endParaRPr b="1" sz="1800"/>
          </a:p>
        </p:txBody>
      </p:sp>
      <p:sp>
        <p:nvSpPr>
          <p:cNvPr id="533" name="Google Shape;533;p50"/>
          <p:cNvSpPr txBox="1"/>
          <p:nvPr/>
        </p:nvSpPr>
        <p:spPr>
          <a:xfrm>
            <a:off x="90075" y="2613800"/>
            <a:ext cx="1468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666666"/>
                </a:solidFill>
              </a:rPr>
              <a:t>Current task</a:t>
            </a:r>
            <a:endParaRPr i="1"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Google Shape;53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200" y="1178450"/>
            <a:ext cx="3766401" cy="3001133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51"/>
          <p:cNvSpPr/>
          <p:nvPr/>
        </p:nvSpPr>
        <p:spPr>
          <a:xfrm>
            <a:off x="2043125" y="2233625"/>
            <a:ext cx="3305400" cy="1016100"/>
          </a:xfrm>
          <a:prstGeom prst="roundRect">
            <a:avLst>
              <a:gd fmla="val 8465" name="adj"/>
            </a:avLst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51"/>
          <p:cNvSpPr txBox="1"/>
          <p:nvPr/>
        </p:nvSpPr>
        <p:spPr>
          <a:xfrm>
            <a:off x="387700" y="196825"/>
            <a:ext cx="71703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widgets are in this window?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541" name="Google Shape;541;p5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542" name="Google Shape;542;p5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5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44" name="Google Shape;54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5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5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5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5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5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5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1" name="Google Shape;551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51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3" name="Google Shape;553;p51"/>
          <p:cNvSpPr/>
          <p:nvPr/>
        </p:nvSpPr>
        <p:spPr>
          <a:xfrm>
            <a:off x="306550" y="2300650"/>
            <a:ext cx="1843500" cy="389400"/>
          </a:xfrm>
          <a:prstGeom prst="wedgeRoundRectCallout">
            <a:avLst>
              <a:gd fmla="val 54336" name="adj1"/>
              <a:gd fmla="val 90306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</a:rPr>
              <a:t>QRadioButton()</a:t>
            </a:r>
            <a:endParaRPr sz="1800"/>
          </a:p>
        </p:txBody>
      </p:sp>
      <p:sp>
        <p:nvSpPr>
          <p:cNvPr id="554" name="Google Shape;554;p51"/>
          <p:cNvSpPr/>
          <p:nvPr/>
        </p:nvSpPr>
        <p:spPr>
          <a:xfrm>
            <a:off x="1324500" y="4141975"/>
            <a:ext cx="1843500" cy="389400"/>
          </a:xfrm>
          <a:prstGeom prst="wedgeRoundRectCallout">
            <a:avLst>
              <a:gd fmla="val 43030" name="adj1"/>
              <a:gd fmla="val -154982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?</a:t>
            </a:r>
            <a:endParaRPr sz="1800"/>
          </a:p>
        </p:txBody>
      </p:sp>
      <p:sp>
        <p:nvSpPr>
          <p:cNvPr id="555" name="Google Shape;555;p51"/>
          <p:cNvSpPr/>
          <p:nvPr/>
        </p:nvSpPr>
        <p:spPr>
          <a:xfrm>
            <a:off x="5510400" y="1844225"/>
            <a:ext cx="1843500" cy="389400"/>
          </a:xfrm>
          <a:prstGeom prst="wedgeRoundRectCallout">
            <a:avLst>
              <a:gd fmla="val -80368" name="adj1"/>
              <a:gd fmla="val -55040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</a:rPr>
              <a:t>QLabel()</a:t>
            </a:r>
            <a:endParaRPr sz="1800"/>
          </a:p>
        </p:txBody>
      </p:sp>
      <p:sp>
        <p:nvSpPr>
          <p:cNvPr id="556" name="Google Shape;556;p51"/>
          <p:cNvSpPr/>
          <p:nvPr/>
        </p:nvSpPr>
        <p:spPr>
          <a:xfrm>
            <a:off x="5724413" y="3008900"/>
            <a:ext cx="1714500" cy="389400"/>
          </a:xfrm>
          <a:prstGeom prst="wedgeRoundRectCallout">
            <a:avLst>
              <a:gd fmla="val -71871" name="adj1"/>
              <a:gd fmla="val -48594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?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200" y="1178450"/>
            <a:ext cx="3766401" cy="3001133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52"/>
          <p:cNvSpPr/>
          <p:nvPr/>
        </p:nvSpPr>
        <p:spPr>
          <a:xfrm>
            <a:off x="2043125" y="2233625"/>
            <a:ext cx="3305400" cy="1016100"/>
          </a:xfrm>
          <a:prstGeom prst="roundRect">
            <a:avLst>
              <a:gd fmla="val 8465" name="adj"/>
            </a:avLst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2"/>
          <p:cNvSpPr txBox="1"/>
          <p:nvPr/>
        </p:nvSpPr>
        <p:spPr>
          <a:xfrm>
            <a:off x="387700" y="196825"/>
            <a:ext cx="71703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widgets are in this window?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564" name="Google Shape;564;p5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565" name="Google Shape;565;p5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5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67" name="Google Shape;56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5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5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5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5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5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4" name="Google Shape;574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52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52"/>
          <p:cNvSpPr/>
          <p:nvPr/>
        </p:nvSpPr>
        <p:spPr>
          <a:xfrm>
            <a:off x="316950" y="2300650"/>
            <a:ext cx="1843500" cy="389400"/>
          </a:xfrm>
          <a:prstGeom prst="wedgeRoundRectCallout">
            <a:avLst>
              <a:gd fmla="val 54336" name="adj1"/>
              <a:gd fmla="val 90306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QRadioBox </a:t>
            </a:r>
            <a:endParaRPr sz="1800"/>
          </a:p>
        </p:txBody>
      </p:sp>
      <p:sp>
        <p:nvSpPr>
          <p:cNvPr id="577" name="Google Shape;577;p52"/>
          <p:cNvSpPr/>
          <p:nvPr/>
        </p:nvSpPr>
        <p:spPr>
          <a:xfrm>
            <a:off x="1324500" y="4141975"/>
            <a:ext cx="1843500" cy="389400"/>
          </a:xfrm>
          <a:prstGeom prst="wedgeRoundRectCallout">
            <a:avLst>
              <a:gd fmla="val 43030" name="adj1"/>
              <a:gd fmla="val -154982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QPushButton</a:t>
            </a:r>
            <a:endParaRPr sz="1800"/>
          </a:p>
        </p:txBody>
      </p:sp>
      <p:sp>
        <p:nvSpPr>
          <p:cNvPr id="578" name="Google Shape;578;p52"/>
          <p:cNvSpPr/>
          <p:nvPr/>
        </p:nvSpPr>
        <p:spPr>
          <a:xfrm>
            <a:off x="5417275" y="1844225"/>
            <a:ext cx="1470900" cy="389400"/>
          </a:xfrm>
          <a:prstGeom prst="wedgeRoundRectCallout">
            <a:avLst>
              <a:gd fmla="val -80368" name="adj1"/>
              <a:gd fmla="val -55040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QLabel</a:t>
            </a:r>
            <a:endParaRPr sz="1800"/>
          </a:p>
        </p:txBody>
      </p:sp>
      <p:sp>
        <p:nvSpPr>
          <p:cNvPr id="579" name="Google Shape;579;p52"/>
          <p:cNvSpPr/>
          <p:nvPr/>
        </p:nvSpPr>
        <p:spPr>
          <a:xfrm>
            <a:off x="5724413" y="3008900"/>
            <a:ext cx="1714500" cy="389400"/>
          </a:xfrm>
          <a:prstGeom prst="wedgeRoundRectCallout">
            <a:avLst>
              <a:gd fmla="val -71871" name="adj1"/>
              <a:gd fmla="val -48594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QGroupBox (?)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p5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585" name="Google Shape;585;p5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5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87" name="Google Shape;58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53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3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5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5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4" name="Google Shape;594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53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6" name="Google Shape;596;p53"/>
          <p:cNvSpPr txBox="1"/>
          <p:nvPr/>
        </p:nvSpPr>
        <p:spPr>
          <a:xfrm>
            <a:off x="387700" y="196825"/>
            <a:ext cx="71703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>
                <a:latin typeface="Montserrat ExtraBold"/>
                <a:ea typeface="Montserrat ExtraBold"/>
                <a:cs typeface="Montserrat ExtraBold"/>
                <a:sym typeface="Montserrat ExtraBold"/>
              </a:rPr>
              <a:t>The </a:t>
            </a:r>
            <a:r>
              <a:rPr lang="en" sz="2800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QGroupBox </a:t>
            </a:r>
            <a:r>
              <a:rPr lang="en" sz="2800">
                <a:latin typeface="Montserrat ExtraBold"/>
                <a:ea typeface="Montserrat ExtraBold"/>
                <a:cs typeface="Montserrat ExtraBold"/>
                <a:sym typeface="Montserrat ExtraBold"/>
              </a:rPr>
              <a:t>Group (QtWidgets)</a:t>
            </a:r>
            <a:endParaRPr sz="2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aphicFrame>
        <p:nvGraphicFramePr>
          <p:cNvPr id="597" name="Google Shape;597;p53"/>
          <p:cNvGraphicFramePr/>
          <p:nvPr/>
        </p:nvGraphicFramePr>
        <p:xfrm>
          <a:off x="373550" y="84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{77F3DB7B-54FB-465A-8BC6-35B34D86760D}</a:tableStyleId>
              </a:tblPr>
              <a:tblGrid>
                <a:gridCol w="4321725"/>
                <a:gridCol w="2917275"/>
              </a:tblGrid>
              <a:tr h="48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Method</a:t>
                      </a:r>
                      <a:endParaRPr i="1"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Designation</a:t>
                      </a:r>
                      <a:endParaRPr i="1"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RadioGroupBox = QGroupBox(</a:t>
                      </a:r>
                      <a:r>
                        <a:rPr lang="en" sz="1600">
                          <a:solidFill>
                            <a:srgbClr val="A3151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‘Options’</a:t>
                      </a: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Constructor for creating a group (visibly separate</a:t>
                      </a: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)</a:t>
                      </a:r>
                      <a:endParaRPr sz="1300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rbtn_1 = QRadioButton(</a:t>
                      </a:r>
                      <a:r>
                        <a:rPr lang="en" sz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'Enets'</a:t>
                      </a:r>
                      <a:r>
                        <a:rPr lang="en" sz="12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2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layout_quest = QHBoxLayout()</a:t>
                      </a:r>
                      <a:endParaRPr sz="12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layout_quest.addWidget(rbtn_1)</a:t>
                      </a:r>
                      <a:endParaRPr sz="12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Create radio buttons, create line layout, add radio button to layout</a:t>
                      </a:r>
                      <a:endParaRPr sz="1300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RadioGroupBox.setLayout(layout_quest)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Make the layout the content of the group 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Google Shape;602;p5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603" name="Google Shape;603;p5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5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05" name="Google Shape;60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5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5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5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5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5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5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2" name="Google Shape;612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54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4" name="Google Shape;614;p54"/>
          <p:cNvSpPr txBox="1"/>
          <p:nvPr/>
        </p:nvSpPr>
        <p:spPr>
          <a:xfrm>
            <a:off x="183275" y="235350"/>
            <a:ext cx="4527300" cy="46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RadioGroupBox = QGroupBox(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"Answer options"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rbtn_1 = QRadioButton(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'Enets'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rbtn_2 = QRadioButton(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'Smurfs'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rbtn_3 = QRadioButton(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'Chulyms'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rbtn_4 = QRadioButton(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'Aleuts'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layout_ans1 = QHBoxLayout()  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layout_ans2 = QVBoxLayout() 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layout_ans3 = QVBoxLayout()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layout_ans2.addWidget(rbtn_1) 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layout_ans2.addWidget(rbtn_2)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layout_ans3.addWidget(rbtn_3) 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layout_ans3.addWidget(rbtn_4)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layout_ans1.addLayout(layout_ans2)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layout_ans1.addLayout(layout_ans3)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RadioGroupBox.setLayout(layout_ans1) 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15" name="Google Shape;615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7500" y="1373362"/>
            <a:ext cx="3219100" cy="256505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8"/>
          <p:cNvPicPr preferRelativeResize="0"/>
          <p:nvPr/>
        </p:nvPicPr>
        <p:blipFill rotWithShape="1">
          <a:blip r:embed="rId3">
            <a:alphaModFix/>
          </a:blip>
          <a:srcRect b="58447" l="5910" r="62598" t="16991"/>
          <a:stretch/>
        </p:blipFill>
        <p:spPr>
          <a:xfrm>
            <a:off x="6176925" y="2738979"/>
            <a:ext cx="1551599" cy="184124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8"/>
          <p:cNvSpPr txBox="1"/>
          <p:nvPr/>
        </p:nvSpPr>
        <p:spPr>
          <a:xfrm>
            <a:off x="303975" y="175175"/>
            <a:ext cx="7235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We’ve got a big order</a:t>
            </a:r>
            <a:r>
              <a:rPr lang="en" sz="28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!</a:t>
            </a:r>
            <a:endParaRPr sz="2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16" name="Google Shape;116;p2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7" name="Google Shape;117;p2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28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Discussing the tasks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8"/>
          <p:cNvSpPr txBox="1"/>
          <p:nvPr/>
        </p:nvSpPr>
        <p:spPr>
          <a:xfrm>
            <a:off x="236525" y="733275"/>
            <a:ext cx="6330000" cy="3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The ProTeam developers been contacted by the “Citizen of the World” cultural center.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To help their specialists memorize the cultures and languages of people all over the world, the cultural center has ordered a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Memory Card application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The application should ask multiple choice questions and determine whether the user answered correctly.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1600">
                <a:latin typeface="Montserrat"/>
                <a:ea typeface="Montserrat"/>
                <a:cs typeface="Montserrat"/>
                <a:sym typeface="Montserrat"/>
              </a:rPr>
              <a:t>Ready to start?</a:t>
            </a:r>
            <a:endParaRPr i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8"/>
          <p:cNvSpPr txBox="1"/>
          <p:nvPr/>
        </p:nvSpPr>
        <p:spPr>
          <a:xfrm>
            <a:off x="6066738" y="4548150"/>
            <a:ext cx="17034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Montserrat"/>
                <a:ea typeface="Montserrat"/>
                <a:cs typeface="Montserrat"/>
                <a:sym typeface="Montserrat"/>
              </a:rPr>
              <a:t>Emily</a:t>
            </a:r>
            <a:r>
              <a:rPr i="1" lang="en" sz="1100">
                <a:latin typeface="Montserrat"/>
                <a:ea typeface="Montserrat"/>
                <a:cs typeface="Montserrat"/>
                <a:sym typeface="Montserrat"/>
              </a:rPr>
              <a:t>, </a:t>
            </a:r>
            <a:endParaRPr i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Montserrat"/>
                <a:ea typeface="Montserrat"/>
                <a:cs typeface="Montserrat"/>
                <a:sym typeface="Montserrat"/>
              </a:rPr>
              <a:t>Project manager</a:t>
            </a:r>
            <a:endParaRPr i="1" sz="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5"/>
          <p:cNvSpPr txBox="1"/>
          <p:nvPr/>
        </p:nvSpPr>
        <p:spPr>
          <a:xfrm>
            <a:off x="387700" y="196825"/>
            <a:ext cx="65937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How is this content positioned in the layout</a:t>
            </a:r>
            <a:r>
              <a:rPr lang="en"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?</a:t>
            </a:r>
            <a:endParaRPr sz="28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621" name="Google Shape;621;p55"/>
          <p:cNvGrpSpPr/>
          <p:nvPr/>
        </p:nvGrpSpPr>
        <p:grpSpPr>
          <a:xfrm>
            <a:off x="7205198" y="175164"/>
            <a:ext cx="1162236" cy="4798825"/>
            <a:chOff x="4572000" y="241250"/>
            <a:chExt cx="1263300" cy="4798825"/>
          </a:xfrm>
        </p:grpSpPr>
        <p:sp>
          <p:nvSpPr>
            <p:cNvPr id="622" name="Google Shape;622;p5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5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24" name="Google Shape;62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5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5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5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5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5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5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1" name="Google Shape;631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55"/>
          <p:cNvSpPr txBox="1"/>
          <p:nvPr/>
        </p:nvSpPr>
        <p:spPr>
          <a:xfrm rot="-5400000">
            <a:off x="607115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3" name="Google Shape;633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6125" y="1678912"/>
            <a:ext cx="3219100" cy="256505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Google Shape;63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475" y="1494098"/>
            <a:ext cx="3766401" cy="3001151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56"/>
          <p:cNvSpPr txBox="1"/>
          <p:nvPr/>
        </p:nvSpPr>
        <p:spPr>
          <a:xfrm>
            <a:off x="387700" y="350025"/>
            <a:ext cx="65937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One possibility:</a:t>
            </a:r>
            <a:endParaRPr sz="28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640" name="Google Shape;640;p5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641" name="Google Shape;641;p5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5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43" name="Google Shape;64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56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56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5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5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5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5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0" name="Google Shape;650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56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2" name="Google Shape;652;p56"/>
          <p:cNvCxnSpPr/>
          <p:nvPr/>
        </p:nvCxnSpPr>
        <p:spPr>
          <a:xfrm>
            <a:off x="2532525" y="2563388"/>
            <a:ext cx="0" cy="918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56"/>
          <p:cNvCxnSpPr/>
          <p:nvPr/>
        </p:nvCxnSpPr>
        <p:spPr>
          <a:xfrm>
            <a:off x="4332175" y="2546825"/>
            <a:ext cx="0" cy="949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56"/>
          <p:cNvCxnSpPr/>
          <p:nvPr/>
        </p:nvCxnSpPr>
        <p:spPr>
          <a:xfrm rot="10800000">
            <a:off x="2212150" y="3022850"/>
            <a:ext cx="2944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55" name="Google Shape;655;p56"/>
          <p:cNvSpPr/>
          <p:nvPr/>
        </p:nvSpPr>
        <p:spPr>
          <a:xfrm>
            <a:off x="2132200" y="2486975"/>
            <a:ext cx="3339300" cy="1069200"/>
          </a:xfrm>
          <a:prstGeom prst="roundRect">
            <a:avLst>
              <a:gd fmla="val 11880" name="adj"/>
            </a:avLst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56"/>
          <p:cNvSpPr txBox="1"/>
          <p:nvPr/>
        </p:nvSpPr>
        <p:spPr>
          <a:xfrm>
            <a:off x="5799501" y="2546825"/>
            <a:ext cx="17121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group of widgets with a given layout</a:t>
            </a:r>
            <a:endParaRPr/>
          </a:p>
        </p:txBody>
      </p:sp>
      <p:sp>
        <p:nvSpPr>
          <p:cNvPr id="657" name="Google Shape;657;p56"/>
          <p:cNvSpPr txBox="1"/>
          <p:nvPr/>
        </p:nvSpPr>
        <p:spPr>
          <a:xfrm>
            <a:off x="2532525" y="2435400"/>
            <a:ext cx="3324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658" name="Google Shape;658;p56"/>
          <p:cNvSpPr txBox="1"/>
          <p:nvPr/>
        </p:nvSpPr>
        <p:spPr>
          <a:xfrm>
            <a:off x="4332175" y="2476038"/>
            <a:ext cx="3324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659" name="Google Shape;659;p56"/>
          <p:cNvSpPr txBox="1"/>
          <p:nvPr/>
        </p:nvSpPr>
        <p:spPr>
          <a:xfrm>
            <a:off x="5163900" y="2841713"/>
            <a:ext cx="3324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660" name="Google Shape;660;p56"/>
          <p:cNvSpPr txBox="1"/>
          <p:nvPr/>
        </p:nvSpPr>
        <p:spPr>
          <a:xfrm>
            <a:off x="5377475" y="2203688"/>
            <a:ext cx="3324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475" y="1494098"/>
            <a:ext cx="3766401" cy="3001151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57"/>
          <p:cNvSpPr txBox="1"/>
          <p:nvPr/>
        </p:nvSpPr>
        <p:spPr>
          <a:xfrm>
            <a:off x="387700" y="350025"/>
            <a:ext cx="65937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Another possibility</a:t>
            </a:r>
            <a:r>
              <a:rPr lang="en"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28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667" name="Google Shape;667;p57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668" name="Google Shape;668;p5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5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70" name="Google Shape;67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57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57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57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57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5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5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7" name="Google Shape;677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57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9" name="Google Shape;679;p57"/>
          <p:cNvCxnSpPr/>
          <p:nvPr/>
        </p:nvCxnSpPr>
        <p:spPr>
          <a:xfrm>
            <a:off x="2532525" y="2563388"/>
            <a:ext cx="0" cy="918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57"/>
          <p:cNvCxnSpPr/>
          <p:nvPr/>
        </p:nvCxnSpPr>
        <p:spPr>
          <a:xfrm>
            <a:off x="4332175" y="2546825"/>
            <a:ext cx="0" cy="949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57"/>
          <p:cNvCxnSpPr/>
          <p:nvPr/>
        </p:nvCxnSpPr>
        <p:spPr>
          <a:xfrm rot="10800000">
            <a:off x="2212150" y="3022850"/>
            <a:ext cx="2944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82" name="Google Shape;682;p57"/>
          <p:cNvSpPr/>
          <p:nvPr/>
        </p:nvSpPr>
        <p:spPr>
          <a:xfrm>
            <a:off x="2157025" y="2516675"/>
            <a:ext cx="3339300" cy="1069200"/>
          </a:xfrm>
          <a:prstGeom prst="roundRect">
            <a:avLst>
              <a:gd fmla="val 11880" name="adj"/>
            </a:avLst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3" name="Google Shape;683;p57"/>
          <p:cNvCxnSpPr/>
          <p:nvPr/>
        </p:nvCxnSpPr>
        <p:spPr>
          <a:xfrm>
            <a:off x="1843225" y="2098950"/>
            <a:ext cx="3966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57"/>
          <p:cNvCxnSpPr/>
          <p:nvPr/>
        </p:nvCxnSpPr>
        <p:spPr>
          <a:xfrm>
            <a:off x="1843225" y="3988250"/>
            <a:ext cx="3966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85" name="Google Shape;685;p57"/>
          <p:cNvSpPr txBox="1"/>
          <p:nvPr/>
        </p:nvSpPr>
        <p:spPr>
          <a:xfrm>
            <a:off x="5916700" y="1905000"/>
            <a:ext cx="17754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line 1</a:t>
            </a:r>
            <a:endParaRPr/>
          </a:p>
        </p:txBody>
      </p:sp>
      <p:sp>
        <p:nvSpPr>
          <p:cNvPr id="686" name="Google Shape;686;p57"/>
          <p:cNvSpPr txBox="1"/>
          <p:nvPr/>
        </p:nvSpPr>
        <p:spPr>
          <a:xfrm>
            <a:off x="5956625" y="2875925"/>
            <a:ext cx="17754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group</a:t>
            </a:r>
            <a:r>
              <a:rPr lang="en"/>
              <a:t> 2</a:t>
            </a:r>
            <a:endParaRPr/>
          </a:p>
        </p:txBody>
      </p:sp>
      <p:sp>
        <p:nvSpPr>
          <p:cNvPr id="687" name="Google Shape;687;p57"/>
          <p:cNvSpPr txBox="1"/>
          <p:nvPr/>
        </p:nvSpPr>
        <p:spPr>
          <a:xfrm>
            <a:off x="5937163" y="3812900"/>
            <a:ext cx="17754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line </a:t>
            </a: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69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475" y="1494098"/>
            <a:ext cx="3766401" cy="3001151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58"/>
          <p:cNvSpPr txBox="1"/>
          <p:nvPr/>
        </p:nvSpPr>
        <p:spPr>
          <a:xfrm>
            <a:off x="387700" y="350025"/>
            <a:ext cx="65937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Another possibility</a:t>
            </a:r>
            <a:r>
              <a:rPr lang="en"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28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694" name="Google Shape;694;p5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695" name="Google Shape;695;p5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97" name="Google Shape;697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5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5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5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5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5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5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4" name="Google Shape;704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58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6" name="Google Shape;706;p58"/>
          <p:cNvCxnSpPr/>
          <p:nvPr/>
        </p:nvCxnSpPr>
        <p:spPr>
          <a:xfrm>
            <a:off x="2532525" y="2563388"/>
            <a:ext cx="0" cy="918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07" name="Google Shape;707;p58"/>
          <p:cNvCxnSpPr/>
          <p:nvPr/>
        </p:nvCxnSpPr>
        <p:spPr>
          <a:xfrm>
            <a:off x="4332175" y="2546825"/>
            <a:ext cx="0" cy="949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08" name="Google Shape;708;p58"/>
          <p:cNvCxnSpPr/>
          <p:nvPr/>
        </p:nvCxnSpPr>
        <p:spPr>
          <a:xfrm rot="10800000">
            <a:off x="2212150" y="3022850"/>
            <a:ext cx="2944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09" name="Google Shape;709;p58"/>
          <p:cNvSpPr/>
          <p:nvPr/>
        </p:nvSpPr>
        <p:spPr>
          <a:xfrm>
            <a:off x="2157025" y="2516675"/>
            <a:ext cx="3339300" cy="1069200"/>
          </a:xfrm>
          <a:prstGeom prst="roundRect">
            <a:avLst>
              <a:gd fmla="val 11880" name="adj"/>
            </a:avLst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0" name="Google Shape;710;p58"/>
          <p:cNvCxnSpPr/>
          <p:nvPr/>
        </p:nvCxnSpPr>
        <p:spPr>
          <a:xfrm>
            <a:off x="1843225" y="2098950"/>
            <a:ext cx="3966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58"/>
          <p:cNvCxnSpPr/>
          <p:nvPr/>
        </p:nvCxnSpPr>
        <p:spPr>
          <a:xfrm>
            <a:off x="1843225" y="3988250"/>
            <a:ext cx="3966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58"/>
          <p:cNvCxnSpPr/>
          <p:nvPr/>
        </p:nvCxnSpPr>
        <p:spPr>
          <a:xfrm rot="10800000">
            <a:off x="3824475" y="1142075"/>
            <a:ext cx="0" cy="3818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58"/>
          <p:cNvSpPr txBox="1"/>
          <p:nvPr/>
        </p:nvSpPr>
        <p:spPr>
          <a:xfrm>
            <a:off x="4018663" y="1081425"/>
            <a:ext cx="36576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Main vertical layout</a:t>
            </a:r>
            <a:endParaRPr b="1"/>
          </a:p>
        </p:txBody>
      </p:sp>
      <p:sp>
        <p:nvSpPr>
          <p:cNvPr id="714" name="Google Shape;714;p58"/>
          <p:cNvSpPr txBox="1"/>
          <p:nvPr/>
        </p:nvSpPr>
        <p:spPr>
          <a:xfrm>
            <a:off x="5916700" y="1905000"/>
            <a:ext cx="17754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line</a:t>
            </a:r>
            <a:r>
              <a:rPr lang="en"/>
              <a:t> 1</a:t>
            </a:r>
            <a:endParaRPr/>
          </a:p>
        </p:txBody>
      </p:sp>
      <p:sp>
        <p:nvSpPr>
          <p:cNvPr id="715" name="Google Shape;715;p58"/>
          <p:cNvSpPr txBox="1"/>
          <p:nvPr/>
        </p:nvSpPr>
        <p:spPr>
          <a:xfrm>
            <a:off x="5956625" y="2875925"/>
            <a:ext cx="17754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group</a:t>
            </a:r>
            <a:r>
              <a:rPr lang="en"/>
              <a:t> 2</a:t>
            </a:r>
            <a:endParaRPr/>
          </a:p>
        </p:txBody>
      </p:sp>
      <p:sp>
        <p:nvSpPr>
          <p:cNvPr id="716" name="Google Shape;716;p58"/>
          <p:cNvSpPr txBox="1"/>
          <p:nvPr/>
        </p:nvSpPr>
        <p:spPr>
          <a:xfrm>
            <a:off x="5937163" y="3812900"/>
            <a:ext cx="17754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line 3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1" name="Google Shape;721;p59"/>
          <p:cNvPicPr preferRelativeResize="0"/>
          <p:nvPr/>
        </p:nvPicPr>
        <p:blipFill rotWithShape="1">
          <a:blip r:embed="rId3">
            <a:alphaModFix/>
          </a:blip>
          <a:srcRect b="11770" l="0" r="0" t="50622"/>
          <a:stretch/>
        </p:blipFill>
        <p:spPr>
          <a:xfrm>
            <a:off x="921000" y="3761488"/>
            <a:ext cx="3186534" cy="8889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2" name="Google Shape;722;p5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723" name="Google Shape;723;p5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25" name="Google Shape;72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5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5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5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5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5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5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2" name="Google Shape;732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59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4" name="Google Shape;734;p59"/>
          <p:cNvSpPr txBox="1"/>
          <p:nvPr/>
        </p:nvSpPr>
        <p:spPr>
          <a:xfrm>
            <a:off x="387700" y="196825"/>
            <a:ext cx="71703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>
                <a:latin typeface="Montserrat ExtraBold"/>
                <a:ea typeface="Montserrat ExtraBold"/>
                <a:cs typeface="Montserrat ExtraBold"/>
                <a:sym typeface="Montserrat ExtraBold"/>
              </a:rPr>
              <a:t>Widget placement (QtCore)</a:t>
            </a:r>
            <a:endParaRPr sz="2800">
              <a:solidFill>
                <a:schemeClr val="accent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aphicFrame>
        <p:nvGraphicFramePr>
          <p:cNvPr id="735" name="Google Shape;735;p59"/>
          <p:cNvGraphicFramePr/>
          <p:nvPr/>
        </p:nvGraphicFramePr>
        <p:xfrm>
          <a:off x="373550" y="84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{77F3DB7B-54FB-465A-8BC6-35B34D86760D}</a:tableStyleId>
              </a:tblPr>
              <a:tblGrid>
                <a:gridCol w="4018450"/>
                <a:gridCol w="3220550"/>
              </a:tblGrid>
              <a:tr h="48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Command</a:t>
                      </a:r>
                      <a:endParaRPr i="1"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Designation</a:t>
                      </a:r>
                      <a:endParaRPr i="1"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alignment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=Qt.AlignHCenter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alignment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=Qt.AlignVCenter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Align to center 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(horizontally)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Align to center</a:t>
                      </a:r>
                      <a:endParaRPr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(vertically)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stretch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>
                          <a:solidFill>
                            <a:srgbClr val="09885A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rgbClr val="09885A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Stretch a widget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(for example, a button)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736" name="Google Shape;736;p59"/>
          <p:cNvSpPr txBox="1"/>
          <p:nvPr/>
        </p:nvSpPr>
        <p:spPr>
          <a:xfrm>
            <a:off x="1678288" y="4613175"/>
            <a:ext cx="12483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stretch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  <p:sp>
        <p:nvSpPr>
          <p:cNvPr id="737" name="Google Shape;737;p59"/>
          <p:cNvSpPr txBox="1"/>
          <p:nvPr/>
        </p:nvSpPr>
        <p:spPr>
          <a:xfrm>
            <a:off x="5273463" y="4613175"/>
            <a:ext cx="12483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stretch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pic>
        <p:nvPicPr>
          <p:cNvPr id="738" name="Google Shape;738;p59"/>
          <p:cNvPicPr preferRelativeResize="0"/>
          <p:nvPr/>
        </p:nvPicPr>
        <p:blipFill rotWithShape="1">
          <a:blip r:embed="rId3">
            <a:alphaModFix/>
          </a:blip>
          <a:srcRect b="11770" l="0" r="0" t="50622"/>
          <a:stretch/>
        </p:blipFill>
        <p:spPr>
          <a:xfrm>
            <a:off x="4391991" y="3761499"/>
            <a:ext cx="3186534" cy="888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3" name="Google Shape;743;p6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744" name="Google Shape;744;p6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6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46" name="Google Shape;74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6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6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6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6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6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6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3" name="Google Shape;753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60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5" name="Google Shape;755;p60"/>
          <p:cNvSpPr txBox="1"/>
          <p:nvPr/>
        </p:nvSpPr>
        <p:spPr>
          <a:xfrm>
            <a:off x="387700" y="196825"/>
            <a:ext cx="71703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>
                <a:latin typeface="Montserrat ExtraBold"/>
                <a:ea typeface="Montserrat ExtraBold"/>
                <a:cs typeface="Montserrat ExtraBold"/>
                <a:sym typeface="Montserrat ExtraBold"/>
              </a:rPr>
              <a:t>Widget placement</a:t>
            </a:r>
            <a:endParaRPr sz="2800">
              <a:solidFill>
                <a:schemeClr val="accent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aphicFrame>
        <p:nvGraphicFramePr>
          <p:cNvPr id="756" name="Google Shape;756;p60"/>
          <p:cNvGraphicFramePr/>
          <p:nvPr/>
        </p:nvGraphicFramePr>
        <p:xfrm>
          <a:off x="373550" y="84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{77F3DB7B-54FB-465A-8BC6-35B34D86760D}</a:tableStyleId>
              </a:tblPr>
              <a:tblGrid>
                <a:gridCol w="3480550"/>
                <a:gridCol w="3758450"/>
              </a:tblGrid>
              <a:tr h="48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Command</a:t>
                      </a:r>
                      <a:endParaRPr i="1"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Designation</a:t>
                      </a:r>
                      <a:endParaRPr i="1"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alignment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=Qt.AlignHCenter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alignment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=Qt.AlignVCenter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Align to center </a:t>
                      </a:r>
                      <a:endParaRPr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(horizontally)</a:t>
                      </a:r>
                      <a:endParaRPr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Align to center</a:t>
                      </a:r>
                      <a:endParaRPr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(vertically)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stretch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>
                          <a:solidFill>
                            <a:srgbClr val="09885A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rgbClr val="09885A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Stretch a widget</a:t>
                      </a:r>
                      <a:endParaRPr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(for example, a button)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layout_card.setSpacing(</a:t>
                      </a:r>
                      <a:r>
                        <a:rPr lang="en">
                          <a:solidFill>
                            <a:srgbClr val="09885A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001080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Set spacing between content in the layout (for example, between horizontal lines) 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1" name="Google Shape;761;p6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762" name="Google Shape;762;p6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6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64" name="Google Shape;76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6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6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6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6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6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6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1" name="Google Shape;771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61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3" name="Google Shape;773;p61"/>
          <p:cNvSpPr txBox="1"/>
          <p:nvPr/>
        </p:nvSpPr>
        <p:spPr>
          <a:xfrm>
            <a:off x="387700" y="196825"/>
            <a:ext cx="71703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>
                <a:latin typeface="Montserrat ExtraBold"/>
                <a:ea typeface="Montserrat ExtraBold"/>
                <a:cs typeface="Montserrat ExtraBold"/>
                <a:sym typeface="Montserrat ExtraBold"/>
              </a:rPr>
              <a:t>Example:</a:t>
            </a:r>
            <a:endParaRPr sz="2800">
              <a:solidFill>
                <a:schemeClr val="accent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aphicFrame>
        <p:nvGraphicFramePr>
          <p:cNvPr id="774" name="Google Shape;774;p61"/>
          <p:cNvGraphicFramePr/>
          <p:nvPr/>
        </p:nvGraphicFramePr>
        <p:xfrm>
          <a:off x="373550" y="84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{77F3DB7B-54FB-465A-8BC6-35B34D86760D}</a:tableStyleId>
              </a:tblPr>
              <a:tblGrid>
                <a:gridCol w="3940025"/>
                <a:gridCol w="3298975"/>
              </a:tblGrid>
              <a:tr h="379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Command</a:t>
                      </a:r>
                      <a:endParaRPr i="1"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Designation</a:t>
                      </a:r>
                      <a:endParaRPr i="1"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alignment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=Qt.AlignHCenter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Align to center</a:t>
                      </a: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stretch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>
                          <a:solidFill>
                            <a:srgbClr val="09885A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rgbClr val="09885A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Stretch a widget</a:t>
                      </a: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(button)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1080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layout_card.setSpacing(</a:t>
                      </a:r>
                      <a:r>
                        <a:rPr lang="en">
                          <a:solidFill>
                            <a:srgbClr val="09885A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001080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Set spacing between lines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75" name="Google Shape;775;p61"/>
          <p:cNvSpPr txBox="1"/>
          <p:nvPr/>
        </p:nvSpPr>
        <p:spPr>
          <a:xfrm>
            <a:off x="292775" y="3048475"/>
            <a:ext cx="62292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layout_line1.addWidget(lb_Question, </a:t>
            </a:r>
            <a:r>
              <a:rPr lang="en" sz="11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alignment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=Qt.AlignHCenter)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#...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layout_line3.addWidget(btn_OK, </a:t>
            </a:r>
            <a:r>
              <a:rPr lang="en" sz="11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stretch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#...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layout_card.setSpacing(</a:t>
            </a:r>
            <a:r>
              <a:rPr lang="en" sz="11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6" name="Google Shape;776;p61"/>
          <p:cNvSpPr txBox="1"/>
          <p:nvPr/>
        </p:nvSpPr>
        <p:spPr>
          <a:xfrm>
            <a:off x="394600" y="4524150"/>
            <a:ext cx="46140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Montserrat"/>
                <a:ea typeface="Montserrat"/>
                <a:cs typeface="Montserrat"/>
                <a:sym typeface="Montserrat"/>
              </a:rPr>
              <a:t>Question in the center, large “Answer” button,</a:t>
            </a:r>
            <a:endParaRPr i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i="1" lang="en" sz="1200">
                <a:latin typeface="Montserrat"/>
                <a:ea typeface="Montserrat"/>
                <a:cs typeface="Montserrat"/>
                <a:sym typeface="Montserrat"/>
              </a:rPr>
              <a:t>here is spacing between question, answers and button.</a:t>
            </a:r>
            <a:endParaRPr i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7" name="Google Shape;777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9700" y="3048475"/>
            <a:ext cx="2295050" cy="18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2" name="Google Shape;782;p62"/>
          <p:cNvPicPr preferRelativeResize="0"/>
          <p:nvPr/>
        </p:nvPicPr>
        <p:blipFill rotWithShape="1">
          <a:blip r:embed="rId3">
            <a:alphaModFix/>
          </a:blip>
          <a:srcRect b="34205" l="0" r="64576" t="37713"/>
          <a:stretch/>
        </p:blipFill>
        <p:spPr>
          <a:xfrm>
            <a:off x="5969725" y="2926021"/>
            <a:ext cx="1749200" cy="18190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3" name="Google Shape;783;p6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784" name="Google Shape;784;p6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6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86" name="Google Shape;786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6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6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6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6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6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6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3" name="Google Shape;793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62"/>
          <p:cNvSpPr txBox="1"/>
          <p:nvPr/>
        </p:nvSpPr>
        <p:spPr>
          <a:xfrm>
            <a:off x="352725" y="175175"/>
            <a:ext cx="70653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Your goal</a:t>
            </a:r>
            <a:r>
              <a:rPr lang="en" sz="30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95" name="Google Shape;795;p62"/>
          <p:cNvSpPr txBox="1"/>
          <p:nvPr/>
        </p:nvSpPr>
        <p:spPr>
          <a:xfrm>
            <a:off x="278725" y="780025"/>
            <a:ext cx="5514000" cy="23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Begin creating an interface for the Memory Card application in the development environment.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Create an application window; set sizes; heading.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Create a question display form: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Char char="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link the necessary modules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create the necessary widgets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position these widgets in layouts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set spacing and center content where needed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6" name="Google Shape;796;p62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3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63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63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4" name="Google Shape;80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8688" y="1567873"/>
            <a:ext cx="2023375" cy="19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63"/>
          <p:cNvSpPr txBox="1"/>
          <p:nvPr/>
        </p:nvSpPr>
        <p:spPr>
          <a:xfrm>
            <a:off x="348850" y="1104450"/>
            <a:ext cx="59637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Visual Studio Code</a:t>
            </a:r>
            <a:r>
              <a:rPr lang="en" sz="19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r>
              <a:rPr lang="en" sz="3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31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Memory Card Application</a:t>
            </a:r>
            <a:endParaRPr sz="31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06" name="Google Shape;806;p63"/>
          <p:cNvSpPr txBox="1"/>
          <p:nvPr/>
        </p:nvSpPr>
        <p:spPr>
          <a:xfrm>
            <a:off x="360000" y="320450"/>
            <a:ext cx="5432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2. Lesson 3. Memory Card Application. P1 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1" name="Google Shape;811;p6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812" name="Google Shape;812;p6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6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14" name="Google Shape;81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05" y="1585777"/>
            <a:ext cx="5959302" cy="319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64"/>
          <p:cNvPicPr preferRelativeResize="0"/>
          <p:nvPr/>
        </p:nvPicPr>
        <p:blipFill rotWithShape="1">
          <a:blip r:embed="rId4">
            <a:alphaModFix/>
          </a:blip>
          <a:srcRect b="0" l="3856" r="1392" t="0"/>
          <a:stretch/>
        </p:blipFill>
        <p:spPr>
          <a:xfrm>
            <a:off x="1026130" y="1771850"/>
            <a:ext cx="4610539" cy="2717971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64"/>
          <p:cNvSpPr/>
          <p:nvPr/>
        </p:nvSpPr>
        <p:spPr>
          <a:xfrm>
            <a:off x="1155041" y="1876171"/>
            <a:ext cx="4349700" cy="394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200025" rotWithShape="0" algn="bl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64">
            <a:hlinkClick r:id="rId5"/>
          </p:cNvPr>
          <p:cNvSpPr txBox="1"/>
          <p:nvPr/>
        </p:nvSpPr>
        <p:spPr>
          <a:xfrm>
            <a:off x="1155050" y="1946300"/>
            <a:ext cx="4349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u="sng">
                <a:solidFill>
                  <a:schemeClr val="hlink"/>
                </a:solidFill>
                <a:latin typeface="Montserrat Black"/>
                <a:ea typeface="Montserrat Black"/>
                <a:cs typeface="Montserrat Black"/>
                <a:sym typeface="Montserrat Black"/>
                <a:hlinkClick r:id="rId6"/>
              </a:rPr>
              <a:t>Visual studio code от «Algorithmics»</a:t>
            </a:r>
            <a:endParaRPr sz="15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18" name="Google Shape;818;p64"/>
          <p:cNvSpPr txBox="1"/>
          <p:nvPr/>
        </p:nvSpPr>
        <p:spPr>
          <a:xfrm>
            <a:off x="348601" y="175175"/>
            <a:ext cx="7407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latin typeface="Montserrat"/>
                <a:ea typeface="Montserrat"/>
                <a:cs typeface="Montserrat"/>
                <a:sym typeface="Montserrat"/>
              </a:rPr>
              <a:t>Do the task in </a:t>
            </a:r>
            <a:r>
              <a:rPr b="1" lang="en" sz="2900">
                <a:latin typeface="Montserrat"/>
                <a:ea typeface="Montserrat"/>
                <a:cs typeface="Montserrat"/>
                <a:sym typeface="Montserrat"/>
              </a:rPr>
              <a:t>VS Code</a:t>
            </a:r>
            <a:endParaRPr b="1" sz="2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9" name="Google Shape;819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64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64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6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6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6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6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6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6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8" name="Google Shape;828;p6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64"/>
          <p:cNvSpPr txBox="1"/>
          <p:nvPr/>
        </p:nvSpPr>
        <p:spPr>
          <a:xfrm>
            <a:off x="1035653" y="779650"/>
            <a:ext cx="6527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«VSC. PyQt. Memory Card»</a:t>
            </a:r>
            <a:endParaRPr b="1"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0" name="Google Shape;830;p6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8600" y="769475"/>
            <a:ext cx="626100" cy="4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1" name="Google Shape;831;p6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51997" y="1876170"/>
            <a:ext cx="1103575" cy="10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64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Application creation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94" y="2217025"/>
            <a:ext cx="3066156" cy="2503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p2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34" name="Google Shape;134;p2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9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Discussing the tasks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" name="Google Shape;13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9"/>
          <p:cNvSpPr txBox="1"/>
          <p:nvPr/>
        </p:nvSpPr>
        <p:spPr>
          <a:xfrm>
            <a:off x="183275" y="692525"/>
            <a:ext cx="70782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 u="sng">
                <a:latin typeface="Montserrat"/>
                <a:ea typeface="Montserrat"/>
                <a:cs typeface="Montserrat"/>
                <a:sym typeface="Montserrat"/>
              </a:rPr>
              <a:t>Product type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an application (for the computer)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 u="sng">
                <a:latin typeface="Montserrat"/>
                <a:ea typeface="Montserrat"/>
                <a:cs typeface="Montserrat"/>
                <a:sym typeface="Montserrat"/>
              </a:rPr>
              <a:t>Functionality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asks a random question from a set; checks the answer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303975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Let’s examine our task</a:t>
            </a:r>
            <a:endParaRPr sz="2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45" name="Google Shape;14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56024" y="4096952"/>
            <a:ext cx="783916" cy="7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59450" y="2217025"/>
            <a:ext cx="3066150" cy="2505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65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65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65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0" name="Google Shape;84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2196" y="1679574"/>
            <a:ext cx="1815605" cy="17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p65"/>
          <p:cNvSpPr txBox="1"/>
          <p:nvPr/>
        </p:nvSpPr>
        <p:spPr>
          <a:xfrm>
            <a:off x="360000" y="320450"/>
            <a:ext cx="5432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2. Lesson 3. Memory Card Application. P1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2" name="Google Shape;842;p65"/>
          <p:cNvSpPr txBox="1"/>
          <p:nvPr/>
        </p:nvSpPr>
        <p:spPr>
          <a:xfrm>
            <a:off x="388350" y="1030150"/>
            <a:ext cx="5376000" cy="11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 </a:t>
            </a:r>
            <a:r>
              <a:rPr lang="en" sz="32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Memory Card Interface</a:t>
            </a:r>
            <a:endParaRPr sz="32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43" name="Google Shape;843;p65"/>
          <p:cNvSpPr txBox="1"/>
          <p:nvPr/>
        </p:nvSpPr>
        <p:spPr>
          <a:xfrm>
            <a:off x="360000" y="876508"/>
            <a:ext cx="26280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66"/>
          <p:cNvSpPr txBox="1"/>
          <p:nvPr/>
        </p:nvSpPr>
        <p:spPr>
          <a:xfrm>
            <a:off x="387700" y="196825"/>
            <a:ext cx="71703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Application property diagram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49" name="Google Shape;849;p66"/>
          <p:cNvSpPr/>
          <p:nvPr/>
        </p:nvSpPr>
        <p:spPr>
          <a:xfrm>
            <a:off x="1442550" y="1671225"/>
            <a:ext cx="1707000" cy="729900"/>
          </a:xfrm>
          <a:prstGeom prst="rect">
            <a:avLst/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Question form display</a:t>
            </a:r>
            <a:endParaRPr i="1" sz="1600"/>
          </a:p>
        </p:txBody>
      </p:sp>
      <p:sp>
        <p:nvSpPr>
          <p:cNvPr id="850" name="Google Shape;850;p66"/>
          <p:cNvSpPr/>
          <p:nvPr/>
        </p:nvSpPr>
        <p:spPr>
          <a:xfrm>
            <a:off x="5704700" y="1671225"/>
            <a:ext cx="1707000" cy="72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Отображение формы ответа</a:t>
            </a:r>
            <a:endParaRPr i="1" sz="1600"/>
          </a:p>
        </p:txBody>
      </p:sp>
      <p:sp>
        <p:nvSpPr>
          <p:cNvPr id="851" name="Google Shape;851;p66"/>
          <p:cNvSpPr/>
          <p:nvPr/>
        </p:nvSpPr>
        <p:spPr>
          <a:xfrm>
            <a:off x="1647575" y="2898625"/>
            <a:ext cx="1707000" cy="72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Question storage</a:t>
            </a:r>
            <a:endParaRPr i="1" sz="1600"/>
          </a:p>
        </p:txBody>
      </p:sp>
      <p:sp>
        <p:nvSpPr>
          <p:cNvPr id="852" name="Google Shape;852;p66"/>
          <p:cNvSpPr/>
          <p:nvPr/>
        </p:nvSpPr>
        <p:spPr>
          <a:xfrm>
            <a:off x="277425" y="848725"/>
            <a:ext cx="10941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Widget creation</a:t>
            </a:r>
            <a:endParaRPr/>
          </a:p>
        </p:txBody>
      </p:sp>
      <p:sp>
        <p:nvSpPr>
          <p:cNvPr id="853" name="Google Shape;853;p66"/>
          <p:cNvSpPr/>
          <p:nvPr/>
        </p:nvSpPr>
        <p:spPr>
          <a:xfrm>
            <a:off x="1442550" y="862413"/>
            <a:ext cx="13347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Positioning in layouts</a:t>
            </a:r>
            <a:endParaRPr sz="1300"/>
          </a:p>
        </p:txBody>
      </p:sp>
      <p:sp>
        <p:nvSpPr>
          <p:cNvPr id="854" name="Google Shape;854;p66"/>
          <p:cNvSpPr/>
          <p:nvPr/>
        </p:nvSpPr>
        <p:spPr>
          <a:xfrm>
            <a:off x="2848275" y="862413"/>
            <a:ext cx="13347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layout display</a:t>
            </a:r>
            <a:endParaRPr/>
          </a:p>
        </p:txBody>
      </p:sp>
      <p:sp>
        <p:nvSpPr>
          <p:cNvPr id="855" name="Google Shape;855;p66"/>
          <p:cNvSpPr/>
          <p:nvPr/>
        </p:nvSpPr>
        <p:spPr>
          <a:xfrm>
            <a:off x="369850" y="3998300"/>
            <a:ext cx="11760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and answer structure</a:t>
            </a:r>
            <a:endParaRPr/>
          </a:p>
        </p:txBody>
      </p:sp>
      <p:cxnSp>
        <p:nvCxnSpPr>
          <p:cNvPr id="856" name="Google Shape;856;p66"/>
          <p:cNvCxnSpPr>
            <a:endCxn id="852" idx="2"/>
          </p:cNvCxnSpPr>
          <p:nvPr/>
        </p:nvCxnSpPr>
        <p:spPr>
          <a:xfrm rot="10800000">
            <a:off x="824475" y="1500625"/>
            <a:ext cx="1176000" cy="168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" name="Google Shape;857;p66"/>
          <p:cNvCxnSpPr>
            <a:stCxn id="849" idx="0"/>
            <a:endCxn id="853" idx="2"/>
          </p:cNvCxnSpPr>
          <p:nvPr/>
        </p:nvCxnSpPr>
        <p:spPr>
          <a:xfrm rot="10800000">
            <a:off x="2110050" y="1514325"/>
            <a:ext cx="186000" cy="156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Google Shape;858;p66"/>
          <p:cNvCxnSpPr>
            <a:endCxn id="854" idx="2"/>
          </p:cNvCxnSpPr>
          <p:nvPr/>
        </p:nvCxnSpPr>
        <p:spPr>
          <a:xfrm flipH="1" rot="10800000">
            <a:off x="2483925" y="1514313"/>
            <a:ext cx="1031700" cy="170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" name="Google Shape;859;p66"/>
          <p:cNvCxnSpPr>
            <a:stCxn id="860" idx="1"/>
            <a:endCxn id="849" idx="3"/>
          </p:cNvCxnSpPr>
          <p:nvPr/>
        </p:nvCxnSpPr>
        <p:spPr>
          <a:xfrm rot="10800000">
            <a:off x="3149596" y="2036100"/>
            <a:ext cx="245100" cy="320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1" name="Google Shape;861;p66"/>
          <p:cNvCxnSpPr>
            <a:stCxn id="860" idx="3"/>
            <a:endCxn id="850" idx="1"/>
          </p:cNvCxnSpPr>
          <p:nvPr/>
        </p:nvCxnSpPr>
        <p:spPr>
          <a:xfrm flipH="1" rot="10800000">
            <a:off x="5459554" y="2036100"/>
            <a:ext cx="245100" cy="320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66"/>
          <p:cNvCxnSpPr>
            <a:endCxn id="851" idx="0"/>
          </p:cNvCxnSpPr>
          <p:nvPr/>
        </p:nvCxnSpPr>
        <p:spPr>
          <a:xfrm flipH="1">
            <a:off x="2501075" y="2534125"/>
            <a:ext cx="910800" cy="364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3" name="Google Shape;863;p66"/>
          <p:cNvSpPr/>
          <p:nvPr/>
        </p:nvSpPr>
        <p:spPr>
          <a:xfrm>
            <a:off x="5485800" y="2884813"/>
            <a:ext cx="1707000" cy="72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Event handling</a:t>
            </a:r>
            <a:endParaRPr i="1" sz="1600"/>
          </a:p>
        </p:txBody>
      </p:sp>
      <p:cxnSp>
        <p:nvCxnSpPr>
          <p:cNvPr id="864" name="Google Shape;864;p66"/>
          <p:cNvCxnSpPr>
            <a:endCxn id="863" idx="0"/>
          </p:cNvCxnSpPr>
          <p:nvPr/>
        </p:nvCxnSpPr>
        <p:spPr>
          <a:xfrm>
            <a:off x="5442000" y="2691913"/>
            <a:ext cx="897300" cy="192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5" name="Google Shape;865;p66"/>
          <p:cNvSpPr/>
          <p:nvPr/>
        </p:nvSpPr>
        <p:spPr>
          <a:xfrm>
            <a:off x="5108050" y="4006900"/>
            <a:ext cx="19257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“Answer” button press</a:t>
            </a:r>
            <a:endParaRPr/>
          </a:p>
        </p:txBody>
      </p:sp>
      <p:cxnSp>
        <p:nvCxnSpPr>
          <p:cNvPr id="866" name="Google Shape;866;p66"/>
          <p:cNvCxnSpPr>
            <a:stCxn id="863" idx="2"/>
            <a:endCxn id="865" idx="0"/>
          </p:cNvCxnSpPr>
          <p:nvPr/>
        </p:nvCxnSpPr>
        <p:spPr>
          <a:xfrm flipH="1">
            <a:off x="6070800" y="3614713"/>
            <a:ext cx="268500" cy="392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7" name="Google Shape;867;p66"/>
          <p:cNvSpPr/>
          <p:nvPr/>
        </p:nvSpPr>
        <p:spPr>
          <a:xfrm>
            <a:off x="4675350" y="855563"/>
            <a:ext cx="10941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виджетов</a:t>
            </a:r>
            <a:endParaRPr/>
          </a:p>
        </p:txBody>
      </p:sp>
      <p:sp>
        <p:nvSpPr>
          <p:cNvPr id="868" name="Google Shape;868;p66"/>
          <p:cNvSpPr/>
          <p:nvPr/>
        </p:nvSpPr>
        <p:spPr>
          <a:xfrm>
            <a:off x="5840475" y="869250"/>
            <a:ext cx="13347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Расположение по лэйаутам</a:t>
            </a:r>
            <a:endParaRPr sz="1300"/>
          </a:p>
        </p:txBody>
      </p:sp>
      <p:sp>
        <p:nvSpPr>
          <p:cNvPr id="869" name="Google Shape;869;p66"/>
          <p:cNvSpPr/>
          <p:nvPr/>
        </p:nvSpPr>
        <p:spPr>
          <a:xfrm>
            <a:off x="7246200" y="869250"/>
            <a:ext cx="13347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Отображение гл. лэйаута</a:t>
            </a:r>
            <a:endParaRPr/>
          </a:p>
        </p:txBody>
      </p:sp>
      <p:cxnSp>
        <p:nvCxnSpPr>
          <p:cNvPr id="870" name="Google Shape;870;p66"/>
          <p:cNvCxnSpPr>
            <a:stCxn id="850" idx="0"/>
            <a:endCxn id="867" idx="2"/>
          </p:cNvCxnSpPr>
          <p:nvPr/>
        </p:nvCxnSpPr>
        <p:spPr>
          <a:xfrm rot="10800000">
            <a:off x="5222300" y="1507425"/>
            <a:ext cx="1335900" cy="163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66"/>
          <p:cNvCxnSpPr>
            <a:endCxn id="868" idx="2"/>
          </p:cNvCxnSpPr>
          <p:nvPr/>
        </p:nvCxnSpPr>
        <p:spPr>
          <a:xfrm rot="10800000">
            <a:off x="6507825" y="1521150"/>
            <a:ext cx="50400" cy="150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2" name="Google Shape;872;p66"/>
          <p:cNvCxnSpPr>
            <a:stCxn id="850" idx="0"/>
            <a:endCxn id="869" idx="2"/>
          </p:cNvCxnSpPr>
          <p:nvPr/>
        </p:nvCxnSpPr>
        <p:spPr>
          <a:xfrm flipH="1" rot="10800000">
            <a:off x="6558200" y="1521225"/>
            <a:ext cx="1355400" cy="150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3" name="Google Shape;873;p66"/>
          <p:cNvSpPr/>
          <p:nvPr/>
        </p:nvSpPr>
        <p:spPr>
          <a:xfrm>
            <a:off x="1708050" y="3998725"/>
            <a:ext cx="15378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for all questions</a:t>
            </a:r>
            <a:endParaRPr/>
          </a:p>
        </p:txBody>
      </p:sp>
      <p:sp>
        <p:nvSpPr>
          <p:cNvPr id="874" name="Google Shape;874;p66"/>
          <p:cNvSpPr/>
          <p:nvPr/>
        </p:nvSpPr>
        <p:spPr>
          <a:xfrm>
            <a:off x="3408050" y="4006900"/>
            <a:ext cx="15378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question display</a:t>
            </a:r>
            <a:endParaRPr/>
          </a:p>
        </p:txBody>
      </p:sp>
      <p:cxnSp>
        <p:nvCxnSpPr>
          <p:cNvPr id="875" name="Google Shape;875;p66"/>
          <p:cNvCxnSpPr>
            <a:stCxn id="851" idx="2"/>
            <a:endCxn id="855" idx="0"/>
          </p:cNvCxnSpPr>
          <p:nvPr/>
        </p:nvCxnSpPr>
        <p:spPr>
          <a:xfrm flipH="1">
            <a:off x="957875" y="3628525"/>
            <a:ext cx="1543200" cy="369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6" name="Google Shape;876;p66"/>
          <p:cNvCxnSpPr>
            <a:stCxn id="851" idx="2"/>
            <a:endCxn id="873" idx="0"/>
          </p:cNvCxnSpPr>
          <p:nvPr/>
        </p:nvCxnSpPr>
        <p:spPr>
          <a:xfrm flipH="1">
            <a:off x="2477075" y="3628525"/>
            <a:ext cx="24000" cy="370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Google Shape;877;p66"/>
          <p:cNvCxnSpPr>
            <a:stCxn id="851" idx="2"/>
            <a:endCxn id="874" idx="0"/>
          </p:cNvCxnSpPr>
          <p:nvPr/>
        </p:nvCxnSpPr>
        <p:spPr>
          <a:xfrm>
            <a:off x="2501075" y="3628525"/>
            <a:ext cx="1675800" cy="378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8" name="Google Shape;878;p66"/>
          <p:cNvSpPr/>
          <p:nvPr/>
        </p:nvSpPr>
        <p:spPr>
          <a:xfrm>
            <a:off x="7246200" y="3998725"/>
            <a:ext cx="15378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option button press</a:t>
            </a:r>
            <a:endParaRPr/>
          </a:p>
        </p:txBody>
      </p:sp>
      <p:cxnSp>
        <p:nvCxnSpPr>
          <p:cNvPr id="879" name="Google Shape;879;p66"/>
          <p:cNvCxnSpPr>
            <a:stCxn id="863" idx="2"/>
          </p:cNvCxnSpPr>
          <p:nvPr/>
        </p:nvCxnSpPr>
        <p:spPr>
          <a:xfrm>
            <a:off x="6339300" y="3614713"/>
            <a:ext cx="2127000" cy="371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0" name="Google Shape;880;p66"/>
          <p:cNvSpPr/>
          <p:nvPr/>
        </p:nvSpPr>
        <p:spPr>
          <a:xfrm>
            <a:off x="4487900" y="675550"/>
            <a:ext cx="4392600" cy="1817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66"/>
          <p:cNvSpPr/>
          <p:nvPr/>
        </p:nvSpPr>
        <p:spPr>
          <a:xfrm>
            <a:off x="3394675" y="1929450"/>
            <a:ext cx="2064900" cy="853500"/>
          </a:xfrm>
          <a:prstGeom prst="wave">
            <a:avLst>
              <a:gd fmla="val 6617" name="adj1"/>
              <a:gd fmla="val 1" name="adj2"/>
            </a:avLst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Memory Card</a:t>
            </a:r>
            <a:endParaRPr b="1" sz="1800"/>
          </a:p>
        </p:txBody>
      </p:sp>
      <p:sp>
        <p:nvSpPr>
          <p:cNvPr id="881" name="Google Shape;881;p66"/>
          <p:cNvSpPr txBox="1"/>
          <p:nvPr/>
        </p:nvSpPr>
        <p:spPr>
          <a:xfrm>
            <a:off x="7411700" y="2561075"/>
            <a:ext cx="1468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666666"/>
                </a:solidFill>
              </a:rPr>
              <a:t>Current task</a:t>
            </a:r>
            <a:endParaRPr i="1"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6" name="Google Shape;88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275" y="1228600"/>
            <a:ext cx="3663125" cy="2933598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Google Shape;887;p67"/>
          <p:cNvSpPr/>
          <p:nvPr/>
        </p:nvSpPr>
        <p:spPr>
          <a:xfrm>
            <a:off x="2081225" y="2170225"/>
            <a:ext cx="3195600" cy="1043400"/>
          </a:xfrm>
          <a:prstGeom prst="roundRect">
            <a:avLst>
              <a:gd fmla="val 8465" name="adj"/>
            </a:avLst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67"/>
          <p:cNvSpPr txBox="1"/>
          <p:nvPr/>
        </p:nvSpPr>
        <p:spPr>
          <a:xfrm>
            <a:off x="387700" y="196825"/>
            <a:ext cx="71703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widgets are in this window?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889" name="Google Shape;889;p67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890" name="Google Shape;890;p6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6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92" name="Google Shape;89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67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67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67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67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6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6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9" name="Google Shape;899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Google Shape;900;p67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1" name="Google Shape;901;p67"/>
          <p:cNvSpPr/>
          <p:nvPr/>
        </p:nvSpPr>
        <p:spPr>
          <a:xfrm>
            <a:off x="306550" y="2377050"/>
            <a:ext cx="1843500" cy="389400"/>
          </a:xfrm>
          <a:prstGeom prst="wedgeRoundRectCallout">
            <a:avLst>
              <a:gd fmla="val 54336" name="adj1"/>
              <a:gd fmla="val 90306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?</a:t>
            </a:r>
            <a:endParaRPr sz="1800"/>
          </a:p>
        </p:txBody>
      </p:sp>
      <p:sp>
        <p:nvSpPr>
          <p:cNvPr id="902" name="Google Shape;902;p67"/>
          <p:cNvSpPr/>
          <p:nvPr/>
        </p:nvSpPr>
        <p:spPr>
          <a:xfrm>
            <a:off x="1324500" y="4068600"/>
            <a:ext cx="1843500" cy="389400"/>
          </a:xfrm>
          <a:prstGeom prst="wedgeRoundRectCallout">
            <a:avLst>
              <a:gd fmla="val 43030" name="adj1"/>
              <a:gd fmla="val -154982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?</a:t>
            </a:r>
            <a:endParaRPr sz="1800"/>
          </a:p>
        </p:txBody>
      </p:sp>
      <p:sp>
        <p:nvSpPr>
          <p:cNvPr id="903" name="Google Shape;903;p67"/>
          <p:cNvSpPr/>
          <p:nvPr/>
        </p:nvSpPr>
        <p:spPr>
          <a:xfrm>
            <a:off x="5510400" y="1844225"/>
            <a:ext cx="1843500" cy="389400"/>
          </a:xfrm>
          <a:prstGeom prst="wedgeRoundRectCallout">
            <a:avLst>
              <a:gd fmla="val -80368" name="adj1"/>
              <a:gd fmla="val -55040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?</a:t>
            </a:r>
            <a:endParaRPr sz="1800"/>
          </a:p>
        </p:txBody>
      </p:sp>
      <p:sp>
        <p:nvSpPr>
          <p:cNvPr id="904" name="Google Shape;904;p67"/>
          <p:cNvSpPr/>
          <p:nvPr/>
        </p:nvSpPr>
        <p:spPr>
          <a:xfrm>
            <a:off x="5003388" y="2640388"/>
            <a:ext cx="1714500" cy="389400"/>
          </a:xfrm>
          <a:prstGeom prst="wedgeRoundRectCallout">
            <a:avLst>
              <a:gd fmla="val -94116" name="adj1"/>
              <a:gd fmla="val -2549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</a:rPr>
              <a:t>?</a:t>
            </a:r>
            <a:endParaRPr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9" name="Google Shape;90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275" y="1228600"/>
            <a:ext cx="3663125" cy="2933598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68"/>
          <p:cNvSpPr/>
          <p:nvPr/>
        </p:nvSpPr>
        <p:spPr>
          <a:xfrm>
            <a:off x="2081225" y="2170225"/>
            <a:ext cx="3195600" cy="1043400"/>
          </a:xfrm>
          <a:prstGeom prst="roundRect">
            <a:avLst>
              <a:gd fmla="val 8465" name="adj"/>
            </a:avLst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68"/>
          <p:cNvSpPr txBox="1"/>
          <p:nvPr/>
        </p:nvSpPr>
        <p:spPr>
          <a:xfrm>
            <a:off x="387700" y="196825"/>
            <a:ext cx="71703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widgets are in this window?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912" name="Google Shape;912;p6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913" name="Google Shape;913;p6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6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15" name="Google Shape;915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6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6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6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6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6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6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2" name="Google Shape;922;p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68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4" name="Google Shape;924;p68"/>
          <p:cNvSpPr/>
          <p:nvPr/>
        </p:nvSpPr>
        <p:spPr>
          <a:xfrm>
            <a:off x="306550" y="2377050"/>
            <a:ext cx="1843500" cy="389400"/>
          </a:xfrm>
          <a:prstGeom prst="wedgeRoundRectCallout">
            <a:avLst>
              <a:gd fmla="val 54336" name="adj1"/>
              <a:gd fmla="val 90306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</a:rPr>
              <a:t>QGroupBox</a:t>
            </a:r>
            <a:endParaRPr sz="1800"/>
          </a:p>
        </p:txBody>
      </p:sp>
      <p:sp>
        <p:nvSpPr>
          <p:cNvPr id="925" name="Google Shape;925;p68"/>
          <p:cNvSpPr/>
          <p:nvPr/>
        </p:nvSpPr>
        <p:spPr>
          <a:xfrm>
            <a:off x="1324500" y="4068600"/>
            <a:ext cx="1843500" cy="389400"/>
          </a:xfrm>
          <a:prstGeom prst="wedgeRoundRectCallout">
            <a:avLst>
              <a:gd fmla="val 43030" name="adj1"/>
              <a:gd fmla="val -154982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</a:rPr>
              <a:t>QPushButton</a:t>
            </a:r>
            <a:endParaRPr sz="1800"/>
          </a:p>
        </p:txBody>
      </p:sp>
      <p:sp>
        <p:nvSpPr>
          <p:cNvPr id="926" name="Google Shape;926;p68"/>
          <p:cNvSpPr/>
          <p:nvPr/>
        </p:nvSpPr>
        <p:spPr>
          <a:xfrm>
            <a:off x="5510400" y="1844225"/>
            <a:ext cx="1843500" cy="389400"/>
          </a:xfrm>
          <a:prstGeom prst="wedgeRoundRectCallout">
            <a:avLst>
              <a:gd fmla="val -80368" name="adj1"/>
              <a:gd fmla="val -55040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</a:rPr>
              <a:t>QLabel</a:t>
            </a:r>
            <a:endParaRPr sz="1800"/>
          </a:p>
        </p:txBody>
      </p:sp>
      <p:sp>
        <p:nvSpPr>
          <p:cNvPr id="927" name="Google Shape;927;p68"/>
          <p:cNvSpPr/>
          <p:nvPr/>
        </p:nvSpPr>
        <p:spPr>
          <a:xfrm>
            <a:off x="5003388" y="2640388"/>
            <a:ext cx="1714500" cy="389400"/>
          </a:xfrm>
          <a:prstGeom prst="wedgeRoundRectCallout">
            <a:avLst>
              <a:gd fmla="val -94116" name="adj1"/>
              <a:gd fmla="val -2549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</a:rPr>
              <a:t>QLabel</a:t>
            </a:r>
            <a:endParaRPr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2" name="Google Shape;932;p6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933" name="Google Shape;933;p6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35" name="Google Shape;93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6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6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6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6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6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6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2" name="Google Shape;942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69"/>
          <p:cNvSpPr txBox="1"/>
          <p:nvPr/>
        </p:nvSpPr>
        <p:spPr>
          <a:xfrm>
            <a:off x="352725" y="175175"/>
            <a:ext cx="70653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Switching from form to form</a:t>
            </a:r>
            <a:endParaRPr sz="2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44" name="Google Shape;944;p69"/>
          <p:cNvSpPr txBox="1"/>
          <p:nvPr/>
        </p:nvSpPr>
        <p:spPr>
          <a:xfrm>
            <a:off x="352725" y="780025"/>
            <a:ext cx="5514000" cy="23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Optimally, both the question form and the answer form should be placed in the same window.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In that case, the switch from the question form to the answer form will happen when the “Answer” button is pressed.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We’ll do event handling next time. For now, let’s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hide the question form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put the correct answer form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above it.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5" name="Google Shape;945;p69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6" name="Google Shape;946;p69"/>
          <p:cNvPicPr preferRelativeResize="0"/>
          <p:nvPr/>
        </p:nvPicPr>
        <p:blipFill rotWithShape="1">
          <a:blip r:embed="rId5">
            <a:alphaModFix/>
          </a:blip>
          <a:srcRect b="24298" l="0" r="60076" t="46440"/>
          <a:stretch/>
        </p:blipFill>
        <p:spPr>
          <a:xfrm>
            <a:off x="5792725" y="2928730"/>
            <a:ext cx="2007103" cy="190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1" name="Google Shape;951;p7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952" name="Google Shape;952;p7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7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54" name="Google Shape;95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p7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7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7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7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7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7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1" name="Google Shape;961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p70"/>
          <p:cNvSpPr txBox="1"/>
          <p:nvPr/>
        </p:nvSpPr>
        <p:spPr>
          <a:xfrm>
            <a:off x="352725" y="175175"/>
            <a:ext cx="70653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Show/hide group</a:t>
            </a:r>
            <a:endParaRPr sz="2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63" name="Google Shape;963;p70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4" name="Google Shape;964;p70"/>
          <p:cNvSpPr txBox="1"/>
          <p:nvPr/>
        </p:nvSpPr>
        <p:spPr>
          <a:xfrm>
            <a:off x="265825" y="681875"/>
            <a:ext cx="74103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You already know the commands for covering and displaying widgets. You can hide and show groups of widgets the same way.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965" name="Google Shape;965;p70"/>
          <p:cNvGraphicFramePr/>
          <p:nvPr/>
        </p:nvGraphicFramePr>
        <p:xfrm>
          <a:off x="373550" y="1434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{77F3DB7B-54FB-465A-8BC6-35B34D86760D}</a:tableStyleId>
              </a:tblPr>
              <a:tblGrid>
                <a:gridCol w="3435750"/>
                <a:gridCol w="3803250"/>
              </a:tblGrid>
              <a:tr h="24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Command</a:t>
                      </a:r>
                      <a:endParaRPr i="1"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Designation</a:t>
                      </a:r>
                      <a:endParaRPr i="1"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RadioGroupBox.hide() </a:t>
                      </a:r>
                      <a:endParaRPr>
                        <a:solidFill>
                          <a:srgbClr val="001080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Cover answer option panel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AnsGroupBox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.show() </a:t>
                      </a:r>
                      <a:endParaRPr>
                        <a:solidFill>
                          <a:srgbClr val="09885A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Show correct answer panel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(shown by default)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0" name="Google Shape;97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225" y="1290775"/>
            <a:ext cx="3663125" cy="2933598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71" name="Google Shape;971;p71"/>
          <p:cNvSpPr txBox="1"/>
          <p:nvPr/>
        </p:nvSpPr>
        <p:spPr>
          <a:xfrm>
            <a:off x="387700" y="196825"/>
            <a:ext cx="65937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How do we position the content in the layouts?</a:t>
            </a:r>
            <a:endParaRPr sz="28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972" name="Google Shape;972;p7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973" name="Google Shape;973;p7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7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75" name="Google Shape;975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76" name="Google Shape;976;p7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7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7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7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7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7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2" name="Google Shape;982;p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71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8" name="Google Shape;98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225" y="1290775"/>
            <a:ext cx="3663125" cy="2933598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89" name="Google Shape;989;p72"/>
          <p:cNvSpPr txBox="1"/>
          <p:nvPr/>
        </p:nvSpPr>
        <p:spPr>
          <a:xfrm>
            <a:off x="387700" y="196825"/>
            <a:ext cx="65937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One possibility:</a:t>
            </a:r>
            <a:endParaRPr sz="28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990" name="Google Shape;990;p7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991" name="Google Shape;991;p7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7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93" name="Google Shape;993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7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7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7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7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7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7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0" name="Google Shape;1000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72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2" name="Google Shape;1002;p72"/>
          <p:cNvSpPr/>
          <p:nvPr/>
        </p:nvSpPr>
        <p:spPr>
          <a:xfrm>
            <a:off x="2078600" y="2222975"/>
            <a:ext cx="3244200" cy="1049100"/>
          </a:xfrm>
          <a:prstGeom prst="roundRect">
            <a:avLst>
              <a:gd fmla="val 11880" name="adj"/>
            </a:avLst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3" name="Google Shape;1003;p72"/>
          <p:cNvCxnSpPr/>
          <p:nvPr/>
        </p:nvCxnSpPr>
        <p:spPr>
          <a:xfrm>
            <a:off x="3658650" y="2315525"/>
            <a:ext cx="0" cy="864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04" name="Google Shape;1004;p72"/>
          <p:cNvCxnSpPr/>
          <p:nvPr/>
        </p:nvCxnSpPr>
        <p:spPr>
          <a:xfrm>
            <a:off x="1527875" y="1847900"/>
            <a:ext cx="4467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05" name="Google Shape;1005;p72"/>
          <p:cNvCxnSpPr/>
          <p:nvPr/>
        </p:nvCxnSpPr>
        <p:spPr>
          <a:xfrm>
            <a:off x="1527875" y="3669975"/>
            <a:ext cx="4467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06" name="Google Shape;1006;p72"/>
          <p:cNvSpPr txBox="1"/>
          <p:nvPr/>
        </p:nvSpPr>
        <p:spPr>
          <a:xfrm>
            <a:off x="5639568" y="2191050"/>
            <a:ext cx="1565700" cy="12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Lines of text formatted as a group.</a:t>
            </a:r>
            <a:endParaRPr b="1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1" name="Google Shape;101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225" y="1290775"/>
            <a:ext cx="3663125" cy="2933598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2" name="Google Shape;1012;p73"/>
          <p:cNvSpPr txBox="1"/>
          <p:nvPr/>
        </p:nvSpPr>
        <p:spPr>
          <a:xfrm>
            <a:off x="387700" y="196825"/>
            <a:ext cx="65937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Another possibility:</a:t>
            </a:r>
            <a:endParaRPr sz="28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013" name="Google Shape;1013;p7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014" name="Google Shape;1014;p7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7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16" name="Google Shape;1016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7" name="Google Shape;1017;p73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73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7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7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7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7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3" name="Google Shape;1023;p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4" name="Google Shape;1024;p73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5" name="Google Shape;1025;p73"/>
          <p:cNvSpPr/>
          <p:nvPr/>
        </p:nvSpPr>
        <p:spPr>
          <a:xfrm>
            <a:off x="2078600" y="2222975"/>
            <a:ext cx="3244200" cy="1049100"/>
          </a:xfrm>
          <a:prstGeom prst="roundRect">
            <a:avLst>
              <a:gd fmla="val 11880" name="adj"/>
            </a:avLst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6" name="Google Shape;1026;p73"/>
          <p:cNvCxnSpPr/>
          <p:nvPr/>
        </p:nvCxnSpPr>
        <p:spPr>
          <a:xfrm>
            <a:off x="3658650" y="2315525"/>
            <a:ext cx="0" cy="864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7" name="Google Shape;1027;p73"/>
          <p:cNvCxnSpPr/>
          <p:nvPr/>
        </p:nvCxnSpPr>
        <p:spPr>
          <a:xfrm>
            <a:off x="1527875" y="1847900"/>
            <a:ext cx="4467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8" name="Google Shape;1028;p73"/>
          <p:cNvCxnSpPr/>
          <p:nvPr/>
        </p:nvCxnSpPr>
        <p:spPr>
          <a:xfrm>
            <a:off x="1527875" y="3669975"/>
            <a:ext cx="4467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29" name="Google Shape;1029;p73"/>
          <p:cNvSpPr txBox="1"/>
          <p:nvPr/>
        </p:nvSpPr>
        <p:spPr>
          <a:xfrm>
            <a:off x="6134538" y="1656200"/>
            <a:ext cx="15657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Layout line 1</a:t>
            </a:r>
            <a:endParaRPr b="1"/>
          </a:p>
        </p:txBody>
      </p:sp>
      <p:sp>
        <p:nvSpPr>
          <p:cNvPr id="1030" name="Google Shape;1030;p73"/>
          <p:cNvSpPr txBox="1"/>
          <p:nvPr/>
        </p:nvSpPr>
        <p:spPr>
          <a:xfrm>
            <a:off x="6134538" y="2555825"/>
            <a:ext cx="15657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Line group</a:t>
            </a:r>
            <a:r>
              <a:rPr b="1" lang="en"/>
              <a:t> 2</a:t>
            </a:r>
            <a:endParaRPr b="1"/>
          </a:p>
        </p:txBody>
      </p:sp>
      <p:sp>
        <p:nvSpPr>
          <p:cNvPr id="1031" name="Google Shape;1031;p73"/>
          <p:cNvSpPr txBox="1"/>
          <p:nvPr/>
        </p:nvSpPr>
        <p:spPr>
          <a:xfrm>
            <a:off x="6134525" y="3455450"/>
            <a:ext cx="15657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Layout line</a:t>
            </a:r>
            <a:r>
              <a:rPr b="1" lang="en"/>
              <a:t> 3</a:t>
            </a:r>
            <a:endParaRPr b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Google Shape;1036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225" y="1290775"/>
            <a:ext cx="3663125" cy="2933598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37" name="Google Shape;1037;p74"/>
          <p:cNvSpPr txBox="1"/>
          <p:nvPr/>
        </p:nvSpPr>
        <p:spPr>
          <a:xfrm>
            <a:off x="387700" y="196825"/>
            <a:ext cx="65937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Another possibility:</a:t>
            </a:r>
            <a:endParaRPr sz="28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038" name="Google Shape;1038;p7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039" name="Google Shape;1039;p7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7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41" name="Google Shape;1041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2" name="Google Shape;1042;p7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7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7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7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7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7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8" name="Google Shape;1048;p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Google Shape;1049;p74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0" name="Google Shape;1050;p74"/>
          <p:cNvSpPr/>
          <p:nvPr/>
        </p:nvSpPr>
        <p:spPr>
          <a:xfrm>
            <a:off x="2078600" y="2222975"/>
            <a:ext cx="3244200" cy="1049100"/>
          </a:xfrm>
          <a:prstGeom prst="roundRect">
            <a:avLst>
              <a:gd fmla="val 11880" name="adj"/>
            </a:avLst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1" name="Google Shape;1051;p74"/>
          <p:cNvCxnSpPr/>
          <p:nvPr/>
        </p:nvCxnSpPr>
        <p:spPr>
          <a:xfrm>
            <a:off x="3658650" y="2315525"/>
            <a:ext cx="0" cy="864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52" name="Google Shape;1052;p74"/>
          <p:cNvCxnSpPr/>
          <p:nvPr/>
        </p:nvCxnSpPr>
        <p:spPr>
          <a:xfrm>
            <a:off x="1527875" y="1847900"/>
            <a:ext cx="4467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53" name="Google Shape;1053;p74"/>
          <p:cNvCxnSpPr/>
          <p:nvPr/>
        </p:nvCxnSpPr>
        <p:spPr>
          <a:xfrm>
            <a:off x="1527875" y="3669975"/>
            <a:ext cx="4467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54" name="Google Shape;1054;p74"/>
          <p:cNvCxnSpPr/>
          <p:nvPr/>
        </p:nvCxnSpPr>
        <p:spPr>
          <a:xfrm rot="10800000">
            <a:off x="3712425" y="1082550"/>
            <a:ext cx="0" cy="3818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5" name="Google Shape;1055;p74"/>
          <p:cNvSpPr txBox="1"/>
          <p:nvPr/>
        </p:nvSpPr>
        <p:spPr>
          <a:xfrm>
            <a:off x="3810763" y="900113"/>
            <a:ext cx="36576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Main vertical layout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94" y="2217025"/>
            <a:ext cx="3066156" cy="2503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3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53" name="Google Shape;153;p3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30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Discussing the tasks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6" name="Google Shape;15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0"/>
          <p:cNvSpPr txBox="1"/>
          <p:nvPr/>
        </p:nvSpPr>
        <p:spPr>
          <a:xfrm>
            <a:off x="183275" y="692525"/>
            <a:ext cx="70782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 u="sng">
                <a:latin typeface="Montserrat"/>
                <a:ea typeface="Montserrat"/>
                <a:cs typeface="Montserrat"/>
                <a:sym typeface="Montserrat"/>
              </a:rPr>
              <a:t>Product type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application (for the computer)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 u="sng">
                <a:latin typeface="Montserrat"/>
                <a:ea typeface="Montserrat"/>
                <a:cs typeface="Montserrat"/>
                <a:sym typeface="Montserrat"/>
              </a:rPr>
              <a:t>Functionality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asks a random question from a set; checks the answer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30"/>
          <p:cNvSpPr txBox="1"/>
          <p:nvPr/>
        </p:nvSpPr>
        <p:spPr>
          <a:xfrm>
            <a:off x="303975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Let’s examine our task</a:t>
            </a:r>
            <a:endParaRPr sz="2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6424" y="4041602"/>
            <a:ext cx="783916" cy="7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0"/>
          <p:cNvSpPr txBox="1"/>
          <p:nvPr/>
        </p:nvSpPr>
        <p:spPr>
          <a:xfrm>
            <a:off x="275925" y="4713325"/>
            <a:ext cx="72912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What instruments will we need for this task?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59450" y="2217025"/>
            <a:ext cx="3066150" cy="2505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0" name="Google Shape;1060;p75"/>
          <p:cNvPicPr preferRelativeResize="0"/>
          <p:nvPr/>
        </p:nvPicPr>
        <p:blipFill rotWithShape="1">
          <a:blip r:embed="rId3">
            <a:alphaModFix/>
          </a:blip>
          <a:srcRect b="34205" l="0" r="64576" t="37713"/>
          <a:stretch/>
        </p:blipFill>
        <p:spPr>
          <a:xfrm>
            <a:off x="5969725" y="2926021"/>
            <a:ext cx="1749200" cy="18190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1" name="Google Shape;1061;p7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062" name="Google Shape;1062;p7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7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64" name="Google Shape;1064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5" name="Google Shape;1065;p7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7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7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7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7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7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1" name="Google Shape;1071;p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2" name="Google Shape;1072;p75"/>
          <p:cNvSpPr txBox="1"/>
          <p:nvPr/>
        </p:nvSpPr>
        <p:spPr>
          <a:xfrm>
            <a:off x="352725" y="175175"/>
            <a:ext cx="70653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Your task:</a:t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73" name="Google Shape;1073;p75"/>
          <p:cNvSpPr txBox="1"/>
          <p:nvPr/>
        </p:nvSpPr>
        <p:spPr>
          <a:xfrm>
            <a:off x="278725" y="780025"/>
            <a:ext cx="5514000" cy="23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Continue creating the interface for the Memory Card application in the development environment.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Hide the question and answer option form.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Create the correct answer form: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Char char="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link the necessary modules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create the necessary widgets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place them in the layouts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 spacing and center content where needed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4" name="Google Shape;1074;p75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76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76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76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2" name="Google Shape;1082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8688" y="1567873"/>
            <a:ext cx="2023375" cy="19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3" name="Google Shape;1083;p76"/>
          <p:cNvSpPr txBox="1"/>
          <p:nvPr/>
        </p:nvSpPr>
        <p:spPr>
          <a:xfrm>
            <a:off x="348850" y="1104450"/>
            <a:ext cx="59637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Visual Studio Code:</a:t>
            </a:r>
            <a:r>
              <a:rPr lang="en" sz="3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31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Memory Card Application</a:t>
            </a:r>
            <a:endParaRPr sz="31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84" name="Google Shape;1084;p76"/>
          <p:cNvSpPr txBox="1"/>
          <p:nvPr/>
        </p:nvSpPr>
        <p:spPr>
          <a:xfrm>
            <a:off x="360000" y="320450"/>
            <a:ext cx="5432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2. Lesson 3. Memory Card Application. P1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9" name="Google Shape;1089;p77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090" name="Google Shape;1090;p7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7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92" name="Google Shape;109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05" y="1585777"/>
            <a:ext cx="5959302" cy="319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3" name="Google Shape;1093;p77"/>
          <p:cNvPicPr preferRelativeResize="0"/>
          <p:nvPr/>
        </p:nvPicPr>
        <p:blipFill rotWithShape="1">
          <a:blip r:embed="rId4">
            <a:alphaModFix/>
          </a:blip>
          <a:srcRect b="0" l="3856" r="1392" t="0"/>
          <a:stretch/>
        </p:blipFill>
        <p:spPr>
          <a:xfrm>
            <a:off x="1026130" y="1771850"/>
            <a:ext cx="4610539" cy="2717971"/>
          </a:xfrm>
          <a:prstGeom prst="rect">
            <a:avLst/>
          </a:prstGeom>
          <a:noFill/>
          <a:ln>
            <a:noFill/>
          </a:ln>
        </p:spPr>
      </p:pic>
      <p:sp>
        <p:nvSpPr>
          <p:cNvPr id="1094" name="Google Shape;1094;p77"/>
          <p:cNvSpPr/>
          <p:nvPr/>
        </p:nvSpPr>
        <p:spPr>
          <a:xfrm>
            <a:off x="1155041" y="1876171"/>
            <a:ext cx="4349700" cy="394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200025" rotWithShape="0" algn="bl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77">
            <a:hlinkClick r:id="rId5"/>
          </p:cNvPr>
          <p:cNvSpPr txBox="1"/>
          <p:nvPr/>
        </p:nvSpPr>
        <p:spPr>
          <a:xfrm>
            <a:off x="1155050" y="1946300"/>
            <a:ext cx="4349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u="sng">
                <a:solidFill>
                  <a:schemeClr val="hlink"/>
                </a:solidFill>
                <a:latin typeface="Montserrat Black"/>
                <a:ea typeface="Montserrat Black"/>
                <a:cs typeface="Montserrat Black"/>
                <a:sym typeface="Montserrat Black"/>
                <a:hlinkClick r:id="rId6"/>
              </a:rPr>
              <a:t>Visual studio code от «Algorithmics»</a:t>
            </a:r>
            <a:endParaRPr sz="15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96" name="Google Shape;1096;p77"/>
          <p:cNvSpPr txBox="1"/>
          <p:nvPr/>
        </p:nvSpPr>
        <p:spPr>
          <a:xfrm>
            <a:off x="348601" y="175175"/>
            <a:ext cx="7407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latin typeface="Montserrat"/>
                <a:ea typeface="Montserrat"/>
                <a:cs typeface="Montserrat"/>
                <a:sym typeface="Montserrat"/>
              </a:rPr>
              <a:t>Do the task in </a:t>
            </a:r>
            <a:r>
              <a:rPr b="1" lang="en" sz="2900">
                <a:latin typeface="Montserrat"/>
                <a:ea typeface="Montserrat"/>
                <a:cs typeface="Montserrat"/>
                <a:sym typeface="Montserrat"/>
              </a:rPr>
              <a:t>VS Code</a:t>
            </a:r>
            <a:endParaRPr b="1" sz="2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7" name="Google Shape;1097;p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77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77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77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77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77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77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7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7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6" name="Google Shape;1106;p7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77"/>
          <p:cNvSpPr txBox="1"/>
          <p:nvPr/>
        </p:nvSpPr>
        <p:spPr>
          <a:xfrm>
            <a:off x="1035653" y="779650"/>
            <a:ext cx="6527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«VSC. PyQt. Memory Card»</a:t>
            </a:r>
            <a:endParaRPr b="1"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8" name="Google Shape;1108;p7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8600" y="769475"/>
            <a:ext cx="626100" cy="4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109;p7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51997" y="1876170"/>
            <a:ext cx="1103575" cy="10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0" name="Google Shape;1110;p77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Application creation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78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78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78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78"/>
          <p:cNvSpPr txBox="1"/>
          <p:nvPr/>
        </p:nvSpPr>
        <p:spPr>
          <a:xfrm>
            <a:off x="360000" y="1038875"/>
            <a:ext cx="5115300" cy="11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Wrapping up the workday</a:t>
            </a:r>
            <a:endParaRPr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19" name="Google Shape;1119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6713" y="1824638"/>
            <a:ext cx="1579225" cy="14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0" name="Google Shape;1120;p78"/>
          <p:cNvSpPr txBox="1"/>
          <p:nvPr/>
        </p:nvSpPr>
        <p:spPr>
          <a:xfrm>
            <a:off x="360000" y="320450"/>
            <a:ext cx="5432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2. Lesson 3. Memory Card Application. P1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5" name="Google Shape;1125;p79"/>
          <p:cNvPicPr preferRelativeResize="0"/>
          <p:nvPr/>
        </p:nvPicPr>
        <p:blipFill rotWithShape="1">
          <a:blip r:embed="rId3">
            <a:alphaModFix/>
          </a:blip>
          <a:srcRect b="59913" l="4562" r="68909" t="14160"/>
          <a:stretch/>
        </p:blipFill>
        <p:spPr>
          <a:xfrm>
            <a:off x="4668825" y="2945900"/>
            <a:ext cx="1351851" cy="17113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6" name="Google Shape;1126;p7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27" name="Google Shape;1127;p7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7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9" name="Google Shape;1129;p79"/>
          <p:cNvSpPr txBox="1"/>
          <p:nvPr/>
        </p:nvSpPr>
        <p:spPr>
          <a:xfrm rot="-5400000">
            <a:off x="6504350" y="2628125"/>
            <a:ext cx="3262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Wrapping up the workday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0" name="Google Shape;1130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12777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1" name="Google Shape;1131;p79"/>
          <p:cNvSpPr/>
          <p:nvPr/>
        </p:nvSpPr>
        <p:spPr>
          <a:xfrm>
            <a:off x="8784000" y="16052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79"/>
          <p:cNvSpPr/>
          <p:nvPr/>
        </p:nvSpPr>
        <p:spPr>
          <a:xfrm>
            <a:off x="8784000" y="1920013"/>
            <a:ext cx="192900" cy="1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79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79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7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7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7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7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7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7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1" name="Google Shape;1141;p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4675" y="175175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142" name="Google Shape;1142;p79"/>
          <p:cNvSpPr txBox="1"/>
          <p:nvPr/>
        </p:nvSpPr>
        <p:spPr>
          <a:xfrm>
            <a:off x="360000" y="175175"/>
            <a:ext cx="73161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latin typeface="Montserrat ExtraBold"/>
                <a:ea typeface="Montserrat ExtraBold"/>
                <a:cs typeface="Montserrat ExtraBold"/>
                <a:sym typeface="Montserrat ExtraBold"/>
              </a:rPr>
              <a:t>To wrap up the workday, complete a technical interview</a:t>
            </a:r>
            <a:r>
              <a:rPr lang="en" sz="2700"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45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7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43" name="Google Shape;1143;p79"/>
          <p:cNvSpPr txBox="1"/>
          <p:nvPr/>
        </p:nvSpPr>
        <p:spPr>
          <a:xfrm>
            <a:off x="360000" y="1182900"/>
            <a:ext cx="6905100" cy="19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AutoNum type="arabicPeriod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List all the possible objects that can be added to the layout. 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 Medium"/>
              <a:buAutoNum type="arabicPeriod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How do you center a widget? How do you align it to the left? What module needs to be linked for that? 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 Medium"/>
              <a:buAutoNum type="arabicPeriod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How do you stretch a widget? What module needs to be linked for that? 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44" name="Google Shape;1144;p79"/>
          <p:cNvSpPr txBox="1"/>
          <p:nvPr/>
        </p:nvSpPr>
        <p:spPr>
          <a:xfrm>
            <a:off x="4485763" y="4588650"/>
            <a:ext cx="17034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Montserrat"/>
                <a:ea typeface="Montserrat"/>
                <a:cs typeface="Montserrat"/>
                <a:sym typeface="Montserrat"/>
              </a:rPr>
              <a:t>Col</a:t>
            </a:r>
            <a:r>
              <a:rPr i="1" lang="en" sz="1100"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i="1" lang="en" sz="1100">
                <a:latin typeface="Montserrat"/>
                <a:ea typeface="Montserrat"/>
                <a:cs typeface="Montserrat"/>
                <a:sym typeface="Montserrat"/>
              </a:rPr>
              <a:t>, </a:t>
            </a:r>
            <a:endParaRPr i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Montserrat"/>
                <a:ea typeface="Montserrat"/>
                <a:cs typeface="Montserrat"/>
                <a:sym typeface="Montserrat"/>
              </a:rPr>
              <a:t>Senior developer</a:t>
            </a:r>
            <a:endParaRPr i="1"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5" name="Google Shape;1145;p79"/>
          <p:cNvSpPr txBox="1"/>
          <p:nvPr/>
        </p:nvSpPr>
        <p:spPr>
          <a:xfrm>
            <a:off x="5972688" y="4588650"/>
            <a:ext cx="17034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Montserrat"/>
                <a:ea typeface="Montserrat"/>
                <a:cs typeface="Montserrat"/>
                <a:sym typeface="Montserrat"/>
              </a:rPr>
              <a:t>Emily</a:t>
            </a:r>
            <a:r>
              <a:rPr i="1" lang="en" sz="1100">
                <a:latin typeface="Montserrat"/>
                <a:ea typeface="Montserrat"/>
                <a:cs typeface="Montserrat"/>
                <a:sym typeface="Montserrat"/>
              </a:rPr>
              <a:t>, </a:t>
            </a:r>
            <a:endParaRPr i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Montserrat"/>
                <a:ea typeface="Montserrat"/>
                <a:cs typeface="Montserrat"/>
                <a:sym typeface="Montserrat"/>
              </a:rPr>
              <a:t>Project manager</a:t>
            </a:r>
            <a:endParaRPr i="1" sz="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46" name="Google Shape;1146;p79"/>
          <p:cNvPicPr preferRelativeResize="0"/>
          <p:nvPr/>
        </p:nvPicPr>
        <p:blipFill rotWithShape="1">
          <a:blip r:embed="rId6">
            <a:alphaModFix/>
          </a:blip>
          <a:srcRect b="67537" l="4357" r="59834" t="6999"/>
          <a:stretch/>
        </p:blipFill>
        <p:spPr>
          <a:xfrm>
            <a:off x="6132058" y="2945912"/>
            <a:ext cx="1439295" cy="1711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1" name="Google Shape;1151;p8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52" name="Google Shape;1152;p8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8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4" name="Google Shape;1154;p80"/>
          <p:cNvSpPr txBox="1"/>
          <p:nvPr/>
        </p:nvSpPr>
        <p:spPr>
          <a:xfrm rot="-5400000">
            <a:off x="6504350" y="2628125"/>
            <a:ext cx="3262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Wrapping up the workday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5" name="Google Shape;1155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2777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6" name="Google Shape;1156;p80"/>
          <p:cNvSpPr/>
          <p:nvPr/>
        </p:nvSpPr>
        <p:spPr>
          <a:xfrm>
            <a:off x="8784000" y="16052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80"/>
          <p:cNvSpPr/>
          <p:nvPr/>
        </p:nvSpPr>
        <p:spPr>
          <a:xfrm>
            <a:off x="8784000" y="1920013"/>
            <a:ext cx="192900" cy="1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80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80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8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8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8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8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8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8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6" name="Google Shape;1166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675" y="175175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167" name="Google Shape;1167;p80"/>
          <p:cNvSpPr txBox="1"/>
          <p:nvPr/>
        </p:nvSpPr>
        <p:spPr>
          <a:xfrm>
            <a:off x="360000" y="175175"/>
            <a:ext cx="7014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Excellent work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!</a:t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68" name="Google Shape;1168;p80"/>
          <p:cNvPicPr preferRelativeResize="0"/>
          <p:nvPr/>
        </p:nvPicPr>
        <p:blipFill rotWithShape="1">
          <a:blip r:embed="rId5">
            <a:alphaModFix/>
          </a:blip>
          <a:srcRect b="0" l="57323" r="0" t="0"/>
          <a:stretch/>
        </p:blipFill>
        <p:spPr>
          <a:xfrm>
            <a:off x="6437575" y="906391"/>
            <a:ext cx="1049628" cy="4085164"/>
          </a:xfrm>
          <a:prstGeom prst="rect">
            <a:avLst/>
          </a:prstGeom>
          <a:noFill/>
          <a:ln>
            <a:noFill/>
          </a:ln>
        </p:spPr>
      </p:pic>
      <p:sp>
        <p:nvSpPr>
          <p:cNvPr id="1169" name="Google Shape;1169;p80"/>
          <p:cNvSpPr txBox="1"/>
          <p:nvPr/>
        </p:nvSpPr>
        <p:spPr>
          <a:xfrm>
            <a:off x="361650" y="885475"/>
            <a:ext cx="5612700" cy="20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Today, you</a:t>
            </a: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 Medium"/>
              <a:buAutoNum type="arabicParenR"/>
            </a:pPr>
            <a:r>
              <a:rPr lang="en" sz="1800"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began working on a large project and broke it into tasks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 Medium"/>
              <a:buAutoNum type="arabicParenR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completed two blocks of tasks for programming the interface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 Medium"/>
              <a:buAutoNum type="arabicParenR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learned new parameters for aligning and stretching widgets</a:t>
            </a:r>
            <a:endParaRPr sz="1800">
              <a:solidFill>
                <a:srgbClr val="FF784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4" name="Google Shape;1174;p8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75" name="Google Shape;1175;p8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8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7" name="Google Shape;1177;p81"/>
          <p:cNvSpPr txBox="1"/>
          <p:nvPr/>
        </p:nvSpPr>
        <p:spPr>
          <a:xfrm rot="-5400000">
            <a:off x="6504350" y="2628125"/>
            <a:ext cx="3262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Wrapping up the workday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8" name="Google Shape;1178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2777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9" name="Google Shape;1179;p81"/>
          <p:cNvSpPr/>
          <p:nvPr/>
        </p:nvSpPr>
        <p:spPr>
          <a:xfrm>
            <a:off x="8784000" y="16052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81"/>
          <p:cNvSpPr/>
          <p:nvPr/>
        </p:nvSpPr>
        <p:spPr>
          <a:xfrm>
            <a:off x="8784000" y="1920013"/>
            <a:ext cx="192900" cy="1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81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81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8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8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8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8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8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8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9" name="Google Shape;1189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675" y="175175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p81"/>
          <p:cNvSpPr txBox="1"/>
          <p:nvPr/>
        </p:nvSpPr>
        <p:spPr>
          <a:xfrm>
            <a:off x="360000" y="175175"/>
            <a:ext cx="7014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Evaluating the effectiveness of today’s work </a:t>
            </a:r>
            <a:endParaRPr sz="28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4600">
              <a:solidFill>
                <a:srgbClr val="FF784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8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91" name="Google Shape;1191;p81"/>
          <p:cNvSpPr txBox="1"/>
          <p:nvPr/>
        </p:nvSpPr>
        <p:spPr>
          <a:xfrm>
            <a:off x="360000" y="1317725"/>
            <a:ext cx="6318600" cy="2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Answer these questions with your colleagues</a:t>
            </a: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 Medium"/>
              <a:buAutoNum type="arabicPeriod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What went especially well today?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 Medium"/>
              <a:buAutoNum type="arabicPeriod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What didn’t turn out the way you wanted?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Montserrat Medium"/>
              <a:buAutoNum type="arabicPeriod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What should you do next time to ensure a success? </a:t>
            </a:r>
            <a:endParaRPr sz="18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92" name="Google Shape;1192;p81"/>
          <p:cNvPicPr preferRelativeResize="0"/>
          <p:nvPr/>
        </p:nvPicPr>
        <p:blipFill rotWithShape="1">
          <a:blip r:embed="rId5">
            <a:alphaModFix/>
          </a:blip>
          <a:srcRect b="28100" l="3109" r="59107" t="46408"/>
          <a:stretch/>
        </p:blipFill>
        <p:spPr>
          <a:xfrm>
            <a:off x="6039974" y="3062575"/>
            <a:ext cx="1525522" cy="1720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7" name="Google Shape;1197;p82"/>
          <p:cNvPicPr preferRelativeResize="0"/>
          <p:nvPr/>
        </p:nvPicPr>
        <p:blipFill rotWithShape="1">
          <a:blip r:embed="rId3">
            <a:alphaModFix/>
          </a:blip>
          <a:srcRect b="33987" l="0" r="63718" t="37714"/>
          <a:stretch/>
        </p:blipFill>
        <p:spPr>
          <a:xfrm>
            <a:off x="5957591" y="3019263"/>
            <a:ext cx="1773470" cy="18146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8" name="Google Shape;1198;p8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99" name="Google Shape;1199;p8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8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1" name="Google Shape;1201;p82"/>
          <p:cNvSpPr txBox="1"/>
          <p:nvPr/>
        </p:nvSpPr>
        <p:spPr>
          <a:xfrm>
            <a:off x="360000" y="175175"/>
            <a:ext cx="71085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Additional tasks</a:t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02" name="Google Shape;1202;p82"/>
          <p:cNvSpPr txBox="1"/>
          <p:nvPr/>
        </p:nvSpPr>
        <p:spPr>
          <a:xfrm rot="-5400000">
            <a:off x="6504350" y="2628125"/>
            <a:ext cx="3262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Wrapping up the workday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3" name="Google Shape;1203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12777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4" name="Google Shape;1204;p82"/>
          <p:cNvSpPr/>
          <p:nvPr/>
        </p:nvSpPr>
        <p:spPr>
          <a:xfrm>
            <a:off x="8784000" y="16052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82"/>
          <p:cNvSpPr/>
          <p:nvPr/>
        </p:nvSpPr>
        <p:spPr>
          <a:xfrm>
            <a:off x="8784000" y="1920013"/>
            <a:ext cx="192900" cy="1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82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82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8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8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8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8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8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8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4" name="Google Shape;1214;p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4675" y="175175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215" name="Google Shape;1215;p82"/>
          <p:cNvSpPr txBox="1"/>
          <p:nvPr/>
        </p:nvSpPr>
        <p:spPr>
          <a:xfrm>
            <a:off x="205450" y="843625"/>
            <a:ext cx="6250500" cy="28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Examine the code you’ve written one more time.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Finish writing the code, if necessary.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❏"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Add additional comments to the code to explain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which part of the code does what.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72" name="Google Shape;172;p3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31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Discussing the tasks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 txBox="1"/>
          <p:nvPr/>
        </p:nvSpPr>
        <p:spPr>
          <a:xfrm>
            <a:off x="303975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Let’s examine our task</a:t>
            </a:r>
            <a:endParaRPr sz="2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2" name="Google Shape;182;p31"/>
          <p:cNvSpPr/>
          <p:nvPr/>
        </p:nvSpPr>
        <p:spPr>
          <a:xfrm>
            <a:off x="2386850" y="941300"/>
            <a:ext cx="2857500" cy="51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Card Application </a:t>
            </a:r>
            <a:endParaRPr/>
          </a:p>
        </p:txBody>
      </p:sp>
      <p:sp>
        <p:nvSpPr>
          <p:cNvPr id="183" name="Google Shape;183;p31"/>
          <p:cNvSpPr/>
          <p:nvPr/>
        </p:nvSpPr>
        <p:spPr>
          <a:xfrm>
            <a:off x="684300" y="1745725"/>
            <a:ext cx="2483700" cy="51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functionality</a:t>
            </a:r>
            <a:endParaRPr/>
          </a:p>
        </p:txBody>
      </p:sp>
      <p:sp>
        <p:nvSpPr>
          <p:cNvPr id="184" name="Google Shape;184;p31"/>
          <p:cNvSpPr/>
          <p:nvPr/>
        </p:nvSpPr>
        <p:spPr>
          <a:xfrm>
            <a:off x="4640775" y="1707425"/>
            <a:ext cx="2483700" cy="51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interface</a:t>
            </a:r>
            <a:endParaRPr/>
          </a:p>
        </p:txBody>
      </p:sp>
      <p:cxnSp>
        <p:nvCxnSpPr>
          <p:cNvPr id="185" name="Google Shape;185;p31"/>
          <p:cNvCxnSpPr>
            <a:stCxn id="182" idx="2"/>
            <a:endCxn id="183" idx="0"/>
          </p:cNvCxnSpPr>
          <p:nvPr/>
        </p:nvCxnSpPr>
        <p:spPr>
          <a:xfrm flipH="1">
            <a:off x="1926200" y="1451300"/>
            <a:ext cx="1889400" cy="294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31"/>
          <p:cNvCxnSpPr>
            <a:stCxn id="182" idx="2"/>
            <a:endCxn id="184" idx="0"/>
          </p:cNvCxnSpPr>
          <p:nvPr/>
        </p:nvCxnSpPr>
        <p:spPr>
          <a:xfrm>
            <a:off x="3815600" y="1451300"/>
            <a:ext cx="2067000" cy="256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31"/>
          <p:cNvSpPr txBox="1"/>
          <p:nvPr/>
        </p:nvSpPr>
        <p:spPr>
          <a:xfrm>
            <a:off x="528263" y="2392450"/>
            <a:ext cx="2902500" cy="20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structures for storing questions and answer options.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random module for generating random question. </a:t>
            </a:r>
            <a:endParaRPr/>
          </a:p>
        </p:txBody>
      </p:sp>
      <p:sp>
        <p:nvSpPr>
          <p:cNvPr id="188" name="Google Shape;188;p31"/>
          <p:cNvSpPr txBox="1"/>
          <p:nvPr/>
        </p:nvSpPr>
        <p:spPr>
          <a:xfrm>
            <a:off x="4457288" y="2392450"/>
            <a:ext cx="2857500" cy="20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Question form with answer options. 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Result form with correct answer displayed. 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Buttons: “Answer” and “Next question.” 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Replacing one question with another.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7575"/>
            <a:ext cx="3296827" cy="269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2"/>
          <p:cNvPicPr preferRelativeResize="0"/>
          <p:nvPr/>
        </p:nvPicPr>
        <p:blipFill rotWithShape="1">
          <a:blip r:embed="rId4">
            <a:alphaModFix/>
          </a:blip>
          <a:srcRect b="19471" l="1300" r="62470" t="54902"/>
          <a:stretch/>
        </p:blipFill>
        <p:spPr>
          <a:xfrm>
            <a:off x="5745088" y="2990308"/>
            <a:ext cx="1865875" cy="18425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" name="Google Shape;195;p3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96" name="Google Shape;196;p3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32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Discussing the tasks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2"/>
          <p:cNvSpPr txBox="1"/>
          <p:nvPr/>
        </p:nvSpPr>
        <p:spPr>
          <a:xfrm>
            <a:off x="303975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Memory Card Application</a:t>
            </a:r>
            <a:endParaRPr sz="2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6" name="Google Shape;206;p32"/>
          <p:cNvSpPr txBox="1"/>
          <p:nvPr/>
        </p:nvSpPr>
        <p:spPr>
          <a:xfrm>
            <a:off x="4055675" y="729325"/>
            <a:ext cx="3672900" cy="3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With some rare exceptions (for example, grouping radio buttons)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there are no unfamiliar topics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But this project will require the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comprehensive use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of various areas of programming.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59924" y="2832640"/>
            <a:ext cx="783916" cy="7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/>
        </p:nvSpPr>
        <p:spPr>
          <a:xfrm>
            <a:off x="360000" y="175175"/>
            <a:ext cx="70653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The goal for the workday</a:t>
            </a:r>
            <a:r>
              <a:rPr lang="en" sz="30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—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13" name="Google Shape;213;p3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14" name="Google Shape;214;p3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3"/>
          <p:cNvSpPr txBox="1"/>
          <p:nvPr/>
        </p:nvSpPr>
        <p:spPr>
          <a:xfrm>
            <a:off x="403075" y="2255725"/>
            <a:ext cx="70653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Today you will</a:t>
            </a:r>
            <a:r>
              <a:rPr lang="en" sz="30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23" name="Google Shape;223;p33"/>
          <p:cNvSpPr txBox="1"/>
          <p:nvPr/>
        </p:nvSpPr>
        <p:spPr>
          <a:xfrm>
            <a:off x="728375" y="672350"/>
            <a:ext cx="6350700" cy="1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1800">
                <a:latin typeface="Montserrat ExtraBold"/>
                <a:ea typeface="Montserrat ExtraBold"/>
                <a:cs typeface="Montserrat ExtraBold"/>
                <a:sym typeface="Montserrat ExtraBold"/>
              </a:rPr>
              <a:t>Make a work plan for the Memory Card application and develop its interface.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3"/>
          <p:cNvSpPr txBox="1"/>
          <p:nvPr/>
        </p:nvSpPr>
        <p:spPr>
          <a:xfrm>
            <a:off x="784400" y="2801475"/>
            <a:ext cx="6208200" cy="19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 u="sng"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" sz="1600" u="sng">
                <a:latin typeface="Montserrat"/>
                <a:ea typeface="Montserrat"/>
                <a:cs typeface="Montserrat"/>
                <a:sym typeface="Montserrat"/>
              </a:rPr>
              <a:t>eview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the layouts and types of widgets, and how to program them using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PyQt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 u="sng">
                <a:latin typeface="Montserrat"/>
                <a:ea typeface="Montserrat"/>
                <a:cs typeface="Montserrat"/>
                <a:sym typeface="Montserrat"/>
              </a:rPr>
              <a:t>learn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new parameters for positioning content in the application window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Font typeface="Montserrat"/>
              <a:buChar char="●"/>
            </a:pPr>
            <a:r>
              <a:rPr lang="en" sz="1600" u="sng">
                <a:latin typeface="Montserrat"/>
                <a:ea typeface="Montserrat"/>
                <a:cs typeface="Montserrat"/>
                <a:sym typeface="Montserrat"/>
              </a:rPr>
              <a:t>create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an interface for the Memory Card application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Discussing the tasks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4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4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900" y="1647000"/>
            <a:ext cx="1954200" cy="18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4"/>
          <p:cNvSpPr txBox="1"/>
          <p:nvPr/>
        </p:nvSpPr>
        <p:spPr>
          <a:xfrm>
            <a:off x="348850" y="1355875"/>
            <a:ext cx="59637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Qualifications</a:t>
            </a:r>
            <a:endParaRPr sz="37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35" name="Google Shape;235;p34"/>
          <p:cNvSpPr txBox="1"/>
          <p:nvPr/>
        </p:nvSpPr>
        <p:spPr>
          <a:xfrm>
            <a:off x="360000" y="320450"/>
            <a:ext cx="5690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2. Lesson 3. Memory Card Application. P1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lgoritmika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