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Montserrat SemiBold"/>
      <p:regular r:id="rId66"/>
      <p:bold r:id="rId67"/>
      <p:italic r:id="rId68"/>
      <p:boldItalic r:id="rId69"/>
    </p:embeddedFont>
    <p:embeddedFont>
      <p:font typeface="Roboto"/>
      <p:regular r:id="rId70"/>
      <p:bold r:id="rId71"/>
      <p:italic r:id="rId72"/>
      <p:boldItalic r:id="rId73"/>
    </p:embeddedFont>
    <p:embeddedFont>
      <p:font typeface="Montserrat"/>
      <p:regular r:id="rId74"/>
      <p:bold r:id="rId75"/>
      <p:italic r:id="rId76"/>
      <p:boldItalic r:id="rId77"/>
    </p:embeddedFont>
    <p:embeddedFont>
      <p:font typeface="Montserrat Black"/>
      <p:bold r:id="rId78"/>
      <p:boldItalic r:id="rId79"/>
    </p:embeddedFont>
    <p:embeddedFont>
      <p:font typeface="Montserrat Medium"/>
      <p:regular r:id="rId80"/>
      <p:bold r:id="rId81"/>
      <p:italic r:id="rId82"/>
      <p:boldItalic r:id="rId83"/>
    </p:embeddedFont>
    <p:embeddedFont>
      <p:font typeface="Roboto Light"/>
      <p:regular r:id="rId84"/>
      <p:bold r:id="rId85"/>
      <p:italic r:id="rId86"/>
      <p:boldItalic r:id="rId87"/>
    </p:embeddedFont>
    <p:embeddedFont>
      <p:font typeface="Montserrat ExtraBold"/>
      <p:bold r:id="rId88"/>
      <p:boldItalic r:id="rId89"/>
    </p:embeddedFont>
    <p:embeddedFont>
      <p:font typeface="Open Sans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11F897-5195-41B3-A801-E65643BACAD1}">
  <a:tblStyle styleId="{D811F897-5195-41B3-A801-E65643BAC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Light-regular.fntdata"/><Relationship Id="rId83" Type="http://schemas.openxmlformats.org/officeDocument/2006/relationships/font" Target="fonts/MontserratMedium-boldItalic.fntdata"/><Relationship Id="rId42" Type="http://schemas.openxmlformats.org/officeDocument/2006/relationships/slide" Target="slides/slide36.xml"/><Relationship Id="rId86" Type="http://schemas.openxmlformats.org/officeDocument/2006/relationships/font" Target="fonts/RobotoLight-italic.fntdata"/><Relationship Id="rId41" Type="http://schemas.openxmlformats.org/officeDocument/2006/relationships/slide" Target="slides/slide35.xml"/><Relationship Id="rId85" Type="http://schemas.openxmlformats.org/officeDocument/2006/relationships/font" Target="fonts/RobotoLight-bold.fntdata"/><Relationship Id="rId44" Type="http://schemas.openxmlformats.org/officeDocument/2006/relationships/slide" Target="slides/slide38.xml"/><Relationship Id="rId88" Type="http://schemas.openxmlformats.org/officeDocument/2006/relationships/font" Target="fonts/MontserratExtraBold-bold.fntdata"/><Relationship Id="rId43" Type="http://schemas.openxmlformats.org/officeDocument/2006/relationships/slide" Target="slides/slide37.xml"/><Relationship Id="rId87" Type="http://schemas.openxmlformats.org/officeDocument/2006/relationships/font" Target="fonts/RobotoLight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MontserratExtraBold-boldItalic.fntdata"/><Relationship Id="rId80" Type="http://schemas.openxmlformats.org/officeDocument/2006/relationships/font" Target="fonts/MontserratMedium-regular.fntdata"/><Relationship Id="rId82" Type="http://schemas.openxmlformats.org/officeDocument/2006/relationships/font" Target="fonts/MontserratMedium-italic.fntdata"/><Relationship Id="rId81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MontserratBlack-boldItalic.fntdata"/><Relationship Id="rId34" Type="http://schemas.openxmlformats.org/officeDocument/2006/relationships/slide" Target="slides/slide28.xml"/><Relationship Id="rId78" Type="http://schemas.openxmlformats.org/officeDocument/2006/relationships/font" Target="fonts/MontserratBlack-bold.fntdata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MontserratSemiBold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MontserratSemiBold-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SemiBold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Semi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penSans-bold.fntdata"/><Relationship Id="rId90" Type="http://schemas.openxmlformats.org/officeDocument/2006/relationships/font" Target="fonts/OpenSans-regular.fntdata"/><Relationship Id="rId93" Type="http://schemas.openxmlformats.org/officeDocument/2006/relationships/font" Target="fonts/OpenSans-boldItalic.fntdata"/><Relationship Id="rId92" Type="http://schemas.openxmlformats.org/officeDocument/2006/relationships/font" Target="fonts/OpenSans-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70dd1bee_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70dd1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e59943482_0_41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e5994348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e59943482_0_4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e59943482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e59943482_0_45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e59943482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1fa43eea5_2_10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91fa43eea5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1fa43eea5_2_12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1fa43eea5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1fa43eea5_2_13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1fa43eea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1fa43eea5_2_15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1fa43eea5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1fa43eea5_2_16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1fa43eea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1fa43eea5_2_17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1fa43eea5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1fa43eea5_2_19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1fa43eea5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f469a67e_0_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f469a6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1fa43eea5_2_20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1fa43eea5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1fa43eea5_2_21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1fa43eea5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e59943482_0_19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e5994348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5f469a67e_0_3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5f469a6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91fa43eea5_2_2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91fa43eea5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1fa43eea5_2_36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1fa43eea5_2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1fa43eea5_2_55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91fa43eea5_2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1fa43eea5_2_4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1fa43eea5_2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1fa43eea5_2_57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1fa43eea5_2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1fa43eea5_2_4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1fa43eea5_2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5134c97d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5134c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91fa43eea5_2_61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91fa43eea5_2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1fa43eea5_2_6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1fa43eea5_2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1fa43eea5_2_74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91fa43eea5_2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91fa43eea5_2_52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91fa43eea5_2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91fa43eea5_2_66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91fa43eea5_2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1fa43eea5_2_7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1fa43eea5_2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8e27fac8b0_0_7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8e27fac8b0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1fa43eea5_2_77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1fa43eea5_2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91fa43eea5_2_7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91fa43eea5_2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8e27fac8b0_0_1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8e27fac8b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27fac8b0_0_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27fac8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1fa43eea5_2_84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1fa43eea5_2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de4c7a7b5_0_35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de4c7a7b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91fa43eea5_2_9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91fa43eea5_2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91fa43eea5_2_101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91fa43eea5_2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1fa43eea5_2_96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91fa43eea5_2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91fa43eea5_2_99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91fa43eea5_2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91fa43eea5_2_104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91fa43eea5_2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1fa43eea5_2_106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1fa43eea5_2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91fa43eea5_2_111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91fa43eea5_2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1fa43eea5_2_114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91fa43eea5_2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1fa43eea5_2_7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1fa43eea5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1fa43eea5_2_123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1fa43eea5_2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91fa43eea5_2_117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91fa43eea5_2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91fa43eea5_2_127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91fa43eea5_2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91fa43eea5_2_13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91fa43eea5_2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91fa43eea5_2_8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91fa43eea5_2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91fa43eea5_2_89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91fa43eea5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8e27fac8b0_0_148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8e27fac8b0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8e27fac8b0_0_149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8e27fac8b0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8e27fac8b0_0_152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8e27fac8b0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91fa43eea5_2_13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91fa43eea5_2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d5134c97d_0_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d5134c9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e59943482_0_1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e599434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e59943482_0_2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e599434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e59943482_0_4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e59943482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1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">
  <p:cSld name="CUSTOM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2 1 1">
  <p:cSld name="CUSTOM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2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429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667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667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667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b="0" i="0" sz="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docs.google.com/document/d/1a2ybGSVmT9oC9e-KLimpX0HxYVmBVHzSyMvFrBVW-SA/edit?usp=sharing" TargetMode="External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2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jp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Relationship Id="rId9" Type="http://schemas.openxmlformats.org/officeDocument/2006/relationships/image" Target="../media/image21.png"/><Relationship Id="rId5" Type="http://schemas.openxmlformats.org/officeDocument/2006/relationships/hyperlink" Target="https://mars.algoritmika.org/test-lesson/task?task=1430&amp;track=1&amp;level=2&amp;lang=ru-RU" TargetMode="External"/><Relationship Id="rId6" Type="http://schemas.openxmlformats.org/officeDocument/2006/relationships/hyperlink" Target="https://lms.alg.academy/task-preview/14526?track=1&amp;position=1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3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Relationship Id="rId9" Type="http://schemas.openxmlformats.org/officeDocument/2006/relationships/image" Target="../media/image21.png"/><Relationship Id="rId5" Type="http://schemas.openxmlformats.org/officeDocument/2006/relationships/hyperlink" Target="https://mars.algoritmika.org/test-lesson/task?task=1430&amp;track=1&amp;level=2&amp;lang=ru-RU" TargetMode="External"/><Relationship Id="rId6" Type="http://schemas.openxmlformats.org/officeDocument/2006/relationships/hyperlink" Target="https://lms.alg.academy/task-preview/14526?track=1&amp;position=1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45.jpg"/><Relationship Id="rId6" Type="http://schemas.openxmlformats.org/officeDocument/2006/relationships/image" Target="../media/image4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4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9.jpg"/><Relationship Id="rId4" Type="http://schemas.openxmlformats.org/officeDocument/2006/relationships/image" Target="../media/image2.pn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4.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Application P.2</a:t>
            </a: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453525" y="4151575"/>
            <a:ext cx="2211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Methodological guidelines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507" y="4343623"/>
            <a:ext cx="266925" cy="2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>
            <a:hlinkClick r:id="rId5"/>
          </p:cNvPr>
          <p:cNvSpPr/>
          <p:nvPr/>
        </p:nvSpPr>
        <p:spPr>
          <a:xfrm>
            <a:off x="453536" y="4271267"/>
            <a:ext cx="221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6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000" y="360000"/>
            <a:ext cx="3053750" cy="6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3" name="Google Shape;263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5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303975" y="175175"/>
            <a:ext cx="72351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accent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PyQt5</a:t>
            </a: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is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 cross-platform library for creating windowed applications</a:t>
            </a:r>
            <a:r>
              <a:rPr b="1"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236725" y="1247400"/>
            <a:ext cx="72351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PyQt5.QtCore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PyQt5.QtWidgets </a:t>
            </a: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QApplication, QWidget, QPushButton, QLabel, QVBoxLayout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72" name="Google Shape;272;p35"/>
          <p:cNvGraphicFramePr/>
          <p:nvPr/>
        </p:nvGraphicFramePr>
        <p:xfrm>
          <a:off x="303975" y="205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{D811F897-5195-41B3-A801-E65643BACAD1}</a:tableStyleId>
              </a:tblPr>
              <a:tblGrid>
                <a:gridCol w="3717950"/>
                <a:gridCol w="2082625"/>
              </a:tblGrid>
              <a:tr h="37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Object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Application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QApplication</a:t>
                      </a:r>
                      <a:endParaRPr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Application window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QWidget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QLabel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Button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QPushButton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 guide line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QVBoxLayout</a:t>
                      </a:r>
                      <a:endParaRPr sz="16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is </a:t>
            </a:r>
            <a:r>
              <a:rPr lang="en" sz="30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event handling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</a:t>
            </a:r>
            <a:r>
              <a:rPr lang="en" sz="30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handle a mouse event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78" name="Google Shape;278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79" name="Google Shape;279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6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/>
          <p:nvPr/>
        </p:nvSpPr>
        <p:spPr>
          <a:xfrm>
            <a:off x="3178450" y="2792225"/>
            <a:ext cx="1774200" cy="340200"/>
          </a:xfrm>
          <a:prstGeom prst="rect">
            <a:avLst/>
          </a:prstGeom>
          <a:noFill/>
          <a:ln cap="flat" cmpd="sng" w="28575">
            <a:solidFill>
              <a:srgbClr val="FF8C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92" name="Google Shape;292;p3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7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Proficiency Testing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5304700" y="1728150"/>
            <a:ext cx="2232600" cy="406200"/>
          </a:xfrm>
          <a:prstGeom prst="rect">
            <a:avLst/>
          </a:prstGeom>
          <a:noFill/>
          <a:ln cap="flat" cmpd="sng" w="28575">
            <a:solidFill>
              <a:srgbClr val="FF8C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252075" y="2653075"/>
            <a:ext cx="4857900" cy="63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33A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5387775" y="1690700"/>
            <a:ext cx="2278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show_result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b="1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207825" y="2717975"/>
            <a:ext cx="49686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.clicked.connect(show_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892403" y="1800725"/>
            <a:ext cx="1361100" cy="991500"/>
          </a:xfrm>
          <a:prstGeom prst="bentArrow">
            <a:avLst>
              <a:gd fmla="val 4224" name="adj1"/>
              <a:gd fmla="val 13007" name="adj2"/>
              <a:gd fmla="val 25000" name="adj3"/>
              <a:gd fmla="val 39127" name="adj4"/>
            </a:avLst>
          </a:prstGeom>
          <a:solidFill>
            <a:srgbClr val="FF8C31"/>
          </a:solidFill>
          <a:ln cap="flat" cmpd="sng" w="28575">
            <a:solidFill>
              <a:srgbClr val="FF8C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2477155" y="4040075"/>
            <a:ext cx="3433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ExtraBold"/>
                <a:ea typeface="Montserrat ExtraBold"/>
                <a:cs typeface="Montserrat ExtraBold"/>
                <a:sym typeface="Montserrat ExtraBold"/>
              </a:rPr>
              <a:t>NAME OF THE HANDLER FUNCTION CALLED BY THE BUTTON</a:t>
            </a:r>
            <a:endParaRPr sz="1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05" name="Google Shape;305;p37"/>
          <p:cNvCxnSpPr/>
          <p:nvPr/>
        </p:nvCxnSpPr>
        <p:spPr>
          <a:xfrm rot="10800000">
            <a:off x="3892411" y="3342050"/>
            <a:ext cx="0" cy="68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7"/>
          <p:cNvSpPr txBox="1"/>
          <p:nvPr/>
        </p:nvSpPr>
        <p:spPr>
          <a:xfrm>
            <a:off x="5304700" y="2917475"/>
            <a:ext cx="2197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ExtraBold"/>
                <a:ea typeface="Montserrat ExtraBold"/>
                <a:cs typeface="Montserrat ExtraBold"/>
                <a:sym typeface="Montserrat ExtraBold"/>
              </a:rPr>
              <a:t>THE ACTUAL FUNCTION IS WRITTEN SEPARATELY</a:t>
            </a:r>
            <a:endParaRPr sz="1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07" name="Google Shape;307;p37"/>
          <p:cNvCxnSpPr/>
          <p:nvPr/>
        </p:nvCxnSpPr>
        <p:spPr>
          <a:xfrm rot="10800000">
            <a:off x="6210427" y="2219450"/>
            <a:ext cx="0" cy="68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7"/>
          <p:cNvSpPr txBox="1"/>
          <p:nvPr/>
        </p:nvSpPr>
        <p:spPr>
          <a:xfrm>
            <a:off x="166500" y="175175"/>
            <a:ext cx="6992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Event handling</a:t>
            </a: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 (button click)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i="1" lang="en" sz="1500">
                <a:latin typeface="Montserrat"/>
                <a:ea typeface="Montserrat"/>
                <a:cs typeface="Montserrat"/>
                <a:sym typeface="Montserrat"/>
              </a:rPr>
              <a:t>Describe the operations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of an individual handler function when a button is clicked.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Font typeface="Montserrat"/>
              <a:buAutoNum type="arabicPeriod"/>
            </a:pPr>
            <a:r>
              <a:rPr i="1" lang="en" sz="1500">
                <a:latin typeface="Montserrat"/>
                <a:ea typeface="Montserrat"/>
                <a:cs typeface="Montserrat"/>
                <a:sym typeface="Montserrat"/>
              </a:rPr>
              <a:t>Apply a command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for linking the function to the widget.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you </a:t>
            </a:r>
            <a:r>
              <a:rPr lang="en" sz="2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 </a:t>
            </a: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widget </a:t>
            </a:r>
            <a:r>
              <a:rPr lang="en" sz="29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group</a:t>
            </a: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you </a:t>
            </a:r>
            <a:r>
              <a:rPr lang="en" sz="29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position</a:t>
            </a:r>
            <a:r>
              <a:rPr lang="en" sz="29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the widgets inside the group? </a:t>
            </a:r>
            <a:endParaRPr sz="29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14" name="Google Shape;314;p3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15" name="Google Shape;315;p3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8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27" name="Google Shape;327;p3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9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/>
          <p:nvPr/>
        </p:nvSpPr>
        <p:spPr>
          <a:xfrm>
            <a:off x="286850" y="175175"/>
            <a:ext cx="71703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To create a group of widgets and assign widget positions inside the group:</a:t>
            </a: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Create 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QGroupBox group (from QtWidgets).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Position the relevant widgets in the layouts separately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Set the main widget layout in the group.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5" name="Google Shape;335;p39"/>
          <p:cNvGraphicFramePr/>
          <p:nvPr/>
        </p:nvGraphicFramePr>
        <p:xfrm>
          <a:off x="252500" y="24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{D811F897-5195-41B3-A801-E65643BACAD1}</a:tableStyleId>
              </a:tblPr>
              <a:tblGrid>
                <a:gridCol w="3915375"/>
                <a:gridCol w="3323625"/>
              </a:tblGrid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RadioGroupBox = QGroupBox(</a:t>
                      </a:r>
                      <a:r>
                        <a:rPr lang="en">
                          <a:solidFill>
                            <a:srgbClr val="A3151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‘Options’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constructor for creating the group </a:t>
                      </a:r>
                      <a:endParaRPr sz="13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rbtn_1 = QRadioButton(</a:t>
                      </a:r>
                      <a:r>
                        <a:rPr lang="en" sz="1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'Enets'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layout_quest = QHBoxLayout()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layout_quest.addWidget(rbtn_1)</a:t>
                      </a:r>
                      <a:endParaRPr sz="12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radio button,</a:t>
                      </a:r>
                      <a:endParaRPr sz="13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layout line,</a:t>
                      </a:r>
                      <a:endParaRPr sz="13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 radio button to it</a:t>
                      </a:r>
                      <a:endParaRPr sz="13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RadioGroupBox.setLayout(layout_quest)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main layout for the group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39"/>
          <p:cNvSpPr txBox="1"/>
          <p:nvPr/>
        </p:nvSpPr>
        <p:spPr>
          <a:xfrm>
            <a:off x="169725" y="2016600"/>
            <a:ext cx="7262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If the widgets we need have already been created, then: 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42" name="Google Shape;342;p4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0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/>
        </p:nvSpPr>
        <p:spPr>
          <a:xfrm>
            <a:off x="183275" y="235350"/>
            <a:ext cx="45273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RadioGroupBox = QGroupBox(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"Answer options"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rbtn_1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'Enets'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rbtn_2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'Smurfs'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rbtn_3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'Chulyms'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rbtn_4 = QRadioButton(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'Aleuts'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layout_ans1 = QHBoxLayout()  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layout_ans2 = QVBoxLayout()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layout_ans3 = QVBoxLayout()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layout_ans2.addWidget(rbtn_1)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layout_ans2.addWidget(rbtn_2)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layout_ans3.addWidget(rbtn_3)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layout_ans3.addWidget(rbtn_4)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layout_ans1.addLayout(layout_ans2)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layout_ans1.addLayout(layout_ans3)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RadioGroupBox.setLayout(layout_ans1) 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Google Shape;35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9525" y="1074025"/>
            <a:ext cx="3766401" cy="300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additional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28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parameters 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positioning widgets do you know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56" name="Google Shape;356;p4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57" name="Google Shape;357;p4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41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69" name="Google Shape;369;p4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42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2"/>
          <p:cNvSpPr txBox="1"/>
          <p:nvPr/>
        </p:nvSpPr>
        <p:spPr>
          <a:xfrm>
            <a:off x="387700" y="19682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Parameters for positioning widgets</a:t>
            </a:r>
            <a:endParaRPr sz="2600">
              <a:solidFill>
                <a:srgbClr val="FA82C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377" name="Google Shape;377;p42"/>
          <p:cNvGraphicFramePr/>
          <p:nvPr/>
        </p:nvGraphicFramePr>
        <p:xfrm>
          <a:off x="373550" y="8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{D811F897-5195-41B3-A801-E65643BACAD1}</a:tableStyleId>
              </a:tblPr>
              <a:tblGrid>
                <a:gridCol w="3480550"/>
                <a:gridCol w="3758450"/>
              </a:tblGrid>
              <a:tr h="48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Command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7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Designation</a:t>
                      </a:r>
                      <a:endParaRPr i="1" sz="17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=Qt.AlignHCenter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=Qt.AlignVCenter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Centering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(horizontally)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Centering</a:t>
                      </a:r>
                      <a:endParaRPr sz="13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vertically</a:t>
                      </a:r>
                      <a:r>
                        <a:rPr lang="en" sz="13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stretch</a:t>
                      </a: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09885A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Stretch the widget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(for example, a button)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layout_card.setSpacing(</a:t>
                      </a:r>
                      <a:r>
                        <a:rPr lang="en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00108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 spacing between contents of layout (for example, between horizontal lines)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you stretch the “Answer” button?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83" name="Google Shape;383;p4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84" name="Google Shape;384;p4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43"/>
          <p:cNvSpPr txBox="1"/>
          <p:nvPr/>
        </p:nvSpPr>
        <p:spPr>
          <a:xfrm rot="-5400000">
            <a:off x="6508600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06109"/>
            <a:ext cx="3094276" cy="247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/>
        </p:nvSpPr>
        <p:spPr>
          <a:xfrm>
            <a:off x="360000" y="175175"/>
            <a:ext cx="7226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2800">
                <a:solidFill>
                  <a:srgbClr val="00108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Stretch </a:t>
            </a: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parameter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97" name="Google Shape;397;p4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398" name="Google Shape;398;p4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44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1" name="Google Shape;4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44"/>
          <p:cNvGraphicFramePr/>
          <p:nvPr/>
        </p:nvGraphicFramePr>
        <p:xfrm>
          <a:off x="353700" y="9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{D811F897-5195-41B3-A801-E65643BACAD1}</a:tableStyleId>
              </a:tblPr>
              <a:tblGrid>
                <a:gridCol w="3860850"/>
                <a:gridCol w="3378150"/>
              </a:tblGrid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layout_line3.addWidget(btn_OK, </a:t>
                      </a:r>
                      <a:r>
                        <a:rPr lang="en" sz="1200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stretch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200">
                          <a:solidFill>
                            <a:srgbClr val="09885A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700">
                        <a:solidFill>
                          <a:srgbClr val="09885A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Stretch the widget button three times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406" name="Google Shape;40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06109"/>
            <a:ext cx="3094276" cy="247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7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38" y="1513099"/>
            <a:ext cx="2237575" cy="21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4. Memory Card Application P.2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300000" y="1444900"/>
            <a:ext cx="5376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300000" y="991933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Discussion: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/>
        </p:nvSpPr>
        <p:spPr>
          <a:xfrm>
            <a:off x="360000" y="175175"/>
            <a:ext cx="72264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align the question to the left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12" name="Google Shape;412;p4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13" name="Google Shape;413;p4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45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6" name="Google Shape;4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06109"/>
            <a:ext cx="3094276" cy="247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/>
        </p:nvSpPr>
        <p:spPr>
          <a:xfrm>
            <a:off x="360000" y="348975"/>
            <a:ext cx="7226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</a:t>
            </a:r>
            <a:r>
              <a:rPr lang="en" sz="2800">
                <a:solidFill>
                  <a:srgbClr val="00108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Alignment</a:t>
            </a: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parameter: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26" name="Google Shape;426;p4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27" name="Google Shape;427;p4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46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0" name="Google Shape;4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46"/>
          <p:cNvGraphicFramePr/>
          <p:nvPr/>
        </p:nvGraphicFramePr>
        <p:xfrm>
          <a:off x="353700" y="108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{D811F897-5195-41B3-A801-E65643BACAD1}</a:tableStyleId>
              </a:tblPr>
              <a:tblGrid>
                <a:gridCol w="4734900"/>
                <a:gridCol w="2504100"/>
              </a:tblGrid>
              <a:tr h="48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layout_line1.addWidget(lb_Question, </a:t>
                      </a:r>
                      <a:r>
                        <a:rPr lang="en" sz="1100">
                          <a:solidFill>
                            <a:srgbClr val="00108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alignment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=Qt.AlignLeft)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Align left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435" name="Google Shape;4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06109"/>
            <a:ext cx="3094276" cy="247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/>
        </p:nvSpPr>
        <p:spPr>
          <a:xfrm>
            <a:off x="360000" y="175175"/>
            <a:ext cx="7099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 confirmed!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441" name="Google Shape;441;p4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442" name="Google Shape;442;p4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47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5" name="Google Shape;4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7"/>
          <p:cNvSpPr txBox="1"/>
          <p:nvPr/>
        </p:nvSpPr>
        <p:spPr>
          <a:xfrm>
            <a:off x="294850" y="825650"/>
            <a:ext cx="538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Excellent, you’re ready for brainstorming and the task ahead!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0" name="Google Shape;450;p47"/>
          <p:cNvPicPr preferRelativeResize="0"/>
          <p:nvPr/>
        </p:nvPicPr>
        <p:blipFill rotWithShape="1">
          <a:blip r:embed="rId5">
            <a:alphaModFix/>
          </a:blip>
          <a:srcRect b="0" l="45124" r="0" t="0"/>
          <a:stretch/>
        </p:blipFill>
        <p:spPr>
          <a:xfrm>
            <a:off x="5922725" y="991925"/>
            <a:ext cx="1633048" cy="390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8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8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4. Memory Card Application P.2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8"/>
          <p:cNvSpPr txBox="1"/>
          <p:nvPr/>
        </p:nvSpPr>
        <p:spPr>
          <a:xfrm>
            <a:off x="402525" y="1427350"/>
            <a:ext cx="5376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Event handling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1" name="Google Shape;461;p48"/>
          <p:cNvSpPr txBox="1"/>
          <p:nvPr/>
        </p:nvSpPr>
        <p:spPr>
          <a:xfrm>
            <a:off x="374175" y="1182433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/>
        </p:nvSpPr>
        <p:spPr>
          <a:xfrm>
            <a:off x="277425" y="21727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mind map: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468" name="Google Shape;468;p49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469" name="Google Shape;469;p49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470" name="Google Shape;470;p49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471" name="Google Shape;471;p49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472" name="Google Shape;472;p49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473" name="Google Shape;473;p49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sp>
        <p:nvSpPr>
          <p:cNvPr id="474" name="Google Shape;474;p49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475" name="Google Shape;475;p49"/>
          <p:cNvCxnSpPr>
            <a:endCxn id="471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9"/>
          <p:cNvCxnSpPr>
            <a:stCxn id="468" idx="0"/>
            <a:endCxn id="472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9"/>
          <p:cNvCxnSpPr>
            <a:endCxn id="473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9"/>
          <p:cNvCxnSpPr>
            <a:stCxn id="467" idx="1"/>
            <a:endCxn id="468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9"/>
          <p:cNvCxnSpPr>
            <a:stCxn id="467" idx="3"/>
            <a:endCxn id="469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9"/>
          <p:cNvCxnSpPr>
            <a:endCxn id="470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9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482" name="Google Shape;482;p49"/>
          <p:cNvCxnSpPr>
            <a:endCxn id="481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49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“Answer” button click</a:t>
            </a:r>
            <a:endParaRPr/>
          </a:p>
        </p:txBody>
      </p:sp>
      <p:cxnSp>
        <p:nvCxnSpPr>
          <p:cNvPr id="484" name="Google Shape;484;p49"/>
          <p:cNvCxnSpPr>
            <a:stCxn id="481" idx="2"/>
            <a:endCxn id="483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9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486" name="Google Shape;486;p49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487" name="Google Shape;487;p49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cxnSp>
        <p:nvCxnSpPr>
          <p:cNvPr id="488" name="Google Shape;488;p49"/>
          <p:cNvCxnSpPr>
            <a:stCxn id="469" idx="0"/>
            <a:endCxn id="485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49"/>
          <p:cNvCxnSpPr>
            <a:endCxn id="486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49"/>
          <p:cNvCxnSpPr>
            <a:stCxn id="469" idx="0"/>
            <a:endCxn id="487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49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for all questions</a:t>
            </a:r>
            <a:endParaRPr/>
          </a:p>
        </p:txBody>
      </p:sp>
      <p:sp>
        <p:nvSpPr>
          <p:cNvPr id="492" name="Google Shape;492;p49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question display</a:t>
            </a:r>
            <a:endParaRPr/>
          </a:p>
        </p:txBody>
      </p:sp>
      <p:cxnSp>
        <p:nvCxnSpPr>
          <p:cNvPr id="493" name="Google Shape;493;p49"/>
          <p:cNvCxnSpPr>
            <a:stCxn id="470" idx="2"/>
            <a:endCxn id="474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9"/>
          <p:cNvCxnSpPr>
            <a:stCxn id="470" idx="2"/>
            <a:endCxn id="491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9"/>
          <p:cNvCxnSpPr>
            <a:stCxn id="470" idx="2"/>
            <a:endCxn id="492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9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 click</a:t>
            </a:r>
            <a:endParaRPr/>
          </a:p>
        </p:txBody>
      </p:sp>
      <p:cxnSp>
        <p:nvCxnSpPr>
          <p:cNvPr id="497" name="Google Shape;497;p49"/>
          <p:cNvCxnSpPr>
            <a:stCxn id="481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49"/>
          <p:cNvSpPr txBox="1"/>
          <p:nvPr/>
        </p:nvSpPr>
        <p:spPr>
          <a:xfrm>
            <a:off x="5773900" y="4658875"/>
            <a:ext cx="59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☑️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/>
        </p:nvSpPr>
        <p:spPr>
          <a:xfrm>
            <a:off x="172075" y="620975"/>
            <a:ext cx="7078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Clicking “Answer” in the question form: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50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</a:t>
            </a:r>
            <a:r>
              <a:rPr lang="en" sz="2400" u="sng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answer to a question</a:t>
            </a:r>
            <a:endParaRPr sz="24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05" name="Google Shape;505;p5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06" name="Google Shape;506;p5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8" name="Google Shape;5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50"/>
          <p:cNvSpPr txBox="1"/>
          <p:nvPr/>
        </p:nvSpPr>
        <p:spPr>
          <a:xfrm>
            <a:off x="324975" y="4482350"/>
            <a:ext cx="676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Which parts of the interface must be changed? How do we change them?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75" y="1922650"/>
            <a:ext cx="6831725" cy="2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/>
        </p:nvSpPr>
        <p:spPr>
          <a:xfrm>
            <a:off x="172075" y="620975"/>
            <a:ext cx="7078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Clicking “Answer” in the question form: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hide question 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show answer 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Change label from “Answer” to “Next question”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1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</a:t>
            </a:r>
            <a:r>
              <a:rPr lang="en" sz="2400" u="sng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answer to a question</a:t>
            </a:r>
            <a:endParaRPr sz="24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25" name="Google Shape;525;p5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26" name="Google Shape;526;p5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8" name="Google Shape;5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51"/>
          <p:cNvSpPr txBox="1"/>
          <p:nvPr/>
        </p:nvSpPr>
        <p:spPr>
          <a:xfrm>
            <a:off x="324975" y="4482350"/>
            <a:ext cx="676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 we program this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8" name="Google Shape;53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75" y="1922650"/>
            <a:ext cx="6831725" cy="2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</a:t>
            </a:r>
            <a:r>
              <a:rPr lang="en" sz="2400" u="sng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answer to a question</a:t>
            </a:r>
            <a:endParaRPr sz="24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44" name="Google Shape;544;p5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45" name="Google Shape;545;p5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7" name="Google Shape;5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52"/>
          <p:cNvSpPr txBox="1"/>
          <p:nvPr/>
        </p:nvSpPr>
        <p:spPr>
          <a:xfrm>
            <a:off x="259150" y="685163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show_result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52"/>
          <p:cNvSpPr/>
          <p:nvPr/>
        </p:nvSpPr>
        <p:spPr>
          <a:xfrm>
            <a:off x="823425" y="1258100"/>
            <a:ext cx="4645200" cy="171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hide question form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answer form,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 label from “Answer” to “Next question”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360000" y="2969900"/>
            <a:ext cx="5108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#...</a:t>
            </a:r>
            <a:endParaRPr sz="2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52"/>
          <p:cNvSpPr txBox="1"/>
          <p:nvPr/>
        </p:nvSpPr>
        <p:spPr>
          <a:xfrm>
            <a:off x="360000" y="3542825"/>
            <a:ext cx="5612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btn_OK.clicked.connect(show_result)</a:t>
            </a:r>
            <a:endParaRPr sz="2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52"/>
          <p:cNvSpPr txBox="1"/>
          <p:nvPr/>
        </p:nvSpPr>
        <p:spPr>
          <a:xfrm>
            <a:off x="5813650" y="806825"/>
            <a:ext cx="2001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handler function that displays the answer form.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52"/>
          <p:cNvSpPr txBox="1"/>
          <p:nvPr/>
        </p:nvSpPr>
        <p:spPr>
          <a:xfrm>
            <a:off x="5813650" y="3542825"/>
            <a:ext cx="2001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Calling the function when the “Answer” button is clicked.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2" name="Google Shape;562;p52"/>
          <p:cNvCxnSpPr/>
          <p:nvPr/>
        </p:nvCxnSpPr>
        <p:spPr>
          <a:xfrm>
            <a:off x="5658975" y="680838"/>
            <a:ext cx="0" cy="3787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1939825"/>
            <a:ext cx="3287541" cy="25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3"/>
          <p:cNvSpPr txBox="1"/>
          <p:nvPr/>
        </p:nvSpPr>
        <p:spPr>
          <a:xfrm>
            <a:off x="172075" y="639950"/>
            <a:ext cx="70782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Answer form, click “Next question”: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53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</a:t>
            </a:r>
            <a:r>
              <a:rPr lang="en" sz="2300" u="sng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and answer options</a:t>
            </a:r>
            <a:endParaRPr sz="23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70" name="Google Shape;57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899" y="3888352"/>
            <a:ext cx="783916" cy="74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5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72" name="Google Shape;572;p5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4" name="Google Shape;57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3" name="Google Shape;583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5347" y="1984313"/>
            <a:ext cx="3287550" cy="2499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1939825"/>
            <a:ext cx="3287541" cy="25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347" y="1984313"/>
            <a:ext cx="3287550" cy="24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4"/>
          <p:cNvSpPr txBox="1"/>
          <p:nvPr/>
        </p:nvSpPr>
        <p:spPr>
          <a:xfrm>
            <a:off x="172075" y="639950"/>
            <a:ext cx="70782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Answer form, click “Next question”: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hide the answer form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show the question form,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change the inscription "Next question" to "Answer".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4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</a:t>
            </a:r>
            <a:r>
              <a:rPr lang="en" sz="2300" u="sng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and answer options</a:t>
            </a:r>
            <a:endParaRPr sz="23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92" name="Google Shape;59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3899" y="3888352"/>
            <a:ext cx="783916" cy="74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5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594" name="Google Shape;594;p5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6" name="Google Shape;59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54"/>
          <p:cNvSpPr txBox="1"/>
          <p:nvPr/>
        </p:nvSpPr>
        <p:spPr>
          <a:xfrm>
            <a:off x="259150" y="4528500"/>
            <a:ext cx="676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Is it enough?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/>
        </p:nvSpPr>
        <p:spPr>
          <a:xfrm>
            <a:off x="303975" y="175175"/>
            <a:ext cx="7235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keep working on that big job</a:t>
            </a:r>
            <a:endParaRPr sz="2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5" name="Google Shape;115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6" name="Google Shape;116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8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/>
        </p:nvSpPr>
        <p:spPr>
          <a:xfrm>
            <a:off x="236525" y="733275"/>
            <a:ext cx="63300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Last time, the ProTeam developers were hired by the “Citizen of the World” Cultural Center.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sharpen their specialists’ knowledge of cultures and languages all over the world, the Center has asked us to create 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Memory Card application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We’ve already planned our work and programmed the basic interface for this application.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Ready to continue our work?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 rotWithShape="1">
          <a:blip r:embed="rId5">
            <a:alphaModFix/>
          </a:blip>
          <a:srcRect b="58447" l="5910" r="62598" t="16991"/>
          <a:stretch/>
        </p:blipFill>
        <p:spPr>
          <a:xfrm>
            <a:off x="6176925" y="2738979"/>
            <a:ext cx="1551599" cy="184124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75" y="1973075"/>
            <a:ext cx="3287550" cy="2515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1" name="Google Shape;61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50" y="1939825"/>
            <a:ext cx="3287541" cy="25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5"/>
          <p:cNvSpPr txBox="1"/>
          <p:nvPr/>
        </p:nvSpPr>
        <p:spPr>
          <a:xfrm>
            <a:off x="172075" y="639950"/>
            <a:ext cx="70782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Answer form, click “Next question”: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hide answer form,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show question form,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change the label “Next question” to “Answer”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55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</a:t>
            </a:r>
            <a:r>
              <a:rPr lang="en" sz="2300" u="sng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and answer options</a:t>
            </a:r>
            <a:endParaRPr sz="23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14" name="Google Shape;61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3899" y="3888352"/>
            <a:ext cx="783916" cy="74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p5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16" name="Google Shape;616;p5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8" name="Google Shape;618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5"/>
          <p:cNvSpPr txBox="1"/>
          <p:nvPr/>
        </p:nvSpPr>
        <p:spPr>
          <a:xfrm>
            <a:off x="259150" y="4528500"/>
            <a:ext cx="676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No! The radio buttons won’t actually reset!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8" name="Google Shape;628;p55"/>
          <p:cNvSpPr/>
          <p:nvPr/>
        </p:nvSpPr>
        <p:spPr>
          <a:xfrm>
            <a:off x="5233675" y="3257175"/>
            <a:ext cx="1118100" cy="41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5"/>
          <p:cNvSpPr txBox="1"/>
          <p:nvPr/>
        </p:nvSpPr>
        <p:spPr>
          <a:xfrm>
            <a:off x="7032825" y="3088225"/>
            <a:ext cx="938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previous choice will remain!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1939825"/>
            <a:ext cx="3287541" cy="25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347" y="1984313"/>
            <a:ext cx="3287550" cy="24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6"/>
          <p:cNvSpPr txBox="1"/>
          <p:nvPr/>
        </p:nvSpPr>
        <p:spPr>
          <a:xfrm>
            <a:off x="172075" y="512175"/>
            <a:ext cx="70782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Answer form, click “Next question”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hide answer form,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question form,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 the label “Next question” to “Answer”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❏"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reset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all radio buttons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</a:t>
            </a:r>
            <a:r>
              <a:rPr lang="en" sz="2300" u="sng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and answer options</a:t>
            </a:r>
            <a:endParaRPr sz="23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38" name="Google Shape;63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224" y="3845752"/>
            <a:ext cx="783916" cy="74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5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40" name="Google Shape;640;p5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2" name="Google Shape;642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9" name="Google Shape;649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6"/>
          <p:cNvSpPr txBox="1"/>
          <p:nvPr/>
        </p:nvSpPr>
        <p:spPr>
          <a:xfrm>
            <a:off x="259150" y="4610125"/>
            <a:ext cx="676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do we program this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5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57" name="Google Shape;657;p5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9" name="Google Shape;6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6" name="Google Shape;66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57"/>
          <p:cNvSpPr txBox="1"/>
          <p:nvPr/>
        </p:nvSpPr>
        <p:spPr>
          <a:xfrm>
            <a:off x="5339487" y="730850"/>
            <a:ext cx="23253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We are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uniting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all the radio buttons in a special group.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Now only one of them can be selected at a time.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9" name="Google Shape;669;p57"/>
          <p:cNvCxnSpPr/>
          <p:nvPr/>
        </p:nvCxnSpPr>
        <p:spPr>
          <a:xfrm>
            <a:off x="5158475" y="730838"/>
            <a:ext cx="0" cy="4313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57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</a:t>
            </a:r>
            <a:r>
              <a:rPr lang="en" sz="2300" u="sng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and answer options</a:t>
            </a:r>
            <a:endParaRPr sz="23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1" name="Google Shape;671;p57"/>
          <p:cNvSpPr txBox="1"/>
          <p:nvPr/>
        </p:nvSpPr>
        <p:spPr>
          <a:xfrm>
            <a:off x="184600" y="2897675"/>
            <a:ext cx="3819600" cy="17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RadioGroup.setExclusive(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rbtn_1.setChecked(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rbtn_2.setChecked(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rbtn_3.setChecked(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rbtn_4.setChecked(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RadioGroup.setExclusive(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2" name="Google Shape;672;p57"/>
          <p:cNvSpPr txBox="1"/>
          <p:nvPr/>
        </p:nvSpPr>
        <p:spPr>
          <a:xfrm>
            <a:off x="5333250" y="2877875"/>
            <a:ext cx="2481600" cy="1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Let’s remove the limits for the choice reset.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Reset the choice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for all radio buttons.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Bring back the limits.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57"/>
          <p:cNvSpPr txBox="1"/>
          <p:nvPr/>
        </p:nvSpPr>
        <p:spPr>
          <a:xfrm>
            <a:off x="259150" y="675975"/>
            <a:ext cx="3180600" cy="2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 = QButtonGroup() 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RadioGroup.addButton(rbtn_1)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RadioGroup.addButton(rbtn_2)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RadioGroup.addButton(rbtn_3)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RadioGroup.addButton(rbtn_4)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#...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57"/>
          <p:cNvSpPr/>
          <p:nvPr/>
        </p:nvSpPr>
        <p:spPr>
          <a:xfrm>
            <a:off x="4004050" y="734775"/>
            <a:ext cx="2307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7"/>
          <p:cNvSpPr txBox="1"/>
          <p:nvPr/>
        </p:nvSpPr>
        <p:spPr>
          <a:xfrm rot="-5400000">
            <a:off x="3816550" y="1097750"/>
            <a:ext cx="1256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interface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76" name="Google Shape;676;p57"/>
          <p:cNvSpPr/>
          <p:nvPr/>
        </p:nvSpPr>
        <p:spPr>
          <a:xfrm>
            <a:off x="4004050" y="3088938"/>
            <a:ext cx="230700" cy="138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7"/>
          <p:cNvSpPr txBox="1"/>
          <p:nvPr/>
        </p:nvSpPr>
        <p:spPr>
          <a:xfrm rot="-5400000">
            <a:off x="3662200" y="3511700"/>
            <a:ext cx="1565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show_question()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5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683" name="Google Shape;683;p5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5" name="Google Shape;6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5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58"/>
          <p:cNvSpPr txBox="1"/>
          <p:nvPr/>
        </p:nvSpPr>
        <p:spPr>
          <a:xfrm>
            <a:off x="259150" y="685163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show_question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5" name="Google Shape;695;p58"/>
          <p:cNvSpPr/>
          <p:nvPr/>
        </p:nvSpPr>
        <p:spPr>
          <a:xfrm>
            <a:off x="823425" y="1258100"/>
            <a:ext cx="4645200" cy="171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hide answer form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 question form,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change the label “Next question” to “Answer”,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reset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all radio buttons.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8"/>
          <p:cNvSpPr txBox="1"/>
          <p:nvPr/>
        </p:nvSpPr>
        <p:spPr>
          <a:xfrm>
            <a:off x="360000" y="2969900"/>
            <a:ext cx="5108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#...</a:t>
            </a:r>
            <a:endParaRPr sz="2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58"/>
          <p:cNvSpPr txBox="1"/>
          <p:nvPr/>
        </p:nvSpPr>
        <p:spPr>
          <a:xfrm>
            <a:off x="5813650" y="806825"/>
            <a:ext cx="2001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Handler function that displays the question form.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58"/>
          <p:cNvCxnSpPr/>
          <p:nvPr/>
        </p:nvCxnSpPr>
        <p:spPr>
          <a:xfrm>
            <a:off x="5658975" y="680838"/>
            <a:ext cx="0" cy="282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58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Displaying the </a:t>
            </a:r>
            <a:r>
              <a:rPr lang="en" sz="2300" u="sng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and answer options</a:t>
            </a:r>
            <a:endParaRPr sz="2300" u="sng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3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213850" y="3825950"/>
            <a:ext cx="7656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But the button click is already being handled by how_result()!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What do we do? 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choose the correct handler function after a click? 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5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06" name="Google Shape;706;p5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8" name="Google Shape;7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5" name="Google Shape;71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59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lang="en" sz="23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.Function that chooses the handler function</a:t>
            </a:r>
            <a:endParaRPr sz="23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8" name="Google Shape;718;p59"/>
          <p:cNvSpPr/>
          <p:nvPr/>
        </p:nvSpPr>
        <p:spPr>
          <a:xfrm>
            <a:off x="1674375" y="819838"/>
            <a:ext cx="2916450" cy="934575"/>
          </a:xfrm>
          <a:prstGeom prst="flowChartDecision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9"/>
          <p:cNvSpPr txBox="1"/>
          <p:nvPr/>
        </p:nvSpPr>
        <p:spPr>
          <a:xfrm>
            <a:off x="2003850" y="999575"/>
            <a:ext cx="22575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label on the button “Answer”?</a:t>
            </a:r>
            <a:endParaRPr/>
          </a:p>
        </p:txBody>
      </p:sp>
      <p:sp>
        <p:nvSpPr>
          <p:cNvPr id="720" name="Google Shape;720;p59"/>
          <p:cNvSpPr/>
          <p:nvPr/>
        </p:nvSpPr>
        <p:spPr>
          <a:xfrm>
            <a:off x="231800" y="1710720"/>
            <a:ext cx="2204400" cy="38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show_result()</a:t>
            </a:r>
            <a:endParaRPr/>
          </a:p>
        </p:txBody>
      </p:sp>
      <p:sp>
        <p:nvSpPr>
          <p:cNvPr id="721" name="Google Shape;721;p59"/>
          <p:cNvSpPr/>
          <p:nvPr/>
        </p:nvSpPr>
        <p:spPr>
          <a:xfrm>
            <a:off x="3787150" y="1710720"/>
            <a:ext cx="2204400" cy="38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show_question()</a:t>
            </a:r>
            <a:endParaRPr/>
          </a:p>
        </p:txBody>
      </p:sp>
      <p:cxnSp>
        <p:nvCxnSpPr>
          <p:cNvPr id="722" name="Google Shape;722;p59"/>
          <p:cNvCxnSpPr>
            <a:stCxn id="718" idx="1"/>
            <a:endCxn id="720" idx="0"/>
          </p:cNvCxnSpPr>
          <p:nvPr/>
        </p:nvCxnSpPr>
        <p:spPr>
          <a:xfrm flipH="1">
            <a:off x="1333875" y="1287125"/>
            <a:ext cx="340500" cy="423600"/>
          </a:xfrm>
          <a:prstGeom prst="bentConnector2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9"/>
          <p:cNvCxnSpPr>
            <a:stCxn id="718" idx="3"/>
            <a:endCxn id="721" idx="0"/>
          </p:cNvCxnSpPr>
          <p:nvPr/>
        </p:nvCxnSpPr>
        <p:spPr>
          <a:xfrm>
            <a:off x="4590825" y="1287125"/>
            <a:ext cx="298500" cy="423600"/>
          </a:xfrm>
          <a:prstGeom prst="bentConnector2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59"/>
          <p:cNvCxnSpPr>
            <a:stCxn id="718" idx="0"/>
          </p:cNvCxnSpPr>
          <p:nvPr/>
        </p:nvCxnSpPr>
        <p:spPr>
          <a:xfrm rot="10800000">
            <a:off x="3132600" y="617638"/>
            <a:ext cx="0" cy="202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25" name="Google Shape;725;p59"/>
          <p:cNvSpPr/>
          <p:nvPr/>
        </p:nvSpPr>
        <p:spPr>
          <a:xfrm>
            <a:off x="3095250" y="2255725"/>
            <a:ext cx="70500" cy="705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6" name="Google Shape;726;p59"/>
          <p:cNvCxnSpPr>
            <a:stCxn id="720" idx="2"/>
            <a:endCxn id="725" idx="2"/>
          </p:cNvCxnSpPr>
          <p:nvPr/>
        </p:nvCxnSpPr>
        <p:spPr>
          <a:xfrm flipH="1" rot="-5400000">
            <a:off x="2118050" y="1313670"/>
            <a:ext cx="193200" cy="1761300"/>
          </a:xfrm>
          <a:prstGeom prst="bentConnector2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9"/>
          <p:cNvCxnSpPr>
            <a:stCxn id="721" idx="2"/>
            <a:endCxn id="725" idx="6"/>
          </p:cNvCxnSpPr>
          <p:nvPr/>
        </p:nvCxnSpPr>
        <p:spPr>
          <a:xfrm rot="5400000">
            <a:off x="3931000" y="1332570"/>
            <a:ext cx="193200" cy="1723500"/>
          </a:xfrm>
          <a:prstGeom prst="bentConnector2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59"/>
          <p:cNvCxnSpPr>
            <a:stCxn id="725" idx="4"/>
          </p:cNvCxnSpPr>
          <p:nvPr/>
        </p:nvCxnSpPr>
        <p:spPr>
          <a:xfrm>
            <a:off x="3130500" y="2326225"/>
            <a:ext cx="0" cy="211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29" name="Google Shape;729;p59"/>
          <p:cNvSpPr txBox="1"/>
          <p:nvPr/>
        </p:nvSpPr>
        <p:spPr>
          <a:xfrm>
            <a:off x="1307350" y="922825"/>
            <a:ext cx="543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Yes</a:t>
            </a:r>
            <a:endParaRPr i="1"/>
          </a:p>
        </p:txBody>
      </p:sp>
      <p:sp>
        <p:nvSpPr>
          <p:cNvPr id="730" name="Google Shape;730;p59"/>
          <p:cNvSpPr txBox="1"/>
          <p:nvPr/>
        </p:nvSpPr>
        <p:spPr>
          <a:xfrm>
            <a:off x="4499325" y="922825"/>
            <a:ext cx="611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</a:t>
            </a:r>
            <a:endParaRPr i="1"/>
          </a:p>
        </p:txBody>
      </p:sp>
      <p:sp>
        <p:nvSpPr>
          <p:cNvPr id="731" name="Google Shape;731;p59"/>
          <p:cNvSpPr txBox="1"/>
          <p:nvPr/>
        </p:nvSpPr>
        <p:spPr>
          <a:xfrm>
            <a:off x="210750" y="2827513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start_test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59"/>
          <p:cNvSpPr/>
          <p:nvPr/>
        </p:nvSpPr>
        <p:spPr>
          <a:xfrm>
            <a:off x="775025" y="3400450"/>
            <a:ext cx="4645200" cy="119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label on the button says “Answer,” call function show_result().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Char char="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Otherwise, call show_question().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6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38" name="Google Shape;738;p6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0" name="Google Shape;7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7" name="Google Shape;74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0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bring it all together:</a:t>
            </a:r>
            <a:endParaRPr sz="23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0" name="Google Shape;750;p60"/>
          <p:cNvSpPr txBox="1"/>
          <p:nvPr/>
        </p:nvSpPr>
        <p:spPr>
          <a:xfrm>
            <a:off x="259150" y="3278625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start_test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60"/>
          <p:cNvSpPr/>
          <p:nvPr/>
        </p:nvSpPr>
        <p:spPr>
          <a:xfrm>
            <a:off x="823425" y="3851572"/>
            <a:ext cx="22131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body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60"/>
          <p:cNvSpPr txBox="1"/>
          <p:nvPr/>
        </p:nvSpPr>
        <p:spPr>
          <a:xfrm>
            <a:off x="259150" y="1176113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show_question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60"/>
          <p:cNvSpPr/>
          <p:nvPr/>
        </p:nvSpPr>
        <p:spPr>
          <a:xfrm>
            <a:off x="823425" y="1749050"/>
            <a:ext cx="22131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body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60"/>
          <p:cNvSpPr txBox="1"/>
          <p:nvPr/>
        </p:nvSpPr>
        <p:spPr>
          <a:xfrm>
            <a:off x="259150" y="2227363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20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show_result</a:t>
            </a:r>
            <a:r>
              <a:rPr lang="en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60"/>
          <p:cNvSpPr/>
          <p:nvPr/>
        </p:nvSpPr>
        <p:spPr>
          <a:xfrm>
            <a:off x="823425" y="2800300"/>
            <a:ext cx="2213100" cy="37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 body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0"/>
          <p:cNvSpPr txBox="1"/>
          <p:nvPr/>
        </p:nvSpPr>
        <p:spPr>
          <a:xfrm>
            <a:off x="259150" y="4422450"/>
            <a:ext cx="5554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btn_OK.clicked.connect(start_test)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60"/>
          <p:cNvSpPr txBox="1"/>
          <p:nvPr/>
        </p:nvSpPr>
        <p:spPr>
          <a:xfrm>
            <a:off x="259150" y="702425"/>
            <a:ext cx="5175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</a:rPr>
              <a:t>#uniting the radio buttons into a special group</a:t>
            </a:r>
            <a:endParaRPr sz="18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61"/>
          <p:cNvPicPr preferRelativeResize="0"/>
          <p:nvPr/>
        </p:nvPicPr>
        <p:blipFill rotWithShape="1">
          <a:blip r:embed="rId3">
            <a:alphaModFix/>
          </a:blip>
          <a:srcRect b="25232" l="3717" r="62699" t="48927"/>
          <a:stretch/>
        </p:blipFill>
        <p:spPr>
          <a:xfrm>
            <a:off x="5972725" y="3213706"/>
            <a:ext cx="1749199" cy="17433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6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64" name="Google Shape;764;p6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6" name="Google Shape;76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3" name="Google Shape;77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61"/>
          <p:cNvSpPr txBox="1"/>
          <p:nvPr/>
        </p:nvSpPr>
        <p:spPr>
          <a:xfrm>
            <a:off x="352725" y="175175"/>
            <a:ext cx="7065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Before we continue, let’s clarify</a:t>
            </a:r>
            <a:r>
              <a:rPr lang="en" sz="26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5" name="Google Shape;775;p61"/>
          <p:cNvSpPr txBox="1"/>
          <p:nvPr/>
        </p:nvSpPr>
        <p:spPr>
          <a:xfrm>
            <a:off x="352725" y="720500"/>
            <a:ext cx="71538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Why unite the radio buttons into a special group? How should we link it from PyQt?</a:t>
            </a:r>
            <a:endParaRPr sz="16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How do we use different functions to handle a click of the same button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?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What will the program display if you do the following in order: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launch the program,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choose an answer option and click “Answer”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look at the correct answer and click “Next question”?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62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4" name="Google Shape;78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2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86" name="Google Shape;786;p62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4. Memory Card Application P2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6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792" name="Google Shape;792;p6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4" name="Google Shape;7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63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3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3">
            <a:hlinkClick r:id="rId5"/>
          </p:cNvPr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6"/>
              </a:rPr>
              <a:t>Visual studio code  «Algorithmics»</a:t>
            </a:r>
            <a:endParaRPr sz="1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98" name="Google Shape;798;p63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Complete the task in</a:t>
            </a: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 VS Code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9" name="Google Shape;799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3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PyQt. Memory Card”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0" name="Google Shape;810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content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4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4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4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0" name="Google Shape;82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6" y="1679574"/>
            <a:ext cx="1815605" cy="17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4"/>
          <p:cNvSpPr txBox="1"/>
          <p:nvPr/>
        </p:nvSpPr>
        <p:spPr>
          <a:xfrm>
            <a:off x="360000" y="1748125"/>
            <a:ext cx="5885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Question display</a:t>
            </a:r>
            <a:endParaRPr sz="33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2" name="Google Shape;822;p64"/>
          <p:cNvSpPr txBox="1"/>
          <p:nvPr/>
        </p:nvSpPr>
        <p:spPr>
          <a:xfrm>
            <a:off x="360000" y="1047758"/>
            <a:ext cx="2628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Brainstorming: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3" name="Google Shape;823;p64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4. Memory Card Application  P.2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look at our project’s mind map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134" name="Google Shape;134;p29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135" name="Google Shape;135;p29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136" name="Google Shape;136;p29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38" name="Google Shape;138;p29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sp>
        <p:nvSpPr>
          <p:cNvPr id="139" name="Google Shape;139;p29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140" name="Google Shape;140;p29"/>
          <p:cNvCxnSpPr>
            <a:endCxn id="136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9"/>
          <p:cNvCxnSpPr>
            <a:stCxn id="133" idx="0"/>
            <a:endCxn id="137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9"/>
          <p:cNvCxnSpPr>
            <a:endCxn id="138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9"/>
          <p:cNvCxnSpPr>
            <a:stCxn id="144" idx="1"/>
            <a:endCxn id="133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9"/>
          <p:cNvCxnSpPr>
            <a:stCxn id="144" idx="3"/>
            <a:endCxn id="134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9"/>
          <p:cNvCxnSpPr>
            <a:endCxn id="135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9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148" name="Google Shape;148;p29"/>
          <p:cNvCxnSpPr>
            <a:endCxn id="147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9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“Answer” button click</a:t>
            </a:r>
            <a:endParaRPr/>
          </a:p>
        </p:txBody>
      </p:sp>
      <p:cxnSp>
        <p:nvCxnSpPr>
          <p:cNvPr id="150" name="Google Shape;150;p29"/>
          <p:cNvCxnSpPr>
            <a:stCxn id="147" idx="2"/>
            <a:endCxn id="149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9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53" name="Google Shape;153;p29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cxnSp>
        <p:nvCxnSpPr>
          <p:cNvPr id="154" name="Google Shape;154;p29"/>
          <p:cNvCxnSpPr>
            <a:stCxn id="134" idx="0"/>
            <a:endCxn id="151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9"/>
          <p:cNvCxnSpPr>
            <a:endCxn id="152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9"/>
          <p:cNvCxnSpPr>
            <a:stCxn id="134" idx="0"/>
            <a:endCxn id="153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9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for all questions</a:t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question display</a:t>
            </a:r>
            <a:endParaRPr/>
          </a:p>
        </p:txBody>
      </p:sp>
      <p:cxnSp>
        <p:nvCxnSpPr>
          <p:cNvPr id="159" name="Google Shape;159;p29"/>
          <p:cNvCxnSpPr>
            <a:stCxn id="135" idx="2"/>
            <a:endCxn id="139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9"/>
          <p:cNvCxnSpPr>
            <a:stCxn id="135" idx="2"/>
            <a:endCxn id="157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9"/>
          <p:cNvCxnSpPr>
            <a:stCxn id="135" idx="2"/>
            <a:endCxn id="158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9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 click</a:t>
            </a:r>
            <a:endParaRPr/>
          </a:p>
        </p:txBody>
      </p:sp>
      <p:cxnSp>
        <p:nvCxnSpPr>
          <p:cNvPr id="163" name="Google Shape;163;p29"/>
          <p:cNvCxnSpPr>
            <a:stCxn id="147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9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164" name="Google Shape;164;p29"/>
          <p:cNvSpPr txBox="1"/>
          <p:nvPr/>
        </p:nvSpPr>
        <p:spPr>
          <a:xfrm>
            <a:off x="7436175" y="2333200"/>
            <a:ext cx="1707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Some of the project goals are already accomplished</a:t>
            </a:r>
            <a:endParaRPr b="1"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5"/>
          <p:cNvSpPr txBox="1"/>
          <p:nvPr/>
        </p:nvSpPr>
        <p:spPr>
          <a:xfrm>
            <a:off x="277425" y="217275"/>
            <a:ext cx="71703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mind map: </a:t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9" name="Google Shape;829;p65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830" name="Google Shape;830;p65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831" name="Google Shape;831;p65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832" name="Google Shape;832;p65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833" name="Google Shape;833;p65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834" name="Google Shape;834;p65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835" name="Google Shape;835;p65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sp>
        <p:nvSpPr>
          <p:cNvPr id="836" name="Google Shape;836;p65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837" name="Google Shape;837;p65"/>
          <p:cNvCxnSpPr>
            <a:endCxn id="833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65"/>
          <p:cNvCxnSpPr>
            <a:stCxn id="830" idx="0"/>
            <a:endCxn id="834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65"/>
          <p:cNvCxnSpPr>
            <a:endCxn id="835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65"/>
          <p:cNvCxnSpPr>
            <a:stCxn id="829" idx="1"/>
            <a:endCxn id="830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65"/>
          <p:cNvCxnSpPr>
            <a:stCxn id="829" idx="3"/>
            <a:endCxn id="831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65"/>
          <p:cNvCxnSpPr>
            <a:endCxn id="832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65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844" name="Google Shape;844;p65"/>
          <p:cNvCxnSpPr>
            <a:endCxn id="843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65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“Answer” button click handling</a:t>
            </a:r>
            <a:endParaRPr/>
          </a:p>
        </p:txBody>
      </p:sp>
      <p:cxnSp>
        <p:nvCxnSpPr>
          <p:cNvPr id="846" name="Google Shape;846;p65"/>
          <p:cNvCxnSpPr>
            <a:stCxn id="843" idx="2"/>
            <a:endCxn id="845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65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848" name="Google Shape;848;p65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849" name="Google Shape;849;p65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gradFill>
            <a:gsLst>
              <a:gs pos="0">
                <a:srgbClr val="FDC2E6"/>
              </a:gs>
              <a:gs pos="100000">
                <a:srgbClr val="F24AB2"/>
              </a:gs>
            </a:gsLst>
            <a:lin ang="5400012" scaled="0"/>
          </a:gra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cxnSp>
        <p:nvCxnSpPr>
          <p:cNvPr id="850" name="Google Shape;850;p65"/>
          <p:cNvCxnSpPr>
            <a:stCxn id="831" idx="0"/>
            <a:endCxn id="847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65"/>
          <p:cNvCxnSpPr>
            <a:endCxn id="848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65"/>
          <p:cNvCxnSpPr>
            <a:stCxn id="831" idx="0"/>
            <a:endCxn id="849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65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all questions</a:t>
            </a:r>
            <a:endParaRPr/>
          </a:p>
        </p:txBody>
      </p:sp>
      <p:sp>
        <p:nvSpPr>
          <p:cNvPr id="854" name="Google Shape;854;p65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display</a:t>
            </a:r>
            <a:endParaRPr/>
          </a:p>
        </p:txBody>
      </p:sp>
      <p:cxnSp>
        <p:nvCxnSpPr>
          <p:cNvPr id="855" name="Google Shape;855;p65"/>
          <p:cNvCxnSpPr>
            <a:stCxn id="832" idx="2"/>
            <a:endCxn id="836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5"/>
          <p:cNvCxnSpPr>
            <a:stCxn id="832" idx="2"/>
            <a:endCxn id="853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65"/>
          <p:cNvCxnSpPr>
            <a:stCxn id="832" idx="2"/>
            <a:endCxn id="854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65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button click handling</a:t>
            </a:r>
            <a:endParaRPr/>
          </a:p>
        </p:txBody>
      </p:sp>
      <p:cxnSp>
        <p:nvCxnSpPr>
          <p:cNvPr id="859" name="Google Shape;859;p65"/>
          <p:cNvCxnSpPr>
            <a:stCxn id="843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65"/>
          <p:cNvSpPr txBox="1"/>
          <p:nvPr/>
        </p:nvSpPr>
        <p:spPr>
          <a:xfrm>
            <a:off x="3978000" y="4701475"/>
            <a:ext cx="59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☑️</a:t>
            </a:r>
            <a:endParaRPr/>
          </a:p>
        </p:txBody>
      </p:sp>
      <p:sp>
        <p:nvSpPr>
          <p:cNvPr id="861" name="Google Shape;861;p65"/>
          <p:cNvSpPr txBox="1"/>
          <p:nvPr/>
        </p:nvSpPr>
        <p:spPr>
          <a:xfrm>
            <a:off x="7824600" y="4663225"/>
            <a:ext cx="59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☑️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6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67" name="Google Shape;867;p6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6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0" name="Google Shape;8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7" name="Google Shape;87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6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How do we ask a question?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79" name="Google Shape;879;p66"/>
          <p:cNvPicPr preferRelativeResize="0"/>
          <p:nvPr/>
        </p:nvPicPr>
        <p:blipFill rotWithShape="1">
          <a:blip r:embed="rId5">
            <a:alphaModFix/>
          </a:blip>
          <a:srcRect b="18637" l="0" r="62528" t="54186"/>
          <a:stretch/>
        </p:blipFill>
        <p:spPr>
          <a:xfrm>
            <a:off x="5680162" y="2897675"/>
            <a:ext cx="1917513" cy="1941502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66"/>
          <p:cNvSpPr txBox="1"/>
          <p:nvPr/>
        </p:nvSpPr>
        <p:spPr>
          <a:xfrm>
            <a:off x="202325" y="685175"/>
            <a:ext cx="60381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 used to display the question by initially putting the necessary labels on widgets.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Now we’ll try to describe an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ask()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function that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asks a question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check_answer()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that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checks the answer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If we can do this for one question, then, next time, we can expand this solution for the entire set of questions.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2074150"/>
            <a:ext cx="3446925" cy="2627287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67"/>
          <p:cNvSpPr txBox="1"/>
          <p:nvPr/>
        </p:nvSpPr>
        <p:spPr>
          <a:xfrm>
            <a:off x="172075" y="620975"/>
            <a:ext cx="7642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 the question and answer options be given in lines. Let’s describe the ask() function: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67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88" name="Google Shape;888;p6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889" name="Google Shape;889;p6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1" name="Google Shape;89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6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8" name="Google Shape;89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0" name="Google Shape;900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999" y="4041602"/>
            <a:ext cx="783916" cy="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67"/>
          <p:cNvSpPr txBox="1"/>
          <p:nvPr/>
        </p:nvSpPr>
        <p:spPr>
          <a:xfrm>
            <a:off x="172075" y="991925"/>
            <a:ext cx="7235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02" name="Google Shape;902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8825" y="2074149"/>
            <a:ext cx="3393872" cy="26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8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 the question and answer options be given in lines. Let’s describe the ask() function: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8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09" name="Google Shape;909;p6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10" name="Google Shape;910;p6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2" name="Google Shape;9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6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9" name="Google Shape;91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6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1" name="Google Shape;92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50" y="2074150"/>
            <a:ext cx="3446925" cy="2622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2" name="Google Shape;922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999" y="4041602"/>
            <a:ext cx="783916" cy="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68"/>
          <p:cNvSpPr txBox="1"/>
          <p:nvPr/>
        </p:nvSpPr>
        <p:spPr>
          <a:xfrm>
            <a:off x="172075" y="991925"/>
            <a:ext cx="7235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4" name="Google Shape;924;p68"/>
          <p:cNvSpPr txBox="1"/>
          <p:nvPr/>
        </p:nvSpPr>
        <p:spPr>
          <a:xfrm>
            <a:off x="172075" y="1493963"/>
            <a:ext cx="7200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 we put the data lines in the widgets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5" name="Google Shape;925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150" y="2074150"/>
            <a:ext cx="3446925" cy="262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9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 the question and answer options be given in lines. Let’s describe the ask() function: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69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32" name="Google Shape;932;p6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33" name="Google Shape;933;p6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5" name="Google Shape;93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2" name="Google Shape;942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6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69"/>
          <p:cNvSpPr txBox="1"/>
          <p:nvPr/>
        </p:nvSpPr>
        <p:spPr>
          <a:xfrm>
            <a:off x="172075" y="991925"/>
            <a:ext cx="7235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5" name="Google Shape;945;p69"/>
          <p:cNvSpPr txBox="1"/>
          <p:nvPr/>
        </p:nvSpPr>
        <p:spPr>
          <a:xfrm>
            <a:off x="172075" y="1493963"/>
            <a:ext cx="7200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put the data lines in the widgets?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69"/>
          <p:cNvSpPr txBox="1"/>
          <p:nvPr/>
        </p:nvSpPr>
        <p:spPr>
          <a:xfrm>
            <a:off x="172075" y="18542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Here’s one possibility: put the ith answer option into the ith radio button.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69"/>
          <p:cNvSpPr txBox="1"/>
          <p:nvPr/>
        </p:nvSpPr>
        <p:spPr>
          <a:xfrm>
            <a:off x="5377775" y="4302225"/>
            <a:ext cx="2268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Should we use it?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69"/>
          <p:cNvSpPr/>
          <p:nvPr/>
        </p:nvSpPr>
        <p:spPr>
          <a:xfrm>
            <a:off x="2441875" y="2321488"/>
            <a:ext cx="1522800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rbtn_1</a:t>
            </a:r>
            <a:endParaRPr/>
          </a:p>
        </p:txBody>
      </p:sp>
      <p:sp>
        <p:nvSpPr>
          <p:cNvPr id="949" name="Google Shape;949;p69"/>
          <p:cNvSpPr/>
          <p:nvPr/>
        </p:nvSpPr>
        <p:spPr>
          <a:xfrm>
            <a:off x="2311513" y="3087563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rbtn_4</a:t>
            </a:r>
            <a:endParaRPr/>
          </a:p>
        </p:txBody>
      </p:sp>
      <p:sp>
        <p:nvSpPr>
          <p:cNvPr id="950" name="Google Shape;950;p69"/>
          <p:cNvSpPr/>
          <p:nvPr/>
        </p:nvSpPr>
        <p:spPr>
          <a:xfrm>
            <a:off x="2311513" y="3611750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lb_question</a:t>
            </a:r>
            <a:endParaRPr sz="1200"/>
          </a:p>
        </p:txBody>
      </p:sp>
      <p:sp>
        <p:nvSpPr>
          <p:cNvPr id="951" name="Google Shape;951;p69"/>
          <p:cNvSpPr/>
          <p:nvPr/>
        </p:nvSpPr>
        <p:spPr>
          <a:xfrm>
            <a:off x="2241338" y="4135963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lb_correct</a:t>
            </a:r>
            <a:endParaRPr sz="1200"/>
          </a:p>
        </p:txBody>
      </p:sp>
      <p:sp>
        <p:nvSpPr>
          <p:cNvPr id="952" name="Google Shape;952;p69"/>
          <p:cNvSpPr/>
          <p:nvPr/>
        </p:nvSpPr>
        <p:spPr>
          <a:xfrm>
            <a:off x="319475" y="2321500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right_answer</a:t>
            </a:r>
            <a:endParaRPr/>
          </a:p>
        </p:txBody>
      </p:sp>
      <p:sp>
        <p:nvSpPr>
          <p:cNvPr id="953" name="Google Shape;953;p69"/>
          <p:cNvSpPr/>
          <p:nvPr/>
        </p:nvSpPr>
        <p:spPr>
          <a:xfrm>
            <a:off x="319475" y="3087575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wrong3</a:t>
            </a:r>
            <a:endParaRPr/>
          </a:p>
        </p:txBody>
      </p:sp>
      <p:sp>
        <p:nvSpPr>
          <p:cNvPr id="954" name="Google Shape;954;p69"/>
          <p:cNvSpPr/>
          <p:nvPr/>
        </p:nvSpPr>
        <p:spPr>
          <a:xfrm>
            <a:off x="319475" y="3611775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955" name="Google Shape;955;p69"/>
          <p:cNvSpPr/>
          <p:nvPr/>
        </p:nvSpPr>
        <p:spPr>
          <a:xfrm>
            <a:off x="319475" y="4135975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right_answer</a:t>
            </a:r>
            <a:endParaRPr/>
          </a:p>
        </p:txBody>
      </p:sp>
      <p:cxnSp>
        <p:nvCxnSpPr>
          <p:cNvPr id="956" name="Google Shape;956;p69"/>
          <p:cNvCxnSpPr>
            <a:stCxn id="952" idx="3"/>
            <a:endCxn id="948" idx="2"/>
          </p:cNvCxnSpPr>
          <p:nvPr/>
        </p:nvCxnSpPr>
        <p:spPr>
          <a:xfrm>
            <a:off x="1842275" y="2532850"/>
            <a:ext cx="751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69"/>
          <p:cNvCxnSpPr>
            <a:stCxn id="953" idx="3"/>
            <a:endCxn id="949" idx="2"/>
          </p:cNvCxnSpPr>
          <p:nvPr/>
        </p:nvCxnSpPr>
        <p:spPr>
          <a:xfrm>
            <a:off x="1842275" y="3298925"/>
            <a:ext cx="631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69"/>
          <p:cNvCxnSpPr>
            <a:stCxn id="954" idx="3"/>
            <a:endCxn id="950" idx="2"/>
          </p:cNvCxnSpPr>
          <p:nvPr/>
        </p:nvCxnSpPr>
        <p:spPr>
          <a:xfrm>
            <a:off x="1842275" y="3823125"/>
            <a:ext cx="631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69"/>
          <p:cNvCxnSpPr>
            <a:stCxn id="955" idx="3"/>
            <a:endCxn id="951" idx="2"/>
          </p:cNvCxnSpPr>
          <p:nvPr/>
        </p:nvCxnSpPr>
        <p:spPr>
          <a:xfrm>
            <a:off x="1842275" y="4347325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69"/>
          <p:cNvSpPr txBox="1"/>
          <p:nvPr/>
        </p:nvSpPr>
        <p:spPr>
          <a:xfrm>
            <a:off x="777375" y="2720250"/>
            <a:ext cx="852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61" name="Google Shape;961;p69"/>
          <p:cNvSpPr txBox="1"/>
          <p:nvPr/>
        </p:nvSpPr>
        <p:spPr>
          <a:xfrm>
            <a:off x="2777275" y="2720238"/>
            <a:ext cx="852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0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 the question and answer options be given in lines. Let’s describe the ask() function: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70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968" name="Google Shape;968;p7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69" name="Google Shape;969;p7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1" name="Google Shape;9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7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7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7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8" name="Google Shape;97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70"/>
          <p:cNvSpPr txBox="1"/>
          <p:nvPr/>
        </p:nvSpPr>
        <p:spPr>
          <a:xfrm>
            <a:off x="172075" y="991925"/>
            <a:ext cx="7235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70"/>
          <p:cNvSpPr txBox="1"/>
          <p:nvPr/>
        </p:nvSpPr>
        <p:spPr>
          <a:xfrm>
            <a:off x="172075" y="1493963"/>
            <a:ext cx="7200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we put the data lines in the widgets?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0"/>
          <p:cNvSpPr txBox="1"/>
          <p:nvPr/>
        </p:nvSpPr>
        <p:spPr>
          <a:xfrm>
            <a:off x="172075" y="18542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Here’s one possibility: put the ith answer option into the ith radio button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70"/>
          <p:cNvSpPr txBox="1"/>
          <p:nvPr/>
        </p:nvSpPr>
        <p:spPr>
          <a:xfrm>
            <a:off x="4406500" y="3746425"/>
            <a:ext cx="32694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No! If we do that, the correct answer will always be the first button.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answers need to be shuffled.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70"/>
          <p:cNvSpPr/>
          <p:nvPr/>
        </p:nvSpPr>
        <p:spPr>
          <a:xfrm>
            <a:off x="2441875" y="2321488"/>
            <a:ext cx="1522800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rbtn_1</a:t>
            </a:r>
            <a:endParaRPr/>
          </a:p>
        </p:txBody>
      </p:sp>
      <p:sp>
        <p:nvSpPr>
          <p:cNvPr id="985" name="Google Shape;985;p70"/>
          <p:cNvSpPr/>
          <p:nvPr/>
        </p:nvSpPr>
        <p:spPr>
          <a:xfrm>
            <a:off x="2311513" y="3087563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rbtn_4</a:t>
            </a:r>
            <a:endParaRPr/>
          </a:p>
        </p:txBody>
      </p:sp>
      <p:sp>
        <p:nvSpPr>
          <p:cNvPr id="986" name="Google Shape;986;p70"/>
          <p:cNvSpPr/>
          <p:nvPr/>
        </p:nvSpPr>
        <p:spPr>
          <a:xfrm>
            <a:off x="2311513" y="3611750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lb_question</a:t>
            </a:r>
            <a:endParaRPr sz="1200"/>
          </a:p>
        </p:txBody>
      </p:sp>
      <p:sp>
        <p:nvSpPr>
          <p:cNvPr id="987" name="Google Shape;987;p70"/>
          <p:cNvSpPr/>
          <p:nvPr/>
        </p:nvSpPr>
        <p:spPr>
          <a:xfrm>
            <a:off x="2241338" y="4135963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lb_correct</a:t>
            </a:r>
            <a:endParaRPr sz="1200"/>
          </a:p>
        </p:txBody>
      </p:sp>
      <p:sp>
        <p:nvSpPr>
          <p:cNvPr id="988" name="Google Shape;988;p70"/>
          <p:cNvSpPr/>
          <p:nvPr/>
        </p:nvSpPr>
        <p:spPr>
          <a:xfrm>
            <a:off x="319475" y="2321500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right_answer</a:t>
            </a:r>
            <a:endParaRPr/>
          </a:p>
        </p:txBody>
      </p:sp>
      <p:sp>
        <p:nvSpPr>
          <p:cNvPr id="989" name="Google Shape;989;p70"/>
          <p:cNvSpPr/>
          <p:nvPr/>
        </p:nvSpPr>
        <p:spPr>
          <a:xfrm>
            <a:off x="319475" y="3087575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wrong3</a:t>
            </a:r>
            <a:endParaRPr/>
          </a:p>
        </p:txBody>
      </p:sp>
      <p:sp>
        <p:nvSpPr>
          <p:cNvPr id="990" name="Google Shape;990;p70"/>
          <p:cNvSpPr/>
          <p:nvPr/>
        </p:nvSpPr>
        <p:spPr>
          <a:xfrm>
            <a:off x="319475" y="3611775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991" name="Google Shape;991;p70"/>
          <p:cNvSpPr/>
          <p:nvPr/>
        </p:nvSpPr>
        <p:spPr>
          <a:xfrm>
            <a:off x="319475" y="4135975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right_answer</a:t>
            </a:r>
            <a:endParaRPr/>
          </a:p>
        </p:txBody>
      </p:sp>
      <p:cxnSp>
        <p:nvCxnSpPr>
          <p:cNvPr id="992" name="Google Shape;992;p70"/>
          <p:cNvCxnSpPr>
            <a:stCxn id="989" idx="3"/>
            <a:endCxn id="984" idx="2"/>
          </p:cNvCxnSpPr>
          <p:nvPr/>
        </p:nvCxnSpPr>
        <p:spPr>
          <a:xfrm flipH="1" rot="10800000">
            <a:off x="1842275" y="2532725"/>
            <a:ext cx="751800" cy="766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70"/>
          <p:cNvCxnSpPr>
            <a:stCxn id="990" idx="3"/>
            <a:endCxn id="986" idx="2"/>
          </p:cNvCxnSpPr>
          <p:nvPr/>
        </p:nvCxnSpPr>
        <p:spPr>
          <a:xfrm>
            <a:off x="1842275" y="3823125"/>
            <a:ext cx="631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70"/>
          <p:cNvCxnSpPr>
            <a:stCxn id="991" idx="3"/>
            <a:endCxn id="987" idx="2"/>
          </p:cNvCxnSpPr>
          <p:nvPr/>
        </p:nvCxnSpPr>
        <p:spPr>
          <a:xfrm>
            <a:off x="1842275" y="4347325"/>
            <a:ext cx="561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70"/>
          <p:cNvSpPr txBox="1"/>
          <p:nvPr/>
        </p:nvSpPr>
        <p:spPr>
          <a:xfrm>
            <a:off x="777375" y="2720250"/>
            <a:ext cx="852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96" name="Google Shape;996;p70"/>
          <p:cNvSpPr txBox="1"/>
          <p:nvPr/>
        </p:nvSpPr>
        <p:spPr>
          <a:xfrm>
            <a:off x="2777275" y="2720238"/>
            <a:ext cx="852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cxnSp>
        <p:nvCxnSpPr>
          <p:cNvPr id="997" name="Google Shape;997;p70"/>
          <p:cNvCxnSpPr>
            <a:stCxn id="988" idx="3"/>
            <a:endCxn id="985" idx="2"/>
          </p:cNvCxnSpPr>
          <p:nvPr/>
        </p:nvCxnSpPr>
        <p:spPr>
          <a:xfrm>
            <a:off x="1842275" y="2532850"/>
            <a:ext cx="631800" cy="766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1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03" name="Google Shape;1003;p7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04" name="Google Shape;1004;p7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6" name="Google Shape;100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7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3" name="Google Shape;101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7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5" name="Google Shape;1015;p71"/>
          <p:cNvSpPr txBox="1"/>
          <p:nvPr/>
        </p:nvSpPr>
        <p:spPr>
          <a:xfrm>
            <a:off x="172075" y="991925"/>
            <a:ext cx="7235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6" name="Google Shape;1016;p71"/>
          <p:cNvSpPr/>
          <p:nvPr/>
        </p:nvSpPr>
        <p:spPr>
          <a:xfrm>
            <a:off x="823425" y="1569200"/>
            <a:ext cx="4447800" cy="1774500"/>
          </a:xfrm>
          <a:prstGeom prst="roundRect">
            <a:avLst>
              <a:gd fmla="val 700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shuffle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answer options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the correct answer as a random button while the rest are incorrect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ive the question text and give the correct answer in the answer form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the question form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7" name="Google Shape;1017;p71"/>
          <p:cNvSpPr txBox="1"/>
          <p:nvPr/>
        </p:nvSpPr>
        <p:spPr>
          <a:xfrm>
            <a:off x="360000" y="56922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#The function writes the value of the question</a:t>
            </a:r>
            <a:endParaRPr sz="18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72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23" name="Google Shape;1023;p7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24" name="Google Shape;1024;p7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6" name="Google Shape;102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7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7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7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3" name="Google Shape;103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7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72"/>
          <p:cNvSpPr txBox="1"/>
          <p:nvPr/>
        </p:nvSpPr>
        <p:spPr>
          <a:xfrm>
            <a:off x="172075" y="991925"/>
            <a:ext cx="7235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6" name="Google Shape;1036;p72"/>
          <p:cNvSpPr/>
          <p:nvPr/>
        </p:nvSpPr>
        <p:spPr>
          <a:xfrm>
            <a:off x="823425" y="1569200"/>
            <a:ext cx="4447800" cy="1774500"/>
          </a:xfrm>
          <a:prstGeom prst="roundRect">
            <a:avLst>
              <a:gd fmla="val 700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shuffle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answer options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the correct answer as a random button while the rest are incorrect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the question text and give the correct answer in the answer form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the question form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72"/>
          <p:cNvSpPr txBox="1"/>
          <p:nvPr/>
        </p:nvSpPr>
        <p:spPr>
          <a:xfrm>
            <a:off x="172075" y="4408800"/>
            <a:ext cx="7081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 we shuffle the answer options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72"/>
          <p:cNvSpPr txBox="1"/>
          <p:nvPr/>
        </p:nvSpPr>
        <p:spPr>
          <a:xfrm>
            <a:off x="360000" y="56922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#The function writes the value of the question</a:t>
            </a:r>
            <a:endParaRPr sz="18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3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44" name="Google Shape;1044;p7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45" name="Google Shape;1045;p7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7" name="Google Shape;104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7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4" name="Google Shape;105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7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73"/>
          <p:cNvSpPr txBox="1"/>
          <p:nvPr/>
        </p:nvSpPr>
        <p:spPr>
          <a:xfrm>
            <a:off x="172075" y="991925"/>
            <a:ext cx="7235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73"/>
          <p:cNvSpPr/>
          <p:nvPr/>
        </p:nvSpPr>
        <p:spPr>
          <a:xfrm>
            <a:off x="823425" y="1569200"/>
            <a:ext cx="4447800" cy="1774500"/>
          </a:xfrm>
          <a:prstGeom prst="roundRect">
            <a:avLst>
              <a:gd fmla="val 700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shuffle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answer options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the correct answer as a random button while the rest are incorrect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the question text and give the correct answer in the answer form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the question form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73"/>
          <p:cNvSpPr txBox="1"/>
          <p:nvPr/>
        </p:nvSpPr>
        <p:spPr>
          <a:xfrm>
            <a:off x="172075" y="3748475"/>
            <a:ext cx="50247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shuffle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answers = [rbtn_1, rbtn_2, rbtn_3, rbtn_4]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shuffle(answers)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59" name="Google Shape;1059;p73"/>
          <p:cNvCxnSpPr/>
          <p:nvPr/>
        </p:nvCxnSpPr>
        <p:spPr>
          <a:xfrm>
            <a:off x="266225" y="3588725"/>
            <a:ext cx="7241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73"/>
          <p:cNvSpPr txBox="1"/>
          <p:nvPr/>
        </p:nvSpPr>
        <p:spPr>
          <a:xfrm>
            <a:off x="5111875" y="3748475"/>
            <a:ext cx="2640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We can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shuffle the buttons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 a list of radio buttons and mix its elements.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1" name="Google Shape;1061;p73"/>
          <p:cNvSpPr txBox="1"/>
          <p:nvPr/>
        </p:nvSpPr>
        <p:spPr>
          <a:xfrm>
            <a:off x="360000" y="56922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#The function writes the value of the question</a:t>
            </a:r>
            <a:endParaRPr sz="18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4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1. Displaying the question in the form</a:t>
            </a:r>
            <a:endParaRPr sz="24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67" name="Google Shape;1067;p7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68" name="Google Shape;1068;p7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0" name="Google Shape;107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7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7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7" name="Google Shape;107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7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74"/>
          <p:cNvSpPr txBox="1"/>
          <p:nvPr/>
        </p:nvSpPr>
        <p:spPr>
          <a:xfrm>
            <a:off x="172075" y="991925"/>
            <a:ext cx="7235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0" name="Google Shape;1080;p74"/>
          <p:cNvSpPr/>
          <p:nvPr/>
        </p:nvSpPr>
        <p:spPr>
          <a:xfrm>
            <a:off x="823425" y="1569200"/>
            <a:ext cx="4447800" cy="1774500"/>
          </a:xfrm>
          <a:prstGeom prst="roundRect">
            <a:avLst>
              <a:gd fmla="val 700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shuffle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answer options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the correct answer as a random button while the rest are incorrect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the question text and give the correct answer in the answer form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the question form</a:t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1" name="Google Shape;1081;p74"/>
          <p:cNvSpPr txBox="1"/>
          <p:nvPr/>
        </p:nvSpPr>
        <p:spPr>
          <a:xfrm>
            <a:off x="172075" y="3748475"/>
            <a:ext cx="50247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shuffle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answers = [rbtn_1, rbtn_2, rbtn_3, rbtn_4]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shuffle(answers)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2" name="Google Shape;1082;p74"/>
          <p:cNvCxnSpPr/>
          <p:nvPr/>
        </p:nvCxnSpPr>
        <p:spPr>
          <a:xfrm>
            <a:off x="266225" y="3588725"/>
            <a:ext cx="7241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74"/>
          <p:cNvSpPr/>
          <p:nvPr/>
        </p:nvSpPr>
        <p:spPr>
          <a:xfrm>
            <a:off x="6322175" y="3758575"/>
            <a:ext cx="1541700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answers[0]</a:t>
            </a:r>
            <a:endParaRPr sz="1200"/>
          </a:p>
        </p:txBody>
      </p:sp>
      <p:sp>
        <p:nvSpPr>
          <p:cNvPr id="1084" name="Google Shape;1084;p74"/>
          <p:cNvSpPr/>
          <p:nvPr/>
        </p:nvSpPr>
        <p:spPr>
          <a:xfrm>
            <a:off x="6273100" y="4524650"/>
            <a:ext cx="1541700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answers[4]</a:t>
            </a:r>
            <a:endParaRPr/>
          </a:p>
        </p:txBody>
      </p:sp>
      <p:sp>
        <p:nvSpPr>
          <p:cNvPr id="1085" name="Google Shape;1085;p74"/>
          <p:cNvSpPr/>
          <p:nvPr/>
        </p:nvSpPr>
        <p:spPr>
          <a:xfrm>
            <a:off x="4572000" y="3758600"/>
            <a:ext cx="12810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right_answer</a:t>
            </a:r>
            <a:endParaRPr/>
          </a:p>
        </p:txBody>
      </p:sp>
      <p:sp>
        <p:nvSpPr>
          <p:cNvPr id="1086" name="Google Shape;1086;p74"/>
          <p:cNvSpPr/>
          <p:nvPr/>
        </p:nvSpPr>
        <p:spPr>
          <a:xfrm>
            <a:off x="4571925" y="4524675"/>
            <a:ext cx="12810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wrong3</a:t>
            </a:r>
            <a:endParaRPr/>
          </a:p>
        </p:txBody>
      </p:sp>
      <p:cxnSp>
        <p:nvCxnSpPr>
          <p:cNvPr id="1087" name="Google Shape;1087;p74"/>
          <p:cNvCxnSpPr>
            <a:stCxn id="1086" idx="3"/>
            <a:endCxn id="1084" idx="2"/>
          </p:cNvCxnSpPr>
          <p:nvPr/>
        </p:nvCxnSpPr>
        <p:spPr>
          <a:xfrm>
            <a:off x="5852925" y="4736025"/>
            <a:ext cx="574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74"/>
          <p:cNvSpPr txBox="1"/>
          <p:nvPr/>
        </p:nvSpPr>
        <p:spPr>
          <a:xfrm>
            <a:off x="4788025" y="4157338"/>
            <a:ext cx="852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(strings)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89" name="Google Shape;1089;p74"/>
          <p:cNvSpPr txBox="1"/>
          <p:nvPr/>
        </p:nvSpPr>
        <p:spPr>
          <a:xfrm>
            <a:off x="6358925" y="4157325"/>
            <a:ext cx="148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(var. buttons) </a:t>
            </a:r>
            <a:endParaRPr sz="1200">
              <a:solidFill>
                <a:srgbClr val="666666"/>
              </a:solidFill>
            </a:endParaRPr>
          </a:p>
        </p:txBody>
      </p:sp>
      <p:cxnSp>
        <p:nvCxnSpPr>
          <p:cNvPr id="1090" name="Google Shape;1090;p74"/>
          <p:cNvCxnSpPr>
            <a:stCxn id="1085" idx="3"/>
            <a:endCxn id="1083" idx="2"/>
          </p:cNvCxnSpPr>
          <p:nvPr/>
        </p:nvCxnSpPr>
        <p:spPr>
          <a:xfrm>
            <a:off x="5853000" y="3969950"/>
            <a:ext cx="623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74"/>
          <p:cNvSpPr txBox="1"/>
          <p:nvPr/>
        </p:nvSpPr>
        <p:spPr>
          <a:xfrm>
            <a:off x="360000" y="56922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#The function writes the value of the question</a:t>
            </a:r>
            <a:endParaRPr sz="1800"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4997825" y="2835100"/>
            <a:ext cx="3955800" cy="19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303975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look at our project’s mind map</a:t>
            </a:r>
            <a:endParaRPr sz="28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1442550" y="16712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form display</a:t>
            </a:r>
            <a:endParaRPr i="1" sz="1600"/>
          </a:p>
        </p:txBody>
      </p:sp>
      <p:sp>
        <p:nvSpPr>
          <p:cNvPr id="172" name="Google Shape;172;p30"/>
          <p:cNvSpPr/>
          <p:nvPr/>
        </p:nvSpPr>
        <p:spPr>
          <a:xfrm>
            <a:off x="5704700" y="1671225"/>
            <a:ext cx="1707000" cy="729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Answer form display</a:t>
            </a:r>
            <a:endParaRPr i="1" sz="1600"/>
          </a:p>
        </p:txBody>
      </p:sp>
      <p:sp>
        <p:nvSpPr>
          <p:cNvPr id="173" name="Google Shape;173;p30"/>
          <p:cNvSpPr/>
          <p:nvPr/>
        </p:nvSpPr>
        <p:spPr>
          <a:xfrm>
            <a:off x="1647575" y="2898625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Question storage</a:t>
            </a:r>
            <a:endParaRPr i="1" sz="1600"/>
          </a:p>
        </p:txBody>
      </p:sp>
      <p:sp>
        <p:nvSpPr>
          <p:cNvPr id="174" name="Google Shape;174;p30"/>
          <p:cNvSpPr/>
          <p:nvPr/>
        </p:nvSpPr>
        <p:spPr>
          <a:xfrm>
            <a:off x="277425" y="848725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442550" y="8624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76" name="Google Shape;176;p30"/>
          <p:cNvSpPr/>
          <p:nvPr/>
        </p:nvSpPr>
        <p:spPr>
          <a:xfrm>
            <a:off x="2848275" y="862413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369850" y="3998300"/>
            <a:ext cx="11760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 structure</a:t>
            </a:r>
            <a:endParaRPr/>
          </a:p>
        </p:txBody>
      </p:sp>
      <p:cxnSp>
        <p:nvCxnSpPr>
          <p:cNvPr id="178" name="Google Shape;178;p30"/>
          <p:cNvCxnSpPr>
            <a:endCxn id="174" idx="2"/>
          </p:cNvCxnSpPr>
          <p:nvPr/>
        </p:nvCxnSpPr>
        <p:spPr>
          <a:xfrm rot="10800000">
            <a:off x="824475" y="1500625"/>
            <a:ext cx="1176000" cy="168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0"/>
          <p:cNvCxnSpPr>
            <a:stCxn id="171" idx="0"/>
            <a:endCxn id="175" idx="2"/>
          </p:cNvCxnSpPr>
          <p:nvPr/>
        </p:nvCxnSpPr>
        <p:spPr>
          <a:xfrm rot="10800000">
            <a:off x="2110050" y="1514325"/>
            <a:ext cx="186000" cy="156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0"/>
          <p:cNvCxnSpPr>
            <a:endCxn id="176" idx="2"/>
          </p:cNvCxnSpPr>
          <p:nvPr/>
        </p:nvCxnSpPr>
        <p:spPr>
          <a:xfrm flipH="1" rot="10800000">
            <a:off x="2483925" y="1514313"/>
            <a:ext cx="1031700" cy="170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>
            <a:stCxn id="182" idx="1"/>
            <a:endCxn id="171" idx="3"/>
          </p:cNvCxnSpPr>
          <p:nvPr/>
        </p:nvCxnSpPr>
        <p:spPr>
          <a:xfrm rot="10800000">
            <a:off x="3149596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0"/>
          <p:cNvCxnSpPr>
            <a:stCxn id="182" idx="3"/>
            <a:endCxn id="172" idx="1"/>
          </p:cNvCxnSpPr>
          <p:nvPr/>
        </p:nvCxnSpPr>
        <p:spPr>
          <a:xfrm flipH="1" rot="10800000">
            <a:off x="5459554" y="2036100"/>
            <a:ext cx="245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0"/>
          <p:cNvCxnSpPr>
            <a:endCxn id="173" idx="0"/>
          </p:cNvCxnSpPr>
          <p:nvPr/>
        </p:nvCxnSpPr>
        <p:spPr>
          <a:xfrm flipH="1">
            <a:off x="2501075" y="2534125"/>
            <a:ext cx="910800" cy="364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30"/>
          <p:cNvSpPr/>
          <p:nvPr/>
        </p:nvSpPr>
        <p:spPr>
          <a:xfrm>
            <a:off x="5485800" y="2884813"/>
            <a:ext cx="1707000" cy="72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Event handling</a:t>
            </a:r>
            <a:endParaRPr i="1" sz="1600"/>
          </a:p>
        </p:txBody>
      </p:sp>
      <p:cxnSp>
        <p:nvCxnSpPr>
          <p:cNvPr id="186" name="Google Shape;186;p30"/>
          <p:cNvCxnSpPr>
            <a:endCxn id="185" idx="0"/>
          </p:cNvCxnSpPr>
          <p:nvPr/>
        </p:nvCxnSpPr>
        <p:spPr>
          <a:xfrm>
            <a:off x="5442000" y="2691913"/>
            <a:ext cx="897300" cy="192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0"/>
          <p:cNvSpPr/>
          <p:nvPr/>
        </p:nvSpPr>
        <p:spPr>
          <a:xfrm>
            <a:off x="5108050" y="4006900"/>
            <a:ext cx="19257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“Answer” button click</a:t>
            </a:r>
            <a:endParaRPr/>
          </a:p>
        </p:txBody>
      </p:sp>
      <p:cxnSp>
        <p:nvCxnSpPr>
          <p:cNvPr id="188" name="Google Shape;188;p30"/>
          <p:cNvCxnSpPr>
            <a:stCxn id="185" idx="2"/>
            <a:endCxn id="187" idx="0"/>
          </p:cNvCxnSpPr>
          <p:nvPr/>
        </p:nvCxnSpPr>
        <p:spPr>
          <a:xfrm flipH="1">
            <a:off x="6070800" y="3614713"/>
            <a:ext cx="268500" cy="392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/>
          <p:nvPr/>
        </p:nvSpPr>
        <p:spPr>
          <a:xfrm>
            <a:off x="4675350" y="855563"/>
            <a:ext cx="10941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creation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840475" y="8692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Positioning in layouts</a:t>
            </a:r>
            <a:endParaRPr sz="1300"/>
          </a:p>
        </p:txBody>
      </p:sp>
      <p:sp>
        <p:nvSpPr>
          <p:cNvPr id="191" name="Google Shape;191;p30"/>
          <p:cNvSpPr/>
          <p:nvPr/>
        </p:nvSpPr>
        <p:spPr>
          <a:xfrm>
            <a:off x="7246200" y="869250"/>
            <a:ext cx="1334700" cy="651900"/>
          </a:xfrm>
          <a:prstGeom prst="rect">
            <a:avLst/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lin ang="5400012" scaled="0"/>
          </a:gra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layout display</a:t>
            </a:r>
            <a:endParaRPr/>
          </a:p>
        </p:txBody>
      </p:sp>
      <p:cxnSp>
        <p:nvCxnSpPr>
          <p:cNvPr id="192" name="Google Shape;192;p30"/>
          <p:cNvCxnSpPr>
            <a:stCxn id="172" idx="0"/>
            <a:endCxn id="189" idx="2"/>
          </p:cNvCxnSpPr>
          <p:nvPr/>
        </p:nvCxnSpPr>
        <p:spPr>
          <a:xfrm rot="10800000">
            <a:off x="5222300" y="1507425"/>
            <a:ext cx="1335900" cy="163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>
            <a:endCxn id="190" idx="2"/>
          </p:cNvCxnSpPr>
          <p:nvPr/>
        </p:nvCxnSpPr>
        <p:spPr>
          <a:xfrm rot="10800000">
            <a:off x="6507825" y="1521150"/>
            <a:ext cx="50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0"/>
          <p:cNvCxnSpPr>
            <a:stCxn id="172" idx="0"/>
            <a:endCxn id="191" idx="2"/>
          </p:cNvCxnSpPr>
          <p:nvPr/>
        </p:nvCxnSpPr>
        <p:spPr>
          <a:xfrm flipH="1" rot="10800000">
            <a:off x="6558200" y="1521225"/>
            <a:ext cx="1355400" cy="150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30"/>
          <p:cNvSpPr/>
          <p:nvPr/>
        </p:nvSpPr>
        <p:spPr>
          <a:xfrm>
            <a:off x="1708050" y="3998725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for all questions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408050" y="4006900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question display</a:t>
            </a:r>
            <a:endParaRPr/>
          </a:p>
        </p:txBody>
      </p:sp>
      <p:cxnSp>
        <p:nvCxnSpPr>
          <p:cNvPr id="197" name="Google Shape;197;p30"/>
          <p:cNvCxnSpPr>
            <a:stCxn id="173" idx="2"/>
            <a:endCxn id="177" idx="0"/>
          </p:cNvCxnSpPr>
          <p:nvPr/>
        </p:nvCxnSpPr>
        <p:spPr>
          <a:xfrm flipH="1">
            <a:off x="957875" y="3628525"/>
            <a:ext cx="1543200" cy="369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0"/>
          <p:cNvCxnSpPr>
            <a:stCxn id="173" idx="2"/>
            <a:endCxn id="195" idx="0"/>
          </p:cNvCxnSpPr>
          <p:nvPr/>
        </p:nvCxnSpPr>
        <p:spPr>
          <a:xfrm flipH="1">
            <a:off x="2477075" y="3628525"/>
            <a:ext cx="24000" cy="370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>
            <a:stCxn id="173" idx="2"/>
            <a:endCxn id="196" idx="0"/>
          </p:cNvCxnSpPr>
          <p:nvPr/>
        </p:nvCxnSpPr>
        <p:spPr>
          <a:xfrm>
            <a:off x="2501075" y="3628525"/>
            <a:ext cx="1675800" cy="37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/>
          <p:nvPr/>
        </p:nvSpPr>
        <p:spPr>
          <a:xfrm>
            <a:off x="7246200" y="3998725"/>
            <a:ext cx="1537800" cy="651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 click</a:t>
            </a:r>
            <a:endParaRPr/>
          </a:p>
        </p:txBody>
      </p:sp>
      <p:cxnSp>
        <p:nvCxnSpPr>
          <p:cNvPr id="201" name="Google Shape;201;p30"/>
          <p:cNvCxnSpPr>
            <a:stCxn id="185" idx="2"/>
          </p:cNvCxnSpPr>
          <p:nvPr/>
        </p:nvCxnSpPr>
        <p:spPr>
          <a:xfrm>
            <a:off x="6339300" y="3614713"/>
            <a:ext cx="2127000" cy="37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30"/>
          <p:cNvSpPr/>
          <p:nvPr/>
        </p:nvSpPr>
        <p:spPr>
          <a:xfrm>
            <a:off x="3394675" y="1929450"/>
            <a:ext cx="2064900" cy="853500"/>
          </a:xfrm>
          <a:prstGeom prst="wave">
            <a:avLst>
              <a:gd fmla="val 6617" name="adj1"/>
              <a:gd fmla="val 1" name="adj2"/>
            </a:avLst>
          </a:prstGeom>
          <a:gradFill>
            <a:gsLst>
              <a:gs pos="0">
                <a:srgbClr val="66D286"/>
              </a:gs>
              <a:gs pos="100000">
                <a:srgbClr val="308549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Memory Card</a:t>
            </a:r>
            <a:endParaRPr b="1" sz="1800"/>
          </a:p>
        </p:txBody>
      </p:sp>
      <p:sp>
        <p:nvSpPr>
          <p:cNvPr id="202" name="Google Shape;202;p30"/>
          <p:cNvSpPr txBox="1"/>
          <p:nvPr/>
        </p:nvSpPr>
        <p:spPr>
          <a:xfrm>
            <a:off x="7437000" y="2836825"/>
            <a:ext cx="17070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Today we’ll make the interface work</a:t>
            </a:r>
            <a:endParaRPr b="1"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5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2. Checking the selected answer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97" name="Google Shape;1097;p7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098" name="Google Shape;1098;p7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0" name="Google Shape;110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7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7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75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Let’s describe the 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eck_answer() function that checks the answer: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75"/>
          <p:cNvSpPr txBox="1"/>
          <p:nvPr/>
        </p:nvSpPr>
        <p:spPr>
          <a:xfrm>
            <a:off x="172075" y="991925"/>
            <a:ext cx="7235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check_answer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1" name="Google Shape;1111;p75"/>
          <p:cNvSpPr/>
          <p:nvPr/>
        </p:nvSpPr>
        <p:spPr>
          <a:xfrm>
            <a:off x="5986813" y="2393375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answer[0]</a:t>
            </a:r>
            <a:endParaRPr/>
          </a:p>
        </p:txBody>
      </p:sp>
      <p:sp>
        <p:nvSpPr>
          <p:cNvPr id="1112" name="Google Shape;1112;p75"/>
          <p:cNvSpPr/>
          <p:nvPr/>
        </p:nvSpPr>
        <p:spPr>
          <a:xfrm>
            <a:off x="5916663" y="2945550"/>
            <a:ext cx="1669750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answer[1]</a:t>
            </a:r>
            <a:endParaRPr/>
          </a:p>
        </p:txBody>
      </p:sp>
      <p:sp>
        <p:nvSpPr>
          <p:cNvPr id="1113" name="Google Shape;1113;p75"/>
          <p:cNvSpPr/>
          <p:nvPr/>
        </p:nvSpPr>
        <p:spPr>
          <a:xfrm>
            <a:off x="3967325" y="2393388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right_answer</a:t>
            </a:r>
            <a:endParaRPr/>
          </a:p>
        </p:txBody>
      </p:sp>
      <p:sp>
        <p:nvSpPr>
          <p:cNvPr id="1114" name="Google Shape;1114;p75"/>
          <p:cNvSpPr/>
          <p:nvPr/>
        </p:nvSpPr>
        <p:spPr>
          <a:xfrm>
            <a:off x="3968638" y="2945563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wrong1</a:t>
            </a:r>
            <a:endParaRPr/>
          </a:p>
        </p:txBody>
      </p:sp>
      <p:cxnSp>
        <p:nvCxnSpPr>
          <p:cNvPr id="1115" name="Google Shape;1115;p75"/>
          <p:cNvCxnSpPr>
            <a:stCxn id="1114" idx="3"/>
            <a:endCxn id="1112" idx="2"/>
          </p:cNvCxnSpPr>
          <p:nvPr/>
        </p:nvCxnSpPr>
        <p:spPr>
          <a:xfrm>
            <a:off x="5491438" y="3156913"/>
            <a:ext cx="592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75"/>
          <p:cNvCxnSpPr>
            <a:stCxn id="1113" idx="3"/>
            <a:endCxn id="1111" idx="2"/>
          </p:cNvCxnSpPr>
          <p:nvPr/>
        </p:nvCxnSpPr>
        <p:spPr>
          <a:xfrm>
            <a:off x="5490125" y="2604738"/>
            <a:ext cx="659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7" name="Google Shape;1117;p75"/>
          <p:cNvSpPr/>
          <p:nvPr/>
        </p:nvSpPr>
        <p:spPr>
          <a:xfrm>
            <a:off x="5960688" y="3497750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answer[2]</a:t>
            </a:r>
            <a:endParaRPr/>
          </a:p>
        </p:txBody>
      </p:sp>
      <p:sp>
        <p:nvSpPr>
          <p:cNvPr id="1118" name="Google Shape;1118;p75"/>
          <p:cNvSpPr/>
          <p:nvPr/>
        </p:nvSpPr>
        <p:spPr>
          <a:xfrm>
            <a:off x="3968638" y="3497750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wrong2</a:t>
            </a:r>
            <a:endParaRPr/>
          </a:p>
        </p:txBody>
      </p:sp>
      <p:sp>
        <p:nvSpPr>
          <p:cNvPr id="1119" name="Google Shape;1119;p75"/>
          <p:cNvSpPr/>
          <p:nvPr/>
        </p:nvSpPr>
        <p:spPr>
          <a:xfrm>
            <a:off x="5960675" y="4049938"/>
            <a:ext cx="1625725" cy="422700"/>
          </a:xfrm>
          <a:prstGeom prst="flowChartInputOutpu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answer[3]</a:t>
            </a:r>
            <a:endParaRPr/>
          </a:p>
        </p:txBody>
      </p:sp>
      <p:sp>
        <p:nvSpPr>
          <p:cNvPr id="1120" name="Google Shape;1120;p75"/>
          <p:cNvSpPr/>
          <p:nvPr/>
        </p:nvSpPr>
        <p:spPr>
          <a:xfrm>
            <a:off x="3968638" y="4049950"/>
            <a:ext cx="1522800" cy="42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wrong3</a:t>
            </a:r>
            <a:endParaRPr/>
          </a:p>
        </p:txBody>
      </p:sp>
      <p:cxnSp>
        <p:nvCxnSpPr>
          <p:cNvPr id="1121" name="Google Shape;1121;p75"/>
          <p:cNvCxnSpPr>
            <a:stCxn id="1118" idx="3"/>
            <a:endCxn id="1117" idx="2"/>
          </p:cNvCxnSpPr>
          <p:nvPr/>
        </p:nvCxnSpPr>
        <p:spPr>
          <a:xfrm>
            <a:off x="5491438" y="3709100"/>
            <a:ext cx="631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75"/>
          <p:cNvCxnSpPr>
            <a:stCxn id="1120" idx="3"/>
            <a:endCxn id="1119" idx="2"/>
          </p:cNvCxnSpPr>
          <p:nvPr/>
        </p:nvCxnSpPr>
        <p:spPr>
          <a:xfrm>
            <a:off x="5491438" y="4261300"/>
            <a:ext cx="631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75"/>
          <p:cNvSpPr txBox="1"/>
          <p:nvPr/>
        </p:nvSpPr>
        <p:spPr>
          <a:xfrm>
            <a:off x="3998338" y="1910138"/>
            <a:ext cx="3544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 link appeared in the previous function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75"/>
          <p:cNvSpPr txBox="1"/>
          <p:nvPr/>
        </p:nvSpPr>
        <p:spPr>
          <a:xfrm>
            <a:off x="3991325" y="4607600"/>
            <a:ext cx="1522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Lines of data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75"/>
          <p:cNvSpPr txBox="1"/>
          <p:nvPr/>
        </p:nvSpPr>
        <p:spPr>
          <a:xfrm>
            <a:off x="6060963" y="4524325"/>
            <a:ext cx="15228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Shuffled radio buttons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75"/>
          <p:cNvSpPr txBox="1"/>
          <p:nvPr/>
        </p:nvSpPr>
        <p:spPr>
          <a:xfrm>
            <a:off x="172075" y="1493963"/>
            <a:ext cx="7200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 we check a given answer and display the result?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7" name="Google Shape;112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025" y="2476763"/>
            <a:ext cx="3183511" cy="241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6"/>
          <p:cNvSpPr txBox="1"/>
          <p:nvPr/>
        </p:nvSpPr>
        <p:spPr>
          <a:xfrm>
            <a:off x="259150" y="175175"/>
            <a:ext cx="7235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lang="en" sz="24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. Checking the selected answer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133" name="Google Shape;1133;p7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34" name="Google Shape;1134;p7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6" name="Google Shape;113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7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7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7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3" name="Google Shape;1143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7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5" name="Google Shape;1145;p76"/>
          <p:cNvSpPr txBox="1"/>
          <p:nvPr/>
        </p:nvSpPr>
        <p:spPr>
          <a:xfrm>
            <a:off x="172075" y="620975"/>
            <a:ext cx="737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8000"/>
                </a:solidFill>
                <a:latin typeface="Roboto"/>
                <a:ea typeface="Roboto"/>
                <a:cs typeface="Roboto"/>
                <a:sym typeface="Roboto"/>
              </a:rPr>
              <a:t>#function that checks the answer to the question and displays the result</a:t>
            </a:r>
            <a:endParaRPr>
              <a:solidFill>
                <a:srgbClr val="008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76"/>
          <p:cNvSpPr txBox="1"/>
          <p:nvPr/>
        </p:nvSpPr>
        <p:spPr>
          <a:xfrm>
            <a:off x="172075" y="991925"/>
            <a:ext cx="7235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check_answer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Google Shape;1147;p76"/>
          <p:cNvSpPr/>
          <p:nvPr/>
        </p:nvSpPr>
        <p:spPr>
          <a:xfrm>
            <a:off x="837200" y="1484000"/>
            <a:ext cx="4447800" cy="1960500"/>
          </a:xfrm>
          <a:prstGeom prst="roundRect">
            <a:avLst>
              <a:gd fmla="val 700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 first radio button, answer[0], is clicked, then show the message: “Correct”!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any other radio button is clicked, show the message: “Incorrect!”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Montserrat"/>
              <a:buChar char="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the answer form and show the correct answer.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76"/>
          <p:cNvSpPr txBox="1"/>
          <p:nvPr/>
        </p:nvSpPr>
        <p:spPr>
          <a:xfrm>
            <a:off x="5526550" y="1550875"/>
            <a:ext cx="22077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The radio button method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rbtn.isChecked()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checks if the radio button is clicked.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9" name="Google Shape;1149;p76"/>
          <p:cNvCxnSpPr/>
          <p:nvPr/>
        </p:nvCxnSpPr>
        <p:spPr>
          <a:xfrm>
            <a:off x="5446000" y="1118150"/>
            <a:ext cx="0" cy="2364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0" name="Google Shape;1150;p76"/>
          <p:cNvSpPr/>
          <p:nvPr/>
        </p:nvSpPr>
        <p:spPr>
          <a:xfrm rot="5400000">
            <a:off x="3814150" y="174350"/>
            <a:ext cx="213000" cy="73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76"/>
          <p:cNvSpPr txBox="1"/>
          <p:nvPr/>
        </p:nvSpPr>
        <p:spPr>
          <a:xfrm>
            <a:off x="1288525" y="3982750"/>
            <a:ext cx="58464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The operations are </a:t>
            </a:r>
            <a:r>
              <a:rPr i="1"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performed</a:t>
            </a:r>
            <a:r>
              <a:rPr i="1"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when “Answer!” is clicked. </a:t>
            </a:r>
            <a:endParaRPr i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Check_answer() replaces the current start_test() function!</a:t>
            </a:r>
            <a:endParaRPr i="1" sz="1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77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57" name="Google Shape;1157;p77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7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9" name="Google Shape;115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7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7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7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6" name="Google Shape;1166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7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77"/>
          <p:cNvSpPr txBox="1"/>
          <p:nvPr/>
        </p:nvSpPr>
        <p:spPr>
          <a:xfrm>
            <a:off x="259150" y="175175"/>
            <a:ext cx="7405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Let’s unite them</a:t>
            </a:r>
            <a:r>
              <a:rPr lang="en" sz="2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2000" u="sng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69" name="Google Shape;1169;p77"/>
          <p:cNvSpPr txBox="1"/>
          <p:nvPr/>
        </p:nvSpPr>
        <p:spPr>
          <a:xfrm>
            <a:off x="208600" y="423675"/>
            <a:ext cx="51222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right_answer,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6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wrong3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77"/>
          <p:cNvSpPr/>
          <p:nvPr/>
        </p:nvSpPr>
        <p:spPr>
          <a:xfrm>
            <a:off x="650350" y="829463"/>
            <a:ext cx="6723900" cy="81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Shuffle the button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linking answer options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(answer[0] is correct).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the question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question form and the correct answer in the answer form.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77"/>
          <p:cNvSpPr txBox="1"/>
          <p:nvPr/>
        </p:nvSpPr>
        <p:spPr>
          <a:xfrm>
            <a:off x="181900" y="1788550"/>
            <a:ext cx="5122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check_answer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2" name="Google Shape;1172;p77"/>
          <p:cNvSpPr/>
          <p:nvPr/>
        </p:nvSpPr>
        <p:spPr>
          <a:xfrm>
            <a:off x="650350" y="2188650"/>
            <a:ext cx="6723900" cy="72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the answer.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If the radio button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answer[0] is clicked, then the answer is correct. If any other answer is clicked, then incorrect.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Call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show_correct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(), passing the line with the result.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3" name="Google Shape;1173;p77"/>
          <p:cNvSpPr txBox="1"/>
          <p:nvPr/>
        </p:nvSpPr>
        <p:spPr>
          <a:xfrm>
            <a:off x="181900" y="3086813"/>
            <a:ext cx="5122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en" sz="16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_correct</a:t>
            </a:r>
            <a:r>
              <a:rPr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4" name="Google Shape;1174;p77"/>
          <p:cNvSpPr/>
          <p:nvPr/>
        </p:nvSpPr>
        <p:spPr>
          <a:xfrm>
            <a:off x="650350" y="3514925"/>
            <a:ext cx="6723900" cy="510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 the answer form with the correct answer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a res mark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(“Correct”/”Incorrect”).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77"/>
          <p:cNvSpPr txBox="1"/>
          <p:nvPr/>
        </p:nvSpPr>
        <p:spPr>
          <a:xfrm>
            <a:off x="181900" y="4275775"/>
            <a:ext cx="74757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'The national language of Brazil'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'Portuguese'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...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'Italian'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btn_OK.clicked.connect(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check_answer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7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81" name="Google Shape;1181;p7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3" name="Google Shape;118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7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7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7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7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0" name="Google Shape;119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0454" y="234025"/>
            <a:ext cx="1050920" cy="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78"/>
          <p:cNvSpPr txBox="1"/>
          <p:nvPr/>
        </p:nvSpPr>
        <p:spPr>
          <a:xfrm>
            <a:off x="352725" y="175175"/>
            <a:ext cx="7065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Expected results:</a:t>
            </a:r>
            <a:endParaRPr sz="2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2" name="Google Shape;1192;p78"/>
          <p:cNvSpPr txBox="1"/>
          <p:nvPr/>
        </p:nvSpPr>
        <p:spPr>
          <a:xfrm>
            <a:off x="254425" y="720500"/>
            <a:ext cx="58983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start_test() will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stop working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 application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now has the functions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ask(), check_answer() and show_correct() for asking a question and checking the given answer.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Now the application knows how to ask one question, check the answer and display the result.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Brainstorming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4" name="Google Shape;1194;p78"/>
          <p:cNvPicPr preferRelativeResize="0"/>
          <p:nvPr/>
        </p:nvPicPr>
        <p:blipFill rotWithShape="1">
          <a:blip r:embed="rId5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79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79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2" name="Google Shape;120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688" y="1567873"/>
            <a:ext cx="2023375" cy="19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79"/>
          <p:cNvSpPr txBox="1"/>
          <p:nvPr/>
        </p:nvSpPr>
        <p:spPr>
          <a:xfrm>
            <a:off x="348850" y="1104450"/>
            <a:ext cx="5963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 Studio Code:</a:t>
            </a: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Memory Card Application</a:t>
            </a:r>
            <a:endParaRPr sz="3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04" name="Google Shape;1204;p79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4. Memory Card. Application P.2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8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10" name="Google Shape;1210;p8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2" name="Google Shape;121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3" name="Google Shape;1213;p80"/>
          <p:cNvPicPr preferRelativeResize="0"/>
          <p:nvPr/>
        </p:nvPicPr>
        <p:blipFill rotWithShape="1">
          <a:blip r:embed="rId4">
            <a:alphaModFix/>
          </a:blip>
          <a:srcRect b="0" l="3856" r="1392" t="0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80"/>
          <p:cNvSpPr/>
          <p:nvPr/>
        </p:nvSpPr>
        <p:spPr>
          <a:xfrm>
            <a:off x="1155041" y="1876171"/>
            <a:ext cx="4349700" cy="3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80">
            <a:hlinkClick r:id="rId5"/>
          </p:cNvPr>
          <p:cNvSpPr txBox="1"/>
          <p:nvPr/>
        </p:nvSpPr>
        <p:spPr>
          <a:xfrm>
            <a:off x="1155050" y="1946300"/>
            <a:ext cx="4349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6"/>
              </a:rPr>
              <a:t>Visual studio code от «Algorithmics»</a:t>
            </a:r>
            <a:endParaRPr sz="1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16" name="Google Shape;1216;p80"/>
          <p:cNvSpPr txBox="1"/>
          <p:nvPr/>
        </p:nvSpPr>
        <p:spPr>
          <a:xfrm>
            <a:off x="348601" y="175175"/>
            <a:ext cx="74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Cmoplete the task in</a:t>
            </a: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 VS Code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7" name="Google Shape;1217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8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8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8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8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8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8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6" name="Google Shape;1226;p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80"/>
          <p:cNvSpPr txBox="1"/>
          <p:nvPr/>
        </p:nvSpPr>
        <p:spPr>
          <a:xfrm>
            <a:off x="1035653" y="779650"/>
            <a:ext cx="65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VSC. PyQt. Memory Card”</a:t>
            </a:r>
            <a:endParaRPr b="1" sz="24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8" name="Google Shape;1228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8600" y="76947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1997" y="1876170"/>
            <a:ext cx="11035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8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creation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1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1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 txBox="1"/>
          <p:nvPr/>
        </p:nvSpPr>
        <p:spPr>
          <a:xfrm>
            <a:off x="360000" y="1038875"/>
            <a:ext cx="5115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Wrapping up the </a:t>
            </a:r>
            <a:r>
              <a:rPr lang="en" sz="3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workday 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39" name="Google Shape;123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713" y="1824638"/>
            <a:ext cx="1579225" cy="14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81"/>
          <p:cNvSpPr txBox="1"/>
          <p:nvPr/>
        </p:nvSpPr>
        <p:spPr>
          <a:xfrm>
            <a:off x="360000" y="320450"/>
            <a:ext cx="5432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2. Lesson 4. Memory Card Application P.2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oogle Shape;1245;p8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46" name="Google Shape;1246;p8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8" name="Google Shape;1248;p82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9" name="Google Shape;12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2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82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8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8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8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8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8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8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8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8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0" name="Google Shape;126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82"/>
          <p:cNvSpPr txBox="1"/>
          <p:nvPr/>
        </p:nvSpPr>
        <p:spPr>
          <a:xfrm>
            <a:off x="360000" y="175175"/>
            <a:ext cx="73161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Montserrat ExtraBold"/>
                <a:ea typeface="Montserrat ExtraBold"/>
                <a:cs typeface="Montserrat ExtraBold"/>
                <a:sym typeface="Montserrat ExtraBold"/>
              </a:rPr>
              <a:t>To wrap up the workday, complete this technical interview</a:t>
            </a:r>
            <a:r>
              <a:rPr lang="en" sz="2500"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43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2" name="Google Shape;1262;p82"/>
          <p:cNvSpPr txBox="1"/>
          <p:nvPr/>
        </p:nvSpPr>
        <p:spPr>
          <a:xfrm>
            <a:off x="360000" y="1119000"/>
            <a:ext cx="6905100" cy="1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Which method allows us to check whether a radio button has been selected?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How do we create the logical expression: “At least one of three radio buttons has been clicked”?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How do we shuffle the elements in a list? How is this function used in Memory Card?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3" name="Google Shape;1263;p82"/>
          <p:cNvSpPr txBox="1"/>
          <p:nvPr/>
        </p:nvSpPr>
        <p:spPr>
          <a:xfrm>
            <a:off x="4670413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Cole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Senior Developer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82"/>
          <p:cNvSpPr txBox="1"/>
          <p:nvPr/>
        </p:nvSpPr>
        <p:spPr>
          <a:xfrm>
            <a:off x="6066738" y="4548150"/>
            <a:ext cx="170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Emily</a:t>
            </a: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Montserrat"/>
                <a:ea typeface="Montserrat"/>
                <a:cs typeface="Montserrat"/>
                <a:sym typeface="Montserrat"/>
              </a:rPr>
              <a:t>Project Manager</a:t>
            </a:r>
            <a:endParaRPr i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5" name="Google Shape;1265;p82"/>
          <p:cNvPicPr preferRelativeResize="0"/>
          <p:nvPr/>
        </p:nvPicPr>
        <p:blipFill rotWithShape="1">
          <a:blip r:embed="rId5">
            <a:alphaModFix/>
          </a:blip>
          <a:srcRect b="67537" l="4357" r="59834" t="6999"/>
          <a:stretch/>
        </p:blipFill>
        <p:spPr>
          <a:xfrm>
            <a:off x="6236808" y="2836775"/>
            <a:ext cx="1439295" cy="171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82"/>
          <p:cNvPicPr preferRelativeResize="0"/>
          <p:nvPr/>
        </p:nvPicPr>
        <p:blipFill rotWithShape="1">
          <a:blip r:embed="rId6">
            <a:alphaModFix/>
          </a:blip>
          <a:srcRect b="59913" l="4562" r="68909" t="14160"/>
          <a:stretch/>
        </p:blipFill>
        <p:spPr>
          <a:xfrm>
            <a:off x="4872425" y="2803575"/>
            <a:ext cx="1351851" cy="171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8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72" name="Google Shape;1272;p8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4" name="Google Shape;1274;p83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5" name="Google Shape;127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83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83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8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8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8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8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8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8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8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6" name="Google Shape;1286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83"/>
          <p:cNvSpPr txBox="1"/>
          <p:nvPr/>
        </p:nvSpPr>
        <p:spPr>
          <a:xfrm>
            <a:off x="360000" y="175175"/>
            <a:ext cx="7014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 ExtraBold"/>
                <a:ea typeface="Montserrat ExtraBold"/>
                <a:cs typeface="Montserrat ExtraBold"/>
                <a:sym typeface="Montserrat ExtraBold"/>
              </a:rPr>
              <a:t>How effective was our work?</a:t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8" name="Google Shape;1288;p83"/>
          <p:cNvSpPr txBox="1"/>
          <p:nvPr/>
        </p:nvSpPr>
        <p:spPr>
          <a:xfrm>
            <a:off x="360000" y="1317725"/>
            <a:ext cx="73161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9" name="Google Shape;1289;p83"/>
          <p:cNvSpPr txBox="1"/>
          <p:nvPr/>
        </p:nvSpPr>
        <p:spPr>
          <a:xfrm>
            <a:off x="360000" y="1080888"/>
            <a:ext cx="73161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Together with your colleagues, answer these questions: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went especially well?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didn’t go as well as you expected?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What can you do next time to ensure success?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rgbClr val="FF784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90" name="Google Shape;1290;p83"/>
          <p:cNvPicPr preferRelativeResize="0"/>
          <p:nvPr/>
        </p:nvPicPr>
        <p:blipFill rotWithShape="1">
          <a:blip r:embed="rId5">
            <a:alphaModFix/>
          </a:blip>
          <a:srcRect b="0" l="55851" r="0" t="0"/>
          <a:stretch/>
        </p:blipFill>
        <p:spPr>
          <a:xfrm>
            <a:off x="6355729" y="287375"/>
            <a:ext cx="1237421" cy="468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84"/>
          <p:cNvPicPr preferRelativeResize="0"/>
          <p:nvPr/>
        </p:nvPicPr>
        <p:blipFill rotWithShape="1">
          <a:blip r:embed="rId3">
            <a:alphaModFix/>
          </a:blip>
          <a:srcRect b="33987" l="0" r="63718" t="37714"/>
          <a:stretch/>
        </p:blipFill>
        <p:spPr>
          <a:xfrm>
            <a:off x="5957591" y="3019263"/>
            <a:ext cx="1773470" cy="1814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6" name="Google Shape;1296;p8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297" name="Google Shape;1297;p8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8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84"/>
          <p:cNvSpPr txBox="1"/>
          <p:nvPr/>
        </p:nvSpPr>
        <p:spPr>
          <a:xfrm>
            <a:off x="360000" y="175175"/>
            <a:ext cx="71085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Additional tasks</a:t>
            </a: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0" name="Google Shape;1300;p84"/>
          <p:cNvSpPr txBox="1"/>
          <p:nvPr/>
        </p:nvSpPr>
        <p:spPr>
          <a:xfrm rot="-5400000">
            <a:off x="6504350" y="2628125"/>
            <a:ext cx="3262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Wrapping up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workday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1" name="Google Shape;130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2777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84"/>
          <p:cNvSpPr/>
          <p:nvPr/>
        </p:nvSpPr>
        <p:spPr>
          <a:xfrm>
            <a:off x="8784000" y="16052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84"/>
          <p:cNvSpPr/>
          <p:nvPr/>
        </p:nvSpPr>
        <p:spPr>
          <a:xfrm>
            <a:off x="8784000" y="1920013"/>
            <a:ext cx="192900" cy="1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8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8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8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8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8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8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8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8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2" name="Google Shape;1312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4675" y="175175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84"/>
          <p:cNvSpPr txBox="1"/>
          <p:nvPr/>
        </p:nvSpPr>
        <p:spPr>
          <a:xfrm>
            <a:off x="205450" y="843625"/>
            <a:ext cx="62505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Look at the code you’ve written one more time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Finish writing the code if necessary.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❏"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Add comments to the code to explain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which part of the code does what.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360000" y="175175"/>
            <a:ext cx="70653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The goal of this workday is: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8" name="Google Shape;20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09" name="Google Shape;20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16298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513" y="47054"/>
            <a:ext cx="1334800" cy="1263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403075" y="2255725"/>
            <a:ext cx="70653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Today you will</a:t>
            </a: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28375" y="672350"/>
            <a:ext cx="63507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program event handling for the Memory Card application.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784400" y="2801475"/>
            <a:ext cx="62082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review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what a group of widgets is, and several parameters for setting a widget’s  location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learn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the specifics of handling radio buttons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Char char="●"/>
            </a:pPr>
            <a:r>
              <a:rPr lang="en" sz="1600" u="sng">
                <a:latin typeface="Montserrat"/>
                <a:ea typeface="Montserrat"/>
                <a:cs typeface="Montserrat"/>
                <a:sym typeface="Montserrat"/>
              </a:rPr>
              <a:t>program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event handling with specially made handler functions!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 rot="-5400000">
            <a:off x="6510050" y="2633825"/>
            <a:ext cx="32511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Discussion of tasks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5736000" y="1047750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6050277" y="1355868"/>
            <a:ext cx="2432100" cy="2432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00" y="1647000"/>
            <a:ext cx="1954200" cy="18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348850" y="1355875"/>
            <a:ext cx="59637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Qualification</a:t>
            </a:r>
            <a:endParaRPr sz="37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360000" y="320450"/>
            <a:ext cx="5690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Module </a:t>
            </a:r>
            <a:r>
              <a:rPr b="1"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Lesson 4. Memory Card Application. P2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48617" r="0" t="0"/>
          <a:stretch/>
        </p:blipFill>
        <p:spPr>
          <a:xfrm>
            <a:off x="6125876" y="991937"/>
            <a:ext cx="1436876" cy="390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360000" y="175175"/>
            <a:ext cx="72489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Show your knowledge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of the PyQt library</a:t>
            </a:r>
            <a:endParaRPr sz="3000"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37" name="Google Shape;237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8" name="Google Shape;238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3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360000" y="175175"/>
            <a:ext cx="72264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How do you </a:t>
            </a:r>
            <a:r>
              <a:rPr lang="en" sz="3000" u="sng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create</a:t>
            </a: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an application?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widgets do you know?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50" name="Google Shape;250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51" name="Google Shape;251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fmla="val 80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4"/>
          <p:cNvSpPr txBox="1"/>
          <p:nvPr/>
        </p:nvSpPr>
        <p:spPr>
          <a:xfrm rot="-5400000">
            <a:off x="6478575" y="2410775"/>
            <a:ext cx="3493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Qualification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3792329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800" y="162550"/>
            <a:ext cx="1162225" cy="109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