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Montserrat SemiBold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Montserrat Black"/>
      <p:bold r:id="rId70"/>
      <p:boldItalic r:id="rId71"/>
    </p:embeddedFont>
    <p:embeddedFont>
      <p:font typeface="Montserrat Medium"/>
      <p:regular r:id="rId72"/>
      <p:bold r:id="rId73"/>
      <p:italic r:id="rId74"/>
      <p:boldItalic r:id="rId75"/>
    </p:embeddedFont>
    <p:embeddedFont>
      <p:font typeface="Roboto Light"/>
      <p:regular r:id="rId76"/>
      <p:bold r:id="rId77"/>
      <p:italic r:id="rId78"/>
      <p:boldItalic r:id="rId79"/>
    </p:embeddedFont>
    <p:embeddedFont>
      <p:font typeface="Montserrat ExtraBold"/>
      <p:bold r:id="rId80"/>
      <p:boldItalic r:id="rId81"/>
    </p:embeddedFont>
    <p:embeddedFont>
      <p:font typeface="Open Sans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FDC4D8-52AF-46F7-9DB7-BEA9E4E233EB}">
  <a:tblStyle styleId="{90FDC4D8-52AF-46F7-9DB7-BEA9E4E233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OpenSans-italic.fntdata"/><Relationship Id="rId83" Type="http://schemas.openxmlformats.org/officeDocument/2006/relationships/font" Target="fonts/OpenSans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OpenSans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MontserratExtraBold-bold.fntdata"/><Relationship Id="rId82" Type="http://schemas.openxmlformats.org/officeDocument/2006/relationships/font" Target="fonts/OpenSans-regular.fntdata"/><Relationship Id="rId81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Medium-bold.fntdata"/><Relationship Id="rId72" Type="http://schemas.openxmlformats.org/officeDocument/2006/relationships/font" Target="fonts/MontserratMedium-regular.fntdata"/><Relationship Id="rId31" Type="http://schemas.openxmlformats.org/officeDocument/2006/relationships/slide" Target="slides/slide25.xml"/><Relationship Id="rId75" Type="http://schemas.openxmlformats.org/officeDocument/2006/relationships/font" Target="fonts/MontserratMedium-boldItalic.fntdata"/><Relationship Id="rId30" Type="http://schemas.openxmlformats.org/officeDocument/2006/relationships/slide" Target="slides/slide24.xml"/><Relationship Id="rId74" Type="http://schemas.openxmlformats.org/officeDocument/2006/relationships/font" Target="fonts/MontserratMedium-italic.fntdata"/><Relationship Id="rId33" Type="http://schemas.openxmlformats.org/officeDocument/2006/relationships/slide" Target="slides/slide27.xml"/><Relationship Id="rId77" Type="http://schemas.openxmlformats.org/officeDocument/2006/relationships/font" Target="fonts/RobotoLight-bold.fntdata"/><Relationship Id="rId32" Type="http://schemas.openxmlformats.org/officeDocument/2006/relationships/slide" Target="slides/slide26.xml"/><Relationship Id="rId76" Type="http://schemas.openxmlformats.org/officeDocument/2006/relationships/font" Target="fonts/RobotoLight-regular.fntdata"/><Relationship Id="rId35" Type="http://schemas.openxmlformats.org/officeDocument/2006/relationships/slide" Target="slides/slide29.xml"/><Relationship Id="rId79" Type="http://schemas.openxmlformats.org/officeDocument/2006/relationships/font" Target="fonts/RobotoLight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Light-italic.fntdata"/><Relationship Id="rId71" Type="http://schemas.openxmlformats.org/officeDocument/2006/relationships/font" Target="fonts/MontserratBlack-boldItalic.fntdata"/><Relationship Id="rId70" Type="http://schemas.openxmlformats.org/officeDocument/2006/relationships/font" Target="fonts/MontserratBlack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font" Target="fonts/MontserratSemiBold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bold.fntdata"/><Relationship Id="rId60" Type="http://schemas.openxmlformats.org/officeDocument/2006/relationships/font" Target="fonts/MontserratSemiBol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ontserratSemiBold-bold.fntdata"/><Relationship Id="rId14" Type="http://schemas.openxmlformats.org/officeDocument/2006/relationships/slide" Target="slides/slide8.xml"/><Relationship Id="rId58" Type="http://schemas.openxmlformats.org/officeDocument/2006/relationships/font" Target="fonts/Montserrat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Ссылка на методичку &gt;&gt; Link to methodological plan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66719a6c2_0_1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66719a6c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66719a6c2_0_19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66719a6c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e59943482_0_4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e59943482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e59943482_0_4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e5994348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e59943482_0_4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e59943482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e59943482_0_4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e5994348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1fa43eea5_2_10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1fa43eea5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66719a6c2_0_6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66719a6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e59943482_0_1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e5994348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5f469a67e_0_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5f469a6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f469a67e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f469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1fa43eea5_2_2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1fa43eea5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1fa43eea5_2_3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1fa43eea5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966719a6c2_0_2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966719a6c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66719a6c2_0_2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66719a6c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966719a6c2_0_30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966719a6c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1fa43eea5_2_4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91fa43eea5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66719a6c2_0_3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66719a6c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1fa43eea5_2_7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1fa43eea5_2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66719a6c2_0_37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66719a6c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1fa43eea5_2_7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91fa43eea5_2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5134c97d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d5134c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1fa43eea5_2_7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91fa43eea5_2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e27fac8b0_0_1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e27fac8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66719a6c2_0_3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66719a6c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de4c7a7b5_0_3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6de4c7a7b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1fa43eea5_2_9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1fa43eea5_2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966719a6c2_0_4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966719a6c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91fa43eea5_2_12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91fa43eea5_2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66719a6c2_0_6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66719a6c2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66719a6c2_0_6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66719a6c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66719a6c2_0_66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66719a6c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27fac8b0_0_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e27fac8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1fa43eea5_2_117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1fa43eea5_2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966719a6c2_0_70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966719a6c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66719a6c2_0_7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66719a6c2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966719a6c2_0_55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966719a6c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66719a6c2_0_7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66719a6c2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1fa43eea5_2_13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1fa43eea5_2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91fa43eea5_2_8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91fa43eea5_2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91fa43eea5_2_8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91fa43eea5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e27fac8b0_0_14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e27fac8b0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8e27fac8b0_0_14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8e27fac8b0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6719a6c2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6719a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8e27fac8b0_0_15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8e27fac8b0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91fa43eea5_2_13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91fa43eea5_2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d5134c97d_0_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d5134c9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59943482_0_1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e599434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e59943482_0_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e599434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66719a6c2_0_1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66719a6c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docs.google.com/document/d/10TmNc1qYQuJuNxN1HYhv-3gE0wJA27hOc6g2bm1sFBs/edit?usp=sharing" TargetMode="External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20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s://lms.alg.academy/task-preview/14526?track=1&amp;position=1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9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20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s://lms.alg.academy/task-preview/14526?track=1&amp;position=1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5" Type="http://schemas.openxmlformats.org/officeDocument/2006/relationships/image" Target="../media/image39.jpg"/><Relationship Id="rId6" Type="http://schemas.openxmlformats.org/officeDocument/2006/relationships/image" Target="../media/image3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5" Type="http://schemas.openxmlformats.org/officeDocument/2006/relationships/image" Target="../media/image3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jpg"/><Relationship Id="rId4" Type="http://schemas.openxmlformats.org/officeDocument/2006/relationships/image" Target="../media/image6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Application P. 3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MG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319" y="4343623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>
            <a:hlinkClick r:id="rId5"/>
          </p:cNvPr>
          <p:cNvSpPr/>
          <p:nvPr/>
        </p:nvSpPr>
        <p:spPr>
          <a:xfrm>
            <a:off x="84161" y="4314792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6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3761375" y="360000"/>
            <a:ext cx="4842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833AE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International school of</a:t>
            </a:r>
            <a:endParaRPr>
              <a:solidFill>
                <a:srgbClr val="833AE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833AE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programming for kids</a:t>
            </a:r>
            <a:endParaRPr>
              <a:solidFill>
                <a:srgbClr val="833AE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9" name="Google Shape;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000" y="360000"/>
            <a:ext cx="3053750" cy="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4" name="Google Shape;264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5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360000" y="242425"/>
            <a:ext cx="7058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</a:t>
            </a:r>
            <a:r>
              <a:rPr lang="en" sz="2400" u="sng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list</a:t>
            </a: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is a structure for the ordered storage of various types of data. </a:t>
            </a:r>
            <a:endParaRPr sz="21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342350" y="1886975"/>
            <a:ext cx="65493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[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181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176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178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171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179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165</a:t>
            </a:r>
            <a:r>
              <a:rPr lang="en" sz="19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73" name="Google Shape;273;p35"/>
          <p:cNvGraphicFramePr/>
          <p:nvPr/>
        </p:nvGraphicFramePr>
        <p:xfrm>
          <a:off x="1777038" y="24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{90FDC4D8-52AF-46F7-9DB7-BEA9E4E233EB}</a:tableStyleId>
              </a:tblPr>
              <a:tblGrid>
                <a:gridCol w="667275"/>
                <a:gridCol w="667275"/>
                <a:gridCol w="667275"/>
                <a:gridCol w="667275"/>
                <a:gridCol w="667275"/>
                <a:gridCol w="667275"/>
                <a:gridCol w="667275"/>
              </a:tblGrid>
              <a:tr h="34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FF78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74" name="Google Shape;274;p35"/>
          <p:cNvSpPr txBox="1"/>
          <p:nvPr/>
        </p:nvSpPr>
        <p:spPr>
          <a:xfrm>
            <a:off x="360000" y="3542800"/>
            <a:ext cx="418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6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‘Best result:’</a:t>
            </a: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results[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5061501" y="3543225"/>
            <a:ext cx="2942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Best result</a:t>
            </a: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: 181</a:t>
            </a:r>
            <a:endParaRPr sz="1600"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2588550" y="4473600"/>
            <a:ext cx="2472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Get an element from the list using its number (index)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5"/>
          <p:cNvCxnSpPr/>
          <p:nvPr/>
        </p:nvCxnSpPr>
        <p:spPr>
          <a:xfrm rot="10800000">
            <a:off x="3765575" y="4047888"/>
            <a:ext cx="0" cy="42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5"/>
          <p:cNvSpPr txBox="1"/>
          <p:nvPr/>
        </p:nvSpPr>
        <p:spPr>
          <a:xfrm>
            <a:off x="5201675" y="4473600"/>
            <a:ext cx="2472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program will print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5"/>
          <p:cNvCxnSpPr/>
          <p:nvPr/>
        </p:nvCxnSpPr>
        <p:spPr>
          <a:xfrm rot="10800000">
            <a:off x="6378700" y="4047888"/>
            <a:ext cx="0" cy="42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5"/>
          <p:cNvSpPr txBox="1"/>
          <p:nvPr/>
        </p:nvSpPr>
        <p:spPr>
          <a:xfrm>
            <a:off x="360000" y="1411000"/>
            <a:ext cx="300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" sz="1900">
                <a:solidFill>
                  <a:srgbClr val="1C00C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6" name="Google Shape;286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6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360000" y="242425"/>
            <a:ext cx="7058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</a:t>
            </a:r>
            <a:r>
              <a:rPr lang="en" sz="2400" u="sng">
                <a:solidFill>
                  <a:srgbClr val="FF784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list</a:t>
            </a: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 is a structure for the ordered storage of various types of data. </a:t>
            </a:r>
            <a:endParaRPr sz="21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360000" y="1833300"/>
            <a:ext cx="23631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last name</a:t>
            </a:r>
            <a:r>
              <a:rPr lang="en"/>
              <a:t> </a:t>
            </a:r>
            <a:r>
              <a:rPr lang="en">
                <a:solidFill>
                  <a:srgbClr val="A31515"/>
                </a:solidFill>
              </a:rPr>
              <a:t>‘Tanner’ </a:t>
            </a:r>
            <a:r>
              <a:rPr lang="en">
                <a:solidFill>
                  <a:schemeClr val="dk1"/>
                </a:solidFill>
              </a:rPr>
              <a:t>to the list</a:t>
            </a:r>
            <a:endParaRPr>
              <a:solidFill>
                <a:srgbClr val="A31515"/>
              </a:solidFill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268925" y="991925"/>
            <a:ext cx="6947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Let’s say we have a list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students = [</a:t>
            </a:r>
            <a:r>
              <a:rPr lang="en" sz="16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‘Smith’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‘Garcia’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‘Patel’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3168000" y="1833300"/>
            <a:ext cx="39852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students.append(</a:t>
            </a:r>
            <a:r>
              <a:rPr lang="en">
                <a:solidFill>
                  <a:srgbClr val="A31515"/>
                </a:solidFill>
              </a:rPr>
              <a:t>‘Tanner’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346175" y="2570225"/>
            <a:ext cx="23631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last name</a:t>
            </a:r>
            <a:r>
              <a:rPr lang="en"/>
              <a:t> </a:t>
            </a:r>
            <a:r>
              <a:rPr lang="en">
                <a:solidFill>
                  <a:srgbClr val="A31515"/>
                </a:solidFill>
              </a:rPr>
              <a:t>‘Smith’ </a:t>
            </a:r>
            <a:r>
              <a:rPr lang="en">
                <a:solidFill>
                  <a:schemeClr val="dk1"/>
                </a:solidFill>
              </a:rPr>
              <a:t>from the list</a:t>
            </a:r>
            <a:endParaRPr>
              <a:solidFill>
                <a:srgbClr val="A31515"/>
              </a:solidFill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154175" y="2570225"/>
            <a:ext cx="39852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students.remove(</a:t>
            </a:r>
            <a:r>
              <a:rPr lang="en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‘Smith’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360000" y="3307150"/>
            <a:ext cx="23631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the list contains the last name</a:t>
            </a:r>
            <a:r>
              <a:rPr lang="en"/>
              <a:t> </a:t>
            </a:r>
            <a:r>
              <a:rPr lang="en">
                <a:solidFill>
                  <a:srgbClr val="A31515"/>
                </a:solidFill>
              </a:rPr>
              <a:t>‘Hanz’</a:t>
            </a:r>
            <a:endParaRPr>
              <a:solidFill>
                <a:srgbClr val="A31515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3168000" y="3307150"/>
            <a:ext cx="39852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</a:rPr>
              <a:t>‘Hanz’ </a:t>
            </a:r>
            <a:r>
              <a:rPr lang="en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346175" y="4044075"/>
            <a:ext cx="23631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the list in alphabetical order</a:t>
            </a:r>
            <a:endParaRPr>
              <a:solidFill>
                <a:srgbClr val="A31515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154175" y="4044075"/>
            <a:ext cx="3985200" cy="52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7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students.sort()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3" name="Google Shape;303;p36"/>
          <p:cNvCxnSpPr>
            <a:stCxn id="294" idx="3"/>
            <a:endCxn id="296" idx="1"/>
          </p:cNvCxnSpPr>
          <p:nvPr/>
        </p:nvCxnSpPr>
        <p:spPr>
          <a:xfrm>
            <a:off x="2723100" y="2096700"/>
            <a:ext cx="4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6"/>
          <p:cNvCxnSpPr>
            <a:stCxn id="297" idx="3"/>
            <a:endCxn id="298" idx="1"/>
          </p:cNvCxnSpPr>
          <p:nvPr/>
        </p:nvCxnSpPr>
        <p:spPr>
          <a:xfrm>
            <a:off x="2709275" y="2833625"/>
            <a:ext cx="4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6"/>
          <p:cNvCxnSpPr>
            <a:stCxn id="299" idx="3"/>
            <a:endCxn id="300" idx="1"/>
          </p:cNvCxnSpPr>
          <p:nvPr/>
        </p:nvCxnSpPr>
        <p:spPr>
          <a:xfrm>
            <a:off x="2723100" y="3570550"/>
            <a:ext cx="4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6"/>
          <p:cNvCxnSpPr>
            <a:stCxn id="301" idx="3"/>
            <a:endCxn id="302" idx="1"/>
          </p:cNvCxnSpPr>
          <p:nvPr/>
        </p:nvCxnSpPr>
        <p:spPr>
          <a:xfrm>
            <a:off x="2709275" y="4307475"/>
            <a:ext cx="444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Are there any existing classes?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12" name="Google Shape;312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13" name="Google Shape;313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7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25" name="Google Shape;325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8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303975" y="175175"/>
            <a:ext cx="72351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lang="en" sz="25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class</a:t>
            </a: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is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➢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 shared name for multiple objects 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➢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(in programming)</a:t>
            </a:r>
            <a:r>
              <a:rPr b="1"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 shared description of how these objects should work</a:t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67438" y="1947650"/>
            <a:ext cx="1736100" cy="49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Classes</a:t>
            </a:r>
            <a:endParaRPr sz="1600"/>
          </a:p>
        </p:txBody>
      </p:sp>
      <p:sp>
        <p:nvSpPr>
          <p:cNvPr id="334" name="Google Shape;334;p38"/>
          <p:cNvSpPr/>
          <p:nvPr/>
        </p:nvSpPr>
        <p:spPr>
          <a:xfrm>
            <a:off x="435038" y="2827900"/>
            <a:ext cx="1736100" cy="49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Existing</a:t>
            </a:r>
            <a:endParaRPr sz="1600"/>
          </a:p>
        </p:txBody>
      </p:sp>
      <p:sp>
        <p:nvSpPr>
          <p:cNvPr id="335" name="Google Shape;335;p38"/>
          <p:cNvSpPr/>
          <p:nvPr/>
        </p:nvSpPr>
        <p:spPr>
          <a:xfrm>
            <a:off x="3803538" y="2827900"/>
            <a:ext cx="1736100" cy="49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own</a:t>
            </a:r>
            <a:endParaRPr sz="1600"/>
          </a:p>
        </p:txBody>
      </p:sp>
      <p:sp>
        <p:nvSpPr>
          <p:cNvPr id="336" name="Google Shape;336;p38"/>
          <p:cNvSpPr/>
          <p:nvPr/>
        </p:nvSpPr>
        <p:spPr>
          <a:xfrm rot="5400000">
            <a:off x="4090888" y="3333900"/>
            <a:ext cx="1162200" cy="1737000"/>
          </a:xfrm>
          <a:prstGeom prst="flowChartDelay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3749213" y="3748525"/>
            <a:ext cx="1847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Properties and methods must be described</a:t>
            </a:r>
            <a:endParaRPr sz="1500"/>
          </a:p>
        </p:txBody>
      </p:sp>
      <p:sp>
        <p:nvSpPr>
          <p:cNvPr id="338" name="Google Shape;338;p38"/>
          <p:cNvSpPr/>
          <p:nvPr/>
        </p:nvSpPr>
        <p:spPr>
          <a:xfrm rot="5400000">
            <a:off x="721063" y="3333900"/>
            <a:ext cx="1162200" cy="1737000"/>
          </a:xfrm>
          <a:prstGeom prst="flowChartDelay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379388" y="3748525"/>
            <a:ext cx="1847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Already described in a library</a:t>
            </a:r>
            <a:endParaRPr sz="1500"/>
          </a:p>
        </p:txBody>
      </p:sp>
      <p:cxnSp>
        <p:nvCxnSpPr>
          <p:cNvPr id="340" name="Google Shape;340;p38"/>
          <p:cNvCxnSpPr>
            <a:stCxn id="333" idx="2"/>
            <a:endCxn id="334" idx="0"/>
          </p:cNvCxnSpPr>
          <p:nvPr/>
        </p:nvCxnSpPr>
        <p:spPr>
          <a:xfrm flipH="1">
            <a:off x="1303188" y="2440850"/>
            <a:ext cx="1632300" cy="387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8"/>
          <p:cNvCxnSpPr>
            <a:stCxn id="333" idx="2"/>
            <a:endCxn id="335" idx="0"/>
          </p:cNvCxnSpPr>
          <p:nvPr/>
        </p:nvCxnSpPr>
        <p:spPr>
          <a:xfrm>
            <a:off x="2935488" y="2440850"/>
            <a:ext cx="1736100" cy="387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8"/>
          <p:cNvCxnSpPr>
            <a:stCxn id="334" idx="2"/>
            <a:endCxn id="338" idx="1"/>
          </p:cNvCxnSpPr>
          <p:nvPr/>
        </p:nvCxnSpPr>
        <p:spPr>
          <a:xfrm flipH="1">
            <a:off x="1302188" y="3321100"/>
            <a:ext cx="900" cy="300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8"/>
          <p:cNvCxnSpPr>
            <a:stCxn id="335" idx="2"/>
            <a:endCxn id="336" idx="1"/>
          </p:cNvCxnSpPr>
          <p:nvPr/>
        </p:nvCxnSpPr>
        <p:spPr>
          <a:xfrm>
            <a:off x="4671588" y="3321100"/>
            <a:ext cx="300" cy="300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</a:t>
            </a:r>
            <a:r>
              <a:rPr lang="en" sz="30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our own </a:t>
            </a:r>
            <a:r>
              <a:rPr lang="en" sz="30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49" name="Google Shape;349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50" name="Google Shape;350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9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62" name="Google Shape;362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40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0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Creating classes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233275" y="674075"/>
            <a:ext cx="72351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create a class, we must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list the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properties</a:t>
            </a: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that determine the traits of an instance of the class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list the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methods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for working with an instance of the class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233275" y="2143500"/>
            <a:ext cx="50670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title_text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.title        = title_text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print_info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1030950" y="2241175"/>
            <a:ext cx="14343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name</a:t>
            </a:r>
            <a:endParaRPr sz="1200"/>
          </a:p>
        </p:txBody>
      </p:sp>
      <p:sp>
        <p:nvSpPr>
          <p:cNvPr id="373" name="Google Shape;373;p40"/>
          <p:cNvSpPr/>
          <p:nvPr/>
        </p:nvSpPr>
        <p:spPr>
          <a:xfrm>
            <a:off x="3168000" y="2678200"/>
            <a:ext cx="13368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Value</a:t>
            </a:r>
            <a:endParaRPr sz="1300"/>
          </a:p>
        </p:txBody>
      </p:sp>
      <p:sp>
        <p:nvSpPr>
          <p:cNvPr id="374" name="Google Shape;374;p40"/>
          <p:cNvSpPr/>
          <p:nvPr/>
        </p:nvSpPr>
        <p:spPr>
          <a:xfrm>
            <a:off x="3788350" y="3064600"/>
            <a:ext cx="13368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Value</a:t>
            </a:r>
            <a:endParaRPr sz="1300"/>
          </a:p>
        </p:txBody>
      </p:sp>
      <p:sp>
        <p:nvSpPr>
          <p:cNvPr id="375" name="Google Shape;375;p40"/>
          <p:cNvSpPr/>
          <p:nvPr/>
        </p:nvSpPr>
        <p:spPr>
          <a:xfrm>
            <a:off x="1975750" y="3061850"/>
            <a:ext cx="16101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name</a:t>
            </a:r>
            <a:endParaRPr sz="1200"/>
          </a:p>
        </p:txBody>
      </p:sp>
      <p:sp>
        <p:nvSpPr>
          <p:cNvPr id="376" name="Google Shape;376;p40"/>
          <p:cNvSpPr/>
          <p:nvPr/>
        </p:nvSpPr>
        <p:spPr>
          <a:xfrm>
            <a:off x="1287725" y="3504300"/>
            <a:ext cx="15585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 name</a:t>
            </a:r>
            <a:endParaRPr sz="1200"/>
          </a:p>
        </p:txBody>
      </p:sp>
      <p:sp>
        <p:nvSpPr>
          <p:cNvPr id="377" name="Google Shape;377;p40"/>
          <p:cNvSpPr/>
          <p:nvPr/>
        </p:nvSpPr>
        <p:spPr>
          <a:xfrm>
            <a:off x="1287725" y="3882525"/>
            <a:ext cx="28137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Action with object and properties</a:t>
            </a:r>
            <a:endParaRPr sz="1300"/>
          </a:p>
        </p:txBody>
      </p:sp>
      <p:sp>
        <p:nvSpPr>
          <p:cNvPr id="378" name="Google Shape;378;p40"/>
          <p:cNvSpPr/>
          <p:nvPr/>
        </p:nvSpPr>
        <p:spPr>
          <a:xfrm>
            <a:off x="1287725" y="4260750"/>
            <a:ext cx="28137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Action with object and properties</a:t>
            </a:r>
            <a:endParaRPr sz="1300"/>
          </a:p>
        </p:txBody>
      </p:sp>
      <p:cxnSp>
        <p:nvCxnSpPr>
          <p:cNvPr id="379" name="Google Shape;379;p40"/>
          <p:cNvCxnSpPr/>
          <p:nvPr/>
        </p:nvCxnSpPr>
        <p:spPr>
          <a:xfrm>
            <a:off x="762000" y="2590200"/>
            <a:ext cx="0" cy="210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>
            <a:off x="1221450" y="2980775"/>
            <a:ext cx="0" cy="392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>
            <a:off x="1205750" y="3782700"/>
            <a:ext cx="0" cy="856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 </a:t>
            </a:r>
            <a:r>
              <a:rPr lang="en" sz="29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constructor</a:t>
            </a: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does the </a:t>
            </a:r>
            <a:r>
              <a:rPr lang="en" sz="29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self</a:t>
            </a: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parameter do</a:t>
            </a: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87" name="Google Shape;387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8" name="Google Shape;388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41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00" name="Google Shape;400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2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2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Creating classes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218850" y="559650"/>
            <a:ext cx="7235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constructor is a special function that creates an instance of the class with the indicated properties.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233275" y="2143500"/>
            <a:ext cx="50670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title_text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.title        = title_text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print_info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1030950" y="2241175"/>
            <a:ext cx="14343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name</a:t>
            </a:r>
            <a:endParaRPr sz="1200"/>
          </a:p>
        </p:txBody>
      </p:sp>
      <p:sp>
        <p:nvSpPr>
          <p:cNvPr id="411" name="Google Shape;411;p42"/>
          <p:cNvSpPr/>
          <p:nvPr/>
        </p:nvSpPr>
        <p:spPr>
          <a:xfrm>
            <a:off x="3168000" y="2678200"/>
            <a:ext cx="13368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Value</a:t>
            </a:r>
            <a:endParaRPr sz="1300"/>
          </a:p>
        </p:txBody>
      </p:sp>
      <p:sp>
        <p:nvSpPr>
          <p:cNvPr id="412" name="Google Shape;412;p42"/>
          <p:cNvSpPr/>
          <p:nvPr/>
        </p:nvSpPr>
        <p:spPr>
          <a:xfrm>
            <a:off x="3788350" y="3064600"/>
            <a:ext cx="13368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Value</a:t>
            </a:r>
            <a:endParaRPr sz="1300"/>
          </a:p>
        </p:txBody>
      </p:sp>
      <p:sp>
        <p:nvSpPr>
          <p:cNvPr id="413" name="Google Shape;413;p42"/>
          <p:cNvSpPr/>
          <p:nvPr/>
        </p:nvSpPr>
        <p:spPr>
          <a:xfrm>
            <a:off x="1975750" y="3061850"/>
            <a:ext cx="16101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Property name</a:t>
            </a:r>
            <a:endParaRPr sz="1200"/>
          </a:p>
        </p:txBody>
      </p:sp>
      <p:sp>
        <p:nvSpPr>
          <p:cNvPr id="414" name="Google Shape;414;p42"/>
          <p:cNvSpPr/>
          <p:nvPr/>
        </p:nvSpPr>
        <p:spPr>
          <a:xfrm>
            <a:off x="1287725" y="3504300"/>
            <a:ext cx="15585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 name</a:t>
            </a:r>
            <a:endParaRPr sz="1200"/>
          </a:p>
        </p:txBody>
      </p:sp>
      <p:sp>
        <p:nvSpPr>
          <p:cNvPr id="415" name="Google Shape;415;p42"/>
          <p:cNvSpPr/>
          <p:nvPr/>
        </p:nvSpPr>
        <p:spPr>
          <a:xfrm>
            <a:off x="1287725" y="3882525"/>
            <a:ext cx="28137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Action with object and properties</a:t>
            </a:r>
            <a:endParaRPr sz="1300"/>
          </a:p>
        </p:txBody>
      </p:sp>
      <p:sp>
        <p:nvSpPr>
          <p:cNvPr id="416" name="Google Shape;416;p42"/>
          <p:cNvSpPr/>
          <p:nvPr/>
        </p:nvSpPr>
        <p:spPr>
          <a:xfrm>
            <a:off x="1287725" y="4260750"/>
            <a:ext cx="2813700" cy="27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Action with object and properties</a:t>
            </a:r>
            <a:endParaRPr sz="1300"/>
          </a:p>
        </p:txBody>
      </p:sp>
      <p:cxnSp>
        <p:nvCxnSpPr>
          <p:cNvPr id="417" name="Google Shape;417;p42"/>
          <p:cNvCxnSpPr/>
          <p:nvPr/>
        </p:nvCxnSpPr>
        <p:spPr>
          <a:xfrm>
            <a:off x="762000" y="2590200"/>
            <a:ext cx="0" cy="210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2"/>
          <p:cNvCxnSpPr/>
          <p:nvPr/>
        </p:nvCxnSpPr>
        <p:spPr>
          <a:xfrm>
            <a:off x="1221450" y="2980775"/>
            <a:ext cx="0" cy="392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2"/>
          <p:cNvCxnSpPr/>
          <p:nvPr/>
        </p:nvCxnSpPr>
        <p:spPr>
          <a:xfrm>
            <a:off x="1205750" y="3782700"/>
            <a:ext cx="0" cy="856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42"/>
          <p:cNvSpPr txBox="1"/>
          <p:nvPr/>
        </p:nvSpPr>
        <p:spPr>
          <a:xfrm>
            <a:off x="5419475" y="2500500"/>
            <a:ext cx="23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a parameter indicating the object to which the method is applied.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self.property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a property of the object to which the method is applied.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666425" y="1106713"/>
            <a:ext cx="1734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233275" y="1760500"/>
            <a:ext cx="28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Two underscores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766025" y="1377513"/>
            <a:ext cx="180000" cy="2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956925" y="1377513"/>
            <a:ext cx="180000" cy="2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871022" y="1337813"/>
            <a:ext cx="180000" cy="2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2051026" y="1337813"/>
            <a:ext cx="192900" cy="27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/>
        </p:nvSpPr>
        <p:spPr>
          <a:xfrm>
            <a:off x="360000" y="175175"/>
            <a:ext cx="7099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 confirmed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!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32" name="Google Shape;432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33" name="Google Shape;433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43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/>
        </p:nvSpPr>
        <p:spPr>
          <a:xfrm>
            <a:off x="294850" y="825650"/>
            <a:ext cx="538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Excellent! You’re ready to brainstorm a solution and meet today’s goals!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1" name="Google Shape;441;p43"/>
          <p:cNvPicPr preferRelativeResize="0"/>
          <p:nvPr/>
        </p:nvPicPr>
        <p:blipFill rotWithShape="1">
          <a:blip r:embed="rId5">
            <a:alphaModFix/>
          </a:blip>
          <a:srcRect b="0" l="45124" r="0" t="0"/>
          <a:stretch/>
        </p:blipFill>
        <p:spPr>
          <a:xfrm>
            <a:off x="5922725" y="991925"/>
            <a:ext cx="1633048" cy="390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4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4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402525" y="1427350"/>
            <a:ext cx="5376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Storage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374175" y="1182433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300000" y="1444900"/>
            <a:ext cx="5376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300000" y="991933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/>
          <p:nvPr/>
        </p:nvSpPr>
        <p:spPr>
          <a:xfrm>
            <a:off x="277425" y="21727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mind map: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459" name="Google Shape;459;p45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460" name="Google Shape;460;p45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461" name="Google Shape;461;p45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462" name="Google Shape;462;p45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464" name="Google Shape;464;p45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466" name="Google Shape;466;p45"/>
          <p:cNvCxnSpPr>
            <a:endCxn id="462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5"/>
          <p:cNvCxnSpPr>
            <a:stCxn id="459" idx="0"/>
            <a:endCxn id="463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5"/>
          <p:cNvCxnSpPr>
            <a:endCxn id="464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5"/>
          <p:cNvCxnSpPr>
            <a:stCxn id="458" idx="1"/>
            <a:endCxn id="459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5"/>
          <p:cNvCxnSpPr>
            <a:stCxn id="458" idx="3"/>
            <a:endCxn id="460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5"/>
          <p:cNvCxnSpPr>
            <a:endCxn id="461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5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473" name="Google Shape;473;p45"/>
          <p:cNvCxnSpPr>
            <a:endCxn id="472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5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"Answer" button click</a:t>
            </a:r>
            <a:endParaRPr/>
          </a:p>
        </p:txBody>
      </p:sp>
      <p:cxnSp>
        <p:nvCxnSpPr>
          <p:cNvPr id="475" name="Google Shape;475;p45"/>
          <p:cNvCxnSpPr>
            <a:stCxn id="472" idx="2"/>
            <a:endCxn id="474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5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477" name="Google Shape;477;p45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478" name="Google Shape;478;p45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cxnSp>
        <p:nvCxnSpPr>
          <p:cNvPr id="479" name="Google Shape;479;p45"/>
          <p:cNvCxnSpPr>
            <a:stCxn id="460" idx="0"/>
            <a:endCxn id="476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5"/>
          <p:cNvCxnSpPr>
            <a:endCxn id="477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5"/>
          <p:cNvCxnSpPr>
            <a:stCxn id="460" idx="0"/>
            <a:endCxn id="478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45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all questions</a:t>
            </a:r>
            <a:endParaRPr/>
          </a:p>
        </p:txBody>
      </p:sp>
      <p:sp>
        <p:nvSpPr>
          <p:cNvPr id="483" name="Google Shape;483;p45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display</a:t>
            </a:r>
            <a:endParaRPr/>
          </a:p>
        </p:txBody>
      </p:sp>
      <p:cxnSp>
        <p:nvCxnSpPr>
          <p:cNvPr id="484" name="Google Shape;484;p45"/>
          <p:cNvCxnSpPr>
            <a:stCxn id="461" idx="2"/>
            <a:endCxn id="465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5"/>
          <p:cNvCxnSpPr>
            <a:stCxn id="461" idx="2"/>
            <a:endCxn id="482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5"/>
          <p:cNvCxnSpPr>
            <a:stCxn id="461" idx="2"/>
            <a:endCxn id="483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5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488" name="Google Shape;488;p45"/>
          <p:cNvCxnSpPr>
            <a:stCxn id="472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5"/>
          <p:cNvSpPr txBox="1"/>
          <p:nvPr/>
        </p:nvSpPr>
        <p:spPr>
          <a:xfrm>
            <a:off x="717075" y="4658800"/>
            <a:ext cx="59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☑️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/>
        </p:nvSpPr>
        <p:spPr>
          <a:xfrm>
            <a:off x="172075" y="766650"/>
            <a:ext cx="33354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Question-related actions:</a:t>
            </a:r>
            <a:endParaRPr b="1" sz="16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storing a question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displaying a question in an application window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reading and checking the user’s answer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displaying the correct answer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6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 question and the information about it </a:t>
            </a:r>
            <a:endParaRPr sz="24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96" name="Google Shape;496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97" name="Google Shape;497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9" name="Google Shape;4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46"/>
          <p:cNvSpPr txBox="1"/>
          <p:nvPr/>
        </p:nvSpPr>
        <p:spPr>
          <a:xfrm>
            <a:off x="4235825" y="766650"/>
            <a:ext cx="35790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Data we need about the question</a:t>
            </a:r>
            <a:r>
              <a:rPr b="1" lang="en" sz="16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46"/>
          <p:cNvSpPr txBox="1"/>
          <p:nvPr/>
        </p:nvSpPr>
        <p:spPr>
          <a:xfrm>
            <a:off x="259150" y="4425000"/>
            <a:ext cx="6901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What data do we need for this functionality?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46"/>
          <p:cNvCxnSpPr>
            <a:stCxn id="508" idx="1"/>
            <a:endCxn id="494" idx="3"/>
          </p:cNvCxnSpPr>
          <p:nvPr/>
        </p:nvCxnSpPr>
        <p:spPr>
          <a:xfrm rot="10800000">
            <a:off x="3507425" y="2058600"/>
            <a:ext cx="728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/>
        </p:nvSpPr>
        <p:spPr>
          <a:xfrm>
            <a:off x="172075" y="766650"/>
            <a:ext cx="3391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Question-related actions</a:t>
            </a:r>
            <a:r>
              <a:rPr b="1" lang="en" sz="16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storing a question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displaying a question in an application window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reading and checking the user’s answer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displaying the correct answer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6" name="Google Shape;516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17" name="Google Shape;517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9" name="Google Shape;5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4235825" y="766650"/>
            <a:ext cx="35790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Data we need about the question</a:t>
            </a:r>
            <a:r>
              <a:rPr b="1" lang="en" sz="16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text of the question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correct answer option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three incorrect answer options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47"/>
          <p:cNvCxnSpPr/>
          <p:nvPr/>
        </p:nvCxnSpPr>
        <p:spPr>
          <a:xfrm rot="10800000">
            <a:off x="3507425" y="2058600"/>
            <a:ext cx="728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47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 question and the information about it </a:t>
            </a:r>
            <a:endParaRPr sz="24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31" name="Google Shape;53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824" y="2768075"/>
            <a:ext cx="2815043" cy="2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4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37" name="Google Shape;537;p4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9" name="Google Shape;5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271425" y="41419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ask multiple questions, we need a structure that can store a lot of data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i="1" lang="en" sz="1600">
                <a:latin typeface="Montserrat"/>
                <a:ea typeface="Montserrat"/>
                <a:cs typeface="Montserrat"/>
                <a:sym typeface="Montserrat"/>
              </a:rPr>
              <a:t>What structure should we use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48"/>
          <p:cNvSpPr txBox="1"/>
          <p:nvPr/>
        </p:nvSpPr>
        <p:spPr>
          <a:xfrm>
            <a:off x="4235825" y="766650"/>
            <a:ext cx="35790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Data we need about the question</a:t>
            </a:r>
            <a:r>
              <a:rPr b="1" lang="en" sz="1600"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text of the question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correct answer option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three incorrect answer options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8"/>
          <p:cNvSpPr txBox="1"/>
          <p:nvPr/>
        </p:nvSpPr>
        <p:spPr>
          <a:xfrm>
            <a:off x="280150" y="762000"/>
            <a:ext cx="38436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3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.question = question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.right_answer = right_answer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.wrong1 = wrong1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.wrong2 = wrong2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.wrong3 = wrong3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48"/>
          <p:cNvSpPr/>
          <p:nvPr/>
        </p:nvSpPr>
        <p:spPr>
          <a:xfrm>
            <a:off x="257725" y="766650"/>
            <a:ext cx="3843600" cy="2657700"/>
          </a:xfrm>
          <a:prstGeom prst="roundRect">
            <a:avLst>
              <a:gd fmla="val 8240" name="adj"/>
            </a:avLst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9E9E"/>
                </a:solidFill>
              </a:rPr>
              <a:t>?</a:t>
            </a:r>
            <a:endParaRPr sz="2000">
              <a:solidFill>
                <a:srgbClr val="9E9E9E"/>
              </a:solidFill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 question and the information about it </a:t>
            </a:r>
            <a:endParaRPr sz="24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4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58" name="Google Shape;558;p4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0" name="Google Shape;5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280150" y="762000"/>
            <a:ext cx="38436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3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.question = question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.right_answer = right_answer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.wrong1 = wrong1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.wrong2 = wrong2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.wrong3 = wrong3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49"/>
          <p:cNvSpPr txBox="1"/>
          <p:nvPr/>
        </p:nvSpPr>
        <p:spPr>
          <a:xfrm>
            <a:off x="5288926" y="740400"/>
            <a:ext cx="24213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The Question class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class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constructor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, which gives the properties for an instance of Question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Properties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– question text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– correct answer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– incorrect answer  1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incorrect answer 2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incorrect answer 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49"/>
          <p:cNvCxnSpPr/>
          <p:nvPr/>
        </p:nvCxnSpPr>
        <p:spPr>
          <a:xfrm>
            <a:off x="5084725" y="762138"/>
            <a:ext cx="0" cy="294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9"/>
          <p:cNvSpPr txBox="1"/>
          <p:nvPr/>
        </p:nvSpPr>
        <p:spPr>
          <a:xfrm>
            <a:off x="271425" y="41419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It’s convenient to “wrap up” the question data in the Question class.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 question and the information about it </a:t>
            </a:r>
            <a:endParaRPr sz="24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Implementing the Question class</a:t>
            </a:r>
            <a:endParaRPr sz="24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79" name="Google Shape;579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80" name="Google Shape;580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2" name="Google Shape;5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0"/>
          <p:cNvSpPr txBox="1"/>
          <p:nvPr/>
        </p:nvSpPr>
        <p:spPr>
          <a:xfrm>
            <a:off x="180700" y="6759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implement Question, we must make some changes to our program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92" name="Google Shape;592;p50"/>
          <p:cNvGraphicFramePr/>
          <p:nvPr/>
        </p:nvGraphicFramePr>
        <p:xfrm>
          <a:off x="261475" y="152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{90FDC4D8-52AF-46F7-9DB7-BEA9E4E233EB}</a:tableStyleId>
              </a:tblPr>
              <a:tblGrid>
                <a:gridCol w="1382075"/>
                <a:gridCol w="2932725"/>
                <a:gridCol w="3036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Before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Adding a new question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were stored in variables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Displaying a question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Widgets displayed data from variables: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answers[</a:t>
                      </a:r>
                      <a:r>
                        <a:rPr lang="en" sz="1200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].setText(right_answer)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Asking a question (calling ask() )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entry parameters were the constants with the question data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Implementing the </a:t>
            </a: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class</a:t>
            </a:r>
            <a:endParaRPr sz="24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98" name="Google Shape;598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99" name="Google Shape;599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1" name="Google Shape;6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1"/>
          <p:cNvSpPr txBox="1"/>
          <p:nvPr/>
        </p:nvSpPr>
        <p:spPr>
          <a:xfrm>
            <a:off x="180700" y="6759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implement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Question, we must make some changes to our program.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11" name="Google Shape;611;p51"/>
          <p:cNvGraphicFramePr/>
          <p:nvPr/>
        </p:nvGraphicFramePr>
        <p:xfrm>
          <a:off x="261463" y="15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{90FDC4D8-52AF-46F7-9DB7-BEA9E4E233EB}</a:tableStyleId>
              </a:tblPr>
              <a:tblGrid>
                <a:gridCol w="1382075"/>
                <a:gridCol w="2932725"/>
                <a:gridCol w="3036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Before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Adding a new question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were stored in variables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are the properties of an instance of the class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Displaying a question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Widgets displayed data from variables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answers[</a:t>
                      </a:r>
                      <a:r>
                        <a:rPr lang="en" sz="1200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].setText(right_answer)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Widgets display fields of the class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answers[</a:t>
                      </a:r>
                      <a:r>
                        <a:rPr lang="en" sz="1200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].setText(q.right_answer)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Asking a question 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(calling ask() )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entry parameters were the constants with the question data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entry parameter is an instance of the Question class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17" name="Google Shape;617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9" name="Google Shape;6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52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put it all together:</a:t>
            </a:r>
            <a:endParaRPr sz="23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9" name="Google Shape;629;p52"/>
          <p:cNvSpPr txBox="1"/>
          <p:nvPr/>
        </p:nvSpPr>
        <p:spPr>
          <a:xfrm>
            <a:off x="210750" y="2341738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Question):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52"/>
          <p:cNvSpPr/>
          <p:nvPr/>
        </p:nvSpPr>
        <p:spPr>
          <a:xfrm>
            <a:off x="834625" y="2791775"/>
            <a:ext cx="2441100" cy="72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Changed function body with the properties of instance q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52"/>
          <p:cNvSpPr txBox="1"/>
          <p:nvPr/>
        </p:nvSpPr>
        <p:spPr>
          <a:xfrm>
            <a:off x="210750" y="49726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774900" y="1014500"/>
            <a:ext cx="24411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description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2"/>
          <p:cNvSpPr/>
          <p:nvPr/>
        </p:nvSpPr>
        <p:spPr>
          <a:xfrm>
            <a:off x="259150" y="1467613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interface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259150" y="1966738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 that display the question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330175" y="3611638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Creating a window, launching the application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2"/>
          <p:cNvSpPr/>
          <p:nvPr/>
        </p:nvSpPr>
        <p:spPr>
          <a:xfrm>
            <a:off x="330175" y="4105313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Creating 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instance q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Question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330175" y="4598988"/>
            <a:ext cx="34500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Calling 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 with argument q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52"/>
          <p:cNvCxnSpPr>
            <a:stCxn id="639" idx="2"/>
            <a:endCxn id="640" idx="0"/>
          </p:cNvCxnSpPr>
          <p:nvPr/>
        </p:nvCxnSpPr>
        <p:spPr>
          <a:xfrm>
            <a:off x="5789788" y="2043613"/>
            <a:ext cx="0" cy="378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1" name="Google Shape;64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900" y="953099"/>
            <a:ext cx="3450000" cy="101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9962" y="2451800"/>
            <a:ext cx="2815043" cy="2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48" name="Google Shape;648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0" name="Google Shape;6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3"/>
          <p:cNvSpPr txBox="1"/>
          <p:nvPr/>
        </p:nvSpPr>
        <p:spPr>
          <a:xfrm>
            <a:off x="352725" y="175175"/>
            <a:ext cx="7065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Expected results:</a:t>
            </a:r>
            <a:endParaRPr sz="2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9" name="Google Shape;659;p53"/>
          <p:cNvSpPr txBox="1"/>
          <p:nvPr/>
        </p:nvSpPr>
        <p:spPr>
          <a:xfrm>
            <a:off x="254425" y="720500"/>
            <a:ext cx="58983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“Inside” the application, the data storage system shall change. Instead of storing question data in variables, we’ll have the Question class and its instances.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 will not change externally and its functionality will not increase, but it will work differently.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1" name="Google Shape;661;p53"/>
          <p:cNvPicPr preferRelativeResize="0"/>
          <p:nvPr/>
        </p:nvPicPr>
        <p:blipFill rotWithShape="1">
          <a:blip r:embed="rId5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4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4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4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/>
        </p:nvSpPr>
        <p:spPr>
          <a:xfrm>
            <a:off x="303975" y="175175"/>
            <a:ext cx="7235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Continuing to work on our project</a:t>
            </a:r>
            <a:endParaRPr sz="2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6" name="Google Shape;116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" name="Google Shape;117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Project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are continuing to work on our project for the “Citizen of the World” cultural center.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Center has ordered 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to sharpen their specialists’ knowledge of world cultures and languages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have already programmed the basic interface for this application and learned to ask one question with several answer options.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Ready to keep working?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5">
            <a:alphaModFix/>
          </a:blip>
          <a:srcRect b="58447" l="5910" r="62598" t="16991"/>
          <a:stretch/>
        </p:blipFill>
        <p:spPr>
          <a:xfrm>
            <a:off x="6176925" y="2738979"/>
            <a:ext cx="1551599" cy="184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77" name="Google Shape;677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9" name="Google Shape;6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5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5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5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Visual studio code from “Algorithmics”»</a:t>
            </a:r>
            <a:endParaRPr sz="1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3" name="Google Shape;683;p55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Do the task in VS Code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4" name="Google Shape;684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3" name="Google Shape;693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55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PyQt. Memory Card”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5" name="Google Shape;695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Creation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6"/>
          <p:cNvSpPr txBox="1"/>
          <p:nvPr/>
        </p:nvSpPr>
        <p:spPr>
          <a:xfrm>
            <a:off x="360000" y="1483575"/>
            <a:ext cx="58857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System for Working with Questions</a:t>
            </a:r>
            <a:endParaRPr sz="33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360000" y="104775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 txBox="1"/>
          <p:nvPr/>
        </p:nvSpPr>
        <p:spPr>
          <a:xfrm>
            <a:off x="277425" y="21727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mind map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715" name="Google Shape;715;p57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716" name="Google Shape;716;p57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717" name="Google Shape;717;p57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718" name="Google Shape;718;p57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719" name="Google Shape;719;p57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720" name="Google Shape;720;p57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sp>
        <p:nvSpPr>
          <p:cNvPr id="721" name="Google Shape;721;p57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722" name="Google Shape;722;p57"/>
          <p:cNvCxnSpPr>
            <a:endCxn id="718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7"/>
          <p:cNvCxnSpPr>
            <a:stCxn id="715" idx="0"/>
            <a:endCxn id="719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7"/>
          <p:cNvCxnSpPr>
            <a:endCxn id="720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7"/>
          <p:cNvCxnSpPr>
            <a:stCxn id="714" idx="1"/>
            <a:endCxn id="715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57"/>
          <p:cNvCxnSpPr>
            <a:stCxn id="714" idx="3"/>
            <a:endCxn id="716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7"/>
          <p:cNvCxnSpPr>
            <a:endCxn id="717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57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729" name="Google Shape;729;p57"/>
          <p:cNvCxnSpPr>
            <a:endCxn id="728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57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"Answer" button click</a:t>
            </a:r>
            <a:endParaRPr/>
          </a:p>
        </p:txBody>
      </p:sp>
      <p:cxnSp>
        <p:nvCxnSpPr>
          <p:cNvPr id="731" name="Google Shape;731;p57"/>
          <p:cNvCxnSpPr>
            <a:stCxn id="728" idx="2"/>
            <a:endCxn id="730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57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733" name="Google Shape;733;p57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734" name="Google Shape;734;p57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cxnSp>
        <p:nvCxnSpPr>
          <p:cNvPr id="735" name="Google Shape;735;p57"/>
          <p:cNvCxnSpPr>
            <a:stCxn id="716" idx="0"/>
            <a:endCxn id="732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57"/>
          <p:cNvCxnSpPr>
            <a:endCxn id="733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57"/>
          <p:cNvCxnSpPr>
            <a:stCxn id="716" idx="0"/>
            <a:endCxn id="734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57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all questions</a:t>
            </a:r>
            <a:endParaRPr/>
          </a:p>
        </p:txBody>
      </p:sp>
      <p:sp>
        <p:nvSpPr>
          <p:cNvPr id="739" name="Google Shape;739;p57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display</a:t>
            </a:r>
            <a:endParaRPr/>
          </a:p>
        </p:txBody>
      </p:sp>
      <p:cxnSp>
        <p:nvCxnSpPr>
          <p:cNvPr id="740" name="Google Shape;740;p57"/>
          <p:cNvCxnSpPr>
            <a:stCxn id="717" idx="2"/>
            <a:endCxn id="721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7"/>
          <p:cNvCxnSpPr>
            <a:stCxn id="717" idx="2"/>
            <a:endCxn id="738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57"/>
          <p:cNvCxnSpPr>
            <a:stCxn id="717" idx="2"/>
            <a:endCxn id="739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57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744" name="Google Shape;744;p57"/>
          <p:cNvCxnSpPr>
            <a:stCxn id="728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57"/>
          <p:cNvSpPr txBox="1"/>
          <p:nvPr/>
        </p:nvSpPr>
        <p:spPr>
          <a:xfrm>
            <a:off x="2204075" y="4650925"/>
            <a:ext cx="59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☑️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51" name="Google Shape;751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4" name="Google Shape;7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1" name="Google Shape;76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8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work with multiple questions?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3" name="Google Shape;763;p58"/>
          <p:cNvSpPr txBox="1"/>
          <p:nvPr/>
        </p:nvSpPr>
        <p:spPr>
          <a:xfrm>
            <a:off x="202325" y="1098175"/>
            <a:ext cx="60381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move from one question to multiple questions, we’ll need to come up with a technical solution to the following issues: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What structure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will be used to store the set of questions, and how will it be filled in?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How will the next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question </a:t>
            </a: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be displayed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How do we </a:t>
            </a: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between checking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 answer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and transitioning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to the next question?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4" name="Google Shape;764;p58"/>
          <p:cNvPicPr preferRelativeResize="0"/>
          <p:nvPr/>
        </p:nvPicPr>
        <p:blipFill rotWithShape="1">
          <a:blip r:embed="rId5">
            <a:alphaModFix/>
          </a:blip>
          <a:srcRect b="25229" l="2870" r="62417" t="47059"/>
          <a:stretch/>
        </p:blipFill>
        <p:spPr>
          <a:xfrm>
            <a:off x="5737425" y="2867988"/>
            <a:ext cx="1871377" cy="193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/>
        </p:nvSpPr>
        <p:spPr>
          <a:xfrm>
            <a:off x="172075" y="620975"/>
            <a:ext cx="7378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question is created as an instance of the class.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 we create multiple instances of Question and organize their storage?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Storing a set of questions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71" name="Google Shape;771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72" name="Google Shape;772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4" name="Google Shape;7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1" name="Google Shape;78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59"/>
          <p:cNvSpPr txBox="1"/>
          <p:nvPr/>
        </p:nvSpPr>
        <p:spPr>
          <a:xfrm>
            <a:off x="227100" y="1387700"/>
            <a:ext cx="4804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questions_list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'The state language of Portugal'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'Portuguese'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'Spanish'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'French'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questions_list.append(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59"/>
          <p:cNvSpPr txBox="1"/>
          <p:nvPr/>
        </p:nvSpPr>
        <p:spPr>
          <a:xfrm>
            <a:off x="5244724" y="1372450"/>
            <a:ext cx="22494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List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of questions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Instance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of the Question class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Adding an instance to the list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of questions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59"/>
          <p:cNvCxnSpPr/>
          <p:nvPr/>
        </p:nvCxnSpPr>
        <p:spPr>
          <a:xfrm>
            <a:off x="5095925" y="1414313"/>
            <a:ext cx="0" cy="212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0"/>
          <p:cNvSpPr txBox="1"/>
          <p:nvPr/>
        </p:nvSpPr>
        <p:spPr>
          <a:xfrm>
            <a:off x="172075" y="620975"/>
            <a:ext cx="7378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question is created as an instance of the class.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create multiple instances of Question and organize their storage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0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Storing a set of questions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92" name="Google Shape;792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93" name="Google Shape;793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2" name="Google Shape;80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60"/>
          <p:cNvSpPr txBox="1"/>
          <p:nvPr/>
        </p:nvSpPr>
        <p:spPr>
          <a:xfrm>
            <a:off x="227100" y="1387700"/>
            <a:ext cx="4804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questions_list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q1 = Question(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The state language of Portugal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'Portuguese'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'Spanish'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'French'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questions_list.append(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q1)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60"/>
          <p:cNvSpPr txBox="1"/>
          <p:nvPr/>
        </p:nvSpPr>
        <p:spPr>
          <a:xfrm>
            <a:off x="5244724" y="1372450"/>
            <a:ext cx="22494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questions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Instance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the Question class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Adding an instance to the list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questions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Montserrat"/>
                <a:ea typeface="Montserrat"/>
                <a:cs typeface="Montserrat"/>
                <a:sym typeface="Montserrat"/>
              </a:rPr>
              <a:t>Can be shortened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by nesting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6" name="Google Shape;806;p60"/>
          <p:cNvCxnSpPr/>
          <p:nvPr/>
        </p:nvCxnSpPr>
        <p:spPr>
          <a:xfrm>
            <a:off x="5095925" y="1414313"/>
            <a:ext cx="0" cy="3325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60"/>
          <p:cNvSpPr txBox="1"/>
          <p:nvPr/>
        </p:nvSpPr>
        <p:spPr>
          <a:xfrm>
            <a:off x="291425" y="3193900"/>
            <a:ext cx="4804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questions_list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questions_list.append(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The state language of Portugal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'Portuguese'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'Spanish'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'French'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60"/>
          <p:cNvSpPr/>
          <p:nvPr/>
        </p:nvSpPr>
        <p:spPr>
          <a:xfrm>
            <a:off x="263543" y="2900038"/>
            <a:ext cx="192897" cy="607527"/>
          </a:xfrm>
          <a:custGeom>
            <a:rect b="b" l="l" r="r" t="t"/>
            <a:pathLst>
              <a:path extrusionOk="0" h="30031" w="13447">
                <a:moveTo>
                  <a:pt x="13447" y="0"/>
                </a:moveTo>
                <a:cubicBezTo>
                  <a:pt x="11878" y="971"/>
                  <a:pt x="6275" y="3138"/>
                  <a:pt x="4034" y="5827"/>
                </a:cubicBezTo>
                <a:cubicBezTo>
                  <a:pt x="1793" y="8516"/>
                  <a:pt x="0" y="12625"/>
                  <a:pt x="0" y="16136"/>
                </a:cubicBezTo>
                <a:cubicBezTo>
                  <a:pt x="0" y="19647"/>
                  <a:pt x="2540" y="24578"/>
                  <a:pt x="4034" y="26894"/>
                </a:cubicBezTo>
                <a:cubicBezTo>
                  <a:pt x="5528" y="29210"/>
                  <a:pt x="8143" y="29508"/>
                  <a:pt x="8965" y="30031"/>
                </a:cubicBezTo>
              </a:path>
            </a:pathLst>
          </a:cu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9" name="Google Shape;809;p60"/>
          <p:cNvSpPr/>
          <p:nvPr/>
        </p:nvSpPr>
        <p:spPr>
          <a:xfrm>
            <a:off x="4807325" y="3193675"/>
            <a:ext cx="650100" cy="1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0"/>
          <p:cNvSpPr txBox="1"/>
          <p:nvPr/>
        </p:nvSpPr>
        <p:spPr>
          <a:xfrm>
            <a:off x="5876375" y="4020550"/>
            <a:ext cx="986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✅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5475"/>
            <a:ext cx="3281411" cy="2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17" name="Google Shape;817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18" name="Google Shape;818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0" name="Google Shape;82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7" name="Google Shape;82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61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describe the function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next_question() , which asks the next question.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do that, we need to figure out: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61"/>
          <p:cNvSpPr txBox="1"/>
          <p:nvPr/>
        </p:nvSpPr>
        <p:spPr>
          <a:xfrm>
            <a:off x="172075" y="1493975"/>
            <a:ext cx="7537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 we ask the first question? How do we check and move on to the next question?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1" name="Google Shape;831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724" y="4286999"/>
            <a:ext cx="788250" cy="7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1"/>
          <p:cNvSpPr/>
          <p:nvPr/>
        </p:nvSpPr>
        <p:spPr>
          <a:xfrm>
            <a:off x="3529850" y="3664325"/>
            <a:ext cx="593925" cy="176175"/>
          </a:xfrm>
          <a:custGeom>
            <a:rect b="b" l="l" r="r" t="t"/>
            <a:pathLst>
              <a:path extrusionOk="0" h="7047" w="23757">
                <a:moveTo>
                  <a:pt x="0" y="0"/>
                </a:moveTo>
                <a:cubicBezTo>
                  <a:pt x="2519" y="7561"/>
                  <a:pt x="20190" y="9816"/>
                  <a:pt x="23757" y="2689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833" name="Google Shape;83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8601" y="2095475"/>
            <a:ext cx="3385785" cy="2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2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39" name="Google Shape;839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40" name="Google Shape;840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2" name="Google Shape;8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9" name="Google Shape;84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62"/>
          <p:cNvSpPr txBox="1"/>
          <p:nvPr/>
        </p:nvSpPr>
        <p:spPr>
          <a:xfrm>
            <a:off x="187600" y="685175"/>
            <a:ext cx="7378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say the function next_question() has been written.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2"/>
          <p:cNvSpPr/>
          <p:nvPr/>
        </p:nvSpPr>
        <p:spPr>
          <a:xfrm>
            <a:off x="259150" y="1342625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next_question()</a:t>
            </a:r>
            <a:endParaRPr/>
          </a:p>
        </p:txBody>
      </p:sp>
      <p:sp>
        <p:nvSpPr>
          <p:cNvPr id="853" name="Google Shape;853;p62"/>
          <p:cNvSpPr/>
          <p:nvPr/>
        </p:nvSpPr>
        <p:spPr>
          <a:xfrm>
            <a:off x="259150" y="1995750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the next question in the list</a:t>
            </a:r>
            <a:endParaRPr/>
          </a:p>
        </p:txBody>
      </p:sp>
      <p:cxnSp>
        <p:nvCxnSpPr>
          <p:cNvPr id="854" name="Google Shape;854;p62"/>
          <p:cNvCxnSpPr>
            <a:endCxn id="853" idx="0"/>
          </p:cNvCxnSpPr>
          <p:nvPr/>
        </p:nvCxnSpPr>
        <p:spPr>
          <a:xfrm>
            <a:off x="1121950" y="1791750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62"/>
          <p:cNvSpPr/>
          <p:nvPr/>
        </p:nvSpPr>
        <p:spPr>
          <a:xfrm>
            <a:off x="2284200" y="1342625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</a:t>
            </a:r>
            <a:r>
              <a:rPr lang="en"/>
              <a:t>_answer()</a:t>
            </a:r>
            <a:endParaRPr/>
          </a:p>
        </p:txBody>
      </p:sp>
      <p:sp>
        <p:nvSpPr>
          <p:cNvPr id="856" name="Google Shape;856;p62"/>
          <p:cNvSpPr/>
          <p:nvPr/>
        </p:nvSpPr>
        <p:spPr>
          <a:xfrm>
            <a:off x="2284200" y="1995750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the answer to the current question (displays answer form)</a:t>
            </a:r>
            <a:endParaRPr/>
          </a:p>
        </p:txBody>
      </p:sp>
      <p:cxnSp>
        <p:nvCxnSpPr>
          <p:cNvPr id="857" name="Google Shape;857;p62"/>
          <p:cNvCxnSpPr>
            <a:endCxn id="856" idx="0"/>
          </p:cNvCxnSpPr>
          <p:nvPr/>
        </p:nvCxnSpPr>
        <p:spPr>
          <a:xfrm>
            <a:off x="3147000" y="1791750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62"/>
          <p:cNvSpPr txBox="1"/>
          <p:nvPr/>
        </p:nvSpPr>
        <p:spPr>
          <a:xfrm>
            <a:off x="259150" y="4266175"/>
            <a:ext cx="4605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How do we determine which of the two functions to call at any given moment?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3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64" name="Google Shape;864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65" name="Google Shape;865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7" name="Google Shape;8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4" name="Google Shape;87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63"/>
          <p:cNvSpPr txBox="1"/>
          <p:nvPr/>
        </p:nvSpPr>
        <p:spPr>
          <a:xfrm>
            <a:off x="187600" y="685175"/>
            <a:ext cx="7378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say the function next_question() has been written. 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3"/>
          <p:cNvSpPr/>
          <p:nvPr/>
        </p:nvSpPr>
        <p:spPr>
          <a:xfrm>
            <a:off x="259150" y="1228600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next_question()</a:t>
            </a:r>
            <a:endParaRPr/>
          </a:p>
        </p:txBody>
      </p:sp>
      <p:sp>
        <p:nvSpPr>
          <p:cNvPr id="878" name="Google Shape;878;p63"/>
          <p:cNvSpPr/>
          <p:nvPr/>
        </p:nvSpPr>
        <p:spPr>
          <a:xfrm>
            <a:off x="259150" y="1881725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Displays the next question in the list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3"/>
          <p:cNvCxnSpPr>
            <a:endCxn id="878" idx="0"/>
          </p:cNvCxnSpPr>
          <p:nvPr/>
        </p:nvCxnSpPr>
        <p:spPr>
          <a:xfrm>
            <a:off x="1121950" y="167772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63"/>
          <p:cNvSpPr/>
          <p:nvPr/>
        </p:nvSpPr>
        <p:spPr>
          <a:xfrm>
            <a:off x="2284200" y="1228600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check_answer()</a:t>
            </a:r>
            <a:endParaRPr/>
          </a:p>
        </p:txBody>
      </p:sp>
      <p:sp>
        <p:nvSpPr>
          <p:cNvPr id="881" name="Google Shape;881;p63"/>
          <p:cNvSpPr/>
          <p:nvPr/>
        </p:nvSpPr>
        <p:spPr>
          <a:xfrm>
            <a:off x="2284200" y="1881725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Checks the answer to the current question (displays answer form)</a:t>
            </a:r>
            <a:endParaRPr/>
          </a:p>
        </p:txBody>
      </p:sp>
      <p:cxnSp>
        <p:nvCxnSpPr>
          <p:cNvPr id="882" name="Google Shape;882;p63"/>
          <p:cNvCxnSpPr>
            <a:endCxn id="881" idx="0"/>
          </p:cNvCxnSpPr>
          <p:nvPr/>
        </p:nvCxnSpPr>
        <p:spPr>
          <a:xfrm>
            <a:off x="3147000" y="167772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63"/>
          <p:cNvSpPr/>
          <p:nvPr/>
        </p:nvSpPr>
        <p:spPr>
          <a:xfrm>
            <a:off x="5049500" y="1228600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click_OK()</a:t>
            </a:r>
            <a:endParaRPr/>
          </a:p>
        </p:txBody>
      </p:sp>
      <p:sp>
        <p:nvSpPr>
          <p:cNvPr id="884" name="Google Shape;884;p63"/>
          <p:cNvSpPr/>
          <p:nvPr/>
        </p:nvSpPr>
        <p:spPr>
          <a:xfrm>
            <a:off x="5049500" y="1881725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</a:t>
            </a:r>
            <a:r>
              <a:rPr lang="en"/>
              <a:t>next_question() or check_answer()</a:t>
            </a:r>
            <a:endParaRPr/>
          </a:p>
        </p:txBody>
      </p:sp>
      <p:cxnSp>
        <p:nvCxnSpPr>
          <p:cNvPr id="885" name="Google Shape;885;p63"/>
          <p:cNvCxnSpPr>
            <a:endCxn id="884" idx="0"/>
          </p:cNvCxnSpPr>
          <p:nvPr/>
        </p:nvCxnSpPr>
        <p:spPr>
          <a:xfrm>
            <a:off x="5912300" y="167772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63"/>
          <p:cNvCxnSpPr>
            <a:stCxn id="884" idx="2"/>
          </p:cNvCxnSpPr>
          <p:nvPr/>
        </p:nvCxnSpPr>
        <p:spPr>
          <a:xfrm>
            <a:off x="5912300" y="3032825"/>
            <a:ext cx="0" cy="480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63"/>
          <p:cNvSpPr txBox="1"/>
          <p:nvPr/>
        </p:nvSpPr>
        <p:spPr>
          <a:xfrm>
            <a:off x="4484150" y="3585500"/>
            <a:ext cx="2856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Use this function to handle the button click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63"/>
          <p:cNvSpPr txBox="1"/>
          <p:nvPr/>
        </p:nvSpPr>
        <p:spPr>
          <a:xfrm>
            <a:off x="5289925" y="685175"/>
            <a:ext cx="17256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New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4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94" name="Google Shape;894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95" name="Google Shape;895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7" name="Google Shape;8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64"/>
          <p:cNvSpPr/>
          <p:nvPr/>
        </p:nvSpPr>
        <p:spPr>
          <a:xfrm>
            <a:off x="259150" y="1228600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next_question()</a:t>
            </a:r>
            <a:endParaRPr/>
          </a:p>
        </p:txBody>
      </p:sp>
      <p:sp>
        <p:nvSpPr>
          <p:cNvPr id="907" name="Google Shape;907;p64"/>
          <p:cNvSpPr/>
          <p:nvPr/>
        </p:nvSpPr>
        <p:spPr>
          <a:xfrm>
            <a:off x="259150" y="1881725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Displays the next question in the list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Google Shape;908;p64"/>
          <p:cNvCxnSpPr>
            <a:endCxn id="907" idx="0"/>
          </p:cNvCxnSpPr>
          <p:nvPr/>
        </p:nvCxnSpPr>
        <p:spPr>
          <a:xfrm>
            <a:off x="1121950" y="167772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64"/>
          <p:cNvSpPr/>
          <p:nvPr/>
        </p:nvSpPr>
        <p:spPr>
          <a:xfrm>
            <a:off x="2284200" y="1228600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check_answer()</a:t>
            </a:r>
            <a:endParaRPr/>
          </a:p>
        </p:txBody>
      </p:sp>
      <p:sp>
        <p:nvSpPr>
          <p:cNvPr id="910" name="Google Shape;910;p64"/>
          <p:cNvSpPr/>
          <p:nvPr/>
        </p:nvSpPr>
        <p:spPr>
          <a:xfrm>
            <a:off x="2284200" y="1881725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Checks the answer to the current question (displays answer form)</a:t>
            </a:r>
            <a:endParaRPr/>
          </a:p>
        </p:txBody>
      </p:sp>
      <p:cxnSp>
        <p:nvCxnSpPr>
          <p:cNvPr id="911" name="Google Shape;911;p64"/>
          <p:cNvCxnSpPr>
            <a:endCxn id="910" idx="0"/>
          </p:cNvCxnSpPr>
          <p:nvPr/>
        </p:nvCxnSpPr>
        <p:spPr>
          <a:xfrm>
            <a:off x="3147000" y="167772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64"/>
          <p:cNvSpPr/>
          <p:nvPr/>
        </p:nvSpPr>
        <p:spPr>
          <a:xfrm>
            <a:off x="5049500" y="1228600"/>
            <a:ext cx="17256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click_OK()</a:t>
            </a:r>
            <a:endParaRPr/>
          </a:p>
        </p:txBody>
      </p:sp>
      <p:sp>
        <p:nvSpPr>
          <p:cNvPr id="913" name="Google Shape;913;p64"/>
          <p:cNvSpPr/>
          <p:nvPr/>
        </p:nvSpPr>
        <p:spPr>
          <a:xfrm>
            <a:off x="5049500" y="1881725"/>
            <a:ext cx="1725600" cy="11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Calls next_question() or check_answer()</a:t>
            </a:r>
            <a:endParaRPr/>
          </a:p>
        </p:txBody>
      </p:sp>
      <p:cxnSp>
        <p:nvCxnSpPr>
          <p:cNvPr id="914" name="Google Shape;914;p64"/>
          <p:cNvCxnSpPr>
            <a:endCxn id="913" idx="0"/>
          </p:cNvCxnSpPr>
          <p:nvPr/>
        </p:nvCxnSpPr>
        <p:spPr>
          <a:xfrm>
            <a:off x="5912300" y="167772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64"/>
          <p:cNvCxnSpPr>
            <a:stCxn id="913" idx="2"/>
          </p:cNvCxnSpPr>
          <p:nvPr/>
        </p:nvCxnSpPr>
        <p:spPr>
          <a:xfrm>
            <a:off x="5912300" y="3032825"/>
            <a:ext cx="0" cy="480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64"/>
          <p:cNvSpPr txBox="1"/>
          <p:nvPr/>
        </p:nvSpPr>
        <p:spPr>
          <a:xfrm>
            <a:off x="4484150" y="3585500"/>
            <a:ext cx="2856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this function to handle the button click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64"/>
          <p:cNvSpPr/>
          <p:nvPr/>
        </p:nvSpPr>
        <p:spPr>
          <a:xfrm>
            <a:off x="2173925" y="3685975"/>
            <a:ext cx="2530548" cy="386302"/>
          </a:xfrm>
          <a:custGeom>
            <a:rect b="b" l="l" r="r" t="t"/>
            <a:pathLst>
              <a:path extrusionOk="0" h="27677" w="109370">
                <a:moveTo>
                  <a:pt x="109370" y="25998"/>
                </a:moveTo>
                <a:cubicBezTo>
                  <a:pt x="93383" y="25923"/>
                  <a:pt x="31675" y="29883"/>
                  <a:pt x="13447" y="25550"/>
                </a:cubicBezTo>
                <a:cubicBezTo>
                  <a:pt x="-4781" y="21217"/>
                  <a:pt x="2241" y="4258"/>
                  <a:pt x="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18" name="Google Shape;918;p64"/>
          <p:cNvSpPr txBox="1"/>
          <p:nvPr/>
        </p:nvSpPr>
        <p:spPr>
          <a:xfrm>
            <a:off x="1121950" y="3104763"/>
            <a:ext cx="1994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 it, choose the function to call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a mind map of the project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442550" y="19760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135" name="Google Shape;135;p29"/>
          <p:cNvSpPr/>
          <p:nvPr/>
        </p:nvSpPr>
        <p:spPr>
          <a:xfrm>
            <a:off x="5704700" y="19760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136" name="Google Shape;136;p29"/>
          <p:cNvSpPr/>
          <p:nvPr/>
        </p:nvSpPr>
        <p:spPr>
          <a:xfrm>
            <a:off x="1647575" y="32034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137" name="Google Shape;137;p29"/>
          <p:cNvSpPr/>
          <p:nvPr/>
        </p:nvSpPr>
        <p:spPr>
          <a:xfrm>
            <a:off x="277425" y="1153525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1442550" y="11672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39" name="Google Shape;139;p29"/>
          <p:cNvSpPr/>
          <p:nvPr/>
        </p:nvSpPr>
        <p:spPr>
          <a:xfrm>
            <a:off x="2848275" y="11672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369850" y="4303100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141" name="Google Shape;141;p29"/>
          <p:cNvCxnSpPr>
            <a:endCxn id="137" idx="2"/>
          </p:cNvCxnSpPr>
          <p:nvPr/>
        </p:nvCxnSpPr>
        <p:spPr>
          <a:xfrm rot="10800000">
            <a:off x="824475" y="18054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9"/>
          <p:cNvCxnSpPr>
            <a:stCxn id="134" idx="0"/>
            <a:endCxn id="138" idx="2"/>
          </p:cNvCxnSpPr>
          <p:nvPr/>
        </p:nvCxnSpPr>
        <p:spPr>
          <a:xfrm rot="10800000">
            <a:off x="2110050" y="18191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9"/>
          <p:cNvCxnSpPr>
            <a:endCxn id="139" idx="2"/>
          </p:cNvCxnSpPr>
          <p:nvPr/>
        </p:nvCxnSpPr>
        <p:spPr>
          <a:xfrm flipH="1" rot="10800000">
            <a:off x="2483925" y="18191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9"/>
          <p:cNvCxnSpPr>
            <a:stCxn id="145" idx="1"/>
            <a:endCxn id="134" idx="3"/>
          </p:cNvCxnSpPr>
          <p:nvPr/>
        </p:nvCxnSpPr>
        <p:spPr>
          <a:xfrm rot="10800000">
            <a:off x="3149596" y="23409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9"/>
          <p:cNvCxnSpPr>
            <a:stCxn id="145" idx="3"/>
            <a:endCxn id="135" idx="1"/>
          </p:cNvCxnSpPr>
          <p:nvPr/>
        </p:nvCxnSpPr>
        <p:spPr>
          <a:xfrm flipH="1" rot="10800000">
            <a:off x="5459554" y="23409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9"/>
          <p:cNvCxnSpPr>
            <a:endCxn id="136" idx="0"/>
          </p:cNvCxnSpPr>
          <p:nvPr/>
        </p:nvCxnSpPr>
        <p:spPr>
          <a:xfrm flipH="1">
            <a:off x="2501075" y="28389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9"/>
          <p:cNvSpPr/>
          <p:nvPr/>
        </p:nvSpPr>
        <p:spPr>
          <a:xfrm>
            <a:off x="5485800" y="3189613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149" name="Google Shape;149;p29"/>
          <p:cNvCxnSpPr>
            <a:endCxn id="148" idx="0"/>
          </p:cNvCxnSpPr>
          <p:nvPr/>
        </p:nvCxnSpPr>
        <p:spPr>
          <a:xfrm>
            <a:off x="5442000" y="29967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9"/>
          <p:cNvSpPr/>
          <p:nvPr/>
        </p:nvSpPr>
        <p:spPr>
          <a:xfrm>
            <a:off x="5108050" y="4311700"/>
            <a:ext cx="1925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"Answer" button click</a:t>
            </a:r>
            <a:endParaRPr/>
          </a:p>
        </p:txBody>
      </p:sp>
      <p:cxnSp>
        <p:nvCxnSpPr>
          <p:cNvPr id="151" name="Google Shape;151;p29"/>
          <p:cNvCxnSpPr>
            <a:stCxn id="148" idx="2"/>
            <a:endCxn id="150" idx="0"/>
          </p:cNvCxnSpPr>
          <p:nvPr/>
        </p:nvCxnSpPr>
        <p:spPr>
          <a:xfrm flipH="1">
            <a:off x="6070800" y="39195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9"/>
          <p:cNvSpPr/>
          <p:nvPr/>
        </p:nvSpPr>
        <p:spPr>
          <a:xfrm>
            <a:off x="4675350" y="1160363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5840475" y="11740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54" name="Google Shape;154;p29"/>
          <p:cNvSpPr/>
          <p:nvPr/>
        </p:nvSpPr>
        <p:spPr>
          <a:xfrm>
            <a:off x="7246200" y="11740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cxnSp>
        <p:nvCxnSpPr>
          <p:cNvPr id="155" name="Google Shape;155;p29"/>
          <p:cNvCxnSpPr>
            <a:stCxn id="135" idx="0"/>
            <a:endCxn id="152" idx="2"/>
          </p:cNvCxnSpPr>
          <p:nvPr/>
        </p:nvCxnSpPr>
        <p:spPr>
          <a:xfrm rot="10800000">
            <a:off x="5222300" y="18122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9"/>
          <p:cNvCxnSpPr>
            <a:endCxn id="153" idx="2"/>
          </p:cNvCxnSpPr>
          <p:nvPr/>
        </p:nvCxnSpPr>
        <p:spPr>
          <a:xfrm rot="10800000">
            <a:off x="6507825" y="18259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9"/>
          <p:cNvCxnSpPr>
            <a:stCxn id="135" idx="0"/>
            <a:endCxn id="154" idx="2"/>
          </p:cNvCxnSpPr>
          <p:nvPr/>
        </p:nvCxnSpPr>
        <p:spPr>
          <a:xfrm flipH="1" rot="10800000">
            <a:off x="6558200" y="18260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9"/>
          <p:cNvSpPr/>
          <p:nvPr/>
        </p:nvSpPr>
        <p:spPr>
          <a:xfrm>
            <a:off x="1708050" y="4303525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all questions</a:t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3408050" y="4311700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display</a:t>
            </a:r>
            <a:endParaRPr/>
          </a:p>
        </p:txBody>
      </p:sp>
      <p:cxnSp>
        <p:nvCxnSpPr>
          <p:cNvPr id="160" name="Google Shape;160;p29"/>
          <p:cNvCxnSpPr>
            <a:stCxn id="136" idx="2"/>
            <a:endCxn id="140" idx="0"/>
          </p:cNvCxnSpPr>
          <p:nvPr/>
        </p:nvCxnSpPr>
        <p:spPr>
          <a:xfrm flipH="1">
            <a:off x="957875" y="39333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9"/>
          <p:cNvCxnSpPr>
            <a:stCxn id="136" idx="2"/>
            <a:endCxn id="158" idx="0"/>
          </p:cNvCxnSpPr>
          <p:nvPr/>
        </p:nvCxnSpPr>
        <p:spPr>
          <a:xfrm flipH="1">
            <a:off x="2477075" y="39333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9"/>
          <p:cNvCxnSpPr>
            <a:stCxn id="136" idx="2"/>
            <a:endCxn id="159" idx="0"/>
          </p:cNvCxnSpPr>
          <p:nvPr/>
        </p:nvCxnSpPr>
        <p:spPr>
          <a:xfrm>
            <a:off x="2501075" y="39333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9"/>
          <p:cNvSpPr/>
          <p:nvPr/>
        </p:nvSpPr>
        <p:spPr>
          <a:xfrm>
            <a:off x="7246200" y="4303525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164" name="Google Shape;164;p29"/>
          <p:cNvCxnSpPr>
            <a:stCxn id="148" idx="2"/>
          </p:cNvCxnSpPr>
          <p:nvPr/>
        </p:nvCxnSpPr>
        <p:spPr>
          <a:xfrm>
            <a:off x="6339300" y="39195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9"/>
          <p:cNvSpPr/>
          <p:nvPr/>
        </p:nvSpPr>
        <p:spPr>
          <a:xfrm>
            <a:off x="3394675" y="22342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165" name="Google Shape;165;p29"/>
          <p:cNvSpPr txBox="1"/>
          <p:nvPr/>
        </p:nvSpPr>
        <p:spPr>
          <a:xfrm>
            <a:off x="7436175" y="2638000"/>
            <a:ext cx="1707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Some of the project goals have already been met</a:t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6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4" name="Google Shape;924;p6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6" name="Google Shape;9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3" name="Google Shape;93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6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65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6" name="Google Shape;936;p65"/>
          <p:cNvSpPr txBox="1"/>
          <p:nvPr/>
        </p:nvSpPr>
        <p:spPr>
          <a:xfrm>
            <a:off x="189000" y="1765775"/>
            <a:ext cx="7464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switch to the next question, we need to implement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counter.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65"/>
          <p:cNvSpPr txBox="1"/>
          <p:nvPr/>
        </p:nvSpPr>
        <p:spPr>
          <a:xfrm>
            <a:off x="189000" y="2633025"/>
            <a:ext cx="2594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window.cur_question = -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8" name="Google Shape;938;p65"/>
          <p:cNvCxnSpPr/>
          <p:nvPr/>
        </p:nvCxnSpPr>
        <p:spPr>
          <a:xfrm rot="10800000">
            <a:off x="1147725" y="3035375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65"/>
          <p:cNvSpPr txBox="1"/>
          <p:nvPr/>
        </p:nvSpPr>
        <p:spPr>
          <a:xfrm>
            <a:off x="189000" y="3545150"/>
            <a:ext cx="2497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Set a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property of the window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— the number of the question displayed. Give it the value -1 upon creation.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65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describe the function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next_question() , which asks the next question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65"/>
          <p:cNvSpPr txBox="1"/>
          <p:nvPr/>
        </p:nvSpPr>
        <p:spPr>
          <a:xfrm>
            <a:off x="172075" y="991925"/>
            <a:ext cx="7235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2" name="Google Shape;942;p65"/>
          <p:cNvCxnSpPr/>
          <p:nvPr/>
        </p:nvCxnSpPr>
        <p:spPr>
          <a:xfrm>
            <a:off x="246525" y="1512800"/>
            <a:ext cx="7171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65"/>
          <p:cNvSpPr txBox="1"/>
          <p:nvPr/>
        </p:nvSpPr>
        <p:spPr>
          <a:xfrm>
            <a:off x="985275" y="2255725"/>
            <a:ext cx="324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</a:t>
            </a:r>
            <a:endParaRPr b="1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6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49" name="Google Shape;949;p6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1" name="Google Shape;9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6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8" name="Google Shape;95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6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66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</a:t>
            </a: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1" name="Google Shape;961;p66"/>
          <p:cNvSpPr txBox="1"/>
          <p:nvPr/>
        </p:nvSpPr>
        <p:spPr>
          <a:xfrm>
            <a:off x="189000" y="1765775"/>
            <a:ext cx="74535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switch to the next question, we need to implement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 counter.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66"/>
          <p:cNvSpPr txBox="1"/>
          <p:nvPr/>
        </p:nvSpPr>
        <p:spPr>
          <a:xfrm>
            <a:off x="189000" y="2633025"/>
            <a:ext cx="2594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window.cur_question = -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3" name="Google Shape;963;p66"/>
          <p:cNvCxnSpPr/>
          <p:nvPr/>
        </p:nvCxnSpPr>
        <p:spPr>
          <a:xfrm rot="10800000">
            <a:off x="1147725" y="3035375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66"/>
          <p:cNvSpPr txBox="1"/>
          <p:nvPr/>
        </p:nvSpPr>
        <p:spPr>
          <a:xfrm>
            <a:off x="189000" y="3545150"/>
            <a:ext cx="2497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a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property of the window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the number of the question displayed.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it the value -1 upon creation.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5" name="Google Shape;965;p66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the function next_question() , which asks the next question.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66"/>
          <p:cNvSpPr txBox="1"/>
          <p:nvPr/>
        </p:nvSpPr>
        <p:spPr>
          <a:xfrm>
            <a:off x="172075" y="991925"/>
            <a:ext cx="7235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7" name="Google Shape;967;p66"/>
          <p:cNvCxnSpPr/>
          <p:nvPr/>
        </p:nvCxnSpPr>
        <p:spPr>
          <a:xfrm>
            <a:off x="246525" y="1512800"/>
            <a:ext cx="7171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66"/>
          <p:cNvSpPr txBox="1"/>
          <p:nvPr/>
        </p:nvSpPr>
        <p:spPr>
          <a:xfrm>
            <a:off x="985275" y="2255725"/>
            <a:ext cx="324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</a:t>
            </a:r>
            <a:endParaRPr b="1" sz="1600"/>
          </a:p>
        </p:txBody>
      </p:sp>
      <p:sp>
        <p:nvSpPr>
          <p:cNvPr id="969" name="Google Shape;969;p66"/>
          <p:cNvSpPr txBox="1"/>
          <p:nvPr/>
        </p:nvSpPr>
        <p:spPr>
          <a:xfrm>
            <a:off x="2783700" y="2632925"/>
            <a:ext cx="2497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window.cur_question += 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0" name="Google Shape;970;p66"/>
          <p:cNvCxnSpPr/>
          <p:nvPr/>
        </p:nvCxnSpPr>
        <p:spPr>
          <a:xfrm rot="10800000">
            <a:off x="3742425" y="3035275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66"/>
          <p:cNvSpPr txBox="1"/>
          <p:nvPr/>
        </p:nvSpPr>
        <p:spPr>
          <a:xfrm>
            <a:off x="2783700" y="3545050"/>
            <a:ext cx="2497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When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next_question() is called,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increase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counter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by one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6"/>
          <p:cNvSpPr txBox="1"/>
          <p:nvPr/>
        </p:nvSpPr>
        <p:spPr>
          <a:xfrm>
            <a:off x="3579975" y="2255725"/>
            <a:ext cx="324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</a:t>
            </a:r>
            <a:endParaRPr b="1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78" name="Google Shape;978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0" name="Google Shape;9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6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67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</a:t>
            </a: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0" name="Google Shape;990;p67"/>
          <p:cNvSpPr txBox="1"/>
          <p:nvPr/>
        </p:nvSpPr>
        <p:spPr>
          <a:xfrm>
            <a:off x="189000" y="1765775"/>
            <a:ext cx="7317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switch to the next question, we need to implement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 counter.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67"/>
          <p:cNvSpPr txBox="1"/>
          <p:nvPr/>
        </p:nvSpPr>
        <p:spPr>
          <a:xfrm>
            <a:off x="189000" y="2633025"/>
            <a:ext cx="2594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window.cur_question = -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2" name="Google Shape;992;p67"/>
          <p:cNvCxnSpPr/>
          <p:nvPr/>
        </p:nvCxnSpPr>
        <p:spPr>
          <a:xfrm rot="10800000">
            <a:off x="1147725" y="3035375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67"/>
          <p:cNvSpPr txBox="1"/>
          <p:nvPr/>
        </p:nvSpPr>
        <p:spPr>
          <a:xfrm>
            <a:off x="189000" y="3545150"/>
            <a:ext cx="2497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a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property of the window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the number of the question displayed.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it the value -1 upon creation.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67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the function next_question() , which asks the next question.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5" name="Google Shape;995;p67"/>
          <p:cNvSpPr txBox="1"/>
          <p:nvPr/>
        </p:nvSpPr>
        <p:spPr>
          <a:xfrm>
            <a:off x="172075" y="991925"/>
            <a:ext cx="7235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6" name="Google Shape;996;p67"/>
          <p:cNvCxnSpPr/>
          <p:nvPr/>
        </p:nvCxnSpPr>
        <p:spPr>
          <a:xfrm>
            <a:off x="246525" y="1512800"/>
            <a:ext cx="7171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7"/>
          <p:cNvSpPr txBox="1"/>
          <p:nvPr/>
        </p:nvSpPr>
        <p:spPr>
          <a:xfrm>
            <a:off x="985275" y="2255725"/>
            <a:ext cx="324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</a:t>
            </a:r>
            <a:endParaRPr b="1" sz="1600"/>
          </a:p>
        </p:txBody>
      </p:sp>
      <p:sp>
        <p:nvSpPr>
          <p:cNvPr id="998" name="Google Shape;998;p67"/>
          <p:cNvSpPr txBox="1"/>
          <p:nvPr/>
        </p:nvSpPr>
        <p:spPr>
          <a:xfrm>
            <a:off x="2783700" y="2632925"/>
            <a:ext cx="2497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window.cur_question += 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9" name="Google Shape;999;p67"/>
          <p:cNvCxnSpPr/>
          <p:nvPr/>
        </p:nvCxnSpPr>
        <p:spPr>
          <a:xfrm rot="10800000">
            <a:off x="3742425" y="3035275"/>
            <a:ext cx="0" cy="44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67"/>
          <p:cNvSpPr txBox="1"/>
          <p:nvPr/>
        </p:nvSpPr>
        <p:spPr>
          <a:xfrm>
            <a:off x="2783700" y="3545050"/>
            <a:ext cx="2497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next_question() is called,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counter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one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7"/>
          <p:cNvSpPr txBox="1"/>
          <p:nvPr/>
        </p:nvSpPr>
        <p:spPr>
          <a:xfrm>
            <a:off x="3579975" y="2255725"/>
            <a:ext cx="324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</a:t>
            </a:r>
            <a:endParaRPr b="1" sz="1600"/>
          </a:p>
        </p:txBody>
      </p:sp>
      <p:sp>
        <p:nvSpPr>
          <p:cNvPr id="1002" name="Google Shape;1002;p67"/>
          <p:cNvSpPr txBox="1"/>
          <p:nvPr/>
        </p:nvSpPr>
        <p:spPr>
          <a:xfrm>
            <a:off x="6253675" y="2255725"/>
            <a:ext cx="324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</a:t>
            </a:r>
            <a:endParaRPr b="1" sz="1600"/>
          </a:p>
        </p:txBody>
      </p:sp>
      <p:sp>
        <p:nvSpPr>
          <p:cNvPr id="1003" name="Google Shape;1003;p67"/>
          <p:cNvSpPr txBox="1"/>
          <p:nvPr/>
        </p:nvSpPr>
        <p:spPr>
          <a:xfrm>
            <a:off x="5423800" y="2632925"/>
            <a:ext cx="21264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If the list of questions has ended,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reset the counter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and start over.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8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</a:t>
            </a: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Displaying the next question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09" name="Google Shape;1009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10" name="Google Shape;1010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2" name="Google Shape;10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9" name="Google Shape;10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6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8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put it all together into a function: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68"/>
          <p:cNvSpPr txBox="1"/>
          <p:nvPr/>
        </p:nvSpPr>
        <p:spPr>
          <a:xfrm>
            <a:off x="172075" y="1043675"/>
            <a:ext cx="7235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68"/>
          <p:cNvSpPr/>
          <p:nvPr/>
        </p:nvSpPr>
        <p:spPr>
          <a:xfrm>
            <a:off x="837200" y="1535750"/>
            <a:ext cx="4447800" cy="2207100"/>
          </a:xfrm>
          <a:prstGeom prst="roundRect">
            <a:avLst>
              <a:gd fmla="val 700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the function is called, increase the counter by 1.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number of the current question is equal to the length of the list, reset the counter.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a question from the list using a number.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 the question using the ask() function.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00" y="1874825"/>
            <a:ext cx="1847200" cy="150152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9" name="Google Shape;102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875" y="69400"/>
            <a:ext cx="1847200" cy="14977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0" name="Google Shape;1030;p69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. Checking and moving on 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31" name="Google Shape;1031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32" name="Google Shape;1032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4" name="Google Shape;103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Google Shape;1041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6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69"/>
          <p:cNvSpPr txBox="1"/>
          <p:nvPr/>
        </p:nvSpPr>
        <p:spPr>
          <a:xfrm>
            <a:off x="187600" y="510200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implement our functionality in the program: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69"/>
          <p:cNvSpPr/>
          <p:nvPr/>
        </p:nvSpPr>
        <p:spPr>
          <a:xfrm>
            <a:off x="259150" y="968500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108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class and the set of questions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69"/>
          <p:cNvSpPr/>
          <p:nvPr/>
        </p:nvSpPr>
        <p:spPr>
          <a:xfrm>
            <a:off x="259150" y="1467625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 interface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69"/>
          <p:cNvSpPr/>
          <p:nvPr/>
        </p:nvSpPr>
        <p:spPr>
          <a:xfrm>
            <a:off x="259150" y="2021438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1C00C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ask()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function and accompanying elements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69"/>
          <p:cNvSpPr/>
          <p:nvPr/>
        </p:nvSpPr>
        <p:spPr>
          <a:xfrm>
            <a:off x="259150" y="2509275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1C00C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check_answer()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and accompanying elements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(1)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" name="Google Shape;1048;p69"/>
          <p:cNvSpPr/>
          <p:nvPr/>
        </p:nvSpPr>
        <p:spPr>
          <a:xfrm>
            <a:off x="259150" y="2997138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1C00C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1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next_question()</a:t>
            </a:r>
            <a:r>
              <a:rPr lang="en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and accompanying elements</a:t>
            </a:r>
            <a:r>
              <a:rPr lang="en" sz="12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(2)</a:t>
            </a:r>
            <a:endParaRPr sz="12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" name="Google Shape;1049;p69"/>
          <p:cNvSpPr/>
          <p:nvPr/>
        </p:nvSpPr>
        <p:spPr>
          <a:xfrm>
            <a:off x="259150" y="3484988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1C00C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click_ok()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function,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which calls (1) or (2)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69"/>
          <p:cNvSpPr/>
          <p:nvPr/>
        </p:nvSpPr>
        <p:spPr>
          <a:xfrm>
            <a:off x="259150" y="4038800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launch, 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 counter = -1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9"/>
          <p:cNvSpPr/>
          <p:nvPr/>
        </p:nvSpPr>
        <p:spPr>
          <a:xfrm>
            <a:off x="259150" y="4526650"/>
            <a:ext cx="43689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Button handling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 the function 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click_ok()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2649" y="1223549"/>
            <a:ext cx="396238" cy="3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2649" y="2941274"/>
            <a:ext cx="396238" cy="37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4" name="Google Shape;1054;p69"/>
          <p:cNvCxnSpPr>
            <a:stCxn id="1055" idx="2"/>
            <a:endCxn id="1056" idx="0"/>
          </p:cNvCxnSpPr>
          <p:nvPr/>
        </p:nvCxnSpPr>
        <p:spPr>
          <a:xfrm>
            <a:off x="6259763" y="1598526"/>
            <a:ext cx="0" cy="262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69"/>
          <p:cNvCxnSpPr/>
          <p:nvPr/>
        </p:nvCxnSpPr>
        <p:spPr>
          <a:xfrm>
            <a:off x="6259763" y="3392481"/>
            <a:ext cx="0" cy="262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8" name="Google Shape;1058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5338" y="3652648"/>
            <a:ext cx="1808865" cy="145525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7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64" name="Google Shape;1064;p7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6" name="Google Shape;10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7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7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Google Shape;107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70"/>
          <p:cNvSpPr txBox="1"/>
          <p:nvPr/>
        </p:nvSpPr>
        <p:spPr>
          <a:xfrm>
            <a:off x="352725" y="175175"/>
            <a:ext cx="7065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Expected result:</a:t>
            </a:r>
            <a:endParaRPr sz="2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5" name="Google Shape;1075;p70"/>
          <p:cNvSpPr txBox="1"/>
          <p:nvPr/>
        </p:nvSpPr>
        <p:spPr>
          <a:xfrm>
            <a:off x="254425" y="720500"/>
            <a:ext cx="58983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click_ok() function regulates the processes of displaying new questions and checking answers.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click_ok() function calls next_question() or check_answer()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Questions from the set are asked in order. If the list has ended, the first question is asked again.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7" name="Google Shape;1077;p70"/>
          <p:cNvPicPr preferRelativeResize="0"/>
          <p:nvPr/>
        </p:nvPicPr>
        <p:blipFill rotWithShape="1">
          <a:blip r:embed="rId5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1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71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71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5" name="Google Shape;108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71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7" name="Google Shape;1087;p71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93" name="Google Shape;1093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5" name="Google Shape;109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72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72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72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Visual studio code from “Algorithmics”</a:t>
            </a:r>
            <a:endParaRPr sz="1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99" name="Google Shape;1099;p72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Do the task in VS Code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7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9" name="Google Shape;1109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72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PyQt. Memory Card”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1" name="Google Shape;1111;p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7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Creation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3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3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3"/>
          <p:cNvSpPr txBox="1"/>
          <p:nvPr/>
        </p:nvSpPr>
        <p:spPr>
          <a:xfrm>
            <a:off x="36000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 the 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ork Day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22" name="Google Shape;112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73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7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29" name="Google Shape;1129;p7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74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Day Wrap-Up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2" name="Google Shape;113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74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4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7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3" name="Google Shape;114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74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Montserrat ExtraBold"/>
                <a:ea typeface="Montserrat ExtraBold"/>
                <a:cs typeface="Montserrat ExtraBold"/>
                <a:sym typeface="Montserrat ExtraBold"/>
              </a:rPr>
              <a:t>To finish off the work day, complete this technical interview</a:t>
            </a:r>
            <a:r>
              <a:rPr lang="en" sz="25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43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45" name="Google Shape;1145;p74"/>
          <p:cNvSpPr txBox="1"/>
          <p:nvPr/>
        </p:nvSpPr>
        <p:spPr>
          <a:xfrm>
            <a:off x="360000" y="1119000"/>
            <a:ext cx="69051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We need to program a new type of object and give it some properties. How do we do that?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Can we endlessly switch between different forms within the same interface? How is this issue resolved in Memory Card?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6" name="Google Shape;1146;p74"/>
          <p:cNvSpPr txBox="1"/>
          <p:nvPr/>
        </p:nvSpPr>
        <p:spPr>
          <a:xfrm>
            <a:off x="4670413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Cole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74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8" name="Google Shape;1148;p74"/>
          <p:cNvPicPr preferRelativeResize="0"/>
          <p:nvPr/>
        </p:nvPicPr>
        <p:blipFill rotWithShape="1">
          <a:blip r:embed="rId5">
            <a:alphaModFix/>
          </a:blip>
          <a:srcRect b="67537" l="4357" r="59834" t="6999"/>
          <a:stretch/>
        </p:blipFill>
        <p:spPr>
          <a:xfrm>
            <a:off x="6236808" y="2836775"/>
            <a:ext cx="1439295" cy="171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74"/>
          <p:cNvPicPr preferRelativeResize="0"/>
          <p:nvPr/>
        </p:nvPicPr>
        <p:blipFill rotWithShape="1">
          <a:blip r:embed="rId6">
            <a:alphaModFix/>
          </a:blip>
          <a:srcRect b="59913" l="4562" r="68909" t="14160"/>
          <a:stretch/>
        </p:blipFill>
        <p:spPr>
          <a:xfrm>
            <a:off x="4872425" y="2803575"/>
            <a:ext cx="1351851" cy="171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a mind map of the project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1442550" y="19760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172" name="Google Shape;172;p30"/>
          <p:cNvSpPr/>
          <p:nvPr/>
        </p:nvSpPr>
        <p:spPr>
          <a:xfrm>
            <a:off x="5704700" y="19760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173" name="Google Shape;173;p30"/>
          <p:cNvSpPr/>
          <p:nvPr/>
        </p:nvSpPr>
        <p:spPr>
          <a:xfrm>
            <a:off x="1647575" y="32034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174" name="Google Shape;174;p30"/>
          <p:cNvSpPr/>
          <p:nvPr/>
        </p:nvSpPr>
        <p:spPr>
          <a:xfrm>
            <a:off x="277425" y="1153525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442550" y="11672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76" name="Google Shape;176;p30"/>
          <p:cNvSpPr/>
          <p:nvPr/>
        </p:nvSpPr>
        <p:spPr>
          <a:xfrm>
            <a:off x="2848275" y="11672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369850" y="4303100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178" name="Google Shape;178;p30"/>
          <p:cNvCxnSpPr>
            <a:endCxn id="174" idx="2"/>
          </p:cNvCxnSpPr>
          <p:nvPr/>
        </p:nvCxnSpPr>
        <p:spPr>
          <a:xfrm rot="10800000">
            <a:off x="824475" y="18054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0"/>
          <p:cNvCxnSpPr>
            <a:stCxn id="171" idx="0"/>
            <a:endCxn id="175" idx="2"/>
          </p:cNvCxnSpPr>
          <p:nvPr/>
        </p:nvCxnSpPr>
        <p:spPr>
          <a:xfrm rot="10800000">
            <a:off x="2110050" y="18191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>
            <a:endCxn id="176" idx="2"/>
          </p:cNvCxnSpPr>
          <p:nvPr/>
        </p:nvCxnSpPr>
        <p:spPr>
          <a:xfrm flipH="1" rot="10800000">
            <a:off x="2483925" y="18191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>
            <a:stCxn id="182" idx="1"/>
            <a:endCxn id="171" idx="3"/>
          </p:cNvCxnSpPr>
          <p:nvPr/>
        </p:nvCxnSpPr>
        <p:spPr>
          <a:xfrm rot="10800000">
            <a:off x="3149596" y="23409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>
            <a:stCxn id="182" idx="3"/>
            <a:endCxn id="172" idx="1"/>
          </p:cNvCxnSpPr>
          <p:nvPr/>
        </p:nvCxnSpPr>
        <p:spPr>
          <a:xfrm flipH="1" rot="10800000">
            <a:off x="5459554" y="23409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0"/>
          <p:cNvCxnSpPr>
            <a:endCxn id="173" idx="0"/>
          </p:cNvCxnSpPr>
          <p:nvPr/>
        </p:nvCxnSpPr>
        <p:spPr>
          <a:xfrm flipH="1">
            <a:off x="2501075" y="28389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0"/>
          <p:cNvSpPr/>
          <p:nvPr/>
        </p:nvSpPr>
        <p:spPr>
          <a:xfrm>
            <a:off x="5485800" y="3189613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186" name="Google Shape;186;p30"/>
          <p:cNvCxnSpPr>
            <a:endCxn id="185" idx="0"/>
          </p:cNvCxnSpPr>
          <p:nvPr/>
        </p:nvCxnSpPr>
        <p:spPr>
          <a:xfrm>
            <a:off x="5442000" y="29967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0"/>
          <p:cNvSpPr/>
          <p:nvPr/>
        </p:nvSpPr>
        <p:spPr>
          <a:xfrm>
            <a:off x="5108050" y="4311700"/>
            <a:ext cx="1925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"Answer" button click</a:t>
            </a:r>
            <a:endParaRPr/>
          </a:p>
        </p:txBody>
      </p:sp>
      <p:cxnSp>
        <p:nvCxnSpPr>
          <p:cNvPr id="188" name="Google Shape;188;p30"/>
          <p:cNvCxnSpPr>
            <a:stCxn id="185" idx="2"/>
            <a:endCxn id="187" idx="0"/>
          </p:cNvCxnSpPr>
          <p:nvPr/>
        </p:nvCxnSpPr>
        <p:spPr>
          <a:xfrm flipH="1">
            <a:off x="6070800" y="39195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/>
          <p:nvPr/>
        </p:nvSpPr>
        <p:spPr>
          <a:xfrm>
            <a:off x="4675350" y="1160363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840475" y="11740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91" name="Google Shape;191;p30"/>
          <p:cNvSpPr/>
          <p:nvPr/>
        </p:nvSpPr>
        <p:spPr>
          <a:xfrm>
            <a:off x="7246200" y="11740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layout display</a:t>
            </a:r>
            <a:endParaRPr/>
          </a:p>
        </p:txBody>
      </p:sp>
      <p:cxnSp>
        <p:nvCxnSpPr>
          <p:cNvPr id="192" name="Google Shape;192;p30"/>
          <p:cNvCxnSpPr>
            <a:stCxn id="172" idx="0"/>
            <a:endCxn id="189" idx="2"/>
          </p:cNvCxnSpPr>
          <p:nvPr/>
        </p:nvCxnSpPr>
        <p:spPr>
          <a:xfrm rot="10800000">
            <a:off x="5222300" y="18122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>
            <a:endCxn id="190" idx="2"/>
          </p:cNvCxnSpPr>
          <p:nvPr/>
        </p:nvCxnSpPr>
        <p:spPr>
          <a:xfrm rot="10800000">
            <a:off x="6507825" y="18259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>
            <a:stCxn id="172" idx="0"/>
            <a:endCxn id="191" idx="2"/>
          </p:cNvCxnSpPr>
          <p:nvPr/>
        </p:nvCxnSpPr>
        <p:spPr>
          <a:xfrm flipH="1" rot="10800000">
            <a:off x="6558200" y="18260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/>
          <p:nvPr/>
        </p:nvSpPr>
        <p:spPr>
          <a:xfrm>
            <a:off x="1708050" y="4303525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all questions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408050" y="4311700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display</a:t>
            </a:r>
            <a:endParaRPr/>
          </a:p>
        </p:txBody>
      </p:sp>
      <p:cxnSp>
        <p:nvCxnSpPr>
          <p:cNvPr id="197" name="Google Shape;197;p30"/>
          <p:cNvCxnSpPr>
            <a:stCxn id="173" idx="2"/>
            <a:endCxn id="177" idx="0"/>
          </p:cNvCxnSpPr>
          <p:nvPr/>
        </p:nvCxnSpPr>
        <p:spPr>
          <a:xfrm flipH="1">
            <a:off x="957875" y="39333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>
            <a:stCxn id="173" idx="2"/>
            <a:endCxn id="195" idx="0"/>
          </p:cNvCxnSpPr>
          <p:nvPr/>
        </p:nvCxnSpPr>
        <p:spPr>
          <a:xfrm flipH="1">
            <a:off x="2477075" y="39333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>
            <a:stCxn id="173" idx="2"/>
            <a:endCxn id="196" idx="0"/>
          </p:cNvCxnSpPr>
          <p:nvPr/>
        </p:nvCxnSpPr>
        <p:spPr>
          <a:xfrm>
            <a:off x="2501075" y="39333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/>
          <p:nvPr/>
        </p:nvSpPr>
        <p:spPr>
          <a:xfrm>
            <a:off x="7246200" y="4303525"/>
            <a:ext cx="15378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201" name="Google Shape;201;p30"/>
          <p:cNvCxnSpPr>
            <a:stCxn id="185" idx="2"/>
          </p:cNvCxnSpPr>
          <p:nvPr/>
        </p:nvCxnSpPr>
        <p:spPr>
          <a:xfrm>
            <a:off x="6339300" y="39195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30"/>
          <p:cNvSpPr/>
          <p:nvPr/>
        </p:nvSpPr>
        <p:spPr>
          <a:xfrm>
            <a:off x="3394675" y="22342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202" name="Google Shape;202;p30"/>
          <p:cNvSpPr txBox="1"/>
          <p:nvPr/>
        </p:nvSpPr>
        <p:spPr>
          <a:xfrm>
            <a:off x="133275" y="3317313"/>
            <a:ext cx="1382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Goals for today</a:t>
            </a:r>
            <a:endParaRPr b="1" i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212900" y="4170825"/>
            <a:ext cx="3135000" cy="91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7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5" name="Google Shape;1155;p7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75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Day Wrap-Up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8" name="Google Shape;11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75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75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7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7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7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7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7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9" name="Google Shape;116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75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Evaluating the effectiveness of today’s work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1" name="Google Shape;1171;p75"/>
          <p:cNvSpPr txBox="1"/>
          <p:nvPr/>
        </p:nvSpPr>
        <p:spPr>
          <a:xfrm>
            <a:off x="360000" y="1317725"/>
            <a:ext cx="73161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2" name="Google Shape;1172;p75"/>
          <p:cNvSpPr txBox="1"/>
          <p:nvPr/>
        </p:nvSpPr>
        <p:spPr>
          <a:xfrm>
            <a:off x="360000" y="1080888"/>
            <a:ext cx="73161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With your colleagues, answer the questions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went especially well?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didn’t go as planned?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can you do to ensure success next time?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73" name="Google Shape;1173;p75"/>
          <p:cNvPicPr preferRelativeResize="0"/>
          <p:nvPr/>
        </p:nvPicPr>
        <p:blipFill rotWithShape="1">
          <a:blip r:embed="rId5">
            <a:alphaModFix/>
          </a:blip>
          <a:srcRect b="0" l="55851" r="0" t="0"/>
          <a:stretch/>
        </p:blipFill>
        <p:spPr>
          <a:xfrm>
            <a:off x="6430925" y="572187"/>
            <a:ext cx="1162225" cy="440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76"/>
          <p:cNvPicPr preferRelativeResize="0"/>
          <p:nvPr/>
        </p:nvPicPr>
        <p:blipFill rotWithShape="1">
          <a:blip r:embed="rId3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80" name="Google Shape;1180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2" name="Google Shape;1182;p76"/>
          <p:cNvSpPr txBox="1"/>
          <p:nvPr/>
        </p:nvSpPr>
        <p:spPr>
          <a:xfrm>
            <a:off x="360000" y="175175"/>
            <a:ext cx="7108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tasks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83" name="Google Shape;1183;p76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 Day Wrap-Up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4" name="Google Shape;118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76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6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7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7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7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7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7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5" name="Google Shape;1195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76"/>
          <p:cNvSpPr txBox="1"/>
          <p:nvPr/>
        </p:nvSpPr>
        <p:spPr>
          <a:xfrm>
            <a:off x="205450" y="843625"/>
            <a:ext cx="62505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Take another look at the code you wrote.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necessary, finish writing the code.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Add comments to the code to explain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part of the code does what.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for the work day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0" name="Google Shape;210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is to program the storage of a set of questions and the move from one question to another.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what a class is and program your own class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choose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 data structure for storing the questions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implement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 system of questions and answers in your program!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Discussing Project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348850" y="1355875"/>
            <a:ext cx="59637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</a:t>
            </a:r>
            <a:endParaRPr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360000" y="320450"/>
            <a:ext cx="5690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Memory Card Application. P.3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48617" r="0" t="0"/>
          <a:stretch/>
        </p:blipFill>
        <p:spPr>
          <a:xfrm>
            <a:off x="6125876" y="991937"/>
            <a:ext cx="1436876" cy="390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360000" y="175175"/>
            <a:ext cx="72489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Show your knowledge</a:t>
            </a: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of data structures and object-oriented programming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8" name="Google Shape;23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9" name="Google Shape;23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3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a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list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</a:t>
            </a:r>
            <a:r>
              <a:rPr lang="en" sz="28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methods for working with lists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do you know?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1" name="Google Shape;251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2" name="Google Shape;252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34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