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5143500" cx="9144000"/>
  <p:notesSz cx="6858000" cy="9144000"/>
  <p:embeddedFontLst>
    <p:embeddedFont>
      <p:font typeface="Montserrat SemiBold"/>
      <p:regular r:id="rId67"/>
      <p:bold r:id="rId68"/>
      <p:italic r:id="rId69"/>
      <p:boldItalic r:id="rId70"/>
    </p:embeddedFont>
    <p:embeddedFont>
      <p:font typeface="Roboto"/>
      <p:regular r:id="rId71"/>
      <p:bold r:id="rId72"/>
      <p:italic r:id="rId73"/>
      <p:boldItalic r:id="rId74"/>
    </p:embeddedFont>
    <p:embeddedFont>
      <p:font typeface="Nunito"/>
      <p:regular r:id="rId75"/>
      <p:bold r:id="rId76"/>
      <p:italic r:id="rId77"/>
      <p:boldItalic r:id="rId78"/>
    </p:embeddedFont>
    <p:embeddedFont>
      <p:font typeface="Montserrat"/>
      <p:regular r:id="rId79"/>
      <p:bold r:id="rId80"/>
      <p:italic r:id="rId81"/>
      <p:boldItalic r:id="rId82"/>
    </p:embeddedFont>
    <p:embeddedFont>
      <p:font typeface="Montserrat Black"/>
      <p:bold r:id="rId83"/>
      <p:boldItalic r:id="rId84"/>
    </p:embeddedFont>
    <p:embeddedFont>
      <p:font typeface="Montserrat Medium"/>
      <p:regular r:id="rId85"/>
      <p:bold r:id="rId86"/>
      <p:italic r:id="rId87"/>
      <p:boldItalic r:id="rId88"/>
    </p:embeddedFont>
    <p:embeddedFont>
      <p:font typeface="Roboto Light"/>
      <p:regular r:id="rId89"/>
      <p:bold r:id="rId90"/>
      <p:italic r:id="rId91"/>
      <p:boldItalic r:id="rId92"/>
    </p:embeddedFont>
    <p:embeddedFont>
      <p:font typeface="Montserrat ExtraBold"/>
      <p:bold r:id="rId93"/>
      <p:boldItalic r:id="rId94"/>
    </p:embeddedFont>
    <p:embeddedFont>
      <p:font typeface="Open Sans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BB82E4-96BC-49B6-A483-C57C86D94590}">
  <a:tblStyle styleId="{74BB82E4-96BC-49B6-A483-C57C86D945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pos="110" orient="horz"/>
        <p:guide pos="3130" orient="horz"/>
        <p:guide pos="5655"/>
        <p:guide pos="4704"/>
        <p:guide pos="353"/>
        <p:guide pos="4459"/>
        <p:guide pos="696" orient="horz"/>
        <p:guide pos="1622" orient="horz"/>
        <p:guide pos="1975" orient="horz"/>
        <p:guide pos="2906" orient="horz"/>
        <p:guide pos="2098"/>
        <p:guide pos="2555"/>
        <p:guide pos="4311"/>
        <p:guide pos="10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font" Target="fonts/OpenSans-regular.fntdata"/><Relationship Id="rId94" Type="http://schemas.openxmlformats.org/officeDocument/2006/relationships/font" Target="fonts/MontserratExtraBold-boldItalic.fntdata"/><Relationship Id="rId97" Type="http://schemas.openxmlformats.org/officeDocument/2006/relationships/font" Target="fonts/OpenSans-italic.fntdata"/><Relationship Id="rId96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98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font" Target="fonts/RobotoLight-italic.fntdata"/><Relationship Id="rId90" Type="http://schemas.openxmlformats.org/officeDocument/2006/relationships/font" Target="fonts/RobotoLight-bold.fntdata"/><Relationship Id="rId93" Type="http://schemas.openxmlformats.org/officeDocument/2006/relationships/font" Target="fonts/MontserratExtraBold-bold.fntdata"/><Relationship Id="rId92" Type="http://schemas.openxmlformats.org/officeDocument/2006/relationships/font" Target="fonts/RobotoLigh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font" Target="fonts/MontserratBlack-boldItalic.fntdata"/><Relationship Id="rId83" Type="http://schemas.openxmlformats.org/officeDocument/2006/relationships/font" Target="fonts/MontserratBlack-bold.fntdata"/><Relationship Id="rId86" Type="http://schemas.openxmlformats.org/officeDocument/2006/relationships/font" Target="fonts/MontserratMedium-bold.fntdata"/><Relationship Id="rId85" Type="http://schemas.openxmlformats.org/officeDocument/2006/relationships/font" Target="fonts/MontserratMedium-regular.fntdata"/><Relationship Id="rId88" Type="http://schemas.openxmlformats.org/officeDocument/2006/relationships/font" Target="fonts/MontserratMedium-boldItalic.fntdata"/><Relationship Id="rId87" Type="http://schemas.openxmlformats.org/officeDocument/2006/relationships/font" Target="fonts/MontserratMedium-italic.fntdata"/><Relationship Id="rId89" Type="http://schemas.openxmlformats.org/officeDocument/2006/relationships/font" Target="fonts/RobotoLight-regular.fntdata"/><Relationship Id="rId80" Type="http://schemas.openxmlformats.org/officeDocument/2006/relationships/font" Target="fonts/Montserrat-bold.fntdata"/><Relationship Id="rId82" Type="http://schemas.openxmlformats.org/officeDocument/2006/relationships/font" Target="fonts/Montserrat-boldItalic.fntdata"/><Relationship Id="rId81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Roboto-italic.fntdata"/><Relationship Id="rId72" Type="http://schemas.openxmlformats.org/officeDocument/2006/relationships/font" Target="fonts/Roboto-bold.fntdata"/><Relationship Id="rId75" Type="http://schemas.openxmlformats.org/officeDocument/2006/relationships/font" Target="fonts/Nunito-regular.fntdata"/><Relationship Id="rId74" Type="http://schemas.openxmlformats.org/officeDocument/2006/relationships/font" Target="fonts/Roboto-boldItalic.fntdata"/><Relationship Id="rId77" Type="http://schemas.openxmlformats.org/officeDocument/2006/relationships/font" Target="fonts/Nunito-italic.fntdata"/><Relationship Id="rId76" Type="http://schemas.openxmlformats.org/officeDocument/2006/relationships/font" Target="fonts/Nunito-bold.fntdata"/><Relationship Id="rId79" Type="http://schemas.openxmlformats.org/officeDocument/2006/relationships/font" Target="fonts/Montserrat-regular.fntdata"/><Relationship Id="rId78" Type="http://schemas.openxmlformats.org/officeDocument/2006/relationships/font" Target="fonts/Nunito-boldItalic.fntdata"/><Relationship Id="rId71" Type="http://schemas.openxmlformats.org/officeDocument/2006/relationships/font" Target="fonts/Roboto-regular.fntdata"/><Relationship Id="rId70" Type="http://schemas.openxmlformats.org/officeDocument/2006/relationships/font" Target="fonts/MontserratSemiBold-boldItalic.fntdata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font" Target="fonts/MontserratSemiBold-bold.fntdata"/><Relationship Id="rId67" Type="http://schemas.openxmlformats.org/officeDocument/2006/relationships/font" Target="fonts/MontserratSemiBold-regular.fntdata"/><Relationship Id="rId60" Type="http://schemas.openxmlformats.org/officeDocument/2006/relationships/slide" Target="slides/slide53.xml"/><Relationship Id="rId69" Type="http://schemas.openxmlformats.org/officeDocument/2006/relationships/font" Target="fonts/MontserratSemiBold-italic.fntdata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70dd1bee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70dd1b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de4c7a7b5_0_39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de4c7a7b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f1ef3ba40_0_18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f1ef3ba4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1ef3ba40_0_26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1ef3ba4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f29bb6674_0_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f29bb66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f1ef3ba40_0_29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f1ef3ba4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f1ef3ba40_0_35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f1ef3ba4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f1ef3ba40_0_39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f1ef3ba4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f1ef3ba40_0_20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f1ef3ba4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f1ef3ba40_0_4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f1ef3ba40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f2f753267_0_65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f2f753267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f469a67e_0_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f469a6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f1ef3ba40_0_33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f1ef3ba4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f1ef3ba40_0_48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f1ef3ba4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f2f753267_0_68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7f2f753267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f2f753267_0_70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f2f75326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f2f753267_0_72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7f2f753267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f2f753267_0_75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f2f753267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f1ef3ba40_0_6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f1ef3ba4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32ba85dc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a32ba85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82690952d_0_16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82690952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de4c7a7b5_0_8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de4c7a7b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82690952d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826909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f38c71229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f38c71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f38c71229_0_7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f38c712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7f38c71229_0_10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7f38c7122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de4c7a7b5_0_85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de4c7a7b5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f38c71229_0_2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f38c7122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f1ef3ba40_0_71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f1ef3ba4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f2f753267_0_77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f2f753267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f2f753267_0_79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7f2f753267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7f1ef3ba40_0_76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7f1ef3ba40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f1ef3ba40_0_80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f1ef3ba40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82690952d_0_5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82690952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f29bb6674_0_5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f29bb667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f29bb6674_0_17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f29bb667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f29bb6674_0_19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7f29bb667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7f29bb6674_0_23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7f29bb667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7f29bb6674_0_26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7f29bb667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7f1ef3ba40_0_88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7f1ef3ba40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7f29bb6674_0_14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7f29bb667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7f2f753267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7f2f753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7f29bb6674_0_4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7f29bb667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f2f753267_0_32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f2f75326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f2f753267_0_64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f2f753267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7f2f753267_0_81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7f2f753267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f2f753267_0_36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f2f753267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7f29bb6674_0_48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7f29bb6674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6de4c7a7b5_0_129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6de4c7a7b5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6de4c7a7b5_0_126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6de4c7a7b5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7f38c71229_0_1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7f38c7122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6de4c7a7b5_0_130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6de4c7a7b5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982690952d_0_21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982690952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982690952d_0_27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982690952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6de4c7a7b5_0_133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6de4c7a7b5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f1ef3ba40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f1ef3b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82690952d_0_9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82690952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82690952d_0_11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82690952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5f469a67e_0_3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5f469a6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document/d/1GyqskJCF-gD6bMEyJC0R3CQ1OxWK9svi/edit" TargetMode="Externa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Relationship Id="rId9" Type="http://schemas.openxmlformats.org/officeDocument/2006/relationships/image" Target="../media/image22.png"/><Relationship Id="rId5" Type="http://schemas.openxmlformats.org/officeDocument/2006/relationships/hyperlink" Target="https://lms.alg.academy/task-preview/15743?track=1&amp;position=1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32.jpg"/><Relationship Id="rId6" Type="http://schemas.openxmlformats.org/officeDocument/2006/relationships/image" Target="../media/image1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30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12.png"/><Relationship Id="rId6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/>
        </p:nvSpPr>
        <p:spPr>
          <a:xfrm>
            <a:off x="360000" y="1612706"/>
            <a:ext cx="4212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3. Lesson 1.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Basics of working</a:t>
            </a:r>
            <a:endParaRPr sz="4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 files</a:t>
            </a:r>
            <a:endParaRPr sz="4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60002" y="4152025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Link to the methodological guidelines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994" y="4353486"/>
            <a:ext cx="266925" cy="2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6">
            <a:hlinkClick r:id="rId4"/>
          </p:cNvPr>
          <p:cNvSpPr/>
          <p:nvPr/>
        </p:nvSpPr>
        <p:spPr>
          <a:xfrm>
            <a:off x="280036" y="4209692"/>
            <a:ext cx="2211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98850" cy="4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35" name="Google Shape;23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3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/>
        </p:nvSpPr>
        <p:spPr>
          <a:xfrm>
            <a:off x="368800" y="17517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look at storing data in a text file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247" name="Google Shape;247;p35"/>
          <p:cNvGraphicFramePr/>
          <p:nvPr/>
        </p:nvGraphicFramePr>
        <p:xfrm>
          <a:off x="368800" y="13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{74BB82E4-96BC-49B6-A483-C57C86D94590}</a:tableStyleId>
              </a:tblPr>
              <a:tblGrid>
                <a:gridCol w="4072900"/>
                <a:gridCol w="294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text file format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.txt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standard program for working with .txt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Notepad, Text Editor, etc.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8" name="Google Shape;24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0" y="2198351"/>
            <a:ext cx="3512318" cy="2769975"/>
          </a:xfrm>
          <a:prstGeom prst="rect">
            <a:avLst/>
          </a:prstGeom>
          <a:noFill/>
          <a:ln cap="flat" cmpd="sng" w="28575">
            <a:solidFill>
              <a:srgbClr val="FA82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54" name="Google Shape;254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368800" y="17517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look at storing data in a text file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266" name="Google Shape;266;p36"/>
          <p:cNvGraphicFramePr/>
          <p:nvPr/>
        </p:nvGraphicFramePr>
        <p:xfrm>
          <a:off x="368800" y="13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{74BB82E4-96BC-49B6-A483-C57C86D94590}</a:tableStyleId>
              </a:tblPr>
              <a:tblGrid>
                <a:gridCol w="4072900"/>
                <a:gridCol w="294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text file format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.txt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standard program for working with .txt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Notepad, Text Editor, etc.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36"/>
          <p:cNvSpPr/>
          <p:nvPr/>
        </p:nvSpPr>
        <p:spPr>
          <a:xfrm>
            <a:off x="4671800" y="3825950"/>
            <a:ext cx="2711700" cy="853800"/>
          </a:xfrm>
          <a:prstGeom prst="wedgeRoundRectCallout">
            <a:avLst>
              <a:gd fmla="val -56934" name="adj1"/>
              <a:gd fmla="val -111215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How does a program access such a file to save data?</a:t>
            </a:r>
            <a:endParaRPr b="1"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0" y="2198351"/>
            <a:ext cx="3512318" cy="2769975"/>
          </a:xfrm>
          <a:prstGeom prst="rect">
            <a:avLst/>
          </a:prstGeom>
          <a:noFill/>
          <a:ln cap="flat" cmpd="sng" w="28575">
            <a:solidFill>
              <a:srgbClr val="FA82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74" name="Google Shape;274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3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/>
        </p:nvSpPr>
        <p:spPr>
          <a:xfrm>
            <a:off x="368800" y="17517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Interaction between the program and text file </a:t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368800" y="2513000"/>
            <a:ext cx="2178600" cy="8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program wants to save data in a file</a:t>
            </a:r>
            <a:endParaRPr/>
          </a:p>
        </p:txBody>
      </p:sp>
      <p:cxnSp>
        <p:nvCxnSpPr>
          <p:cNvPr id="287" name="Google Shape;287;p37"/>
          <p:cNvCxnSpPr>
            <a:stCxn id="286" idx="3"/>
          </p:cNvCxnSpPr>
          <p:nvPr/>
        </p:nvCxnSpPr>
        <p:spPr>
          <a:xfrm>
            <a:off x="2547400" y="2961350"/>
            <a:ext cx="6063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93" name="Google Shape;293;p3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3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/>
        </p:nvSpPr>
        <p:spPr>
          <a:xfrm>
            <a:off x="368800" y="17517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Interaction between the program and text file </a:t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368800" y="2513000"/>
            <a:ext cx="2178600" cy="8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program wants to save data in a file</a:t>
            </a: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3489250" y="1407075"/>
            <a:ext cx="2178600" cy="8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program creates a .txt file in the project folder</a:t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3489250" y="2513063"/>
            <a:ext cx="2178600" cy="8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program records data in the file</a:t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3489250" y="3619075"/>
            <a:ext cx="2178600" cy="8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program saves and closes the file</a:t>
            </a:r>
            <a:endParaRPr/>
          </a:p>
        </p:txBody>
      </p:sp>
      <p:cxnSp>
        <p:nvCxnSpPr>
          <p:cNvPr id="309" name="Google Shape;309;p38"/>
          <p:cNvCxnSpPr>
            <a:stCxn id="305" idx="3"/>
          </p:cNvCxnSpPr>
          <p:nvPr/>
        </p:nvCxnSpPr>
        <p:spPr>
          <a:xfrm>
            <a:off x="2547400" y="2961350"/>
            <a:ext cx="6063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8"/>
          <p:cNvCxnSpPr>
            <a:stCxn id="306" idx="2"/>
            <a:endCxn id="307" idx="0"/>
          </p:cNvCxnSpPr>
          <p:nvPr/>
        </p:nvCxnSpPr>
        <p:spPr>
          <a:xfrm>
            <a:off x="4578550" y="2303775"/>
            <a:ext cx="0" cy="209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8"/>
          <p:cNvCxnSpPr>
            <a:stCxn id="307" idx="2"/>
            <a:endCxn id="308" idx="0"/>
          </p:cNvCxnSpPr>
          <p:nvPr/>
        </p:nvCxnSpPr>
        <p:spPr>
          <a:xfrm>
            <a:off x="4578550" y="3409763"/>
            <a:ext cx="0" cy="209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17" name="Google Shape;317;p3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3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/>
          <p:nvPr/>
        </p:nvSpPr>
        <p:spPr>
          <a:xfrm>
            <a:off x="368800" y="17517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Interaction between the program and text file </a:t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368800" y="2513000"/>
            <a:ext cx="2178600" cy="8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program wants to save data in a file</a:t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489250" y="1407075"/>
            <a:ext cx="2178600" cy="8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program creates a .txt file in the project folder</a:t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3489250" y="2513063"/>
            <a:ext cx="2178600" cy="8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program records data in the file</a:t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3489250" y="3619075"/>
            <a:ext cx="2178600" cy="8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program saves and closes the file</a:t>
            </a:r>
            <a:endParaRPr/>
          </a:p>
        </p:txBody>
      </p:sp>
      <p:cxnSp>
        <p:nvCxnSpPr>
          <p:cNvPr id="333" name="Google Shape;333;p39"/>
          <p:cNvCxnSpPr>
            <a:stCxn id="329" idx="3"/>
          </p:cNvCxnSpPr>
          <p:nvPr/>
        </p:nvCxnSpPr>
        <p:spPr>
          <a:xfrm>
            <a:off x="2547400" y="2961350"/>
            <a:ext cx="6063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9"/>
          <p:cNvCxnSpPr>
            <a:stCxn id="330" idx="2"/>
            <a:endCxn id="331" idx="0"/>
          </p:cNvCxnSpPr>
          <p:nvPr/>
        </p:nvCxnSpPr>
        <p:spPr>
          <a:xfrm>
            <a:off x="4578550" y="2303775"/>
            <a:ext cx="0" cy="209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9"/>
          <p:cNvCxnSpPr>
            <a:stCxn id="331" idx="2"/>
            <a:endCxn id="332" idx="0"/>
          </p:cNvCxnSpPr>
          <p:nvPr/>
        </p:nvCxnSpPr>
        <p:spPr>
          <a:xfrm>
            <a:off x="4578550" y="3409763"/>
            <a:ext cx="0" cy="209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9"/>
          <p:cNvSpPr txBox="1"/>
          <p:nvPr/>
        </p:nvSpPr>
        <p:spPr>
          <a:xfrm>
            <a:off x="368800" y="3619075"/>
            <a:ext cx="27495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has special functions for opening, reading, and writing data, and closing the file.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42" name="Google Shape;342;p4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 txBox="1"/>
          <p:nvPr/>
        </p:nvSpPr>
        <p:spPr>
          <a:xfrm>
            <a:off x="360000" y="17517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Accessing the data file</a:t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2470700" y="909650"/>
            <a:ext cx="3456900" cy="53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The “Notes.txt” file</a:t>
            </a:r>
            <a:endParaRPr b="1" sz="1800"/>
          </a:p>
        </p:txBody>
      </p:sp>
      <p:sp>
        <p:nvSpPr>
          <p:cNvPr id="355" name="Google Shape;355;p40"/>
          <p:cNvSpPr/>
          <p:nvPr/>
        </p:nvSpPr>
        <p:spPr>
          <a:xfrm>
            <a:off x="482900" y="1976550"/>
            <a:ext cx="2347150" cy="921125"/>
          </a:xfrm>
          <a:prstGeom prst="flowChartInputOutpu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 the file </a:t>
            </a:r>
            <a:r>
              <a:rPr b="1" lang="en">
                <a:solidFill>
                  <a:schemeClr val="dk1"/>
                </a:solidFill>
              </a:rPr>
              <a:t>to read </a:t>
            </a:r>
            <a:r>
              <a:rPr lang="en">
                <a:solidFill>
                  <a:schemeClr val="dk1"/>
                </a:solidFill>
              </a:rPr>
              <a:t>data</a:t>
            </a: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2772875" y="1976550"/>
            <a:ext cx="2430950" cy="921125"/>
          </a:xfrm>
          <a:prstGeom prst="flowChartInputOutpu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 the file </a:t>
            </a:r>
            <a:r>
              <a:rPr b="1" lang="en">
                <a:solidFill>
                  <a:schemeClr val="dk1"/>
                </a:solidFill>
              </a:rPr>
              <a:t>to record </a:t>
            </a:r>
            <a:r>
              <a:rPr lang="en">
                <a:solidFill>
                  <a:schemeClr val="dk1"/>
                </a:solidFill>
              </a:rPr>
              <a:t>data</a:t>
            </a:r>
            <a:endParaRPr/>
          </a:p>
        </p:txBody>
      </p:sp>
      <p:cxnSp>
        <p:nvCxnSpPr>
          <p:cNvPr id="357" name="Google Shape;357;p40"/>
          <p:cNvCxnSpPr>
            <a:stCxn id="354" idx="2"/>
            <a:endCxn id="355" idx="0"/>
          </p:cNvCxnSpPr>
          <p:nvPr/>
        </p:nvCxnSpPr>
        <p:spPr>
          <a:xfrm flipH="1">
            <a:off x="1891250" y="1448750"/>
            <a:ext cx="2307900" cy="527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40"/>
          <p:cNvCxnSpPr>
            <a:stCxn id="354" idx="2"/>
            <a:endCxn id="356" idx="0"/>
          </p:cNvCxnSpPr>
          <p:nvPr/>
        </p:nvCxnSpPr>
        <p:spPr>
          <a:xfrm>
            <a:off x="4199150" y="1448750"/>
            <a:ext cx="32400" cy="527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40"/>
          <p:cNvSpPr/>
          <p:nvPr/>
        </p:nvSpPr>
        <p:spPr>
          <a:xfrm>
            <a:off x="482900" y="3245575"/>
            <a:ext cx="1875600" cy="1334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program only sees the data, but it cannot make changes to it (the file cannot be corrupted)</a:t>
            </a:r>
            <a:endParaRPr/>
          </a:p>
        </p:txBody>
      </p:sp>
      <p:cxnSp>
        <p:nvCxnSpPr>
          <p:cNvPr id="360" name="Google Shape;360;p40"/>
          <p:cNvCxnSpPr>
            <a:stCxn id="355" idx="3"/>
            <a:endCxn id="359" idx="0"/>
          </p:cNvCxnSpPr>
          <p:nvPr/>
        </p:nvCxnSpPr>
        <p:spPr>
          <a:xfrm flipH="1">
            <a:off x="1420560" y="2897675"/>
            <a:ext cx="1200" cy="348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1" name="Google Shape;361;p40"/>
          <p:cNvSpPr/>
          <p:nvPr/>
        </p:nvSpPr>
        <p:spPr>
          <a:xfrm>
            <a:off x="2772913" y="3245775"/>
            <a:ext cx="2133900" cy="1334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program can write new data in the file (the old contents are deleted!)</a:t>
            </a:r>
            <a:endParaRPr/>
          </a:p>
        </p:txBody>
      </p:sp>
      <p:cxnSp>
        <p:nvCxnSpPr>
          <p:cNvPr id="362" name="Google Shape;362;p40"/>
          <p:cNvCxnSpPr>
            <a:endCxn id="361" idx="0"/>
          </p:cNvCxnSpPr>
          <p:nvPr/>
        </p:nvCxnSpPr>
        <p:spPr>
          <a:xfrm flipH="1">
            <a:off x="3839863" y="2897775"/>
            <a:ext cx="7200" cy="348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3" name="Google Shape;363;p40"/>
          <p:cNvSpPr/>
          <p:nvPr/>
        </p:nvSpPr>
        <p:spPr>
          <a:xfrm>
            <a:off x="5047088" y="1976550"/>
            <a:ext cx="2430950" cy="921125"/>
          </a:xfrm>
          <a:prstGeom prst="flowChartInputOutpu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Open the file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 append</a:t>
            </a:r>
            <a:endParaRPr/>
          </a:p>
        </p:txBody>
      </p:sp>
      <p:cxnSp>
        <p:nvCxnSpPr>
          <p:cNvPr id="364" name="Google Shape;364;p40"/>
          <p:cNvCxnSpPr>
            <a:stCxn id="354" idx="2"/>
            <a:endCxn id="363" idx="0"/>
          </p:cNvCxnSpPr>
          <p:nvPr/>
        </p:nvCxnSpPr>
        <p:spPr>
          <a:xfrm>
            <a:off x="4199150" y="1448750"/>
            <a:ext cx="2306400" cy="527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40"/>
          <p:cNvSpPr/>
          <p:nvPr/>
        </p:nvSpPr>
        <p:spPr>
          <a:xfrm>
            <a:off x="5085763" y="3245675"/>
            <a:ext cx="2133900" cy="1334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program can write data in the file by adding new strings after existing ones</a:t>
            </a:r>
            <a:endParaRPr/>
          </a:p>
        </p:txBody>
      </p:sp>
      <p:cxnSp>
        <p:nvCxnSpPr>
          <p:cNvPr id="366" name="Google Shape;366;p40"/>
          <p:cNvCxnSpPr>
            <a:endCxn id="365" idx="0"/>
          </p:cNvCxnSpPr>
          <p:nvPr/>
        </p:nvCxnSpPr>
        <p:spPr>
          <a:xfrm flipH="1">
            <a:off x="6152713" y="2897675"/>
            <a:ext cx="7200" cy="348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4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72" name="Google Shape;372;p4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4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5" name="Google Shape;3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File access parameters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384" name="Google Shape;384;p41"/>
          <p:cNvGraphicFramePr/>
          <p:nvPr/>
        </p:nvGraphicFramePr>
        <p:xfrm>
          <a:off x="360000" y="1674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{74BB82E4-96BC-49B6-A483-C57C86D94590}</a:tableStyleId>
              </a:tblPr>
              <a:tblGrid>
                <a:gridCol w="2758925"/>
                <a:gridCol w="4255675"/>
              </a:tblGrid>
              <a:tr h="5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 purpose</a:t>
                      </a:r>
                      <a:endParaRPr i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 in</a:t>
                      </a:r>
                      <a:r>
                        <a:rPr i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Python</a:t>
                      </a:r>
                      <a:endParaRPr i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file for reading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open(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“notes.txt”</a:t>
                      </a: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“r”</a:t>
                      </a: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file for recording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old content is deleted</a:t>
                      </a: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!)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open(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“notes.txt”</a:t>
                      </a: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“w”</a:t>
                      </a: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file for appending (information is added at the end of the file)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open(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“notes.txt”</a:t>
                      </a: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“a”</a:t>
                      </a: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5" name="Google Shape;385;p41"/>
          <p:cNvSpPr txBox="1"/>
          <p:nvPr/>
        </p:nvSpPr>
        <p:spPr>
          <a:xfrm>
            <a:off x="284850" y="788550"/>
            <a:ext cx="6985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access attributes, you can open files for specific purposes.</a:t>
            </a:r>
            <a:endParaRPr b="1" i="1" sz="18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91" name="Google Shape;391;p4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4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Reading data from a file using the </a:t>
            </a:r>
            <a:r>
              <a:rPr lang="en" sz="3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 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operator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403" name="Google Shape;403;p42"/>
          <p:cNvGraphicFramePr/>
          <p:nvPr/>
        </p:nvGraphicFramePr>
        <p:xfrm>
          <a:off x="355850" y="1889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{74BB82E4-96BC-49B6-A483-C57C86D94590}</a:tableStyleId>
              </a:tblPr>
              <a:tblGrid>
                <a:gridCol w="2515775"/>
                <a:gridCol w="4740925"/>
              </a:tblGrid>
              <a:tr h="5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 purpose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 in Python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Opening a file for reading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 open(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“notes.txt”</a:t>
                      </a: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“r”</a:t>
                      </a: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as </a:t>
                      </a:r>
                      <a:r>
                        <a:rPr lang="en" sz="1800" u="none" cap="none" strike="noStrike">
                          <a:solidFill>
                            <a:srgbClr val="001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file:</a:t>
                      </a:r>
                      <a:endParaRPr sz="1800" u="none" cap="none" strike="noStrike">
                        <a:solidFill>
                          <a:srgbClr val="001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Reading file data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data = file.read()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Reading file data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 is a rowset</a:t>
                      </a: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 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lines = file.readlines()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Close file when finished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file closes automatically after the end of the with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block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" name="Google Shape;404;p42"/>
          <p:cNvSpPr txBox="1"/>
          <p:nvPr/>
        </p:nvSpPr>
        <p:spPr>
          <a:xfrm>
            <a:off x="355850" y="1159500"/>
            <a:ext cx="6985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The file must be in the same folder as the program!</a:t>
            </a:r>
            <a:endParaRPr b="1" i="1" sz="18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4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10" name="Google Shape;410;p4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4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3" name="Google Shape;4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3"/>
          <p:cNvSpPr txBox="1"/>
          <p:nvPr/>
        </p:nvSpPr>
        <p:spPr>
          <a:xfrm>
            <a:off x="360000" y="234025"/>
            <a:ext cx="7256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Example: reading data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360000" y="1228600"/>
            <a:ext cx="4287900" cy="3237600"/>
          </a:xfrm>
          <a:prstGeom prst="roundRect">
            <a:avLst>
              <a:gd fmla="val 3734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encoding =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endParaRPr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.read(</a:t>
            </a:r>
            <a:r>
              <a:rPr lang="en">
                <a:solidFill>
                  <a:srgbClr val="09885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.read()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1600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23" name="Google Shape;423;p43"/>
          <p:cNvSpPr txBox="1"/>
          <p:nvPr/>
        </p:nvSpPr>
        <p:spPr>
          <a:xfrm>
            <a:off x="5851625" y="826863"/>
            <a:ext cx="1739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Outcome</a:t>
            </a:r>
            <a:endParaRPr i="1" sz="1200"/>
          </a:p>
        </p:txBody>
      </p:sp>
      <p:sp>
        <p:nvSpPr>
          <p:cNvPr id="424" name="Google Shape;424;p43"/>
          <p:cNvSpPr txBox="1"/>
          <p:nvPr/>
        </p:nvSpPr>
        <p:spPr>
          <a:xfrm>
            <a:off x="2594825" y="826863"/>
            <a:ext cx="1319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files_program.py</a:t>
            </a:r>
            <a:endParaRPr i="1" sz="1200"/>
          </a:p>
        </p:txBody>
      </p:sp>
      <p:pic>
        <p:nvPicPr>
          <p:cNvPr id="425" name="Google Shape;42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650" y="1228600"/>
            <a:ext cx="2825075" cy="162257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426" name="Google Shape;426;p43"/>
          <p:cNvSpPr txBox="1"/>
          <p:nvPr/>
        </p:nvSpPr>
        <p:spPr>
          <a:xfrm>
            <a:off x="4765650" y="1228600"/>
            <a:ext cx="2753400" cy="14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If I can stop one heart from breaking,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 shall not live in vain;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If I can ease one life the aching,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Or cool one pain,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Or help one fainting robin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Unto his nest again,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 shall not live in vain.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4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32" name="Google Shape;432;p4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4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Google Shape;4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4"/>
          <p:cNvSpPr txBox="1"/>
          <p:nvPr/>
        </p:nvSpPr>
        <p:spPr>
          <a:xfrm>
            <a:off x="360000" y="234025"/>
            <a:ext cx="7256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Example: reading data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4" name="Google Shape;444;p44"/>
          <p:cNvSpPr/>
          <p:nvPr/>
        </p:nvSpPr>
        <p:spPr>
          <a:xfrm>
            <a:off x="369263" y="1202800"/>
            <a:ext cx="4287900" cy="3237600"/>
          </a:xfrm>
          <a:prstGeom prst="roundRect">
            <a:avLst>
              <a:gd fmla="val 3435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encoding =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endParaRPr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.read(</a:t>
            </a:r>
            <a:r>
              <a:rPr lang="en">
                <a:solidFill>
                  <a:srgbClr val="09885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.read()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1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5860913" y="871375"/>
            <a:ext cx="1739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</a:rPr>
              <a:t>Outcome</a:t>
            </a:r>
            <a:endParaRPr i="1" sz="1200"/>
          </a:p>
        </p:txBody>
      </p:sp>
      <p:sp>
        <p:nvSpPr>
          <p:cNvPr id="446" name="Google Shape;446;p44"/>
          <p:cNvSpPr txBox="1"/>
          <p:nvPr/>
        </p:nvSpPr>
        <p:spPr>
          <a:xfrm>
            <a:off x="2604113" y="871375"/>
            <a:ext cx="1319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files_program.py</a:t>
            </a:r>
            <a:endParaRPr i="1" sz="1200"/>
          </a:p>
        </p:txBody>
      </p:sp>
      <p:pic>
        <p:nvPicPr>
          <p:cNvPr id="447" name="Google Shape;44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912" y="1202800"/>
            <a:ext cx="2825075" cy="162257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448" name="Google Shape;448;p44"/>
          <p:cNvSpPr txBox="1"/>
          <p:nvPr/>
        </p:nvSpPr>
        <p:spPr>
          <a:xfrm>
            <a:off x="4742088" y="3163175"/>
            <a:ext cx="30000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The first character was read and printed separately. The rest were read together after it.</a:t>
            </a:r>
            <a:endParaRPr i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9" name="Google Shape;449;p44"/>
          <p:cNvCxnSpPr/>
          <p:nvPr/>
        </p:nvCxnSpPr>
        <p:spPr>
          <a:xfrm rot="10800000">
            <a:off x="3080663" y="2706425"/>
            <a:ext cx="1500000" cy="566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0" name="Google Shape;45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912" y="1202800"/>
            <a:ext cx="2825075" cy="162257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451" name="Google Shape;451;p44"/>
          <p:cNvSpPr txBox="1"/>
          <p:nvPr/>
        </p:nvSpPr>
        <p:spPr>
          <a:xfrm>
            <a:off x="4774913" y="1202800"/>
            <a:ext cx="2753400" cy="14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If I can stop one heart from breaking,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 shall not live in vain;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If I can ease one life the aching,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Or cool one pain,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Or help one fainting robin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Unto his nest again,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 shall not live in vain.</a:t>
            </a:r>
            <a:endParaRPr sz="1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38" y="1513099"/>
            <a:ext cx="2237575" cy="21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7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3. Lesson 1.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Basics of working with files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7"/>
          <p:cNvSpPr txBox="1"/>
          <p:nvPr/>
        </p:nvSpPr>
        <p:spPr>
          <a:xfrm>
            <a:off x="360000" y="916000"/>
            <a:ext cx="5376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Information 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storage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" name="Google Shape;107;p27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Discussion: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57" name="Google Shape;457;p4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4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0" name="Google Shape;4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5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Functions for recording data in a file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469" name="Google Shape;469;p45"/>
          <p:cNvGraphicFramePr/>
          <p:nvPr/>
        </p:nvGraphicFramePr>
        <p:xfrm>
          <a:off x="360000" y="219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{74BB82E4-96BC-49B6-A483-C57C86D94590}</a:tableStyleId>
              </a:tblPr>
              <a:tblGrid>
                <a:gridCol w="2384825"/>
                <a:gridCol w="4871875"/>
              </a:tblGrid>
              <a:tr h="5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 purpose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 in Python</a:t>
                      </a:r>
                      <a:endParaRPr i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Opening (creating) a file for recording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1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open(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“notes.txt”</a:t>
                      </a: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“w”</a:t>
                      </a: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as </a:t>
                      </a:r>
                      <a:r>
                        <a:rPr lang="en" sz="1800" u="none" cap="none" strike="noStrike">
                          <a:solidFill>
                            <a:srgbClr val="001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A8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Recording data in the file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file.write(</a:t>
                      </a:r>
                      <a:r>
                        <a:rPr lang="en" sz="18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“Information”</a:t>
                      </a:r>
                      <a:r>
                        <a:rPr lang="en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Closing the file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file closes automatically after the with operator block ends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0" name="Google Shape;470;p45"/>
          <p:cNvSpPr txBox="1"/>
          <p:nvPr/>
        </p:nvSpPr>
        <p:spPr>
          <a:xfrm>
            <a:off x="281400" y="1299275"/>
            <a:ext cx="6985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The file must be in the same folder as the program!</a:t>
            </a:r>
            <a:endParaRPr b="1" i="1" sz="18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4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76" name="Google Shape;476;p4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4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9" name="Google Shape;4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6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Example: recording data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88" name="Google Shape;488;p46"/>
          <p:cNvSpPr txBox="1"/>
          <p:nvPr/>
        </p:nvSpPr>
        <p:spPr>
          <a:xfrm>
            <a:off x="4521950" y="1037088"/>
            <a:ext cx="3090600" cy="3237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If I can stop one heart from breaking,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I shall not live in vain;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If I can ease one life the aching,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Or cool one pain,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Or help one fainting robin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Unto his nest again,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I shall not live in vain.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6"/>
          <p:cNvSpPr/>
          <p:nvPr/>
        </p:nvSpPr>
        <p:spPr>
          <a:xfrm>
            <a:off x="381825" y="1007400"/>
            <a:ext cx="3937800" cy="3720600"/>
          </a:xfrm>
          <a:prstGeom prst="roundRect">
            <a:avLst>
              <a:gd fmla="val 402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#add the author of the poem</a:t>
            </a:r>
            <a:endParaRPr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"w"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encoding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.write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"\nE. Dickinson"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"r",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endParaRPr sz="1200"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.read()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>
              <a:solidFill>
                <a:srgbClr val="001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46"/>
          <p:cNvSpPr txBox="1"/>
          <p:nvPr/>
        </p:nvSpPr>
        <p:spPr>
          <a:xfrm>
            <a:off x="6844325" y="675975"/>
            <a:ext cx="7683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poem.txt</a:t>
            </a:r>
            <a:endParaRPr i="1" sz="1200"/>
          </a:p>
        </p:txBody>
      </p:sp>
      <p:sp>
        <p:nvSpPr>
          <p:cNvPr id="491" name="Google Shape;491;p46"/>
          <p:cNvSpPr txBox="1"/>
          <p:nvPr/>
        </p:nvSpPr>
        <p:spPr>
          <a:xfrm>
            <a:off x="2616675" y="675975"/>
            <a:ext cx="1319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files_program.py</a:t>
            </a:r>
            <a:endParaRPr i="1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97" name="Google Shape;497;p4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4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0" name="Google Shape;5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7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Example: recording data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9" name="Google Shape;509;p47"/>
          <p:cNvSpPr/>
          <p:nvPr/>
        </p:nvSpPr>
        <p:spPr>
          <a:xfrm>
            <a:off x="381825" y="1007400"/>
            <a:ext cx="3937800" cy="3720600"/>
          </a:xfrm>
          <a:prstGeom prst="roundRect">
            <a:avLst>
              <a:gd fmla="val 402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#add the author of the poem</a:t>
            </a:r>
            <a:endParaRPr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"w"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encoding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endParaRPr sz="1200"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 sz="12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"\n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E. Dickinson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"r",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endParaRPr sz="1200"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.read()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1300"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1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47"/>
          <p:cNvSpPr txBox="1"/>
          <p:nvPr/>
        </p:nvSpPr>
        <p:spPr>
          <a:xfrm>
            <a:off x="2616675" y="675975"/>
            <a:ext cx="1319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files_program.py</a:t>
            </a:r>
            <a:endParaRPr i="1" sz="1200"/>
          </a:p>
        </p:txBody>
      </p:sp>
      <p:sp>
        <p:nvSpPr>
          <p:cNvPr id="511" name="Google Shape;511;p47"/>
          <p:cNvSpPr/>
          <p:nvPr/>
        </p:nvSpPr>
        <p:spPr>
          <a:xfrm>
            <a:off x="4490025" y="1034500"/>
            <a:ext cx="3142800" cy="168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Dickinson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7"/>
          <p:cNvSpPr txBox="1"/>
          <p:nvPr/>
        </p:nvSpPr>
        <p:spPr>
          <a:xfrm>
            <a:off x="6004300" y="675975"/>
            <a:ext cx="1640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poem.txt</a:t>
            </a:r>
            <a:endParaRPr i="1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4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18" name="Google Shape;518;p4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4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8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Example: recording data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0" name="Google Shape;530;p48"/>
          <p:cNvSpPr/>
          <p:nvPr/>
        </p:nvSpPr>
        <p:spPr>
          <a:xfrm>
            <a:off x="381825" y="1007400"/>
            <a:ext cx="3937800" cy="3720600"/>
          </a:xfrm>
          <a:prstGeom prst="roundRect">
            <a:avLst>
              <a:gd fmla="val 402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#add the author of the poem</a:t>
            </a:r>
            <a:endParaRPr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"w"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encoding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endParaRPr sz="1200"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 sz="12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"\n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E. Dickinson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"r",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endParaRPr sz="1200"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.read()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1300"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1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48"/>
          <p:cNvSpPr txBox="1"/>
          <p:nvPr/>
        </p:nvSpPr>
        <p:spPr>
          <a:xfrm>
            <a:off x="2616675" y="675975"/>
            <a:ext cx="1319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files_program.py</a:t>
            </a:r>
            <a:endParaRPr i="1" sz="1200"/>
          </a:p>
        </p:txBody>
      </p:sp>
      <p:sp>
        <p:nvSpPr>
          <p:cNvPr id="532" name="Google Shape;532;p48"/>
          <p:cNvSpPr/>
          <p:nvPr/>
        </p:nvSpPr>
        <p:spPr>
          <a:xfrm>
            <a:off x="4490025" y="1034500"/>
            <a:ext cx="3142800" cy="168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Dickinson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48"/>
          <p:cNvSpPr txBox="1"/>
          <p:nvPr/>
        </p:nvSpPr>
        <p:spPr>
          <a:xfrm>
            <a:off x="6004300" y="675975"/>
            <a:ext cx="1640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poem.txt</a:t>
            </a:r>
            <a:endParaRPr i="1" sz="1200"/>
          </a:p>
        </p:txBody>
      </p:sp>
      <p:sp>
        <p:nvSpPr>
          <p:cNvPr id="534" name="Google Shape;534;p48"/>
          <p:cNvSpPr txBox="1"/>
          <p:nvPr/>
        </p:nvSpPr>
        <p:spPr>
          <a:xfrm>
            <a:off x="4567213" y="1721000"/>
            <a:ext cx="3000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BUT WHERE’S THE POEM?!</a:t>
            </a:r>
            <a:endParaRPr b="1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48"/>
          <p:cNvSpPr txBox="1"/>
          <p:nvPr/>
        </p:nvSpPr>
        <p:spPr>
          <a:xfrm>
            <a:off x="4579613" y="2949925"/>
            <a:ext cx="3000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When you open the file for recording, the poem is erased!</a:t>
            </a:r>
            <a:endParaRPr b="1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41" name="Google Shape;541;p4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4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4" name="Google Shape;5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1" name="Google Shape;55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9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Example: recording data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3" name="Google Shape;553;p49"/>
          <p:cNvSpPr/>
          <p:nvPr/>
        </p:nvSpPr>
        <p:spPr>
          <a:xfrm>
            <a:off x="381825" y="1007400"/>
            <a:ext cx="3937800" cy="3720600"/>
          </a:xfrm>
          <a:prstGeom prst="roundRect">
            <a:avLst>
              <a:gd fmla="val 402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#add the author of the poem</a:t>
            </a:r>
            <a:endParaRPr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"а"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encoding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endParaRPr sz="1200"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 sz="12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"\n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E. Dickinson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"r",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endParaRPr sz="1200"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.read()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1300">
              <a:solidFill>
                <a:srgbClr val="001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1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49"/>
          <p:cNvSpPr txBox="1"/>
          <p:nvPr/>
        </p:nvSpPr>
        <p:spPr>
          <a:xfrm>
            <a:off x="2616675" y="675975"/>
            <a:ext cx="1319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files_program.py</a:t>
            </a:r>
            <a:endParaRPr i="1" sz="1200"/>
          </a:p>
        </p:txBody>
      </p:sp>
      <p:sp>
        <p:nvSpPr>
          <p:cNvPr id="555" name="Google Shape;555;p49"/>
          <p:cNvSpPr txBox="1"/>
          <p:nvPr/>
        </p:nvSpPr>
        <p:spPr>
          <a:xfrm>
            <a:off x="4544863" y="1007400"/>
            <a:ext cx="30447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To add </a:t>
            </a:r>
            <a:r>
              <a:rPr i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data to existing data, you need the correct access attribute!</a:t>
            </a:r>
            <a:endParaRPr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6" name="Google Shape;556;p49"/>
          <p:cNvCxnSpPr/>
          <p:nvPr/>
        </p:nvCxnSpPr>
        <p:spPr>
          <a:xfrm rot="10800000">
            <a:off x="3103425" y="1429500"/>
            <a:ext cx="1392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49"/>
          <p:cNvSpPr txBox="1"/>
          <p:nvPr/>
        </p:nvSpPr>
        <p:spPr>
          <a:xfrm>
            <a:off x="4540813" y="2077338"/>
            <a:ext cx="28638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We will return the file to its original state and try again.</a:t>
            </a:r>
            <a:endParaRPr i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5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63" name="Google Shape;563;p5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5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6" name="Google Shape;5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0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Example: recording data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5" name="Google Shape;575;p50"/>
          <p:cNvSpPr/>
          <p:nvPr/>
        </p:nvSpPr>
        <p:spPr>
          <a:xfrm>
            <a:off x="381825" y="1007400"/>
            <a:ext cx="3937800" cy="3720600"/>
          </a:xfrm>
          <a:prstGeom prst="roundRect">
            <a:avLst>
              <a:gd fmla="val 402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#add the author of the poem</a:t>
            </a:r>
            <a:endParaRPr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"а"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encoding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endParaRPr sz="1200"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 sz="12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"\n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E. Dickinson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"r",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"utf-8"</a:t>
            </a:r>
            <a:endParaRPr sz="1200"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.read()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1300">
              <a:solidFill>
                <a:srgbClr val="001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1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50"/>
          <p:cNvSpPr txBox="1"/>
          <p:nvPr/>
        </p:nvSpPr>
        <p:spPr>
          <a:xfrm>
            <a:off x="2616675" y="675975"/>
            <a:ext cx="1319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files_program.py</a:t>
            </a:r>
            <a:endParaRPr i="1" sz="1200"/>
          </a:p>
        </p:txBody>
      </p:sp>
      <p:sp>
        <p:nvSpPr>
          <p:cNvPr id="577" name="Google Shape;577;p50"/>
          <p:cNvSpPr txBox="1"/>
          <p:nvPr/>
        </p:nvSpPr>
        <p:spPr>
          <a:xfrm>
            <a:off x="5972725" y="675975"/>
            <a:ext cx="1640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Outcome</a:t>
            </a:r>
            <a:endParaRPr i="1" sz="1200"/>
          </a:p>
        </p:txBody>
      </p:sp>
      <p:sp>
        <p:nvSpPr>
          <p:cNvPr id="578" name="Google Shape;578;p50"/>
          <p:cNvSpPr txBox="1"/>
          <p:nvPr/>
        </p:nvSpPr>
        <p:spPr>
          <a:xfrm>
            <a:off x="4521950" y="1037100"/>
            <a:ext cx="3090600" cy="3237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I can stop one heart from breaking,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shall not live in vain;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I can ease one life the aching,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cool one pain,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help one fainting robin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Unto his nest again,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shall not live in vain.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E.Dickinson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5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84" name="Google Shape;584;p5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5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7" name="Google Shape;5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1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Tasks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6" name="Google Shape;596;p51"/>
          <p:cNvSpPr txBox="1"/>
          <p:nvPr/>
        </p:nvSpPr>
        <p:spPr>
          <a:xfrm>
            <a:off x="381825" y="909650"/>
            <a:ext cx="70413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Algo VS Code, complete “Files: the basics.”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you have any difficulties, use the level hints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51"/>
          <p:cNvSpPr txBox="1"/>
          <p:nvPr/>
        </p:nvSpPr>
        <p:spPr>
          <a:xfrm>
            <a:off x="954575" y="3627400"/>
            <a:ext cx="43575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Note. </a:t>
            </a:r>
            <a:endParaRPr i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txt. files can be created right in VS Code the same way as .py files</a:t>
            </a:r>
            <a:endParaRPr i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5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03" name="Google Shape;603;p5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5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6" name="Google Shape;60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2"/>
          <p:cNvSpPr txBox="1"/>
          <p:nvPr/>
        </p:nvSpPr>
        <p:spPr>
          <a:xfrm>
            <a:off x="265600" y="788550"/>
            <a:ext cx="6985200" cy="3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 different operating systems, the same characters may correspond to different sequences of machine codes consisting of zeros and ones.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avoid such confusion in characters, we will set the project files to utf-8 encoding. In this case, text files will be read in the same way on Windows, Linux, and Mac OS.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this purpose, when working with files, you need to add the parameter: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encoding = ‘utf-8’</a:t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Then the file reading commands will look like: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encoding</a:t>
            </a:r>
            <a:r>
              <a:rPr b="0" i="0" lang="en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"utf-8"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b="0" i="0" lang="en" sz="1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open(</a:t>
            </a:r>
            <a:r>
              <a:rPr b="0" i="0" lang="en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"poem.txt"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encoding</a:t>
            </a:r>
            <a:r>
              <a:rPr b="0" i="0" lang="en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6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"utf-8"</a:t>
            </a:r>
            <a:r>
              <a:rPr b="0"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52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problem of different encodings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3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3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3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3" name="Google Shape;62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3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Basics of working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 files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5" name="Google Shape;625;p53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1. Basics of working with files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5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31" name="Google Shape;631;p5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3" name="Google Shape;6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54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4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4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5"/>
              </a:rPr>
              <a:t>Visual Studio Code</a:t>
            </a:r>
            <a:endParaRPr sz="18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37" name="Google Shape;637;p54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the task in VS 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5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Working on 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platform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9" name="Google Shape;63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8" name="Google Shape;648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4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Files: the basics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0" name="Google Shape;650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5672" y="1767620"/>
            <a:ext cx="1103575" cy="1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Developers, new request!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4" name="Google Shape;114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8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236525" y="733275"/>
            <a:ext cx="63300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theoretical research institute has turned to us with a request for a Smart Notes application.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cientists should be able to: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❖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Create and delete notes.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❖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Edit notes.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❖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Add tags to notes.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❖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Search the notes using tags.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Ready to get started?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5992625" y="445800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Cole, </a:t>
            </a:r>
            <a:endParaRPr i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senior developer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 rotWithShape="1">
          <a:blip r:embed="rId5">
            <a:alphaModFix/>
          </a:blip>
          <a:srcRect b="70656" l="3410" r="66510" t="1981"/>
          <a:stretch/>
        </p:blipFill>
        <p:spPr>
          <a:xfrm>
            <a:off x="6106599" y="2717075"/>
            <a:ext cx="1475445" cy="17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5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57" name="Google Shape;657;p5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55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How to solve the bonus task?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0" name="Google Shape;660;p5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Working in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1" name="Google Shape;6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0" name="Google Shape;67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5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Bonus. 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Exception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processing 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2" name="Google Shape;67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3" name="Google Shape;673;p55"/>
          <p:cNvCxnSpPr/>
          <p:nvPr/>
        </p:nvCxnSpPr>
        <p:spPr>
          <a:xfrm rot="10800000">
            <a:off x="2818825" y="4031700"/>
            <a:ext cx="162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55"/>
          <p:cNvSpPr txBox="1"/>
          <p:nvPr/>
        </p:nvSpPr>
        <p:spPr>
          <a:xfrm>
            <a:off x="4525825" y="3728475"/>
            <a:ext cx="2462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The result of the program running in the console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5" name="Google Shape;67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625" y="1548988"/>
            <a:ext cx="7171733" cy="965888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6" name="Google Shape;676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175" y="2673937"/>
            <a:ext cx="2430057" cy="23238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5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82" name="Google Shape;682;p5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56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to solve the bonus task?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5" name="Google Shape;685;p5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Working in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6" name="Google Shape;6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5" name="Google Shape;69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56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Bonus. Exception processing 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7" name="Google Shape;69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6"/>
          <p:cNvSpPr txBox="1"/>
          <p:nvPr/>
        </p:nvSpPr>
        <p:spPr>
          <a:xfrm>
            <a:off x="438000" y="1621450"/>
            <a:ext cx="4930200" cy="284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(filename,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IOError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56"/>
          <p:cNvSpPr/>
          <p:nvPr/>
        </p:nvSpPr>
        <p:spPr>
          <a:xfrm>
            <a:off x="936725" y="1999025"/>
            <a:ext cx="3593700" cy="33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001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asks for a file name</a:t>
            </a:r>
            <a:endParaRPr/>
          </a:p>
        </p:txBody>
      </p:sp>
      <p:sp>
        <p:nvSpPr>
          <p:cNvPr id="700" name="Google Shape;700;p56"/>
          <p:cNvSpPr/>
          <p:nvPr/>
        </p:nvSpPr>
        <p:spPr>
          <a:xfrm>
            <a:off x="1295700" y="3614900"/>
            <a:ext cx="3744600" cy="33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001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asks to enter the correct name</a:t>
            </a:r>
            <a:endParaRPr/>
          </a:p>
        </p:txBody>
      </p:sp>
      <p:cxnSp>
        <p:nvCxnSpPr>
          <p:cNvPr id="701" name="Google Shape;701;p56"/>
          <p:cNvCxnSpPr/>
          <p:nvPr/>
        </p:nvCxnSpPr>
        <p:spPr>
          <a:xfrm rot="10800000">
            <a:off x="4166500" y="2807575"/>
            <a:ext cx="152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56"/>
          <p:cNvSpPr txBox="1"/>
          <p:nvPr/>
        </p:nvSpPr>
        <p:spPr>
          <a:xfrm>
            <a:off x="5736400" y="2255725"/>
            <a:ext cx="18417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command is trying to open the file with the specified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fails to open, the function returns a special </a:t>
            </a:r>
            <a:r>
              <a:rPr lang="en">
                <a:solidFill>
                  <a:schemeClr val="dk1"/>
                </a:solidFill>
              </a:rPr>
              <a:t>error —</a:t>
            </a:r>
            <a:r>
              <a:rPr lang="en"/>
              <a:t> IOError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5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08" name="Google Shape;708;p5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57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to solve the bonus task?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1" name="Google Shape;711;p57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Working in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2" name="Google Shape;71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57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1" name="Google Shape;72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57"/>
          <p:cNvSpPr txBox="1"/>
          <p:nvPr/>
        </p:nvSpPr>
        <p:spPr>
          <a:xfrm>
            <a:off x="997675" y="923500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Bonus. Exception processing 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57"/>
          <p:cNvSpPr txBox="1"/>
          <p:nvPr/>
        </p:nvSpPr>
        <p:spPr>
          <a:xfrm>
            <a:off x="438000" y="1621450"/>
            <a:ext cx="4930200" cy="284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(filename,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IOError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5" name="Google Shape;725;p57"/>
          <p:cNvSpPr/>
          <p:nvPr/>
        </p:nvSpPr>
        <p:spPr>
          <a:xfrm>
            <a:off x="936725" y="1999025"/>
            <a:ext cx="3593700" cy="33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001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asks for a file name</a:t>
            </a:r>
            <a:endParaRPr/>
          </a:p>
        </p:txBody>
      </p:sp>
      <p:sp>
        <p:nvSpPr>
          <p:cNvPr id="726" name="Google Shape;726;p57"/>
          <p:cNvSpPr/>
          <p:nvPr/>
        </p:nvSpPr>
        <p:spPr>
          <a:xfrm>
            <a:off x="1295700" y="3614900"/>
            <a:ext cx="3744600" cy="33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001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asks to enter the correct name</a:t>
            </a:r>
            <a:endParaRPr/>
          </a:p>
        </p:txBody>
      </p:sp>
      <p:cxnSp>
        <p:nvCxnSpPr>
          <p:cNvPr id="727" name="Google Shape;727;p57"/>
          <p:cNvCxnSpPr/>
          <p:nvPr/>
        </p:nvCxnSpPr>
        <p:spPr>
          <a:xfrm rot="10800000">
            <a:off x="4132800" y="3425250"/>
            <a:ext cx="152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8" name="Google Shape;728;p57"/>
          <p:cNvSpPr txBox="1"/>
          <p:nvPr/>
        </p:nvSpPr>
        <p:spPr>
          <a:xfrm>
            <a:off x="5752375" y="2245825"/>
            <a:ext cx="19701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situations (exceptions) in Python have their own names.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the input/output error, IOError ("file not found")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8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8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8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6" name="Google Shape;73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8"/>
          <p:cNvSpPr txBox="1"/>
          <p:nvPr/>
        </p:nvSpPr>
        <p:spPr>
          <a:xfrm>
            <a:off x="360000" y="320450"/>
            <a:ext cx="6893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1. Basics of working with files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58"/>
          <p:cNvSpPr txBox="1"/>
          <p:nvPr/>
        </p:nvSpPr>
        <p:spPr>
          <a:xfrm>
            <a:off x="360000" y="916000"/>
            <a:ext cx="58857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Optimal 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file processing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9" name="Google Shape;739;p58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New topic: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5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45" name="Google Shape;745;p5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5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5" name="Google Shape;75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59"/>
          <p:cNvSpPr txBox="1"/>
          <p:nvPr/>
        </p:nvSpPr>
        <p:spPr>
          <a:xfrm>
            <a:off x="368800" y="17517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Reading data line by line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7" name="Google Shape;757;p59"/>
          <p:cNvSpPr txBox="1"/>
          <p:nvPr/>
        </p:nvSpPr>
        <p:spPr>
          <a:xfrm>
            <a:off x="360000" y="905600"/>
            <a:ext cx="4895700" cy="3674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00DB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"quotes.txt"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AF00DB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line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(line)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author =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Who wrote it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"quotes.txt"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+author+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")"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8" name="Google Shape;758;p59"/>
          <p:cNvCxnSpPr/>
          <p:nvPr/>
        </p:nvCxnSpPr>
        <p:spPr>
          <a:xfrm>
            <a:off x="5255700" y="1143125"/>
            <a:ext cx="4776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59" name="Google Shape;759;p59"/>
          <p:cNvCxnSpPr/>
          <p:nvPr/>
        </p:nvCxnSpPr>
        <p:spPr>
          <a:xfrm flipH="1" rot="10800000">
            <a:off x="370950" y="2362225"/>
            <a:ext cx="4873800" cy="11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0" name="Google Shape;760;p59"/>
          <p:cNvSpPr txBox="1"/>
          <p:nvPr/>
        </p:nvSpPr>
        <p:spPr>
          <a:xfrm>
            <a:off x="5725900" y="846575"/>
            <a:ext cx="2018400" cy="1948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command to open a file in read mode.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creates a “File” type object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6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66" name="Google Shape;766;p6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6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9" name="Google Shape;76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6" name="Google Shape;77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60"/>
          <p:cNvSpPr txBox="1"/>
          <p:nvPr/>
        </p:nvSpPr>
        <p:spPr>
          <a:xfrm>
            <a:off x="368800" y="17517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Reading data line by line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8" name="Google Shape;778;p60"/>
          <p:cNvSpPr txBox="1"/>
          <p:nvPr/>
        </p:nvSpPr>
        <p:spPr>
          <a:xfrm>
            <a:off x="360000" y="905600"/>
            <a:ext cx="4895700" cy="41169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F00DB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5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795E26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5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"quotes.txt"</a:t>
            </a:r>
            <a:r>
              <a:rPr lang="en" sz="15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en" sz="15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, encoding = </a:t>
            </a:r>
            <a:r>
              <a:rPr lang="en" sz="15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endParaRPr sz="1500">
              <a:solidFill>
                <a:srgbClr val="A31515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500">
                <a:solidFill>
                  <a:srgbClr val="AF00DB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5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5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AF00D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line </a:t>
            </a: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(line)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F00DB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author = </a:t>
            </a:r>
            <a:r>
              <a:rPr lang="en" sz="17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7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Who wrote it</a:t>
            </a:r>
            <a:r>
              <a:rPr lang="en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"quotes.txt"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encoding = 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endParaRPr sz="15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" sz="15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+author+</a:t>
            </a:r>
            <a:r>
              <a:rPr lang="en" sz="15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")"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5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5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9" name="Google Shape;779;p60"/>
          <p:cNvCxnSpPr/>
          <p:nvPr/>
        </p:nvCxnSpPr>
        <p:spPr>
          <a:xfrm>
            <a:off x="5255700" y="1143125"/>
            <a:ext cx="4776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80" name="Google Shape;780;p60"/>
          <p:cNvCxnSpPr/>
          <p:nvPr/>
        </p:nvCxnSpPr>
        <p:spPr>
          <a:xfrm flipH="1" rot="10800000">
            <a:off x="468000" y="2955875"/>
            <a:ext cx="4873800" cy="11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1" name="Google Shape;781;p60"/>
          <p:cNvSpPr txBox="1"/>
          <p:nvPr/>
        </p:nvSpPr>
        <p:spPr>
          <a:xfrm>
            <a:off x="5725900" y="846575"/>
            <a:ext cx="2018400" cy="1948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command to open a file in read mode.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creates a “File” type object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0"/>
          <p:cNvSpPr txBox="1"/>
          <p:nvPr/>
        </p:nvSpPr>
        <p:spPr>
          <a:xfrm>
            <a:off x="5759350" y="4059900"/>
            <a:ext cx="19515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6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88" name="Google Shape;788;p6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6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1" name="Google Shape;7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6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6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6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8" name="Google Shape;79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61"/>
          <p:cNvSpPr txBox="1"/>
          <p:nvPr/>
        </p:nvSpPr>
        <p:spPr>
          <a:xfrm>
            <a:off x="368800" y="17517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Reading data line by line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0" name="Google Shape;800;p61"/>
          <p:cNvSpPr txBox="1"/>
          <p:nvPr/>
        </p:nvSpPr>
        <p:spPr>
          <a:xfrm>
            <a:off x="360000" y="905600"/>
            <a:ext cx="4895700" cy="3674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F00DB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795E26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"quotes.txt"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, encoding = </a:t>
            </a:r>
            <a:r>
              <a:rPr lang="en" sz="16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endParaRPr sz="1600">
              <a:solidFill>
                <a:srgbClr val="A31515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AF00DB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AF00D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line </a:t>
            </a:r>
            <a:r>
              <a:rPr lang="en" sz="16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(line)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author = </a:t>
            </a:r>
            <a:r>
              <a:rPr lang="en" sz="13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3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Who wrote it</a:t>
            </a:r>
            <a:r>
              <a:rPr lang="en" sz="13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"quotes.txt"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encoding = </a:t>
            </a:r>
            <a:r>
              <a:rPr lang="en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endParaRPr sz="11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" sz="11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+author+</a:t>
            </a:r>
            <a:r>
              <a:rPr lang="en" sz="11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")"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1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1" name="Google Shape;801;p61"/>
          <p:cNvCxnSpPr/>
          <p:nvPr/>
        </p:nvCxnSpPr>
        <p:spPr>
          <a:xfrm>
            <a:off x="5255700" y="1390175"/>
            <a:ext cx="4776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02" name="Google Shape;802;p61"/>
          <p:cNvCxnSpPr/>
          <p:nvPr/>
        </p:nvCxnSpPr>
        <p:spPr>
          <a:xfrm flipH="1" rot="10800000">
            <a:off x="370950" y="2955875"/>
            <a:ext cx="4873800" cy="11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03" name="Google Shape;803;p61"/>
          <p:cNvSpPr txBox="1"/>
          <p:nvPr/>
        </p:nvSpPr>
        <p:spPr>
          <a:xfrm>
            <a:off x="5725900" y="846575"/>
            <a:ext cx="2018400" cy="994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loop makes the file read </a:t>
            </a:r>
            <a:r>
              <a:rPr b="1"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 by line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6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09" name="Google Shape;809;p6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6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2" name="Google Shape;81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6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9" name="Google Shape;81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62"/>
          <p:cNvSpPr txBox="1"/>
          <p:nvPr/>
        </p:nvSpPr>
        <p:spPr>
          <a:xfrm>
            <a:off x="368800" y="17517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Reading data line by line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1" name="Google Shape;821;p62"/>
          <p:cNvSpPr txBox="1"/>
          <p:nvPr/>
        </p:nvSpPr>
        <p:spPr>
          <a:xfrm>
            <a:off x="360000" y="905600"/>
            <a:ext cx="4895700" cy="3674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F00DB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795E26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"quotes.txt"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, encoding = </a:t>
            </a:r>
            <a:r>
              <a:rPr lang="en" sz="1600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endParaRPr sz="1600">
              <a:solidFill>
                <a:srgbClr val="A31515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AF00DB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AF00D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line </a:t>
            </a:r>
            <a:r>
              <a:rPr lang="en" sz="16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(line)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author =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Who wrote it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"quotes.txt"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encoding = 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endParaRPr sz="16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" sz="16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+author+</a:t>
            </a:r>
            <a:r>
              <a:rPr lang="en" sz="16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")"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6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22" name="Google Shape;822;p62"/>
          <p:cNvCxnSpPr/>
          <p:nvPr/>
        </p:nvCxnSpPr>
        <p:spPr>
          <a:xfrm>
            <a:off x="5244750" y="1390175"/>
            <a:ext cx="4776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23" name="Google Shape;823;p62"/>
          <p:cNvCxnSpPr/>
          <p:nvPr/>
        </p:nvCxnSpPr>
        <p:spPr>
          <a:xfrm flipH="1" rot="10800000">
            <a:off x="370950" y="2737400"/>
            <a:ext cx="4873800" cy="11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4" name="Google Shape;824;p62"/>
          <p:cNvSpPr txBox="1"/>
          <p:nvPr/>
        </p:nvSpPr>
        <p:spPr>
          <a:xfrm>
            <a:off x="5725900" y="846575"/>
            <a:ext cx="2018400" cy="994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loop makes the file read </a:t>
            </a:r>
            <a:r>
              <a:rPr b="1"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 by line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2"/>
          <p:cNvSpPr txBox="1"/>
          <p:nvPr/>
        </p:nvSpPr>
        <p:spPr>
          <a:xfrm>
            <a:off x="5725900" y="2158675"/>
            <a:ext cx="2018400" cy="2624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transferring a parameter of the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file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type, the loop </a:t>
            </a:r>
            <a:r>
              <a:rPr b="1"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automatically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understands that line-by-line reading needs to be performed.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file lines are loaded into the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variable.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6" name="Google Shape;826;p62"/>
          <p:cNvCxnSpPr>
            <a:stCxn id="824" idx="2"/>
            <a:endCxn id="825" idx="0"/>
          </p:cNvCxnSpPr>
          <p:nvPr/>
        </p:nvCxnSpPr>
        <p:spPr>
          <a:xfrm>
            <a:off x="6735100" y="1841075"/>
            <a:ext cx="0" cy="317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6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32" name="Google Shape;832;p6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6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5" name="Google Shape;83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6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6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6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6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63"/>
          <p:cNvSpPr txBox="1"/>
          <p:nvPr/>
        </p:nvSpPr>
        <p:spPr>
          <a:xfrm>
            <a:off x="368800" y="17517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4" name="Google Shape;844;p63"/>
          <p:cNvSpPr txBox="1"/>
          <p:nvPr/>
        </p:nvSpPr>
        <p:spPr>
          <a:xfrm>
            <a:off x="368800" y="756475"/>
            <a:ext cx="67962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class performance report file is given (minimum grade is 2, maximum is 5).</a:t>
            </a:r>
            <a:endParaRPr i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need to display the names of the top students in the console and calculate the average grade for the class.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3"/>
          <p:cNvSpPr/>
          <p:nvPr/>
        </p:nvSpPr>
        <p:spPr>
          <a:xfrm>
            <a:off x="831050" y="2228075"/>
            <a:ext cx="5862300" cy="2583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James S.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Johnson M.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Smith K.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Bodler L.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Holmes O.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Harold O.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Madison P. 3</a:t>
            </a:r>
            <a:endParaRPr/>
          </a:p>
        </p:txBody>
      </p:sp>
      <p:sp>
        <p:nvSpPr>
          <p:cNvPr id="846" name="Google Shape;846;p63"/>
          <p:cNvSpPr txBox="1"/>
          <p:nvPr/>
        </p:nvSpPr>
        <p:spPr>
          <a:xfrm>
            <a:off x="4469750" y="4783500"/>
            <a:ext cx="2223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pupils.txt</a:t>
            </a:r>
            <a:endParaRPr i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6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52" name="Google Shape;852;p6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6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5" name="Google Shape;85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6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6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6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2" name="Google Shape;86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64"/>
          <p:cNvSpPr txBox="1"/>
          <p:nvPr/>
        </p:nvSpPr>
        <p:spPr>
          <a:xfrm>
            <a:off x="368800" y="175175"/>
            <a:ext cx="72567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find the names of the top students in the file?</a:t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3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64" name="Google Shape;864;p64"/>
          <p:cNvSpPr/>
          <p:nvPr/>
        </p:nvSpPr>
        <p:spPr>
          <a:xfrm>
            <a:off x="831050" y="1588463"/>
            <a:ext cx="5862300" cy="2583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Иванов О. 4</a:t>
            </a:r>
            <a:endParaRPr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Петров И. 3</a:t>
            </a:r>
            <a:endParaRPr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Дмитриев Н. 2</a:t>
            </a:r>
            <a:endParaRPr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Смирнова О. 4</a:t>
            </a:r>
            <a:endParaRPr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Harold</a:t>
            </a:r>
            <a:r>
              <a:rPr lang="en">
                <a:solidFill>
                  <a:srgbClr val="363636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 В. 5</a:t>
            </a:r>
            <a:endParaRPr>
              <a:solidFill>
                <a:srgbClr val="363636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Котов Д. 2</a:t>
            </a:r>
            <a:endParaRPr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Бирюкова Н. 5</a:t>
            </a:r>
            <a:endParaRPr>
              <a:solidFill>
                <a:srgbClr val="363636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Данилов П. 3</a:t>
            </a:r>
            <a:endParaRPr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Аранских В. 5</a:t>
            </a:r>
            <a:endParaRPr>
              <a:solidFill>
                <a:srgbClr val="363636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Лемонов Ю. 2</a:t>
            </a:r>
            <a:endParaRPr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Олегова К.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64"/>
          <p:cNvSpPr txBox="1"/>
          <p:nvPr/>
        </p:nvSpPr>
        <p:spPr>
          <a:xfrm>
            <a:off x="4469750" y="4143888"/>
            <a:ext cx="2223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pupils.txt</a:t>
            </a:r>
            <a:endParaRPr i="1"/>
          </a:p>
        </p:txBody>
      </p:sp>
      <p:sp>
        <p:nvSpPr>
          <p:cNvPr id="866" name="Google Shape;866;p64"/>
          <p:cNvSpPr/>
          <p:nvPr/>
        </p:nvSpPr>
        <p:spPr>
          <a:xfrm>
            <a:off x="796175" y="1588475"/>
            <a:ext cx="5862300" cy="2583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James S.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Johnson M.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Smith K.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Bodler L.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Holmes O.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Harold O. 5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Madison P.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Discussing the request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31" name="Google Shape;131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2" name="Google Shape;132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9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236525" y="733275"/>
            <a:ext cx="69240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Before starting work on the request, we need to answer the following questions: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How do </a:t>
            </a: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 organize the storage of these notes?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How do we program the appearance of the program?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5">
            <a:alphaModFix/>
          </a:blip>
          <a:srcRect b="25229" l="4531" r="61852" t="46842"/>
          <a:stretch/>
        </p:blipFill>
        <p:spPr>
          <a:xfrm>
            <a:off x="5681750" y="2832775"/>
            <a:ext cx="1805452" cy="194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5"/>
          <p:cNvSpPr/>
          <p:nvPr/>
        </p:nvSpPr>
        <p:spPr>
          <a:xfrm>
            <a:off x="4223550" y="3320813"/>
            <a:ext cx="6114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O.</a:t>
            </a:r>
            <a:endParaRPr sz="2400"/>
          </a:p>
        </p:txBody>
      </p:sp>
      <p:grpSp>
        <p:nvGrpSpPr>
          <p:cNvPr id="872" name="Google Shape;872;p6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73" name="Google Shape;873;p6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6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6" name="Google Shape;8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6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6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6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6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3" name="Google Shape;88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65"/>
          <p:cNvSpPr txBox="1"/>
          <p:nvPr/>
        </p:nvSpPr>
        <p:spPr>
          <a:xfrm>
            <a:off x="368800" y="175175"/>
            <a:ext cx="72567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Possible option: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85" name="Google Shape;885;p65"/>
          <p:cNvSpPr txBox="1"/>
          <p:nvPr/>
        </p:nvSpPr>
        <p:spPr>
          <a:xfrm>
            <a:off x="381825" y="887200"/>
            <a:ext cx="7230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Open the file for reading information.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 the information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 by line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line for 1 student.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word before the first space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the last name.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last character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line is the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grade.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65"/>
          <p:cNvSpPr/>
          <p:nvPr/>
        </p:nvSpPr>
        <p:spPr>
          <a:xfrm>
            <a:off x="943350" y="3320813"/>
            <a:ext cx="20223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Harold</a:t>
            </a:r>
            <a:endParaRPr sz="2400"/>
          </a:p>
        </p:txBody>
      </p:sp>
      <p:sp>
        <p:nvSpPr>
          <p:cNvPr id="887" name="Google Shape;887;p65"/>
          <p:cNvSpPr/>
          <p:nvPr/>
        </p:nvSpPr>
        <p:spPr>
          <a:xfrm>
            <a:off x="2965650" y="3320813"/>
            <a:ext cx="12579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888" name="Google Shape;888;p65"/>
          <p:cNvSpPr/>
          <p:nvPr/>
        </p:nvSpPr>
        <p:spPr>
          <a:xfrm rot="-5400000">
            <a:off x="3755625" y="1309950"/>
            <a:ext cx="192900" cy="572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5"/>
          <p:cNvSpPr txBox="1"/>
          <p:nvPr/>
        </p:nvSpPr>
        <p:spPr>
          <a:xfrm>
            <a:off x="3616900" y="4356900"/>
            <a:ext cx="13992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line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0" name="Google Shape;890;p65"/>
          <p:cNvSpPr/>
          <p:nvPr/>
        </p:nvSpPr>
        <p:spPr>
          <a:xfrm>
            <a:off x="4834950" y="3320813"/>
            <a:ext cx="12579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891" name="Google Shape;891;p65"/>
          <p:cNvSpPr/>
          <p:nvPr/>
        </p:nvSpPr>
        <p:spPr>
          <a:xfrm>
            <a:off x="6092850" y="3320813"/>
            <a:ext cx="6114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6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97" name="Google Shape;897;p6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6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0" name="Google Shape;90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6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66"/>
          <p:cNvSpPr txBox="1"/>
          <p:nvPr/>
        </p:nvSpPr>
        <p:spPr>
          <a:xfrm>
            <a:off x="368800" y="175175"/>
            <a:ext cx="72567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get from </a:t>
            </a:r>
            <a:r>
              <a:rPr lang="en" sz="34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</a:t>
            </a:r>
            <a:r>
              <a:rPr lang="en" sz="3400">
                <a:latin typeface="Montserrat ExtraBold"/>
                <a:ea typeface="Montserrat ExtraBold"/>
                <a:cs typeface="Montserrat ExtraBold"/>
                <a:sym typeface="Montserrat ExtraBold"/>
              </a:rPr>
              <a:t> a substring with the name a substring with the grade?</a:t>
            </a:r>
            <a:endParaRPr sz="3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09" name="Google Shape;909;p66"/>
          <p:cNvPicPr preferRelativeResize="0"/>
          <p:nvPr/>
        </p:nvPicPr>
        <p:blipFill rotWithShape="1">
          <a:blip r:embed="rId5">
            <a:alphaModFix/>
          </a:blip>
          <a:srcRect b="25229" l="4531" r="61852" t="46842"/>
          <a:stretch/>
        </p:blipFill>
        <p:spPr>
          <a:xfrm>
            <a:off x="5792725" y="2952203"/>
            <a:ext cx="1694472" cy="182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6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15" name="Google Shape;915;p6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6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8" name="Google Shape;91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6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5" name="Google Shape;925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7"/>
          <p:cNvSpPr txBox="1"/>
          <p:nvPr/>
        </p:nvSpPr>
        <p:spPr>
          <a:xfrm>
            <a:off x="368800" y="175175"/>
            <a:ext cx="725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Use the </a:t>
            </a:r>
            <a:r>
              <a:rPr lang="en" sz="36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split 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method:</a:t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7" name="Google Shape;927;p67"/>
          <p:cNvSpPr/>
          <p:nvPr/>
        </p:nvSpPr>
        <p:spPr>
          <a:xfrm>
            <a:off x="3701900" y="1228588"/>
            <a:ext cx="6114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/>
          </a:p>
        </p:txBody>
      </p:sp>
      <p:sp>
        <p:nvSpPr>
          <p:cNvPr id="928" name="Google Shape;928;p67"/>
          <p:cNvSpPr/>
          <p:nvPr/>
        </p:nvSpPr>
        <p:spPr>
          <a:xfrm>
            <a:off x="421700" y="1228588"/>
            <a:ext cx="20223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Harold</a:t>
            </a:r>
            <a:endParaRPr sz="2400"/>
          </a:p>
        </p:txBody>
      </p:sp>
      <p:sp>
        <p:nvSpPr>
          <p:cNvPr id="929" name="Google Shape;929;p67"/>
          <p:cNvSpPr/>
          <p:nvPr/>
        </p:nvSpPr>
        <p:spPr>
          <a:xfrm>
            <a:off x="2444000" y="1228588"/>
            <a:ext cx="12579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930" name="Google Shape;930;p67"/>
          <p:cNvSpPr/>
          <p:nvPr/>
        </p:nvSpPr>
        <p:spPr>
          <a:xfrm>
            <a:off x="4313300" y="1228588"/>
            <a:ext cx="12579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931" name="Google Shape;931;p67"/>
          <p:cNvSpPr/>
          <p:nvPr/>
        </p:nvSpPr>
        <p:spPr>
          <a:xfrm>
            <a:off x="5480475" y="1228588"/>
            <a:ext cx="6114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/>
          </a:p>
        </p:txBody>
      </p:sp>
      <p:sp>
        <p:nvSpPr>
          <p:cNvPr id="932" name="Google Shape;932;p67"/>
          <p:cNvSpPr txBox="1"/>
          <p:nvPr/>
        </p:nvSpPr>
        <p:spPr>
          <a:xfrm>
            <a:off x="412900" y="2556863"/>
            <a:ext cx="4512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 = line.split(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3" name="Google Shape;933;p67"/>
          <p:cNvCxnSpPr/>
          <p:nvPr/>
        </p:nvCxnSpPr>
        <p:spPr>
          <a:xfrm>
            <a:off x="2456200" y="2017375"/>
            <a:ext cx="0" cy="438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67"/>
          <p:cNvCxnSpPr/>
          <p:nvPr/>
        </p:nvCxnSpPr>
        <p:spPr>
          <a:xfrm rot="10800000">
            <a:off x="6214075" y="1480300"/>
            <a:ext cx="625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5" name="Google Shape;935;p67"/>
          <p:cNvSpPr txBox="1"/>
          <p:nvPr/>
        </p:nvSpPr>
        <p:spPr>
          <a:xfrm>
            <a:off x="6849075" y="1269700"/>
            <a:ext cx="625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line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6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41" name="Google Shape;941;p6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3" name="Google Shape;943;p6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4" name="Google Shape;9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6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6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6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1" name="Google Shape;95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68"/>
          <p:cNvSpPr txBox="1"/>
          <p:nvPr/>
        </p:nvSpPr>
        <p:spPr>
          <a:xfrm>
            <a:off x="368800" y="175175"/>
            <a:ext cx="725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Use the </a:t>
            </a:r>
            <a:r>
              <a:rPr lang="en" sz="36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split </a:t>
            </a: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method:</a:t>
            </a:r>
            <a:endParaRPr sz="3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3" name="Google Shape;953;p68"/>
          <p:cNvSpPr/>
          <p:nvPr/>
        </p:nvSpPr>
        <p:spPr>
          <a:xfrm>
            <a:off x="3701900" y="1228588"/>
            <a:ext cx="6114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/>
          </a:p>
        </p:txBody>
      </p:sp>
      <p:sp>
        <p:nvSpPr>
          <p:cNvPr id="954" name="Google Shape;954;p68"/>
          <p:cNvSpPr/>
          <p:nvPr/>
        </p:nvSpPr>
        <p:spPr>
          <a:xfrm>
            <a:off x="421700" y="1228588"/>
            <a:ext cx="20223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Harold</a:t>
            </a:r>
            <a:endParaRPr sz="2400"/>
          </a:p>
        </p:txBody>
      </p:sp>
      <p:sp>
        <p:nvSpPr>
          <p:cNvPr id="955" name="Google Shape;955;p68"/>
          <p:cNvSpPr/>
          <p:nvPr/>
        </p:nvSpPr>
        <p:spPr>
          <a:xfrm>
            <a:off x="2444000" y="1228588"/>
            <a:ext cx="12579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956" name="Google Shape;956;p68"/>
          <p:cNvSpPr/>
          <p:nvPr/>
        </p:nvSpPr>
        <p:spPr>
          <a:xfrm>
            <a:off x="4313300" y="1228588"/>
            <a:ext cx="12579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957" name="Google Shape;957;p68"/>
          <p:cNvSpPr/>
          <p:nvPr/>
        </p:nvSpPr>
        <p:spPr>
          <a:xfrm>
            <a:off x="5480475" y="1228588"/>
            <a:ext cx="6114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/>
          </a:p>
        </p:txBody>
      </p:sp>
      <p:sp>
        <p:nvSpPr>
          <p:cNvPr id="958" name="Google Shape;958;p68"/>
          <p:cNvSpPr txBox="1"/>
          <p:nvPr/>
        </p:nvSpPr>
        <p:spPr>
          <a:xfrm>
            <a:off x="412900" y="2556863"/>
            <a:ext cx="4512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 = line.split(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9" name="Google Shape;959;p68"/>
          <p:cNvSpPr/>
          <p:nvPr/>
        </p:nvSpPr>
        <p:spPr>
          <a:xfrm>
            <a:off x="4236425" y="3745150"/>
            <a:ext cx="6891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“O</a:t>
            </a: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.”</a:t>
            </a:r>
            <a:endParaRPr sz="2400"/>
          </a:p>
        </p:txBody>
      </p:sp>
      <p:sp>
        <p:nvSpPr>
          <p:cNvPr id="960" name="Google Shape;960;p68"/>
          <p:cNvSpPr/>
          <p:nvPr/>
        </p:nvSpPr>
        <p:spPr>
          <a:xfrm>
            <a:off x="1831800" y="3744900"/>
            <a:ext cx="20814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Harold</a:t>
            </a: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2400"/>
          </a:p>
        </p:txBody>
      </p:sp>
      <p:sp>
        <p:nvSpPr>
          <p:cNvPr id="961" name="Google Shape;961;p68"/>
          <p:cNvSpPr/>
          <p:nvPr/>
        </p:nvSpPr>
        <p:spPr>
          <a:xfrm>
            <a:off x="5171075" y="3745150"/>
            <a:ext cx="9207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5\n”</a:t>
            </a:r>
            <a:endParaRPr sz="2400"/>
          </a:p>
        </p:txBody>
      </p:sp>
      <p:sp>
        <p:nvSpPr>
          <p:cNvPr id="962" name="Google Shape;962;p68"/>
          <p:cNvSpPr txBox="1"/>
          <p:nvPr/>
        </p:nvSpPr>
        <p:spPr>
          <a:xfrm>
            <a:off x="421700" y="3755825"/>
            <a:ext cx="1533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68"/>
          <p:cNvSpPr txBox="1"/>
          <p:nvPr/>
        </p:nvSpPr>
        <p:spPr>
          <a:xfrm>
            <a:off x="5782475" y="3755700"/>
            <a:ext cx="689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68"/>
          <p:cNvSpPr txBox="1"/>
          <p:nvPr/>
        </p:nvSpPr>
        <p:spPr>
          <a:xfrm>
            <a:off x="3913175" y="3755950"/>
            <a:ext cx="379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5" name="Google Shape;965;p68"/>
          <p:cNvSpPr txBox="1"/>
          <p:nvPr/>
        </p:nvSpPr>
        <p:spPr>
          <a:xfrm>
            <a:off x="4847825" y="3755700"/>
            <a:ext cx="379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6" name="Google Shape;966;p68"/>
          <p:cNvCxnSpPr/>
          <p:nvPr/>
        </p:nvCxnSpPr>
        <p:spPr>
          <a:xfrm>
            <a:off x="2456200" y="2017375"/>
            <a:ext cx="0" cy="438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68"/>
          <p:cNvCxnSpPr/>
          <p:nvPr/>
        </p:nvCxnSpPr>
        <p:spPr>
          <a:xfrm>
            <a:off x="2450200" y="3114538"/>
            <a:ext cx="0" cy="438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8" name="Google Shape;968;p68"/>
          <p:cNvCxnSpPr/>
          <p:nvPr/>
        </p:nvCxnSpPr>
        <p:spPr>
          <a:xfrm rot="10800000">
            <a:off x="6214075" y="1480300"/>
            <a:ext cx="625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9" name="Google Shape;969;p68"/>
          <p:cNvSpPr txBox="1"/>
          <p:nvPr/>
        </p:nvSpPr>
        <p:spPr>
          <a:xfrm>
            <a:off x="6849075" y="1269700"/>
            <a:ext cx="625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line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8"/>
          <p:cNvSpPr txBox="1"/>
          <p:nvPr/>
        </p:nvSpPr>
        <p:spPr>
          <a:xfrm>
            <a:off x="2462550" y="4473975"/>
            <a:ext cx="1050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data[0]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1" name="Google Shape;971;p68"/>
          <p:cNvSpPr txBox="1"/>
          <p:nvPr/>
        </p:nvSpPr>
        <p:spPr>
          <a:xfrm>
            <a:off x="5101825" y="4473975"/>
            <a:ext cx="1050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data[2]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6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77" name="Google Shape;977;p6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6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0" name="Google Shape;98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6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7" name="Google Shape;98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69"/>
          <p:cNvSpPr txBox="1"/>
          <p:nvPr/>
        </p:nvSpPr>
        <p:spPr>
          <a:xfrm>
            <a:off x="368800" y="175175"/>
            <a:ext cx="70995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 display the names of the top students, we need to know </a:t>
            </a:r>
            <a:r>
              <a:rPr lang="en" sz="32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which grade</a:t>
            </a:r>
            <a:r>
              <a:rPr lang="en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corresponds to </a:t>
            </a:r>
            <a:r>
              <a:rPr lang="en" sz="32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specific last name.</a:t>
            </a:r>
            <a:r>
              <a:rPr lang="en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2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89" name="Google Shape;989;p69"/>
          <p:cNvPicPr preferRelativeResize="0"/>
          <p:nvPr/>
        </p:nvPicPr>
        <p:blipFill rotWithShape="1">
          <a:blip r:embed="rId5">
            <a:alphaModFix/>
          </a:blip>
          <a:srcRect b="25229" l="4531" r="61852" t="46842"/>
          <a:stretch/>
        </p:blipFill>
        <p:spPr>
          <a:xfrm>
            <a:off x="5792725" y="2952203"/>
            <a:ext cx="1694472" cy="182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7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95" name="Google Shape;995;p7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7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8" name="Google Shape;99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7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7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7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7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7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5" name="Google Shape;1005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70"/>
          <p:cNvSpPr txBox="1"/>
          <p:nvPr/>
        </p:nvSpPr>
        <p:spPr>
          <a:xfrm>
            <a:off x="368800" y="175175"/>
            <a:ext cx="72567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link the data on last names and grades?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7" name="Google Shape;1007;p70"/>
          <p:cNvSpPr/>
          <p:nvPr/>
        </p:nvSpPr>
        <p:spPr>
          <a:xfrm>
            <a:off x="831050" y="1712063"/>
            <a:ext cx="5862300" cy="2583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highlight>
                  <a:srgbClr val="FCE5CD"/>
                </a:highlight>
                <a:latin typeface="Roboto"/>
                <a:ea typeface="Roboto"/>
                <a:cs typeface="Roboto"/>
                <a:sym typeface="Roboto"/>
              </a:rPr>
              <a:t>Jameson L. 4</a:t>
            </a:r>
            <a:endParaRPr>
              <a:solidFill>
                <a:srgbClr val="363636"/>
              </a:solidFill>
              <a:highlight>
                <a:srgbClr val="FCE5C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highlight>
                  <a:srgbClr val="FCE5CD"/>
                </a:highlight>
                <a:latin typeface="Roboto"/>
                <a:ea typeface="Roboto"/>
                <a:cs typeface="Roboto"/>
                <a:sym typeface="Roboto"/>
              </a:rPr>
              <a:t>Holmes S. 3</a:t>
            </a:r>
            <a:endParaRPr>
              <a:solidFill>
                <a:srgbClr val="363636"/>
              </a:solidFill>
              <a:highlight>
                <a:srgbClr val="FCE5C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highlight>
                  <a:srgbClr val="FCE5CD"/>
                </a:highlight>
                <a:latin typeface="Roboto"/>
                <a:ea typeface="Roboto"/>
                <a:cs typeface="Roboto"/>
                <a:sym typeface="Roboto"/>
              </a:rPr>
              <a:t>Davidson M. 2</a:t>
            </a:r>
            <a:endParaRPr>
              <a:solidFill>
                <a:srgbClr val="363636"/>
              </a:solidFill>
              <a:highlight>
                <a:srgbClr val="FCE5C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Waldorf K. 4</a:t>
            </a:r>
            <a:endParaRPr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Archibald W. 5</a:t>
            </a:r>
            <a:endParaRPr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70"/>
          <p:cNvSpPr txBox="1"/>
          <p:nvPr/>
        </p:nvSpPr>
        <p:spPr>
          <a:xfrm>
            <a:off x="4469750" y="4267488"/>
            <a:ext cx="2223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pupils.txt</a:t>
            </a:r>
            <a:endParaRPr i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p7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14" name="Google Shape;1014;p7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7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7" name="Google Shape;101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7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4" name="Google Shape;102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5" name="Google Shape;1025;p71"/>
          <p:cNvCxnSpPr/>
          <p:nvPr/>
        </p:nvCxnSpPr>
        <p:spPr>
          <a:xfrm rot="10800000">
            <a:off x="1368325" y="2879438"/>
            <a:ext cx="0" cy="71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71"/>
          <p:cNvCxnSpPr/>
          <p:nvPr/>
        </p:nvCxnSpPr>
        <p:spPr>
          <a:xfrm rot="10800000">
            <a:off x="5855625" y="2870450"/>
            <a:ext cx="0" cy="71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71"/>
          <p:cNvSpPr txBox="1"/>
          <p:nvPr/>
        </p:nvSpPr>
        <p:spPr>
          <a:xfrm>
            <a:off x="3665675" y="3658725"/>
            <a:ext cx="927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 initial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1"/>
          <p:cNvSpPr/>
          <p:nvPr/>
        </p:nvSpPr>
        <p:spPr>
          <a:xfrm rot="-5400000">
            <a:off x="3345700" y="1806800"/>
            <a:ext cx="192900" cy="495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71"/>
          <p:cNvSpPr txBox="1"/>
          <p:nvPr/>
        </p:nvSpPr>
        <p:spPr>
          <a:xfrm>
            <a:off x="2476175" y="4399875"/>
            <a:ext cx="1579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Pupil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71"/>
          <p:cNvSpPr txBox="1"/>
          <p:nvPr/>
        </p:nvSpPr>
        <p:spPr>
          <a:xfrm>
            <a:off x="380225" y="3678263"/>
            <a:ext cx="20328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Student’s last name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71"/>
          <p:cNvSpPr/>
          <p:nvPr/>
        </p:nvSpPr>
        <p:spPr>
          <a:xfrm>
            <a:off x="3665675" y="2245250"/>
            <a:ext cx="6114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/>
          </a:p>
        </p:txBody>
      </p:sp>
      <p:sp>
        <p:nvSpPr>
          <p:cNvPr id="1032" name="Google Shape;1032;p71"/>
          <p:cNvSpPr/>
          <p:nvPr/>
        </p:nvSpPr>
        <p:spPr>
          <a:xfrm>
            <a:off x="385475" y="2245250"/>
            <a:ext cx="20223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Harold</a:t>
            </a:r>
            <a:endParaRPr sz="2400"/>
          </a:p>
        </p:txBody>
      </p:sp>
      <p:sp>
        <p:nvSpPr>
          <p:cNvPr id="1033" name="Google Shape;1033;p71"/>
          <p:cNvSpPr/>
          <p:nvPr/>
        </p:nvSpPr>
        <p:spPr>
          <a:xfrm>
            <a:off x="2407775" y="2245250"/>
            <a:ext cx="12579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1034" name="Google Shape;1034;p71"/>
          <p:cNvSpPr/>
          <p:nvPr/>
        </p:nvSpPr>
        <p:spPr>
          <a:xfrm>
            <a:off x="4277075" y="2245250"/>
            <a:ext cx="12579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1035" name="Google Shape;1035;p71"/>
          <p:cNvSpPr/>
          <p:nvPr/>
        </p:nvSpPr>
        <p:spPr>
          <a:xfrm>
            <a:off x="5534975" y="2245250"/>
            <a:ext cx="611400" cy="508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/>
          </a:p>
        </p:txBody>
      </p:sp>
      <p:cxnSp>
        <p:nvCxnSpPr>
          <p:cNvPr id="1036" name="Google Shape;1036;p71"/>
          <p:cNvCxnSpPr/>
          <p:nvPr/>
        </p:nvCxnSpPr>
        <p:spPr>
          <a:xfrm rot="10800000">
            <a:off x="3957875" y="2847888"/>
            <a:ext cx="0" cy="71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71"/>
          <p:cNvSpPr txBox="1"/>
          <p:nvPr/>
        </p:nvSpPr>
        <p:spPr>
          <a:xfrm>
            <a:off x="5457950" y="3673775"/>
            <a:ext cx="978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Grade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71"/>
          <p:cNvSpPr txBox="1"/>
          <p:nvPr/>
        </p:nvSpPr>
        <p:spPr>
          <a:xfrm>
            <a:off x="368800" y="175175"/>
            <a:ext cx="72567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link the data on last names and grades?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7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44" name="Google Shape;1044;p7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7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7" name="Google Shape;104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7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4" name="Google Shape;105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72"/>
          <p:cNvSpPr/>
          <p:nvPr/>
        </p:nvSpPr>
        <p:spPr>
          <a:xfrm>
            <a:off x="1233600" y="1612100"/>
            <a:ext cx="5792700" cy="850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cap="flat" cmpd="sng" w="28575">
            <a:solidFill>
              <a:srgbClr val="A3151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2"/>
          <p:cNvSpPr txBox="1"/>
          <p:nvPr/>
        </p:nvSpPr>
        <p:spPr>
          <a:xfrm>
            <a:off x="360000" y="860475"/>
            <a:ext cx="681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Pupil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7" name="Google Shape;1057;p72"/>
          <p:cNvSpPr txBox="1"/>
          <p:nvPr/>
        </p:nvSpPr>
        <p:spPr>
          <a:xfrm>
            <a:off x="1277650" y="1580025"/>
            <a:ext cx="5748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'''Stores data about the student</a:t>
            </a:r>
            <a:endParaRPr sz="1800"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(surname, name, and grade)''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8" name="Google Shape;1058;p72"/>
          <p:cNvSpPr/>
          <p:nvPr/>
        </p:nvSpPr>
        <p:spPr>
          <a:xfrm>
            <a:off x="1255600" y="2562375"/>
            <a:ext cx="5792700" cy="121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constructor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 sets the values for </a:t>
            </a:r>
            <a:r>
              <a:rPr b="1" lang="en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Surname,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8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Mark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an instance of the class.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Google Shape;1059;p72"/>
          <p:cNvSpPr txBox="1"/>
          <p:nvPr/>
        </p:nvSpPr>
        <p:spPr>
          <a:xfrm>
            <a:off x="360000" y="253300"/>
            <a:ext cx="71085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Creating the </a:t>
            </a:r>
            <a:r>
              <a:rPr lang="en" sz="3000">
                <a:solidFill>
                  <a:schemeClr val="accent5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Pupil </a:t>
            </a: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class</a:t>
            </a:r>
            <a:endParaRPr sz="3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0" name="Google Shape;1060;p72"/>
          <p:cNvSpPr txBox="1"/>
          <p:nvPr/>
        </p:nvSpPr>
        <p:spPr>
          <a:xfrm>
            <a:off x="1235650" y="3872950"/>
            <a:ext cx="58326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transferring the grade data[2] to the constructor, it must be made an integer: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pupil = Pupil(data[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data[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>
                <a:solidFill>
                  <a:srgbClr val="267F99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(data[</a:t>
            </a:r>
            <a:r>
              <a:rPr lang="en">
                <a:solidFill>
                  <a:srgbClr val="09885A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Google Shape;1065;p7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66" name="Google Shape;1066;p7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8" name="Google Shape;1068;p7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9" name="Google Shape;106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7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7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7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7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6" name="Google Shape;107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73"/>
          <p:cNvSpPr txBox="1"/>
          <p:nvPr/>
        </p:nvSpPr>
        <p:spPr>
          <a:xfrm>
            <a:off x="368800" y="175175"/>
            <a:ext cx="72567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Idea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8" name="Google Shape;1078;p73"/>
          <p:cNvSpPr/>
          <p:nvPr/>
        </p:nvSpPr>
        <p:spPr>
          <a:xfrm>
            <a:off x="954575" y="887200"/>
            <a:ext cx="5592600" cy="7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Read the information about a student</a:t>
            </a:r>
            <a:endParaRPr sz="1800"/>
          </a:p>
        </p:txBody>
      </p:sp>
      <p:sp>
        <p:nvSpPr>
          <p:cNvPr id="1079" name="Google Shape;1079;p73"/>
          <p:cNvSpPr/>
          <p:nvPr/>
        </p:nvSpPr>
        <p:spPr>
          <a:xfrm>
            <a:off x="954575" y="1939825"/>
            <a:ext cx="5592600" cy="7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Convert each line of information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into a Pupil type object</a:t>
            </a:r>
            <a:endParaRPr sz="1800"/>
          </a:p>
        </p:txBody>
      </p:sp>
      <p:sp>
        <p:nvSpPr>
          <p:cNvPr id="1080" name="Google Shape;1080;p73"/>
          <p:cNvSpPr/>
          <p:nvPr/>
        </p:nvSpPr>
        <p:spPr>
          <a:xfrm>
            <a:off x="954575" y="2992450"/>
            <a:ext cx="5592600" cy="7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Analyze if they are a top student and save their grade</a:t>
            </a:r>
            <a:endParaRPr sz="1800"/>
          </a:p>
        </p:txBody>
      </p:sp>
      <p:sp>
        <p:nvSpPr>
          <p:cNvPr id="1081" name="Google Shape;1081;p73"/>
          <p:cNvSpPr/>
          <p:nvPr/>
        </p:nvSpPr>
        <p:spPr>
          <a:xfrm>
            <a:off x="954575" y="4045075"/>
            <a:ext cx="5592600" cy="86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next student is read and processed in the same Pupil object.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(no huge lists of pupils)</a:t>
            </a:r>
            <a:endParaRPr sz="1800"/>
          </a:p>
        </p:txBody>
      </p:sp>
      <p:cxnSp>
        <p:nvCxnSpPr>
          <p:cNvPr id="1082" name="Google Shape;1082;p73"/>
          <p:cNvCxnSpPr>
            <a:stCxn id="1078" idx="2"/>
            <a:endCxn id="1079" idx="0"/>
          </p:cNvCxnSpPr>
          <p:nvPr/>
        </p:nvCxnSpPr>
        <p:spPr>
          <a:xfrm>
            <a:off x="3750875" y="1623700"/>
            <a:ext cx="0" cy="316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73"/>
          <p:cNvCxnSpPr>
            <a:stCxn id="1079" idx="2"/>
            <a:endCxn id="1080" idx="0"/>
          </p:cNvCxnSpPr>
          <p:nvPr/>
        </p:nvCxnSpPr>
        <p:spPr>
          <a:xfrm>
            <a:off x="3750875" y="2676325"/>
            <a:ext cx="0" cy="316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73"/>
          <p:cNvCxnSpPr>
            <a:stCxn id="1080" idx="2"/>
            <a:endCxn id="1081" idx="0"/>
          </p:cNvCxnSpPr>
          <p:nvPr/>
        </p:nvCxnSpPr>
        <p:spPr>
          <a:xfrm>
            <a:off x="3750875" y="3728950"/>
            <a:ext cx="0" cy="316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7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90" name="Google Shape;1090;p7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2" name="Google Shape;1092;p7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3" name="Google Shape;109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7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7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7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7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7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7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0" name="Google Shape;110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74"/>
          <p:cNvSpPr txBox="1"/>
          <p:nvPr/>
        </p:nvSpPr>
        <p:spPr>
          <a:xfrm>
            <a:off x="368800" y="175175"/>
            <a:ext cx="72567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Note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2" name="Google Shape;1102;p74"/>
          <p:cNvSpPr txBox="1"/>
          <p:nvPr/>
        </p:nvSpPr>
        <p:spPr>
          <a:xfrm>
            <a:off x="360000" y="599775"/>
            <a:ext cx="7256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calculate the average class grade and the number of top students, we create: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sum variable (to add up the grades) and the amount variable (to calculate the number of students)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best_pupils list (to store the names of the top students).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3" name="Google Shape;1103;p74"/>
          <p:cNvSpPr/>
          <p:nvPr/>
        </p:nvSpPr>
        <p:spPr>
          <a:xfrm>
            <a:off x="931400" y="2599000"/>
            <a:ext cx="1162200" cy="4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Waldorf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74"/>
          <p:cNvSpPr/>
          <p:nvPr/>
        </p:nvSpPr>
        <p:spPr>
          <a:xfrm>
            <a:off x="2222650" y="2598988"/>
            <a:ext cx="539100" cy="4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74"/>
          <p:cNvSpPr/>
          <p:nvPr/>
        </p:nvSpPr>
        <p:spPr>
          <a:xfrm>
            <a:off x="3094875" y="2525200"/>
            <a:ext cx="960900" cy="609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06" name="Google Shape;1106;p74"/>
          <p:cNvSpPr/>
          <p:nvPr/>
        </p:nvSpPr>
        <p:spPr>
          <a:xfrm>
            <a:off x="4253200" y="2525200"/>
            <a:ext cx="896700" cy="609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7" name="Google Shape;1107;p74"/>
          <p:cNvSpPr txBox="1"/>
          <p:nvPr/>
        </p:nvSpPr>
        <p:spPr>
          <a:xfrm>
            <a:off x="368800" y="2615988"/>
            <a:ext cx="362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endParaRPr b="1"/>
          </a:p>
        </p:txBody>
      </p:sp>
      <p:sp>
        <p:nvSpPr>
          <p:cNvPr id="1108" name="Google Shape;1108;p74"/>
          <p:cNvSpPr txBox="1"/>
          <p:nvPr/>
        </p:nvSpPr>
        <p:spPr>
          <a:xfrm>
            <a:off x="368800" y="3586238"/>
            <a:ext cx="362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</a:t>
            </a:r>
            <a:endParaRPr b="1"/>
          </a:p>
        </p:txBody>
      </p:sp>
      <p:sp>
        <p:nvSpPr>
          <p:cNvPr id="1109" name="Google Shape;1109;p74"/>
          <p:cNvSpPr txBox="1"/>
          <p:nvPr/>
        </p:nvSpPr>
        <p:spPr>
          <a:xfrm>
            <a:off x="368800" y="4517688"/>
            <a:ext cx="362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</a:t>
            </a:r>
            <a:endParaRPr b="1"/>
          </a:p>
        </p:txBody>
      </p:sp>
      <p:sp>
        <p:nvSpPr>
          <p:cNvPr id="1110" name="Google Shape;1110;p74"/>
          <p:cNvSpPr/>
          <p:nvPr/>
        </p:nvSpPr>
        <p:spPr>
          <a:xfrm>
            <a:off x="5286325" y="2522500"/>
            <a:ext cx="1732800" cy="609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sp>
        <p:nvSpPr>
          <p:cNvPr id="1111" name="Google Shape;1111;p74"/>
          <p:cNvSpPr/>
          <p:nvPr/>
        </p:nvSpPr>
        <p:spPr>
          <a:xfrm>
            <a:off x="3094875" y="3417050"/>
            <a:ext cx="960900" cy="609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112" name="Google Shape;1112;p74"/>
          <p:cNvSpPr/>
          <p:nvPr/>
        </p:nvSpPr>
        <p:spPr>
          <a:xfrm>
            <a:off x="4253200" y="3417050"/>
            <a:ext cx="896700" cy="609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13" name="Google Shape;1113;p74"/>
          <p:cNvSpPr/>
          <p:nvPr/>
        </p:nvSpPr>
        <p:spPr>
          <a:xfrm>
            <a:off x="5286325" y="3414350"/>
            <a:ext cx="1732800" cy="609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Add</a:t>
            </a:r>
            <a:r>
              <a:rPr lang="en" sz="1200"/>
              <a:t> </a:t>
            </a:r>
            <a:r>
              <a:rPr lang="en" sz="1200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“Archibald”</a:t>
            </a:r>
            <a:endParaRPr sz="1200">
              <a:solidFill>
                <a:srgbClr val="A315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74"/>
          <p:cNvSpPr/>
          <p:nvPr/>
        </p:nvSpPr>
        <p:spPr>
          <a:xfrm>
            <a:off x="3094875" y="4364700"/>
            <a:ext cx="960900" cy="609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115" name="Google Shape;1115;p74"/>
          <p:cNvSpPr/>
          <p:nvPr/>
        </p:nvSpPr>
        <p:spPr>
          <a:xfrm>
            <a:off x="4253200" y="4364700"/>
            <a:ext cx="896700" cy="609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16" name="Google Shape;1116;p74"/>
          <p:cNvSpPr/>
          <p:nvPr/>
        </p:nvSpPr>
        <p:spPr>
          <a:xfrm>
            <a:off x="5286325" y="4362000"/>
            <a:ext cx="1732800" cy="609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</a:t>
            </a:r>
            <a:endParaRPr sz="1200"/>
          </a:p>
        </p:txBody>
      </p:sp>
      <p:sp>
        <p:nvSpPr>
          <p:cNvPr id="1117" name="Google Shape;1117;p74"/>
          <p:cNvSpPr txBox="1"/>
          <p:nvPr/>
        </p:nvSpPr>
        <p:spPr>
          <a:xfrm>
            <a:off x="3311925" y="2146700"/>
            <a:ext cx="611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sum</a:t>
            </a:r>
            <a:endParaRPr b="1" i="1"/>
          </a:p>
        </p:txBody>
      </p:sp>
      <p:sp>
        <p:nvSpPr>
          <p:cNvPr id="1118" name="Google Shape;1118;p74"/>
          <p:cNvSpPr txBox="1"/>
          <p:nvPr/>
        </p:nvSpPr>
        <p:spPr>
          <a:xfrm>
            <a:off x="4253200" y="2146700"/>
            <a:ext cx="896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amount</a:t>
            </a:r>
            <a:endParaRPr b="1" i="1"/>
          </a:p>
        </p:txBody>
      </p:sp>
      <p:sp>
        <p:nvSpPr>
          <p:cNvPr id="1119" name="Google Shape;1119;p74"/>
          <p:cNvSpPr txBox="1"/>
          <p:nvPr/>
        </p:nvSpPr>
        <p:spPr>
          <a:xfrm>
            <a:off x="5479775" y="2145338"/>
            <a:ext cx="1411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best_pupils </a:t>
            </a:r>
            <a:r>
              <a:rPr b="1" i="1" lang="en">
                <a:solidFill>
                  <a:schemeClr val="dk1"/>
                </a:solidFill>
              </a:rPr>
              <a:t>[ ]</a:t>
            </a:r>
            <a:endParaRPr b="1" i="1"/>
          </a:p>
        </p:txBody>
      </p:sp>
      <p:sp>
        <p:nvSpPr>
          <p:cNvPr id="1120" name="Google Shape;1120;p74"/>
          <p:cNvSpPr/>
          <p:nvPr/>
        </p:nvSpPr>
        <p:spPr>
          <a:xfrm>
            <a:off x="931400" y="3474650"/>
            <a:ext cx="1162200" cy="4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Archibald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74"/>
          <p:cNvSpPr/>
          <p:nvPr/>
        </p:nvSpPr>
        <p:spPr>
          <a:xfrm>
            <a:off x="2222650" y="3474638"/>
            <a:ext cx="539100" cy="4941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74"/>
          <p:cNvSpPr/>
          <p:nvPr/>
        </p:nvSpPr>
        <p:spPr>
          <a:xfrm>
            <a:off x="931400" y="4449150"/>
            <a:ext cx="1162200" cy="4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Holmes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74"/>
          <p:cNvSpPr/>
          <p:nvPr/>
        </p:nvSpPr>
        <p:spPr>
          <a:xfrm>
            <a:off x="2222650" y="4449138"/>
            <a:ext cx="539100" cy="49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8" name="Google Shape;148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30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Information storage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/>
        </p:nvSpPr>
        <p:spPr>
          <a:xfrm>
            <a:off x="234325" y="225525"/>
            <a:ext cx="70995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Let's recall how we worked with data in Memory Card</a:t>
            </a:r>
            <a:endParaRPr sz="27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7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163000" y="1237400"/>
            <a:ext cx="73242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The user runs the program.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The user enters questions and answers.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The user practices on the entered data.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The user </a:t>
            </a:r>
            <a:r>
              <a:rPr lang="en" sz="2000" u="sng">
                <a:latin typeface="Montserrat"/>
                <a:ea typeface="Montserrat"/>
                <a:cs typeface="Montserrat"/>
                <a:sym typeface="Montserrat"/>
              </a:rPr>
              <a:t>closes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the program.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008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008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008000"/>
                </a:solidFill>
                <a:latin typeface="Montserrat"/>
                <a:ea typeface="Montserrat"/>
                <a:cs typeface="Montserrat"/>
                <a:sym typeface="Montserrat"/>
              </a:rPr>
              <a:t>But the entered data was not saved!</a:t>
            </a:r>
            <a:endParaRPr b="1" i="1" sz="2000">
              <a:solidFill>
                <a:srgbClr val="008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008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Google Shape;1128;p7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29" name="Google Shape;1129;p7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7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2" name="Google Shape;113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7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7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7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7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7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7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9" name="Google Shape;113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75"/>
          <p:cNvSpPr txBox="1"/>
          <p:nvPr/>
        </p:nvSpPr>
        <p:spPr>
          <a:xfrm>
            <a:off x="368800" y="175175"/>
            <a:ext cx="72567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Note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41" name="Google Shape;1141;p75"/>
          <p:cNvSpPr txBox="1"/>
          <p:nvPr/>
        </p:nvSpPr>
        <p:spPr>
          <a:xfrm>
            <a:off x="435075" y="2095775"/>
            <a:ext cx="6893400" cy="3000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Best_pupils = []</a:t>
            </a:r>
            <a:endParaRPr sz="1200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pupil_large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.txt"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line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data = line.split(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" sz="12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#creating the “Pupil” object. Now we will work with it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data_pupil = Pupil(data[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data[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(data[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" sz="12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#if the grade is 5, we add the student to the list of top students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data_pupil.Mark ==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Best_pupils.append(data_pupil.Surname)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2" name="Google Shape;1142;p75"/>
          <p:cNvSpPr txBox="1"/>
          <p:nvPr/>
        </p:nvSpPr>
        <p:spPr>
          <a:xfrm>
            <a:off x="360000" y="599775"/>
            <a:ext cx="7256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calculate the average class grade and the number of top students, we create: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sum variable (to add up the grades) and the amount variable (to calculate the number of students)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best_pupils list (to store the names of the top students)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" name="Google Shape;1147;p7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48" name="Google Shape;1148;p7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0" name="Google Shape;1150;p7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1" name="Google Shape;115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7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7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7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7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7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7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8" name="Google Shape;1158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76"/>
          <p:cNvSpPr txBox="1"/>
          <p:nvPr/>
        </p:nvSpPr>
        <p:spPr>
          <a:xfrm>
            <a:off x="368800" y="175175"/>
            <a:ext cx="72567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Note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60" name="Google Shape;1160;p76"/>
          <p:cNvSpPr txBox="1"/>
          <p:nvPr/>
        </p:nvSpPr>
        <p:spPr>
          <a:xfrm>
            <a:off x="360000" y="675975"/>
            <a:ext cx="7161900" cy="3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 types of data can be read and separated from each other in different ways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Determining the type according to the first character of the string (that’s how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#hashtags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work).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Storing data using predefined structures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(similar to dictionaries where key-value pairs are stored).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 combination of multiple data structures (an option for experienced programmers).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7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66" name="Google Shape;1166;p7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8" name="Google Shape;1168;p7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9" name="Google Shape;116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7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7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7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7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7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7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6" name="Google Shape;1176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77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Tasks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78" name="Google Shape;1178;p77"/>
          <p:cNvSpPr txBox="1"/>
          <p:nvPr/>
        </p:nvSpPr>
        <p:spPr>
          <a:xfrm>
            <a:off x="381825" y="909650"/>
            <a:ext cx="70413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Algo VS Code, complete “Files: additional tasks.”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you have any difficulties, use the level hints.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9" name="Google Shape;1179;p77"/>
          <p:cNvSpPr txBox="1"/>
          <p:nvPr/>
        </p:nvSpPr>
        <p:spPr>
          <a:xfrm>
            <a:off x="877050" y="3438775"/>
            <a:ext cx="51630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line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“\n”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moves the cursor to a new line. 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command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“Emily\nDickenson”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displays “Emily” on one line and “Dickenson” on another.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78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78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78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7" name="Google Shape;118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78"/>
          <p:cNvSpPr txBox="1"/>
          <p:nvPr/>
        </p:nvSpPr>
        <p:spPr>
          <a:xfrm>
            <a:off x="360000" y="320450"/>
            <a:ext cx="71085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1. Basics of working with files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78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New topic: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0" name="Google Shape;1190;p78"/>
          <p:cNvSpPr txBox="1"/>
          <p:nvPr/>
        </p:nvSpPr>
        <p:spPr>
          <a:xfrm>
            <a:off x="360000" y="1206675"/>
            <a:ext cx="58857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Optimal 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file processing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7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6" name="Google Shape;1196;p7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8" name="Google Shape;119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79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79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79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Visual Studio Code</a:t>
            </a:r>
            <a:endParaRPr sz="18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2" name="Google Shape;1202;p7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the task in VS 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7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Working on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platform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4" name="Google Shape;1204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7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7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7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7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7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7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7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7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3" name="Google Shape;1213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79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Files: additional tasks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5" name="Google Shape;1215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5672" y="1767620"/>
            <a:ext cx="1103575" cy="1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75" y="1676882"/>
            <a:ext cx="6485599" cy="71906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22" name="Google Shape;1222;p8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23" name="Google Shape;1223;p8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80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Please note!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26" name="Google Shape;1226;p8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Working on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platform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8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8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8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8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8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8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8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8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6" name="Google Shape;1236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80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Files: additional tasks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8" name="Google Shape;1238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80"/>
          <p:cNvSpPr/>
          <p:nvPr/>
        </p:nvSpPr>
        <p:spPr>
          <a:xfrm>
            <a:off x="1213650" y="1962158"/>
            <a:ext cx="34416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0" name="Google Shape;1240;p80"/>
          <p:cNvCxnSpPr/>
          <p:nvPr/>
        </p:nvCxnSpPr>
        <p:spPr>
          <a:xfrm flipH="1" rot="10800000">
            <a:off x="1055650" y="2391925"/>
            <a:ext cx="954600" cy="94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1" name="Google Shape;1241;p80"/>
          <p:cNvSpPr txBox="1"/>
          <p:nvPr/>
        </p:nvSpPr>
        <p:spPr>
          <a:xfrm>
            <a:off x="341075" y="3427475"/>
            <a:ext cx="68937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big data text file is in Google Drive. You need to download it (copy and open the link in a browser) and upload it to the project folder.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81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81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81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81"/>
          <p:cNvSpPr txBox="1"/>
          <p:nvPr/>
        </p:nvSpPr>
        <p:spPr>
          <a:xfrm>
            <a:off x="281550" y="1038875"/>
            <a:ext cx="51153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End of the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work day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50" name="Google Shape;125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713" y="1824638"/>
            <a:ext cx="1579225" cy="14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81"/>
          <p:cNvSpPr txBox="1"/>
          <p:nvPr/>
        </p:nvSpPr>
        <p:spPr>
          <a:xfrm>
            <a:off x="360000" y="320450"/>
            <a:ext cx="71085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1. Basics of working with files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8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57" name="Google Shape;1257;p8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82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Summing up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work 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0" name="Google Shape;126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p82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82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8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8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8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8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8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8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8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8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1" name="Google Shape;1271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82"/>
          <p:cNvSpPr txBox="1"/>
          <p:nvPr/>
        </p:nvSpPr>
        <p:spPr>
          <a:xfrm>
            <a:off x="360000" y="175175"/>
            <a:ext cx="7316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end the work day by answering these technical questions:</a:t>
            </a:r>
            <a:endParaRPr sz="27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7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73" name="Google Shape;1273;p82"/>
          <p:cNvSpPr txBox="1"/>
          <p:nvPr/>
        </p:nvSpPr>
        <p:spPr>
          <a:xfrm>
            <a:off x="360000" y="1182900"/>
            <a:ext cx="69051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What is a text file? How can a program interact with one?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Which command allows you to open a file for reading? Writing? Appending?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What is the best operator to use for opening and closing a file?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Font typeface="Montserrat Medium"/>
              <a:buAutoNum type="arabicPeriod"/>
            </a:pPr>
            <a:r>
              <a:rPr lang="en" sz="1700">
                <a:latin typeface="Montserrat Medium"/>
                <a:ea typeface="Montserrat Medium"/>
                <a:cs typeface="Montserrat Medium"/>
                <a:sym typeface="Montserrat Medium"/>
              </a:rPr>
              <a:t>How can you read a file line by line?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74" name="Google Shape;1274;p82"/>
          <p:cNvSpPr txBox="1"/>
          <p:nvPr/>
        </p:nvSpPr>
        <p:spPr>
          <a:xfrm>
            <a:off x="4670413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Cole, </a:t>
            </a:r>
            <a:endParaRPr i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senior developer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5" name="Google Shape;1275;p82"/>
          <p:cNvSpPr txBox="1"/>
          <p:nvPr/>
        </p:nvSpPr>
        <p:spPr>
          <a:xfrm>
            <a:off x="6066738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Emily, </a:t>
            </a:r>
            <a:endParaRPr i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manager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6" name="Google Shape;1276;p82"/>
          <p:cNvPicPr preferRelativeResize="0"/>
          <p:nvPr/>
        </p:nvPicPr>
        <p:blipFill rotWithShape="1">
          <a:blip r:embed="rId5">
            <a:alphaModFix/>
          </a:blip>
          <a:srcRect b="67537" l="4357" r="59834" t="6999"/>
          <a:stretch/>
        </p:blipFill>
        <p:spPr>
          <a:xfrm>
            <a:off x="6236808" y="2836775"/>
            <a:ext cx="1439295" cy="171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82"/>
          <p:cNvPicPr preferRelativeResize="0"/>
          <p:nvPr/>
        </p:nvPicPr>
        <p:blipFill rotWithShape="1">
          <a:blip r:embed="rId6">
            <a:alphaModFix/>
          </a:blip>
          <a:srcRect b="59913" l="4562" r="68909" t="14160"/>
          <a:stretch/>
        </p:blipFill>
        <p:spPr>
          <a:xfrm>
            <a:off x="4872425" y="2803575"/>
            <a:ext cx="1351851" cy="171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Google Shape;1282;p8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83" name="Google Shape;1283;p8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5" name="Google Shape;1285;p83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Summing up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work 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6" name="Google Shape;128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83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83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8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8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8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8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8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8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8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7" name="Google Shape;1297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83"/>
          <p:cNvSpPr txBox="1"/>
          <p:nvPr/>
        </p:nvSpPr>
        <p:spPr>
          <a:xfrm>
            <a:off x="360000" y="175175"/>
            <a:ext cx="7014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Excellent work!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99" name="Google Shape;1299;p83"/>
          <p:cNvSpPr txBox="1"/>
          <p:nvPr/>
        </p:nvSpPr>
        <p:spPr>
          <a:xfrm>
            <a:off x="252650" y="708225"/>
            <a:ext cx="5720100" cy="28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Colleagues,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Today you learned how to store data for the long-term in separate files.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On our next work day, we will be able to start implementing requests from the science institute!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0" name="Google Shape;1300;p83"/>
          <p:cNvPicPr preferRelativeResize="0"/>
          <p:nvPr/>
        </p:nvPicPr>
        <p:blipFill rotWithShape="1">
          <a:blip r:embed="rId5">
            <a:alphaModFix/>
          </a:blip>
          <a:srcRect b="0" l="57323" r="0" t="0"/>
          <a:stretch/>
        </p:blipFill>
        <p:spPr>
          <a:xfrm>
            <a:off x="6437575" y="906391"/>
            <a:ext cx="1049628" cy="408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5" name="Google Shape;1305;p8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06" name="Google Shape;1306;p8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8" name="Google Shape;1308;p84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Summing up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work 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9" name="Google Shape;130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84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84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8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8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8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8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8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8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8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8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0" name="Google Shape;1320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738" y="1556150"/>
            <a:ext cx="5329528" cy="28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Google Shape;1322;p84"/>
          <p:cNvPicPr preferRelativeResize="0"/>
          <p:nvPr/>
        </p:nvPicPr>
        <p:blipFill rotWithShape="1">
          <a:blip r:embed="rId6">
            <a:alphaModFix/>
          </a:blip>
          <a:srcRect b="0" l="3856" r="1392" t="0"/>
          <a:stretch/>
        </p:blipFill>
        <p:spPr>
          <a:xfrm>
            <a:off x="782862" y="1700980"/>
            <a:ext cx="4123301" cy="242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84"/>
          <p:cNvSpPr/>
          <p:nvPr/>
        </p:nvSpPr>
        <p:spPr>
          <a:xfrm>
            <a:off x="888075" y="1793432"/>
            <a:ext cx="3890100" cy="35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84"/>
          <p:cNvSpPr txBox="1"/>
          <p:nvPr/>
        </p:nvSpPr>
        <p:spPr>
          <a:xfrm>
            <a:off x="1417714" y="1821630"/>
            <a:ext cx="2853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VS Code</a:t>
            </a:r>
            <a:endParaRPr sz="18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25" name="Google Shape;1325;p84"/>
          <p:cNvSpPr/>
          <p:nvPr/>
        </p:nvSpPr>
        <p:spPr>
          <a:xfrm rot="10800000">
            <a:off x="5006525" y="1394875"/>
            <a:ext cx="2621700" cy="1070100"/>
          </a:xfrm>
          <a:prstGeom prst="homePlate">
            <a:avLst>
              <a:gd fmla="val 644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84"/>
          <p:cNvSpPr txBox="1"/>
          <p:nvPr/>
        </p:nvSpPr>
        <p:spPr>
          <a:xfrm>
            <a:off x="5280238" y="1475125"/>
            <a:ext cx="2388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Bonus:</a:t>
            </a:r>
            <a:endParaRPr sz="1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of your group</a:t>
            </a:r>
            <a:endParaRPr sz="1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27" name="Google Shape;1327;p84"/>
          <p:cNvSpPr txBox="1"/>
          <p:nvPr/>
        </p:nvSpPr>
        <p:spPr>
          <a:xfrm>
            <a:off x="360000" y="175175"/>
            <a:ext cx="710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Additional tasks to improve your performance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64" name="Google Shape;164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1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Information storage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261700" y="220000"/>
            <a:ext cx="6661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will the scientists work with the Smart Notes app?</a:t>
            </a:r>
            <a:endParaRPr sz="26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229225" y="1545525"/>
            <a:ext cx="1582800" cy="1389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brilliant idea comes to mind</a:t>
            </a:r>
            <a:endParaRPr sz="1600"/>
          </a:p>
        </p:txBody>
      </p:sp>
      <p:sp>
        <p:nvSpPr>
          <p:cNvPr id="175" name="Google Shape;175;p31"/>
          <p:cNvSpPr/>
          <p:nvPr/>
        </p:nvSpPr>
        <p:spPr>
          <a:xfrm>
            <a:off x="1906825" y="1545525"/>
            <a:ext cx="1900800" cy="1389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physicist </a:t>
            </a:r>
            <a:r>
              <a:rPr b="1" lang="en" sz="1600"/>
              <a:t>creates a note with that idea</a:t>
            </a:r>
            <a:endParaRPr b="1" sz="1600"/>
          </a:p>
        </p:txBody>
      </p:sp>
      <p:sp>
        <p:nvSpPr>
          <p:cNvPr id="176" name="Google Shape;176;p31"/>
          <p:cNvSpPr/>
          <p:nvPr/>
        </p:nvSpPr>
        <p:spPr>
          <a:xfrm>
            <a:off x="1906825" y="3453550"/>
            <a:ext cx="1900800" cy="1205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open the Notes application </a:t>
            </a:r>
            <a:r>
              <a:rPr lang="en">
                <a:solidFill>
                  <a:schemeClr val="dk1"/>
                </a:solidFill>
              </a:rPr>
              <a:t>and add the idea to it</a:t>
            </a:r>
            <a:endParaRPr/>
          </a:p>
        </p:txBody>
      </p:sp>
      <p:cxnSp>
        <p:nvCxnSpPr>
          <p:cNvPr id="177" name="Google Shape;177;p31"/>
          <p:cNvCxnSpPr>
            <a:stCxn id="175" idx="1"/>
            <a:endCxn id="176" idx="0"/>
          </p:cNvCxnSpPr>
          <p:nvPr/>
        </p:nvCxnSpPr>
        <p:spPr>
          <a:xfrm>
            <a:off x="2857225" y="2934525"/>
            <a:ext cx="0" cy="5190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8" name="Google Shape;178;p31"/>
          <p:cNvSpPr/>
          <p:nvPr/>
        </p:nvSpPr>
        <p:spPr>
          <a:xfrm>
            <a:off x="3894500" y="1507475"/>
            <a:ext cx="1707000" cy="1427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After work </a:t>
            </a:r>
            <a:r>
              <a:rPr lang="en" sz="1600">
                <a:solidFill>
                  <a:schemeClr val="dk1"/>
                </a:solidFill>
              </a:rPr>
              <a:t>t</a:t>
            </a:r>
            <a:r>
              <a:rPr lang="en" sz="1600">
                <a:solidFill>
                  <a:schemeClr val="dk1"/>
                </a:solidFill>
              </a:rPr>
              <a:t>he physicist </a:t>
            </a:r>
            <a:r>
              <a:rPr lang="en" sz="1600"/>
              <a:t>  goes off to sleep</a:t>
            </a:r>
            <a:endParaRPr sz="1600"/>
          </a:p>
        </p:txBody>
      </p:sp>
      <p:sp>
        <p:nvSpPr>
          <p:cNvPr id="179" name="Google Shape;179;p31"/>
          <p:cNvSpPr/>
          <p:nvPr/>
        </p:nvSpPr>
        <p:spPr>
          <a:xfrm>
            <a:off x="3894500" y="3453575"/>
            <a:ext cx="1803900" cy="1205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During that time, they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close the Notes application</a:t>
            </a:r>
            <a:endParaRPr/>
          </a:p>
        </p:txBody>
      </p:sp>
      <p:cxnSp>
        <p:nvCxnSpPr>
          <p:cNvPr id="180" name="Google Shape;180;p31"/>
          <p:cNvCxnSpPr>
            <a:endCxn id="179" idx="0"/>
          </p:cNvCxnSpPr>
          <p:nvPr/>
        </p:nvCxnSpPr>
        <p:spPr>
          <a:xfrm>
            <a:off x="4796450" y="2934575"/>
            <a:ext cx="0" cy="5190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1" name="Google Shape;181;p31"/>
          <p:cNvSpPr/>
          <p:nvPr/>
        </p:nvSpPr>
        <p:spPr>
          <a:xfrm>
            <a:off x="5688375" y="1468850"/>
            <a:ext cx="1900800" cy="1427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physicist </a:t>
            </a:r>
            <a:r>
              <a:rPr lang="en" sz="1600"/>
              <a:t> wakes up and </a:t>
            </a:r>
            <a:r>
              <a:rPr b="1" lang="en" sz="1600"/>
              <a:t>goes to work</a:t>
            </a:r>
            <a:endParaRPr b="1" sz="1600"/>
          </a:p>
        </p:txBody>
      </p:sp>
      <p:sp>
        <p:nvSpPr>
          <p:cNvPr id="182" name="Google Shape;182;p31"/>
          <p:cNvSpPr/>
          <p:nvPr/>
        </p:nvSpPr>
        <p:spPr>
          <a:xfrm>
            <a:off x="5789250" y="3453575"/>
            <a:ext cx="1803900" cy="1205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physicist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reopens Notes and </a:t>
            </a:r>
            <a:r>
              <a:rPr b="1" lang="en">
                <a:solidFill>
                  <a:schemeClr val="dk1"/>
                </a:solidFill>
              </a:rPr>
              <a:t>wants to continue working</a:t>
            </a:r>
            <a:endParaRPr/>
          </a:p>
        </p:txBody>
      </p:sp>
      <p:cxnSp>
        <p:nvCxnSpPr>
          <p:cNvPr id="183" name="Google Shape;183;p31"/>
          <p:cNvCxnSpPr>
            <a:endCxn id="182" idx="0"/>
          </p:cNvCxnSpPr>
          <p:nvPr/>
        </p:nvCxnSpPr>
        <p:spPr>
          <a:xfrm>
            <a:off x="6691200" y="2934575"/>
            <a:ext cx="0" cy="5190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25229" l="4531" r="61852" t="46842"/>
          <a:stretch/>
        </p:blipFill>
        <p:spPr>
          <a:xfrm>
            <a:off x="5792725" y="2952203"/>
            <a:ext cx="1694472" cy="182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Discussing the request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90" name="Google Shape;190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1" name="Google Shape;191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32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236525" y="733275"/>
            <a:ext cx="69240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Before starting work on the request, we need to answer the following questions: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do we organize the storage of these notes?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 need to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program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long-term storage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of information! For example, we can use </a:t>
            </a: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text files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do we program the appearance of the program?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Of course, using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PyQT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/>
        </p:nvSpPr>
        <p:spPr>
          <a:xfrm>
            <a:off x="360000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The goal of the work day is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06" name="Google Shape;206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07" name="Google Shape;207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403075" y="2255725"/>
            <a:ext cx="7065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Today you will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728375" y="672350"/>
            <a:ext cx="63507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to explore means of interaction between the program and text files for long-term data storage.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784400" y="2801475"/>
            <a:ext cx="6208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Understand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the need to use text files.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Learn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the various attributes for accessing a text file.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Program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your own system of program data storage in a text file.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360000" y="320450"/>
            <a:ext cx="6893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1. Basics of working with files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360000" y="916000"/>
            <a:ext cx="58857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Basics of working</a:t>
            </a:r>
            <a:endParaRPr sz="34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 text files</a:t>
            </a:r>
            <a:endParaRPr sz="34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