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</p:sldIdLst>
  <p:sldSz cy="5143500" cx="9144000"/>
  <p:notesSz cx="6858000" cy="9144000"/>
  <p:embeddedFontLst>
    <p:embeddedFont>
      <p:font typeface="Montserrat SemiBold"/>
      <p:regular r:id="rId90"/>
      <p:bold r:id="rId91"/>
      <p:italic r:id="rId92"/>
      <p:boldItalic r:id="rId93"/>
    </p:embeddedFont>
    <p:embeddedFont>
      <p:font typeface="Roboto"/>
      <p:regular r:id="rId94"/>
      <p:bold r:id="rId95"/>
      <p:italic r:id="rId96"/>
      <p:boldItalic r:id="rId97"/>
    </p:embeddedFont>
    <p:embeddedFont>
      <p:font typeface="Montserrat"/>
      <p:regular r:id="rId98"/>
      <p:bold r:id="rId99"/>
      <p:italic r:id="rId100"/>
      <p:boldItalic r:id="rId101"/>
    </p:embeddedFont>
    <p:embeddedFont>
      <p:font typeface="Montserrat Black"/>
      <p:bold r:id="rId102"/>
      <p:boldItalic r:id="rId103"/>
    </p:embeddedFont>
    <p:embeddedFont>
      <p:font typeface="Montserrat Medium"/>
      <p:regular r:id="rId104"/>
      <p:bold r:id="rId105"/>
      <p:italic r:id="rId106"/>
      <p:boldItalic r:id="rId107"/>
    </p:embeddedFont>
    <p:embeddedFont>
      <p:font typeface="Roboto Light"/>
      <p:regular r:id="rId108"/>
      <p:bold r:id="rId109"/>
      <p:italic r:id="rId110"/>
      <p:boldItalic r:id="rId111"/>
    </p:embeddedFont>
    <p:embeddedFont>
      <p:font typeface="Montserrat ExtraBold"/>
      <p:bold r:id="rId112"/>
      <p:boldItalic r:id="rId113"/>
    </p:embeddedFont>
    <p:embeddedFont>
      <p:font typeface="Open Sans"/>
      <p:regular r:id="rId114"/>
      <p:bold r:id="rId115"/>
      <p:italic r:id="rId116"/>
      <p:boldItalic r:id="rId1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115">
          <p15:clr>
            <a:srgbClr val="9AA0A6"/>
          </p15:clr>
        </p15:guide>
        <p15:guide id="2" orient="horz" pos="110">
          <p15:clr>
            <a:srgbClr val="9AA0A6"/>
          </p15:clr>
        </p15:guide>
        <p15:guide id="3" orient="horz" pos="3130">
          <p15:clr>
            <a:srgbClr val="9AA0A6"/>
          </p15:clr>
        </p15:guide>
        <p15:guide id="4" pos="5655">
          <p15:clr>
            <a:srgbClr val="9AA0A6"/>
          </p15:clr>
        </p15:guide>
        <p15:guide id="5" pos="4704">
          <p15:clr>
            <a:srgbClr val="9AA0A6"/>
          </p15:clr>
        </p15:guide>
        <p15:guide id="6" pos="353">
          <p15:clr>
            <a:srgbClr val="9AA0A6"/>
          </p15:clr>
        </p15:guide>
        <p15:guide id="7" pos="4459">
          <p15:clr>
            <a:srgbClr val="9AA0A6"/>
          </p15:clr>
        </p15:guide>
        <p15:guide id="8" orient="horz" pos="696">
          <p15:clr>
            <a:srgbClr val="9AA0A6"/>
          </p15:clr>
        </p15:guide>
        <p15:guide id="9" orient="horz" pos="1622">
          <p15:clr>
            <a:srgbClr val="9AA0A6"/>
          </p15:clr>
        </p15:guide>
        <p15:guide id="10" orient="horz" pos="1975">
          <p15:clr>
            <a:srgbClr val="9AA0A6"/>
          </p15:clr>
        </p15:guide>
        <p15:guide id="11" orient="horz" pos="2906">
          <p15:clr>
            <a:srgbClr val="9AA0A6"/>
          </p15:clr>
        </p15:guide>
        <p15:guide id="12" pos="2098">
          <p15:clr>
            <a:srgbClr val="9AA0A6"/>
          </p15:clr>
        </p15:guide>
        <p15:guide id="13" pos="2555">
          <p15:clr>
            <a:srgbClr val="9AA0A6"/>
          </p15:clr>
        </p15:guide>
        <p15:guide id="14" pos="4311">
          <p15:clr>
            <a:srgbClr val="9AA0A6"/>
          </p15:clr>
        </p15:guide>
        <p15:guide id="15" orient="horz" pos="1017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529012E-F72B-422B-8D90-95B115F776B8}">
  <a:tblStyle styleId="{5529012E-F72B-422B-8D90-95B115F776B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69E050B1-2928-41CF-B65E-62E9D620760E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15"/>
        <p:guide pos="110" orient="horz"/>
        <p:guide pos="3130" orient="horz"/>
        <p:guide pos="5655"/>
        <p:guide pos="4704"/>
        <p:guide pos="353"/>
        <p:guide pos="4459"/>
        <p:guide pos="696" orient="horz"/>
        <p:guide pos="1622" orient="horz"/>
        <p:guide pos="1975" orient="horz"/>
        <p:guide pos="2906" orient="horz"/>
        <p:guide pos="2098"/>
        <p:guide pos="2555"/>
        <p:guide pos="4311"/>
        <p:guide pos="1017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07" Type="http://schemas.openxmlformats.org/officeDocument/2006/relationships/font" Target="fonts/MontserratMedium-boldItalic.fntdata"/><Relationship Id="rId106" Type="http://schemas.openxmlformats.org/officeDocument/2006/relationships/font" Target="fonts/MontserratMedium-italic.fntdata"/><Relationship Id="rId105" Type="http://schemas.openxmlformats.org/officeDocument/2006/relationships/font" Target="fonts/MontserratMedium-bold.fntdata"/><Relationship Id="rId104" Type="http://schemas.openxmlformats.org/officeDocument/2006/relationships/font" Target="fonts/MontserratMedium-regular.fntdata"/><Relationship Id="rId109" Type="http://schemas.openxmlformats.org/officeDocument/2006/relationships/font" Target="fonts/RobotoLight-bold.fntdata"/><Relationship Id="rId108" Type="http://schemas.openxmlformats.org/officeDocument/2006/relationships/font" Target="fonts/RobotoLight-regular.fntdata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103" Type="http://schemas.openxmlformats.org/officeDocument/2006/relationships/font" Target="fonts/MontserratBlack-boldItalic.fntdata"/><Relationship Id="rId102" Type="http://schemas.openxmlformats.org/officeDocument/2006/relationships/font" Target="fonts/MontserratBlack-bold.fntdata"/><Relationship Id="rId101" Type="http://schemas.openxmlformats.org/officeDocument/2006/relationships/font" Target="fonts/Montserrat-boldItalic.fntdata"/><Relationship Id="rId100" Type="http://schemas.openxmlformats.org/officeDocument/2006/relationships/font" Target="fonts/Montserrat-italic.fntdata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95" Type="http://schemas.openxmlformats.org/officeDocument/2006/relationships/font" Target="fonts/Roboto-bold.fntdata"/><Relationship Id="rId94" Type="http://schemas.openxmlformats.org/officeDocument/2006/relationships/font" Target="fonts/Roboto-regular.fntdata"/><Relationship Id="rId97" Type="http://schemas.openxmlformats.org/officeDocument/2006/relationships/font" Target="fonts/Roboto-boldItalic.fntdata"/><Relationship Id="rId96" Type="http://schemas.openxmlformats.org/officeDocument/2006/relationships/font" Target="fonts/Roboto-italic.fntdata"/><Relationship Id="rId11" Type="http://schemas.openxmlformats.org/officeDocument/2006/relationships/slide" Target="slides/slide4.xml"/><Relationship Id="rId99" Type="http://schemas.openxmlformats.org/officeDocument/2006/relationships/font" Target="fonts/Montserrat-bold.fntdata"/><Relationship Id="rId10" Type="http://schemas.openxmlformats.org/officeDocument/2006/relationships/slide" Target="slides/slide3.xml"/><Relationship Id="rId98" Type="http://schemas.openxmlformats.org/officeDocument/2006/relationships/font" Target="fonts/Montserrat-regular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91" Type="http://schemas.openxmlformats.org/officeDocument/2006/relationships/font" Target="fonts/MontserratSemiBold-bold.fntdata"/><Relationship Id="rId90" Type="http://schemas.openxmlformats.org/officeDocument/2006/relationships/font" Target="fonts/MontserratSemiBold-regular.fntdata"/><Relationship Id="rId93" Type="http://schemas.openxmlformats.org/officeDocument/2006/relationships/font" Target="fonts/MontserratSemiBold-boldItalic.fntdata"/><Relationship Id="rId92" Type="http://schemas.openxmlformats.org/officeDocument/2006/relationships/font" Target="fonts/MontserratSemiBold-italic.fntdata"/><Relationship Id="rId117" Type="http://schemas.openxmlformats.org/officeDocument/2006/relationships/font" Target="fonts/OpenSans-boldItalic.fntdata"/><Relationship Id="rId116" Type="http://schemas.openxmlformats.org/officeDocument/2006/relationships/font" Target="fonts/OpenSans-italic.fntdata"/><Relationship Id="rId115" Type="http://schemas.openxmlformats.org/officeDocument/2006/relationships/font" Target="fonts/OpenSans-bold.fntdata"/><Relationship Id="rId15" Type="http://schemas.openxmlformats.org/officeDocument/2006/relationships/slide" Target="slides/slide8.xml"/><Relationship Id="rId110" Type="http://schemas.openxmlformats.org/officeDocument/2006/relationships/font" Target="fonts/RobotoLight-italic.fntdata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14" Type="http://schemas.openxmlformats.org/officeDocument/2006/relationships/font" Target="fonts/OpenSans-regular.fntdata"/><Relationship Id="rId18" Type="http://schemas.openxmlformats.org/officeDocument/2006/relationships/slide" Target="slides/slide11.xml"/><Relationship Id="rId113" Type="http://schemas.openxmlformats.org/officeDocument/2006/relationships/font" Target="fonts/MontserratExtraBold-boldItalic.fntdata"/><Relationship Id="rId112" Type="http://schemas.openxmlformats.org/officeDocument/2006/relationships/font" Target="fonts/MontserratExtraBold-bold.fntdata"/><Relationship Id="rId111" Type="http://schemas.openxmlformats.org/officeDocument/2006/relationships/font" Target="fonts/RobotoLight-boldItalic.fntdata"/><Relationship Id="rId84" Type="http://schemas.openxmlformats.org/officeDocument/2006/relationships/slide" Target="slides/slide77.xml"/><Relationship Id="rId83" Type="http://schemas.openxmlformats.org/officeDocument/2006/relationships/slide" Target="slides/slide76.xml"/><Relationship Id="rId86" Type="http://schemas.openxmlformats.org/officeDocument/2006/relationships/slide" Target="slides/slide79.xml"/><Relationship Id="rId85" Type="http://schemas.openxmlformats.org/officeDocument/2006/relationships/slide" Target="slides/slide78.xml"/><Relationship Id="rId88" Type="http://schemas.openxmlformats.org/officeDocument/2006/relationships/slide" Target="slides/slide81.xml"/><Relationship Id="rId87" Type="http://schemas.openxmlformats.org/officeDocument/2006/relationships/slide" Target="slides/slide80.xml"/><Relationship Id="rId89" Type="http://schemas.openxmlformats.org/officeDocument/2006/relationships/slide" Target="slides/slide82.xml"/><Relationship Id="rId80" Type="http://schemas.openxmlformats.org/officeDocument/2006/relationships/slide" Target="slides/slide73.xml"/><Relationship Id="rId82" Type="http://schemas.openxmlformats.org/officeDocument/2006/relationships/slide" Target="slides/slide75.xml"/><Relationship Id="rId81" Type="http://schemas.openxmlformats.org/officeDocument/2006/relationships/slide" Target="slides/slide74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3" Type="http://schemas.openxmlformats.org/officeDocument/2006/relationships/slide" Target="slides/slide66.xml"/><Relationship Id="rId72" Type="http://schemas.openxmlformats.org/officeDocument/2006/relationships/slide" Target="slides/slide65.xml"/><Relationship Id="rId75" Type="http://schemas.openxmlformats.org/officeDocument/2006/relationships/slide" Target="slides/slide68.xml"/><Relationship Id="rId74" Type="http://schemas.openxmlformats.org/officeDocument/2006/relationships/slide" Target="slides/slide67.xml"/><Relationship Id="rId77" Type="http://schemas.openxmlformats.org/officeDocument/2006/relationships/slide" Target="slides/slide70.xml"/><Relationship Id="rId76" Type="http://schemas.openxmlformats.org/officeDocument/2006/relationships/slide" Target="slides/slide69.xml"/><Relationship Id="rId79" Type="http://schemas.openxmlformats.org/officeDocument/2006/relationships/slide" Target="slides/slide72.xml"/><Relationship Id="rId78" Type="http://schemas.openxmlformats.org/officeDocument/2006/relationships/slide" Target="slides/slide71.xml"/><Relationship Id="rId71" Type="http://schemas.openxmlformats.org/officeDocument/2006/relationships/slide" Target="slides/slide64.xml"/><Relationship Id="rId70" Type="http://schemas.openxmlformats.org/officeDocument/2006/relationships/slide" Target="slides/slide63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66" Type="http://schemas.openxmlformats.org/officeDocument/2006/relationships/slide" Target="slides/slide59.xml"/><Relationship Id="rId65" Type="http://schemas.openxmlformats.org/officeDocument/2006/relationships/slide" Target="slides/slide58.xml"/><Relationship Id="rId68" Type="http://schemas.openxmlformats.org/officeDocument/2006/relationships/slide" Target="slides/slide61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69" Type="http://schemas.openxmlformats.org/officeDocument/2006/relationships/slide" Target="slides/slide6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55" Type="http://schemas.openxmlformats.org/officeDocument/2006/relationships/slide" Target="slides/slide48.xml"/><Relationship Id="rId54" Type="http://schemas.openxmlformats.org/officeDocument/2006/relationships/slide" Target="slides/slide47.xml"/><Relationship Id="rId57" Type="http://schemas.openxmlformats.org/officeDocument/2006/relationships/slide" Target="slides/slide50.xml"/><Relationship Id="rId56" Type="http://schemas.openxmlformats.org/officeDocument/2006/relationships/slide" Target="slides/slide49.xml"/><Relationship Id="rId59" Type="http://schemas.openxmlformats.org/officeDocument/2006/relationships/slide" Target="slides/slide52.xml"/><Relationship Id="rId58" Type="http://schemas.openxmlformats.org/officeDocument/2006/relationships/slide" Target="slides/slide5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670dd1bee_1_0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670dd1be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f53afa8ec_0_17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7f53afa8e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983bc60eff_0_103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983bc60eff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983bc60eff_0_130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983bc60eff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826a484383_0_101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826a484383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71cfb2b180_1_274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71cfb2b180_1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983bc60eff_0_182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983bc60eff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71cfb2b180_1_295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71cfb2b180_1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71cfb2b180_1_333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71cfb2b180_1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71cfb2b180_1_320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71cfb2b180_1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71cfb2b180_1_308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71cfb2b180_1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5f469a67e_0_18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5f469a67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71cfb2b180_1_345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71cfb2b180_1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71cfb2b180_1_408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71cfb2b180_1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983bc60eff_0_198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983bc60eff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7f53afa8ec_0_103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7f53afa8ec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7f53afa8ec_0_124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7f53afa8ec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7f53afa8ec_0_61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7f53afa8ec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7f53afa8ec_0_83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7f53afa8e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7f53afa8ec_0_139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7f53afa8ec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7f53afa8ec_0_161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7f53afa8ec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7f53afa8ec_0_225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7f53afa8ec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83bc60eff_0_0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983bc60e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7f53afa8ec_0_248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7f53afa8ec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7f53afa8ec_0_265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7f53afa8ec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7f53afa8ec_0_283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7f53afa8ec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a28e13d7d7_0_15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6" name="Google Shape;606;ga28e13d7d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a28e13d7d7_0_91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8" name="Google Shape;648;ga28e13d7d7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a28e13d7d7_0_163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6" name="Google Shape;686;ga28e13d7d7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a28e13d7d7_0_235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4" name="Google Shape;724;ga28e13d7d7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983bc60eff_0_218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983bc60eff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a28e13d7d7_0_295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6" name="Google Shape;776;ga28e13d7d7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a28e13d7d7_0_345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2" name="Google Shape;792;ga28e13d7d7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983bc60eff_0_52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983bc60ef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a28e13d7d7_0_395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8" name="Google Shape;808;ga28e13d7d7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6de4c7a7b5_0_824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Google Shape;824;g6de4c7a7b5_0_8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6de4c7a7b5_0_833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4" name="Google Shape;834;g6de4c7a7b5_0_8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71eab37478_1_48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71eab37478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71eab37478_1_0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71eab3747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826a484383_0_0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826a4843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826a484383_0_9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826a48438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a28e13d7d7_0_445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6" name="Google Shape;916;ga28e13d7d7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a28e13d7d7_0_493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0" name="Google Shape;930;ga28e13d7d7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a28e13d7d7_0_541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4" name="Google Shape;944;ga28e13d7d7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1cfb2b180_1_115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1cfb2b180_1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a28e13d7d7_0_589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8" name="Google Shape;958;ga28e13d7d7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ga28e13d7d7_0_644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9" name="Google Shape;979;ga28e13d7d7_0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ga28e13d7d7_0_702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3" name="Google Shape;1003;ga28e13d7d7_0_7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g6de4c7a7b5_0_858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7" name="Google Shape;1017;g6de4c7a7b5_0_8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a28e13d7d7_0_750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8" name="Google Shape;1028;ga28e13d7d7_0_7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a28e13d7d7_0_802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6" name="Google Shape;1046;ga28e13d7d7_0_8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a28e13d7d7_0_854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4" name="Google Shape;1064;ga28e13d7d7_0_8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ga28e13d7d7_0_909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5" name="Google Shape;1085;ga28e13d7d7_0_9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a28e13d7d7_0_962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4" name="Google Shape;1104;ga28e13d7d7_0_9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a28e13d7d7_0_1016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4" name="Google Shape;1124;ga28e13d7d7_0_10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1cfb2b180_1_37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1cfb2b180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a28e13d7d7_0_1068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2" name="Google Shape;1142;ga28e13d7d7_0_10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ga28e13d7d7_0_1134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4" name="Google Shape;1174;ga28e13d7d7_0_1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a28e13d7d7_0_1198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4" name="Google Shape;1204;ga28e13d7d7_0_1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0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ga28e13d7d7_0_1250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2" name="Google Shape;1222;ga28e13d7d7_0_1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9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ga28e13d7d7_0_1303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1" name="Google Shape;1241;ga28e13d7d7_0_1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8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g71eab37478_1_493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0" name="Google Shape;1260;g71eab37478_1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9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ga28e13d7d7_0_1438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1" name="Google Shape;1281;ga28e13d7d7_0_1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6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g71eab37478_1_557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8" name="Google Shape;1308;g71eab37478_1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4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g71eab37478_1_599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6" name="Google Shape;1326;g71eab37478_1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9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g71eab37478_1_627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1" name="Google Shape;1351;g71eab37478_1_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140ed370f_0_16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140ed370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4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g71eab37478_1_655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6" name="Google Shape;1376;g71eab37478_1_6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g71eab37478_1_741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3" name="Google Shape;1393;g71eab37478_1_7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3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g71eab37478_1_708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5" name="Google Shape;1415;g71eab37478_1_7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2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g71eab37478_1_724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4" name="Google Shape;1434;g71eab37478_1_7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6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g71eab37478_1_767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8" name="Google Shape;1458;g71eab37478_1_7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7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g71eab37478_1_792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9" name="Google Shape;1479;g71eab37478_1_7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5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g71eab37478_1_897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7" name="Google Shape;1497;g71eab37478_1_8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3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g71eab37478_1_826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5" name="Google Shape;1515;g71eab37478_1_8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3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g71eab37478_1_835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5" name="Google Shape;1525;g71eab37478_1_8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9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g71eab37478_1_860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1" name="Google Shape;1551;g71eab37478_1_8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1cfb2b180_0_330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71cfb2b180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2" name="Shape 1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Google Shape;1573;g6de4c7a7b5_0_1300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4" name="Google Shape;1574;g6de4c7a7b5_0_1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2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1583;g983bc60eff_0_366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4" name="Google Shape;1584;g983bc60eff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8" name="Shape 1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g983bc60eff_0_391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0" name="Google Shape;1610;g983bc60eff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71cfb2b180_1_155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71cfb2b180_1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тка_2 1 1">
  <p:cSld name="CUSTOM_1_1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-265050" y="2167675"/>
            <a:ext cx="28500" cy="1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2993">
          <p15:clr>
            <a:schemeClr val="accent4"/>
          </p15:clr>
        </p15:guide>
        <p15:guide id="2" pos="2767">
          <p15:clr>
            <a:schemeClr val="accent4"/>
          </p15:clr>
        </p15:guide>
        <p15:guide id="3" pos="2880">
          <p15:clr>
            <a:srgbClr val="6AA84F"/>
          </p15:clr>
        </p15:guide>
        <p15:guide id="4" pos="1996">
          <p15:clr>
            <a:srgbClr val="93C47D"/>
          </p15:clr>
        </p15:guide>
        <p15:guide id="5" pos="3762">
          <p15:clr>
            <a:srgbClr val="6AA84F"/>
          </p15:clr>
        </p15:guide>
        <p15:guide id="6" pos="2109">
          <p15:clr>
            <a:schemeClr val="accent4"/>
          </p15:clr>
        </p15:guide>
        <p15:guide id="7" pos="1882">
          <p15:clr>
            <a:schemeClr val="accent4"/>
          </p15:clr>
        </p15:guide>
        <p15:guide id="8" pos="3649">
          <p15:clr>
            <a:schemeClr val="accent4"/>
          </p15:clr>
        </p15:guide>
        <p15:guide id="9" pos="3876">
          <p15:clr>
            <a:schemeClr val="accent4"/>
          </p15:clr>
        </p15:guide>
        <p15:guide id="10" orient="horz" pos="426">
          <p15:clr>
            <a:srgbClr val="B7B7B7"/>
          </p15:clr>
        </p15:guide>
        <p15:guide id="11" orient="horz" pos="625">
          <p15:clr>
            <a:srgbClr val="B7B7B7"/>
          </p15:clr>
        </p15:guide>
        <p15:guide id="12" orient="horz" pos="824">
          <p15:clr>
            <a:srgbClr val="B7B7B7"/>
          </p15:clr>
        </p15:guide>
        <p15:guide id="13" orient="horz" pos="1023">
          <p15:clr>
            <a:srgbClr val="B7B7B7"/>
          </p15:clr>
        </p15:guide>
        <p15:guide id="14" orient="horz" pos="1222">
          <p15:clr>
            <a:srgbClr val="B7B7B7"/>
          </p15:clr>
        </p15:guide>
        <p15:guide id="15" orient="horz" pos="1421">
          <p15:clr>
            <a:srgbClr val="B7B7B7"/>
          </p15:clr>
        </p15:guide>
        <p15:guide id="16" orient="horz" pos="1620">
          <p15:clr>
            <a:srgbClr val="B7B7B7"/>
          </p15:clr>
        </p15:guide>
        <p15:guide id="17" orient="horz" pos="1819">
          <p15:clr>
            <a:srgbClr val="B7B7B7"/>
          </p15:clr>
        </p15:guide>
        <p15:guide id="18" orient="horz" pos="2018">
          <p15:clr>
            <a:srgbClr val="B7B7B7"/>
          </p15:clr>
        </p15:guide>
        <p15:guide id="19" orient="horz" pos="2217">
          <p15:clr>
            <a:srgbClr val="B7B7B7"/>
          </p15:clr>
        </p15:guide>
        <p15:guide id="20" orient="horz" pos="2416">
          <p15:clr>
            <a:srgbClr val="B7B7B7"/>
          </p15:clr>
        </p15:guide>
        <p15:guide id="21" orient="horz" pos="2615">
          <p15:clr>
            <a:srgbClr val="B7B7B7"/>
          </p15:clr>
        </p15:guide>
        <p15:guide id="22" orient="horz" pos="2814">
          <p15:clr>
            <a:srgbClr val="B7B7B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тка_1">
  <p:cSld name="CUSTOM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pos="2880">
          <p15:clr>
            <a:schemeClr val="accent4"/>
          </p15:clr>
        </p15:guide>
        <p15:guide id="2" orient="horz" pos="1620">
          <p15:clr>
            <a:schemeClr val="accent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тка_2">
  <p:cSld name="CUSTOM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pos="2993">
          <p15:clr>
            <a:schemeClr val="accent4"/>
          </p15:clr>
        </p15:guide>
        <p15:guide id="2" pos="2767">
          <p15:clr>
            <a:schemeClr val="accent4"/>
          </p15:clr>
        </p15:guide>
        <p15:guide id="3" pos="2880">
          <p15:clr>
            <a:srgbClr val="6AA84F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тка_2 1">
  <p:cSld name="CUSTOM_1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/>
          <p:nvPr/>
        </p:nvSpPr>
        <p:spPr>
          <a:xfrm>
            <a:off x="-265050" y="2167675"/>
            <a:ext cx="28500" cy="1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2993">
          <p15:clr>
            <a:schemeClr val="accent4"/>
          </p15:clr>
        </p15:guide>
        <p15:guide id="2" pos="2767">
          <p15:clr>
            <a:schemeClr val="accent4"/>
          </p15:clr>
        </p15:guide>
        <p15:guide id="3" pos="2880">
          <p15:clr>
            <a:srgbClr val="6AA84F"/>
          </p15:clr>
        </p15:guide>
        <p15:guide id="4" pos="1996">
          <p15:clr>
            <a:srgbClr val="93C47D"/>
          </p15:clr>
        </p15:guide>
        <p15:guide id="5" pos="3762">
          <p15:clr>
            <a:srgbClr val="6AA84F"/>
          </p15:clr>
        </p15:guide>
        <p15:guide id="6" pos="2109">
          <p15:clr>
            <a:schemeClr val="accent4"/>
          </p15:clr>
        </p15:guide>
        <p15:guide id="7" pos="1882">
          <p15:clr>
            <a:schemeClr val="accent4"/>
          </p15:clr>
        </p15:guide>
        <p15:guide id="8" pos="3649">
          <p15:clr>
            <a:schemeClr val="accent4"/>
          </p15:clr>
        </p15:guide>
        <p15:guide id="9" pos="3876">
          <p15:clr>
            <a:schemeClr val="accent4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тка_2 1 1">
  <p:cSld name="CUSTOM_1_1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/>
          <p:nvPr/>
        </p:nvSpPr>
        <p:spPr>
          <a:xfrm>
            <a:off x="-265050" y="2167675"/>
            <a:ext cx="28500" cy="1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2993">
          <p15:clr>
            <a:schemeClr val="accent4"/>
          </p15:clr>
        </p15:guide>
        <p15:guide id="2" pos="2767">
          <p15:clr>
            <a:schemeClr val="accent4"/>
          </p15:clr>
        </p15:guide>
        <p15:guide id="3" pos="2880">
          <p15:clr>
            <a:srgbClr val="6AA84F"/>
          </p15:clr>
        </p15:guide>
        <p15:guide id="4" pos="1996">
          <p15:clr>
            <a:srgbClr val="93C47D"/>
          </p15:clr>
        </p15:guide>
        <p15:guide id="5" pos="3762">
          <p15:clr>
            <a:srgbClr val="6AA84F"/>
          </p15:clr>
        </p15:guide>
        <p15:guide id="6" pos="2109">
          <p15:clr>
            <a:schemeClr val="accent4"/>
          </p15:clr>
        </p15:guide>
        <p15:guide id="7" pos="1882">
          <p15:clr>
            <a:schemeClr val="accent4"/>
          </p15:clr>
        </p15:guide>
        <p15:guide id="8" pos="3649">
          <p15:clr>
            <a:schemeClr val="accent4"/>
          </p15:clr>
        </p15:guide>
        <p15:guide id="9" pos="3876">
          <p15:clr>
            <a:schemeClr val="accent4"/>
          </p15:clr>
        </p15:guide>
        <p15:guide id="10" orient="horz" pos="426">
          <p15:clr>
            <a:srgbClr val="B7B7B7"/>
          </p15:clr>
        </p15:guide>
        <p15:guide id="11" orient="horz" pos="625">
          <p15:clr>
            <a:srgbClr val="B7B7B7"/>
          </p15:clr>
        </p15:guide>
        <p15:guide id="12" orient="horz" pos="824">
          <p15:clr>
            <a:srgbClr val="B7B7B7"/>
          </p15:clr>
        </p15:guide>
        <p15:guide id="13" orient="horz" pos="1023">
          <p15:clr>
            <a:srgbClr val="B7B7B7"/>
          </p15:clr>
        </p15:guide>
        <p15:guide id="14" orient="horz" pos="1222">
          <p15:clr>
            <a:srgbClr val="B7B7B7"/>
          </p15:clr>
        </p15:guide>
        <p15:guide id="15" orient="horz" pos="1421">
          <p15:clr>
            <a:srgbClr val="B7B7B7"/>
          </p15:clr>
        </p15:guide>
        <p15:guide id="16" orient="horz" pos="1620">
          <p15:clr>
            <a:srgbClr val="B7B7B7"/>
          </p15:clr>
        </p15:guide>
        <p15:guide id="17" orient="horz" pos="1819">
          <p15:clr>
            <a:srgbClr val="B7B7B7"/>
          </p15:clr>
        </p15:guide>
        <p15:guide id="18" orient="horz" pos="2018">
          <p15:clr>
            <a:srgbClr val="B7B7B7"/>
          </p15:clr>
        </p15:guide>
        <p15:guide id="19" orient="horz" pos="2217">
          <p15:clr>
            <a:srgbClr val="B7B7B7"/>
          </p15:clr>
        </p15:guide>
        <p15:guide id="20" orient="horz" pos="2416">
          <p15:clr>
            <a:srgbClr val="B7B7B7"/>
          </p15:clr>
        </p15:guide>
        <p15:guide id="21" orient="horz" pos="2615">
          <p15:clr>
            <a:srgbClr val="B7B7B7"/>
          </p15:clr>
        </p15:guide>
        <p15:guide id="22" orient="horz" pos="2814">
          <p15:clr>
            <a:srgbClr val="B7B7B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текст 2">
  <p:cSld name="TITLE_AND_BODY_2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4775425" y="323825"/>
            <a:ext cx="3673500" cy="15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20"/>
          <p:cNvSpPr txBox="1"/>
          <p:nvPr>
            <p:ph idx="1" type="body"/>
          </p:nvPr>
        </p:nvSpPr>
        <p:spPr>
          <a:xfrm>
            <a:off x="5062087" y="1988175"/>
            <a:ext cx="3770100" cy="27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_3">
  <p:cSld name="TITLE_AND_BODY_3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1"/>
          <p:cNvSpPr txBox="1"/>
          <p:nvPr>
            <p:ph type="title"/>
          </p:nvPr>
        </p:nvSpPr>
        <p:spPr>
          <a:xfrm>
            <a:off x="360000" y="323825"/>
            <a:ext cx="4143000" cy="15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" type="body"/>
          </p:nvPr>
        </p:nvSpPr>
        <p:spPr>
          <a:xfrm>
            <a:off x="652755" y="1988175"/>
            <a:ext cx="3850200" cy="27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8283608" y="47007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" name="Google Shape;70;p22"/>
          <p:cNvSpPr/>
          <p:nvPr/>
        </p:nvSpPr>
        <p:spPr>
          <a:xfrm>
            <a:off x="180000" y="193500"/>
            <a:ext cx="8784000" cy="475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" name="Google Shape;71;p22"/>
          <p:cNvSpPr txBox="1"/>
          <p:nvPr>
            <p:ph type="title"/>
          </p:nvPr>
        </p:nvSpPr>
        <p:spPr>
          <a:xfrm>
            <a:off x="622450" y="357100"/>
            <a:ext cx="6111600" cy="14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 SemiBold"/>
              <a:buNone/>
              <a:defRPr sz="28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" type="body"/>
          </p:nvPr>
        </p:nvSpPr>
        <p:spPr>
          <a:xfrm>
            <a:off x="634825" y="1045100"/>
            <a:ext cx="6111600" cy="24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ontserrat SemiBold"/>
              <a:buChar char="▶"/>
              <a:defRPr sz="1400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342900" lvl="1" marL="9144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▸"/>
              <a:defRPr sz="12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2921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oboto Light"/>
              <a:buChar char="▹"/>
              <a:defRPr sz="10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2857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Font typeface="Roboto Light"/>
              <a:buChar char="▸"/>
              <a:defRPr sz="900"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2794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Font typeface="Roboto Light"/>
              <a:buChar char="▹"/>
              <a:defRPr sz="800"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00"/>
              <a:buFont typeface="Montserrat SemiBold"/>
              <a:buChar char="▸"/>
              <a:defRPr sz="7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indent="-2667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600"/>
              <a:buFont typeface="Roboto Light"/>
              <a:buChar char="▹"/>
              <a:defRPr sz="600"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2667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600"/>
              <a:buFont typeface="Roboto Light"/>
              <a:buChar char="▸"/>
              <a:defRPr sz="600"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2667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600"/>
              <a:buFont typeface="Roboto Light"/>
              <a:buChar char="▸"/>
              <a:defRPr sz="6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8895248" y="4944600"/>
            <a:ext cx="2487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22"/>
          <p:cNvSpPr txBox="1"/>
          <p:nvPr/>
        </p:nvSpPr>
        <p:spPr>
          <a:xfrm>
            <a:off x="175400" y="4944600"/>
            <a:ext cx="88647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2018 © Алгоритмика</a:t>
            </a:r>
            <a:endParaRPr b="0" i="0" sz="8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4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 txBox="1"/>
          <p:nvPr>
            <p:ph type="title"/>
          </p:nvPr>
        </p:nvSpPr>
        <p:spPr>
          <a:xfrm>
            <a:off x="360000" y="323825"/>
            <a:ext cx="4143000" cy="15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" type="body"/>
          </p:nvPr>
        </p:nvSpPr>
        <p:spPr>
          <a:xfrm>
            <a:off x="652755" y="1988175"/>
            <a:ext cx="3850200" cy="27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1pPr>
            <a:lvl2pPr indent="-3302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indent="-3048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4pPr>
            <a:lvl5pPr indent="-29845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/>
            </a:lvl5pPr>
            <a:lvl6pPr indent="-2921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•"/>
              <a:defRPr/>
            </a:lvl6pPr>
            <a:lvl7pPr indent="-2921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•"/>
              <a:defRPr/>
            </a:lvl7pPr>
            <a:lvl8pPr indent="-28575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Char char="•"/>
              <a:defRPr/>
            </a:lvl8pPr>
            <a:lvl9pPr indent="-2794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800"/>
              <a:buChar char="•"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2" type="sldNum"/>
          </p:nvPr>
        </p:nvSpPr>
        <p:spPr>
          <a:xfrm>
            <a:off x="8283608" y="47007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TITLE_AND_BODY_5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4"/>
          <p:cNvSpPr txBox="1"/>
          <p:nvPr>
            <p:ph type="title"/>
          </p:nvPr>
        </p:nvSpPr>
        <p:spPr>
          <a:xfrm>
            <a:off x="360000" y="323825"/>
            <a:ext cx="4143000" cy="15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24"/>
          <p:cNvSpPr txBox="1"/>
          <p:nvPr>
            <p:ph idx="1" type="body"/>
          </p:nvPr>
        </p:nvSpPr>
        <p:spPr>
          <a:xfrm>
            <a:off x="652755" y="1988175"/>
            <a:ext cx="3850200" cy="27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1pPr>
            <a:lvl2pPr indent="-3302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indent="-3048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4pPr>
            <a:lvl5pPr indent="-29845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/>
            </a:lvl5pPr>
            <a:lvl6pPr indent="-2921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•"/>
              <a:defRPr/>
            </a:lvl6pPr>
            <a:lvl7pPr indent="-2921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•"/>
              <a:defRPr/>
            </a:lvl7pPr>
            <a:lvl8pPr indent="-28575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Char char="•"/>
              <a:defRPr/>
            </a:lvl8pPr>
            <a:lvl9pPr indent="-2794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800"/>
              <a:buChar char="•"/>
              <a:defRPr/>
            </a:lvl9pPr>
          </a:lstStyle>
          <a:p/>
        </p:txBody>
      </p:sp>
      <p:sp>
        <p:nvSpPr>
          <p:cNvPr id="82" name="Google Shape;82;p24"/>
          <p:cNvSpPr txBox="1"/>
          <p:nvPr>
            <p:ph idx="12" type="sldNum"/>
          </p:nvPr>
        </p:nvSpPr>
        <p:spPr>
          <a:xfrm>
            <a:off x="8283608" y="47007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6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5"/>
          <p:cNvSpPr txBox="1"/>
          <p:nvPr>
            <p:ph type="title"/>
          </p:nvPr>
        </p:nvSpPr>
        <p:spPr>
          <a:xfrm>
            <a:off x="360000" y="323825"/>
            <a:ext cx="4143000" cy="15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5"/>
          <p:cNvSpPr txBox="1"/>
          <p:nvPr>
            <p:ph idx="1" type="body"/>
          </p:nvPr>
        </p:nvSpPr>
        <p:spPr>
          <a:xfrm>
            <a:off x="652755" y="1988175"/>
            <a:ext cx="3850200" cy="27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6" name="Google Shape;86;p25"/>
          <p:cNvSpPr txBox="1"/>
          <p:nvPr>
            <p:ph idx="12" type="sldNum"/>
          </p:nvPr>
        </p:nvSpPr>
        <p:spPr>
          <a:xfrm>
            <a:off x="8283608" y="47007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27">
          <p15:clr>
            <a:schemeClr val="accent3"/>
          </p15:clr>
        </p15:guide>
        <p15:guide id="2" orient="horz" pos="227">
          <p15:clr>
            <a:schemeClr val="accent3"/>
          </p15:clr>
        </p15:guide>
        <p15:guide id="3" orient="horz" pos="3013">
          <p15:clr>
            <a:schemeClr val="accent3"/>
          </p15:clr>
        </p15:guide>
        <p15:guide id="4" pos="5533">
          <p15:clr>
            <a:schemeClr val="accent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hyperlink" Target="https://docs.google.com/document/d/1mgwYdBHCxnlqtTyegNfAQ8iRu0bErk0VjNgiZdV-ynY/edit#" TargetMode="External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1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20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5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2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19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2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9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3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3.png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4.png"/><Relationship Id="rId4" Type="http://schemas.openxmlformats.org/officeDocument/2006/relationships/image" Target="../media/image41.png"/><Relationship Id="rId9" Type="http://schemas.openxmlformats.org/officeDocument/2006/relationships/image" Target="../media/image33.png"/><Relationship Id="rId5" Type="http://schemas.openxmlformats.org/officeDocument/2006/relationships/hyperlink" Target="https://lms.alg.academy/task-preview/16267?track=1&amp;position=1" TargetMode="External"/><Relationship Id="rId6" Type="http://schemas.openxmlformats.org/officeDocument/2006/relationships/image" Target="../media/image7.png"/><Relationship Id="rId7" Type="http://schemas.openxmlformats.org/officeDocument/2006/relationships/image" Target="../media/image25.png"/><Relationship Id="rId8" Type="http://schemas.openxmlformats.org/officeDocument/2006/relationships/image" Target="../media/image29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7.png"/><Relationship Id="rId4" Type="http://schemas.openxmlformats.org/officeDocument/2006/relationships/image" Target="../media/image25.png"/><Relationship Id="rId5" Type="http://schemas.openxmlformats.org/officeDocument/2006/relationships/image" Target="../media/image29.png"/><Relationship Id="rId6" Type="http://schemas.openxmlformats.org/officeDocument/2006/relationships/image" Target="../media/image3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6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8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3.png"/><Relationship Id="rId4" Type="http://schemas.openxmlformats.org/officeDocument/2006/relationships/image" Target="../media/image30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3.png"/><Relationship Id="rId4" Type="http://schemas.openxmlformats.org/officeDocument/2006/relationships/image" Target="../media/image30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3.png"/><Relationship Id="rId4" Type="http://schemas.openxmlformats.org/officeDocument/2006/relationships/image" Target="../media/image3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3.png"/><Relationship Id="rId4" Type="http://schemas.openxmlformats.org/officeDocument/2006/relationships/image" Target="../media/image30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3.png"/><Relationship Id="rId4" Type="http://schemas.openxmlformats.org/officeDocument/2006/relationships/image" Target="../media/image30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3.png"/><Relationship Id="rId4" Type="http://schemas.openxmlformats.org/officeDocument/2006/relationships/image" Target="../media/image30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7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3.png"/><Relationship Id="rId4" Type="http://schemas.openxmlformats.org/officeDocument/2006/relationships/image" Target="../media/image28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3.png"/><Relationship Id="rId4" Type="http://schemas.openxmlformats.org/officeDocument/2006/relationships/image" Target="../media/image28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3.png"/><Relationship Id="rId4" Type="http://schemas.openxmlformats.org/officeDocument/2006/relationships/image" Target="../media/image28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3.png"/><Relationship Id="rId4" Type="http://schemas.openxmlformats.org/officeDocument/2006/relationships/image" Target="../media/image28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3.png"/><Relationship Id="rId4" Type="http://schemas.openxmlformats.org/officeDocument/2006/relationships/image" Target="../media/image28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3.png"/><Relationship Id="rId4" Type="http://schemas.openxmlformats.org/officeDocument/2006/relationships/image" Target="../media/image2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3.png"/><Relationship Id="rId4" Type="http://schemas.openxmlformats.org/officeDocument/2006/relationships/image" Target="../media/image28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3.png"/><Relationship Id="rId4" Type="http://schemas.openxmlformats.org/officeDocument/2006/relationships/image" Target="../media/image28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3.png"/><Relationship Id="rId4" Type="http://schemas.openxmlformats.org/officeDocument/2006/relationships/image" Target="../media/image28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3.png"/><Relationship Id="rId4" Type="http://schemas.openxmlformats.org/officeDocument/2006/relationships/image" Target="../media/image28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3.png"/><Relationship Id="rId4" Type="http://schemas.openxmlformats.org/officeDocument/2006/relationships/image" Target="../media/image28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7.png"/><Relationship Id="rId4" Type="http://schemas.openxmlformats.org/officeDocument/2006/relationships/image" Target="../media/image27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3.png"/><Relationship Id="rId4" Type="http://schemas.openxmlformats.org/officeDocument/2006/relationships/image" Target="../media/image28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7.png"/><Relationship Id="rId4" Type="http://schemas.openxmlformats.org/officeDocument/2006/relationships/image" Target="../media/image27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7.png"/><Relationship Id="rId4" Type="http://schemas.openxmlformats.org/officeDocument/2006/relationships/image" Target="../media/image27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7.png"/><Relationship Id="rId4" Type="http://schemas.openxmlformats.org/officeDocument/2006/relationships/image" Target="../media/image2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7.png"/><Relationship Id="rId4" Type="http://schemas.openxmlformats.org/officeDocument/2006/relationships/image" Target="../media/image27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23.png"/><Relationship Id="rId4" Type="http://schemas.openxmlformats.org/officeDocument/2006/relationships/image" Target="../media/image7.png"/><Relationship Id="rId5" Type="http://schemas.openxmlformats.org/officeDocument/2006/relationships/image" Target="../media/image27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37.png"/><Relationship Id="rId4" Type="http://schemas.openxmlformats.org/officeDocument/2006/relationships/image" Target="../media/image33.png"/><Relationship Id="rId5" Type="http://schemas.openxmlformats.org/officeDocument/2006/relationships/image" Target="../media/image7.png"/><Relationship Id="rId6" Type="http://schemas.openxmlformats.org/officeDocument/2006/relationships/image" Target="../media/image27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37.png"/><Relationship Id="rId4" Type="http://schemas.openxmlformats.org/officeDocument/2006/relationships/image" Target="../media/image33.png"/><Relationship Id="rId5" Type="http://schemas.openxmlformats.org/officeDocument/2006/relationships/image" Target="../media/image7.png"/><Relationship Id="rId6" Type="http://schemas.openxmlformats.org/officeDocument/2006/relationships/image" Target="../media/image27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7.png"/><Relationship Id="rId4" Type="http://schemas.openxmlformats.org/officeDocument/2006/relationships/image" Target="../media/image27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7.png"/><Relationship Id="rId4" Type="http://schemas.openxmlformats.org/officeDocument/2006/relationships/image" Target="../media/image27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7.png"/><Relationship Id="rId4" Type="http://schemas.openxmlformats.org/officeDocument/2006/relationships/image" Target="../media/image27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25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34.png"/><Relationship Id="rId4" Type="http://schemas.openxmlformats.org/officeDocument/2006/relationships/image" Target="../media/image41.png"/><Relationship Id="rId9" Type="http://schemas.openxmlformats.org/officeDocument/2006/relationships/image" Target="../media/image33.png"/><Relationship Id="rId5" Type="http://schemas.openxmlformats.org/officeDocument/2006/relationships/hyperlink" Target="https://lms.alg.academy/task-preview/16267?track=1&amp;position=1" TargetMode="External"/><Relationship Id="rId6" Type="http://schemas.openxmlformats.org/officeDocument/2006/relationships/image" Target="../media/image7.png"/><Relationship Id="rId7" Type="http://schemas.openxmlformats.org/officeDocument/2006/relationships/image" Target="../media/image25.png"/><Relationship Id="rId8" Type="http://schemas.openxmlformats.org/officeDocument/2006/relationships/image" Target="../media/image29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7.png"/><Relationship Id="rId4" Type="http://schemas.openxmlformats.org/officeDocument/2006/relationships/image" Target="../media/image25.png"/><Relationship Id="rId5" Type="http://schemas.openxmlformats.org/officeDocument/2006/relationships/image" Target="../media/image29.png"/><Relationship Id="rId6" Type="http://schemas.openxmlformats.org/officeDocument/2006/relationships/image" Target="../media/image4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38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7.png"/><Relationship Id="rId4" Type="http://schemas.openxmlformats.org/officeDocument/2006/relationships/image" Target="../media/image39.png"/><Relationship Id="rId5" Type="http://schemas.openxmlformats.org/officeDocument/2006/relationships/image" Target="../media/image43.jpg"/><Relationship Id="rId6" Type="http://schemas.openxmlformats.org/officeDocument/2006/relationships/image" Target="../media/image10.jp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7.png"/><Relationship Id="rId4" Type="http://schemas.openxmlformats.org/officeDocument/2006/relationships/image" Target="../media/image39.png"/><Relationship Id="rId5" Type="http://schemas.openxmlformats.org/officeDocument/2006/relationships/image" Target="../media/image4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6"/>
          <p:cNvSpPr txBox="1"/>
          <p:nvPr/>
        </p:nvSpPr>
        <p:spPr>
          <a:xfrm>
            <a:off x="360000" y="1612706"/>
            <a:ext cx="42120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Module 3. Lesson 2</a:t>
            </a:r>
            <a:r>
              <a:rPr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" name="Google Shape;92;p26"/>
          <p:cNvSpPr txBox="1"/>
          <p:nvPr/>
        </p:nvSpPr>
        <p:spPr>
          <a:xfrm>
            <a:off x="360000" y="2101750"/>
            <a:ext cx="8424000" cy="14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The Smart Notes application</a:t>
            </a:r>
            <a:endParaRPr sz="48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93" name="Google Shape;93;p26"/>
          <p:cNvSpPr txBox="1"/>
          <p:nvPr/>
        </p:nvSpPr>
        <p:spPr>
          <a:xfrm>
            <a:off x="360002" y="4152025"/>
            <a:ext cx="19875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Link to guidelines</a:t>
            </a:r>
            <a:endParaRPr b="1"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4" name="Google Shape;9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4994" y="4353486"/>
            <a:ext cx="266925" cy="2477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6">
            <a:hlinkClick r:id="rId4"/>
          </p:cNvPr>
          <p:cNvSpPr/>
          <p:nvPr/>
        </p:nvSpPr>
        <p:spPr>
          <a:xfrm>
            <a:off x="247811" y="4271717"/>
            <a:ext cx="22119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1790371" cy="48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oogle Shape;246;p35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247" name="Google Shape;247;p35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5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9" name="Google Shape;249;p35"/>
          <p:cNvSpPr txBox="1"/>
          <p:nvPr/>
        </p:nvSpPr>
        <p:spPr>
          <a:xfrm rot="-5400000">
            <a:off x="6510050" y="2633825"/>
            <a:ext cx="32511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Discussion: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Smart Notes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0" name="Google Shape;25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316298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5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5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5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5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5" name="Google Shape;255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28513" y="47054"/>
            <a:ext cx="1334800" cy="126327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5"/>
          <p:cNvSpPr/>
          <p:nvPr/>
        </p:nvSpPr>
        <p:spPr>
          <a:xfrm>
            <a:off x="4346150" y="1329125"/>
            <a:ext cx="3050100" cy="3331500"/>
          </a:xfrm>
          <a:prstGeom prst="rect">
            <a:avLst/>
          </a:prstGeom>
          <a:noFill/>
          <a:ln cap="flat" cmpd="sng" w="28575">
            <a:solidFill>
              <a:srgbClr val="008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571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D9EAD3"/>
                </a:highlight>
              </a:rPr>
              <a:t>Note_1</a:t>
            </a:r>
            <a:endParaRPr sz="1800">
              <a:solidFill>
                <a:schemeClr val="dk1"/>
              </a:solidFill>
              <a:highlight>
                <a:srgbClr val="D9EAD3"/>
              </a:highlight>
            </a:endParaRPr>
          </a:p>
          <a:p>
            <a:pPr indent="0" lvl="0" marL="571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2CC"/>
                </a:highlight>
              </a:rPr>
              <a:t>Тag_1</a:t>
            </a:r>
            <a:endParaRPr sz="1800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0" lvl="0" marL="571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2CC"/>
                </a:highlight>
              </a:rPr>
              <a:t>Тag_2</a:t>
            </a:r>
            <a:endParaRPr sz="1800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0" lvl="0" marL="571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9DAF8"/>
                </a:highlight>
              </a:rPr>
              <a:t>Note text</a:t>
            </a:r>
            <a:endParaRPr sz="1800">
              <a:solidFill>
                <a:schemeClr val="dk1"/>
              </a:solidFill>
              <a:highlight>
                <a:srgbClr val="C9DAF8"/>
              </a:highlight>
            </a:endParaRPr>
          </a:p>
          <a:p>
            <a:pPr indent="0" lvl="0" marL="571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Note_2</a:t>
            </a:r>
            <a:endParaRPr sz="1800">
              <a:solidFill>
                <a:schemeClr val="dk1"/>
              </a:solidFill>
            </a:endParaRPr>
          </a:p>
          <a:p>
            <a:pPr indent="0" lvl="0" marL="571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Тag_2</a:t>
            </a:r>
            <a:endParaRPr sz="1800">
              <a:solidFill>
                <a:schemeClr val="dk1"/>
              </a:solidFill>
            </a:endParaRPr>
          </a:p>
          <a:p>
            <a:pPr indent="0" lvl="0" marL="571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Тag_3</a:t>
            </a:r>
            <a:endParaRPr sz="1800">
              <a:solidFill>
                <a:schemeClr val="dk1"/>
              </a:solidFill>
            </a:endParaRPr>
          </a:p>
          <a:p>
            <a:pPr indent="0" lvl="0" marL="571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Тag_4</a:t>
            </a:r>
            <a:endParaRPr sz="1800">
              <a:solidFill>
                <a:schemeClr val="dk1"/>
              </a:solidFill>
            </a:endParaRPr>
          </a:p>
          <a:p>
            <a:pPr indent="0" lvl="0" marL="571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Note text</a:t>
            </a:r>
            <a:endParaRPr sz="1800">
              <a:solidFill>
                <a:schemeClr val="dk1"/>
              </a:solidFill>
            </a:endParaRPr>
          </a:p>
          <a:p>
            <a:pPr indent="0" lvl="0" marL="571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D9EAD3"/>
              </a:highlight>
            </a:endParaRPr>
          </a:p>
        </p:txBody>
      </p:sp>
      <p:sp>
        <p:nvSpPr>
          <p:cNvPr id="257" name="Google Shape;257;p35"/>
          <p:cNvSpPr txBox="1"/>
          <p:nvPr/>
        </p:nvSpPr>
        <p:spPr>
          <a:xfrm>
            <a:off x="616325" y="4681775"/>
            <a:ext cx="66114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The structure is quite complicated to work with!</a:t>
            </a:r>
            <a:endParaRPr i="1"/>
          </a:p>
        </p:txBody>
      </p:sp>
      <p:sp>
        <p:nvSpPr>
          <p:cNvPr id="258" name="Google Shape;258;p35"/>
          <p:cNvSpPr txBox="1"/>
          <p:nvPr/>
        </p:nvSpPr>
        <p:spPr>
          <a:xfrm>
            <a:off x="368800" y="175175"/>
            <a:ext cx="7312800" cy="9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The </a:t>
            </a:r>
            <a:r>
              <a:rPr lang="en" sz="3000">
                <a:solidFill>
                  <a:srgbClr val="008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file data</a:t>
            </a:r>
            <a:r>
              <a:rPr lang="en"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should also be displayed in application </a:t>
            </a:r>
            <a:r>
              <a:rPr lang="en" sz="3000">
                <a:solidFill>
                  <a:srgbClr val="008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widgets</a:t>
            </a:r>
            <a:r>
              <a:rPr lang="en"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:</a:t>
            </a:r>
            <a:endParaRPr sz="36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59" name="Google Shape;259;p35"/>
          <p:cNvSpPr/>
          <p:nvPr/>
        </p:nvSpPr>
        <p:spPr>
          <a:xfrm>
            <a:off x="370600" y="1836875"/>
            <a:ext cx="3815700" cy="2844900"/>
          </a:xfrm>
          <a:prstGeom prst="roundRect">
            <a:avLst>
              <a:gd fmla="val 6315" name="adj"/>
            </a:avLst>
          </a:prstGeom>
          <a:solidFill>
            <a:schemeClr val="lt2"/>
          </a:solidFill>
          <a:ln cap="flat" cmpd="sng" w="9525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5"/>
          <p:cNvSpPr/>
          <p:nvPr/>
        </p:nvSpPr>
        <p:spPr>
          <a:xfrm>
            <a:off x="449225" y="1926700"/>
            <a:ext cx="2010300" cy="2653500"/>
          </a:xfrm>
          <a:prstGeom prst="roundRect">
            <a:avLst>
              <a:gd fmla="val 8379" name="adj"/>
            </a:avLst>
          </a:prstGeom>
          <a:solidFill>
            <a:schemeClr val="lt2"/>
          </a:solidFill>
          <a:ln cap="flat" cmpd="sng" w="9525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C9DAF8"/>
                </a:highlight>
              </a:rPr>
              <a:t>Note text</a:t>
            </a:r>
            <a:endParaRPr>
              <a:solidFill>
                <a:schemeClr val="dk1"/>
              </a:solidFill>
              <a:highlight>
                <a:srgbClr val="C9DA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C9DAF8"/>
              </a:highlight>
            </a:endParaRPr>
          </a:p>
        </p:txBody>
      </p:sp>
      <p:sp>
        <p:nvSpPr>
          <p:cNvPr id="261" name="Google Shape;261;p35"/>
          <p:cNvSpPr/>
          <p:nvPr/>
        </p:nvSpPr>
        <p:spPr>
          <a:xfrm>
            <a:off x="2560525" y="1915475"/>
            <a:ext cx="1495200" cy="1055700"/>
          </a:xfrm>
          <a:prstGeom prst="roundRect">
            <a:avLst>
              <a:gd fmla="val 9242" name="adj"/>
            </a:avLst>
          </a:prstGeom>
          <a:solidFill>
            <a:schemeClr val="lt2"/>
          </a:solidFill>
          <a:ln cap="flat" cmpd="sng" w="9525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D9EAD3"/>
                </a:highlight>
              </a:rPr>
              <a:t>Note_1</a:t>
            </a:r>
            <a:endParaRPr>
              <a:solidFill>
                <a:schemeClr val="dk1"/>
              </a:solidFill>
              <a:highlight>
                <a:srgbClr val="D9EAD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Note_2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...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D9EAD3"/>
              </a:highlight>
            </a:endParaRPr>
          </a:p>
        </p:txBody>
      </p:sp>
      <p:sp>
        <p:nvSpPr>
          <p:cNvPr id="262" name="Google Shape;262;p35"/>
          <p:cNvSpPr/>
          <p:nvPr/>
        </p:nvSpPr>
        <p:spPr>
          <a:xfrm>
            <a:off x="2560525" y="3506225"/>
            <a:ext cx="1495200" cy="1055700"/>
          </a:xfrm>
          <a:prstGeom prst="roundRect">
            <a:avLst>
              <a:gd fmla="val 9242" name="adj"/>
            </a:avLst>
          </a:prstGeom>
          <a:solidFill>
            <a:schemeClr val="lt2"/>
          </a:solidFill>
          <a:ln cap="flat" cmpd="sng" w="9525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2CC"/>
                </a:highlight>
              </a:rPr>
              <a:t>Тag_1</a:t>
            </a:r>
            <a:endParaRPr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2CC"/>
                </a:highlight>
              </a:rPr>
              <a:t>Тag_2</a:t>
            </a:r>
            <a:endParaRPr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Тag_3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Тag_4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5"/>
          <p:cNvSpPr txBox="1"/>
          <p:nvPr/>
        </p:nvSpPr>
        <p:spPr>
          <a:xfrm>
            <a:off x="2560525" y="2887700"/>
            <a:ext cx="14952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Control elements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Google Shape;268;p36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269" name="Google Shape;269;p36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6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1" name="Google Shape;271;p36"/>
          <p:cNvSpPr txBox="1"/>
          <p:nvPr/>
        </p:nvSpPr>
        <p:spPr>
          <a:xfrm rot="-5400000">
            <a:off x="6510050" y="2633825"/>
            <a:ext cx="32511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Discussion: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Smart Notes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72" name="Google Shape;27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316298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6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6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6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6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7" name="Google Shape;277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28513" y="47054"/>
            <a:ext cx="1334800" cy="126327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36"/>
          <p:cNvSpPr txBox="1"/>
          <p:nvPr/>
        </p:nvSpPr>
        <p:spPr>
          <a:xfrm>
            <a:off x="360000" y="247675"/>
            <a:ext cx="7099500" cy="10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Professional developer</a:t>
            </a:r>
            <a:r>
              <a:rPr lang="en" sz="2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recommendations</a:t>
            </a:r>
            <a:r>
              <a:rPr lang="en" sz="2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:</a:t>
            </a:r>
            <a:endParaRPr sz="28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79" name="Google Shape;279;p36"/>
          <p:cNvSpPr/>
          <p:nvPr/>
        </p:nvSpPr>
        <p:spPr>
          <a:xfrm>
            <a:off x="5694875" y="1843275"/>
            <a:ext cx="1969800" cy="2585400"/>
          </a:xfrm>
          <a:prstGeom prst="roundRect">
            <a:avLst>
              <a:gd fmla="val 8824" name="adj"/>
            </a:avLst>
          </a:prstGeom>
          <a:solidFill>
            <a:schemeClr val="lt2"/>
          </a:solidFill>
          <a:ln cap="flat" cmpd="sng" w="28575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Unknown option</a:t>
            </a:r>
            <a:r>
              <a:rPr lang="en" sz="1800"/>
              <a:t> —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  Json files</a:t>
            </a:r>
            <a:endParaRPr b="1" sz="1800"/>
          </a:p>
        </p:txBody>
      </p:sp>
      <p:sp>
        <p:nvSpPr>
          <p:cNvPr id="280" name="Google Shape;280;p36"/>
          <p:cNvSpPr txBox="1"/>
          <p:nvPr/>
        </p:nvSpPr>
        <p:spPr>
          <a:xfrm>
            <a:off x="6433200" y="1307900"/>
            <a:ext cx="561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III</a:t>
            </a:r>
            <a:endParaRPr b="1" sz="2400">
              <a:solidFill>
                <a:srgbClr val="008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1" name="Google Shape;281;p36"/>
          <p:cNvPicPr preferRelativeResize="0"/>
          <p:nvPr/>
        </p:nvPicPr>
        <p:blipFill rotWithShape="1">
          <a:blip r:embed="rId5">
            <a:alphaModFix/>
          </a:blip>
          <a:srcRect b="31895" l="0" r="62552" t="37288"/>
          <a:stretch/>
        </p:blipFill>
        <p:spPr>
          <a:xfrm>
            <a:off x="275675" y="2810900"/>
            <a:ext cx="1898275" cy="20493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6"/>
          <p:cNvSpPr txBox="1"/>
          <p:nvPr/>
        </p:nvSpPr>
        <p:spPr>
          <a:xfrm>
            <a:off x="275675" y="1296925"/>
            <a:ext cx="47064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O</a:t>
            </a: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ptimize your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productivity by using special files with </a:t>
            </a:r>
            <a:r>
              <a:rPr lang="en" sz="1600" u="sng">
                <a:latin typeface="Montserrat"/>
                <a:ea typeface="Montserrat"/>
                <a:cs typeface="Montserrat"/>
                <a:sym typeface="Montserrat"/>
              </a:rPr>
              <a:t>predefined data structures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!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7"/>
          <p:cNvSpPr txBox="1"/>
          <p:nvPr/>
        </p:nvSpPr>
        <p:spPr>
          <a:xfrm>
            <a:off x="360000" y="175175"/>
            <a:ext cx="70653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highlight>
                  <a:schemeClr val="lt1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The goal of the work day is</a:t>
            </a:r>
            <a:endParaRPr sz="30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288" name="Google Shape;288;p37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289" name="Google Shape;289;p37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7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91" name="Google Shape;29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316298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7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7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7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7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6" name="Google Shape;296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28513" y="47054"/>
            <a:ext cx="1334800" cy="126327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7"/>
          <p:cNvSpPr txBox="1"/>
          <p:nvPr/>
        </p:nvSpPr>
        <p:spPr>
          <a:xfrm>
            <a:off x="403075" y="2255725"/>
            <a:ext cx="7065300" cy="8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highlight>
                  <a:schemeClr val="lt1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Today you will</a:t>
            </a:r>
            <a:r>
              <a:rPr lang="en" sz="3000"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:</a:t>
            </a:r>
            <a:endParaRPr sz="30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98" name="Google Shape;298;p37"/>
          <p:cNvSpPr txBox="1"/>
          <p:nvPr/>
        </p:nvSpPr>
        <p:spPr>
          <a:xfrm>
            <a:off x="728375" y="672350"/>
            <a:ext cx="6350700" cy="12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i="1" lang="en" sz="1800">
                <a:latin typeface="Montserrat ExtraBold"/>
                <a:ea typeface="Montserrat ExtraBold"/>
                <a:cs typeface="Montserrat ExtraBold"/>
                <a:sym typeface="Montserrat ExtraBold"/>
              </a:rPr>
              <a:t>to program the application interface and arrange the storage of notes in a json file.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9" name="Google Shape;299;p37"/>
          <p:cNvSpPr txBox="1"/>
          <p:nvPr/>
        </p:nvSpPr>
        <p:spPr>
          <a:xfrm>
            <a:off x="784400" y="2801475"/>
            <a:ext cx="6208200" cy="19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 u="sng">
                <a:latin typeface="Montserrat"/>
                <a:ea typeface="Montserrat"/>
                <a:cs typeface="Montserrat"/>
                <a:sym typeface="Montserrat"/>
              </a:rPr>
              <a:t>Learn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how a json file works — a file with a predefined data structure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Program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the application interface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SzPts val="1600"/>
              <a:buFont typeface="Montserrat"/>
              <a:buChar char="●"/>
            </a:pPr>
            <a:r>
              <a:rPr lang="en" sz="1600" u="sng">
                <a:latin typeface="Montserrat"/>
                <a:ea typeface="Montserrat"/>
                <a:cs typeface="Montserrat"/>
                <a:sym typeface="Montserrat"/>
              </a:rPr>
              <a:t>Upload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your first smart note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0" name="Google Shape;300;p37"/>
          <p:cNvSpPr txBox="1"/>
          <p:nvPr/>
        </p:nvSpPr>
        <p:spPr>
          <a:xfrm rot="-5400000">
            <a:off x="6510050" y="2633825"/>
            <a:ext cx="32511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Discussing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work tasks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8"/>
          <p:cNvSpPr/>
          <p:nvPr/>
        </p:nvSpPr>
        <p:spPr>
          <a:xfrm>
            <a:off x="0" y="2571750"/>
            <a:ext cx="91440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8"/>
          <p:cNvSpPr txBox="1"/>
          <p:nvPr/>
        </p:nvSpPr>
        <p:spPr>
          <a:xfrm>
            <a:off x="294750" y="910900"/>
            <a:ext cx="5386500" cy="1526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Qualifications</a:t>
            </a:r>
            <a:endParaRPr sz="37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07" name="Google Shape;307;p38"/>
          <p:cNvSpPr/>
          <p:nvPr/>
        </p:nvSpPr>
        <p:spPr>
          <a:xfrm>
            <a:off x="5736000" y="1047750"/>
            <a:ext cx="3048000" cy="304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8"/>
          <p:cNvSpPr/>
          <p:nvPr/>
        </p:nvSpPr>
        <p:spPr>
          <a:xfrm>
            <a:off x="6050277" y="1355868"/>
            <a:ext cx="2432100" cy="2432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9" name="Google Shape;30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2900" y="1647000"/>
            <a:ext cx="1954200" cy="1849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38"/>
          <p:cNvSpPr txBox="1"/>
          <p:nvPr/>
        </p:nvSpPr>
        <p:spPr>
          <a:xfrm>
            <a:off x="360000" y="320450"/>
            <a:ext cx="57876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Module 3. Lesson 2. The Smart Notes application. P. 1</a:t>
            </a:r>
            <a:endParaRPr b="1"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" name="Google Shape;315;p39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316" name="Google Shape;316;p39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9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8" name="Google Shape;318;p39"/>
          <p:cNvSpPr txBox="1"/>
          <p:nvPr/>
        </p:nvSpPr>
        <p:spPr>
          <a:xfrm rot="-5400000">
            <a:off x="6587625" y="2519825"/>
            <a:ext cx="32751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Qualifications</a:t>
            </a:r>
            <a:endParaRPr b="1"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9" name="Google Shape;31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3792329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39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9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2" name="Google Shape;32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4800" y="162550"/>
            <a:ext cx="1162225" cy="1099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39"/>
          <p:cNvPicPr preferRelativeResize="0"/>
          <p:nvPr/>
        </p:nvPicPr>
        <p:blipFill rotWithShape="1">
          <a:blip r:embed="rId5">
            <a:alphaModFix/>
          </a:blip>
          <a:srcRect b="0" l="48617" r="0" t="0"/>
          <a:stretch/>
        </p:blipFill>
        <p:spPr>
          <a:xfrm>
            <a:off x="6125876" y="991937"/>
            <a:ext cx="1436876" cy="3904077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39"/>
          <p:cNvSpPr txBox="1"/>
          <p:nvPr/>
        </p:nvSpPr>
        <p:spPr>
          <a:xfrm>
            <a:off x="360000" y="175175"/>
            <a:ext cx="7248900" cy="38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FF7842"/>
                </a:solidFill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Demonstrate your knowledge</a:t>
            </a:r>
            <a:endParaRPr sz="30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of the PyQt library and working</a:t>
            </a:r>
            <a:endParaRPr sz="30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with text files</a:t>
            </a:r>
            <a:endParaRPr sz="30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30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9" name="Google Shape;329;p40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330" name="Google Shape;330;p40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40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2" name="Google Shape;332;p40"/>
          <p:cNvSpPr txBox="1"/>
          <p:nvPr/>
        </p:nvSpPr>
        <p:spPr>
          <a:xfrm rot="-5400000">
            <a:off x="6587625" y="2519825"/>
            <a:ext cx="32751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Qualifications</a:t>
            </a:r>
            <a:endParaRPr b="1"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3" name="Google Shape;33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3792329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40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40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6" name="Google Shape;336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4800" y="162550"/>
            <a:ext cx="1162225" cy="1099934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40"/>
          <p:cNvSpPr txBox="1"/>
          <p:nvPr/>
        </p:nvSpPr>
        <p:spPr>
          <a:xfrm>
            <a:off x="360000" y="175175"/>
            <a:ext cx="7099500" cy="12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Where and how can I arrange long-term</a:t>
            </a:r>
            <a:endParaRPr sz="32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accen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data storage</a:t>
            </a:r>
            <a:r>
              <a:rPr lang="en" sz="3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?</a:t>
            </a:r>
            <a:endParaRPr sz="32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2" name="Google Shape;342;p41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343" name="Google Shape;343;p41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41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5" name="Google Shape;345;p41"/>
          <p:cNvSpPr txBox="1"/>
          <p:nvPr/>
        </p:nvSpPr>
        <p:spPr>
          <a:xfrm rot="-5400000">
            <a:off x="6587625" y="2519825"/>
            <a:ext cx="32751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Qualifications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46" name="Google Shape;34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3792329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41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41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9" name="Google Shape;349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4800" y="162550"/>
            <a:ext cx="1162225" cy="1099934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41"/>
          <p:cNvSpPr txBox="1"/>
          <p:nvPr/>
        </p:nvSpPr>
        <p:spPr>
          <a:xfrm>
            <a:off x="360000" y="175175"/>
            <a:ext cx="7099500" cy="12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For example, in a text file:</a:t>
            </a:r>
            <a:endParaRPr sz="3600">
              <a:solidFill>
                <a:schemeClr val="dk1"/>
              </a:solidFill>
              <a:highlight>
                <a:schemeClr val="lt1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351" name="Google Shape;351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0000" y="1169775"/>
            <a:ext cx="4267200" cy="2900986"/>
          </a:xfrm>
          <a:prstGeom prst="rect">
            <a:avLst/>
          </a:prstGeom>
          <a:noFill/>
          <a:ln cap="flat" cmpd="sng" w="19050">
            <a:solidFill>
              <a:srgbClr val="FF784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" name="Google Shape;356;p42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357" name="Google Shape;357;p42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42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9" name="Google Shape;359;p42"/>
          <p:cNvSpPr txBox="1"/>
          <p:nvPr/>
        </p:nvSpPr>
        <p:spPr>
          <a:xfrm rot="-5400000">
            <a:off x="6587625" y="2519825"/>
            <a:ext cx="32751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Qualifications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60" name="Google Shape;36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3792329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42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42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3" name="Google Shape;363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4800" y="162550"/>
            <a:ext cx="1162225" cy="1099934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42"/>
          <p:cNvSpPr txBox="1"/>
          <p:nvPr/>
        </p:nvSpPr>
        <p:spPr>
          <a:xfrm>
            <a:off x="360000" y="175175"/>
            <a:ext cx="7099500" cy="12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Which </a:t>
            </a:r>
            <a:r>
              <a:rPr lang="en" sz="3600">
                <a:solidFill>
                  <a:schemeClr val="accen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access attributes </a:t>
            </a:r>
            <a:endParaRPr sz="36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do you know for a file with data?</a:t>
            </a:r>
            <a:endParaRPr sz="36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9" name="Google Shape;369;p43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370" name="Google Shape;370;p43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43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2" name="Google Shape;372;p43"/>
          <p:cNvSpPr txBox="1"/>
          <p:nvPr/>
        </p:nvSpPr>
        <p:spPr>
          <a:xfrm rot="-5400000">
            <a:off x="6587625" y="2519825"/>
            <a:ext cx="32751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Qualifications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73" name="Google Shape;37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3792329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43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43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6" name="Google Shape;376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4800" y="162550"/>
            <a:ext cx="1162225" cy="1099934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43"/>
          <p:cNvSpPr txBox="1"/>
          <p:nvPr/>
        </p:nvSpPr>
        <p:spPr>
          <a:xfrm>
            <a:off x="360000" y="175175"/>
            <a:ext cx="7099500" cy="12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File</a:t>
            </a:r>
            <a:r>
              <a:rPr lang="en" sz="3600">
                <a:solidFill>
                  <a:schemeClr val="accen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access attributes</a:t>
            </a:r>
            <a:r>
              <a:rPr lang="en" sz="36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:</a:t>
            </a:r>
            <a:endParaRPr sz="3600">
              <a:solidFill>
                <a:schemeClr val="dk1"/>
              </a:solidFill>
              <a:highlight>
                <a:schemeClr val="lt1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chemeClr val="accen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aphicFrame>
        <p:nvGraphicFramePr>
          <p:cNvPr id="378" name="Google Shape;378;p43"/>
          <p:cNvGraphicFramePr/>
          <p:nvPr/>
        </p:nvGraphicFramePr>
        <p:xfrm>
          <a:off x="402450" y="11044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{5529012E-F72B-422B-8D90-95B115F776B8}</a:tableStyleId>
              </a:tblPr>
              <a:tblGrid>
                <a:gridCol w="3050925"/>
                <a:gridCol w="3963675"/>
              </a:tblGrid>
              <a:tr h="653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Purpose of the function</a:t>
                      </a:r>
                      <a:endParaRPr i="1" sz="1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784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Function in Python</a:t>
                      </a:r>
                      <a:endParaRPr i="1" sz="1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3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Open file for reading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784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open(</a:t>
                      </a:r>
                      <a:r>
                        <a:rPr lang="en" sz="1800">
                          <a:solidFill>
                            <a:srgbClr val="A3151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“notes.txt”</a:t>
                      </a: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800">
                          <a:solidFill>
                            <a:srgbClr val="A3151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“r”</a:t>
                      </a: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83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Open file for writing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open(</a:t>
                      </a:r>
                      <a:r>
                        <a:rPr lang="en" sz="1800">
                          <a:solidFill>
                            <a:srgbClr val="A3151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“notes.txt”</a:t>
                      </a:r>
                      <a:r>
                        <a:rPr lang="en" sz="1800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800">
                          <a:solidFill>
                            <a:srgbClr val="A3151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“w”</a:t>
                      </a:r>
                      <a:r>
                        <a:rPr lang="en" sz="1800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83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Open file for appending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open(</a:t>
                      </a:r>
                      <a:r>
                        <a:rPr lang="en" sz="1800">
                          <a:solidFill>
                            <a:srgbClr val="A3151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“notes.txt”</a:t>
                      </a:r>
                      <a:r>
                        <a:rPr lang="en" sz="1800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800">
                          <a:solidFill>
                            <a:srgbClr val="A3151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“a”</a:t>
                      </a:r>
                      <a:r>
                        <a:rPr lang="en" sz="1800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3" name="Google Shape;383;p44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384" name="Google Shape;384;p44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44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6" name="Google Shape;386;p44"/>
          <p:cNvSpPr txBox="1"/>
          <p:nvPr/>
        </p:nvSpPr>
        <p:spPr>
          <a:xfrm rot="-5400000">
            <a:off x="6587625" y="2519825"/>
            <a:ext cx="32751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Qualifications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87" name="Google Shape;38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3792329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44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44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0" name="Google Shape;390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4800" y="162550"/>
            <a:ext cx="1162225" cy="1099934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44"/>
          <p:cNvSpPr txBox="1"/>
          <p:nvPr/>
        </p:nvSpPr>
        <p:spPr>
          <a:xfrm>
            <a:off x="360000" y="175175"/>
            <a:ext cx="7099500" cy="12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What construction</a:t>
            </a:r>
            <a:endParaRPr sz="36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will open a notes.txt file</a:t>
            </a:r>
            <a:endParaRPr sz="36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accen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for reading </a:t>
            </a:r>
            <a:r>
              <a:rPr lang="en" sz="36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data?</a:t>
            </a:r>
            <a:endParaRPr sz="34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/>
          <p:nvPr/>
        </p:nvSpPr>
        <p:spPr>
          <a:xfrm>
            <a:off x="0" y="2571750"/>
            <a:ext cx="91440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7"/>
          <p:cNvSpPr/>
          <p:nvPr/>
        </p:nvSpPr>
        <p:spPr>
          <a:xfrm>
            <a:off x="5736000" y="1047750"/>
            <a:ext cx="3048000" cy="304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7"/>
          <p:cNvSpPr/>
          <p:nvPr/>
        </p:nvSpPr>
        <p:spPr>
          <a:xfrm>
            <a:off x="6050277" y="1355868"/>
            <a:ext cx="2432100" cy="2432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47538" y="1513099"/>
            <a:ext cx="2237575" cy="211764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7"/>
          <p:cNvSpPr txBox="1"/>
          <p:nvPr/>
        </p:nvSpPr>
        <p:spPr>
          <a:xfrm>
            <a:off x="360000" y="320450"/>
            <a:ext cx="57876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Module 3. Lesson 2. The Smart Notes application.</a:t>
            </a:r>
            <a:r>
              <a:rPr b="1"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P. 1</a:t>
            </a:r>
            <a:endParaRPr b="1"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" name="Google Shape;106;p27"/>
          <p:cNvSpPr txBox="1"/>
          <p:nvPr/>
        </p:nvSpPr>
        <p:spPr>
          <a:xfrm>
            <a:off x="360000" y="916000"/>
            <a:ext cx="5376000" cy="13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3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The Smart Notes application</a:t>
            </a:r>
            <a:endParaRPr sz="36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07" name="Google Shape;107;p27"/>
          <p:cNvSpPr txBox="1"/>
          <p:nvPr/>
        </p:nvSpPr>
        <p:spPr>
          <a:xfrm>
            <a:off x="360000" y="876508"/>
            <a:ext cx="2628000" cy="29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Discussion:</a:t>
            </a:r>
            <a:endParaRPr sz="18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6" name="Google Shape;396;p45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397" name="Google Shape;397;p45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45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9" name="Google Shape;399;p45"/>
          <p:cNvSpPr txBox="1"/>
          <p:nvPr/>
        </p:nvSpPr>
        <p:spPr>
          <a:xfrm rot="-5400000">
            <a:off x="6587625" y="2519825"/>
            <a:ext cx="32751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Qualifications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00" name="Google Shape;40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3792329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45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45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3" name="Google Shape;403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4800" y="162550"/>
            <a:ext cx="1162225" cy="1099934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45"/>
          <p:cNvSpPr txBox="1"/>
          <p:nvPr/>
        </p:nvSpPr>
        <p:spPr>
          <a:xfrm>
            <a:off x="360000" y="175175"/>
            <a:ext cx="7099500" cy="12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The construction</a:t>
            </a:r>
            <a:endParaRPr sz="36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will open a notes.txt file</a:t>
            </a:r>
            <a:endParaRPr sz="36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accen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for reading </a:t>
            </a:r>
            <a:r>
              <a:rPr lang="en" sz="36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data:</a:t>
            </a:r>
            <a:endParaRPr sz="3600">
              <a:solidFill>
                <a:schemeClr val="dk1"/>
              </a:solidFill>
              <a:highlight>
                <a:schemeClr val="lt1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aphicFrame>
        <p:nvGraphicFramePr>
          <p:cNvPr id="405" name="Google Shape;405;p45"/>
          <p:cNvGraphicFramePr/>
          <p:nvPr/>
        </p:nvGraphicFramePr>
        <p:xfrm>
          <a:off x="360000" y="2190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{5529012E-F72B-422B-8D90-95B115F776B8}</a:tableStyleId>
              </a:tblPr>
              <a:tblGrid>
                <a:gridCol w="2425925"/>
                <a:gridCol w="4830775"/>
              </a:tblGrid>
              <a:tr h="53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Purpose of the function</a:t>
                      </a:r>
                      <a:endParaRPr i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784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Function in Python</a:t>
                      </a:r>
                      <a:endParaRPr i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4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Open file for reading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784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with</a:t>
                      </a: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open(</a:t>
                      </a:r>
                      <a:r>
                        <a:rPr lang="en" sz="1800">
                          <a:solidFill>
                            <a:srgbClr val="A3151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“notes.txt”</a:t>
                      </a: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800">
                          <a:solidFill>
                            <a:srgbClr val="A3151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“r”</a:t>
                      </a: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</a:t>
                      </a:r>
                      <a:r>
                        <a:rPr lang="en" sz="1800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as</a:t>
                      </a: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800">
                          <a:solidFill>
                            <a:srgbClr val="001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file:</a:t>
                      </a:r>
                      <a:endParaRPr sz="1800">
                        <a:solidFill>
                          <a:srgbClr val="00108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Reading file data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data = file.read()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4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Close file when finished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The file will automatically close after the end of the with operator block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" name="Google Shape;41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000" y="1126499"/>
            <a:ext cx="5484751" cy="40189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1" name="Google Shape;411;p46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412" name="Google Shape;412;p46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46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4" name="Google Shape;414;p46"/>
          <p:cNvSpPr txBox="1"/>
          <p:nvPr/>
        </p:nvSpPr>
        <p:spPr>
          <a:xfrm rot="-5400000">
            <a:off x="6587625" y="2519825"/>
            <a:ext cx="32751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Qualifications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15" name="Google Shape;415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78050" y="3792329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46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46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8" name="Google Shape;418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800" y="162550"/>
            <a:ext cx="1162225" cy="1099934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46"/>
          <p:cNvSpPr txBox="1"/>
          <p:nvPr/>
        </p:nvSpPr>
        <p:spPr>
          <a:xfrm>
            <a:off x="360000" y="175175"/>
            <a:ext cx="7099500" cy="12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How do we create an application window in PyQT?</a:t>
            </a:r>
            <a:endParaRPr sz="23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What widgets for this window do you know?</a:t>
            </a:r>
            <a:endParaRPr sz="23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20" name="Google Shape;420;p46"/>
          <p:cNvSpPr/>
          <p:nvPr/>
        </p:nvSpPr>
        <p:spPr>
          <a:xfrm>
            <a:off x="5050975" y="1670263"/>
            <a:ext cx="1843500" cy="539100"/>
          </a:xfrm>
          <a:prstGeom prst="wedgeRoundRectCallout">
            <a:avLst>
              <a:gd fmla="val -77285" name="adj1"/>
              <a:gd fmla="val -87843" name="adj2"/>
              <a:gd fmla="val 0" name="adj3"/>
            </a:avLst>
          </a:prstGeom>
          <a:solidFill>
            <a:schemeClr val="lt2"/>
          </a:solidFill>
          <a:ln cap="flat" cmpd="sng" w="28575">
            <a:solidFill>
              <a:srgbClr val="FF78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?</a:t>
            </a:r>
            <a:endParaRPr sz="1800"/>
          </a:p>
        </p:txBody>
      </p:sp>
      <p:sp>
        <p:nvSpPr>
          <p:cNvPr id="421" name="Google Shape;421;p46"/>
          <p:cNvSpPr/>
          <p:nvPr/>
        </p:nvSpPr>
        <p:spPr>
          <a:xfrm>
            <a:off x="5050975" y="4070750"/>
            <a:ext cx="1843500" cy="539100"/>
          </a:xfrm>
          <a:prstGeom prst="wedgeRoundRectCallout">
            <a:avLst>
              <a:gd fmla="val -73869" name="adj1"/>
              <a:gd fmla="val -46851" name="adj2"/>
              <a:gd fmla="val 0" name="adj3"/>
            </a:avLst>
          </a:prstGeom>
          <a:solidFill>
            <a:schemeClr val="lt2"/>
          </a:solidFill>
          <a:ln cap="flat" cmpd="sng" w="28575">
            <a:solidFill>
              <a:srgbClr val="FF78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?</a:t>
            </a:r>
            <a:endParaRPr sz="1800"/>
          </a:p>
        </p:txBody>
      </p:sp>
      <p:sp>
        <p:nvSpPr>
          <p:cNvPr id="422" name="Google Shape;422;p46"/>
          <p:cNvSpPr/>
          <p:nvPr/>
        </p:nvSpPr>
        <p:spPr>
          <a:xfrm>
            <a:off x="4392000" y="2934038"/>
            <a:ext cx="1843500" cy="539100"/>
          </a:xfrm>
          <a:prstGeom prst="wedgeRoundRectCallout">
            <a:avLst>
              <a:gd fmla="val -84001" name="adj1"/>
              <a:gd fmla="val -75503" name="adj2"/>
              <a:gd fmla="val 0" name="adj3"/>
            </a:avLst>
          </a:prstGeom>
          <a:solidFill>
            <a:schemeClr val="lt2"/>
          </a:solidFill>
          <a:ln cap="flat" cmpd="sng" w="28575">
            <a:solidFill>
              <a:srgbClr val="FF78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?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7" name="Google Shape;42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000" y="1126499"/>
            <a:ext cx="5484751" cy="40189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8" name="Google Shape;428;p47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429" name="Google Shape;429;p47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47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1" name="Google Shape;431;p47"/>
          <p:cNvSpPr txBox="1"/>
          <p:nvPr/>
        </p:nvSpPr>
        <p:spPr>
          <a:xfrm rot="-5400000">
            <a:off x="6587625" y="2519825"/>
            <a:ext cx="32751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Qualifications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32" name="Google Shape;432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78050" y="3792329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47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47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5" name="Google Shape;435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800" y="162550"/>
            <a:ext cx="1162225" cy="1099934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47"/>
          <p:cNvSpPr txBox="1"/>
          <p:nvPr/>
        </p:nvSpPr>
        <p:spPr>
          <a:xfrm>
            <a:off x="360000" y="175175"/>
            <a:ext cx="7099500" cy="12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How do we create an application window in PyQT?</a:t>
            </a:r>
            <a:endParaRPr sz="23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What widgets for this window do you know?</a:t>
            </a:r>
            <a:endParaRPr sz="2300">
              <a:solidFill>
                <a:schemeClr val="dk1"/>
              </a:solidFill>
              <a:highlight>
                <a:schemeClr val="lt1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37" name="Google Shape;437;p47"/>
          <p:cNvSpPr/>
          <p:nvPr/>
        </p:nvSpPr>
        <p:spPr>
          <a:xfrm>
            <a:off x="5050975" y="4070750"/>
            <a:ext cx="1843500" cy="539100"/>
          </a:xfrm>
          <a:prstGeom prst="wedgeRoundRectCallout">
            <a:avLst>
              <a:gd fmla="val -73869" name="adj1"/>
              <a:gd fmla="val -46851" name="adj2"/>
              <a:gd fmla="val 0" name="adj3"/>
            </a:avLst>
          </a:prstGeom>
          <a:solidFill>
            <a:schemeClr val="lt2"/>
          </a:solidFill>
          <a:ln cap="flat" cmpd="sng" w="28575">
            <a:solidFill>
              <a:srgbClr val="FF78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QPushButton</a:t>
            </a:r>
            <a:endParaRPr sz="1800"/>
          </a:p>
        </p:txBody>
      </p:sp>
      <p:sp>
        <p:nvSpPr>
          <p:cNvPr id="438" name="Google Shape;438;p47"/>
          <p:cNvSpPr/>
          <p:nvPr/>
        </p:nvSpPr>
        <p:spPr>
          <a:xfrm>
            <a:off x="4392000" y="2934038"/>
            <a:ext cx="1843500" cy="539100"/>
          </a:xfrm>
          <a:prstGeom prst="wedgeRoundRectCallout">
            <a:avLst>
              <a:gd fmla="val -84001" name="adj1"/>
              <a:gd fmla="val -75503" name="adj2"/>
              <a:gd fmla="val 0" name="adj3"/>
            </a:avLst>
          </a:prstGeom>
          <a:solidFill>
            <a:schemeClr val="lt2"/>
          </a:solidFill>
          <a:ln cap="flat" cmpd="sng" w="28575">
            <a:solidFill>
              <a:srgbClr val="FF78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QLabel</a:t>
            </a:r>
            <a:endParaRPr sz="1800"/>
          </a:p>
        </p:txBody>
      </p:sp>
      <p:sp>
        <p:nvSpPr>
          <p:cNvPr id="439" name="Google Shape;439;p47"/>
          <p:cNvSpPr/>
          <p:nvPr/>
        </p:nvSpPr>
        <p:spPr>
          <a:xfrm>
            <a:off x="5050975" y="1670263"/>
            <a:ext cx="1843500" cy="539100"/>
          </a:xfrm>
          <a:prstGeom prst="wedgeRoundRectCallout">
            <a:avLst>
              <a:gd fmla="val -77285" name="adj1"/>
              <a:gd fmla="val -87843" name="adj2"/>
              <a:gd fmla="val 0" name="adj3"/>
            </a:avLst>
          </a:prstGeom>
          <a:solidFill>
            <a:schemeClr val="lt2"/>
          </a:solidFill>
          <a:ln cap="flat" cmpd="sng" w="28575">
            <a:solidFill>
              <a:srgbClr val="FF78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QWidget()</a:t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4" name="Google Shape;444;p48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445" name="Google Shape;445;p48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48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7" name="Google Shape;447;p48"/>
          <p:cNvSpPr txBox="1"/>
          <p:nvPr/>
        </p:nvSpPr>
        <p:spPr>
          <a:xfrm rot="-5400000">
            <a:off x="6587625" y="2519825"/>
            <a:ext cx="32751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Qualifications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48" name="Google Shape;44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3792329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48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48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1" name="Google Shape;451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4800" y="162550"/>
            <a:ext cx="1162225" cy="1099934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48"/>
          <p:cNvSpPr txBox="1"/>
          <p:nvPr/>
        </p:nvSpPr>
        <p:spPr>
          <a:xfrm>
            <a:off x="360000" y="175175"/>
            <a:ext cx="7099500" cy="12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What is a layout? What does it consist of?</a:t>
            </a:r>
            <a:endParaRPr sz="3000">
              <a:solidFill>
                <a:schemeClr val="dk1"/>
              </a:solidFill>
              <a:highlight>
                <a:schemeClr val="lt1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53" name="Google Shape;453;p48"/>
          <p:cNvSpPr txBox="1"/>
          <p:nvPr/>
        </p:nvSpPr>
        <p:spPr>
          <a:xfrm>
            <a:off x="4055675" y="1365200"/>
            <a:ext cx="3610500" cy="34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54" name="Google Shape;454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0000" y="1126499"/>
            <a:ext cx="5484751" cy="4018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9" name="Google Shape;459;p49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460" name="Google Shape;460;p49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49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2" name="Google Shape;462;p49"/>
          <p:cNvSpPr txBox="1"/>
          <p:nvPr/>
        </p:nvSpPr>
        <p:spPr>
          <a:xfrm rot="-5400000">
            <a:off x="6587625" y="2519825"/>
            <a:ext cx="32751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Qualifications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63" name="Google Shape;46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3792329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49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49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6" name="Google Shape;466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4800" y="162550"/>
            <a:ext cx="1162225" cy="1099934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49"/>
          <p:cNvSpPr txBox="1"/>
          <p:nvPr/>
        </p:nvSpPr>
        <p:spPr>
          <a:xfrm>
            <a:off x="360000" y="175175"/>
            <a:ext cx="7099500" cy="12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What is a layout? What does it consist of?</a:t>
            </a:r>
            <a:endParaRPr sz="3000">
              <a:solidFill>
                <a:schemeClr val="dk1"/>
              </a:solidFill>
              <a:highlight>
                <a:schemeClr val="lt1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68" name="Google Shape;468;p49"/>
          <p:cNvSpPr txBox="1"/>
          <p:nvPr/>
        </p:nvSpPr>
        <p:spPr>
          <a:xfrm>
            <a:off x="4055675" y="1365200"/>
            <a:ext cx="3610500" cy="34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 layout</a:t>
            </a: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is an interface element with which widgets can be arranged along lines.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69" name="Google Shape;469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0000" y="1126500"/>
            <a:ext cx="3843124" cy="2816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4" name="Google Shape;474;p50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475" name="Google Shape;475;p50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50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7" name="Google Shape;477;p50"/>
          <p:cNvSpPr txBox="1"/>
          <p:nvPr/>
        </p:nvSpPr>
        <p:spPr>
          <a:xfrm rot="-5400000">
            <a:off x="6587625" y="2519825"/>
            <a:ext cx="32751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Qualifications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78" name="Google Shape;47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3792329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50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50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1" name="Google Shape;481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4800" y="162550"/>
            <a:ext cx="1162225" cy="1099934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50"/>
          <p:cNvSpPr txBox="1"/>
          <p:nvPr/>
        </p:nvSpPr>
        <p:spPr>
          <a:xfrm>
            <a:off x="360000" y="175175"/>
            <a:ext cx="7099500" cy="12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Name and show the guide lines in this window:</a:t>
            </a:r>
            <a:endParaRPr sz="3000">
              <a:solidFill>
                <a:schemeClr val="dk1"/>
              </a:solidFill>
              <a:highlight>
                <a:schemeClr val="lt1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83" name="Google Shape;483;p50"/>
          <p:cNvSpPr txBox="1"/>
          <p:nvPr/>
        </p:nvSpPr>
        <p:spPr>
          <a:xfrm>
            <a:off x="6165450" y="1673325"/>
            <a:ext cx="1485600" cy="29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i="1" lang="en">
                <a:solidFill>
                  <a:srgbClr val="999999"/>
                </a:solidFill>
              </a:rPr>
              <a:t>There may be several options!</a:t>
            </a:r>
            <a:endParaRPr i="1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999999"/>
              </a:solidFill>
            </a:endParaRPr>
          </a:p>
        </p:txBody>
      </p:sp>
      <p:pic>
        <p:nvPicPr>
          <p:cNvPr id="484" name="Google Shape;484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4400" y="1126499"/>
            <a:ext cx="5484751" cy="4018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9" name="Google Shape;48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9687" y="1538025"/>
            <a:ext cx="4920425" cy="36054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0" name="Google Shape;490;p51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491" name="Google Shape;491;p51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51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3" name="Google Shape;493;p51"/>
          <p:cNvSpPr txBox="1"/>
          <p:nvPr/>
        </p:nvSpPr>
        <p:spPr>
          <a:xfrm rot="-5400000">
            <a:off x="6587625" y="2519825"/>
            <a:ext cx="32751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Qualifications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94" name="Google Shape;494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78050" y="3792329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51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51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97" name="Google Shape;497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800" y="162550"/>
            <a:ext cx="1162225" cy="1099934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51"/>
          <p:cNvSpPr txBox="1"/>
          <p:nvPr/>
        </p:nvSpPr>
        <p:spPr>
          <a:xfrm>
            <a:off x="360000" y="175175"/>
            <a:ext cx="7099500" cy="12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Possible answer:</a:t>
            </a:r>
            <a:endParaRPr sz="3000">
              <a:solidFill>
                <a:schemeClr val="dk1"/>
              </a:solidFill>
              <a:highlight>
                <a:schemeClr val="lt1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499" name="Google Shape;499;p51"/>
          <p:cNvCxnSpPr/>
          <p:nvPr/>
        </p:nvCxnSpPr>
        <p:spPr>
          <a:xfrm>
            <a:off x="1313950" y="4070750"/>
            <a:ext cx="46719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00" name="Google Shape;500;p51"/>
          <p:cNvCxnSpPr/>
          <p:nvPr/>
        </p:nvCxnSpPr>
        <p:spPr>
          <a:xfrm>
            <a:off x="1313950" y="4357925"/>
            <a:ext cx="46719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01" name="Google Shape;501;p51"/>
          <p:cNvCxnSpPr/>
          <p:nvPr/>
        </p:nvCxnSpPr>
        <p:spPr>
          <a:xfrm>
            <a:off x="4429763" y="1898300"/>
            <a:ext cx="0" cy="19989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02" name="Google Shape;502;p51"/>
          <p:cNvCxnSpPr/>
          <p:nvPr/>
        </p:nvCxnSpPr>
        <p:spPr>
          <a:xfrm>
            <a:off x="5260975" y="1898300"/>
            <a:ext cx="0" cy="19989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03" name="Google Shape;503;p51"/>
          <p:cNvCxnSpPr/>
          <p:nvPr/>
        </p:nvCxnSpPr>
        <p:spPr>
          <a:xfrm>
            <a:off x="2527175" y="1898300"/>
            <a:ext cx="0" cy="19989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04" name="Google Shape;504;p51"/>
          <p:cNvCxnSpPr/>
          <p:nvPr/>
        </p:nvCxnSpPr>
        <p:spPr>
          <a:xfrm>
            <a:off x="1356563" y="2662150"/>
            <a:ext cx="46719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05" name="Google Shape;505;p51"/>
          <p:cNvSpPr txBox="1"/>
          <p:nvPr/>
        </p:nvSpPr>
        <p:spPr>
          <a:xfrm>
            <a:off x="292600" y="802325"/>
            <a:ext cx="6232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i="1" lang="en" sz="18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There may be several options!</a:t>
            </a:r>
            <a:endParaRPr i="1" sz="18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0" name="Google Shape;51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100" y="1126499"/>
            <a:ext cx="5484751" cy="40189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1" name="Google Shape;511;p52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512" name="Google Shape;512;p52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52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4" name="Google Shape;514;p52"/>
          <p:cNvSpPr txBox="1"/>
          <p:nvPr/>
        </p:nvSpPr>
        <p:spPr>
          <a:xfrm rot="-5400000">
            <a:off x="6587625" y="2519825"/>
            <a:ext cx="32751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Qualifications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15" name="Google Shape;515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78050" y="3792329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52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52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8" name="Google Shape;518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800" y="162550"/>
            <a:ext cx="1162225" cy="1099934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52"/>
          <p:cNvSpPr txBox="1"/>
          <p:nvPr/>
        </p:nvSpPr>
        <p:spPr>
          <a:xfrm>
            <a:off x="360000" y="175175"/>
            <a:ext cx="7099500" cy="12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Which command creates these lines?</a:t>
            </a:r>
            <a:endParaRPr sz="3000">
              <a:solidFill>
                <a:schemeClr val="dk1"/>
              </a:solidFill>
              <a:highlight>
                <a:schemeClr val="lt1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520" name="Google Shape;520;p52"/>
          <p:cNvCxnSpPr/>
          <p:nvPr/>
        </p:nvCxnSpPr>
        <p:spPr>
          <a:xfrm>
            <a:off x="1313950" y="4070750"/>
            <a:ext cx="46719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21" name="Google Shape;521;p52"/>
          <p:cNvCxnSpPr/>
          <p:nvPr/>
        </p:nvCxnSpPr>
        <p:spPr>
          <a:xfrm>
            <a:off x="5260975" y="1898300"/>
            <a:ext cx="6000" cy="20436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22" name="Google Shape;522;p52"/>
          <p:cNvSpPr/>
          <p:nvPr/>
        </p:nvSpPr>
        <p:spPr>
          <a:xfrm>
            <a:off x="5518725" y="2866425"/>
            <a:ext cx="1843500" cy="539100"/>
          </a:xfrm>
          <a:prstGeom prst="wedgeRoundRectCallout">
            <a:avLst>
              <a:gd fmla="val -43550" name="adj1"/>
              <a:gd fmla="val -108686" name="adj2"/>
              <a:gd fmla="val 0" name="adj3"/>
            </a:avLst>
          </a:prstGeom>
          <a:solidFill>
            <a:schemeClr val="lt2"/>
          </a:solidFill>
          <a:ln cap="flat" cmpd="sng" w="28575">
            <a:solidFill>
              <a:srgbClr val="FF78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?</a:t>
            </a:r>
            <a:endParaRPr sz="1800"/>
          </a:p>
        </p:txBody>
      </p:sp>
      <p:sp>
        <p:nvSpPr>
          <p:cNvPr id="523" name="Google Shape;523;p52"/>
          <p:cNvSpPr/>
          <p:nvPr/>
        </p:nvSpPr>
        <p:spPr>
          <a:xfrm>
            <a:off x="360000" y="3135975"/>
            <a:ext cx="1843500" cy="539100"/>
          </a:xfrm>
          <a:prstGeom prst="wedgeRoundRectCallout">
            <a:avLst>
              <a:gd fmla="val 45043" name="adj1"/>
              <a:gd fmla="val 98576" name="adj2"/>
              <a:gd fmla="val 0" name="adj3"/>
            </a:avLst>
          </a:prstGeom>
          <a:solidFill>
            <a:schemeClr val="lt2"/>
          </a:solidFill>
          <a:ln cap="flat" cmpd="sng" w="28575">
            <a:solidFill>
              <a:srgbClr val="FF78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?</a:t>
            </a:r>
            <a:endParaRPr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8" name="Google Shape;52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100" y="1126499"/>
            <a:ext cx="5484751" cy="40189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9" name="Google Shape;529;p53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530" name="Google Shape;530;p53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53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2" name="Google Shape;532;p53"/>
          <p:cNvSpPr txBox="1"/>
          <p:nvPr/>
        </p:nvSpPr>
        <p:spPr>
          <a:xfrm rot="-5400000">
            <a:off x="6587625" y="2519825"/>
            <a:ext cx="32751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Qualifications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33" name="Google Shape;533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78050" y="3792329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p53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53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36" name="Google Shape;536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800" y="162550"/>
            <a:ext cx="1162225" cy="1099934"/>
          </a:xfrm>
          <a:prstGeom prst="rect">
            <a:avLst/>
          </a:prstGeom>
          <a:noFill/>
          <a:ln>
            <a:noFill/>
          </a:ln>
        </p:spPr>
      </p:pic>
      <p:sp>
        <p:nvSpPr>
          <p:cNvPr id="537" name="Google Shape;537;p53"/>
          <p:cNvSpPr txBox="1"/>
          <p:nvPr/>
        </p:nvSpPr>
        <p:spPr>
          <a:xfrm>
            <a:off x="360000" y="175175"/>
            <a:ext cx="7099500" cy="12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Which command creates these lines?</a:t>
            </a:r>
            <a:endParaRPr sz="3000">
              <a:solidFill>
                <a:schemeClr val="dk1"/>
              </a:solidFill>
              <a:highlight>
                <a:schemeClr val="lt1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538" name="Google Shape;538;p53"/>
          <p:cNvCxnSpPr/>
          <p:nvPr/>
        </p:nvCxnSpPr>
        <p:spPr>
          <a:xfrm>
            <a:off x="1313950" y="4070750"/>
            <a:ext cx="46719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39" name="Google Shape;539;p53"/>
          <p:cNvCxnSpPr/>
          <p:nvPr/>
        </p:nvCxnSpPr>
        <p:spPr>
          <a:xfrm>
            <a:off x="5260975" y="2114175"/>
            <a:ext cx="6000" cy="20436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40" name="Google Shape;540;p53"/>
          <p:cNvSpPr/>
          <p:nvPr/>
        </p:nvSpPr>
        <p:spPr>
          <a:xfrm>
            <a:off x="5518725" y="2866425"/>
            <a:ext cx="1919700" cy="539100"/>
          </a:xfrm>
          <a:prstGeom prst="wedgeRoundRectCallout">
            <a:avLst>
              <a:gd fmla="val -43550" name="adj1"/>
              <a:gd fmla="val -108686" name="adj2"/>
              <a:gd fmla="val 0" name="adj3"/>
            </a:avLst>
          </a:prstGeom>
          <a:solidFill>
            <a:schemeClr val="lt2"/>
          </a:solidFill>
          <a:ln cap="flat" cmpd="sng" w="28575">
            <a:solidFill>
              <a:srgbClr val="FF78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QVBoxLayout( )</a:t>
            </a:r>
            <a:endParaRPr sz="1800"/>
          </a:p>
        </p:txBody>
      </p:sp>
      <p:sp>
        <p:nvSpPr>
          <p:cNvPr id="541" name="Google Shape;541;p53"/>
          <p:cNvSpPr/>
          <p:nvPr/>
        </p:nvSpPr>
        <p:spPr>
          <a:xfrm>
            <a:off x="360000" y="3135975"/>
            <a:ext cx="1919700" cy="539100"/>
          </a:xfrm>
          <a:prstGeom prst="wedgeRoundRectCallout">
            <a:avLst>
              <a:gd fmla="val 45043" name="adj1"/>
              <a:gd fmla="val 98576" name="adj2"/>
              <a:gd fmla="val 0" name="adj3"/>
            </a:avLst>
          </a:prstGeom>
          <a:solidFill>
            <a:schemeClr val="lt2"/>
          </a:solidFill>
          <a:ln cap="flat" cmpd="sng" w="28575">
            <a:solidFill>
              <a:srgbClr val="FF78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QHBoxLayout( )</a:t>
            </a:r>
            <a:endParaRPr sz="1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6" name="Google Shape;54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39650" y="1352000"/>
            <a:ext cx="3924300" cy="3181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7" name="Google Shape;547;p54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548" name="Google Shape;548;p54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54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0" name="Google Shape;550;p54"/>
          <p:cNvSpPr txBox="1"/>
          <p:nvPr/>
        </p:nvSpPr>
        <p:spPr>
          <a:xfrm rot="-5400000">
            <a:off x="6587625" y="2519825"/>
            <a:ext cx="32751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Qualifications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51" name="Google Shape;551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78050" y="3792329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Google Shape;552;p54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54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4" name="Google Shape;554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800" y="162550"/>
            <a:ext cx="1162225" cy="1099934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54"/>
          <p:cNvSpPr txBox="1"/>
          <p:nvPr/>
        </p:nvSpPr>
        <p:spPr>
          <a:xfrm>
            <a:off x="360000" y="175175"/>
            <a:ext cx="7099500" cy="12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How do we arrange the widgets and run the application?</a:t>
            </a:r>
            <a:endParaRPr sz="3000">
              <a:solidFill>
                <a:schemeClr val="dk1"/>
              </a:solidFill>
              <a:highlight>
                <a:schemeClr val="lt1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56" name="Google Shape;556;p54"/>
          <p:cNvSpPr txBox="1"/>
          <p:nvPr/>
        </p:nvSpPr>
        <p:spPr>
          <a:xfrm>
            <a:off x="3516650" y="1262475"/>
            <a:ext cx="4019100" cy="3705900"/>
          </a:xfrm>
          <a:prstGeom prst="rect">
            <a:avLst/>
          </a:prstGeom>
          <a:noFill/>
          <a:ln cap="flat" cmpd="sng" w="28575">
            <a:solidFill>
              <a:srgbClr val="FF7842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008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#which layouts do we create?</a:t>
            </a:r>
            <a:endParaRPr sz="1800">
              <a:solidFill>
                <a:srgbClr val="00800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008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#how do we display the application?</a:t>
            </a:r>
            <a:endParaRPr sz="18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54"/>
          <p:cNvSpPr/>
          <p:nvPr/>
        </p:nvSpPr>
        <p:spPr>
          <a:xfrm>
            <a:off x="251700" y="3835550"/>
            <a:ext cx="1919700" cy="359400"/>
          </a:xfrm>
          <a:prstGeom prst="wedgeRoundRectCallout">
            <a:avLst>
              <a:gd fmla="val -12215" name="adj1"/>
              <a:gd fmla="val -121829" name="adj2"/>
              <a:gd fmla="val 0" name="adj3"/>
            </a:avLst>
          </a:prstGeom>
          <a:solidFill>
            <a:schemeClr val="lt2"/>
          </a:solidFill>
          <a:ln cap="flat" cmpd="sng" w="28575">
            <a:solidFill>
              <a:srgbClr val="FF78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to_press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558" name="Google Shape;558;p54"/>
          <p:cNvSpPr/>
          <p:nvPr/>
        </p:nvSpPr>
        <p:spPr>
          <a:xfrm>
            <a:off x="1899175" y="2111300"/>
            <a:ext cx="1350900" cy="359400"/>
          </a:xfrm>
          <a:prstGeom prst="wedgeRoundRectCallout">
            <a:avLst>
              <a:gd fmla="val -41431" name="adj1"/>
              <a:gd fmla="val 78624" name="adj2"/>
              <a:gd fmla="val 0" name="adj3"/>
            </a:avLst>
          </a:prstGeom>
          <a:solidFill>
            <a:schemeClr val="lt2"/>
          </a:solidFill>
          <a:ln cap="flat" cmpd="sng" w="28575">
            <a:solidFill>
              <a:srgbClr val="FF78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to_read</a:t>
            </a:r>
            <a:endParaRPr sz="1800"/>
          </a:p>
        </p:txBody>
      </p:sp>
      <p:cxnSp>
        <p:nvCxnSpPr>
          <p:cNvPr id="559" name="Google Shape;559;p54"/>
          <p:cNvCxnSpPr/>
          <p:nvPr/>
        </p:nvCxnSpPr>
        <p:spPr>
          <a:xfrm>
            <a:off x="1712200" y="1693388"/>
            <a:ext cx="6000" cy="20436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8"/>
          <p:cNvSpPr txBox="1"/>
          <p:nvPr/>
        </p:nvSpPr>
        <p:spPr>
          <a:xfrm>
            <a:off x="303975" y="175175"/>
            <a:ext cx="72351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800"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Let's get back to the request!</a:t>
            </a:r>
            <a:endParaRPr sz="28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113" name="Google Shape;113;p28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14" name="Google Shape;114;p28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8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" name="Google Shape;116;p28"/>
          <p:cNvSpPr txBox="1"/>
          <p:nvPr/>
        </p:nvSpPr>
        <p:spPr>
          <a:xfrm rot="-5400000">
            <a:off x="6510050" y="2633825"/>
            <a:ext cx="32511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Discussing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work tasks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7" name="Google Shape;11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316298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8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8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8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8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28513" y="47054"/>
            <a:ext cx="1334800" cy="126327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8"/>
          <p:cNvSpPr txBox="1"/>
          <p:nvPr/>
        </p:nvSpPr>
        <p:spPr>
          <a:xfrm>
            <a:off x="236525" y="733275"/>
            <a:ext cx="6330000" cy="38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theoretical research institute has turned to us with a request for a Smart Notes application.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scientists should be able to: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❖"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Create and delete notes.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❖"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Edit notes.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❖"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Add tags to notes.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❖"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Search the notes using tags.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i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Ready to get started?</a:t>
            </a:r>
            <a:endParaRPr i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28"/>
          <p:cNvSpPr txBox="1"/>
          <p:nvPr/>
        </p:nvSpPr>
        <p:spPr>
          <a:xfrm>
            <a:off x="5992625" y="4458000"/>
            <a:ext cx="17034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Cole, </a:t>
            </a:r>
            <a:endParaRPr i="1"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senior developer</a:t>
            </a:r>
            <a:endParaRPr i="1"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5" name="Google Shape;125;p28"/>
          <p:cNvPicPr preferRelativeResize="0"/>
          <p:nvPr/>
        </p:nvPicPr>
        <p:blipFill rotWithShape="1">
          <a:blip r:embed="rId5">
            <a:alphaModFix/>
          </a:blip>
          <a:srcRect b="70656" l="3410" r="66510" t="1981"/>
          <a:stretch/>
        </p:blipFill>
        <p:spPr>
          <a:xfrm>
            <a:off x="6106599" y="2717075"/>
            <a:ext cx="1475445" cy="1760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4" name="Google Shape;564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46950" y="1352000"/>
            <a:ext cx="3924300" cy="3181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5" name="Google Shape;565;p55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566" name="Google Shape;566;p55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55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8" name="Google Shape;568;p55"/>
          <p:cNvSpPr txBox="1"/>
          <p:nvPr/>
        </p:nvSpPr>
        <p:spPr>
          <a:xfrm rot="-5400000">
            <a:off x="6587625" y="2519825"/>
            <a:ext cx="32751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Qualifications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69" name="Google Shape;569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78050" y="3792329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p55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55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2" name="Google Shape;572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800" y="162550"/>
            <a:ext cx="1162225" cy="1099934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p55"/>
          <p:cNvSpPr txBox="1"/>
          <p:nvPr/>
        </p:nvSpPr>
        <p:spPr>
          <a:xfrm>
            <a:off x="360000" y="175175"/>
            <a:ext cx="7099500" cy="12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How do we arrange the widgets and run the application?</a:t>
            </a:r>
            <a:endParaRPr sz="3000">
              <a:solidFill>
                <a:schemeClr val="dk1"/>
              </a:solidFill>
              <a:highlight>
                <a:schemeClr val="lt1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74" name="Google Shape;574;p55"/>
          <p:cNvSpPr txBox="1"/>
          <p:nvPr/>
        </p:nvSpPr>
        <p:spPr>
          <a:xfrm>
            <a:off x="3516650" y="1262475"/>
            <a:ext cx="4255800" cy="3705900"/>
          </a:xfrm>
          <a:prstGeom prst="rect">
            <a:avLst/>
          </a:prstGeom>
          <a:noFill/>
          <a:ln cap="flat" cmpd="sng" w="28575">
            <a:solidFill>
              <a:srgbClr val="FF7842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</a:t>
            </a:r>
            <a:r>
              <a:rPr lang="en" sz="1600">
                <a:solidFill>
                  <a:srgbClr val="008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which layouts do we create?</a:t>
            </a:r>
            <a:endParaRPr sz="16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col = QVBoxLayout()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col.addWidget(to_read)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col.addWidget(to_press)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main_win.setLayout(col)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8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#how do we display the application?</a:t>
            </a:r>
            <a:endParaRPr sz="16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main_win.show()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app.exec_()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75" name="Google Shape;575;p55"/>
          <p:cNvSpPr/>
          <p:nvPr/>
        </p:nvSpPr>
        <p:spPr>
          <a:xfrm>
            <a:off x="251700" y="3835550"/>
            <a:ext cx="1919700" cy="359400"/>
          </a:xfrm>
          <a:prstGeom prst="wedgeRoundRectCallout">
            <a:avLst>
              <a:gd fmla="val -12215" name="adj1"/>
              <a:gd fmla="val -121829" name="adj2"/>
              <a:gd fmla="val 0" name="adj3"/>
            </a:avLst>
          </a:prstGeom>
          <a:solidFill>
            <a:schemeClr val="lt2"/>
          </a:solidFill>
          <a:ln cap="flat" cmpd="sng" w="28575">
            <a:solidFill>
              <a:srgbClr val="FF78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to_press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576" name="Google Shape;576;p55"/>
          <p:cNvSpPr/>
          <p:nvPr/>
        </p:nvSpPr>
        <p:spPr>
          <a:xfrm>
            <a:off x="1899175" y="2111300"/>
            <a:ext cx="1350900" cy="359400"/>
          </a:xfrm>
          <a:prstGeom prst="wedgeRoundRectCallout">
            <a:avLst>
              <a:gd fmla="val -41431" name="adj1"/>
              <a:gd fmla="val 78624" name="adj2"/>
              <a:gd fmla="val 0" name="adj3"/>
            </a:avLst>
          </a:prstGeom>
          <a:solidFill>
            <a:schemeClr val="lt2"/>
          </a:solidFill>
          <a:ln cap="flat" cmpd="sng" w="28575">
            <a:solidFill>
              <a:srgbClr val="FF78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to_read</a:t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577" name="Google Shape;577;p55"/>
          <p:cNvCxnSpPr/>
          <p:nvPr/>
        </p:nvCxnSpPr>
        <p:spPr>
          <a:xfrm>
            <a:off x="1712200" y="1693388"/>
            <a:ext cx="6000" cy="20436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2" name="Google Shape;582;p56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583" name="Google Shape;583;p56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56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5" name="Google Shape;585;p56"/>
          <p:cNvSpPr txBox="1"/>
          <p:nvPr/>
        </p:nvSpPr>
        <p:spPr>
          <a:xfrm rot="-5400000">
            <a:off x="6587625" y="2519825"/>
            <a:ext cx="32751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Qualifications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86" name="Google Shape;586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3792329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587" name="Google Shape;587;p56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56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9" name="Google Shape;589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4800" y="162550"/>
            <a:ext cx="1162225" cy="1099934"/>
          </a:xfrm>
          <a:prstGeom prst="rect">
            <a:avLst/>
          </a:prstGeom>
          <a:noFill/>
          <a:ln>
            <a:noFill/>
          </a:ln>
        </p:spPr>
      </p:pic>
      <p:sp>
        <p:nvSpPr>
          <p:cNvPr id="590" name="Google Shape;590;p56"/>
          <p:cNvSpPr txBox="1"/>
          <p:nvPr/>
        </p:nvSpPr>
        <p:spPr>
          <a:xfrm>
            <a:off x="360000" y="175175"/>
            <a:ext cx="7099500" cy="6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Qualifications confirmed!</a:t>
            </a:r>
            <a:endParaRPr sz="30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91" name="Google Shape;591;p56"/>
          <p:cNvSpPr txBox="1"/>
          <p:nvPr/>
        </p:nvSpPr>
        <p:spPr>
          <a:xfrm>
            <a:off x="294850" y="825650"/>
            <a:ext cx="5381400" cy="18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Great, you are ready to brainstorm and work on your tasks!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92" name="Google Shape;592;p56"/>
          <p:cNvPicPr preferRelativeResize="0"/>
          <p:nvPr/>
        </p:nvPicPr>
        <p:blipFill rotWithShape="1">
          <a:blip r:embed="rId5">
            <a:alphaModFix/>
          </a:blip>
          <a:srcRect b="0" l="45124" r="0" t="0"/>
          <a:stretch/>
        </p:blipFill>
        <p:spPr>
          <a:xfrm>
            <a:off x="5922725" y="991925"/>
            <a:ext cx="1633048" cy="3904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57"/>
          <p:cNvSpPr/>
          <p:nvPr/>
        </p:nvSpPr>
        <p:spPr>
          <a:xfrm>
            <a:off x="0" y="2571750"/>
            <a:ext cx="91440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57"/>
          <p:cNvSpPr/>
          <p:nvPr/>
        </p:nvSpPr>
        <p:spPr>
          <a:xfrm>
            <a:off x="5736000" y="1047750"/>
            <a:ext cx="3048000" cy="304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57"/>
          <p:cNvSpPr/>
          <p:nvPr/>
        </p:nvSpPr>
        <p:spPr>
          <a:xfrm>
            <a:off x="6050277" y="1355868"/>
            <a:ext cx="2432100" cy="2432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0" name="Google Shape;600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47538" y="1513099"/>
            <a:ext cx="2237575" cy="2117646"/>
          </a:xfrm>
          <a:prstGeom prst="rect">
            <a:avLst/>
          </a:prstGeom>
          <a:noFill/>
          <a:ln>
            <a:noFill/>
          </a:ln>
        </p:spPr>
      </p:pic>
      <p:sp>
        <p:nvSpPr>
          <p:cNvPr id="601" name="Google Shape;601;p57"/>
          <p:cNvSpPr txBox="1"/>
          <p:nvPr/>
        </p:nvSpPr>
        <p:spPr>
          <a:xfrm>
            <a:off x="360000" y="320450"/>
            <a:ext cx="54327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Module 3. Lesson 2. The Smart Notes application. P. 1</a:t>
            </a:r>
            <a:endParaRPr b="1"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2" name="Google Shape;602;p57"/>
          <p:cNvSpPr txBox="1"/>
          <p:nvPr/>
        </p:nvSpPr>
        <p:spPr>
          <a:xfrm>
            <a:off x="360000" y="916000"/>
            <a:ext cx="5376000" cy="13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Smart Notes</a:t>
            </a:r>
            <a:endParaRPr sz="36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Interface</a:t>
            </a:r>
            <a:endParaRPr sz="36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603" name="Google Shape;603;p57"/>
          <p:cNvSpPr txBox="1"/>
          <p:nvPr/>
        </p:nvSpPr>
        <p:spPr>
          <a:xfrm>
            <a:off x="360000" y="876508"/>
            <a:ext cx="2628000" cy="29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Discussion</a:t>
            </a:r>
            <a:r>
              <a:rPr lang="en" sz="18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:</a:t>
            </a:r>
            <a:endParaRPr sz="18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8" name="Google Shape;608;p58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609" name="Google Shape;609;p58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58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1" name="Google Shape;611;p58"/>
          <p:cNvSpPr txBox="1"/>
          <p:nvPr/>
        </p:nvSpPr>
        <p:spPr>
          <a:xfrm rot="-5400000">
            <a:off x="6510050" y="2633825"/>
            <a:ext cx="32511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Discussion: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Smart Notes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12" name="Google Shape;612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8050" y="316298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613" name="Google Shape;613;p58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58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58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58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58"/>
          <p:cNvSpPr txBox="1"/>
          <p:nvPr/>
        </p:nvSpPr>
        <p:spPr>
          <a:xfrm>
            <a:off x="345450" y="63500"/>
            <a:ext cx="71703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Smart Notes should have the following</a:t>
            </a:r>
            <a:r>
              <a:rPr b="0" i="0" lang="en" sz="2700" u="none" cap="none" strike="noStrik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:</a:t>
            </a:r>
            <a:endParaRPr b="0" i="0" sz="2700" u="none" cap="none" strike="noStrike">
              <a:solidFill>
                <a:srgbClr val="000000"/>
              </a:solidFill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618" name="Google Shape;618;p58"/>
          <p:cNvSpPr/>
          <p:nvPr/>
        </p:nvSpPr>
        <p:spPr>
          <a:xfrm>
            <a:off x="3208100" y="2072675"/>
            <a:ext cx="2064900" cy="853500"/>
          </a:xfrm>
          <a:prstGeom prst="wave">
            <a:avLst>
              <a:gd fmla="val 6617" name="adj1"/>
              <a:gd fmla="val 1" name="adj2"/>
            </a:avLst>
          </a:prstGeom>
          <a:gradFill>
            <a:gsLst>
              <a:gs pos="0">
                <a:srgbClr val="FFFFFF"/>
              </a:gs>
              <a:gs pos="100000">
                <a:srgbClr val="B6D7A8"/>
              </a:gs>
            </a:gsLst>
            <a:lin ang="5400012" scaled="0"/>
          </a:gradFill>
          <a:ln cap="flat" cmpd="sng" w="28575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/>
              <a:t>Smart Notes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58"/>
          <p:cNvSpPr/>
          <p:nvPr/>
        </p:nvSpPr>
        <p:spPr>
          <a:xfrm>
            <a:off x="1255975" y="1814450"/>
            <a:ext cx="1707000" cy="729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1" lang="en" sz="1800"/>
              <a:t>Creating notes</a:t>
            </a:r>
            <a:endParaRPr b="0" i="1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58"/>
          <p:cNvSpPr/>
          <p:nvPr/>
        </p:nvSpPr>
        <p:spPr>
          <a:xfrm>
            <a:off x="5518125" y="1814450"/>
            <a:ext cx="1707000" cy="729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1" lang="en" sz="1800"/>
              <a:t>Searching notes</a:t>
            </a:r>
            <a:endParaRPr b="0" i="1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58"/>
          <p:cNvSpPr/>
          <p:nvPr/>
        </p:nvSpPr>
        <p:spPr>
          <a:xfrm>
            <a:off x="3387050" y="3127225"/>
            <a:ext cx="1707000" cy="729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1" lang="en" sz="1800"/>
              <a:t>Information on notes</a:t>
            </a:r>
            <a:endParaRPr b="0" i="1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58"/>
          <p:cNvSpPr/>
          <p:nvPr/>
        </p:nvSpPr>
        <p:spPr>
          <a:xfrm>
            <a:off x="386400" y="993550"/>
            <a:ext cx="1094100" cy="6519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Name request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58"/>
          <p:cNvSpPr/>
          <p:nvPr/>
        </p:nvSpPr>
        <p:spPr>
          <a:xfrm>
            <a:off x="1583200" y="991925"/>
            <a:ext cx="908100" cy="6519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Enter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text</a:t>
            </a:r>
            <a:endParaRPr/>
          </a:p>
        </p:txBody>
      </p:sp>
      <p:sp>
        <p:nvSpPr>
          <p:cNvPr id="624" name="Google Shape;624;p58"/>
          <p:cNvSpPr/>
          <p:nvPr/>
        </p:nvSpPr>
        <p:spPr>
          <a:xfrm>
            <a:off x="2594000" y="991938"/>
            <a:ext cx="1094100" cy="6519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Set tags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58"/>
          <p:cNvSpPr/>
          <p:nvPr/>
        </p:nvSpPr>
        <p:spPr>
          <a:xfrm>
            <a:off x="1812600" y="3643400"/>
            <a:ext cx="1334700" cy="6519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When running the application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6" name="Google Shape;626;p58"/>
          <p:cNvCxnSpPr>
            <a:endCxn id="622" idx="2"/>
          </p:cNvCxnSpPr>
          <p:nvPr/>
        </p:nvCxnSpPr>
        <p:spPr>
          <a:xfrm rot="10800000">
            <a:off x="933450" y="1645450"/>
            <a:ext cx="1176000" cy="168900"/>
          </a:xfrm>
          <a:prstGeom prst="straightConnector1">
            <a:avLst/>
          </a:prstGeom>
          <a:noFill/>
          <a:ln cap="flat" cmpd="sng" w="9525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7" name="Google Shape;627;p58"/>
          <p:cNvCxnSpPr>
            <a:stCxn id="619" idx="0"/>
            <a:endCxn id="623" idx="2"/>
          </p:cNvCxnSpPr>
          <p:nvPr/>
        </p:nvCxnSpPr>
        <p:spPr>
          <a:xfrm rot="10800000">
            <a:off x="2037175" y="1643750"/>
            <a:ext cx="72300" cy="170700"/>
          </a:xfrm>
          <a:prstGeom prst="straightConnector1">
            <a:avLst/>
          </a:prstGeom>
          <a:noFill/>
          <a:ln cap="flat" cmpd="sng" w="9525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8" name="Google Shape;628;p58"/>
          <p:cNvCxnSpPr>
            <a:endCxn id="624" idx="2"/>
          </p:cNvCxnSpPr>
          <p:nvPr/>
        </p:nvCxnSpPr>
        <p:spPr>
          <a:xfrm flipH="1" rot="10800000">
            <a:off x="2109350" y="1643838"/>
            <a:ext cx="1031700" cy="170700"/>
          </a:xfrm>
          <a:prstGeom prst="straightConnector1">
            <a:avLst/>
          </a:prstGeom>
          <a:noFill/>
          <a:ln cap="flat" cmpd="sng" w="9525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9" name="Google Shape;629;p58"/>
          <p:cNvCxnSpPr>
            <a:stCxn id="618" idx="1"/>
            <a:endCxn id="619" idx="3"/>
          </p:cNvCxnSpPr>
          <p:nvPr/>
        </p:nvCxnSpPr>
        <p:spPr>
          <a:xfrm rot="10800000">
            <a:off x="2963021" y="2179325"/>
            <a:ext cx="245100" cy="320100"/>
          </a:xfrm>
          <a:prstGeom prst="straightConnector1">
            <a:avLst/>
          </a:prstGeom>
          <a:noFill/>
          <a:ln cap="flat" cmpd="sng" w="9525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0" name="Google Shape;630;p58"/>
          <p:cNvSpPr/>
          <p:nvPr/>
        </p:nvSpPr>
        <p:spPr>
          <a:xfrm>
            <a:off x="5094051" y="991938"/>
            <a:ext cx="1176000" cy="6519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Enter tag to search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58"/>
          <p:cNvSpPr/>
          <p:nvPr/>
        </p:nvSpPr>
        <p:spPr>
          <a:xfrm>
            <a:off x="6499050" y="991938"/>
            <a:ext cx="1094100" cy="6519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Result: list of notes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2" name="Google Shape;632;p58"/>
          <p:cNvCxnSpPr>
            <a:stCxn id="620" idx="0"/>
            <a:endCxn id="630" idx="2"/>
          </p:cNvCxnSpPr>
          <p:nvPr/>
        </p:nvCxnSpPr>
        <p:spPr>
          <a:xfrm rot="10800000">
            <a:off x="5681925" y="1643750"/>
            <a:ext cx="689700" cy="170700"/>
          </a:xfrm>
          <a:prstGeom prst="straightConnector1">
            <a:avLst/>
          </a:prstGeom>
          <a:noFill/>
          <a:ln cap="flat" cmpd="sng" w="9525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3" name="Google Shape;633;p58"/>
          <p:cNvCxnSpPr>
            <a:stCxn id="620" idx="0"/>
            <a:endCxn id="631" idx="2"/>
          </p:cNvCxnSpPr>
          <p:nvPr/>
        </p:nvCxnSpPr>
        <p:spPr>
          <a:xfrm flipH="1" rot="10800000">
            <a:off x="6371625" y="1643750"/>
            <a:ext cx="674400" cy="170700"/>
          </a:xfrm>
          <a:prstGeom prst="straightConnector1">
            <a:avLst/>
          </a:prstGeom>
          <a:noFill/>
          <a:ln cap="flat" cmpd="sng" w="9525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4" name="Google Shape;634;p58"/>
          <p:cNvCxnSpPr>
            <a:stCxn id="618" idx="3"/>
            <a:endCxn id="620" idx="1"/>
          </p:cNvCxnSpPr>
          <p:nvPr/>
        </p:nvCxnSpPr>
        <p:spPr>
          <a:xfrm flipH="1" rot="10800000">
            <a:off x="5272979" y="2179325"/>
            <a:ext cx="245100" cy="320100"/>
          </a:xfrm>
          <a:prstGeom prst="straightConnector1">
            <a:avLst/>
          </a:prstGeom>
          <a:noFill/>
          <a:ln cap="flat" cmpd="sng" w="9525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5" name="Google Shape;635;p58"/>
          <p:cNvSpPr/>
          <p:nvPr/>
        </p:nvSpPr>
        <p:spPr>
          <a:xfrm>
            <a:off x="345450" y="4141950"/>
            <a:ext cx="1176000" cy="6519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List of available notes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6" name="Google Shape;636;p58"/>
          <p:cNvCxnSpPr>
            <a:stCxn id="621" idx="1"/>
            <a:endCxn id="625" idx="3"/>
          </p:cNvCxnSpPr>
          <p:nvPr/>
        </p:nvCxnSpPr>
        <p:spPr>
          <a:xfrm flipH="1">
            <a:off x="3147350" y="3492175"/>
            <a:ext cx="239700" cy="477300"/>
          </a:xfrm>
          <a:prstGeom prst="straightConnector1">
            <a:avLst/>
          </a:prstGeom>
          <a:noFill/>
          <a:ln cap="flat" cmpd="sng" w="9525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7" name="Google Shape;637;p58"/>
          <p:cNvCxnSpPr>
            <a:stCxn id="625" idx="1"/>
            <a:endCxn id="635" idx="3"/>
          </p:cNvCxnSpPr>
          <p:nvPr/>
        </p:nvCxnSpPr>
        <p:spPr>
          <a:xfrm flipH="1">
            <a:off x="1521300" y="3969350"/>
            <a:ext cx="291300" cy="498600"/>
          </a:xfrm>
          <a:prstGeom prst="straightConnector1">
            <a:avLst/>
          </a:prstGeom>
          <a:noFill/>
          <a:ln cap="flat" cmpd="sng" w="9525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8" name="Google Shape;638;p58"/>
          <p:cNvSpPr/>
          <p:nvPr/>
        </p:nvSpPr>
        <p:spPr>
          <a:xfrm>
            <a:off x="5245013" y="3643400"/>
            <a:ext cx="1334700" cy="6519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When clicking on the name of the note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58"/>
          <p:cNvSpPr/>
          <p:nvPr/>
        </p:nvSpPr>
        <p:spPr>
          <a:xfrm>
            <a:off x="6743188" y="3510075"/>
            <a:ext cx="908100" cy="6519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List of note tags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58"/>
          <p:cNvSpPr/>
          <p:nvPr/>
        </p:nvSpPr>
        <p:spPr>
          <a:xfrm>
            <a:off x="6730688" y="4287225"/>
            <a:ext cx="908100" cy="6519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Note text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1" name="Google Shape;641;p58"/>
          <p:cNvCxnSpPr>
            <a:endCxn id="638" idx="1"/>
          </p:cNvCxnSpPr>
          <p:nvPr/>
        </p:nvCxnSpPr>
        <p:spPr>
          <a:xfrm>
            <a:off x="5094113" y="3492050"/>
            <a:ext cx="150900" cy="477300"/>
          </a:xfrm>
          <a:prstGeom prst="straightConnector1">
            <a:avLst/>
          </a:prstGeom>
          <a:noFill/>
          <a:ln cap="flat" cmpd="sng" w="9525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2" name="Google Shape;642;p58"/>
          <p:cNvCxnSpPr>
            <a:stCxn id="638" idx="3"/>
            <a:endCxn id="639" idx="1"/>
          </p:cNvCxnSpPr>
          <p:nvPr/>
        </p:nvCxnSpPr>
        <p:spPr>
          <a:xfrm flipH="1" rot="10800000">
            <a:off x="6579713" y="3836150"/>
            <a:ext cx="163500" cy="133200"/>
          </a:xfrm>
          <a:prstGeom prst="straightConnector1">
            <a:avLst/>
          </a:prstGeom>
          <a:noFill/>
          <a:ln cap="flat" cmpd="sng" w="9525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3" name="Google Shape;643;p58"/>
          <p:cNvCxnSpPr>
            <a:stCxn id="638" idx="3"/>
            <a:endCxn id="640" idx="1"/>
          </p:cNvCxnSpPr>
          <p:nvPr/>
        </p:nvCxnSpPr>
        <p:spPr>
          <a:xfrm>
            <a:off x="6579713" y="3969350"/>
            <a:ext cx="150900" cy="643800"/>
          </a:xfrm>
          <a:prstGeom prst="straightConnector1">
            <a:avLst/>
          </a:prstGeom>
          <a:noFill/>
          <a:ln cap="flat" cmpd="sng" w="9525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4" name="Google Shape;644;p58"/>
          <p:cNvCxnSpPr>
            <a:stCxn id="618" idx="2"/>
            <a:endCxn id="621" idx="0"/>
          </p:cNvCxnSpPr>
          <p:nvPr/>
        </p:nvCxnSpPr>
        <p:spPr>
          <a:xfrm>
            <a:off x="4240571" y="2869699"/>
            <a:ext cx="0" cy="257400"/>
          </a:xfrm>
          <a:prstGeom prst="straightConnector1">
            <a:avLst/>
          </a:prstGeom>
          <a:noFill/>
          <a:ln cap="flat" cmpd="sng" w="9525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45" name="Google Shape;645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87750" y="320400"/>
            <a:ext cx="696250" cy="69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0" name="Google Shape;650;p59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651" name="Google Shape;651;p59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59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3" name="Google Shape;653;p59"/>
          <p:cNvSpPr txBox="1"/>
          <p:nvPr/>
        </p:nvSpPr>
        <p:spPr>
          <a:xfrm rot="-5400000">
            <a:off x="6510050" y="2633825"/>
            <a:ext cx="32511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Discussion: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Smart Notes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54" name="Google Shape;654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8050" y="316298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655" name="Google Shape;655;p59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59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59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59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59"/>
          <p:cNvSpPr txBox="1"/>
          <p:nvPr/>
        </p:nvSpPr>
        <p:spPr>
          <a:xfrm>
            <a:off x="387700" y="196825"/>
            <a:ext cx="71703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What widgets do we need for this?</a:t>
            </a:r>
            <a:endParaRPr b="0" i="0" sz="3000" u="none" cap="none" strike="noStrike">
              <a:solidFill>
                <a:srgbClr val="000000"/>
              </a:solidFill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660" name="Google Shape;660;p59"/>
          <p:cNvSpPr/>
          <p:nvPr/>
        </p:nvSpPr>
        <p:spPr>
          <a:xfrm>
            <a:off x="3208100" y="2072675"/>
            <a:ext cx="2064900" cy="853500"/>
          </a:xfrm>
          <a:prstGeom prst="wave">
            <a:avLst>
              <a:gd fmla="val 6617" name="adj1"/>
              <a:gd fmla="val 1" name="adj2"/>
            </a:avLst>
          </a:prstGeom>
          <a:gradFill>
            <a:gsLst>
              <a:gs pos="0">
                <a:srgbClr val="FFFFFF"/>
              </a:gs>
              <a:gs pos="100000">
                <a:srgbClr val="B6D7A8"/>
              </a:gs>
            </a:gsLst>
            <a:lin ang="5400012" scaled="0"/>
          </a:gradFill>
          <a:ln cap="flat" cmpd="sng" w="28575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Smart Notes</a:t>
            </a:r>
            <a:endParaRPr b="1" sz="1800"/>
          </a:p>
        </p:txBody>
      </p:sp>
      <p:sp>
        <p:nvSpPr>
          <p:cNvPr id="661" name="Google Shape;661;p59"/>
          <p:cNvSpPr/>
          <p:nvPr/>
        </p:nvSpPr>
        <p:spPr>
          <a:xfrm>
            <a:off x="1355175" y="1289225"/>
            <a:ext cx="1094100" cy="6519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Enter note name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59"/>
          <p:cNvSpPr/>
          <p:nvPr/>
        </p:nvSpPr>
        <p:spPr>
          <a:xfrm>
            <a:off x="5594838" y="1289225"/>
            <a:ext cx="908100" cy="6519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Enter note text</a:t>
            </a:r>
            <a:endParaRPr/>
          </a:p>
        </p:txBody>
      </p:sp>
      <p:sp>
        <p:nvSpPr>
          <p:cNvPr id="663" name="Google Shape;663;p59"/>
          <p:cNvSpPr/>
          <p:nvPr/>
        </p:nvSpPr>
        <p:spPr>
          <a:xfrm>
            <a:off x="130350" y="1424670"/>
            <a:ext cx="1094100" cy="3810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008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59"/>
          <p:cNvSpPr/>
          <p:nvPr/>
        </p:nvSpPr>
        <p:spPr>
          <a:xfrm>
            <a:off x="2580001" y="1297888"/>
            <a:ext cx="1176000" cy="6519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Enter tag to search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59"/>
          <p:cNvSpPr/>
          <p:nvPr/>
        </p:nvSpPr>
        <p:spPr>
          <a:xfrm>
            <a:off x="2114000" y="3961263"/>
            <a:ext cx="1094100" cy="6519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Result: list of notes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59"/>
          <p:cNvSpPr/>
          <p:nvPr/>
        </p:nvSpPr>
        <p:spPr>
          <a:xfrm>
            <a:off x="1522800" y="3193875"/>
            <a:ext cx="1176000" cy="6519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List of available notes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59"/>
          <p:cNvSpPr/>
          <p:nvPr/>
        </p:nvSpPr>
        <p:spPr>
          <a:xfrm>
            <a:off x="2847888" y="3193625"/>
            <a:ext cx="908100" cy="6519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List of note tags</a:t>
            </a:r>
            <a:endParaRPr/>
          </a:p>
        </p:txBody>
      </p:sp>
      <p:sp>
        <p:nvSpPr>
          <p:cNvPr id="668" name="Google Shape;668;p59"/>
          <p:cNvSpPr/>
          <p:nvPr/>
        </p:nvSpPr>
        <p:spPr>
          <a:xfrm>
            <a:off x="4534400" y="1289225"/>
            <a:ext cx="908100" cy="6519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Note text</a:t>
            </a:r>
            <a:endParaRPr/>
          </a:p>
        </p:txBody>
      </p:sp>
      <p:cxnSp>
        <p:nvCxnSpPr>
          <p:cNvPr id="669" name="Google Shape;669;p59"/>
          <p:cNvCxnSpPr>
            <a:stCxn id="660" idx="0"/>
            <a:endCxn id="664" idx="3"/>
          </p:cNvCxnSpPr>
          <p:nvPr/>
        </p:nvCxnSpPr>
        <p:spPr>
          <a:xfrm rot="10800000">
            <a:off x="3756029" y="1623951"/>
            <a:ext cx="484500" cy="505200"/>
          </a:xfrm>
          <a:prstGeom prst="straightConnector1">
            <a:avLst/>
          </a:prstGeom>
          <a:noFill/>
          <a:ln cap="flat" cmpd="sng" w="9525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70" name="Google Shape;670;p59"/>
          <p:cNvCxnSpPr>
            <a:stCxn id="664" idx="1"/>
            <a:endCxn id="661" idx="3"/>
          </p:cNvCxnSpPr>
          <p:nvPr/>
        </p:nvCxnSpPr>
        <p:spPr>
          <a:xfrm rot="10800000">
            <a:off x="2449201" y="1615138"/>
            <a:ext cx="130800" cy="8700"/>
          </a:xfrm>
          <a:prstGeom prst="straightConnector1">
            <a:avLst/>
          </a:prstGeom>
          <a:noFill/>
          <a:ln cap="flat" cmpd="sng" w="9525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71" name="Google Shape;671;p59"/>
          <p:cNvCxnSpPr>
            <a:stCxn id="661" idx="1"/>
            <a:endCxn id="663" idx="3"/>
          </p:cNvCxnSpPr>
          <p:nvPr/>
        </p:nvCxnSpPr>
        <p:spPr>
          <a:xfrm rot="10800000">
            <a:off x="1224375" y="1615175"/>
            <a:ext cx="130800" cy="0"/>
          </a:xfrm>
          <a:prstGeom prst="straightConnector1">
            <a:avLst/>
          </a:prstGeom>
          <a:noFill/>
          <a:ln cap="flat" cmpd="sng" w="28575">
            <a:solidFill>
              <a:srgbClr val="008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672" name="Google Shape;672;p59"/>
          <p:cNvCxnSpPr>
            <a:stCxn id="660" idx="0"/>
            <a:endCxn id="668" idx="1"/>
          </p:cNvCxnSpPr>
          <p:nvPr/>
        </p:nvCxnSpPr>
        <p:spPr>
          <a:xfrm flipH="1" rot="10800000">
            <a:off x="4240529" y="1615251"/>
            <a:ext cx="294000" cy="513900"/>
          </a:xfrm>
          <a:prstGeom prst="straightConnector1">
            <a:avLst/>
          </a:prstGeom>
          <a:noFill/>
          <a:ln cap="flat" cmpd="sng" w="9525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3" name="Google Shape;673;p59"/>
          <p:cNvSpPr/>
          <p:nvPr/>
        </p:nvSpPr>
        <p:spPr>
          <a:xfrm>
            <a:off x="6611800" y="1424670"/>
            <a:ext cx="1094100" cy="3810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008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4" name="Google Shape;674;p59"/>
          <p:cNvCxnSpPr>
            <a:stCxn id="673" idx="1"/>
            <a:endCxn id="662" idx="3"/>
          </p:cNvCxnSpPr>
          <p:nvPr/>
        </p:nvCxnSpPr>
        <p:spPr>
          <a:xfrm rot="10800000">
            <a:off x="6502900" y="1615170"/>
            <a:ext cx="108900" cy="0"/>
          </a:xfrm>
          <a:prstGeom prst="straightConnector1">
            <a:avLst/>
          </a:prstGeom>
          <a:noFill/>
          <a:ln cap="flat" cmpd="sng" w="28575">
            <a:solidFill>
              <a:srgbClr val="008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675" name="Google Shape;675;p59"/>
          <p:cNvCxnSpPr>
            <a:stCxn id="668" idx="3"/>
            <a:endCxn id="662" idx="1"/>
          </p:cNvCxnSpPr>
          <p:nvPr/>
        </p:nvCxnSpPr>
        <p:spPr>
          <a:xfrm>
            <a:off x="5442500" y="1615175"/>
            <a:ext cx="152400" cy="0"/>
          </a:xfrm>
          <a:prstGeom prst="straightConnector1">
            <a:avLst/>
          </a:prstGeom>
          <a:noFill/>
          <a:ln cap="flat" cmpd="sng" w="9525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76" name="Google Shape;676;p59"/>
          <p:cNvCxnSpPr>
            <a:stCxn id="660" idx="2"/>
            <a:endCxn id="667" idx="3"/>
          </p:cNvCxnSpPr>
          <p:nvPr/>
        </p:nvCxnSpPr>
        <p:spPr>
          <a:xfrm flipH="1">
            <a:off x="3756071" y="2869699"/>
            <a:ext cx="484500" cy="649800"/>
          </a:xfrm>
          <a:prstGeom prst="straightConnector1">
            <a:avLst/>
          </a:prstGeom>
          <a:noFill/>
          <a:ln cap="flat" cmpd="sng" w="9525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7" name="Google Shape;677;p59"/>
          <p:cNvSpPr/>
          <p:nvPr/>
        </p:nvSpPr>
        <p:spPr>
          <a:xfrm>
            <a:off x="183275" y="3329325"/>
            <a:ext cx="1176000" cy="3810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008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8" name="Google Shape;678;p59"/>
          <p:cNvCxnSpPr/>
          <p:nvPr/>
        </p:nvCxnSpPr>
        <p:spPr>
          <a:xfrm rot="10800000">
            <a:off x="1375638" y="3519825"/>
            <a:ext cx="130800" cy="0"/>
          </a:xfrm>
          <a:prstGeom prst="straightConnector1">
            <a:avLst/>
          </a:prstGeom>
          <a:noFill/>
          <a:ln cap="flat" cmpd="sng" w="28575">
            <a:solidFill>
              <a:srgbClr val="008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679" name="Google Shape;679;p59"/>
          <p:cNvSpPr/>
          <p:nvPr/>
        </p:nvSpPr>
        <p:spPr>
          <a:xfrm>
            <a:off x="4625725" y="3107775"/>
            <a:ext cx="1527000" cy="8535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Control elements for all actions</a:t>
            </a:r>
            <a:endParaRPr/>
          </a:p>
        </p:txBody>
      </p:sp>
      <p:cxnSp>
        <p:nvCxnSpPr>
          <p:cNvPr id="680" name="Google Shape;680;p59"/>
          <p:cNvCxnSpPr>
            <a:stCxn id="660" idx="2"/>
            <a:endCxn id="679" idx="1"/>
          </p:cNvCxnSpPr>
          <p:nvPr/>
        </p:nvCxnSpPr>
        <p:spPr>
          <a:xfrm>
            <a:off x="4240571" y="2869699"/>
            <a:ext cx="385200" cy="664800"/>
          </a:xfrm>
          <a:prstGeom prst="straightConnector1">
            <a:avLst/>
          </a:prstGeom>
          <a:noFill/>
          <a:ln cap="flat" cmpd="sng" w="9525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81" name="Google Shape;681;p59"/>
          <p:cNvSpPr/>
          <p:nvPr/>
        </p:nvSpPr>
        <p:spPr>
          <a:xfrm>
            <a:off x="6411775" y="3329325"/>
            <a:ext cx="1334700" cy="3810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008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82" name="Google Shape;682;p59"/>
          <p:cNvCxnSpPr>
            <a:stCxn id="679" idx="3"/>
            <a:endCxn id="681" idx="1"/>
          </p:cNvCxnSpPr>
          <p:nvPr/>
        </p:nvCxnSpPr>
        <p:spPr>
          <a:xfrm flipH="1" rot="10800000">
            <a:off x="6152725" y="3519825"/>
            <a:ext cx="259200" cy="14700"/>
          </a:xfrm>
          <a:prstGeom prst="straightConnector1">
            <a:avLst/>
          </a:prstGeom>
          <a:noFill/>
          <a:ln cap="flat" cmpd="sng" w="28575">
            <a:solidFill>
              <a:srgbClr val="008000"/>
            </a:solidFill>
            <a:prstDash val="dash"/>
            <a:round/>
            <a:headEnd len="sm" w="sm" type="none"/>
            <a:tailEnd len="sm" w="sm" type="none"/>
          </a:ln>
        </p:spPr>
      </p:cxnSp>
      <p:pic>
        <p:nvPicPr>
          <p:cNvPr id="683" name="Google Shape;683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87750" y="320400"/>
            <a:ext cx="696250" cy="69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8" name="Google Shape;688;p60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689" name="Google Shape;689;p60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60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1" name="Google Shape;691;p60"/>
          <p:cNvSpPr txBox="1"/>
          <p:nvPr/>
        </p:nvSpPr>
        <p:spPr>
          <a:xfrm rot="-5400000">
            <a:off x="6510050" y="2633825"/>
            <a:ext cx="32511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Discussion: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Smart Notes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92" name="Google Shape;692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8050" y="316298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693" name="Google Shape;693;p60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60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60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60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60"/>
          <p:cNvSpPr txBox="1"/>
          <p:nvPr/>
        </p:nvSpPr>
        <p:spPr>
          <a:xfrm>
            <a:off x="387700" y="196825"/>
            <a:ext cx="71703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What widgets do we need for this?</a:t>
            </a:r>
            <a:endParaRPr sz="30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698" name="Google Shape;698;p60"/>
          <p:cNvSpPr/>
          <p:nvPr/>
        </p:nvSpPr>
        <p:spPr>
          <a:xfrm>
            <a:off x="3208100" y="2072675"/>
            <a:ext cx="2064900" cy="853500"/>
          </a:xfrm>
          <a:prstGeom prst="wave">
            <a:avLst>
              <a:gd fmla="val 6617" name="adj1"/>
              <a:gd fmla="val 1" name="adj2"/>
            </a:avLst>
          </a:prstGeom>
          <a:gradFill>
            <a:gsLst>
              <a:gs pos="0">
                <a:srgbClr val="FFFFFF"/>
              </a:gs>
              <a:gs pos="100000">
                <a:srgbClr val="B6D7A8"/>
              </a:gs>
            </a:gsLst>
            <a:lin ang="5400012" scaled="0"/>
          </a:gradFill>
          <a:ln cap="flat" cmpd="sng" w="28575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Smart Notes</a:t>
            </a:r>
            <a:endParaRPr b="1" sz="1800"/>
          </a:p>
        </p:txBody>
      </p:sp>
      <p:sp>
        <p:nvSpPr>
          <p:cNvPr id="699" name="Google Shape;699;p60"/>
          <p:cNvSpPr/>
          <p:nvPr/>
        </p:nvSpPr>
        <p:spPr>
          <a:xfrm>
            <a:off x="1355175" y="1289225"/>
            <a:ext cx="1094100" cy="6519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Name request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p60"/>
          <p:cNvSpPr/>
          <p:nvPr/>
        </p:nvSpPr>
        <p:spPr>
          <a:xfrm>
            <a:off x="5594838" y="1289225"/>
            <a:ext cx="908100" cy="6519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Enter text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60"/>
          <p:cNvSpPr/>
          <p:nvPr/>
        </p:nvSpPr>
        <p:spPr>
          <a:xfrm>
            <a:off x="130350" y="1424670"/>
            <a:ext cx="1094100" cy="3810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008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QLineEdit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p60"/>
          <p:cNvSpPr/>
          <p:nvPr/>
        </p:nvSpPr>
        <p:spPr>
          <a:xfrm>
            <a:off x="2580001" y="1297888"/>
            <a:ext cx="1176000" cy="6519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Enter tag to search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60"/>
          <p:cNvSpPr/>
          <p:nvPr/>
        </p:nvSpPr>
        <p:spPr>
          <a:xfrm>
            <a:off x="2114000" y="3961263"/>
            <a:ext cx="1094100" cy="6519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Result: list of notes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p60"/>
          <p:cNvSpPr/>
          <p:nvPr/>
        </p:nvSpPr>
        <p:spPr>
          <a:xfrm>
            <a:off x="1522800" y="3193875"/>
            <a:ext cx="1176000" cy="6519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List of available notes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p60"/>
          <p:cNvSpPr/>
          <p:nvPr/>
        </p:nvSpPr>
        <p:spPr>
          <a:xfrm>
            <a:off x="2847888" y="3193625"/>
            <a:ext cx="908100" cy="6519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List of note tags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60"/>
          <p:cNvSpPr/>
          <p:nvPr/>
        </p:nvSpPr>
        <p:spPr>
          <a:xfrm>
            <a:off x="4534400" y="1289225"/>
            <a:ext cx="908100" cy="6519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Note text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07" name="Google Shape;707;p60"/>
          <p:cNvCxnSpPr>
            <a:stCxn id="698" idx="0"/>
            <a:endCxn id="702" idx="3"/>
          </p:cNvCxnSpPr>
          <p:nvPr/>
        </p:nvCxnSpPr>
        <p:spPr>
          <a:xfrm rot="10800000">
            <a:off x="3756029" y="1623951"/>
            <a:ext cx="484500" cy="505200"/>
          </a:xfrm>
          <a:prstGeom prst="straightConnector1">
            <a:avLst/>
          </a:prstGeom>
          <a:noFill/>
          <a:ln cap="flat" cmpd="sng" w="9525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08" name="Google Shape;708;p60"/>
          <p:cNvCxnSpPr>
            <a:stCxn id="702" idx="1"/>
            <a:endCxn id="699" idx="3"/>
          </p:cNvCxnSpPr>
          <p:nvPr/>
        </p:nvCxnSpPr>
        <p:spPr>
          <a:xfrm rot="10800000">
            <a:off x="2449201" y="1615138"/>
            <a:ext cx="130800" cy="8700"/>
          </a:xfrm>
          <a:prstGeom prst="straightConnector1">
            <a:avLst/>
          </a:prstGeom>
          <a:noFill/>
          <a:ln cap="flat" cmpd="sng" w="9525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09" name="Google Shape;709;p60"/>
          <p:cNvCxnSpPr>
            <a:stCxn id="699" idx="1"/>
            <a:endCxn id="701" idx="3"/>
          </p:cNvCxnSpPr>
          <p:nvPr/>
        </p:nvCxnSpPr>
        <p:spPr>
          <a:xfrm rot="10800000">
            <a:off x="1224375" y="1615175"/>
            <a:ext cx="130800" cy="0"/>
          </a:xfrm>
          <a:prstGeom prst="straightConnector1">
            <a:avLst/>
          </a:prstGeom>
          <a:noFill/>
          <a:ln cap="flat" cmpd="sng" w="28575">
            <a:solidFill>
              <a:srgbClr val="008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710" name="Google Shape;710;p60"/>
          <p:cNvCxnSpPr>
            <a:stCxn id="698" idx="0"/>
            <a:endCxn id="706" idx="1"/>
          </p:cNvCxnSpPr>
          <p:nvPr/>
        </p:nvCxnSpPr>
        <p:spPr>
          <a:xfrm flipH="1" rot="10800000">
            <a:off x="4240529" y="1615251"/>
            <a:ext cx="294000" cy="513900"/>
          </a:xfrm>
          <a:prstGeom prst="straightConnector1">
            <a:avLst/>
          </a:prstGeom>
          <a:noFill/>
          <a:ln cap="flat" cmpd="sng" w="9525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11" name="Google Shape;711;p60"/>
          <p:cNvSpPr/>
          <p:nvPr/>
        </p:nvSpPr>
        <p:spPr>
          <a:xfrm>
            <a:off x="6611800" y="1424670"/>
            <a:ext cx="1094100" cy="3810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008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QTextEdit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2" name="Google Shape;712;p60"/>
          <p:cNvCxnSpPr>
            <a:stCxn id="711" idx="1"/>
            <a:endCxn id="700" idx="3"/>
          </p:cNvCxnSpPr>
          <p:nvPr/>
        </p:nvCxnSpPr>
        <p:spPr>
          <a:xfrm rot="10800000">
            <a:off x="6502900" y="1615170"/>
            <a:ext cx="108900" cy="0"/>
          </a:xfrm>
          <a:prstGeom prst="straightConnector1">
            <a:avLst/>
          </a:prstGeom>
          <a:noFill/>
          <a:ln cap="flat" cmpd="sng" w="28575">
            <a:solidFill>
              <a:srgbClr val="008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713" name="Google Shape;713;p60"/>
          <p:cNvCxnSpPr>
            <a:stCxn id="706" idx="3"/>
            <a:endCxn id="700" idx="1"/>
          </p:cNvCxnSpPr>
          <p:nvPr/>
        </p:nvCxnSpPr>
        <p:spPr>
          <a:xfrm>
            <a:off x="5442500" y="1615175"/>
            <a:ext cx="152400" cy="0"/>
          </a:xfrm>
          <a:prstGeom prst="straightConnector1">
            <a:avLst/>
          </a:prstGeom>
          <a:noFill/>
          <a:ln cap="flat" cmpd="sng" w="9525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14" name="Google Shape;714;p60"/>
          <p:cNvCxnSpPr>
            <a:stCxn id="698" idx="2"/>
            <a:endCxn id="705" idx="3"/>
          </p:cNvCxnSpPr>
          <p:nvPr/>
        </p:nvCxnSpPr>
        <p:spPr>
          <a:xfrm flipH="1">
            <a:off x="3756071" y="2869699"/>
            <a:ext cx="484500" cy="649800"/>
          </a:xfrm>
          <a:prstGeom prst="straightConnector1">
            <a:avLst/>
          </a:prstGeom>
          <a:noFill/>
          <a:ln cap="flat" cmpd="sng" w="9525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15" name="Google Shape;715;p60"/>
          <p:cNvSpPr/>
          <p:nvPr/>
        </p:nvSpPr>
        <p:spPr>
          <a:xfrm>
            <a:off x="183275" y="3329325"/>
            <a:ext cx="1176000" cy="3810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008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QListWidget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6" name="Google Shape;716;p60"/>
          <p:cNvCxnSpPr/>
          <p:nvPr/>
        </p:nvCxnSpPr>
        <p:spPr>
          <a:xfrm rot="10800000">
            <a:off x="1375638" y="3519825"/>
            <a:ext cx="130800" cy="0"/>
          </a:xfrm>
          <a:prstGeom prst="straightConnector1">
            <a:avLst/>
          </a:prstGeom>
          <a:noFill/>
          <a:ln cap="flat" cmpd="sng" w="28575">
            <a:solidFill>
              <a:srgbClr val="008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717" name="Google Shape;717;p60"/>
          <p:cNvSpPr/>
          <p:nvPr/>
        </p:nvSpPr>
        <p:spPr>
          <a:xfrm>
            <a:off x="4625725" y="3107775"/>
            <a:ext cx="1527000" cy="8535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Control elements for all actions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8" name="Google Shape;718;p60"/>
          <p:cNvCxnSpPr>
            <a:stCxn id="698" idx="2"/>
            <a:endCxn id="717" idx="1"/>
          </p:cNvCxnSpPr>
          <p:nvPr/>
        </p:nvCxnSpPr>
        <p:spPr>
          <a:xfrm>
            <a:off x="4240571" y="2869699"/>
            <a:ext cx="385200" cy="664800"/>
          </a:xfrm>
          <a:prstGeom prst="straightConnector1">
            <a:avLst/>
          </a:prstGeom>
          <a:noFill/>
          <a:ln cap="flat" cmpd="sng" w="9525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19" name="Google Shape;719;p60"/>
          <p:cNvSpPr/>
          <p:nvPr/>
        </p:nvSpPr>
        <p:spPr>
          <a:xfrm>
            <a:off x="6411775" y="3329325"/>
            <a:ext cx="1334700" cy="3810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008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QPushButton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0" name="Google Shape;720;p60"/>
          <p:cNvCxnSpPr>
            <a:stCxn id="717" idx="3"/>
            <a:endCxn id="719" idx="1"/>
          </p:cNvCxnSpPr>
          <p:nvPr/>
        </p:nvCxnSpPr>
        <p:spPr>
          <a:xfrm flipH="1" rot="10800000">
            <a:off x="6152725" y="3519825"/>
            <a:ext cx="259200" cy="14700"/>
          </a:xfrm>
          <a:prstGeom prst="straightConnector1">
            <a:avLst/>
          </a:prstGeom>
          <a:noFill/>
          <a:ln cap="flat" cmpd="sng" w="28575">
            <a:solidFill>
              <a:srgbClr val="008000"/>
            </a:solidFill>
            <a:prstDash val="dash"/>
            <a:round/>
            <a:headEnd len="sm" w="sm" type="none"/>
            <a:tailEnd len="sm" w="sm" type="none"/>
          </a:ln>
        </p:spPr>
      </p:cxnSp>
      <p:pic>
        <p:nvPicPr>
          <p:cNvPr id="721" name="Google Shape;721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87750" y="320400"/>
            <a:ext cx="696250" cy="69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6" name="Google Shape;726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3975" y="991913"/>
            <a:ext cx="5029526" cy="357316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7" name="Google Shape;727;p61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728" name="Google Shape;728;p61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61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0" name="Google Shape;730;p61"/>
          <p:cNvSpPr txBox="1"/>
          <p:nvPr/>
        </p:nvSpPr>
        <p:spPr>
          <a:xfrm rot="-5400000">
            <a:off x="6510050" y="2633825"/>
            <a:ext cx="32511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Discussion: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Smart Notes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31" name="Google Shape;731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78050" y="316298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732" name="Google Shape;732;p61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61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61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p61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p61"/>
          <p:cNvSpPr txBox="1"/>
          <p:nvPr/>
        </p:nvSpPr>
        <p:spPr>
          <a:xfrm>
            <a:off x="387700" y="196825"/>
            <a:ext cx="71703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</a:t>
            </a:r>
            <a:r>
              <a:rPr lang="en"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ossible interface for </a:t>
            </a:r>
            <a:r>
              <a:rPr lang="en"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Smart Notes</a:t>
            </a:r>
            <a:endParaRPr sz="30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737" name="Google Shape;737;p61"/>
          <p:cNvSpPr txBox="1"/>
          <p:nvPr/>
        </p:nvSpPr>
        <p:spPr>
          <a:xfrm>
            <a:off x="6555775" y="1256025"/>
            <a:ext cx="10467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1" lang="en"/>
              <a:t>Note list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61"/>
          <p:cNvSpPr txBox="1"/>
          <p:nvPr/>
        </p:nvSpPr>
        <p:spPr>
          <a:xfrm>
            <a:off x="6555775" y="1929775"/>
            <a:ext cx="10467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1" lang="en"/>
              <a:t>Tag list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61"/>
          <p:cNvSpPr txBox="1"/>
          <p:nvPr/>
        </p:nvSpPr>
        <p:spPr>
          <a:xfrm>
            <a:off x="6555775" y="4141525"/>
            <a:ext cx="10467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1" lang="en"/>
              <a:t>Search by tag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61"/>
          <p:cNvSpPr txBox="1"/>
          <p:nvPr/>
        </p:nvSpPr>
        <p:spPr>
          <a:xfrm>
            <a:off x="387700" y="1410975"/>
            <a:ext cx="1046700" cy="8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1" lang="en"/>
              <a:t>Enter note text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61"/>
          <p:cNvSpPr txBox="1"/>
          <p:nvPr/>
        </p:nvSpPr>
        <p:spPr>
          <a:xfrm>
            <a:off x="387700" y="3626650"/>
            <a:ext cx="12684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1" lang="en"/>
              <a:t>Add tag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42" name="Google Shape;742;p61"/>
          <p:cNvCxnSpPr/>
          <p:nvPr/>
        </p:nvCxnSpPr>
        <p:spPr>
          <a:xfrm>
            <a:off x="847950" y="1754175"/>
            <a:ext cx="725400" cy="158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43" name="Google Shape;743;p61"/>
          <p:cNvCxnSpPr>
            <a:stCxn id="737" idx="1"/>
          </p:cNvCxnSpPr>
          <p:nvPr/>
        </p:nvCxnSpPr>
        <p:spPr>
          <a:xfrm flipH="1">
            <a:off x="5981575" y="1581975"/>
            <a:ext cx="574200" cy="335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44" name="Google Shape;744;p61"/>
          <p:cNvCxnSpPr/>
          <p:nvPr/>
        </p:nvCxnSpPr>
        <p:spPr>
          <a:xfrm flipH="1">
            <a:off x="6044250" y="2493175"/>
            <a:ext cx="576300" cy="775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45" name="Google Shape;745;p61"/>
          <p:cNvCxnSpPr/>
          <p:nvPr/>
        </p:nvCxnSpPr>
        <p:spPr>
          <a:xfrm>
            <a:off x="1848975" y="3963325"/>
            <a:ext cx="2791200" cy="247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46" name="Google Shape;746;p61"/>
          <p:cNvCxnSpPr>
            <a:stCxn id="739" idx="1"/>
          </p:cNvCxnSpPr>
          <p:nvPr/>
        </p:nvCxnSpPr>
        <p:spPr>
          <a:xfrm rot="10800000">
            <a:off x="5960575" y="4420675"/>
            <a:ext cx="595200" cy="4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747" name="Google Shape;747;p6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87750" y="320400"/>
            <a:ext cx="696250" cy="69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2" name="Google Shape;752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3975" y="991913"/>
            <a:ext cx="5029526" cy="357316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53" name="Google Shape;753;p62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754" name="Google Shape;754;p62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62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6" name="Google Shape;756;p62"/>
          <p:cNvSpPr txBox="1"/>
          <p:nvPr/>
        </p:nvSpPr>
        <p:spPr>
          <a:xfrm rot="-5400000">
            <a:off x="6510050" y="2633825"/>
            <a:ext cx="32511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Discussion: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Smart Notes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57" name="Google Shape;757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78050" y="316298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758" name="Google Shape;758;p62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62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62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62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2" name="Google Shape;762;p6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28513" y="47054"/>
            <a:ext cx="1334800" cy="1263270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Google Shape;763;p62"/>
          <p:cNvSpPr txBox="1"/>
          <p:nvPr/>
        </p:nvSpPr>
        <p:spPr>
          <a:xfrm>
            <a:off x="387700" y="196825"/>
            <a:ext cx="71703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Possible interface for Smart Notes</a:t>
            </a:r>
            <a:endParaRPr sz="30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764" name="Google Shape;764;p62"/>
          <p:cNvSpPr txBox="1"/>
          <p:nvPr/>
        </p:nvSpPr>
        <p:spPr>
          <a:xfrm>
            <a:off x="6555775" y="1256025"/>
            <a:ext cx="12684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QListWidget</a:t>
            </a:r>
            <a:endParaRPr i="1"/>
          </a:p>
        </p:txBody>
      </p:sp>
      <p:sp>
        <p:nvSpPr>
          <p:cNvPr id="765" name="Google Shape;765;p62"/>
          <p:cNvSpPr txBox="1"/>
          <p:nvPr/>
        </p:nvSpPr>
        <p:spPr>
          <a:xfrm>
            <a:off x="6555775" y="4141525"/>
            <a:ext cx="10467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i="1" lang="en">
                <a:solidFill>
                  <a:schemeClr val="dk1"/>
                </a:solidFill>
              </a:rPr>
              <a:t>Search by tag</a:t>
            </a:r>
            <a:endParaRPr i="1"/>
          </a:p>
        </p:txBody>
      </p:sp>
      <p:sp>
        <p:nvSpPr>
          <p:cNvPr id="766" name="Google Shape;766;p62"/>
          <p:cNvSpPr txBox="1"/>
          <p:nvPr/>
        </p:nvSpPr>
        <p:spPr>
          <a:xfrm>
            <a:off x="387700" y="1699525"/>
            <a:ext cx="1046700" cy="8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QTextEdit</a:t>
            </a:r>
            <a:endParaRPr i="1"/>
          </a:p>
        </p:txBody>
      </p:sp>
      <p:sp>
        <p:nvSpPr>
          <p:cNvPr id="767" name="Google Shape;767;p62"/>
          <p:cNvSpPr txBox="1"/>
          <p:nvPr/>
        </p:nvSpPr>
        <p:spPr>
          <a:xfrm>
            <a:off x="387700" y="3626650"/>
            <a:ext cx="12684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Add tag</a:t>
            </a:r>
            <a:endParaRPr i="1"/>
          </a:p>
        </p:txBody>
      </p:sp>
      <p:cxnSp>
        <p:nvCxnSpPr>
          <p:cNvPr id="768" name="Google Shape;768;p62"/>
          <p:cNvCxnSpPr/>
          <p:nvPr/>
        </p:nvCxnSpPr>
        <p:spPr>
          <a:xfrm>
            <a:off x="1340875" y="2042725"/>
            <a:ext cx="725400" cy="158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9" name="Google Shape;769;p62"/>
          <p:cNvCxnSpPr>
            <a:stCxn id="764" idx="1"/>
          </p:cNvCxnSpPr>
          <p:nvPr/>
        </p:nvCxnSpPr>
        <p:spPr>
          <a:xfrm flipH="1">
            <a:off x="5981575" y="1581975"/>
            <a:ext cx="574200" cy="335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0" name="Google Shape;770;p62"/>
          <p:cNvCxnSpPr/>
          <p:nvPr/>
        </p:nvCxnSpPr>
        <p:spPr>
          <a:xfrm flipH="1">
            <a:off x="6044250" y="2493175"/>
            <a:ext cx="576300" cy="775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1" name="Google Shape;771;p62"/>
          <p:cNvCxnSpPr>
            <a:stCxn id="767" idx="3"/>
          </p:cNvCxnSpPr>
          <p:nvPr/>
        </p:nvCxnSpPr>
        <p:spPr>
          <a:xfrm>
            <a:off x="1656100" y="3952600"/>
            <a:ext cx="2791200" cy="247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2" name="Google Shape;772;p62"/>
          <p:cNvCxnSpPr>
            <a:stCxn id="765" idx="1"/>
          </p:cNvCxnSpPr>
          <p:nvPr/>
        </p:nvCxnSpPr>
        <p:spPr>
          <a:xfrm rot="10800000">
            <a:off x="5960575" y="4420675"/>
            <a:ext cx="595200" cy="4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3" name="Google Shape;773;p62"/>
          <p:cNvSpPr txBox="1"/>
          <p:nvPr/>
        </p:nvSpPr>
        <p:spPr>
          <a:xfrm>
            <a:off x="6555775" y="2042725"/>
            <a:ext cx="12684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QListWidget</a:t>
            </a:r>
            <a:endParaRPr i="1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8" name="Google Shape;778;p63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779" name="Google Shape;779;p63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63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1" name="Google Shape;781;p63"/>
          <p:cNvSpPr txBox="1"/>
          <p:nvPr/>
        </p:nvSpPr>
        <p:spPr>
          <a:xfrm rot="-5400000">
            <a:off x="6510050" y="2633825"/>
            <a:ext cx="32511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Discussion: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Smart Notes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82" name="Google Shape;782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8050" y="316298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783" name="Google Shape;783;p63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Google Shape;784;p63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Google Shape;785;p63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Google Shape;786;p63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Google Shape;787;p63"/>
          <p:cNvSpPr txBox="1"/>
          <p:nvPr/>
        </p:nvSpPr>
        <p:spPr>
          <a:xfrm>
            <a:off x="387700" y="196825"/>
            <a:ext cx="71703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Useful methods</a:t>
            </a:r>
            <a:r>
              <a:rPr b="0" i="0" lang="en" sz="3000" u="none" cap="none" strike="noStrik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b="0" i="0" lang="en" sz="3000" u="none" cap="none" strike="noStrike">
                <a:solidFill>
                  <a:srgbClr val="008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QTextEdit</a:t>
            </a:r>
            <a:endParaRPr b="0" i="0" sz="3000" u="none" cap="none" strike="noStrike">
              <a:solidFill>
                <a:srgbClr val="008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aphicFrame>
        <p:nvGraphicFramePr>
          <p:cNvPr id="788" name="Google Shape;788;p63"/>
          <p:cNvGraphicFramePr/>
          <p:nvPr/>
        </p:nvGraphicFramePr>
        <p:xfrm>
          <a:off x="353350" y="86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{69E050B1-2928-41CF-B65E-62E9D620760E}</a:tableStyleId>
              </a:tblPr>
              <a:tblGrid>
                <a:gridCol w="3682125"/>
                <a:gridCol w="3556875"/>
              </a:tblGrid>
              <a:tr h="48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i="1" lang="en" sz="1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Method</a:t>
                      </a:r>
                      <a:endParaRPr i="1"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8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8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8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8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i="1" lang="en" sz="1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Purpose</a:t>
                      </a:r>
                      <a:endParaRPr i="1"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8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8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8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8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9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field_text = QTextEdit()</a:t>
                      </a:r>
                      <a:endParaRPr sz="18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T cap="flat" cmpd="sng" w="28575">
                      <a:solidFill>
                        <a:srgbClr val="008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Constructor for creating a QTextEdit field for entering text</a:t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28575">
                      <a:solidFill>
                        <a:srgbClr val="008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9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field_text.setText(</a:t>
                      </a:r>
                      <a:r>
                        <a:rPr lang="en" sz="1800">
                          <a:solidFill>
                            <a:srgbClr val="A3151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Text</a:t>
                      </a:r>
                      <a:r>
                        <a:rPr lang="en" sz="18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8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Set the text in parentheses in the field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pic>
        <p:nvPicPr>
          <p:cNvPr id="789" name="Google Shape;789;p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87750" y="320400"/>
            <a:ext cx="696250" cy="69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4" name="Google Shape;794;p64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795" name="Google Shape;795;p64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64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7" name="Google Shape;797;p64"/>
          <p:cNvSpPr txBox="1"/>
          <p:nvPr/>
        </p:nvSpPr>
        <p:spPr>
          <a:xfrm rot="-5400000">
            <a:off x="6510050" y="2633825"/>
            <a:ext cx="32511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Discussion: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Smart Notes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98" name="Google Shape;798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8050" y="316298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799" name="Google Shape;799;p64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Google Shape;800;p64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1" name="Google Shape;801;p64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2" name="Google Shape;802;p64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p64"/>
          <p:cNvSpPr txBox="1"/>
          <p:nvPr/>
        </p:nvSpPr>
        <p:spPr>
          <a:xfrm>
            <a:off x="387700" y="196825"/>
            <a:ext cx="71703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Useful methods</a:t>
            </a:r>
            <a:r>
              <a:rPr b="0" i="0" lang="en" sz="3000" u="none" cap="none" strike="noStrik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b="0" i="0" lang="en" sz="3000" u="none" cap="none" strike="noStrike">
                <a:solidFill>
                  <a:srgbClr val="008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QListWidget</a:t>
            </a:r>
            <a:endParaRPr b="0" i="0" sz="3000" u="none" cap="none" strike="noStrike">
              <a:solidFill>
                <a:srgbClr val="008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aphicFrame>
        <p:nvGraphicFramePr>
          <p:cNvPr id="804" name="Google Shape;804;p64"/>
          <p:cNvGraphicFramePr/>
          <p:nvPr/>
        </p:nvGraphicFramePr>
        <p:xfrm>
          <a:off x="354150" y="848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{69E050B1-2928-41CF-B65E-62E9D620760E}</a:tableStyleId>
              </a:tblPr>
              <a:tblGrid>
                <a:gridCol w="3682125"/>
                <a:gridCol w="3556875"/>
              </a:tblGrid>
              <a:tr h="48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i="1" lang="en" sz="1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Method</a:t>
                      </a:r>
                      <a:endParaRPr i="1"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8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8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8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8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i="1" lang="en" sz="1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Purpose</a:t>
                      </a:r>
                      <a:endParaRPr i="1"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8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8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8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8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9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list_tags = QListWidget()</a:t>
                      </a:r>
                      <a:endParaRPr sz="18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T cap="flat" cmpd="sng" w="28575">
                      <a:solidFill>
                        <a:srgbClr val="008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Constructor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for creating a </a:t>
                      </a: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QListWidget field for a list</a:t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28575">
                      <a:solidFill>
                        <a:srgbClr val="008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9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list_tags.addItems(Title_1)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Adding items to a list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9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list_tags.clear()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Clearing </a:t>
                      </a: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QListWidget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lists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9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list_notes.itemClicked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Is one of the items in the QListWidget list selected?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9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list_notes.itemClicked.connect(...)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*</a:t>
                      </a: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Using the method in event processing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805" name="Google Shape;805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87750" y="320400"/>
            <a:ext cx="696250" cy="69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9"/>
          <p:cNvPicPr preferRelativeResize="0"/>
          <p:nvPr/>
        </p:nvPicPr>
        <p:blipFill rotWithShape="1">
          <a:blip r:embed="rId3">
            <a:alphaModFix/>
          </a:blip>
          <a:srcRect b="25229" l="4531" r="61852" t="46842"/>
          <a:stretch/>
        </p:blipFill>
        <p:spPr>
          <a:xfrm>
            <a:off x="5792725" y="2952203"/>
            <a:ext cx="1694472" cy="1823548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9"/>
          <p:cNvSpPr txBox="1"/>
          <p:nvPr/>
        </p:nvSpPr>
        <p:spPr>
          <a:xfrm>
            <a:off x="303975" y="175175"/>
            <a:ext cx="72351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800"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Last time we resolved two important issues</a:t>
            </a:r>
            <a:endParaRPr sz="28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132" name="Google Shape;132;p29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33" name="Google Shape;133;p29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9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" name="Google Shape;135;p29"/>
          <p:cNvSpPr txBox="1"/>
          <p:nvPr/>
        </p:nvSpPr>
        <p:spPr>
          <a:xfrm rot="-5400000">
            <a:off x="6510050" y="2633825"/>
            <a:ext cx="32511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Discussing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work tasks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6" name="Google Shape;13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78050" y="316298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9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9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9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9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28513" y="47054"/>
            <a:ext cx="1334800" cy="126327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9"/>
          <p:cNvSpPr txBox="1"/>
          <p:nvPr/>
        </p:nvSpPr>
        <p:spPr>
          <a:xfrm>
            <a:off x="183275" y="1175150"/>
            <a:ext cx="6924000" cy="26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i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How do we organize the storage of these notes?</a:t>
            </a:r>
            <a:endParaRPr i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We need to program </a:t>
            </a: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long-term storage</a:t>
            </a: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of information! For example, we can use </a:t>
            </a:r>
            <a:r>
              <a:rPr lang="en" sz="16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text files</a:t>
            </a: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"/>
              <a:buChar char="●"/>
            </a:pPr>
            <a:r>
              <a:rPr i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How do we program the appearance of the program?</a:t>
            </a:r>
            <a:endParaRPr i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Of course, using </a:t>
            </a: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PyQT</a:t>
            </a: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!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0" name="Google Shape;810;p65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811" name="Google Shape;811;p65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65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3" name="Google Shape;813;p65"/>
          <p:cNvSpPr txBox="1"/>
          <p:nvPr/>
        </p:nvSpPr>
        <p:spPr>
          <a:xfrm rot="-5400000">
            <a:off x="6510050" y="2633825"/>
            <a:ext cx="32511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Discussion: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Smart Notes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14" name="Google Shape;814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8050" y="316298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815" name="Google Shape;815;p65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Google Shape;816;p65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7" name="Google Shape;817;p65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8" name="Google Shape;818;p65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Google Shape;819;p65"/>
          <p:cNvSpPr txBox="1"/>
          <p:nvPr/>
        </p:nvSpPr>
        <p:spPr>
          <a:xfrm>
            <a:off x="387700" y="196825"/>
            <a:ext cx="71703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Tasks</a:t>
            </a:r>
            <a:r>
              <a:rPr b="0" i="0" lang="en" sz="3000" u="none" cap="none" strike="noStrik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:</a:t>
            </a:r>
            <a:endParaRPr b="0" i="0" sz="3000" u="none" cap="none" strike="noStrike">
              <a:solidFill>
                <a:srgbClr val="008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20" name="Google Shape;820;p65"/>
          <p:cNvSpPr txBox="1"/>
          <p:nvPr/>
        </p:nvSpPr>
        <p:spPr>
          <a:xfrm>
            <a:off x="393050" y="920900"/>
            <a:ext cx="7170300" cy="37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Create the Smart Notes </a:t>
            </a:r>
            <a:r>
              <a:rPr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application interface</a:t>
            </a:r>
            <a:r>
              <a:rPr b="0" i="0" lang="en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0" i="0" sz="2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Char char="●"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If you have any problems, use the tips</a:t>
            </a:r>
            <a:r>
              <a:rPr b="0" i="0" lang="en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0" i="0" sz="2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21" name="Google Shape;821;p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87750" y="320400"/>
            <a:ext cx="696250" cy="69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66"/>
          <p:cNvSpPr/>
          <p:nvPr/>
        </p:nvSpPr>
        <p:spPr>
          <a:xfrm>
            <a:off x="0" y="2571750"/>
            <a:ext cx="9144000" cy="25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66"/>
          <p:cNvSpPr/>
          <p:nvPr/>
        </p:nvSpPr>
        <p:spPr>
          <a:xfrm>
            <a:off x="5736000" y="1047750"/>
            <a:ext cx="3048000" cy="304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66"/>
          <p:cNvSpPr/>
          <p:nvPr/>
        </p:nvSpPr>
        <p:spPr>
          <a:xfrm>
            <a:off x="6050277" y="1355868"/>
            <a:ext cx="2432100" cy="2432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29" name="Google Shape;829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18688" y="1567873"/>
            <a:ext cx="2023375" cy="19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830" name="Google Shape;830;p66"/>
          <p:cNvSpPr txBox="1"/>
          <p:nvPr/>
        </p:nvSpPr>
        <p:spPr>
          <a:xfrm>
            <a:off x="360000" y="320450"/>
            <a:ext cx="67674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Module 3. Lesson 2. The Smart Notes application. P. 1</a:t>
            </a:r>
            <a:r>
              <a:rPr b="1"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1" name="Google Shape;831;p66"/>
          <p:cNvSpPr txBox="1"/>
          <p:nvPr/>
        </p:nvSpPr>
        <p:spPr>
          <a:xfrm>
            <a:off x="348850" y="1104450"/>
            <a:ext cx="59637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Visual Studio Code:</a:t>
            </a:r>
            <a:r>
              <a:rPr lang="en" sz="31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endParaRPr sz="31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The Smart Notes application</a:t>
            </a:r>
            <a:endParaRPr sz="31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6" name="Google Shape;836;p67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837" name="Google Shape;837;p67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67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39" name="Google Shape;839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605" y="1585777"/>
            <a:ext cx="5959302" cy="3194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0" name="Google Shape;840;p67"/>
          <p:cNvPicPr preferRelativeResize="0"/>
          <p:nvPr/>
        </p:nvPicPr>
        <p:blipFill rotWithShape="1">
          <a:blip r:embed="rId4">
            <a:alphaModFix/>
          </a:blip>
          <a:srcRect b="0" l="3856" r="1392" t="0"/>
          <a:stretch/>
        </p:blipFill>
        <p:spPr>
          <a:xfrm>
            <a:off x="1026130" y="1771850"/>
            <a:ext cx="4610539" cy="2717971"/>
          </a:xfrm>
          <a:prstGeom prst="rect">
            <a:avLst/>
          </a:prstGeom>
          <a:noFill/>
          <a:ln>
            <a:noFill/>
          </a:ln>
        </p:spPr>
      </p:pic>
      <p:sp>
        <p:nvSpPr>
          <p:cNvPr id="841" name="Google Shape;841;p67"/>
          <p:cNvSpPr/>
          <p:nvPr/>
        </p:nvSpPr>
        <p:spPr>
          <a:xfrm>
            <a:off x="1155041" y="1876171"/>
            <a:ext cx="4349700" cy="394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  <a:effectLst>
            <a:outerShdw blurRad="200025" rotWithShape="0" algn="bl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67"/>
          <p:cNvSpPr txBox="1"/>
          <p:nvPr/>
        </p:nvSpPr>
        <p:spPr>
          <a:xfrm>
            <a:off x="1732953" y="1946293"/>
            <a:ext cx="31908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Montserrat Black"/>
                <a:ea typeface="Montserrat Black"/>
                <a:cs typeface="Montserrat Black"/>
                <a:sym typeface="Montserrat Black"/>
                <a:hlinkClick r:id="rId5"/>
              </a:rPr>
              <a:t>VS Code</a:t>
            </a:r>
            <a:endParaRPr sz="1800">
              <a:solidFill>
                <a:schemeClr val="accen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843" name="Google Shape;843;p67"/>
          <p:cNvSpPr txBox="1"/>
          <p:nvPr/>
        </p:nvSpPr>
        <p:spPr>
          <a:xfrm>
            <a:off x="341063" y="310638"/>
            <a:ext cx="70434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Complete the tasks in VS Code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4" name="Google Shape;844;p67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Working 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 VS Code</a:t>
            </a:r>
            <a:endParaRPr b="1"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45" name="Google Shape;845;p6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846" name="Google Shape;846;p67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p67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p67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67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67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67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67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67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4" name="Google Shape;854;p6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855" name="Google Shape;855;p67"/>
          <p:cNvSpPr txBox="1"/>
          <p:nvPr/>
        </p:nvSpPr>
        <p:spPr>
          <a:xfrm>
            <a:off x="997675" y="923500"/>
            <a:ext cx="6386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VSC. Smart Notes application</a:t>
            </a:r>
            <a:endParaRPr b="1" sz="24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56" name="Google Shape;856;p6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0625" y="913325"/>
            <a:ext cx="626100" cy="41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7" name="Google Shape;857;p6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25672" y="1767620"/>
            <a:ext cx="1103575" cy="104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2" name="Google Shape;862;p68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863" name="Google Shape;863;p68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68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5" name="Google Shape;865;p68"/>
          <p:cNvSpPr txBox="1"/>
          <p:nvPr/>
        </p:nvSpPr>
        <p:spPr>
          <a:xfrm>
            <a:off x="341063" y="310638"/>
            <a:ext cx="70434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Complete the tasks in VS Code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6" name="Google Shape;866;p68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Working 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on the platform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67" name="Google Shape;867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868" name="Google Shape;868;p68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68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68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p68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Google Shape;872;p68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68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68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68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6" name="Google Shape;876;p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877" name="Google Shape;877;p68"/>
          <p:cNvSpPr txBox="1"/>
          <p:nvPr/>
        </p:nvSpPr>
        <p:spPr>
          <a:xfrm>
            <a:off x="997675" y="923500"/>
            <a:ext cx="6386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VSC. Smart Notes application</a:t>
            </a:r>
            <a:endParaRPr b="1" sz="24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78" name="Google Shape;878;p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0625" y="913325"/>
            <a:ext cx="626100" cy="412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9" name="Google Shape;879;p68"/>
          <p:cNvSpPr txBox="1"/>
          <p:nvPr/>
        </p:nvSpPr>
        <p:spPr>
          <a:xfrm>
            <a:off x="4817825" y="1482400"/>
            <a:ext cx="2829300" cy="3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8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Complete the task</a:t>
            </a:r>
            <a:endParaRPr i="1" sz="18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8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Task 1.</a:t>
            </a:r>
            <a:endParaRPr i="1" sz="18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Smart Notes application interface.</a:t>
            </a:r>
            <a:endParaRPr i="1" sz="18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80" name="Google Shape;880;p6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225" y="1492900"/>
            <a:ext cx="4087974" cy="34214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69"/>
          <p:cNvSpPr/>
          <p:nvPr/>
        </p:nvSpPr>
        <p:spPr>
          <a:xfrm>
            <a:off x="0" y="2571750"/>
            <a:ext cx="9144000" cy="2571600"/>
          </a:xfrm>
          <a:prstGeom prst="rect">
            <a:avLst/>
          </a:prstGeom>
          <a:solidFill>
            <a:srgbClr val="D7BB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69"/>
          <p:cNvSpPr/>
          <p:nvPr/>
        </p:nvSpPr>
        <p:spPr>
          <a:xfrm>
            <a:off x="5736000" y="1047750"/>
            <a:ext cx="3048000" cy="304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69"/>
          <p:cNvSpPr/>
          <p:nvPr/>
        </p:nvSpPr>
        <p:spPr>
          <a:xfrm>
            <a:off x="6050277" y="1355868"/>
            <a:ext cx="2432100" cy="2432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p69"/>
          <p:cNvSpPr txBox="1"/>
          <p:nvPr/>
        </p:nvSpPr>
        <p:spPr>
          <a:xfrm>
            <a:off x="360000" y="704850"/>
            <a:ext cx="51153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Break</a:t>
            </a:r>
            <a:endParaRPr sz="36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889" name="Google Shape;889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6230" y="1697510"/>
            <a:ext cx="1847525" cy="1748482"/>
          </a:xfrm>
          <a:prstGeom prst="rect">
            <a:avLst/>
          </a:prstGeom>
          <a:noFill/>
          <a:ln>
            <a:noFill/>
          </a:ln>
        </p:spPr>
      </p:pic>
      <p:sp>
        <p:nvSpPr>
          <p:cNvPr id="890" name="Google Shape;890;p69"/>
          <p:cNvSpPr txBox="1"/>
          <p:nvPr/>
        </p:nvSpPr>
        <p:spPr>
          <a:xfrm>
            <a:off x="360000" y="320450"/>
            <a:ext cx="67674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Module 3. Lesson 2. The Smart Notes application</a:t>
            </a:r>
            <a:endParaRPr b="1"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70"/>
          <p:cNvSpPr/>
          <p:nvPr/>
        </p:nvSpPr>
        <p:spPr>
          <a:xfrm>
            <a:off x="0" y="2571750"/>
            <a:ext cx="91440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70"/>
          <p:cNvSpPr txBox="1"/>
          <p:nvPr/>
        </p:nvSpPr>
        <p:spPr>
          <a:xfrm>
            <a:off x="349500" y="899675"/>
            <a:ext cx="5386500" cy="1526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Review</a:t>
            </a:r>
            <a:r>
              <a:rPr lang="en" sz="24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:</a:t>
            </a:r>
            <a:endParaRPr sz="24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Data Structures</a:t>
            </a:r>
            <a:endParaRPr sz="36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97" name="Google Shape;897;p70"/>
          <p:cNvSpPr/>
          <p:nvPr/>
        </p:nvSpPr>
        <p:spPr>
          <a:xfrm>
            <a:off x="5736000" y="1047750"/>
            <a:ext cx="3048000" cy="304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p70"/>
          <p:cNvSpPr/>
          <p:nvPr/>
        </p:nvSpPr>
        <p:spPr>
          <a:xfrm>
            <a:off x="6050277" y="1355868"/>
            <a:ext cx="2432100" cy="2432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9" name="Google Shape;899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2900" y="1647000"/>
            <a:ext cx="1954200" cy="1849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0" name="Google Shape;900;p70"/>
          <p:cNvSpPr txBox="1"/>
          <p:nvPr/>
        </p:nvSpPr>
        <p:spPr>
          <a:xfrm>
            <a:off x="360000" y="320450"/>
            <a:ext cx="57876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Module 3. Lesson 2. The Smart Notes application</a:t>
            </a:r>
            <a:endParaRPr b="1"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5" name="Google Shape;905;p71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906" name="Google Shape;906;p71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71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8" name="Google Shape;908;p71"/>
          <p:cNvSpPr txBox="1"/>
          <p:nvPr/>
        </p:nvSpPr>
        <p:spPr>
          <a:xfrm rot="-5400000">
            <a:off x="6587625" y="2519825"/>
            <a:ext cx="32751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Review</a:t>
            </a:r>
            <a:endParaRPr b="1"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09" name="Google Shape;909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3792329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910" name="Google Shape;910;p71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" name="Google Shape;911;p71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2" name="Google Shape;912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4800" y="162550"/>
            <a:ext cx="1162225" cy="1099934"/>
          </a:xfrm>
          <a:prstGeom prst="rect">
            <a:avLst/>
          </a:prstGeom>
          <a:noFill/>
          <a:ln>
            <a:noFill/>
          </a:ln>
        </p:spPr>
      </p:pic>
      <p:sp>
        <p:nvSpPr>
          <p:cNvPr id="913" name="Google Shape;913;p71"/>
          <p:cNvSpPr txBox="1"/>
          <p:nvPr/>
        </p:nvSpPr>
        <p:spPr>
          <a:xfrm>
            <a:off x="360000" y="175175"/>
            <a:ext cx="7099500" cy="19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What is a </a:t>
            </a:r>
            <a:r>
              <a:rPr lang="en" sz="4800">
                <a:solidFill>
                  <a:schemeClr val="accen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dictionary</a:t>
            </a:r>
            <a:r>
              <a:rPr lang="en" sz="4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?</a:t>
            </a:r>
            <a:endParaRPr sz="4800">
              <a:solidFill>
                <a:schemeClr val="dk1"/>
              </a:solidFill>
              <a:highlight>
                <a:schemeClr val="lt1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8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8" name="Google Shape;918;p72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919" name="Google Shape;919;p72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72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21" name="Google Shape;921;p72"/>
          <p:cNvSpPr txBox="1"/>
          <p:nvPr/>
        </p:nvSpPr>
        <p:spPr>
          <a:xfrm rot="-5400000">
            <a:off x="6587625" y="2519825"/>
            <a:ext cx="32751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Review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22" name="Google Shape;922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8050" y="3792329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923" name="Google Shape;923;p72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4" name="Google Shape;924;p72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5" name="Google Shape;925;p72"/>
          <p:cNvSpPr txBox="1"/>
          <p:nvPr/>
        </p:nvSpPr>
        <p:spPr>
          <a:xfrm>
            <a:off x="360000" y="175175"/>
            <a:ext cx="7099500" cy="19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accen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 dictionary</a:t>
            </a:r>
            <a:r>
              <a:rPr b="0" i="0" lang="en" sz="3600" u="none" cap="none" strike="noStrik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en" sz="36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is an unordered set of “</a:t>
            </a:r>
            <a:r>
              <a:rPr lang="en" sz="3600">
                <a:solidFill>
                  <a:schemeClr val="dk1"/>
                </a:solidFill>
                <a:highlight>
                  <a:srgbClr val="FFF2CC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key</a:t>
            </a:r>
            <a:r>
              <a:rPr b="0" i="0" lang="en" sz="3600" u="none" cap="none" strike="noStrik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: </a:t>
            </a:r>
            <a:r>
              <a:rPr lang="en" sz="3600">
                <a:solidFill>
                  <a:schemeClr val="dk1"/>
                </a:solidFill>
                <a:highlight>
                  <a:srgbClr val="D9EAD3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value”</a:t>
            </a:r>
            <a:r>
              <a:rPr lang="en" sz="36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pairs</a:t>
            </a:r>
            <a:endParaRPr b="0" i="0" sz="3600" u="none" cap="none" strike="noStrike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926" name="Google Shape;926;p72"/>
          <p:cNvSpPr txBox="1"/>
          <p:nvPr/>
        </p:nvSpPr>
        <p:spPr>
          <a:xfrm>
            <a:off x="360000" y="2250575"/>
            <a:ext cx="6951000" cy="25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notes = {</a:t>
            </a:r>
            <a:endParaRPr b="0" i="0" sz="24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 sz="2400">
                <a:solidFill>
                  <a:srgbClr val="A31515"/>
                </a:solidFill>
                <a:highlight>
                  <a:srgbClr val="FFF2CC"/>
                </a:highlight>
                <a:latin typeface="Roboto"/>
                <a:ea typeface="Roboto"/>
                <a:cs typeface="Roboto"/>
                <a:sym typeface="Roboto"/>
              </a:rPr>
              <a:t>About the sun</a:t>
            </a:r>
            <a:r>
              <a:rPr b="0" i="0" lang="en" sz="24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b="0" i="0" lang="en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: </a:t>
            </a:r>
            <a:r>
              <a:rPr b="0" i="0" lang="en" sz="24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 sz="2400">
                <a:solidFill>
                  <a:srgbClr val="A31515"/>
                </a:solidFill>
                <a:highlight>
                  <a:srgbClr val="D9EAD3"/>
                </a:highlight>
                <a:latin typeface="Roboto"/>
                <a:ea typeface="Roboto"/>
                <a:cs typeface="Roboto"/>
                <a:sym typeface="Roboto"/>
              </a:rPr>
              <a:t>The sun is a star</a:t>
            </a:r>
            <a:r>
              <a:rPr b="0" i="0" lang="en" sz="2400" u="none" cap="none" strike="noStrike">
                <a:solidFill>
                  <a:srgbClr val="A31515"/>
                </a:solidFill>
                <a:highlight>
                  <a:srgbClr val="D9EAD3"/>
                </a:highlight>
                <a:latin typeface="Roboto"/>
                <a:ea typeface="Roboto"/>
                <a:cs typeface="Roboto"/>
                <a:sym typeface="Roboto"/>
              </a:rPr>
              <a:t>!</a:t>
            </a:r>
            <a:r>
              <a:rPr b="0" i="0" lang="en" sz="24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b="0" i="0" lang="en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</a:t>
            </a:r>
            <a:endParaRPr b="0" i="0" sz="2400" u="none" cap="none" strike="noStrike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 sz="2400">
                <a:solidFill>
                  <a:srgbClr val="A31515"/>
                </a:solidFill>
                <a:highlight>
                  <a:srgbClr val="FFF2CC"/>
                </a:highlight>
                <a:latin typeface="Roboto"/>
                <a:ea typeface="Roboto"/>
                <a:cs typeface="Roboto"/>
                <a:sym typeface="Roboto"/>
              </a:rPr>
              <a:t>About the earth</a:t>
            </a:r>
            <a:r>
              <a:rPr b="0" i="0" lang="en" sz="24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b="0" i="0" lang="en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: </a:t>
            </a:r>
            <a:r>
              <a:rPr b="0" i="0" lang="en" sz="24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 sz="2400">
                <a:solidFill>
                  <a:srgbClr val="A31515"/>
                </a:solidFill>
                <a:highlight>
                  <a:srgbClr val="D9EAD3"/>
                </a:highlight>
                <a:latin typeface="Roboto"/>
                <a:ea typeface="Roboto"/>
                <a:cs typeface="Roboto"/>
                <a:sym typeface="Roboto"/>
              </a:rPr>
              <a:t>The earth is a planet</a:t>
            </a:r>
            <a:r>
              <a:rPr b="0" i="0" lang="en" sz="2400" u="none" cap="none" strike="noStrike">
                <a:solidFill>
                  <a:srgbClr val="A31515"/>
                </a:solidFill>
                <a:highlight>
                  <a:srgbClr val="D9EAD3"/>
                </a:highlight>
                <a:latin typeface="Roboto"/>
                <a:ea typeface="Roboto"/>
                <a:cs typeface="Roboto"/>
                <a:sym typeface="Roboto"/>
              </a:rPr>
              <a:t>!</a:t>
            </a:r>
            <a:r>
              <a:rPr b="0" i="0" lang="en" sz="24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</a:t>
            </a:r>
            <a:endParaRPr b="0" i="0" sz="2400" u="none" cap="none" strike="noStrike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24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927" name="Google Shape;927;p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28713" y="413892"/>
            <a:ext cx="734400" cy="63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2" name="Google Shape;932;p73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933" name="Google Shape;933;p73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73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5" name="Google Shape;935;p73"/>
          <p:cNvSpPr txBox="1"/>
          <p:nvPr/>
        </p:nvSpPr>
        <p:spPr>
          <a:xfrm rot="-5400000">
            <a:off x="6587625" y="2519825"/>
            <a:ext cx="32751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Review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36" name="Google Shape;936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8050" y="3792329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937" name="Google Shape;937;p73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8" name="Google Shape;938;p73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9" name="Google Shape;939;p73"/>
          <p:cNvSpPr txBox="1"/>
          <p:nvPr/>
        </p:nvSpPr>
        <p:spPr>
          <a:xfrm>
            <a:off x="360000" y="175175"/>
            <a:ext cx="7099500" cy="19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How do we </a:t>
            </a:r>
            <a:r>
              <a:rPr lang="en" sz="3600">
                <a:solidFill>
                  <a:schemeClr val="accen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get the value</a:t>
            </a:r>
            <a:r>
              <a:rPr b="0" i="0" lang="en" sz="3600" u="none" cap="none" strike="noStrike">
                <a:solidFill>
                  <a:schemeClr val="accen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en" sz="36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of a dictionary element using a key</a:t>
            </a:r>
            <a:r>
              <a:rPr b="0" i="0" lang="en" sz="3600" u="none" cap="none" strike="noStrik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?</a:t>
            </a:r>
            <a:endParaRPr b="0" i="0" sz="3600" u="none" cap="none" strike="noStrike">
              <a:solidFill>
                <a:srgbClr val="000000"/>
              </a:solidFill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940" name="Google Shape;940;p73"/>
          <p:cNvSpPr txBox="1"/>
          <p:nvPr/>
        </p:nvSpPr>
        <p:spPr>
          <a:xfrm>
            <a:off x="360000" y="2250575"/>
            <a:ext cx="6951000" cy="25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notes = {</a:t>
            </a:r>
            <a:endParaRPr b="0" i="0" sz="24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 sz="2400">
                <a:solidFill>
                  <a:srgbClr val="A31515"/>
                </a:solidFill>
                <a:highlight>
                  <a:srgbClr val="FFF2CC"/>
                </a:highlight>
                <a:latin typeface="Roboto"/>
                <a:ea typeface="Roboto"/>
                <a:cs typeface="Roboto"/>
                <a:sym typeface="Roboto"/>
              </a:rPr>
              <a:t>About the sun</a:t>
            </a:r>
            <a:r>
              <a:rPr b="0" i="0" lang="en" sz="24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b="0" i="0" lang="en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: </a:t>
            </a:r>
            <a:r>
              <a:rPr b="0" i="0" lang="en" sz="24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 sz="2400">
                <a:solidFill>
                  <a:srgbClr val="A31515"/>
                </a:solidFill>
                <a:highlight>
                  <a:srgbClr val="D9EAD3"/>
                </a:highlight>
                <a:latin typeface="Roboto"/>
                <a:ea typeface="Roboto"/>
                <a:cs typeface="Roboto"/>
                <a:sym typeface="Roboto"/>
              </a:rPr>
              <a:t>The sun is a star</a:t>
            </a:r>
            <a:r>
              <a:rPr b="0" i="0" lang="en" sz="2400" u="none" cap="none" strike="noStrike">
                <a:solidFill>
                  <a:srgbClr val="A31515"/>
                </a:solidFill>
                <a:highlight>
                  <a:srgbClr val="D9EAD3"/>
                </a:highlight>
                <a:latin typeface="Roboto"/>
                <a:ea typeface="Roboto"/>
                <a:cs typeface="Roboto"/>
                <a:sym typeface="Roboto"/>
              </a:rPr>
              <a:t>!</a:t>
            </a:r>
            <a:r>
              <a:rPr b="0" i="0" lang="en" sz="24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b="0" i="0" lang="en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</a:t>
            </a:r>
            <a:endParaRPr b="0" i="0" sz="2400" u="none" cap="none" strike="noStrike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 sz="2400">
                <a:solidFill>
                  <a:srgbClr val="A31515"/>
                </a:solidFill>
                <a:highlight>
                  <a:srgbClr val="FFF2CC"/>
                </a:highlight>
                <a:latin typeface="Roboto"/>
                <a:ea typeface="Roboto"/>
                <a:cs typeface="Roboto"/>
                <a:sym typeface="Roboto"/>
              </a:rPr>
              <a:t>About the earth</a:t>
            </a:r>
            <a:r>
              <a:rPr b="0" i="0" lang="en" sz="24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b="0" i="0" lang="en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: </a:t>
            </a:r>
            <a:r>
              <a:rPr b="0" i="0" lang="en" sz="24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 sz="2400">
                <a:solidFill>
                  <a:srgbClr val="A31515"/>
                </a:solidFill>
                <a:highlight>
                  <a:srgbClr val="D9EAD3"/>
                </a:highlight>
                <a:latin typeface="Roboto"/>
                <a:ea typeface="Roboto"/>
                <a:cs typeface="Roboto"/>
                <a:sym typeface="Roboto"/>
              </a:rPr>
              <a:t>The earth is a planet</a:t>
            </a:r>
            <a:r>
              <a:rPr b="0" i="0" lang="en" sz="2400" u="none" cap="none" strike="noStrike">
                <a:solidFill>
                  <a:srgbClr val="A31515"/>
                </a:solidFill>
                <a:highlight>
                  <a:srgbClr val="D9EAD3"/>
                </a:highlight>
                <a:latin typeface="Roboto"/>
                <a:ea typeface="Roboto"/>
                <a:cs typeface="Roboto"/>
                <a:sym typeface="Roboto"/>
              </a:rPr>
              <a:t>!</a:t>
            </a:r>
            <a:r>
              <a:rPr b="0" i="0" lang="en" sz="24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</a:t>
            </a:r>
            <a:endParaRPr b="0" i="0" sz="2400" u="none" cap="none" strike="noStrike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24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941" name="Google Shape;941;p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28713" y="413892"/>
            <a:ext cx="734400" cy="63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6" name="Google Shape;946;p74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947" name="Google Shape;947;p74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74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9" name="Google Shape;949;p74"/>
          <p:cNvSpPr txBox="1"/>
          <p:nvPr/>
        </p:nvSpPr>
        <p:spPr>
          <a:xfrm rot="-5400000">
            <a:off x="6587625" y="2519825"/>
            <a:ext cx="32751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Review</a:t>
            </a:r>
            <a:endParaRPr b="1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50" name="Google Shape;950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8050" y="3792329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951" name="Google Shape;951;p74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2" name="Google Shape;952;p74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3" name="Google Shape;953;p74"/>
          <p:cNvSpPr txBox="1"/>
          <p:nvPr/>
        </p:nvSpPr>
        <p:spPr>
          <a:xfrm>
            <a:off x="360000" y="175175"/>
            <a:ext cx="7099500" cy="19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accen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Getting the value </a:t>
            </a:r>
            <a:r>
              <a:rPr lang="en" sz="36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of a dictionary element using a key</a:t>
            </a:r>
            <a:r>
              <a:rPr b="0" i="0" lang="en" sz="3600" u="none" cap="none" strike="noStrik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:</a:t>
            </a:r>
            <a:endParaRPr b="0" i="0" sz="3600" u="none" cap="none" strike="noStrike">
              <a:solidFill>
                <a:srgbClr val="000000"/>
              </a:solidFill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954" name="Google Shape;954;p74"/>
          <p:cNvSpPr txBox="1"/>
          <p:nvPr/>
        </p:nvSpPr>
        <p:spPr>
          <a:xfrm>
            <a:off x="360000" y="2250575"/>
            <a:ext cx="6951000" cy="25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value = notes[</a:t>
            </a:r>
            <a:r>
              <a:rPr b="0" i="0" lang="en" sz="24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 sz="2400">
                <a:solidFill>
                  <a:srgbClr val="A31515"/>
                </a:solidFill>
                <a:latin typeface="Roboto"/>
                <a:ea typeface="Roboto"/>
                <a:cs typeface="Roboto"/>
                <a:sym typeface="Roboto"/>
              </a:rPr>
              <a:t>About the sun</a:t>
            </a:r>
            <a:r>
              <a:rPr b="0" i="0" lang="en" sz="24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b="0" i="0" lang="en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b="0" i="0" sz="24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print(value)</a:t>
            </a:r>
            <a:endParaRPr b="0" i="0" sz="24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The sun is a star</a:t>
            </a:r>
            <a:r>
              <a:rPr b="0" i="0" lang="en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!</a:t>
            </a:r>
            <a:endParaRPr b="0" i="0" sz="2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55" name="Google Shape;955;p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28713" y="413892"/>
            <a:ext cx="734400" cy="63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30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48" name="Google Shape;148;p30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30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30"/>
          <p:cNvSpPr txBox="1"/>
          <p:nvPr/>
        </p:nvSpPr>
        <p:spPr>
          <a:xfrm rot="-5400000">
            <a:off x="6510050" y="2633825"/>
            <a:ext cx="32511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Discussion: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Smart Notes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1" name="Google Shape;15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316298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30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30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30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0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28513" y="47054"/>
            <a:ext cx="1334800" cy="126327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30"/>
          <p:cNvSpPr txBox="1"/>
          <p:nvPr/>
        </p:nvSpPr>
        <p:spPr>
          <a:xfrm>
            <a:off x="360000" y="247675"/>
            <a:ext cx="7099500" cy="19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How do we read notes from a file and use them in a program?</a:t>
            </a:r>
            <a:endParaRPr sz="3000">
              <a:solidFill>
                <a:schemeClr val="dk1"/>
              </a:solidFill>
              <a:highlight>
                <a:schemeClr val="lt1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0" name="Google Shape;960;p75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961" name="Google Shape;961;p75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75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63" name="Google Shape;963;p75"/>
          <p:cNvSpPr txBox="1"/>
          <p:nvPr/>
        </p:nvSpPr>
        <p:spPr>
          <a:xfrm rot="-5400000">
            <a:off x="6587625" y="2519825"/>
            <a:ext cx="32751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Review</a:t>
            </a:r>
            <a:endParaRPr b="1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64" name="Google Shape;964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8050" y="3792329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965" name="Google Shape;965;p75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6" name="Google Shape;966;p75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7" name="Google Shape;967;p75"/>
          <p:cNvSpPr txBox="1"/>
          <p:nvPr/>
        </p:nvSpPr>
        <p:spPr>
          <a:xfrm>
            <a:off x="360000" y="175175"/>
            <a:ext cx="7099500" cy="12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Match the features with the structures:</a:t>
            </a:r>
            <a:endParaRPr b="0" i="0" sz="3600" u="none" cap="none" strike="noStrike">
              <a:solidFill>
                <a:srgbClr val="000000"/>
              </a:solidFill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968" name="Google Shape;968;p75"/>
          <p:cNvSpPr/>
          <p:nvPr/>
        </p:nvSpPr>
        <p:spPr>
          <a:xfrm>
            <a:off x="426750" y="3526125"/>
            <a:ext cx="3256800" cy="126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LISTS</a:t>
            </a:r>
            <a:endParaRPr b="1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9" name="Google Shape;969;p75"/>
          <p:cNvSpPr/>
          <p:nvPr/>
        </p:nvSpPr>
        <p:spPr>
          <a:xfrm>
            <a:off x="3773550" y="3552825"/>
            <a:ext cx="3256800" cy="126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DICTIONARIES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0" name="Google Shape;970;p75"/>
          <p:cNvSpPr/>
          <p:nvPr/>
        </p:nvSpPr>
        <p:spPr>
          <a:xfrm>
            <a:off x="426750" y="1426250"/>
            <a:ext cx="2852400" cy="51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/>
              <a:t>The elements are ordered</a:t>
            </a:r>
            <a:endParaRPr sz="1800"/>
          </a:p>
        </p:txBody>
      </p:sp>
      <p:sp>
        <p:nvSpPr>
          <p:cNvPr id="971" name="Google Shape;971;p75"/>
          <p:cNvSpPr/>
          <p:nvPr/>
        </p:nvSpPr>
        <p:spPr>
          <a:xfrm>
            <a:off x="3921025" y="2800175"/>
            <a:ext cx="1945200" cy="645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/>
              <a:t>The elements are not ordered</a:t>
            </a:r>
            <a:endParaRPr sz="1800"/>
          </a:p>
        </p:txBody>
      </p:sp>
      <p:sp>
        <p:nvSpPr>
          <p:cNvPr id="972" name="Google Shape;972;p75"/>
          <p:cNvSpPr/>
          <p:nvPr/>
        </p:nvSpPr>
        <p:spPr>
          <a:xfrm>
            <a:off x="426750" y="2047525"/>
            <a:ext cx="2278200" cy="645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/>
              <a:t>The elements are key-value pairs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3" name="Google Shape;973;p75"/>
          <p:cNvSpPr/>
          <p:nvPr/>
        </p:nvSpPr>
        <p:spPr>
          <a:xfrm>
            <a:off x="3392550" y="1426250"/>
            <a:ext cx="2718900" cy="51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/>
              <a:t>Elements are accessed </a:t>
            </a:r>
            <a:r>
              <a:rPr lang="en" sz="1800">
                <a:solidFill>
                  <a:schemeClr val="dk1"/>
                </a:solidFill>
              </a:rPr>
              <a:t>using</a:t>
            </a:r>
            <a:r>
              <a:rPr lang="en" sz="1800"/>
              <a:t> an index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4" name="Google Shape;974;p75"/>
          <p:cNvSpPr/>
          <p:nvPr/>
        </p:nvSpPr>
        <p:spPr>
          <a:xfrm>
            <a:off x="2775038" y="2047513"/>
            <a:ext cx="2780400" cy="645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The in operator checks for elements</a:t>
            </a:r>
            <a:endParaRPr sz="1800"/>
          </a:p>
        </p:txBody>
      </p:sp>
      <p:sp>
        <p:nvSpPr>
          <p:cNvPr id="975" name="Google Shape;975;p75"/>
          <p:cNvSpPr/>
          <p:nvPr/>
        </p:nvSpPr>
        <p:spPr>
          <a:xfrm>
            <a:off x="426750" y="2800175"/>
            <a:ext cx="3346800" cy="618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New elements are added using append()</a:t>
            </a:r>
            <a:endParaRPr sz="1800"/>
          </a:p>
        </p:txBody>
      </p:sp>
      <p:pic>
        <p:nvPicPr>
          <p:cNvPr id="976" name="Google Shape;976;p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28713" y="413892"/>
            <a:ext cx="734400" cy="63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76"/>
          <p:cNvSpPr/>
          <p:nvPr/>
        </p:nvSpPr>
        <p:spPr>
          <a:xfrm>
            <a:off x="4114550" y="1886700"/>
            <a:ext cx="3436500" cy="2901900"/>
          </a:xfrm>
          <a:prstGeom prst="roundRect">
            <a:avLst>
              <a:gd fmla="val 8620" name="adj"/>
            </a:avLst>
          </a:prstGeom>
          <a:noFill/>
          <a:ln cap="flat" cmpd="sng" w="2857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1" sz="1800" u="none" cap="none" strike="noStrike">
              <a:solidFill>
                <a:srgbClr val="000000"/>
              </a:solidFill>
              <a:highlight>
                <a:srgbClr val="FCE5CD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82" name="Google Shape;982;p76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983" name="Google Shape;983;p76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76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85" name="Google Shape;985;p76"/>
          <p:cNvSpPr txBox="1"/>
          <p:nvPr/>
        </p:nvSpPr>
        <p:spPr>
          <a:xfrm rot="-5400000">
            <a:off x="6587625" y="2519825"/>
            <a:ext cx="32751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Review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86" name="Google Shape;986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8050" y="3792329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987" name="Google Shape;987;p76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8" name="Google Shape;988;p76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9" name="Google Shape;989;p76"/>
          <p:cNvSpPr txBox="1"/>
          <p:nvPr/>
        </p:nvSpPr>
        <p:spPr>
          <a:xfrm>
            <a:off x="360000" y="175175"/>
            <a:ext cx="7099500" cy="12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Match the features with the structures:</a:t>
            </a:r>
            <a:endParaRPr sz="36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990" name="Google Shape;990;p76"/>
          <p:cNvSpPr/>
          <p:nvPr/>
        </p:nvSpPr>
        <p:spPr>
          <a:xfrm>
            <a:off x="360000" y="1886700"/>
            <a:ext cx="3604200" cy="2901900"/>
          </a:xfrm>
          <a:prstGeom prst="roundRect">
            <a:avLst>
              <a:gd fmla="val 8620" name="adj"/>
            </a:avLst>
          </a:prstGeom>
          <a:noFill/>
          <a:ln cap="flat" cmpd="sng" w="2857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1" sz="1800" u="none" cap="none" strike="noStrike">
              <a:solidFill>
                <a:srgbClr val="000000"/>
              </a:solidFill>
              <a:highlight>
                <a:srgbClr val="FCE5CD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1" name="Google Shape;991;p76"/>
          <p:cNvSpPr/>
          <p:nvPr/>
        </p:nvSpPr>
        <p:spPr>
          <a:xfrm>
            <a:off x="718800" y="1939825"/>
            <a:ext cx="2852400" cy="51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/>
              <a:t>The elements are ordered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2" name="Google Shape;992;p76"/>
          <p:cNvSpPr/>
          <p:nvPr/>
        </p:nvSpPr>
        <p:spPr>
          <a:xfrm>
            <a:off x="4751988" y="2176150"/>
            <a:ext cx="1945200" cy="645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The elements are not ordered</a:t>
            </a:r>
            <a:endParaRPr sz="1800"/>
          </a:p>
        </p:txBody>
      </p:sp>
      <p:sp>
        <p:nvSpPr>
          <p:cNvPr id="993" name="Google Shape;993;p76"/>
          <p:cNvSpPr/>
          <p:nvPr/>
        </p:nvSpPr>
        <p:spPr>
          <a:xfrm>
            <a:off x="4707426" y="2887700"/>
            <a:ext cx="2455500" cy="645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The elements are key-value pairs</a:t>
            </a:r>
            <a:endParaRPr sz="1800"/>
          </a:p>
        </p:txBody>
      </p:sp>
      <p:sp>
        <p:nvSpPr>
          <p:cNvPr id="994" name="Google Shape;994;p76"/>
          <p:cNvSpPr/>
          <p:nvPr/>
        </p:nvSpPr>
        <p:spPr>
          <a:xfrm>
            <a:off x="785550" y="3380325"/>
            <a:ext cx="2718900" cy="51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Elements are accessed using an index</a:t>
            </a:r>
            <a:endParaRPr sz="1800"/>
          </a:p>
        </p:txBody>
      </p:sp>
      <p:sp>
        <p:nvSpPr>
          <p:cNvPr id="995" name="Google Shape;995;p76"/>
          <p:cNvSpPr/>
          <p:nvPr/>
        </p:nvSpPr>
        <p:spPr>
          <a:xfrm>
            <a:off x="754788" y="3968163"/>
            <a:ext cx="2780400" cy="645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The in operator checks for elements</a:t>
            </a:r>
            <a:endParaRPr sz="1800"/>
          </a:p>
        </p:txBody>
      </p:sp>
      <p:sp>
        <p:nvSpPr>
          <p:cNvPr id="996" name="Google Shape;996;p76"/>
          <p:cNvSpPr/>
          <p:nvPr/>
        </p:nvSpPr>
        <p:spPr>
          <a:xfrm>
            <a:off x="471625" y="2578550"/>
            <a:ext cx="3346800" cy="618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/>
              <a:t>New elements are added using append()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7" name="Google Shape;997;p76"/>
          <p:cNvSpPr/>
          <p:nvPr/>
        </p:nvSpPr>
        <p:spPr>
          <a:xfrm>
            <a:off x="4442588" y="3693813"/>
            <a:ext cx="2780400" cy="645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/>
              <a:t>The in operator checks for elements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8" name="Google Shape;998;p76"/>
          <p:cNvSpPr txBox="1"/>
          <p:nvPr/>
        </p:nvSpPr>
        <p:spPr>
          <a:xfrm>
            <a:off x="1415250" y="1488138"/>
            <a:ext cx="14937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LISTS</a:t>
            </a:r>
            <a:endParaRPr b="1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9" name="Google Shape;999;p76"/>
          <p:cNvSpPr txBox="1"/>
          <p:nvPr/>
        </p:nvSpPr>
        <p:spPr>
          <a:xfrm>
            <a:off x="4977750" y="1441175"/>
            <a:ext cx="21852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DICTIONARIES</a:t>
            </a:r>
            <a:endParaRPr b="1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00" name="Google Shape;1000;p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28713" y="413892"/>
            <a:ext cx="734400" cy="63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5" name="Google Shape;1005;p77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006" name="Google Shape;1006;p77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77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08" name="Google Shape;1008;p77"/>
          <p:cNvSpPr txBox="1"/>
          <p:nvPr/>
        </p:nvSpPr>
        <p:spPr>
          <a:xfrm rot="-5400000">
            <a:off x="6587625" y="2519825"/>
            <a:ext cx="32751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Review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09" name="Google Shape;1009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8050" y="3792329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0" name="Google Shape;1010;p77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1" name="Google Shape;1011;p77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2" name="Google Shape;1012;p77"/>
          <p:cNvSpPr txBox="1"/>
          <p:nvPr/>
        </p:nvSpPr>
        <p:spPr>
          <a:xfrm>
            <a:off x="360000" y="175175"/>
            <a:ext cx="7099500" cy="12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Yay! Now our application will definitely be the smartest!</a:t>
            </a:r>
            <a:endParaRPr b="0" i="0" sz="3600" u="none" cap="none" strike="noStrike">
              <a:solidFill>
                <a:srgbClr val="000000"/>
              </a:solidFill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013" name="Google Shape;1013;p77"/>
          <p:cNvSpPr txBox="1"/>
          <p:nvPr/>
        </p:nvSpPr>
        <p:spPr>
          <a:xfrm>
            <a:off x="6152725" y="3344675"/>
            <a:ext cx="5292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0" i="0" lang="en" sz="9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👨‍🎓</a:t>
            </a:r>
            <a:endParaRPr b="0" i="0" sz="9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4" name="Google Shape;1014;p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28713" y="413892"/>
            <a:ext cx="734400" cy="63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78"/>
          <p:cNvSpPr/>
          <p:nvPr/>
        </p:nvSpPr>
        <p:spPr>
          <a:xfrm>
            <a:off x="0" y="2571750"/>
            <a:ext cx="91440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0" name="Google Shape;1020;p78"/>
          <p:cNvSpPr/>
          <p:nvPr/>
        </p:nvSpPr>
        <p:spPr>
          <a:xfrm>
            <a:off x="5736000" y="1047750"/>
            <a:ext cx="3048000" cy="3048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1" name="Google Shape;1021;p78"/>
          <p:cNvSpPr/>
          <p:nvPr/>
        </p:nvSpPr>
        <p:spPr>
          <a:xfrm>
            <a:off x="6050277" y="1355868"/>
            <a:ext cx="2432100" cy="2432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2" name="Google Shape;1022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2196" y="1679574"/>
            <a:ext cx="1815605" cy="171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3" name="Google Shape;1023;p78"/>
          <p:cNvSpPr txBox="1"/>
          <p:nvPr/>
        </p:nvSpPr>
        <p:spPr>
          <a:xfrm>
            <a:off x="360000" y="916000"/>
            <a:ext cx="5885700" cy="13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Storing data in</a:t>
            </a:r>
            <a:r>
              <a:rPr lang="en" sz="3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endParaRPr sz="36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json</a:t>
            </a:r>
            <a:r>
              <a:rPr lang="en" sz="3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files</a:t>
            </a:r>
            <a:endParaRPr sz="36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024" name="Google Shape;1024;p78"/>
          <p:cNvSpPr txBox="1"/>
          <p:nvPr/>
        </p:nvSpPr>
        <p:spPr>
          <a:xfrm>
            <a:off x="360000" y="876508"/>
            <a:ext cx="2628000" cy="29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New topic</a:t>
            </a:r>
            <a:r>
              <a:rPr lang="en" sz="18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:</a:t>
            </a:r>
            <a:endParaRPr sz="18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025" name="Google Shape;1025;p78"/>
          <p:cNvSpPr txBox="1"/>
          <p:nvPr/>
        </p:nvSpPr>
        <p:spPr>
          <a:xfrm>
            <a:off x="360000" y="320450"/>
            <a:ext cx="67674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Module 3. Lesson 2. The Smart Notes application. P. 1 </a:t>
            </a:r>
            <a:endParaRPr b="1"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0" name="Google Shape;1030;p79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031" name="Google Shape;1031;p79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79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3" name="Google Shape;1033;p79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Brainstorming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34" name="Google Shape;1034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5" name="Google Shape;1035;p79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6" name="Google Shape;1036;p79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7" name="Google Shape;1037;p79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8" name="Google Shape;1038;p79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9" name="Google Shape;1039;p79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0" name="Google Shape;1040;p79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1" name="Google Shape;1041;p79"/>
          <p:cNvSpPr txBox="1"/>
          <p:nvPr/>
        </p:nvSpPr>
        <p:spPr>
          <a:xfrm>
            <a:off x="360000" y="234025"/>
            <a:ext cx="72567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latin typeface="Montserrat ExtraBold"/>
                <a:ea typeface="Montserrat ExtraBold"/>
                <a:cs typeface="Montserrat ExtraBold"/>
                <a:sym typeface="Montserrat ExtraBold"/>
              </a:rPr>
              <a:t>Problem</a:t>
            </a:r>
            <a:r>
              <a:rPr b="0" i="0" lang="en" sz="30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:</a:t>
            </a:r>
            <a:endParaRPr b="0" i="0" sz="3000" u="none" cap="none" strike="noStrike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accen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042" name="Google Shape;1042;p79"/>
          <p:cNvSpPr txBox="1"/>
          <p:nvPr/>
        </p:nvSpPr>
        <p:spPr>
          <a:xfrm>
            <a:off x="381825" y="909650"/>
            <a:ext cx="7041300" cy="20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Char char="●"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We need a structure for easy storing data about notes</a:t>
            </a:r>
            <a:r>
              <a:rPr b="0" i="0" lang="en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0" i="0" sz="2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85725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i="1" lang="en" sz="1800">
                <a:latin typeface="Montserrat"/>
                <a:ea typeface="Montserrat"/>
                <a:cs typeface="Montserrat"/>
                <a:sym typeface="Montserrat"/>
              </a:rPr>
              <a:t>Notes can have transitions to new lines! How do we write them to a file and read from there</a:t>
            </a:r>
            <a:r>
              <a:rPr b="0" i="1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?)</a:t>
            </a:r>
            <a:endParaRPr b="0" i="1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Char char="●"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This structure should be easy to use when working with PyQt</a:t>
            </a:r>
            <a:r>
              <a:rPr b="0" i="0" lang="en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0" i="0" sz="2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43" name="Google Shape;1043;p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69100" y="403425"/>
            <a:ext cx="714900" cy="71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8" name="Google Shape;1048;p80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049" name="Google Shape;1049;p80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80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1" name="Google Shape;1051;p80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Brainstorming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52" name="Google Shape;1052;p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3" name="Google Shape;1053;p80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4" name="Google Shape;1054;p80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5" name="Google Shape;1055;p80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6" name="Google Shape;1056;p80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7" name="Google Shape;1057;p80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8" name="Google Shape;1058;p80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9" name="Google Shape;1059;p80"/>
          <p:cNvSpPr txBox="1"/>
          <p:nvPr/>
        </p:nvSpPr>
        <p:spPr>
          <a:xfrm>
            <a:off x="360000" y="234025"/>
            <a:ext cx="42120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latin typeface="Montserrat ExtraBold"/>
                <a:ea typeface="Montserrat ExtraBold"/>
                <a:cs typeface="Montserrat ExtraBold"/>
                <a:sym typeface="Montserrat ExtraBold"/>
              </a:rPr>
              <a:t>Possible structure</a:t>
            </a:r>
            <a:r>
              <a:rPr b="0" i="0" lang="en" sz="30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:</a:t>
            </a:r>
            <a:endParaRPr b="0" i="0" sz="3000" u="none" cap="none" strike="noStrike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accen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060" name="Google Shape;1060;p80"/>
          <p:cNvSpPr txBox="1"/>
          <p:nvPr/>
        </p:nvSpPr>
        <p:spPr>
          <a:xfrm>
            <a:off x="360000" y="1030193"/>
            <a:ext cx="7041300" cy="30831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notes = {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" sz="1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800">
                <a:solidFill>
                  <a:srgbClr val="A3151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Note name</a:t>
            </a:r>
            <a:r>
              <a:rPr b="0" i="0" lang="en" sz="1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en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: 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" sz="1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8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b="0" i="0" lang="en" sz="1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en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b="0" i="0" lang="en" sz="1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8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Very important note text</a:t>
            </a:r>
            <a:r>
              <a:rPr b="0" i="0" lang="en" sz="1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en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" sz="1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8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tags</a:t>
            </a:r>
            <a:r>
              <a:rPr b="0" i="0" lang="en" sz="1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en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: [</a:t>
            </a:r>
            <a:r>
              <a:rPr b="0" i="0" lang="en" sz="1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8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draft</a:t>
            </a:r>
            <a:r>
              <a:rPr b="0" i="0" lang="en" sz="1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en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" sz="1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8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thoughts</a:t>
            </a:r>
            <a:r>
              <a:rPr b="0" i="0" lang="en" sz="1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en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	}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061" name="Google Shape;1061;p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69100" y="403425"/>
            <a:ext cx="714900" cy="71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6" name="Google Shape;1066;p81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067" name="Google Shape;1067;p81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81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9" name="Google Shape;1069;p81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Brainstorming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70" name="Google Shape;1070;p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1" name="Google Shape;1071;p81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2" name="Google Shape;1072;p81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3" name="Google Shape;1073;p81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4" name="Google Shape;1074;p81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5" name="Google Shape;1075;p81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6" name="Google Shape;1076;p81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7" name="Google Shape;1077;p81"/>
          <p:cNvSpPr txBox="1"/>
          <p:nvPr/>
        </p:nvSpPr>
        <p:spPr>
          <a:xfrm>
            <a:off x="360000" y="234025"/>
            <a:ext cx="72567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latin typeface="Montserrat ExtraBold"/>
                <a:ea typeface="Montserrat ExtraBold"/>
                <a:cs typeface="Montserrat ExtraBold"/>
                <a:sym typeface="Montserrat ExtraBold"/>
              </a:rPr>
              <a:t>Possible structure</a:t>
            </a:r>
            <a:r>
              <a:rPr b="0" i="0" lang="en" sz="30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:</a:t>
            </a:r>
            <a:endParaRPr b="0" i="0" sz="3000" u="none" cap="none" strike="noStrike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accen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078" name="Google Shape;1078;p81"/>
          <p:cNvSpPr txBox="1"/>
          <p:nvPr/>
        </p:nvSpPr>
        <p:spPr>
          <a:xfrm>
            <a:off x="360000" y="762643"/>
            <a:ext cx="7041300" cy="30831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notes = {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" sz="1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8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 sz="1800">
                <a:solidFill>
                  <a:srgbClr val="A3151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ote</a:t>
            </a:r>
            <a:r>
              <a:rPr lang="en" sz="18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</a:t>
            </a:r>
            <a:r>
              <a:rPr lang="en" sz="1800">
                <a:solidFill>
                  <a:srgbClr val="A3151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ame</a:t>
            </a:r>
            <a:r>
              <a:rPr b="0" i="0" lang="en" sz="1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en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: 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" sz="1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8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b="0" i="0" lang="en" sz="1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en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b="0" i="0" lang="en" sz="1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800">
                <a:solidFill>
                  <a:srgbClr val="A3151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Very important note text</a:t>
            </a:r>
            <a:r>
              <a:rPr b="0" i="0" lang="en" sz="1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en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" sz="1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8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tags</a:t>
            </a:r>
            <a:r>
              <a:rPr b="0" i="0" lang="en" sz="1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en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: [</a:t>
            </a:r>
            <a:r>
              <a:rPr b="0" i="0" lang="en" sz="1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8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draft</a:t>
            </a:r>
            <a:r>
              <a:rPr b="0" i="0" lang="en" sz="1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en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" sz="1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800">
                <a:solidFill>
                  <a:srgbClr val="A3151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thoughts</a:t>
            </a:r>
            <a:r>
              <a:rPr b="0" i="0" lang="en" sz="1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en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	}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79" name="Google Shape;1079;p81"/>
          <p:cNvSpPr/>
          <p:nvPr/>
        </p:nvSpPr>
        <p:spPr>
          <a:xfrm>
            <a:off x="4200150" y="865200"/>
            <a:ext cx="1853100" cy="478500"/>
          </a:xfrm>
          <a:prstGeom prst="wedgeRoundRectCallout">
            <a:avLst>
              <a:gd fmla="val -76059" name="adj1"/>
              <a:gd fmla="val 57863" name="adj2"/>
              <a:gd fmla="val 0" name="adj3"/>
            </a:avLst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Note name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0" name="Google Shape;1080;p81"/>
          <p:cNvSpPr/>
          <p:nvPr/>
        </p:nvSpPr>
        <p:spPr>
          <a:xfrm>
            <a:off x="1735875" y="3193900"/>
            <a:ext cx="1992600" cy="478500"/>
          </a:xfrm>
          <a:prstGeom prst="wedgeRoundRectCallout">
            <a:avLst>
              <a:gd fmla="val -49734" name="adj1"/>
              <a:gd fmla="val -108845" name="adj2"/>
              <a:gd fmla="val 0" name="adj3"/>
            </a:avLst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Fields for one note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1" name="Google Shape;1081;p81"/>
          <p:cNvSpPr txBox="1"/>
          <p:nvPr/>
        </p:nvSpPr>
        <p:spPr>
          <a:xfrm>
            <a:off x="360000" y="3962300"/>
            <a:ext cx="70413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print(notes[</a:t>
            </a:r>
            <a:r>
              <a:rPr b="0" i="0" lang="en" sz="1800" u="none" cap="none" strike="noStrik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“</a:t>
            </a:r>
            <a:r>
              <a:rPr lang="en" sz="1800">
                <a:solidFill>
                  <a:srgbClr val="A3151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Note name</a:t>
            </a:r>
            <a:r>
              <a:rPr b="0" i="0" lang="en" sz="1800" u="none" cap="none" strike="noStrik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”</a:t>
            </a:r>
            <a:r>
              <a:rPr b="0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b="0" i="0" lang="en" sz="1800" u="none" cap="none" strike="noStrik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“</a:t>
            </a:r>
            <a:r>
              <a:rPr lang="en" sz="1800">
                <a:solidFill>
                  <a:srgbClr val="A3151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b="0" i="0" lang="en" sz="1800" u="none" cap="none" strike="noStrik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”</a:t>
            </a:r>
            <a:r>
              <a:rPr b="0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 sz="180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Very important note text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082" name="Google Shape;1082;p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69100" y="403425"/>
            <a:ext cx="714900" cy="71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7" name="Google Shape;1087;p82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088" name="Google Shape;1088;p82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82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0" name="Google Shape;1090;p82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Brainstorming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91" name="Google Shape;1091;p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2" name="Google Shape;1092;p82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3" name="Google Shape;1093;p82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4" name="Google Shape;1094;p82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5" name="Google Shape;1095;p82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6" name="Google Shape;1096;p82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7" name="Google Shape;1097;p82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8" name="Google Shape;1098;p82"/>
          <p:cNvSpPr txBox="1"/>
          <p:nvPr/>
        </p:nvSpPr>
        <p:spPr>
          <a:xfrm>
            <a:off x="360000" y="234025"/>
            <a:ext cx="72567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latin typeface="Montserrat ExtraBold"/>
                <a:ea typeface="Montserrat ExtraBold"/>
                <a:cs typeface="Montserrat ExtraBold"/>
                <a:sym typeface="Montserrat ExtraBold"/>
              </a:rPr>
              <a:t>Potential problem:</a:t>
            </a:r>
            <a:endParaRPr b="0" i="0" sz="3000" u="none" cap="none" strike="noStrike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accen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099" name="Google Shape;1099;p82"/>
          <p:cNvSpPr txBox="1"/>
          <p:nvPr/>
        </p:nvSpPr>
        <p:spPr>
          <a:xfrm>
            <a:off x="381825" y="909650"/>
            <a:ext cx="7041300" cy="16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Char char="●"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This structure is convenient. But it may be hard to read and write to the file</a:t>
            </a:r>
            <a:r>
              <a:rPr b="0" i="0" lang="en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0" i="0" sz="2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0" name="Google Shape;1100;p82"/>
          <p:cNvSpPr txBox="1"/>
          <p:nvPr/>
        </p:nvSpPr>
        <p:spPr>
          <a:xfrm>
            <a:off x="911250" y="3519575"/>
            <a:ext cx="6154200" cy="11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8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It would be nice if the structure in the file and the structure in the program looked the same.</a:t>
            </a:r>
            <a:endParaRPr i="1" sz="18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8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Then reading and writing information to the file would be very simple</a:t>
            </a:r>
            <a:r>
              <a:rPr b="0" i="1" lang="en" sz="18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b="0" i="1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0" i="1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01" name="Google Shape;1101;p8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69100" y="403425"/>
            <a:ext cx="714900" cy="71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6" name="Google Shape;1106;p83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107" name="Google Shape;1107;p83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83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09" name="Google Shape;1109;p83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Brainstorming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10" name="Google Shape;1110;p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1" name="Google Shape;1111;p83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2" name="Google Shape;1112;p83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3" name="Google Shape;1113;p83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4" name="Google Shape;1114;p83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5" name="Google Shape;1115;p83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6" name="Google Shape;1116;p83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7" name="Google Shape;1117;p83"/>
          <p:cNvSpPr txBox="1"/>
          <p:nvPr/>
        </p:nvSpPr>
        <p:spPr>
          <a:xfrm>
            <a:off x="360000" y="234025"/>
            <a:ext cx="72567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Potential </a:t>
            </a:r>
            <a:r>
              <a:rPr lang="en" sz="3000">
                <a:latin typeface="Montserrat ExtraBold"/>
                <a:ea typeface="Montserrat ExtraBold"/>
                <a:cs typeface="Montserrat ExtraBold"/>
                <a:sym typeface="Montserrat ExtraBold"/>
              </a:rPr>
              <a:t>problem:</a:t>
            </a:r>
            <a:endParaRPr b="0" i="0" sz="3000" u="none" cap="none" strike="noStrike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accen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118" name="Google Shape;1118;p83"/>
          <p:cNvSpPr txBox="1"/>
          <p:nvPr/>
        </p:nvSpPr>
        <p:spPr>
          <a:xfrm>
            <a:off x="381825" y="909650"/>
            <a:ext cx="7041300" cy="16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</a:pPr>
            <a:r>
              <a:rPr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structure is convenient. But it may be hard to read and write to the file.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9" name="Google Shape;1119;p83"/>
          <p:cNvSpPr txBox="1"/>
          <p:nvPr/>
        </p:nvSpPr>
        <p:spPr>
          <a:xfrm>
            <a:off x="355850" y="2255725"/>
            <a:ext cx="72567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latin typeface="Montserrat ExtraBold"/>
                <a:ea typeface="Montserrat ExtraBold"/>
                <a:cs typeface="Montserrat ExtraBold"/>
                <a:sym typeface="Montserrat ExtraBold"/>
              </a:rPr>
              <a:t>Solution</a:t>
            </a:r>
            <a:r>
              <a:rPr b="0" i="0" lang="en" sz="30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:</a:t>
            </a:r>
            <a:endParaRPr b="0" i="0" sz="3000" u="none" cap="none" strike="noStrike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accen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120" name="Google Shape;1120;p83"/>
          <p:cNvSpPr txBox="1"/>
          <p:nvPr/>
        </p:nvSpPr>
        <p:spPr>
          <a:xfrm>
            <a:off x="377675" y="2808025"/>
            <a:ext cx="7041300" cy="11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Char char="●"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It turns out that this structure is used by programmers around the world.</a:t>
            </a:r>
            <a:endParaRPr b="0" i="0" sz="2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Let’s look at a ready-made solution</a:t>
            </a:r>
            <a:r>
              <a:rPr b="0" i="0" lang="en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0" i="0" sz="2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21" name="Google Shape;1121;p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69100" y="403425"/>
            <a:ext cx="714900" cy="71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" name="Google Shape;1126;p84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127" name="Google Shape;1127;p84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84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9" name="Google Shape;1129;p84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Brainstorming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30" name="Google Shape;1130;p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1" name="Google Shape;1131;p84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2" name="Google Shape;1132;p84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3" name="Google Shape;1133;p84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4" name="Google Shape;1134;p84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5" name="Google Shape;1135;p84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6" name="Google Shape;1136;p84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7" name="Google Shape;1137;p84"/>
          <p:cNvSpPr txBox="1"/>
          <p:nvPr/>
        </p:nvSpPr>
        <p:spPr>
          <a:xfrm>
            <a:off x="360000" y="234025"/>
            <a:ext cx="72567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latin typeface="Montserrat ExtraBold"/>
                <a:ea typeface="Montserrat ExtraBold"/>
                <a:cs typeface="Montserrat ExtraBold"/>
                <a:sym typeface="Montserrat ExtraBold"/>
              </a:rPr>
              <a:t>A</a:t>
            </a:r>
            <a:r>
              <a:rPr b="0" i="0" lang="en" sz="36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b="0" i="0" lang="en" sz="3600" u="none" cap="none" strike="noStrik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json </a:t>
            </a:r>
            <a:r>
              <a:rPr lang="en" sz="36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file</a:t>
            </a:r>
            <a:endParaRPr b="0" i="0" sz="3600" u="none" cap="none" strike="noStrike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latin typeface="Montserrat ExtraBold"/>
                <a:ea typeface="Montserrat ExtraBold"/>
                <a:cs typeface="Montserrat ExtraBold"/>
                <a:sym typeface="Montserrat ExtraBold"/>
              </a:rPr>
              <a:t>is a file with a ready-made structure that’s easy to read and use.</a:t>
            </a:r>
            <a:endParaRPr b="0" i="0" sz="3600" u="none" cap="none" strike="noStrike">
              <a:solidFill>
                <a:srgbClr val="000000"/>
              </a:solidFill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138" name="Google Shape;1138;p84"/>
          <p:cNvSpPr txBox="1"/>
          <p:nvPr/>
        </p:nvSpPr>
        <p:spPr>
          <a:xfrm>
            <a:off x="360000" y="2820075"/>
            <a:ext cx="71466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3000">
                <a:latin typeface="Montserrat"/>
                <a:ea typeface="Montserrat"/>
                <a:cs typeface="Montserrat"/>
                <a:sym typeface="Montserrat"/>
              </a:rPr>
              <a:t>The structure of a json file is very similar to the system of nested dictionaries and lists</a:t>
            </a:r>
            <a:endParaRPr i="1"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3000">
                <a:latin typeface="Montserrat"/>
                <a:ea typeface="Montserrat"/>
                <a:cs typeface="Montserrat"/>
                <a:sym typeface="Montserrat"/>
              </a:rPr>
              <a:t>in Python.</a:t>
            </a:r>
            <a:endParaRPr i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39" name="Google Shape;1139;p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69100" y="403425"/>
            <a:ext cx="714900" cy="71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oogle Shape;162;p31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63" name="Google Shape;163;p31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1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5" name="Google Shape;165;p31"/>
          <p:cNvSpPr txBox="1"/>
          <p:nvPr/>
        </p:nvSpPr>
        <p:spPr>
          <a:xfrm rot="-5400000">
            <a:off x="6510050" y="2633825"/>
            <a:ext cx="32511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Discussion: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Smart Notes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6" name="Google Shape;16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316298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31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31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1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1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28513" y="47054"/>
            <a:ext cx="1334800" cy="126327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1"/>
          <p:cNvSpPr txBox="1"/>
          <p:nvPr/>
        </p:nvSpPr>
        <p:spPr>
          <a:xfrm>
            <a:off x="360000" y="247675"/>
            <a:ext cx="7099500" cy="10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How do we read notes from a file and use them in a program?</a:t>
            </a:r>
            <a:endParaRPr sz="3000">
              <a:solidFill>
                <a:schemeClr val="dk1"/>
              </a:solidFill>
              <a:highlight>
                <a:schemeClr val="lt1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73" name="Google Shape;173;p31"/>
          <p:cNvSpPr/>
          <p:nvPr/>
        </p:nvSpPr>
        <p:spPr>
          <a:xfrm>
            <a:off x="271750" y="1843263"/>
            <a:ext cx="2447700" cy="1201800"/>
          </a:xfrm>
          <a:prstGeom prst="roundRect">
            <a:avLst>
              <a:gd fmla="val 8824" name="adj"/>
            </a:avLst>
          </a:prstGeom>
          <a:solidFill>
            <a:schemeClr val="lt2"/>
          </a:solidFill>
          <a:ln cap="flat" cmpd="sng" w="28575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 note is an instance of the Note class</a:t>
            </a:r>
            <a:endParaRPr sz="1800"/>
          </a:p>
        </p:txBody>
      </p:sp>
      <p:sp>
        <p:nvSpPr>
          <p:cNvPr id="174" name="Google Shape;174;p31"/>
          <p:cNvSpPr/>
          <p:nvPr/>
        </p:nvSpPr>
        <p:spPr>
          <a:xfrm>
            <a:off x="271750" y="3226863"/>
            <a:ext cx="2447700" cy="1201800"/>
          </a:xfrm>
          <a:prstGeom prst="roundRect">
            <a:avLst>
              <a:gd fmla="val 8824" name="adj"/>
            </a:avLst>
          </a:prstGeom>
          <a:solidFill>
            <a:schemeClr val="lt2"/>
          </a:solidFill>
          <a:ln cap="flat" cmpd="sng" w="28575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 set of notes is a list of “Note” objects</a:t>
            </a:r>
            <a:endParaRPr sz="1800"/>
          </a:p>
        </p:txBody>
      </p:sp>
      <p:cxnSp>
        <p:nvCxnSpPr>
          <p:cNvPr id="175" name="Google Shape;175;p31"/>
          <p:cNvCxnSpPr>
            <a:stCxn id="173" idx="2"/>
            <a:endCxn id="174" idx="0"/>
          </p:cNvCxnSpPr>
          <p:nvPr/>
        </p:nvCxnSpPr>
        <p:spPr>
          <a:xfrm>
            <a:off x="1495600" y="3045063"/>
            <a:ext cx="0" cy="181800"/>
          </a:xfrm>
          <a:prstGeom prst="straightConnector1">
            <a:avLst/>
          </a:prstGeom>
          <a:noFill/>
          <a:ln cap="flat" cmpd="sng" w="28575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" name="Google Shape;176;p31"/>
          <p:cNvSpPr/>
          <p:nvPr/>
        </p:nvSpPr>
        <p:spPr>
          <a:xfrm>
            <a:off x="3079900" y="1843263"/>
            <a:ext cx="2447700" cy="1201800"/>
          </a:xfrm>
          <a:prstGeom prst="roundRect">
            <a:avLst>
              <a:gd fmla="val 8824" name="adj"/>
            </a:avLst>
          </a:prstGeom>
          <a:solidFill>
            <a:schemeClr val="lt2"/>
          </a:solidFill>
          <a:ln cap="flat" cmpd="sng" w="28575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 note is a dictionary with the keys “name,” “tags,” and “text”</a:t>
            </a:r>
            <a:endParaRPr sz="1800"/>
          </a:p>
        </p:txBody>
      </p:sp>
      <p:sp>
        <p:nvSpPr>
          <p:cNvPr id="177" name="Google Shape;177;p31"/>
          <p:cNvSpPr/>
          <p:nvPr/>
        </p:nvSpPr>
        <p:spPr>
          <a:xfrm>
            <a:off x="3079900" y="3226863"/>
            <a:ext cx="2447700" cy="1201800"/>
          </a:xfrm>
          <a:prstGeom prst="roundRect">
            <a:avLst>
              <a:gd fmla="val 8824" name="adj"/>
            </a:avLst>
          </a:prstGeom>
          <a:solidFill>
            <a:schemeClr val="lt2"/>
          </a:solidFill>
          <a:ln cap="flat" cmpd="sng" w="28575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 set of notes is a list of dictionaries with notes</a:t>
            </a:r>
            <a:endParaRPr sz="1800"/>
          </a:p>
        </p:txBody>
      </p:sp>
      <p:cxnSp>
        <p:nvCxnSpPr>
          <p:cNvPr id="178" name="Google Shape;178;p31"/>
          <p:cNvCxnSpPr>
            <a:stCxn id="176" idx="2"/>
            <a:endCxn id="177" idx="0"/>
          </p:cNvCxnSpPr>
          <p:nvPr/>
        </p:nvCxnSpPr>
        <p:spPr>
          <a:xfrm>
            <a:off x="4303750" y="3045063"/>
            <a:ext cx="0" cy="181800"/>
          </a:xfrm>
          <a:prstGeom prst="straightConnector1">
            <a:avLst/>
          </a:prstGeom>
          <a:noFill/>
          <a:ln cap="flat" cmpd="sng" w="28575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9" name="Google Shape;179;p31"/>
          <p:cNvSpPr/>
          <p:nvPr/>
        </p:nvSpPr>
        <p:spPr>
          <a:xfrm>
            <a:off x="5834850" y="1843263"/>
            <a:ext cx="1758300" cy="2585400"/>
          </a:xfrm>
          <a:prstGeom prst="roundRect">
            <a:avLst>
              <a:gd fmla="val 8824" name="adj"/>
            </a:avLst>
          </a:prstGeom>
          <a:solidFill>
            <a:schemeClr val="lt2"/>
          </a:solidFill>
          <a:ln cap="flat" cmpd="sng" w="28575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Unknown option</a:t>
            </a:r>
            <a:endParaRPr sz="1800"/>
          </a:p>
        </p:txBody>
      </p:sp>
      <p:sp>
        <p:nvSpPr>
          <p:cNvPr id="180" name="Google Shape;180;p31"/>
          <p:cNvSpPr txBox="1"/>
          <p:nvPr/>
        </p:nvSpPr>
        <p:spPr>
          <a:xfrm>
            <a:off x="1336425" y="1307900"/>
            <a:ext cx="561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b="1" sz="2400">
              <a:solidFill>
                <a:srgbClr val="008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31"/>
          <p:cNvSpPr txBox="1"/>
          <p:nvPr/>
        </p:nvSpPr>
        <p:spPr>
          <a:xfrm>
            <a:off x="4010400" y="1307900"/>
            <a:ext cx="561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II</a:t>
            </a:r>
            <a:endParaRPr b="1" sz="2400">
              <a:solidFill>
                <a:srgbClr val="008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31"/>
          <p:cNvSpPr txBox="1"/>
          <p:nvPr/>
        </p:nvSpPr>
        <p:spPr>
          <a:xfrm>
            <a:off x="6433200" y="1307900"/>
            <a:ext cx="561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III</a:t>
            </a:r>
            <a:endParaRPr b="1" sz="2400">
              <a:solidFill>
                <a:srgbClr val="008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p31"/>
          <p:cNvSpPr txBox="1"/>
          <p:nvPr/>
        </p:nvSpPr>
        <p:spPr>
          <a:xfrm>
            <a:off x="1703800" y="4644300"/>
            <a:ext cx="51999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Possible options for presenting a set of notes</a:t>
            </a:r>
            <a:endParaRPr i="1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85"/>
          <p:cNvSpPr/>
          <p:nvPr/>
        </p:nvSpPr>
        <p:spPr>
          <a:xfrm>
            <a:off x="420000" y="1135850"/>
            <a:ext cx="7256700" cy="3503700"/>
          </a:xfrm>
          <a:prstGeom prst="roundRect">
            <a:avLst>
              <a:gd fmla="val 7374" name="adj"/>
            </a:avLst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45" name="Google Shape;1145;p85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146" name="Google Shape;1146;p85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85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48" name="Google Shape;1148;p85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Brainstorming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49" name="Google Shape;1149;p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0" name="Google Shape;1150;p85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1" name="Google Shape;1151;p85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2" name="Google Shape;1152;p85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3" name="Google Shape;1153;p85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4" name="Google Shape;1154;p85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5" name="Google Shape;1155;p85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6" name="Google Shape;1156;p85"/>
          <p:cNvSpPr txBox="1"/>
          <p:nvPr/>
        </p:nvSpPr>
        <p:spPr>
          <a:xfrm>
            <a:off x="360000" y="234025"/>
            <a:ext cx="72567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Json </a:t>
            </a:r>
            <a:r>
              <a:rPr lang="en" sz="3000">
                <a:latin typeface="Montserrat ExtraBold"/>
                <a:ea typeface="Montserrat ExtraBold"/>
                <a:cs typeface="Montserrat ExtraBold"/>
                <a:sym typeface="Montserrat ExtraBold"/>
              </a:rPr>
              <a:t>file</a:t>
            </a:r>
            <a:r>
              <a:rPr b="0" i="0" lang="en" sz="30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:</a:t>
            </a:r>
            <a:endParaRPr b="0" i="0" sz="3000" u="none" cap="none" strike="noStrike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accen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157" name="Google Shape;1157;p85"/>
          <p:cNvSpPr txBox="1"/>
          <p:nvPr/>
        </p:nvSpPr>
        <p:spPr>
          <a:xfrm>
            <a:off x="3435325" y="720900"/>
            <a:ext cx="25374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" sz="1800">
                <a:latin typeface="Montserrat"/>
                <a:ea typeface="Montserrat"/>
                <a:cs typeface="Montserrat"/>
                <a:sym typeface="Montserrat"/>
              </a:rPr>
              <a:t>Dictionary</a:t>
            </a:r>
            <a:endParaRPr b="1" i="1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8" name="Google Shape;1158;p85"/>
          <p:cNvSpPr/>
          <p:nvPr/>
        </p:nvSpPr>
        <p:spPr>
          <a:xfrm>
            <a:off x="505375" y="2255725"/>
            <a:ext cx="3267900" cy="2324400"/>
          </a:xfrm>
          <a:prstGeom prst="roundRect">
            <a:avLst>
              <a:gd fmla="val 8598" name="adj"/>
            </a:avLst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9" name="Google Shape;1159;p85"/>
          <p:cNvSpPr txBox="1"/>
          <p:nvPr/>
        </p:nvSpPr>
        <p:spPr>
          <a:xfrm>
            <a:off x="560200" y="1381225"/>
            <a:ext cx="13041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" sz="1800">
                <a:latin typeface="Montserrat"/>
                <a:ea typeface="Montserrat"/>
                <a:cs typeface="Montserrat"/>
                <a:sym typeface="Montserrat"/>
              </a:rPr>
              <a:t>Key</a:t>
            </a:r>
            <a:r>
              <a:rPr b="1" i="1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_1 :</a:t>
            </a:r>
            <a:endParaRPr b="1" i="1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0" name="Google Shape;1160;p85"/>
          <p:cNvSpPr txBox="1"/>
          <p:nvPr/>
        </p:nvSpPr>
        <p:spPr>
          <a:xfrm>
            <a:off x="560200" y="2379625"/>
            <a:ext cx="29436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Key</a:t>
            </a:r>
            <a:r>
              <a:rPr b="1" i="1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_Х</a:t>
            </a:r>
            <a:r>
              <a:rPr b="0" i="1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: </a:t>
            </a:r>
            <a:r>
              <a:rPr i="1" lang="en" sz="18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0" i="1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1" name="Google Shape;1161;p85"/>
          <p:cNvSpPr txBox="1"/>
          <p:nvPr/>
        </p:nvSpPr>
        <p:spPr>
          <a:xfrm>
            <a:off x="560200" y="3012625"/>
            <a:ext cx="29436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Key</a:t>
            </a:r>
            <a:r>
              <a:rPr b="1" i="1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_Y</a:t>
            </a:r>
            <a:r>
              <a:rPr b="0" i="1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: </a:t>
            </a:r>
            <a:r>
              <a:rPr i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0" i="1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2" name="Google Shape;1162;p85"/>
          <p:cNvSpPr txBox="1"/>
          <p:nvPr/>
        </p:nvSpPr>
        <p:spPr>
          <a:xfrm>
            <a:off x="560200" y="3645625"/>
            <a:ext cx="29436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Key</a:t>
            </a:r>
            <a:r>
              <a:rPr b="1" i="1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_Z</a:t>
            </a:r>
            <a:r>
              <a:rPr b="0" i="1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: </a:t>
            </a:r>
            <a:r>
              <a:rPr i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0" i="1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3" name="Google Shape;1163;p85"/>
          <p:cNvSpPr/>
          <p:nvPr/>
        </p:nvSpPr>
        <p:spPr>
          <a:xfrm rot="5400000">
            <a:off x="1881025" y="1626425"/>
            <a:ext cx="516600" cy="494100"/>
          </a:xfrm>
          <a:prstGeom prst="bentArrow">
            <a:avLst>
              <a:gd fmla="val 26685" name="adj1"/>
              <a:gd fmla="val 19158" name="adj2"/>
              <a:gd fmla="val 25000" name="adj3"/>
              <a:gd fmla="val 54350" name="adj4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4" name="Google Shape;1164;p85"/>
          <p:cNvSpPr/>
          <p:nvPr/>
        </p:nvSpPr>
        <p:spPr>
          <a:xfrm>
            <a:off x="3898250" y="2236475"/>
            <a:ext cx="3267900" cy="2324400"/>
          </a:xfrm>
          <a:prstGeom prst="roundRect">
            <a:avLst>
              <a:gd fmla="val 8598" name="adj"/>
            </a:avLst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5" name="Google Shape;1165;p85"/>
          <p:cNvSpPr txBox="1"/>
          <p:nvPr/>
        </p:nvSpPr>
        <p:spPr>
          <a:xfrm>
            <a:off x="3953075" y="1361975"/>
            <a:ext cx="13041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Key</a:t>
            </a:r>
            <a:r>
              <a:rPr b="1" i="1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_2 :</a:t>
            </a:r>
            <a:endParaRPr b="1" i="1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6" name="Google Shape;1166;p85"/>
          <p:cNvSpPr txBox="1"/>
          <p:nvPr/>
        </p:nvSpPr>
        <p:spPr>
          <a:xfrm>
            <a:off x="3953075" y="2360375"/>
            <a:ext cx="29436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Key</a:t>
            </a:r>
            <a:r>
              <a:rPr b="1" i="1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_Х</a:t>
            </a:r>
            <a:r>
              <a:rPr b="0" i="1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: </a:t>
            </a:r>
            <a:r>
              <a:rPr i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0" i="1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7" name="Google Shape;1167;p85"/>
          <p:cNvSpPr txBox="1"/>
          <p:nvPr/>
        </p:nvSpPr>
        <p:spPr>
          <a:xfrm>
            <a:off x="3953075" y="2993375"/>
            <a:ext cx="29436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Key</a:t>
            </a:r>
            <a:r>
              <a:rPr b="1" i="1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_Y</a:t>
            </a:r>
            <a:r>
              <a:rPr b="0" i="1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: </a:t>
            </a:r>
            <a:r>
              <a:rPr i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0" i="1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8" name="Google Shape;1168;p85"/>
          <p:cNvSpPr txBox="1"/>
          <p:nvPr/>
        </p:nvSpPr>
        <p:spPr>
          <a:xfrm>
            <a:off x="3953075" y="3626375"/>
            <a:ext cx="29436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Key</a:t>
            </a:r>
            <a:r>
              <a:rPr b="1" i="1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_Z</a:t>
            </a:r>
            <a:r>
              <a:rPr b="0" i="1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: </a:t>
            </a:r>
            <a:r>
              <a:rPr i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0" i="1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9" name="Google Shape;1169;p85"/>
          <p:cNvSpPr/>
          <p:nvPr/>
        </p:nvSpPr>
        <p:spPr>
          <a:xfrm rot="5400000">
            <a:off x="5273900" y="1607175"/>
            <a:ext cx="516600" cy="494100"/>
          </a:xfrm>
          <a:prstGeom prst="bentArrow">
            <a:avLst>
              <a:gd fmla="val 26685" name="adj1"/>
              <a:gd fmla="val 19158" name="adj2"/>
              <a:gd fmla="val 25000" name="adj3"/>
              <a:gd fmla="val 54350" name="adj4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0" name="Google Shape;1170;p85"/>
          <p:cNvSpPr txBox="1"/>
          <p:nvPr/>
        </p:nvSpPr>
        <p:spPr>
          <a:xfrm>
            <a:off x="7166150" y="4235075"/>
            <a:ext cx="4941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. .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1" name="Google Shape;1171;p8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69100" y="403425"/>
            <a:ext cx="714900" cy="71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5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p86"/>
          <p:cNvSpPr/>
          <p:nvPr/>
        </p:nvSpPr>
        <p:spPr>
          <a:xfrm>
            <a:off x="420000" y="1135850"/>
            <a:ext cx="7256700" cy="3503700"/>
          </a:xfrm>
          <a:prstGeom prst="roundRect">
            <a:avLst>
              <a:gd fmla="val 7374" name="adj"/>
            </a:avLst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77" name="Google Shape;1177;p86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178" name="Google Shape;1178;p86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86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80" name="Google Shape;1180;p86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Brainstorming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81" name="Google Shape;1181;p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2" name="Google Shape;1182;p86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3" name="Google Shape;1183;p86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4" name="Google Shape;1184;p86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5" name="Google Shape;1185;p86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6" name="Google Shape;1186;p86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7" name="Google Shape;1187;p86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8" name="Google Shape;1188;p86"/>
          <p:cNvSpPr txBox="1"/>
          <p:nvPr/>
        </p:nvSpPr>
        <p:spPr>
          <a:xfrm>
            <a:off x="360000" y="234025"/>
            <a:ext cx="72567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Json </a:t>
            </a:r>
            <a:r>
              <a:rPr lang="en"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file</a:t>
            </a:r>
            <a:r>
              <a:rPr b="0" i="0" lang="en" sz="30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en" sz="3000">
                <a:latin typeface="Montserrat ExtraBold"/>
                <a:ea typeface="Montserrat ExtraBold"/>
                <a:cs typeface="Montserrat ExtraBold"/>
                <a:sym typeface="Montserrat ExtraBold"/>
              </a:rPr>
              <a:t>with notes</a:t>
            </a:r>
            <a:r>
              <a:rPr b="0" i="0" lang="en" sz="30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:</a:t>
            </a:r>
            <a:endParaRPr b="0" i="0" sz="3000" u="none" cap="none" strike="noStrike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accen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189" name="Google Shape;1189;p86"/>
          <p:cNvSpPr txBox="1"/>
          <p:nvPr/>
        </p:nvSpPr>
        <p:spPr>
          <a:xfrm>
            <a:off x="3435325" y="720900"/>
            <a:ext cx="25374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notes</a:t>
            </a:r>
            <a:endParaRPr b="1" i="1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0" name="Google Shape;1190;p86"/>
          <p:cNvSpPr/>
          <p:nvPr/>
        </p:nvSpPr>
        <p:spPr>
          <a:xfrm>
            <a:off x="505375" y="2255725"/>
            <a:ext cx="3267900" cy="2324400"/>
          </a:xfrm>
          <a:prstGeom prst="roundRect">
            <a:avLst>
              <a:gd fmla="val 8598" name="adj"/>
            </a:avLst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1" name="Google Shape;1191;p86"/>
          <p:cNvSpPr txBox="1"/>
          <p:nvPr/>
        </p:nvSpPr>
        <p:spPr>
          <a:xfrm>
            <a:off x="560200" y="1381225"/>
            <a:ext cx="22587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" sz="1800" u="none" cap="none" strike="noStrike">
                <a:solidFill>
                  <a:srgbClr val="A31515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r>
              <a:rPr b="1" i="1" lang="en" sz="1800">
                <a:solidFill>
                  <a:srgbClr val="A31515"/>
                </a:solidFill>
                <a:latin typeface="Montserrat"/>
                <a:ea typeface="Montserrat"/>
                <a:cs typeface="Montserrat"/>
                <a:sym typeface="Montserrat"/>
              </a:rPr>
              <a:t>About planets</a:t>
            </a:r>
            <a:r>
              <a:rPr b="1" i="1" lang="en" sz="1800" u="none" cap="none" strike="noStrike">
                <a:solidFill>
                  <a:srgbClr val="A31515"/>
                </a:solidFill>
                <a:latin typeface="Montserrat"/>
                <a:ea typeface="Montserrat"/>
                <a:cs typeface="Montserrat"/>
                <a:sym typeface="Montserrat"/>
              </a:rPr>
              <a:t>”</a:t>
            </a:r>
            <a:r>
              <a:rPr b="1" i="1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:</a:t>
            </a:r>
            <a:endParaRPr b="1" i="1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2" name="Google Shape;1192;p86"/>
          <p:cNvSpPr txBox="1"/>
          <p:nvPr/>
        </p:nvSpPr>
        <p:spPr>
          <a:xfrm>
            <a:off x="560200" y="2379625"/>
            <a:ext cx="32130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" sz="1800" u="none" cap="none" strike="noStrike">
                <a:solidFill>
                  <a:srgbClr val="A31515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r>
              <a:rPr b="1" i="1" lang="en" sz="1800">
                <a:solidFill>
                  <a:srgbClr val="A31515"/>
                </a:solidFill>
                <a:latin typeface="Montserrat"/>
                <a:ea typeface="Montserrat"/>
                <a:cs typeface="Montserrat"/>
                <a:sym typeface="Montserrat"/>
              </a:rPr>
              <a:t>text</a:t>
            </a:r>
            <a:r>
              <a:rPr b="1" i="1" lang="en" sz="1800" u="none" cap="none" strike="noStrike">
                <a:solidFill>
                  <a:srgbClr val="A31515"/>
                </a:solidFill>
                <a:latin typeface="Montserrat"/>
                <a:ea typeface="Montserrat"/>
                <a:cs typeface="Montserrat"/>
                <a:sym typeface="Montserrat"/>
              </a:rPr>
              <a:t>”</a:t>
            </a:r>
            <a:r>
              <a:rPr b="0" i="1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: </a:t>
            </a:r>
            <a:r>
              <a:rPr b="0" i="1" lang="en" sz="1800" u="none" cap="none" strike="noStrike">
                <a:solidFill>
                  <a:srgbClr val="A31515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r>
              <a:rPr i="1" lang="en" sz="1800">
                <a:solidFill>
                  <a:srgbClr val="A31515"/>
                </a:solidFill>
                <a:latin typeface="Montserrat"/>
                <a:ea typeface="Montserrat"/>
                <a:cs typeface="Montserrat"/>
                <a:sym typeface="Montserrat"/>
              </a:rPr>
              <a:t>What if water on Mars is a sign of life</a:t>
            </a:r>
            <a:r>
              <a:rPr b="0" i="1" lang="en" sz="1800" u="none" cap="none" strike="noStrike">
                <a:solidFill>
                  <a:srgbClr val="A31515"/>
                </a:solidFill>
                <a:latin typeface="Montserrat"/>
                <a:ea typeface="Montserrat"/>
                <a:cs typeface="Montserrat"/>
                <a:sym typeface="Montserrat"/>
              </a:rPr>
              <a:t>?”</a:t>
            </a:r>
            <a:endParaRPr b="0" i="1" sz="1800" u="none" cap="none" strike="noStrike">
              <a:solidFill>
                <a:srgbClr val="A3151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3" name="Google Shape;1193;p86"/>
          <p:cNvSpPr txBox="1"/>
          <p:nvPr/>
        </p:nvSpPr>
        <p:spPr>
          <a:xfrm>
            <a:off x="560200" y="3845750"/>
            <a:ext cx="29436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" sz="1800" u="none" cap="none" strike="noStrike">
                <a:solidFill>
                  <a:srgbClr val="A31515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r>
              <a:rPr b="1" i="1" lang="en" sz="1800">
                <a:solidFill>
                  <a:srgbClr val="A31515"/>
                </a:solidFill>
                <a:latin typeface="Montserrat"/>
                <a:ea typeface="Montserrat"/>
                <a:cs typeface="Montserrat"/>
                <a:sym typeface="Montserrat"/>
              </a:rPr>
              <a:t>tags</a:t>
            </a:r>
            <a:r>
              <a:rPr b="1" i="1" lang="en" sz="1800" u="none" cap="none" strike="noStrike">
                <a:solidFill>
                  <a:srgbClr val="A31515"/>
                </a:solidFill>
                <a:latin typeface="Montserrat"/>
                <a:ea typeface="Montserrat"/>
                <a:cs typeface="Montserrat"/>
                <a:sym typeface="Montserrat"/>
              </a:rPr>
              <a:t>”</a:t>
            </a:r>
            <a:r>
              <a:rPr b="0" i="1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: [</a:t>
            </a:r>
            <a:r>
              <a:rPr b="0" i="1" lang="en" sz="1800" u="none" cap="none" strike="noStrike">
                <a:solidFill>
                  <a:srgbClr val="A31515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r>
              <a:rPr i="1" lang="en" sz="1800">
                <a:solidFill>
                  <a:srgbClr val="A31515"/>
                </a:solidFill>
                <a:latin typeface="Montserrat"/>
                <a:ea typeface="Montserrat"/>
                <a:cs typeface="Montserrat"/>
                <a:sym typeface="Montserrat"/>
              </a:rPr>
              <a:t>Mars</a:t>
            </a:r>
            <a:r>
              <a:rPr b="0" i="1" lang="en" sz="1800" u="none" cap="none" strike="noStrike">
                <a:solidFill>
                  <a:srgbClr val="A31515"/>
                </a:solidFill>
                <a:latin typeface="Montserrat"/>
                <a:ea typeface="Montserrat"/>
                <a:cs typeface="Montserrat"/>
                <a:sym typeface="Montserrat"/>
              </a:rPr>
              <a:t>”</a:t>
            </a:r>
            <a:r>
              <a:rPr b="0" i="1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endParaRPr b="0" i="1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" sz="1800" u="none" cap="none" strike="noStrike">
                <a:solidFill>
                  <a:srgbClr val="A31515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r>
              <a:rPr i="1" lang="en" sz="1800">
                <a:solidFill>
                  <a:srgbClr val="A31515"/>
                </a:solidFill>
                <a:latin typeface="Montserrat"/>
                <a:ea typeface="Montserrat"/>
                <a:cs typeface="Montserrat"/>
                <a:sym typeface="Montserrat"/>
              </a:rPr>
              <a:t>hypotheses</a:t>
            </a:r>
            <a:r>
              <a:rPr b="0" i="1" lang="en" sz="1800" u="none" cap="none" strike="noStrike">
                <a:solidFill>
                  <a:srgbClr val="A31515"/>
                </a:solidFill>
                <a:latin typeface="Montserrat"/>
                <a:ea typeface="Montserrat"/>
                <a:cs typeface="Montserrat"/>
                <a:sym typeface="Montserrat"/>
              </a:rPr>
              <a:t>”</a:t>
            </a:r>
            <a:r>
              <a:rPr b="0" i="1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]</a:t>
            </a:r>
            <a:endParaRPr b="0" i="1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4" name="Google Shape;1194;p86"/>
          <p:cNvSpPr/>
          <p:nvPr/>
        </p:nvSpPr>
        <p:spPr>
          <a:xfrm rot="5400000">
            <a:off x="2744250" y="1567075"/>
            <a:ext cx="516600" cy="494100"/>
          </a:xfrm>
          <a:prstGeom prst="bentArrow">
            <a:avLst>
              <a:gd fmla="val 26685" name="adj1"/>
              <a:gd fmla="val 19158" name="adj2"/>
              <a:gd fmla="val 25000" name="adj3"/>
              <a:gd fmla="val 54350" name="adj4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5" name="Google Shape;1195;p86"/>
          <p:cNvSpPr/>
          <p:nvPr/>
        </p:nvSpPr>
        <p:spPr>
          <a:xfrm>
            <a:off x="3898250" y="2236475"/>
            <a:ext cx="3267900" cy="2324400"/>
          </a:xfrm>
          <a:prstGeom prst="roundRect">
            <a:avLst>
              <a:gd fmla="val 8598" name="adj"/>
            </a:avLst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6" name="Google Shape;1196;p86"/>
          <p:cNvSpPr txBox="1"/>
          <p:nvPr/>
        </p:nvSpPr>
        <p:spPr>
          <a:xfrm>
            <a:off x="3898250" y="1361975"/>
            <a:ext cx="26112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" sz="1800" u="none" cap="none" strike="noStrike">
                <a:solidFill>
                  <a:srgbClr val="A31515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r>
              <a:rPr b="1" i="1" lang="en" sz="1800">
                <a:solidFill>
                  <a:srgbClr val="A31515"/>
                </a:solidFill>
                <a:latin typeface="Montserrat"/>
                <a:ea typeface="Montserrat"/>
                <a:cs typeface="Montserrat"/>
                <a:sym typeface="Montserrat"/>
              </a:rPr>
              <a:t>About black holes</a:t>
            </a:r>
            <a:r>
              <a:rPr b="1" i="1" lang="en" sz="1800" u="none" cap="none" strike="noStrike">
                <a:solidFill>
                  <a:srgbClr val="A31515"/>
                </a:solidFill>
                <a:latin typeface="Montserrat"/>
                <a:ea typeface="Montserrat"/>
                <a:cs typeface="Montserrat"/>
                <a:sym typeface="Montserrat"/>
              </a:rPr>
              <a:t>”</a:t>
            </a:r>
            <a:r>
              <a:rPr b="1" i="1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:</a:t>
            </a:r>
            <a:endParaRPr b="1" i="1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7" name="Google Shape;1197;p86"/>
          <p:cNvSpPr/>
          <p:nvPr/>
        </p:nvSpPr>
        <p:spPr>
          <a:xfrm rot="5400000">
            <a:off x="6498000" y="1547825"/>
            <a:ext cx="516600" cy="494100"/>
          </a:xfrm>
          <a:prstGeom prst="bentArrow">
            <a:avLst>
              <a:gd fmla="val 26685" name="adj1"/>
              <a:gd fmla="val 19158" name="adj2"/>
              <a:gd fmla="val 25000" name="adj3"/>
              <a:gd fmla="val 54350" name="adj4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8" name="Google Shape;1198;p86"/>
          <p:cNvSpPr txBox="1"/>
          <p:nvPr/>
        </p:nvSpPr>
        <p:spPr>
          <a:xfrm>
            <a:off x="7166150" y="4235075"/>
            <a:ext cx="4941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. .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9" name="Google Shape;1199;p86"/>
          <p:cNvSpPr txBox="1"/>
          <p:nvPr/>
        </p:nvSpPr>
        <p:spPr>
          <a:xfrm>
            <a:off x="3925700" y="2379613"/>
            <a:ext cx="32130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" sz="1800" u="none" cap="none" strike="noStrike">
                <a:solidFill>
                  <a:srgbClr val="A31515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r>
              <a:rPr b="1" i="1" lang="en" sz="1800">
                <a:solidFill>
                  <a:srgbClr val="A31515"/>
                </a:solidFill>
                <a:latin typeface="Montserrat"/>
                <a:ea typeface="Montserrat"/>
                <a:cs typeface="Montserrat"/>
                <a:sym typeface="Montserrat"/>
              </a:rPr>
              <a:t>text</a:t>
            </a:r>
            <a:r>
              <a:rPr b="1" i="1" lang="en" sz="1800" u="none" cap="none" strike="noStrike">
                <a:solidFill>
                  <a:srgbClr val="A31515"/>
                </a:solidFill>
                <a:latin typeface="Montserrat"/>
                <a:ea typeface="Montserrat"/>
                <a:cs typeface="Montserrat"/>
                <a:sym typeface="Montserrat"/>
              </a:rPr>
              <a:t>”</a:t>
            </a:r>
            <a:r>
              <a:rPr b="0" i="1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: </a:t>
            </a:r>
            <a:r>
              <a:rPr b="0" i="1" lang="en" sz="1800" u="none" cap="none" strike="noStrike">
                <a:solidFill>
                  <a:srgbClr val="A31515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r>
              <a:rPr i="1" lang="en" sz="1800">
                <a:solidFill>
                  <a:srgbClr val="A31515"/>
                </a:solidFill>
                <a:latin typeface="Montserrat"/>
                <a:ea typeface="Montserrat"/>
                <a:cs typeface="Montserrat"/>
                <a:sym typeface="Montserrat"/>
              </a:rPr>
              <a:t>There is no singularity on the event horizon</a:t>
            </a:r>
            <a:r>
              <a:rPr b="0" i="1" lang="en" sz="1800" u="none" cap="none" strike="noStrike">
                <a:solidFill>
                  <a:srgbClr val="A31515"/>
                </a:solidFill>
                <a:latin typeface="Montserrat"/>
                <a:ea typeface="Montserrat"/>
                <a:cs typeface="Montserrat"/>
                <a:sym typeface="Montserrat"/>
              </a:rPr>
              <a:t>”</a:t>
            </a:r>
            <a:endParaRPr b="0" i="1" sz="1800" u="none" cap="none" strike="noStrike">
              <a:solidFill>
                <a:srgbClr val="A3151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0" name="Google Shape;1200;p86"/>
          <p:cNvSpPr txBox="1"/>
          <p:nvPr/>
        </p:nvSpPr>
        <p:spPr>
          <a:xfrm>
            <a:off x="3925700" y="3845750"/>
            <a:ext cx="31533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" sz="1800" u="none" cap="none" strike="noStrike">
                <a:solidFill>
                  <a:srgbClr val="A31515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r>
              <a:rPr b="1" i="1" lang="en" sz="1800">
                <a:solidFill>
                  <a:srgbClr val="A31515"/>
                </a:solidFill>
                <a:latin typeface="Montserrat"/>
                <a:ea typeface="Montserrat"/>
                <a:cs typeface="Montserrat"/>
                <a:sym typeface="Montserrat"/>
              </a:rPr>
              <a:t>tags</a:t>
            </a:r>
            <a:r>
              <a:rPr b="1" i="1" lang="en" sz="1800" u="none" cap="none" strike="noStrike">
                <a:solidFill>
                  <a:srgbClr val="A31515"/>
                </a:solidFill>
                <a:latin typeface="Montserrat"/>
                <a:ea typeface="Montserrat"/>
                <a:cs typeface="Montserrat"/>
                <a:sym typeface="Montserrat"/>
              </a:rPr>
              <a:t>”</a:t>
            </a:r>
            <a:r>
              <a:rPr b="0" i="1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: [</a:t>
            </a:r>
            <a:r>
              <a:rPr b="0" i="1" lang="en" sz="1800" u="none" cap="none" strike="noStrike">
                <a:solidFill>
                  <a:srgbClr val="A31515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r>
              <a:rPr i="1" lang="en" sz="1800">
                <a:solidFill>
                  <a:srgbClr val="A31515"/>
                </a:solidFill>
                <a:latin typeface="Montserrat"/>
                <a:ea typeface="Montserrat"/>
                <a:cs typeface="Montserrat"/>
                <a:sym typeface="Montserrat"/>
              </a:rPr>
              <a:t>black holes</a:t>
            </a:r>
            <a:r>
              <a:rPr b="0" i="1" lang="en" sz="1800" u="none" cap="none" strike="noStrike">
                <a:solidFill>
                  <a:srgbClr val="A31515"/>
                </a:solidFill>
                <a:latin typeface="Montserrat"/>
                <a:ea typeface="Montserrat"/>
                <a:cs typeface="Montserrat"/>
                <a:sym typeface="Montserrat"/>
              </a:rPr>
              <a:t>”</a:t>
            </a:r>
            <a:r>
              <a:rPr b="0" i="1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endParaRPr b="0" i="1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0" i="1" lang="en" sz="1800" u="none" cap="none" strike="noStrike">
                <a:solidFill>
                  <a:srgbClr val="A31515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r>
              <a:rPr i="1" lang="en" sz="1800">
                <a:solidFill>
                  <a:srgbClr val="A31515"/>
                </a:solidFill>
                <a:latin typeface="Montserrat"/>
                <a:ea typeface="Montserrat"/>
                <a:cs typeface="Montserrat"/>
                <a:sym typeface="Montserrat"/>
              </a:rPr>
              <a:t>facts</a:t>
            </a:r>
            <a:r>
              <a:rPr b="0" i="1" lang="en" sz="1800" u="none" cap="none" strike="noStrike">
                <a:solidFill>
                  <a:srgbClr val="A31515"/>
                </a:solidFill>
                <a:latin typeface="Montserrat"/>
                <a:ea typeface="Montserrat"/>
                <a:cs typeface="Montserrat"/>
                <a:sym typeface="Montserrat"/>
              </a:rPr>
              <a:t>”</a:t>
            </a:r>
            <a:r>
              <a:rPr b="0" i="1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]</a:t>
            </a:r>
            <a:endParaRPr b="0" i="1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01" name="Google Shape;1201;p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69100" y="403425"/>
            <a:ext cx="714900" cy="71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6" name="Google Shape;1206;p87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207" name="Google Shape;1207;p87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87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09" name="Google Shape;1209;p87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Brainstorming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10" name="Google Shape;1210;p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1" name="Google Shape;1211;p87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2" name="Google Shape;1212;p87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3" name="Google Shape;1213;p87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4" name="Google Shape;1214;p87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5" name="Google Shape;1215;p87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6" name="Google Shape;1216;p87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7" name="Google Shape;1217;p87"/>
          <p:cNvSpPr txBox="1"/>
          <p:nvPr/>
        </p:nvSpPr>
        <p:spPr>
          <a:xfrm>
            <a:off x="360000" y="234025"/>
            <a:ext cx="72567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Json file with notes:</a:t>
            </a:r>
            <a:endParaRPr sz="30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accen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218" name="Google Shape;1218;p87"/>
          <p:cNvSpPr txBox="1"/>
          <p:nvPr/>
        </p:nvSpPr>
        <p:spPr>
          <a:xfrm>
            <a:off x="360000" y="762650"/>
            <a:ext cx="7108500" cy="41001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About planets</a:t>
            </a:r>
            <a:r>
              <a:rPr b="0" i="0" lang="en" sz="14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: </a:t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	{</a:t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		</a:t>
            </a:r>
            <a:r>
              <a:rPr b="0" i="0" lang="en" sz="14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b="0" i="0" lang="en" sz="14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b="0" i="0" lang="en" sz="14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What if water on Mars is a sign of life</a:t>
            </a:r>
            <a:r>
              <a:rPr b="0" i="0" lang="en" sz="14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?"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		</a:t>
            </a:r>
            <a:r>
              <a:rPr b="0" i="0" lang="en" sz="14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tags</a:t>
            </a:r>
            <a:r>
              <a:rPr b="0" i="0" lang="en" sz="14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: [</a:t>
            </a:r>
            <a:r>
              <a:rPr b="0" i="0" lang="en" sz="14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Mars</a:t>
            </a:r>
            <a:r>
              <a:rPr b="0" i="0" lang="en" sz="14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" sz="14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hypotheses</a:t>
            </a:r>
            <a:r>
              <a:rPr b="0" i="0" lang="en" sz="14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		},</a:t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About black holes</a:t>
            </a:r>
            <a:r>
              <a:rPr b="0" i="0" lang="en" sz="14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: </a:t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	{</a:t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		</a:t>
            </a:r>
            <a:r>
              <a:rPr b="0" i="0" lang="en" sz="14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>
                <a:solidFill>
                  <a:srgbClr val="A3151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b="0" i="0" lang="en" sz="14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b="0" i="0" lang="en" sz="14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There is no singularity on the event horizon</a:t>
            </a:r>
            <a:r>
              <a:rPr b="0" i="0" lang="en" sz="14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		</a:t>
            </a:r>
            <a:r>
              <a:rPr b="0" i="0" lang="en" sz="14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tags</a:t>
            </a:r>
            <a:r>
              <a:rPr b="0" i="0" lang="en" sz="14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: [</a:t>
            </a:r>
            <a:r>
              <a:rPr b="0" i="0" lang="en" sz="14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>
                <a:solidFill>
                  <a:srgbClr val="A3151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black holes</a:t>
            </a:r>
            <a:r>
              <a:rPr b="0" i="0" lang="en" sz="14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" sz="14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facts</a:t>
            </a:r>
            <a:r>
              <a:rPr b="0" i="0" lang="en" sz="14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		}</a:t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219" name="Google Shape;1219;p8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69100" y="403425"/>
            <a:ext cx="714900" cy="71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4" name="Google Shape;1224;p88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225" name="Google Shape;1225;p88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88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27" name="Google Shape;1227;p88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Brainstorming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28" name="Google Shape;1228;p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9" name="Google Shape;1229;p88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0" name="Google Shape;1230;p88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1" name="Google Shape;1231;p88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2" name="Google Shape;1232;p88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3" name="Google Shape;1233;p88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4" name="Google Shape;1234;p88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5" name="Google Shape;1235;p88"/>
          <p:cNvSpPr txBox="1"/>
          <p:nvPr/>
        </p:nvSpPr>
        <p:spPr>
          <a:xfrm>
            <a:off x="360000" y="234025"/>
            <a:ext cx="72567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latin typeface="Montserrat ExtraBold"/>
                <a:ea typeface="Montserrat ExtraBold"/>
                <a:cs typeface="Montserrat ExtraBold"/>
                <a:sym typeface="Montserrat ExtraBold"/>
              </a:rPr>
              <a:t>Reading</a:t>
            </a:r>
            <a:r>
              <a:rPr b="0" i="0" lang="en" sz="30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json </a:t>
            </a:r>
            <a:r>
              <a:rPr lang="en" sz="3000">
                <a:latin typeface="Montserrat ExtraBold"/>
                <a:ea typeface="Montserrat ExtraBold"/>
                <a:cs typeface="Montserrat ExtraBold"/>
                <a:sym typeface="Montserrat ExtraBold"/>
              </a:rPr>
              <a:t>files</a:t>
            </a:r>
            <a:r>
              <a:rPr b="0" i="0" lang="en" sz="30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:</a:t>
            </a:r>
            <a:endParaRPr b="0" i="0" sz="3000" u="none" cap="none" strike="noStrike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accen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aphicFrame>
        <p:nvGraphicFramePr>
          <p:cNvPr id="1236" name="Google Shape;1236;p88"/>
          <p:cNvGraphicFramePr/>
          <p:nvPr/>
        </p:nvGraphicFramePr>
        <p:xfrm>
          <a:off x="353350" y="86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{69E050B1-2928-41CF-B65E-62E9D620760E}</a:tableStyleId>
              </a:tblPr>
              <a:tblGrid>
                <a:gridCol w="4398650"/>
                <a:gridCol w="2840350"/>
              </a:tblGrid>
              <a:tr h="48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i="1" lang="en" sz="1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Command</a:t>
                      </a:r>
                      <a:endParaRPr i="1"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i="1" lang="en" sz="1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Purpose</a:t>
                      </a:r>
                      <a:endParaRPr i="1"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9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json</a:t>
                      </a:r>
                      <a:endParaRPr sz="18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T cap="flat" cmpd="sng" w="285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Connecting the json library</a:t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285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9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AF00DB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with</a:t>
                      </a:r>
                      <a:r>
                        <a:rPr lang="en" sz="18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800" u="none" cap="none" strike="noStrike">
                          <a:solidFill>
                            <a:srgbClr val="795E26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open</a:t>
                      </a:r>
                      <a:r>
                        <a:rPr lang="en" sz="18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800" u="none" cap="none" strike="noStrike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"f.json"</a:t>
                      </a:r>
                      <a:r>
                        <a:rPr lang="en" sz="18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800" u="none" cap="none" strike="noStrike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"r"</a:t>
                      </a:r>
                      <a:r>
                        <a:rPr lang="en" sz="18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</a:t>
                      </a:r>
                      <a:r>
                        <a:rPr lang="en" sz="1800" u="none" cap="none" strike="noStrike">
                          <a:solidFill>
                            <a:srgbClr val="AF00DB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as</a:t>
                      </a:r>
                      <a:r>
                        <a:rPr lang="en" sz="18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800" u="none" cap="none" strike="noStrike">
                          <a:solidFill>
                            <a:srgbClr val="001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file:</a:t>
                      </a:r>
                      <a:endParaRPr sz="18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Open the json file for reading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9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data = json.</a:t>
                      </a:r>
                      <a:r>
                        <a:rPr lang="en" sz="1800" u="none" cap="none" strike="noStrike">
                          <a:solidFill>
                            <a:schemeClr val="dk1"/>
                          </a:solidFill>
                          <a:highlight>
                            <a:srgbClr val="FFF2CC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load</a:t>
                      </a:r>
                      <a:r>
                        <a:rPr lang="en" sz="18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800" u="none" cap="none" strike="noStrike">
                          <a:solidFill>
                            <a:srgbClr val="001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file</a:t>
                      </a:r>
                      <a:r>
                        <a:rPr lang="en" sz="18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800" u="none" cap="none" strike="noStrike">
                        <a:solidFill>
                          <a:srgbClr val="AF00DB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Upload the structure from the json file to the data dictionary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1237" name="Google Shape;1237;p88"/>
          <p:cNvSpPr txBox="1"/>
          <p:nvPr/>
        </p:nvSpPr>
        <p:spPr>
          <a:xfrm>
            <a:off x="348150" y="4004325"/>
            <a:ext cx="7239000" cy="9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After reading it, data has the same structure as the json file!</a:t>
            </a:r>
            <a:endParaRPr b="0" i="1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38" name="Google Shape;1238;p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69100" y="403425"/>
            <a:ext cx="714900" cy="71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2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3" name="Google Shape;1243;p89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244" name="Google Shape;1244;p89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89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46" name="Google Shape;1246;p89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Brainstorming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47" name="Google Shape;1247;p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8" name="Google Shape;1248;p89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9" name="Google Shape;1249;p89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0" name="Google Shape;1250;p89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1" name="Google Shape;1251;p89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2" name="Google Shape;1252;p89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3" name="Google Shape;1253;p89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4" name="Google Shape;1254;p89"/>
          <p:cNvSpPr txBox="1"/>
          <p:nvPr/>
        </p:nvSpPr>
        <p:spPr>
          <a:xfrm>
            <a:off x="360000" y="234025"/>
            <a:ext cx="72567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latin typeface="Montserrat ExtraBold"/>
                <a:ea typeface="Montserrat ExtraBold"/>
                <a:cs typeface="Montserrat ExtraBold"/>
                <a:sym typeface="Montserrat ExtraBold"/>
              </a:rPr>
              <a:t>Writing in</a:t>
            </a:r>
            <a:r>
              <a:rPr b="0" i="0" lang="en" sz="30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json </a:t>
            </a:r>
            <a:r>
              <a:rPr lang="en" sz="3000">
                <a:latin typeface="Montserrat ExtraBold"/>
                <a:ea typeface="Montserrat ExtraBold"/>
                <a:cs typeface="Montserrat ExtraBold"/>
                <a:sym typeface="Montserrat ExtraBold"/>
              </a:rPr>
              <a:t>files</a:t>
            </a:r>
            <a:r>
              <a:rPr b="0" i="0" lang="en" sz="30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:</a:t>
            </a:r>
            <a:endParaRPr b="0" i="0" sz="3000" u="none" cap="none" strike="noStrike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accen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aphicFrame>
        <p:nvGraphicFramePr>
          <p:cNvPr id="1255" name="Google Shape;1255;p89"/>
          <p:cNvGraphicFramePr/>
          <p:nvPr/>
        </p:nvGraphicFramePr>
        <p:xfrm>
          <a:off x="353350" y="86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{69E050B1-2928-41CF-B65E-62E9D620760E}</a:tableStyleId>
              </a:tblPr>
              <a:tblGrid>
                <a:gridCol w="4398650"/>
                <a:gridCol w="2840350"/>
              </a:tblGrid>
              <a:tr h="48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i="1" lang="en" sz="1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Command</a:t>
                      </a:r>
                      <a:endParaRPr i="1"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i="1" lang="en" sz="1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Purpose</a:t>
                      </a:r>
                      <a:endParaRPr i="1"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9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json</a:t>
                      </a:r>
                      <a:endParaRPr sz="18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T cap="flat" cmpd="sng" w="285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Connecting the json library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285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9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AF00DB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with</a:t>
                      </a:r>
                      <a:r>
                        <a:rPr lang="en" sz="18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800" u="none" cap="none" strike="noStrike">
                          <a:solidFill>
                            <a:srgbClr val="795E26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open</a:t>
                      </a:r>
                      <a:r>
                        <a:rPr lang="en" sz="18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800" u="none" cap="none" strike="noStrike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"f.json"</a:t>
                      </a:r>
                      <a:r>
                        <a:rPr lang="en" sz="18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800" u="none" cap="none" strike="noStrike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"w"</a:t>
                      </a:r>
                      <a:r>
                        <a:rPr lang="en" sz="18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</a:t>
                      </a:r>
                      <a:r>
                        <a:rPr lang="en" sz="1800" u="none" cap="none" strike="noStrike">
                          <a:solidFill>
                            <a:srgbClr val="AF00DB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as</a:t>
                      </a:r>
                      <a:r>
                        <a:rPr lang="en" sz="18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800" u="none" cap="none" strike="noStrike">
                          <a:solidFill>
                            <a:srgbClr val="001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file:</a:t>
                      </a:r>
                      <a:endParaRPr sz="18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Open the json file for writing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9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json.</a:t>
                      </a:r>
                      <a:r>
                        <a:rPr lang="en" sz="1800" u="none" cap="none" strike="noStrike">
                          <a:solidFill>
                            <a:schemeClr val="dk1"/>
                          </a:solidFill>
                          <a:highlight>
                            <a:srgbClr val="FFF2CC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dump</a:t>
                      </a:r>
                      <a:r>
                        <a:rPr lang="en" sz="18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(data, </a:t>
                      </a:r>
                      <a:r>
                        <a:rPr lang="en" sz="1800" u="none" cap="none" strike="noStrike">
                          <a:solidFill>
                            <a:srgbClr val="001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file</a:t>
                      </a:r>
                      <a:r>
                        <a:rPr lang="en" sz="18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800" u="none" cap="none" strike="noStrike">
                        <a:solidFill>
                          <a:srgbClr val="AF00DB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Upload the structure from data to the json file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1256" name="Google Shape;1256;p89"/>
          <p:cNvSpPr txBox="1"/>
          <p:nvPr/>
        </p:nvSpPr>
        <p:spPr>
          <a:xfrm>
            <a:off x="446625" y="4251150"/>
            <a:ext cx="46560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The json file is being completely overwritten!</a:t>
            </a:r>
            <a:endParaRPr b="0" i="1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57" name="Google Shape;1257;p8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69100" y="403425"/>
            <a:ext cx="714900" cy="71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2" name="Google Shape;1262;p90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263" name="Google Shape;1263;p90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90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5" name="Google Shape;1265;p90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Brainstorming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66" name="Google Shape;1266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7" name="Google Shape;1267;p90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8" name="Google Shape;1268;p90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9" name="Google Shape;1269;p90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0" name="Google Shape;1270;p90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1" name="Google Shape;1271;p90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2" name="Google Shape;1272;p90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73" name="Google Shape;1273;p9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4" name="Google Shape;1274;p90"/>
          <p:cNvSpPr txBox="1"/>
          <p:nvPr/>
        </p:nvSpPr>
        <p:spPr>
          <a:xfrm>
            <a:off x="360000" y="234025"/>
            <a:ext cx="72567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latin typeface="Montserrat ExtraBold"/>
                <a:ea typeface="Montserrat ExtraBold"/>
                <a:cs typeface="Montserrat ExtraBold"/>
                <a:sym typeface="Montserrat ExtraBold"/>
              </a:rPr>
              <a:t>Useful writing parameters:</a:t>
            </a:r>
            <a:endParaRPr sz="3000"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accen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30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aphicFrame>
        <p:nvGraphicFramePr>
          <p:cNvPr id="1275" name="Google Shape;1275;p90"/>
          <p:cNvGraphicFramePr/>
          <p:nvPr/>
        </p:nvGraphicFramePr>
        <p:xfrm>
          <a:off x="353350" y="86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{5529012E-F72B-422B-8D90-95B115F776B8}</a:tableStyleId>
              </a:tblPr>
              <a:tblGrid>
                <a:gridCol w="3556375"/>
                <a:gridCol w="3682625"/>
              </a:tblGrid>
              <a:tr h="48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i="1" lang="en" sz="1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Command</a:t>
                      </a:r>
                      <a:endParaRPr i="1" sz="1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i="1" lang="en" sz="1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Purpose</a:t>
                      </a:r>
                      <a:endParaRPr i="1" sz="1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9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1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encoding</a:t>
                      </a: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800">
                          <a:solidFill>
                            <a:srgbClr val="A3151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"utf-8"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T cap="flat" cmpd="sng" w="285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Set a universal text encoding (can be useful for writing data)</a:t>
                      </a:r>
                      <a:endParaRPr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285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9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sort_keys=</a:t>
                      </a:r>
                      <a:r>
                        <a:rPr lang="en" sz="18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endParaRPr sz="1800">
                        <a:solidFill>
                          <a:srgbClr val="0000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Sort master keys (note titles) when writing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76" name="Google Shape;1276;p90"/>
          <p:cNvSpPr txBox="1"/>
          <p:nvPr/>
        </p:nvSpPr>
        <p:spPr>
          <a:xfrm>
            <a:off x="351150" y="3077125"/>
            <a:ext cx="72567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Example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json.dump(data, </a:t>
            </a:r>
            <a:r>
              <a:rPr lang="en" sz="1600">
                <a:solidFill>
                  <a:srgbClr val="001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file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01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sort_keys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77" name="Google Shape;1277;p90"/>
          <p:cNvSpPr/>
          <p:nvPr/>
        </p:nvSpPr>
        <p:spPr>
          <a:xfrm>
            <a:off x="360000" y="4054825"/>
            <a:ext cx="1853100" cy="762600"/>
          </a:xfrm>
          <a:prstGeom prst="wedgeRoundRectCallout">
            <a:avLst>
              <a:gd fmla="val -7006" name="adj1"/>
              <a:gd fmla="val -81658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the dictionary data in file...</a:t>
            </a:r>
            <a:endParaRPr/>
          </a:p>
        </p:txBody>
      </p:sp>
      <p:sp>
        <p:nvSpPr>
          <p:cNvPr id="1278" name="Google Shape;1278;p90"/>
          <p:cNvSpPr/>
          <p:nvPr/>
        </p:nvSpPr>
        <p:spPr>
          <a:xfrm>
            <a:off x="2898900" y="4054825"/>
            <a:ext cx="1673100" cy="762600"/>
          </a:xfrm>
          <a:prstGeom prst="wedgeRoundRectCallout">
            <a:avLst>
              <a:gd fmla="val -7006" name="adj1"/>
              <a:gd fmla="val -81658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...after</a:t>
            </a:r>
            <a:r>
              <a:rPr lang="en"/>
              <a:t> sorting the keys alphabetically.</a:t>
            </a:r>
            <a:r>
              <a:rPr lang="en"/>
              <a:t>..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2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3" name="Google Shape;1283;p91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284" name="Google Shape;1284;p91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91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86" name="Google Shape;1286;p91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Brainstorming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87" name="Google Shape;1287;p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8" name="Google Shape;1288;p91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9" name="Google Shape;1289;p91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0" name="Google Shape;1290;p91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1" name="Google Shape;1291;p91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2" name="Google Shape;1292;p91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3" name="Google Shape;1293;p91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4" name="Google Shape;1294;p91"/>
          <p:cNvSpPr txBox="1"/>
          <p:nvPr/>
        </p:nvSpPr>
        <p:spPr>
          <a:xfrm>
            <a:off x="360000" y="234025"/>
            <a:ext cx="72567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latin typeface="Montserrat ExtraBold"/>
                <a:ea typeface="Montserrat ExtraBold"/>
                <a:cs typeface="Montserrat ExtraBold"/>
                <a:sym typeface="Montserrat ExtraBold"/>
              </a:rPr>
              <a:t>Creating</a:t>
            </a:r>
            <a:r>
              <a:rPr b="0" i="0" lang="en" sz="30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json </a:t>
            </a:r>
            <a:r>
              <a:rPr lang="en" sz="3000">
                <a:latin typeface="Montserrat ExtraBold"/>
                <a:ea typeface="Montserrat ExtraBold"/>
                <a:cs typeface="Montserrat ExtraBold"/>
                <a:sym typeface="Montserrat ExtraBold"/>
              </a:rPr>
              <a:t>files</a:t>
            </a:r>
            <a:r>
              <a:rPr b="0" i="0" lang="en" sz="30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:</a:t>
            </a:r>
            <a:endParaRPr b="0" i="0" sz="3000" u="none" cap="none" strike="noStrike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accen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295" name="Google Shape;1295;p91"/>
          <p:cNvSpPr/>
          <p:nvPr/>
        </p:nvSpPr>
        <p:spPr>
          <a:xfrm>
            <a:off x="2578950" y="992000"/>
            <a:ext cx="2818800" cy="631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Ways to create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json </a:t>
            </a:r>
            <a:r>
              <a:rPr lang="en"/>
              <a:t>files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6" name="Google Shape;1296;p91"/>
          <p:cNvSpPr/>
          <p:nvPr/>
        </p:nvSpPr>
        <p:spPr>
          <a:xfrm>
            <a:off x="616350" y="2042825"/>
            <a:ext cx="2269800" cy="631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Manually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7" name="Google Shape;1297;p91"/>
          <p:cNvSpPr/>
          <p:nvPr/>
        </p:nvSpPr>
        <p:spPr>
          <a:xfrm>
            <a:off x="4563325" y="2042825"/>
            <a:ext cx="2818800" cy="631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In the program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8" name="Google Shape;1298;p91"/>
          <p:cNvSpPr/>
          <p:nvPr/>
        </p:nvSpPr>
        <p:spPr>
          <a:xfrm>
            <a:off x="616350" y="2897675"/>
            <a:ext cx="2269800" cy="1392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In the project folder, create an empty file with the .json </a:t>
            </a:r>
            <a:r>
              <a:rPr lang="en">
                <a:solidFill>
                  <a:schemeClr val="dk1"/>
                </a:solidFill>
              </a:rPr>
              <a:t>extension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9" name="Google Shape;1299;p91"/>
          <p:cNvSpPr/>
          <p:nvPr/>
        </p:nvSpPr>
        <p:spPr>
          <a:xfrm>
            <a:off x="4572000" y="2917500"/>
            <a:ext cx="2818800" cy="1392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When you write any note (for example, with instructions for the application), a file will be created automatically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0" name="Google Shape;1300;p91"/>
          <p:cNvSpPr txBox="1"/>
          <p:nvPr/>
        </p:nvSpPr>
        <p:spPr>
          <a:xfrm>
            <a:off x="4572000" y="4399875"/>
            <a:ext cx="28188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1" lang="en">
                <a:solidFill>
                  <a:srgbClr val="666666"/>
                </a:solidFill>
              </a:rPr>
              <a:t>If a file with the same name has not existed before.</a:t>
            </a:r>
            <a:endParaRPr b="0" i="1" sz="14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01" name="Google Shape;1301;p91"/>
          <p:cNvCxnSpPr>
            <a:stCxn id="1295" idx="2"/>
            <a:endCxn id="1296" idx="0"/>
          </p:cNvCxnSpPr>
          <p:nvPr/>
        </p:nvCxnSpPr>
        <p:spPr>
          <a:xfrm flipH="1">
            <a:off x="1751250" y="1623800"/>
            <a:ext cx="2237100" cy="4191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02" name="Google Shape;1302;p91"/>
          <p:cNvCxnSpPr>
            <a:stCxn id="1295" idx="2"/>
            <a:endCxn id="1297" idx="0"/>
          </p:cNvCxnSpPr>
          <p:nvPr/>
        </p:nvCxnSpPr>
        <p:spPr>
          <a:xfrm>
            <a:off x="3988350" y="1623800"/>
            <a:ext cx="1984500" cy="4191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03" name="Google Shape;1303;p91"/>
          <p:cNvCxnSpPr>
            <a:endCxn id="1298" idx="0"/>
          </p:cNvCxnSpPr>
          <p:nvPr/>
        </p:nvCxnSpPr>
        <p:spPr>
          <a:xfrm>
            <a:off x="1751250" y="2674775"/>
            <a:ext cx="0" cy="2229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04" name="Google Shape;1304;p91"/>
          <p:cNvCxnSpPr>
            <a:stCxn id="1297" idx="2"/>
            <a:endCxn id="1299" idx="0"/>
          </p:cNvCxnSpPr>
          <p:nvPr/>
        </p:nvCxnSpPr>
        <p:spPr>
          <a:xfrm>
            <a:off x="5972725" y="2674625"/>
            <a:ext cx="8700" cy="2430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305" name="Google Shape;1305;p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69100" y="403425"/>
            <a:ext cx="714900" cy="71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9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Google Shape;1310;p92"/>
          <p:cNvSpPr txBox="1"/>
          <p:nvPr/>
        </p:nvSpPr>
        <p:spPr>
          <a:xfrm>
            <a:off x="387700" y="196825"/>
            <a:ext cx="71703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Let's move on to Smart Notes:</a:t>
            </a:r>
            <a:endParaRPr sz="30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311" name="Google Shape;1311;p92"/>
          <p:cNvSpPr txBox="1"/>
          <p:nvPr/>
        </p:nvSpPr>
        <p:spPr>
          <a:xfrm>
            <a:off x="387700" y="819825"/>
            <a:ext cx="7085700" cy="39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In the notes_main.py file, create a notes dictionary with notes.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In notes, create one “Welcome” note with instructions for working in Smart Notes.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Let's write this note to the notes_data.json file (the file will be created automatically).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312" name="Google Shape;1312;p92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313" name="Google Shape;1313;p92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92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5" name="Google Shape;1315;p92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Brainstorming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16" name="Google Shape;1316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7" name="Google Shape;1317;p92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8" name="Google Shape;1318;p92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9" name="Google Shape;1319;p92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0" name="Google Shape;1320;p92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1" name="Google Shape;1321;p92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2" name="Google Shape;1322;p92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3" name="Google Shape;1323;p9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7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p93"/>
          <p:cNvSpPr/>
          <p:nvPr/>
        </p:nvSpPr>
        <p:spPr>
          <a:xfrm>
            <a:off x="420000" y="1135850"/>
            <a:ext cx="7137900" cy="3503700"/>
          </a:xfrm>
          <a:prstGeom prst="roundRect">
            <a:avLst>
              <a:gd fmla="val 7374" name="adj"/>
            </a:avLst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9" name="Google Shape;1329;p93"/>
          <p:cNvSpPr txBox="1"/>
          <p:nvPr/>
        </p:nvSpPr>
        <p:spPr>
          <a:xfrm>
            <a:off x="387700" y="196825"/>
            <a:ext cx="71703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The notes dictionary:</a:t>
            </a:r>
            <a:endParaRPr sz="30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330" name="Google Shape;1330;p93"/>
          <p:cNvSpPr txBox="1"/>
          <p:nvPr/>
        </p:nvSpPr>
        <p:spPr>
          <a:xfrm>
            <a:off x="420850" y="722500"/>
            <a:ext cx="25374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latin typeface="Montserrat"/>
                <a:ea typeface="Montserrat"/>
                <a:cs typeface="Montserrat"/>
                <a:sym typeface="Montserrat"/>
              </a:rPr>
              <a:t>notes</a:t>
            </a:r>
            <a:endParaRPr b="1" i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1" name="Google Shape;1331;p93"/>
          <p:cNvSpPr/>
          <p:nvPr/>
        </p:nvSpPr>
        <p:spPr>
          <a:xfrm>
            <a:off x="607200" y="2139988"/>
            <a:ext cx="4761600" cy="2324400"/>
          </a:xfrm>
          <a:prstGeom prst="roundRect">
            <a:avLst>
              <a:gd fmla="val 8598" name="adj"/>
            </a:avLst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2" name="Google Shape;1332;p93"/>
          <p:cNvSpPr txBox="1"/>
          <p:nvPr/>
        </p:nvSpPr>
        <p:spPr>
          <a:xfrm>
            <a:off x="560200" y="1352650"/>
            <a:ext cx="34956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A31515"/>
                </a:solidFill>
                <a:latin typeface="Montserrat"/>
                <a:ea typeface="Montserrat"/>
                <a:cs typeface="Montserrat"/>
                <a:sym typeface="Montserrat"/>
              </a:rPr>
              <a:t>“Welcome”</a:t>
            </a:r>
            <a:r>
              <a:rPr b="1" i="1" lang="en" sz="1800">
                <a:latin typeface="Montserrat"/>
                <a:ea typeface="Montserrat"/>
                <a:cs typeface="Montserrat"/>
                <a:sym typeface="Montserrat"/>
              </a:rPr>
              <a:t> :</a:t>
            </a:r>
            <a:endParaRPr b="1" i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3" name="Google Shape;1333;p93"/>
          <p:cNvSpPr txBox="1"/>
          <p:nvPr/>
        </p:nvSpPr>
        <p:spPr>
          <a:xfrm>
            <a:off x="696300" y="2339563"/>
            <a:ext cx="44823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A31515"/>
                </a:solidFill>
                <a:latin typeface="Montserrat"/>
                <a:ea typeface="Montserrat"/>
                <a:cs typeface="Montserrat"/>
                <a:sym typeface="Montserrat"/>
              </a:rPr>
              <a:t>“text”</a:t>
            </a:r>
            <a:r>
              <a:rPr i="1" lang="en" sz="1800">
                <a:latin typeface="Montserrat"/>
                <a:ea typeface="Montserrat"/>
                <a:cs typeface="Montserrat"/>
                <a:sym typeface="Montserrat"/>
              </a:rPr>
              <a:t> : </a:t>
            </a:r>
            <a:r>
              <a:rPr i="1" lang="en" sz="1800">
                <a:solidFill>
                  <a:srgbClr val="A31515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r>
              <a:rPr i="1" lang="en" sz="1800">
                <a:solidFill>
                  <a:srgbClr val="A31515"/>
                </a:solidFill>
                <a:latin typeface="Montserrat"/>
                <a:ea typeface="Montserrat"/>
                <a:cs typeface="Montserrat"/>
                <a:sym typeface="Montserrat"/>
              </a:rPr>
              <a:t>In this application</a:t>
            </a:r>
            <a:endParaRPr i="1" sz="1800">
              <a:solidFill>
                <a:srgbClr val="A3151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800">
                <a:solidFill>
                  <a:srgbClr val="A31515"/>
                </a:solidFill>
                <a:latin typeface="Montserrat"/>
                <a:ea typeface="Montserrat"/>
                <a:cs typeface="Montserrat"/>
                <a:sym typeface="Montserrat"/>
              </a:rPr>
              <a:t>     you can create</a:t>
            </a:r>
            <a:endParaRPr i="1" sz="1800">
              <a:solidFill>
                <a:srgbClr val="A3151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A31515"/>
                </a:solidFill>
                <a:latin typeface="Montserrat"/>
                <a:ea typeface="Montserrat"/>
                <a:cs typeface="Montserrat"/>
                <a:sym typeface="Montserrat"/>
              </a:rPr>
              <a:t>     notes with tags</a:t>
            </a:r>
            <a:r>
              <a:rPr i="1" lang="en" sz="1800">
                <a:solidFill>
                  <a:srgbClr val="A31515"/>
                </a:solidFill>
                <a:latin typeface="Montserrat"/>
                <a:ea typeface="Montserrat"/>
                <a:cs typeface="Montserrat"/>
                <a:sym typeface="Montserrat"/>
              </a:rPr>
              <a:t>...”</a:t>
            </a:r>
            <a:endParaRPr i="1" sz="1800">
              <a:solidFill>
                <a:srgbClr val="A3151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4" name="Google Shape;1334;p93"/>
          <p:cNvSpPr txBox="1"/>
          <p:nvPr/>
        </p:nvSpPr>
        <p:spPr>
          <a:xfrm>
            <a:off x="696300" y="3441388"/>
            <a:ext cx="45834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A31515"/>
                </a:solidFill>
                <a:latin typeface="Montserrat"/>
                <a:ea typeface="Montserrat"/>
                <a:cs typeface="Montserrat"/>
                <a:sym typeface="Montserrat"/>
              </a:rPr>
              <a:t>“tags”</a:t>
            </a:r>
            <a:r>
              <a:rPr i="1" lang="en" sz="1800">
                <a:latin typeface="Montserrat"/>
                <a:ea typeface="Montserrat"/>
                <a:cs typeface="Montserrat"/>
                <a:sym typeface="Montserrat"/>
              </a:rPr>
              <a:t> : [</a:t>
            </a:r>
            <a:r>
              <a:rPr i="1" lang="en" sz="1800">
                <a:solidFill>
                  <a:srgbClr val="A31515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r>
              <a:rPr i="1" lang="en" sz="1800">
                <a:solidFill>
                  <a:srgbClr val="A31515"/>
                </a:solidFill>
                <a:latin typeface="Montserrat"/>
                <a:ea typeface="Montserrat"/>
                <a:cs typeface="Montserrat"/>
                <a:sym typeface="Montserrat"/>
              </a:rPr>
              <a:t>smart notes</a:t>
            </a:r>
            <a:r>
              <a:rPr i="1" lang="en" sz="1800">
                <a:solidFill>
                  <a:srgbClr val="A31515"/>
                </a:solidFill>
                <a:latin typeface="Montserrat"/>
                <a:ea typeface="Montserrat"/>
                <a:cs typeface="Montserrat"/>
                <a:sym typeface="Montserrat"/>
              </a:rPr>
              <a:t>”</a:t>
            </a:r>
            <a:r>
              <a:rPr i="1" lang="en" sz="1800">
                <a:latin typeface="Montserrat"/>
                <a:ea typeface="Montserrat"/>
                <a:cs typeface="Montserrat"/>
                <a:sym typeface="Montserrat"/>
              </a:rPr>
              <a:t>, </a:t>
            </a:r>
            <a:endParaRPr i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A31515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i="1" lang="en" sz="1800">
                <a:solidFill>
                  <a:srgbClr val="A31515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r>
              <a:rPr i="1" lang="en" sz="1800">
                <a:solidFill>
                  <a:srgbClr val="A31515"/>
                </a:solidFill>
                <a:latin typeface="Montserrat"/>
                <a:ea typeface="Montserrat"/>
                <a:cs typeface="Montserrat"/>
                <a:sym typeface="Montserrat"/>
              </a:rPr>
              <a:t>instructions</a:t>
            </a:r>
            <a:r>
              <a:rPr i="1" lang="en" sz="1800">
                <a:solidFill>
                  <a:srgbClr val="A31515"/>
                </a:solidFill>
                <a:latin typeface="Montserrat"/>
                <a:ea typeface="Montserrat"/>
                <a:cs typeface="Montserrat"/>
                <a:sym typeface="Montserrat"/>
              </a:rPr>
              <a:t>”</a:t>
            </a:r>
            <a:r>
              <a:rPr i="1" lang="en" sz="1800">
                <a:latin typeface="Montserrat"/>
                <a:ea typeface="Montserrat"/>
                <a:cs typeface="Montserrat"/>
                <a:sym typeface="Montserrat"/>
              </a:rPr>
              <a:t>]</a:t>
            </a:r>
            <a:endParaRPr i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5" name="Google Shape;1335;p93"/>
          <p:cNvSpPr/>
          <p:nvPr/>
        </p:nvSpPr>
        <p:spPr>
          <a:xfrm rot="5400000">
            <a:off x="3965875" y="1533375"/>
            <a:ext cx="516600" cy="494100"/>
          </a:xfrm>
          <a:prstGeom prst="bentArrow">
            <a:avLst>
              <a:gd fmla="val 26685" name="adj1"/>
              <a:gd fmla="val 19158" name="adj2"/>
              <a:gd fmla="val 25000" name="adj3"/>
              <a:gd fmla="val 54350" name="adj4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6" name="Google Shape;1336;p93"/>
          <p:cNvSpPr txBox="1"/>
          <p:nvPr/>
        </p:nvSpPr>
        <p:spPr>
          <a:xfrm>
            <a:off x="5792725" y="4171550"/>
            <a:ext cx="4941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. . .</a:t>
            </a:r>
            <a:endParaRPr b="1"/>
          </a:p>
        </p:txBody>
      </p:sp>
      <p:grpSp>
        <p:nvGrpSpPr>
          <p:cNvPr id="1337" name="Google Shape;1337;p93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338" name="Google Shape;1338;p93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93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0" name="Google Shape;1340;p93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Brainstorming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41" name="Google Shape;1341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2" name="Google Shape;1342;p93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3" name="Google Shape;1343;p93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4" name="Google Shape;1344;p93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5" name="Google Shape;1345;p93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6" name="Google Shape;1346;p93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7" name="Google Shape;1347;p93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8" name="Google Shape;1348;p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2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p94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4" name="Google Shape;1354;p94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5" name="Google Shape;1355;p94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6" name="Google Shape;1356;p94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7" name="Google Shape;1357;p94"/>
          <p:cNvSpPr txBox="1"/>
          <p:nvPr/>
        </p:nvSpPr>
        <p:spPr>
          <a:xfrm>
            <a:off x="387700" y="196825"/>
            <a:ext cx="71703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Writing notes to a json file</a:t>
            </a:r>
            <a:r>
              <a:rPr lang="en"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:</a:t>
            </a:r>
            <a:endParaRPr sz="30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358" name="Google Shape;1358;p94"/>
          <p:cNvSpPr/>
          <p:nvPr/>
        </p:nvSpPr>
        <p:spPr>
          <a:xfrm>
            <a:off x="399750" y="1059275"/>
            <a:ext cx="3992100" cy="1111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Open a </a:t>
            </a: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json</a:t>
            </a: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 file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to write data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9" name="Google Shape;1359;p94"/>
          <p:cNvSpPr txBox="1"/>
          <p:nvPr/>
        </p:nvSpPr>
        <p:spPr>
          <a:xfrm>
            <a:off x="4626900" y="1230425"/>
            <a:ext cx="4716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:</a:t>
            </a:r>
            <a:endParaRPr sz="4800"/>
          </a:p>
        </p:txBody>
      </p:sp>
      <p:sp>
        <p:nvSpPr>
          <p:cNvPr id="1360" name="Google Shape;1360;p94"/>
          <p:cNvSpPr/>
          <p:nvPr/>
        </p:nvSpPr>
        <p:spPr>
          <a:xfrm>
            <a:off x="1233125" y="2323025"/>
            <a:ext cx="5645100" cy="1618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Write the </a:t>
            </a: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notes</a:t>
            </a: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 dictionary to the file (if necessary, specify parameters)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1" name="Google Shape;1361;p94"/>
          <p:cNvSpPr txBox="1"/>
          <p:nvPr/>
        </p:nvSpPr>
        <p:spPr>
          <a:xfrm>
            <a:off x="449225" y="4132775"/>
            <a:ext cx="6429000" cy="8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Outcome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notes_data.json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file has been created, which contains the starting note. The structure for notes is now set.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362" name="Google Shape;1362;p94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363" name="Google Shape;1363;p94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94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5" name="Google Shape;1365;p94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Brainstorming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66" name="Google Shape;1366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7" name="Google Shape;1367;p94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8" name="Google Shape;1368;p94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9" name="Google Shape;1369;p94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0" name="Google Shape;1370;p94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1" name="Google Shape;1371;p94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2" name="Google Shape;1372;p94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73" name="Google Shape;1373;p9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p32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89" name="Google Shape;189;p32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32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1" name="Google Shape;191;p32"/>
          <p:cNvSpPr txBox="1"/>
          <p:nvPr/>
        </p:nvSpPr>
        <p:spPr>
          <a:xfrm rot="-5400000">
            <a:off x="6510050" y="2633825"/>
            <a:ext cx="32511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Discussion: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Smart Notes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2" name="Google Shape;19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316298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2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2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2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2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28513" y="47054"/>
            <a:ext cx="1334800" cy="126327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2"/>
          <p:cNvSpPr/>
          <p:nvPr/>
        </p:nvSpPr>
        <p:spPr>
          <a:xfrm>
            <a:off x="2764200" y="1939825"/>
            <a:ext cx="2716200" cy="1905900"/>
          </a:xfrm>
          <a:prstGeom prst="verticalScroll">
            <a:avLst>
              <a:gd fmla="val 12500" name="adj"/>
            </a:avLst>
          </a:prstGeom>
          <a:solidFill>
            <a:schemeClr val="lt2"/>
          </a:solidFill>
          <a:ln cap="flat" cmpd="sng" w="28575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A very smart note</a:t>
            </a:r>
            <a:endParaRPr sz="2400"/>
          </a:p>
        </p:txBody>
      </p:sp>
      <p:sp>
        <p:nvSpPr>
          <p:cNvPr id="199" name="Google Shape;199;p32"/>
          <p:cNvSpPr/>
          <p:nvPr/>
        </p:nvSpPr>
        <p:spPr>
          <a:xfrm>
            <a:off x="368800" y="1939825"/>
            <a:ext cx="2133600" cy="539100"/>
          </a:xfrm>
          <a:prstGeom prst="wedgeRoundRectCallout">
            <a:avLst>
              <a:gd fmla="val 67650" name="adj1"/>
              <a:gd fmla="val 83316" name="adj2"/>
              <a:gd fmla="val 0" name="adj3"/>
            </a:avLst>
          </a:prstGeom>
          <a:solidFill>
            <a:schemeClr val="lt2"/>
          </a:solidFill>
          <a:ln cap="flat" cmpd="sng" w="28575">
            <a:solidFill>
              <a:srgbClr val="008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Name</a:t>
            </a:r>
            <a:endParaRPr sz="1800"/>
          </a:p>
        </p:txBody>
      </p:sp>
      <p:sp>
        <p:nvSpPr>
          <p:cNvPr id="200" name="Google Shape;200;p32"/>
          <p:cNvSpPr/>
          <p:nvPr/>
        </p:nvSpPr>
        <p:spPr>
          <a:xfrm>
            <a:off x="5480400" y="1400725"/>
            <a:ext cx="2133600" cy="539100"/>
          </a:xfrm>
          <a:prstGeom prst="wedgeRoundRectCallout">
            <a:avLst>
              <a:gd fmla="val -52632" name="adj1"/>
              <a:gd fmla="val 196026" name="adj2"/>
              <a:gd fmla="val 0" name="adj3"/>
            </a:avLst>
          </a:prstGeom>
          <a:solidFill>
            <a:schemeClr val="lt2"/>
          </a:solidFill>
          <a:ln cap="flat" cmpd="sng" w="28575">
            <a:solidFill>
              <a:srgbClr val="008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List of tags</a:t>
            </a:r>
            <a:endParaRPr sz="1800"/>
          </a:p>
        </p:txBody>
      </p:sp>
      <p:sp>
        <p:nvSpPr>
          <p:cNvPr id="201" name="Google Shape;201;p32"/>
          <p:cNvSpPr/>
          <p:nvPr/>
        </p:nvSpPr>
        <p:spPr>
          <a:xfrm>
            <a:off x="4572000" y="4074075"/>
            <a:ext cx="2133600" cy="709500"/>
          </a:xfrm>
          <a:prstGeom prst="wedgeRoundRectCallout">
            <a:avLst>
              <a:gd fmla="val -63217" name="adj1"/>
              <a:gd fmla="val -124729" name="adj2"/>
              <a:gd fmla="val 0" name="adj3"/>
            </a:avLst>
          </a:prstGeom>
          <a:solidFill>
            <a:schemeClr val="lt2"/>
          </a:solidFill>
          <a:ln cap="flat" cmpd="sng" w="28575">
            <a:solidFill>
              <a:srgbClr val="008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Text of the note</a:t>
            </a:r>
            <a:endParaRPr sz="1800"/>
          </a:p>
        </p:txBody>
      </p:sp>
      <p:sp>
        <p:nvSpPr>
          <p:cNvPr id="202" name="Google Shape;202;p32"/>
          <p:cNvSpPr txBox="1"/>
          <p:nvPr/>
        </p:nvSpPr>
        <p:spPr>
          <a:xfrm>
            <a:off x="368800" y="175175"/>
            <a:ext cx="73128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If it is arranged as a </a:t>
            </a:r>
            <a:endParaRPr sz="30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8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single note</a:t>
            </a:r>
            <a:r>
              <a:rPr lang="en"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:</a:t>
            </a:r>
            <a:endParaRPr sz="30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36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7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p95"/>
          <p:cNvSpPr txBox="1"/>
          <p:nvPr/>
        </p:nvSpPr>
        <p:spPr>
          <a:xfrm>
            <a:off x="387700" y="196825"/>
            <a:ext cx="71703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What does the program do with the </a:t>
            </a:r>
            <a:r>
              <a:rPr lang="en" sz="3000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notes_data.json</a:t>
            </a:r>
            <a:r>
              <a:rPr lang="en"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file data after starting the application?</a:t>
            </a:r>
            <a:endParaRPr sz="30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1379" name="Google Shape;1379;p95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380" name="Google Shape;1380;p95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95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2" name="Google Shape;1382;p95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Brainstorming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83" name="Google Shape;1383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4" name="Google Shape;1384;p95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5" name="Google Shape;1385;p95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6" name="Google Shape;1386;p95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7" name="Google Shape;1387;p95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8" name="Google Shape;1388;p95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9" name="Google Shape;1389;p95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90" name="Google Shape;1390;p9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4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5" name="Google Shape;1395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4400" y="848723"/>
            <a:ext cx="4368152" cy="3103287"/>
          </a:xfrm>
          <a:prstGeom prst="rect">
            <a:avLst/>
          </a:prstGeom>
          <a:noFill/>
          <a:ln cap="flat" cmpd="sng" w="19050">
            <a:solidFill>
              <a:srgbClr val="AF00DB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96" name="Google Shape;1396;p96"/>
          <p:cNvSpPr txBox="1"/>
          <p:nvPr/>
        </p:nvSpPr>
        <p:spPr>
          <a:xfrm>
            <a:off x="387700" y="196825"/>
            <a:ext cx="71703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Run the application:</a:t>
            </a:r>
            <a:endParaRPr sz="30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397" name="Google Shape;1397;p96"/>
          <p:cNvSpPr txBox="1"/>
          <p:nvPr/>
        </p:nvSpPr>
        <p:spPr>
          <a:xfrm>
            <a:off x="387700" y="906050"/>
            <a:ext cx="2943000" cy="33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Opening a json file for reading and loading data into the notes structure.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Displaying note titles in a QListWidget.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8" name="Google Shape;1398;p96"/>
          <p:cNvSpPr/>
          <p:nvPr/>
        </p:nvSpPr>
        <p:spPr>
          <a:xfrm>
            <a:off x="6152725" y="1310325"/>
            <a:ext cx="1405200" cy="651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9" name="Google Shape;1399;p96"/>
          <p:cNvSpPr txBox="1"/>
          <p:nvPr/>
        </p:nvSpPr>
        <p:spPr>
          <a:xfrm>
            <a:off x="6117725" y="1441475"/>
            <a:ext cx="1162200" cy="1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</a:rPr>
              <a:t>list_notes</a:t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1400" name="Google Shape;1400;p96"/>
          <p:cNvSpPr/>
          <p:nvPr/>
        </p:nvSpPr>
        <p:spPr>
          <a:xfrm>
            <a:off x="3629225" y="4240250"/>
            <a:ext cx="3650700" cy="559800"/>
          </a:xfrm>
          <a:prstGeom prst="wedgeRoundRectCallout">
            <a:avLst>
              <a:gd fmla="val 35161" name="adj1"/>
              <a:gd fmla="val -103305" name="adj2"/>
              <a:gd fmla="val 0" name="adj3"/>
            </a:avLst>
          </a:prstGeom>
          <a:solidFill>
            <a:schemeClr val="lt2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list_notes.addItems(notes)</a:t>
            </a:r>
            <a:endParaRPr/>
          </a:p>
        </p:txBody>
      </p:sp>
      <p:grpSp>
        <p:nvGrpSpPr>
          <p:cNvPr id="1401" name="Google Shape;1401;p96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402" name="Google Shape;1402;p96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96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4" name="Google Shape;1404;p96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Brainstorming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05" name="Google Shape;1405;p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6" name="Google Shape;1406;p96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7" name="Google Shape;1407;p96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8" name="Google Shape;1408;p96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9" name="Google Shape;1409;p96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0" name="Google Shape;1410;p96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1" name="Google Shape;1411;p96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2" name="Google Shape;1412;p9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6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7" name="Google Shape;1417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2575" y="1621223"/>
            <a:ext cx="4252749" cy="3029507"/>
          </a:xfrm>
          <a:prstGeom prst="rect">
            <a:avLst/>
          </a:prstGeom>
          <a:noFill/>
          <a:ln>
            <a:noFill/>
          </a:ln>
        </p:spPr>
      </p:pic>
      <p:sp>
        <p:nvSpPr>
          <p:cNvPr id="1418" name="Google Shape;1418;p97"/>
          <p:cNvSpPr txBox="1"/>
          <p:nvPr/>
        </p:nvSpPr>
        <p:spPr>
          <a:xfrm>
            <a:off x="706050" y="175725"/>
            <a:ext cx="66450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What does the program do when you click on a note’s title?</a:t>
            </a:r>
            <a:endParaRPr sz="30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419" name="Google Shape;1419;p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6849" y="1832973"/>
            <a:ext cx="778475" cy="7367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20" name="Google Shape;1420;p97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421" name="Google Shape;1421;p97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97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23" name="Google Shape;1423;p97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Brainstorming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24" name="Google Shape;1424;p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5" name="Google Shape;1425;p97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6" name="Google Shape;1426;p97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7" name="Google Shape;1427;p97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8" name="Google Shape;1428;p97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9" name="Google Shape;1429;p97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0" name="Google Shape;1430;p97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1" name="Google Shape;1431;p9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5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6" name="Google Shape;1436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5825" y="1381250"/>
            <a:ext cx="4544874" cy="323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7" name="Google Shape;1437;p98"/>
          <p:cNvSpPr txBox="1"/>
          <p:nvPr/>
        </p:nvSpPr>
        <p:spPr>
          <a:xfrm>
            <a:off x="298075" y="350025"/>
            <a:ext cx="71703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Title click handling:</a:t>
            </a:r>
            <a:endParaRPr sz="30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438" name="Google Shape;1438;p98"/>
          <p:cNvSpPr txBox="1"/>
          <p:nvPr/>
        </p:nvSpPr>
        <p:spPr>
          <a:xfrm>
            <a:off x="387700" y="1668050"/>
            <a:ext cx="2780400" cy="29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The list of </a:t>
            </a: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note 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tags and the text should be displayed.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Calling the processor function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show_note( 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9" name="Google Shape;1439;p98"/>
          <p:cNvSpPr/>
          <p:nvPr/>
        </p:nvSpPr>
        <p:spPr>
          <a:xfrm>
            <a:off x="3348000" y="1866450"/>
            <a:ext cx="2444700" cy="2741400"/>
          </a:xfrm>
          <a:prstGeom prst="roundRect">
            <a:avLst>
              <a:gd fmla="val 5638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0" name="Google Shape;1440;p98"/>
          <p:cNvSpPr/>
          <p:nvPr/>
        </p:nvSpPr>
        <p:spPr>
          <a:xfrm>
            <a:off x="6395850" y="3400650"/>
            <a:ext cx="1162200" cy="651900"/>
          </a:xfrm>
          <a:prstGeom prst="roundRect">
            <a:avLst>
              <a:gd fmla="val 7811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1" name="Google Shape;1441;p98"/>
          <p:cNvSpPr txBox="1"/>
          <p:nvPr/>
        </p:nvSpPr>
        <p:spPr>
          <a:xfrm>
            <a:off x="4014000" y="3715575"/>
            <a:ext cx="13347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</a:rPr>
              <a:t>field_text</a:t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1442" name="Google Shape;1442;p98"/>
          <p:cNvSpPr txBox="1"/>
          <p:nvPr/>
        </p:nvSpPr>
        <p:spPr>
          <a:xfrm>
            <a:off x="6259275" y="3649700"/>
            <a:ext cx="11622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</a:rPr>
              <a:t>     list_tags</a:t>
            </a:r>
            <a:endParaRPr b="1">
              <a:solidFill>
                <a:schemeClr val="accent5"/>
              </a:solidFill>
            </a:endParaRPr>
          </a:p>
        </p:txBody>
      </p:sp>
      <p:pic>
        <p:nvPicPr>
          <p:cNvPr id="1443" name="Google Shape;1443;p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9574" y="1866448"/>
            <a:ext cx="778475" cy="7367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44" name="Google Shape;1444;p98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445" name="Google Shape;1445;p98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98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7" name="Google Shape;1447;p98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Brainstorming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48" name="Google Shape;1448;p9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9" name="Google Shape;1449;p98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0" name="Google Shape;1450;p98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1" name="Google Shape;1451;p98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2" name="Google Shape;1452;p98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3" name="Google Shape;1453;p98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4" name="Google Shape;1454;p98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5" name="Google Shape;1455;p9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9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p99"/>
          <p:cNvSpPr txBox="1"/>
          <p:nvPr/>
        </p:nvSpPr>
        <p:spPr>
          <a:xfrm>
            <a:off x="387700" y="196825"/>
            <a:ext cx="71703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Title click handling:</a:t>
            </a:r>
            <a:endParaRPr sz="30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461" name="Google Shape;1461;p99"/>
          <p:cNvSpPr txBox="1"/>
          <p:nvPr/>
        </p:nvSpPr>
        <p:spPr>
          <a:xfrm>
            <a:off x="360000" y="991925"/>
            <a:ext cx="69966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show_note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():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62" name="Google Shape;1462;p99"/>
          <p:cNvSpPr/>
          <p:nvPr/>
        </p:nvSpPr>
        <p:spPr>
          <a:xfrm>
            <a:off x="954575" y="1459950"/>
            <a:ext cx="5536500" cy="887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We get the </a:t>
            </a: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title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of the selected note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as a string.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3" name="Google Shape;1463;p99"/>
          <p:cNvSpPr/>
          <p:nvPr/>
        </p:nvSpPr>
        <p:spPr>
          <a:xfrm>
            <a:off x="954575" y="2574600"/>
            <a:ext cx="5536500" cy="887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We set the text of the note with the </a:t>
            </a: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found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title in field_text (QTextEdit).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4" name="Google Shape;1464;p99"/>
          <p:cNvSpPr/>
          <p:nvPr/>
        </p:nvSpPr>
        <p:spPr>
          <a:xfrm>
            <a:off x="954575" y="3689250"/>
            <a:ext cx="5536500" cy="971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We clear the list of tags (if there was something there) and add the tags of the note with the found title there.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465" name="Google Shape;1465;p99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466" name="Google Shape;1466;p99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99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68" name="Google Shape;1468;p99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Brainstorming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69" name="Google Shape;1469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0" name="Google Shape;1470;p99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1" name="Google Shape;1471;p99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2" name="Google Shape;1472;p99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3" name="Google Shape;1473;p99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4" name="Google Shape;1474;p99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5" name="Google Shape;1475;p99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76" name="Google Shape;1476;p9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0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p100"/>
          <p:cNvSpPr txBox="1"/>
          <p:nvPr/>
        </p:nvSpPr>
        <p:spPr>
          <a:xfrm>
            <a:off x="387700" y="196825"/>
            <a:ext cx="71703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Title click handling:</a:t>
            </a:r>
            <a:endParaRPr sz="30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482" name="Google Shape;1482;p100"/>
          <p:cNvSpPr txBox="1"/>
          <p:nvPr/>
        </p:nvSpPr>
        <p:spPr>
          <a:xfrm>
            <a:off x="360000" y="991925"/>
            <a:ext cx="6996600" cy="37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show_note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():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 = list_notes.selectedItems()[</a:t>
            </a:r>
            <a:r>
              <a:rPr lang="en" sz="1800">
                <a:solidFill>
                  <a:srgbClr val="09885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].text()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field_text.setText(notes[name][</a:t>
            </a:r>
            <a:r>
              <a:rPr lang="en" sz="18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"text"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list_tags.clear()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list_tags.addItems(notes[name][</a:t>
            </a:r>
            <a:r>
              <a:rPr lang="en" sz="18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"tags"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483" name="Google Shape;1483;p100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484" name="Google Shape;1484;p100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100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6" name="Google Shape;1486;p100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Brainstorming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87" name="Google Shape;1487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8" name="Google Shape;1488;p100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9" name="Google Shape;1489;p100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0" name="Google Shape;1490;p100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1" name="Google Shape;1491;p100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2" name="Google Shape;1492;p100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3" name="Google Shape;1493;p100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94" name="Google Shape;1494;p10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8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p101"/>
          <p:cNvSpPr txBox="1"/>
          <p:nvPr/>
        </p:nvSpPr>
        <p:spPr>
          <a:xfrm>
            <a:off x="387700" y="196825"/>
            <a:ext cx="71703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Tasks</a:t>
            </a:r>
            <a:r>
              <a:rPr lang="en"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:</a:t>
            </a:r>
            <a:endParaRPr sz="3000">
              <a:solidFill>
                <a:srgbClr val="008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500" name="Google Shape;1500;p101"/>
          <p:cNvSpPr txBox="1"/>
          <p:nvPr/>
        </p:nvSpPr>
        <p:spPr>
          <a:xfrm>
            <a:off x="393050" y="920900"/>
            <a:ext cx="7170300" cy="37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Create a note with instructions and write it to a json file, thereby creating it.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When starting the application, read the information from the json file and place it in the widgets.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Process</a:t>
            </a: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 clicking on the note title in the list.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501" name="Google Shape;1501;p101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502" name="Google Shape;1502;p101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101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4" name="Google Shape;1504;p101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Brainstorming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05" name="Google Shape;1505;p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6" name="Google Shape;1506;p101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7" name="Google Shape;1507;p101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8" name="Google Shape;1508;p101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9" name="Google Shape;1509;p101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0" name="Google Shape;1510;p101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1" name="Google Shape;1511;p101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12" name="Google Shape;1512;p1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516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p102"/>
          <p:cNvSpPr/>
          <p:nvPr/>
        </p:nvSpPr>
        <p:spPr>
          <a:xfrm>
            <a:off x="0" y="2571750"/>
            <a:ext cx="9144000" cy="25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8" name="Google Shape;1518;p102"/>
          <p:cNvSpPr/>
          <p:nvPr/>
        </p:nvSpPr>
        <p:spPr>
          <a:xfrm>
            <a:off x="5736000" y="1047750"/>
            <a:ext cx="3048000" cy="304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9" name="Google Shape;1519;p102"/>
          <p:cNvSpPr/>
          <p:nvPr/>
        </p:nvSpPr>
        <p:spPr>
          <a:xfrm>
            <a:off x="6050277" y="1355868"/>
            <a:ext cx="2432100" cy="2432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0" name="Google Shape;1520;p1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18688" y="1567873"/>
            <a:ext cx="2023375" cy="19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1" name="Google Shape;1521;p102"/>
          <p:cNvSpPr txBox="1"/>
          <p:nvPr/>
        </p:nvSpPr>
        <p:spPr>
          <a:xfrm>
            <a:off x="360000" y="320450"/>
            <a:ext cx="67674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Module 3. Lesson 2. The Smart Notes application. P. 1 </a:t>
            </a:r>
            <a:endParaRPr b="1"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2" name="Google Shape;1522;p102"/>
          <p:cNvSpPr txBox="1"/>
          <p:nvPr/>
        </p:nvSpPr>
        <p:spPr>
          <a:xfrm>
            <a:off x="348850" y="1104450"/>
            <a:ext cx="59637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Visual Studio Code:</a:t>
            </a:r>
            <a:r>
              <a:rPr lang="en" sz="31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endParaRPr sz="31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The </a:t>
            </a:r>
            <a:r>
              <a:rPr lang="en" sz="31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Smart Notes application</a:t>
            </a:r>
            <a:endParaRPr sz="31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6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7" name="Google Shape;1527;p103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528" name="Google Shape;1528;p103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103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530" name="Google Shape;1530;p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605" y="1585777"/>
            <a:ext cx="5959302" cy="3194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1" name="Google Shape;1531;p103"/>
          <p:cNvPicPr preferRelativeResize="0"/>
          <p:nvPr/>
        </p:nvPicPr>
        <p:blipFill rotWithShape="1">
          <a:blip r:embed="rId4">
            <a:alphaModFix/>
          </a:blip>
          <a:srcRect b="0" l="3856" r="1392" t="0"/>
          <a:stretch/>
        </p:blipFill>
        <p:spPr>
          <a:xfrm>
            <a:off x="1026130" y="1771850"/>
            <a:ext cx="4610539" cy="2717971"/>
          </a:xfrm>
          <a:prstGeom prst="rect">
            <a:avLst/>
          </a:prstGeom>
          <a:noFill/>
          <a:ln>
            <a:noFill/>
          </a:ln>
        </p:spPr>
      </p:pic>
      <p:sp>
        <p:nvSpPr>
          <p:cNvPr id="1532" name="Google Shape;1532;p103"/>
          <p:cNvSpPr/>
          <p:nvPr/>
        </p:nvSpPr>
        <p:spPr>
          <a:xfrm>
            <a:off x="1155041" y="1876171"/>
            <a:ext cx="4349700" cy="394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  <a:effectLst>
            <a:outerShdw blurRad="200025" rotWithShape="0" algn="bl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3" name="Google Shape;1533;p103"/>
          <p:cNvSpPr txBox="1"/>
          <p:nvPr/>
        </p:nvSpPr>
        <p:spPr>
          <a:xfrm>
            <a:off x="1732953" y="1946293"/>
            <a:ext cx="31908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Montserrat Black"/>
                <a:ea typeface="Montserrat Black"/>
                <a:cs typeface="Montserrat Black"/>
                <a:sym typeface="Montserrat Black"/>
                <a:hlinkClick r:id="rId5"/>
              </a:rPr>
              <a:t>VS Code</a:t>
            </a:r>
            <a:endParaRPr sz="1800">
              <a:solidFill>
                <a:schemeClr val="accen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534" name="Google Shape;1534;p103"/>
          <p:cNvSpPr txBox="1"/>
          <p:nvPr/>
        </p:nvSpPr>
        <p:spPr>
          <a:xfrm>
            <a:off x="341063" y="310638"/>
            <a:ext cx="70434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Complete the tasks in VS Code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5" name="Google Shape;1535;p103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Working 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 VS Code</a:t>
            </a:r>
            <a:endParaRPr b="1"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36" name="Google Shape;1536;p10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7" name="Google Shape;1537;p103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8" name="Google Shape;1538;p103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9" name="Google Shape;1539;p103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0" name="Google Shape;1540;p103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1" name="Google Shape;1541;p103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2" name="Google Shape;1542;p103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3" name="Google Shape;1543;p103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4" name="Google Shape;1544;p103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5" name="Google Shape;1545;p10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6" name="Google Shape;1546;p10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0625" y="913325"/>
            <a:ext cx="626100" cy="41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7" name="Google Shape;1547;p10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25672" y="1767620"/>
            <a:ext cx="1103575" cy="104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8" name="Google Shape;1548;p103"/>
          <p:cNvSpPr txBox="1"/>
          <p:nvPr/>
        </p:nvSpPr>
        <p:spPr>
          <a:xfrm>
            <a:off x="997675" y="923500"/>
            <a:ext cx="6386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VSC. Smart Notes application</a:t>
            </a:r>
            <a:endParaRPr b="1" sz="24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2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3" name="Google Shape;1553;p104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554" name="Google Shape;1554;p104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104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6" name="Google Shape;1556;p104"/>
          <p:cNvSpPr txBox="1"/>
          <p:nvPr/>
        </p:nvSpPr>
        <p:spPr>
          <a:xfrm>
            <a:off x="341063" y="310638"/>
            <a:ext cx="70434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Complete the tasks in VS Code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7" name="Google Shape;1557;p104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Working 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on the platform</a:t>
            </a:r>
            <a:endParaRPr b="1"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58" name="Google Shape;1558;p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9" name="Google Shape;1559;p104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0" name="Google Shape;1560;p104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1" name="Google Shape;1561;p104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2" name="Google Shape;1562;p104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3" name="Google Shape;1563;p104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4" name="Google Shape;1564;p104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5" name="Google Shape;1565;p104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6" name="Google Shape;1566;p104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67" name="Google Shape;1567;p10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8" name="Google Shape;1568;p10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0625" y="913325"/>
            <a:ext cx="626100" cy="41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9" name="Google Shape;1569;p104"/>
          <p:cNvSpPr txBox="1"/>
          <p:nvPr/>
        </p:nvSpPr>
        <p:spPr>
          <a:xfrm>
            <a:off x="4817825" y="1482400"/>
            <a:ext cx="2829300" cy="3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8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Complete the task</a:t>
            </a:r>
            <a:endParaRPr i="1" sz="18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8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Task 2.</a:t>
            </a:r>
            <a:endParaRPr i="1" sz="18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8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Creating a json file.</a:t>
            </a:r>
            <a:endParaRPr i="1" sz="18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0" name="Google Shape;1570;p104"/>
          <p:cNvSpPr txBox="1"/>
          <p:nvPr/>
        </p:nvSpPr>
        <p:spPr>
          <a:xfrm>
            <a:off x="997675" y="923500"/>
            <a:ext cx="6386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VSC. Smart Notes application</a:t>
            </a:r>
            <a:endParaRPr b="1" sz="24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71" name="Google Shape;1571;p10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0200" y="1435850"/>
            <a:ext cx="4031618" cy="3421399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/>
          <p:nvPr/>
        </p:nvSpPr>
        <p:spPr>
          <a:xfrm>
            <a:off x="360000" y="1329125"/>
            <a:ext cx="3166200" cy="3331500"/>
          </a:xfrm>
          <a:prstGeom prst="rect">
            <a:avLst/>
          </a:prstGeom>
          <a:noFill/>
          <a:ln cap="flat" cmpd="sng" w="28575">
            <a:solidFill>
              <a:srgbClr val="008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8" name="Google Shape;208;p33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209" name="Google Shape;209;p33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3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" name="Google Shape;211;p33"/>
          <p:cNvSpPr txBox="1"/>
          <p:nvPr/>
        </p:nvSpPr>
        <p:spPr>
          <a:xfrm rot="-5400000">
            <a:off x="6510050" y="2633825"/>
            <a:ext cx="32511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Discussion: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Smart Notes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2" name="Google Shape;21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316298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3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3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3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3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7" name="Google Shape;217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28513" y="47054"/>
            <a:ext cx="1334800" cy="126327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3"/>
          <p:cNvSpPr txBox="1"/>
          <p:nvPr/>
        </p:nvSpPr>
        <p:spPr>
          <a:xfrm>
            <a:off x="368800" y="175175"/>
            <a:ext cx="73128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Then the arrangement of a </a:t>
            </a:r>
            <a:r>
              <a:rPr lang="en" sz="3000">
                <a:solidFill>
                  <a:srgbClr val="008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file with notes</a:t>
            </a:r>
            <a:r>
              <a:rPr lang="en"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:</a:t>
            </a:r>
            <a:endParaRPr sz="30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36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19" name="Google Shape;219;p33"/>
          <p:cNvSpPr/>
          <p:nvPr/>
        </p:nvSpPr>
        <p:spPr>
          <a:xfrm>
            <a:off x="560200" y="1532300"/>
            <a:ext cx="2770500" cy="1355400"/>
          </a:xfrm>
          <a:prstGeom prst="verticalScroll">
            <a:avLst>
              <a:gd fmla="val 12500" name="adj"/>
            </a:avLst>
          </a:prstGeom>
          <a:solidFill>
            <a:schemeClr val="lt2"/>
          </a:solidFill>
          <a:ln cap="flat" cmpd="sng" w="28575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Note_1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[Tag_1, Tag_2]</a:t>
            </a:r>
            <a:endParaRPr sz="1800">
              <a:solidFill>
                <a:schemeClr val="dk1"/>
              </a:solidFill>
            </a:endParaRPr>
          </a:p>
          <a:p>
            <a:pPr indent="0" lvl="0" marL="5715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Note text</a:t>
            </a:r>
            <a:endParaRPr sz="1800"/>
          </a:p>
        </p:txBody>
      </p:sp>
      <p:sp>
        <p:nvSpPr>
          <p:cNvPr id="220" name="Google Shape;220;p33"/>
          <p:cNvSpPr/>
          <p:nvPr/>
        </p:nvSpPr>
        <p:spPr>
          <a:xfrm>
            <a:off x="560200" y="3112025"/>
            <a:ext cx="2787900" cy="1355400"/>
          </a:xfrm>
          <a:prstGeom prst="verticalScroll">
            <a:avLst>
              <a:gd fmla="val 12500" name="adj"/>
            </a:avLst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Note_2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[Tag_2, Tag_3, Tag_4]</a:t>
            </a:r>
            <a:endParaRPr sz="1800">
              <a:solidFill>
                <a:schemeClr val="dk1"/>
              </a:solidFill>
            </a:endParaRPr>
          </a:p>
          <a:p>
            <a:pPr indent="0" lvl="0" marL="5715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Note text</a:t>
            </a:r>
            <a:endParaRPr sz="1800"/>
          </a:p>
        </p:txBody>
      </p:sp>
      <p:sp>
        <p:nvSpPr>
          <p:cNvPr id="221" name="Google Shape;221;p33"/>
          <p:cNvSpPr/>
          <p:nvPr/>
        </p:nvSpPr>
        <p:spPr>
          <a:xfrm>
            <a:off x="4346150" y="1329125"/>
            <a:ext cx="3050100" cy="3331500"/>
          </a:xfrm>
          <a:prstGeom prst="rect">
            <a:avLst/>
          </a:prstGeom>
          <a:noFill/>
          <a:ln cap="flat" cmpd="sng" w="28575">
            <a:solidFill>
              <a:srgbClr val="008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571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Note_1</a:t>
            </a:r>
            <a:endParaRPr sz="1800">
              <a:solidFill>
                <a:schemeClr val="dk1"/>
              </a:solidFill>
            </a:endParaRPr>
          </a:p>
          <a:p>
            <a:pPr indent="0" lvl="0" marL="571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Tag_1</a:t>
            </a:r>
            <a:endParaRPr sz="1800">
              <a:solidFill>
                <a:schemeClr val="dk1"/>
              </a:solidFill>
            </a:endParaRPr>
          </a:p>
          <a:p>
            <a:pPr indent="0" lvl="0" marL="571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Tag_2</a:t>
            </a:r>
            <a:endParaRPr sz="1800">
              <a:solidFill>
                <a:schemeClr val="dk1"/>
              </a:solidFill>
            </a:endParaRPr>
          </a:p>
          <a:p>
            <a:pPr indent="0" lvl="0" marL="571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Note text</a:t>
            </a:r>
            <a:endParaRPr sz="1800">
              <a:solidFill>
                <a:schemeClr val="dk1"/>
              </a:solidFill>
            </a:endParaRPr>
          </a:p>
          <a:p>
            <a:pPr indent="0" lvl="0" marL="571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Note_2</a:t>
            </a:r>
            <a:endParaRPr sz="1800">
              <a:solidFill>
                <a:schemeClr val="dk1"/>
              </a:solidFill>
            </a:endParaRPr>
          </a:p>
          <a:p>
            <a:pPr indent="0" lvl="0" marL="571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Tag_2</a:t>
            </a:r>
            <a:endParaRPr sz="1800">
              <a:solidFill>
                <a:schemeClr val="dk1"/>
              </a:solidFill>
            </a:endParaRPr>
          </a:p>
          <a:p>
            <a:pPr indent="0" lvl="0" marL="571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Tag_3</a:t>
            </a:r>
            <a:endParaRPr sz="1800">
              <a:solidFill>
                <a:schemeClr val="dk1"/>
              </a:solidFill>
            </a:endParaRPr>
          </a:p>
          <a:p>
            <a:pPr indent="0" lvl="0" marL="571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Tag_4</a:t>
            </a:r>
            <a:endParaRPr sz="1800">
              <a:solidFill>
                <a:schemeClr val="dk1"/>
              </a:solidFill>
            </a:endParaRPr>
          </a:p>
          <a:p>
            <a:pPr indent="0" lvl="0" marL="571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Note text</a:t>
            </a:r>
            <a:endParaRPr sz="1800"/>
          </a:p>
        </p:txBody>
      </p:sp>
      <p:sp>
        <p:nvSpPr>
          <p:cNvPr id="222" name="Google Shape;222;p33"/>
          <p:cNvSpPr txBox="1"/>
          <p:nvPr/>
        </p:nvSpPr>
        <p:spPr>
          <a:xfrm>
            <a:off x="2028575" y="4681775"/>
            <a:ext cx="40542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Possible arrangement for a file with notes.</a:t>
            </a:r>
            <a:endParaRPr i="1"/>
          </a:p>
        </p:txBody>
      </p:sp>
      <p:cxnSp>
        <p:nvCxnSpPr>
          <p:cNvPr id="223" name="Google Shape;223;p33"/>
          <p:cNvCxnSpPr>
            <a:stCxn id="207" idx="3"/>
            <a:endCxn id="221" idx="1"/>
          </p:cNvCxnSpPr>
          <p:nvPr/>
        </p:nvCxnSpPr>
        <p:spPr>
          <a:xfrm>
            <a:off x="3526200" y="2994875"/>
            <a:ext cx="819900" cy="0"/>
          </a:xfrm>
          <a:prstGeom prst="straightConnector1">
            <a:avLst/>
          </a:prstGeom>
          <a:noFill/>
          <a:ln cap="flat" cmpd="sng" w="28575">
            <a:solidFill>
              <a:srgbClr val="008000"/>
            </a:solidFill>
            <a:prstDash val="dot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575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Google Shape;1576;p105"/>
          <p:cNvSpPr/>
          <p:nvPr/>
        </p:nvSpPr>
        <p:spPr>
          <a:xfrm>
            <a:off x="0" y="2571750"/>
            <a:ext cx="91440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7" name="Google Shape;1577;p105"/>
          <p:cNvSpPr/>
          <p:nvPr/>
        </p:nvSpPr>
        <p:spPr>
          <a:xfrm>
            <a:off x="5736000" y="1047750"/>
            <a:ext cx="3048000" cy="3048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8" name="Google Shape;1578;p105"/>
          <p:cNvSpPr/>
          <p:nvPr/>
        </p:nvSpPr>
        <p:spPr>
          <a:xfrm>
            <a:off x="6050277" y="1355868"/>
            <a:ext cx="2432100" cy="2432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9" name="Google Shape;1579;p105"/>
          <p:cNvSpPr txBox="1"/>
          <p:nvPr/>
        </p:nvSpPr>
        <p:spPr>
          <a:xfrm>
            <a:off x="360000" y="815950"/>
            <a:ext cx="5115300" cy="11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Wrapping up</a:t>
            </a:r>
            <a:endParaRPr sz="36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the work day</a:t>
            </a:r>
            <a:endParaRPr sz="36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580" name="Google Shape;1580;p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6713" y="1824638"/>
            <a:ext cx="1579225" cy="14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1" name="Google Shape;1581;p105"/>
          <p:cNvSpPr txBox="1"/>
          <p:nvPr/>
        </p:nvSpPr>
        <p:spPr>
          <a:xfrm>
            <a:off x="360000" y="320450"/>
            <a:ext cx="67674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Module 3. Lesson 2. The Smart Notes application. P. 1 </a:t>
            </a:r>
            <a:endParaRPr b="1"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5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6" name="Google Shape;1586;p106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587" name="Google Shape;1587;p106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106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89" name="Google Shape;1589;p106"/>
          <p:cNvSpPr txBox="1"/>
          <p:nvPr/>
        </p:nvSpPr>
        <p:spPr>
          <a:xfrm rot="-5400000">
            <a:off x="6504350" y="2628125"/>
            <a:ext cx="32625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Wrapping up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the work day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90" name="Google Shape;1590;p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1277729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1" name="Google Shape;1591;p106"/>
          <p:cNvSpPr/>
          <p:nvPr/>
        </p:nvSpPr>
        <p:spPr>
          <a:xfrm>
            <a:off x="8784000" y="16052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2" name="Google Shape;1592;p106"/>
          <p:cNvSpPr/>
          <p:nvPr/>
        </p:nvSpPr>
        <p:spPr>
          <a:xfrm>
            <a:off x="8784000" y="1920013"/>
            <a:ext cx="192900" cy="19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3" name="Google Shape;1593;p106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4" name="Google Shape;1594;p106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5" name="Google Shape;1595;p106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6" name="Google Shape;1596;p106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7" name="Google Shape;1597;p106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8" name="Google Shape;1598;p106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9" name="Google Shape;1599;p106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0" name="Google Shape;1600;p106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01" name="Google Shape;1601;p10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4675" y="175175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1602" name="Google Shape;1602;p106"/>
          <p:cNvSpPr txBox="1"/>
          <p:nvPr/>
        </p:nvSpPr>
        <p:spPr>
          <a:xfrm>
            <a:off x="360000" y="175175"/>
            <a:ext cx="73161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Let’s end up the work day by answering these technical questions:</a:t>
            </a:r>
            <a:endParaRPr sz="2700"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7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603" name="Google Shape;1603;p106"/>
          <p:cNvSpPr txBox="1"/>
          <p:nvPr/>
        </p:nvSpPr>
        <p:spPr>
          <a:xfrm>
            <a:off x="360000" y="1182900"/>
            <a:ext cx="6905100" cy="19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AutoNum type="arabicPeriod"/>
            </a:pPr>
            <a:r>
              <a:rPr lang="en" sz="1700">
                <a:latin typeface="Montserrat Medium"/>
                <a:ea typeface="Montserrat Medium"/>
                <a:cs typeface="Montserrat Medium"/>
                <a:sym typeface="Montserrat Medium"/>
              </a:rPr>
              <a:t>What is a json file? What are their advantages over regular text files?</a:t>
            </a:r>
            <a:endParaRPr sz="17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Font typeface="Montserrat Medium"/>
              <a:buAutoNum type="arabicPeriod"/>
            </a:pPr>
            <a:r>
              <a:rPr lang="en" sz="1700">
                <a:latin typeface="Montserrat Medium"/>
                <a:ea typeface="Montserrat Medium"/>
                <a:cs typeface="Montserrat Medium"/>
                <a:sym typeface="Montserrat Medium"/>
              </a:rPr>
              <a:t>How do we read json files and write data to them?</a:t>
            </a:r>
            <a:endParaRPr sz="17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Font typeface="Montserrat Medium"/>
              <a:buAutoNum type="arabicPeriod"/>
            </a:pPr>
            <a:r>
              <a:rPr lang="en" sz="1700">
                <a:latin typeface="Montserrat Medium"/>
                <a:ea typeface="Montserrat Medium"/>
                <a:cs typeface="Montserrat Medium"/>
                <a:sym typeface="Montserrat Medium"/>
              </a:rPr>
              <a:t>What is the best operator to use for opening and closing files?</a:t>
            </a:r>
            <a:endParaRPr sz="17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1000"/>
              </a:spcAft>
              <a:buSzPts val="1700"/>
              <a:buFont typeface="Montserrat Medium"/>
              <a:buAutoNum type="arabicPeriod"/>
            </a:pPr>
            <a:r>
              <a:rPr lang="en" sz="1700">
                <a:latin typeface="Montserrat Medium"/>
                <a:ea typeface="Montserrat Medium"/>
                <a:cs typeface="Montserrat Medium"/>
                <a:sym typeface="Montserrat Medium"/>
              </a:rPr>
              <a:t>How do we read a file line by line?</a:t>
            </a:r>
            <a:endParaRPr sz="17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04" name="Google Shape;1604;p106"/>
          <p:cNvSpPr txBox="1"/>
          <p:nvPr/>
        </p:nvSpPr>
        <p:spPr>
          <a:xfrm>
            <a:off x="4670413" y="4548150"/>
            <a:ext cx="17034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Cole, </a:t>
            </a:r>
            <a:endParaRPr i="1"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senior developer</a:t>
            </a:r>
            <a:endParaRPr i="1"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5" name="Google Shape;1605;p106"/>
          <p:cNvSpPr txBox="1"/>
          <p:nvPr/>
        </p:nvSpPr>
        <p:spPr>
          <a:xfrm>
            <a:off x="6066738" y="4548150"/>
            <a:ext cx="17034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Emily, </a:t>
            </a:r>
            <a:endParaRPr i="1"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project manager</a:t>
            </a:r>
            <a:endParaRPr i="1"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06" name="Google Shape;1606;p106"/>
          <p:cNvPicPr preferRelativeResize="0"/>
          <p:nvPr/>
        </p:nvPicPr>
        <p:blipFill rotWithShape="1">
          <a:blip r:embed="rId5">
            <a:alphaModFix/>
          </a:blip>
          <a:srcRect b="67537" l="4357" r="59834" t="6999"/>
          <a:stretch/>
        </p:blipFill>
        <p:spPr>
          <a:xfrm>
            <a:off x="6236808" y="2836775"/>
            <a:ext cx="1439295" cy="1711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7" name="Google Shape;1607;p106"/>
          <p:cNvPicPr preferRelativeResize="0"/>
          <p:nvPr/>
        </p:nvPicPr>
        <p:blipFill rotWithShape="1">
          <a:blip r:embed="rId6">
            <a:alphaModFix/>
          </a:blip>
          <a:srcRect b="59913" l="4562" r="68909" t="14160"/>
          <a:stretch/>
        </p:blipFill>
        <p:spPr>
          <a:xfrm>
            <a:off x="4872425" y="2803575"/>
            <a:ext cx="1351851" cy="17113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2" name="Google Shape;1612;p107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613" name="Google Shape;1613;p107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107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15" name="Google Shape;1615;p107"/>
          <p:cNvSpPr txBox="1"/>
          <p:nvPr/>
        </p:nvSpPr>
        <p:spPr>
          <a:xfrm rot="-5400000">
            <a:off x="6504350" y="2628125"/>
            <a:ext cx="32625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Wrapping </a:t>
            </a: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up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the work day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16" name="Google Shape;1616;p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1277729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7" name="Google Shape;1617;p107"/>
          <p:cNvSpPr/>
          <p:nvPr/>
        </p:nvSpPr>
        <p:spPr>
          <a:xfrm>
            <a:off x="8784000" y="16052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8" name="Google Shape;1618;p107"/>
          <p:cNvSpPr/>
          <p:nvPr/>
        </p:nvSpPr>
        <p:spPr>
          <a:xfrm>
            <a:off x="8784000" y="1920013"/>
            <a:ext cx="192900" cy="19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9" name="Google Shape;1619;p107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0" name="Google Shape;1620;p107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1" name="Google Shape;1621;p107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2" name="Google Shape;1622;p107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3" name="Google Shape;1623;p107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4" name="Google Shape;1624;p107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5" name="Google Shape;1625;p107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6" name="Google Shape;1626;p107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27" name="Google Shape;1627;p10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4675" y="175175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1628" name="Google Shape;1628;p107"/>
          <p:cNvSpPr txBox="1"/>
          <p:nvPr/>
        </p:nvSpPr>
        <p:spPr>
          <a:xfrm>
            <a:off x="360000" y="175175"/>
            <a:ext cx="70146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Excellent work!</a:t>
            </a:r>
            <a:endParaRPr sz="3000"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800">
              <a:solidFill>
                <a:schemeClr val="accen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30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629" name="Google Shape;1629;p107"/>
          <p:cNvSpPr txBox="1"/>
          <p:nvPr/>
        </p:nvSpPr>
        <p:spPr>
          <a:xfrm>
            <a:off x="252650" y="708225"/>
            <a:ext cx="5720100" cy="4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Colleagues,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Today you programmed the interface of the Smart Notes application and arranged the storage of notes in a json file.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i="1" lang="en" sz="1800">
                <a:latin typeface="Montserrat"/>
                <a:ea typeface="Montserrat"/>
                <a:cs typeface="Montserrat"/>
                <a:sym typeface="Montserrat"/>
              </a:rPr>
              <a:t>Outside working hours, be sure to add explanatory comments to the code and look at the theoretical documentation</a:t>
            </a:r>
            <a:endParaRPr i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30" name="Google Shape;1630;p107"/>
          <p:cNvPicPr preferRelativeResize="0"/>
          <p:nvPr/>
        </p:nvPicPr>
        <p:blipFill rotWithShape="1">
          <a:blip r:embed="rId5">
            <a:alphaModFix/>
          </a:blip>
          <a:srcRect b="0" l="57323" r="0" t="0"/>
          <a:stretch/>
        </p:blipFill>
        <p:spPr>
          <a:xfrm>
            <a:off x="6437575" y="906391"/>
            <a:ext cx="1049628" cy="40851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34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229" name="Google Shape;229;p34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34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1" name="Google Shape;231;p34"/>
          <p:cNvSpPr txBox="1"/>
          <p:nvPr/>
        </p:nvSpPr>
        <p:spPr>
          <a:xfrm rot="-5400000">
            <a:off x="6510050" y="2633825"/>
            <a:ext cx="32511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Discussion: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Smart Notes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2" name="Google Shape;23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316298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4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4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4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4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7" name="Google Shape;237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28513" y="47054"/>
            <a:ext cx="1334800" cy="126327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4"/>
          <p:cNvSpPr/>
          <p:nvPr/>
        </p:nvSpPr>
        <p:spPr>
          <a:xfrm>
            <a:off x="4346150" y="1329125"/>
            <a:ext cx="3050100" cy="3331500"/>
          </a:xfrm>
          <a:prstGeom prst="rect">
            <a:avLst/>
          </a:prstGeom>
          <a:noFill/>
          <a:ln cap="flat" cmpd="sng" w="28575">
            <a:solidFill>
              <a:srgbClr val="008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571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Note_1</a:t>
            </a:r>
            <a:endParaRPr sz="1800">
              <a:solidFill>
                <a:schemeClr val="dk1"/>
              </a:solidFill>
            </a:endParaRPr>
          </a:p>
          <a:p>
            <a:pPr indent="0" lvl="0" marL="571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D9EAD3"/>
                </a:highlight>
              </a:rPr>
              <a:t>Тag_1</a:t>
            </a:r>
            <a:endParaRPr sz="1800">
              <a:solidFill>
                <a:schemeClr val="dk1"/>
              </a:solidFill>
              <a:highlight>
                <a:srgbClr val="D9EAD3"/>
              </a:highlight>
            </a:endParaRPr>
          </a:p>
          <a:p>
            <a:pPr indent="0" lvl="0" marL="571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D9EAD3"/>
                </a:highlight>
              </a:rPr>
              <a:t>Тag_2</a:t>
            </a:r>
            <a:endParaRPr sz="1800">
              <a:solidFill>
                <a:schemeClr val="dk1"/>
              </a:solidFill>
              <a:highlight>
                <a:srgbClr val="D9EAD3"/>
              </a:highlight>
            </a:endParaRPr>
          </a:p>
          <a:p>
            <a:pPr indent="0" lvl="0" marL="571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Note text</a:t>
            </a:r>
            <a:endParaRPr sz="1800">
              <a:solidFill>
                <a:schemeClr val="dk1"/>
              </a:solidFill>
            </a:endParaRPr>
          </a:p>
          <a:p>
            <a:pPr indent="0" lvl="0" marL="571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Note_2</a:t>
            </a:r>
            <a:endParaRPr sz="1800">
              <a:solidFill>
                <a:schemeClr val="dk1"/>
              </a:solidFill>
            </a:endParaRPr>
          </a:p>
          <a:p>
            <a:pPr indent="0" lvl="0" marL="571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D9EAD3"/>
                </a:highlight>
              </a:rPr>
              <a:t>Тag_2</a:t>
            </a:r>
            <a:endParaRPr sz="1800">
              <a:solidFill>
                <a:schemeClr val="dk1"/>
              </a:solidFill>
              <a:highlight>
                <a:srgbClr val="D9EAD3"/>
              </a:highlight>
            </a:endParaRPr>
          </a:p>
          <a:p>
            <a:pPr indent="0" lvl="0" marL="571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D9EAD3"/>
                </a:highlight>
              </a:rPr>
              <a:t>Тag_3</a:t>
            </a:r>
            <a:endParaRPr sz="1800">
              <a:solidFill>
                <a:schemeClr val="dk1"/>
              </a:solidFill>
              <a:highlight>
                <a:srgbClr val="D9EAD3"/>
              </a:highlight>
            </a:endParaRPr>
          </a:p>
          <a:p>
            <a:pPr indent="0" lvl="0" marL="571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D9EAD3"/>
                </a:highlight>
              </a:rPr>
              <a:t>Тag_4</a:t>
            </a:r>
            <a:endParaRPr sz="1800">
              <a:solidFill>
                <a:schemeClr val="dk1"/>
              </a:solidFill>
              <a:highlight>
                <a:srgbClr val="D9EAD3"/>
              </a:highlight>
            </a:endParaRPr>
          </a:p>
          <a:p>
            <a:pPr indent="0" lvl="0" marL="571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Note text</a:t>
            </a:r>
            <a:endParaRPr sz="1800">
              <a:solidFill>
                <a:schemeClr val="dk1"/>
              </a:solidFill>
            </a:endParaRPr>
          </a:p>
          <a:p>
            <a:pPr indent="0" lvl="0" marL="571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9" name="Google Shape;239;p34"/>
          <p:cNvSpPr txBox="1"/>
          <p:nvPr/>
        </p:nvSpPr>
        <p:spPr>
          <a:xfrm>
            <a:off x="2028575" y="4681775"/>
            <a:ext cx="40542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Possible arrangement for a file with notes.</a:t>
            </a:r>
            <a:endParaRPr i="1"/>
          </a:p>
        </p:txBody>
      </p:sp>
      <p:sp>
        <p:nvSpPr>
          <p:cNvPr id="240" name="Google Shape;240;p34"/>
          <p:cNvSpPr txBox="1"/>
          <p:nvPr/>
        </p:nvSpPr>
        <p:spPr>
          <a:xfrm>
            <a:off x="368800" y="175175"/>
            <a:ext cx="73128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Then the arrangement of a </a:t>
            </a:r>
            <a:r>
              <a:rPr lang="en" sz="3000">
                <a:solidFill>
                  <a:srgbClr val="008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file with notes</a:t>
            </a:r>
            <a:r>
              <a:rPr lang="en"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:</a:t>
            </a:r>
            <a:endParaRPr sz="30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36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41" name="Google Shape;241;p34"/>
          <p:cNvSpPr txBox="1"/>
          <p:nvPr/>
        </p:nvSpPr>
        <p:spPr>
          <a:xfrm>
            <a:off x="312650" y="1307900"/>
            <a:ext cx="3807000" cy="24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i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And the number of tags may be different.</a:t>
            </a:r>
            <a:endParaRPr i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i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Any note can be deleted by the user.</a:t>
            </a:r>
            <a:endParaRPr i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i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Tags for a specific note can also be added and deleted.</a:t>
            </a:r>
            <a:endParaRPr i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lgoritmika">
  <a:themeElements>
    <a:clrScheme name="Simple Light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833AE0"/>
      </a:accent1>
      <a:accent2>
        <a:srgbClr val="FF7842"/>
      </a:accent2>
      <a:accent3>
        <a:srgbClr val="88DBF2"/>
      </a:accent3>
      <a:accent4>
        <a:srgbClr val="38BD60"/>
      </a:accent4>
      <a:accent5>
        <a:srgbClr val="FA82CC"/>
      </a:accent5>
      <a:accent6>
        <a:srgbClr val="FFDC40"/>
      </a:accent6>
      <a:hlink>
        <a:srgbClr val="833AE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