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Montserrat SemiBold"/>
      <p:regular r:id="rId46"/>
      <p:bold r:id="rId47"/>
      <p:italic r:id="rId48"/>
      <p:boldItalic r:id="rId49"/>
    </p:embeddedFont>
    <p:embeddedFont>
      <p:font typeface="Montserrat"/>
      <p:regular r:id="rId50"/>
      <p:bold r:id="rId51"/>
      <p:italic r:id="rId52"/>
      <p:boldItalic r:id="rId53"/>
    </p:embeddedFont>
    <p:embeddedFont>
      <p:font typeface="Montserrat Black"/>
      <p:bold r:id="rId54"/>
      <p:boldItalic r:id="rId55"/>
    </p:embeddedFont>
    <p:embeddedFont>
      <p:font typeface="Montserrat Medium"/>
      <p:regular r:id="rId56"/>
      <p:bold r:id="rId57"/>
      <p:italic r:id="rId58"/>
      <p:boldItalic r:id="rId59"/>
    </p:embeddedFont>
    <p:embeddedFont>
      <p:font typeface="Roboto Light"/>
      <p:regular r:id="rId60"/>
      <p:bold r:id="rId61"/>
      <p:italic r:id="rId62"/>
      <p:boldItalic r:id="rId63"/>
    </p:embeddedFont>
    <p:embeddedFont>
      <p:font typeface="Montserrat ExtraBold"/>
      <p:bold r:id="rId64"/>
      <p:boldItalic r:id="rId65"/>
    </p:embeddedFont>
    <p:embeddedFont>
      <p:font typeface="Open Sans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FB516C-F70A-4913-A1B4-3EF409AB5320}">
  <a:tblStyle styleId="{C2FB516C-F70A-4913-A1B4-3EF409AB532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MontserratSemiBold-regular.fntdata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MontserratSemiBold-italic.fntdata"/><Relationship Id="rId47" Type="http://schemas.openxmlformats.org/officeDocument/2006/relationships/font" Target="fonts/MontserratSemiBold-bold.fntdata"/><Relationship Id="rId49" Type="http://schemas.openxmlformats.org/officeDocument/2006/relationships/font" Target="fonts/MontserratSemiBold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obotoLight-italic.fntdata"/><Relationship Id="rId61" Type="http://schemas.openxmlformats.org/officeDocument/2006/relationships/font" Target="fonts/RobotoLight-bold.fntdata"/><Relationship Id="rId20" Type="http://schemas.openxmlformats.org/officeDocument/2006/relationships/slide" Target="slides/slide14.xml"/><Relationship Id="rId64" Type="http://schemas.openxmlformats.org/officeDocument/2006/relationships/font" Target="fonts/MontserratExtraBold-bold.fntdata"/><Relationship Id="rId63" Type="http://schemas.openxmlformats.org/officeDocument/2006/relationships/font" Target="fonts/RobotoLight-boldItalic.fntdata"/><Relationship Id="rId22" Type="http://schemas.openxmlformats.org/officeDocument/2006/relationships/slide" Target="slides/slide16.xml"/><Relationship Id="rId66" Type="http://schemas.openxmlformats.org/officeDocument/2006/relationships/font" Target="fonts/OpenSans-regular.fntdata"/><Relationship Id="rId21" Type="http://schemas.openxmlformats.org/officeDocument/2006/relationships/slide" Target="slides/slide15.xml"/><Relationship Id="rId65" Type="http://schemas.openxmlformats.org/officeDocument/2006/relationships/font" Target="fonts/MontserratExtraBold-boldItalic.fntdata"/><Relationship Id="rId24" Type="http://schemas.openxmlformats.org/officeDocument/2006/relationships/slide" Target="slides/slide18.xml"/><Relationship Id="rId68" Type="http://schemas.openxmlformats.org/officeDocument/2006/relationships/font" Target="fonts/OpenSans-italic.fntdata"/><Relationship Id="rId23" Type="http://schemas.openxmlformats.org/officeDocument/2006/relationships/slide" Target="slides/slide17.xml"/><Relationship Id="rId67" Type="http://schemas.openxmlformats.org/officeDocument/2006/relationships/font" Target="fonts/OpenSans-bold.fntdata"/><Relationship Id="rId60" Type="http://schemas.openxmlformats.org/officeDocument/2006/relationships/font" Target="fonts/RobotoLight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OpenSans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ontserrat-bold.fntdata"/><Relationship Id="rId50" Type="http://schemas.openxmlformats.org/officeDocument/2006/relationships/font" Target="fonts/Montserrat-regular.fntdata"/><Relationship Id="rId53" Type="http://schemas.openxmlformats.org/officeDocument/2006/relationships/font" Target="fonts/Montserrat-boldItalic.fntdata"/><Relationship Id="rId52" Type="http://schemas.openxmlformats.org/officeDocument/2006/relationships/font" Target="fonts/Montserrat-italic.fntdata"/><Relationship Id="rId11" Type="http://schemas.openxmlformats.org/officeDocument/2006/relationships/slide" Target="slides/slide5.xml"/><Relationship Id="rId55" Type="http://schemas.openxmlformats.org/officeDocument/2006/relationships/font" Target="fonts/MontserratBlack-boldItalic.fntdata"/><Relationship Id="rId10" Type="http://schemas.openxmlformats.org/officeDocument/2006/relationships/slide" Target="slides/slide4.xml"/><Relationship Id="rId54" Type="http://schemas.openxmlformats.org/officeDocument/2006/relationships/font" Target="fonts/MontserratBlack-bold.fntdata"/><Relationship Id="rId13" Type="http://schemas.openxmlformats.org/officeDocument/2006/relationships/slide" Target="slides/slide7.xml"/><Relationship Id="rId57" Type="http://schemas.openxmlformats.org/officeDocument/2006/relationships/font" Target="fonts/MontserratMedium-bold.fntdata"/><Relationship Id="rId12" Type="http://schemas.openxmlformats.org/officeDocument/2006/relationships/slide" Target="slides/slide6.xml"/><Relationship Id="rId56" Type="http://schemas.openxmlformats.org/officeDocument/2006/relationships/font" Target="fonts/MontserratMedium-regular.fntdata"/><Relationship Id="rId15" Type="http://schemas.openxmlformats.org/officeDocument/2006/relationships/slide" Target="slides/slide9.xml"/><Relationship Id="rId59" Type="http://schemas.openxmlformats.org/officeDocument/2006/relationships/font" Target="fonts/MontserratMedium-boldItalic.fntdata"/><Relationship Id="rId14" Type="http://schemas.openxmlformats.org/officeDocument/2006/relationships/slide" Target="slides/slide8.xml"/><Relationship Id="rId58" Type="http://schemas.openxmlformats.org/officeDocument/2006/relationships/font" Target="fonts/MontserratMedium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19369b53f_2_3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a19369b53f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a19369b53f_2_2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a19369b53f_2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19369b53f_2_24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a19369b53f_2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19369b53f_2_2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a19369b53f_2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a19369b53f_2_2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a19369b53f_2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a19369b53f_2_2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ga19369b53f_2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a19369b53f_2_3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a19369b53f_2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19369b53f_2_3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ga19369b53f_2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a19369b53f_2_3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ga19369b53f_2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a19369b53f_2_3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ga19369b53f_2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a19369b53f_2_4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ga19369b53f_2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19369b53f_2_4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a19369b53f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a19369b53f_2_4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5" name="Google Shape;515;ga19369b53f_2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a19369b53f_2_4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2" name="Google Shape;542;ga19369b53f_2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a19369b53f_2_4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3" name="Google Shape;573;ga19369b53f_2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a19369b53f_2_5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1" name="Google Shape;601;ga19369b53f_2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a19369b53f_2_5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0" name="Google Shape;620;ga19369b53f_2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a19369b53f_2_5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0" name="Google Shape;630;ga19369b53f_2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a19369b53f_2_5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6" name="Google Shape;656;ga19369b53f_2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a19369b53f_2_5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7" name="Google Shape;667;ga19369b53f_2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a19369b53f_2_6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6" name="Google Shape;706;ga19369b53f_2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a19369b53f_2_6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5" name="Google Shape;725;ga19369b53f_2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19369b53f_2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a19369b53f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a19369b53f_2_6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4" name="Google Shape;744;ga19369b53f_2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a19369b53f_2_6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3" name="Google Shape;763;ga19369b53f_2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a19369b53f_2_6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2" name="Google Shape;782;ga19369b53f_2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a19369b53f_2_7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1" name="Google Shape;801;ga19369b53f_2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a19369b53f_2_7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1" name="Google Shape;821;ga19369b53f_2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a19369b53f_2_75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0" name="Google Shape;840;ga19369b53f_2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a19369b53f_2_7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0" name="Google Shape;850;ga19369b53f_2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a19369b53f_2_7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6" name="Google Shape;876;ga19369b53f_2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a19369b53f_2_7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6" name="Google Shape;886;ga19369b53f_2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a19369b53f_2_8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9" name="Google Shape;909;ga19369b53f_2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19369b53f_2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a19369b53f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19369b53f_2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a19369b53f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19369b53f_2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a19369b53f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19369b53f_2_1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a19369b53f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19369b53f_2_1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a19369b53f_2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a19369b53f_2_1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a19369b53f_2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 1 1">
  <p:cSld name="CUSTOM_1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 1 1">
  <p:cSld name="CUSTOM_1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1">
  <p:cSld name="CUSTOM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2880">
          <p15:clr>
            <a:schemeClr val="accent4"/>
          </p15:clr>
        </p15:guide>
        <p15:guide id="2" orient="horz" pos="1620">
          <p15:clr>
            <a:schemeClr val="accent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">
  <p:cSld name="CUSTOM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 1">
  <p:cSld name="CUSTOM_1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текст 2">
  <p:cSld name="TITLE_AND_BODY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4775425" y="323825"/>
            <a:ext cx="36735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20"/>
          <p:cNvSpPr txBox="1"/>
          <p:nvPr>
            <p:ph idx="1" type="body"/>
          </p:nvPr>
        </p:nvSpPr>
        <p:spPr>
          <a:xfrm>
            <a:off x="5062087" y="1988175"/>
            <a:ext cx="37701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3">
  <p:cSld name="TITLE_AND_BODY_3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 txBox="1"/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21"/>
          <p:cNvSpPr txBox="1"/>
          <p:nvPr>
            <p:ph idx="1" type="body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22"/>
          <p:cNvSpPr/>
          <p:nvPr/>
        </p:nvSpPr>
        <p:spPr>
          <a:xfrm>
            <a:off x="180000" y="193500"/>
            <a:ext cx="8784000" cy="47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22"/>
          <p:cNvSpPr txBox="1"/>
          <p:nvPr>
            <p:ph type="title"/>
          </p:nvPr>
        </p:nvSpPr>
        <p:spPr>
          <a:xfrm>
            <a:off x="622450" y="357100"/>
            <a:ext cx="61116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SemiBold"/>
              <a:buNone/>
              <a:defRPr b="0" i="0" sz="2800" u="none" cap="none" strike="noStrike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22"/>
          <p:cNvSpPr txBox="1"/>
          <p:nvPr>
            <p:ph idx="1" type="body"/>
          </p:nvPr>
        </p:nvSpPr>
        <p:spPr>
          <a:xfrm>
            <a:off x="634825" y="1045100"/>
            <a:ext cx="6111600" cy="24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 SemiBold"/>
              <a:buChar char="▶"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▸"/>
              <a:defRPr b="0" i="0" sz="1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 Light"/>
              <a:buChar char="▹"/>
              <a:defRPr b="0" i="0" sz="10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857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oboto Light"/>
              <a:buChar char="▸"/>
              <a:defRPr b="0" i="0" sz="9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794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 Light"/>
              <a:buChar char="▹"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2730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ontserrat SemiBold"/>
              <a:buChar char="▸"/>
              <a:defRPr b="0" i="0" sz="7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-2667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Roboto Light"/>
              <a:buChar char="▹"/>
              <a:defRPr b="0" i="0" sz="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2667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Roboto Light"/>
              <a:buChar char="▸"/>
              <a:defRPr b="0" i="0" sz="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2667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Roboto Light"/>
              <a:buChar char="▸"/>
              <a:defRPr b="0" i="0" sz="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895248" y="4944600"/>
            <a:ext cx="2487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22"/>
          <p:cNvSpPr txBox="1"/>
          <p:nvPr/>
        </p:nvSpPr>
        <p:spPr>
          <a:xfrm>
            <a:off x="175400" y="4944600"/>
            <a:ext cx="88647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2018 © Алгоритмика</a:t>
            </a:r>
            <a:endParaRPr b="0" i="0" sz="8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/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3"/>
          <p:cNvSpPr txBox="1"/>
          <p:nvPr>
            <p:ph idx="1" type="body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3"/>
          <p:cNvSpPr txBox="1"/>
          <p:nvPr>
            <p:ph idx="12" type="sldNum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5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/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4"/>
          <p:cNvSpPr txBox="1"/>
          <p:nvPr>
            <p:ph idx="1" type="body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4"/>
          <p:cNvSpPr txBox="1"/>
          <p:nvPr>
            <p:ph idx="12" type="sldNum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6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/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5"/>
          <p:cNvSpPr txBox="1"/>
          <p:nvPr>
            <p:ph idx="1" type="body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5"/>
          <p:cNvSpPr txBox="1"/>
          <p:nvPr>
            <p:ph idx="12" type="sldNum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27">
          <p15:clr>
            <a:schemeClr val="accent3"/>
          </p15:clr>
        </p15:guide>
        <p15:guide id="2" orient="horz" pos="227">
          <p15:clr>
            <a:schemeClr val="accent3"/>
          </p15:clr>
        </p15:guide>
        <p15:guide id="3" orient="horz" pos="3013">
          <p15:clr>
            <a:schemeClr val="accent3"/>
          </p15:clr>
        </p15:guide>
        <p15:guide id="4" pos="5533">
          <p15:clr>
            <a:schemeClr val="accent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hyperlink" Target="https://docs.google.com/document/d/1y8oJyT6HppZzNEDqZIcp4F-Bb3OXRpEo/edit#" TargetMode="External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21.png"/><Relationship Id="rId6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5" Type="http://schemas.openxmlformats.org/officeDocument/2006/relationships/hyperlink" Target="https://lms.alg.academy/task-preview/14526?track=1&amp;position=1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19.png"/><Relationship Id="rId8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8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7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8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Relationship Id="rId5" Type="http://schemas.openxmlformats.org/officeDocument/2006/relationships/hyperlink" Target="https://mars.algoritmika.org/test-lesson/task?task=1430&amp;track=1&amp;level=2&amp;lang=ru-RU" TargetMode="External"/><Relationship Id="rId6" Type="http://schemas.openxmlformats.org/officeDocument/2006/relationships/hyperlink" Target="http://mars.alg.academy" TargetMode="External"/><Relationship Id="rId7" Type="http://schemas.openxmlformats.org/officeDocument/2006/relationships/image" Target="../media/image5.png"/><Relationship Id="rId8" Type="http://schemas.openxmlformats.org/officeDocument/2006/relationships/image" Target="../media/image1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Relationship Id="rId4" Type="http://schemas.openxmlformats.org/officeDocument/2006/relationships/image" Target="../media/image20.png"/><Relationship Id="rId5" Type="http://schemas.openxmlformats.org/officeDocument/2006/relationships/image" Target="../media/image9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png"/><Relationship Id="rId4" Type="http://schemas.openxmlformats.org/officeDocument/2006/relationships/image" Target="../media/image20.png"/><Relationship Id="rId5" Type="http://schemas.openxmlformats.org/officeDocument/2006/relationships/image" Target="../media/image2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/>
          <p:nvPr/>
        </p:nvSpPr>
        <p:spPr>
          <a:xfrm>
            <a:off x="360000" y="1612706"/>
            <a:ext cx="42120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Module 2. Lesson 6.</a:t>
            </a:r>
            <a:endParaRPr b="0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26"/>
          <p:cNvSpPr txBox="1"/>
          <p:nvPr/>
        </p:nvSpPr>
        <p:spPr>
          <a:xfrm>
            <a:off x="360000" y="2101750"/>
            <a:ext cx="84240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Memory Card Application</a:t>
            </a:r>
            <a:r>
              <a:rPr b="0" i="0" lang="en" sz="3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P. 4 </a:t>
            </a:r>
            <a:endParaRPr b="0" i="0" sz="36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3" name="Google Shape;93;p26"/>
          <p:cNvSpPr txBox="1"/>
          <p:nvPr/>
        </p:nvSpPr>
        <p:spPr>
          <a:xfrm>
            <a:off x="360002" y="4152025"/>
            <a:ext cx="19875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Link to the methodological guidelines</a:t>
            </a:r>
            <a:endParaRPr b="1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4" name="Google Shape;9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4994" y="4353486"/>
            <a:ext cx="266925" cy="2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6">
            <a:hlinkClick r:id="rId4"/>
          </p:cNvPr>
          <p:cNvSpPr/>
          <p:nvPr/>
        </p:nvSpPr>
        <p:spPr>
          <a:xfrm>
            <a:off x="315561" y="4486592"/>
            <a:ext cx="22119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790371" cy="4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/>
          <p:nvPr/>
        </p:nvSpPr>
        <p:spPr>
          <a:xfrm>
            <a:off x="360000" y="175175"/>
            <a:ext cx="70653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The goal of the working day is</a:t>
            </a:r>
            <a:endParaRPr b="0" i="0" sz="30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302" name="Google Shape;302;p35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303" name="Google Shape;303;p35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5" name="Google Shape;30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5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5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8513" y="47054"/>
            <a:ext cx="1334800" cy="126327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5"/>
          <p:cNvSpPr txBox="1"/>
          <p:nvPr/>
        </p:nvSpPr>
        <p:spPr>
          <a:xfrm>
            <a:off x="403075" y="2255725"/>
            <a:ext cx="70653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Today you will:</a:t>
            </a:r>
            <a:endParaRPr b="0" i="0" sz="30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12" name="Google Shape;312;p35"/>
          <p:cNvSpPr txBox="1"/>
          <p:nvPr/>
        </p:nvSpPr>
        <p:spPr>
          <a:xfrm>
            <a:off x="728375" y="672350"/>
            <a:ext cx="6350700" cy="12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" sz="1800">
                <a:latin typeface="Montserrat ExtraBold"/>
                <a:ea typeface="Montserrat ExtraBold"/>
                <a:cs typeface="Montserrat ExtraBold"/>
                <a:sym typeface="Montserrat ExtraBold"/>
              </a:rPr>
              <a:t>to c</a:t>
            </a:r>
            <a:r>
              <a:rPr b="0" i="1" lang="en" sz="18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omplete ou</a:t>
            </a:r>
            <a:r>
              <a:rPr i="1" lang="en" sz="1800">
                <a:latin typeface="Montserrat ExtraBold"/>
                <a:ea typeface="Montserrat ExtraBold"/>
                <a:cs typeface="Montserrat ExtraBold"/>
                <a:sym typeface="Montserrat ExtraBold"/>
              </a:rPr>
              <a:t>r </a:t>
            </a:r>
            <a:r>
              <a:rPr b="0" i="1" lang="en" sz="18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work on the </a:t>
            </a:r>
            <a:r>
              <a:rPr i="1" lang="en" sz="1800">
                <a:latin typeface="Montserrat ExtraBold"/>
                <a:ea typeface="Montserrat ExtraBold"/>
                <a:cs typeface="Montserrat ExtraBold"/>
                <a:sym typeface="Montserrat ExtraBold"/>
              </a:rPr>
              <a:t>Memory Card Application</a:t>
            </a:r>
            <a:r>
              <a:rPr b="0" i="1" lang="en" sz="18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and present it to the customer.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5"/>
          <p:cNvSpPr txBox="1"/>
          <p:nvPr/>
        </p:nvSpPr>
        <p:spPr>
          <a:xfrm>
            <a:off x="784400" y="2801475"/>
            <a:ext cx="6208200" cy="19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</a:pPr>
            <a:r>
              <a:rPr lang="en" sz="1600" u="sng"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0" i="0" lang="en" sz="16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inalize</a:t>
            </a:r>
            <a:r>
              <a:rPr b="0" i="0" lang="en" sz="1600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app according to the customer's wishes.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</a:pPr>
            <a:r>
              <a:rPr lang="en" sz="1600" u="sng"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b="0" i="0" lang="en" sz="16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est</a:t>
            </a:r>
            <a:r>
              <a:rPr b="0" i="0" lang="en" sz="1600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how the app works.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ontserrat"/>
              <a:buChar char="●"/>
            </a:pPr>
            <a:r>
              <a:rPr lang="en" sz="1600" u="sng"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b="0" i="0" lang="en" sz="16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ake a presentation</a:t>
            </a:r>
            <a:r>
              <a:rPr b="0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of the project for the customer!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p35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Discussion</a:t>
            </a:r>
            <a:b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 work tasks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6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6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6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2196" y="1679574"/>
            <a:ext cx="1815605" cy="17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6"/>
          <p:cNvSpPr txBox="1"/>
          <p:nvPr/>
        </p:nvSpPr>
        <p:spPr>
          <a:xfrm>
            <a:off x="360000" y="320450"/>
            <a:ext cx="54327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Module 2. Lesson 6. 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Memory Card Application</a:t>
            </a:r>
            <a:r>
              <a:rPr b="1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P. 4</a:t>
            </a:r>
            <a:endParaRPr b="1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36"/>
          <p:cNvSpPr txBox="1"/>
          <p:nvPr/>
        </p:nvSpPr>
        <p:spPr>
          <a:xfrm>
            <a:off x="388350" y="1797750"/>
            <a:ext cx="53760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Finalizing the </a:t>
            </a:r>
            <a:r>
              <a:rPr lang="en" sz="3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</a:t>
            </a:r>
            <a:r>
              <a:rPr b="0" i="0" lang="en" sz="3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pp</a:t>
            </a:r>
            <a:endParaRPr b="0" i="0" sz="36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25" name="Google Shape;325;p36"/>
          <p:cNvSpPr txBox="1"/>
          <p:nvPr/>
        </p:nvSpPr>
        <p:spPr>
          <a:xfrm>
            <a:off x="360000" y="1062783"/>
            <a:ext cx="26280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</a:t>
            </a: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ing</a:t>
            </a:r>
            <a:r>
              <a:rPr b="0" i="0" lang="en" sz="18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b="0" i="0" sz="18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37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331" name="Google Shape;331;p37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33" name="Google Shape;33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7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7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7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7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7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7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7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Brainstorm</a:t>
            </a: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ing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Google Shape;342;p37"/>
          <p:cNvSpPr txBox="1"/>
          <p:nvPr/>
        </p:nvSpPr>
        <p:spPr>
          <a:xfrm>
            <a:off x="259150" y="175175"/>
            <a:ext cx="7235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The c</a:t>
            </a:r>
            <a:r>
              <a:rPr b="0" i="0" lang="en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ustomer's </a:t>
            </a:r>
            <a:r>
              <a:rPr lang="en" sz="28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w</a:t>
            </a:r>
            <a:r>
              <a:rPr b="0" i="0" lang="en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ishes</a:t>
            </a:r>
            <a:endParaRPr b="0" i="0" sz="2800" u="sng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43" name="Google Shape;343;p37"/>
          <p:cNvSpPr txBox="1"/>
          <p:nvPr/>
        </p:nvSpPr>
        <p:spPr>
          <a:xfrm>
            <a:off x="236525" y="733275"/>
            <a:ext cx="6330000" cy="3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Yesterday, I showed the first version of the product to the customer, and they asked us to add two mechanics: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❏"/>
            </a:pPr>
            <a:r>
              <a:rPr b="1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Displaying the questions in a random order</a:t>
            </a:r>
            <a:r>
              <a:rPr b="0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The customer wants the questions to be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chosen </a:t>
            </a:r>
            <a:r>
              <a:rPr b="0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randomly from the list instead of always being asked in the same order. 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❏"/>
            </a:pPr>
            <a:r>
              <a:rPr b="1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Collecting answer statistics and displaying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them</a:t>
            </a:r>
            <a:r>
              <a:rPr b="1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to the console</a:t>
            </a:r>
            <a:r>
              <a:rPr b="0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The number of correct answers and the employee's rating are useful for assessment.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Let's start with displaying questions.</a:t>
            </a:r>
            <a:endParaRPr b="0" i="1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4" name="Google Shape;344;p37"/>
          <p:cNvPicPr preferRelativeResize="0"/>
          <p:nvPr/>
        </p:nvPicPr>
        <p:blipFill rotWithShape="1">
          <a:blip r:embed="rId5">
            <a:alphaModFix/>
          </a:blip>
          <a:srcRect b="25232" l="3141" r="61602" t="49997"/>
          <a:stretch/>
        </p:blipFill>
        <p:spPr>
          <a:xfrm>
            <a:off x="5922600" y="2989225"/>
            <a:ext cx="1584002" cy="1693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3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350" name="Google Shape;350;p3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52" name="Google Shape;35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8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8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8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38"/>
          <p:cNvSpPr txBox="1"/>
          <p:nvPr/>
        </p:nvSpPr>
        <p:spPr>
          <a:xfrm>
            <a:off x="352725" y="175175"/>
            <a:ext cx="70653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Random order of questions</a:t>
            </a:r>
            <a:endParaRPr b="0" i="0" sz="24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62" name="Google Shape;362;p38"/>
          <p:cNvSpPr txBox="1"/>
          <p:nvPr/>
        </p:nvSpPr>
        <p:spPr>
          <a:xfrm>
            <a:off x="347375" y="4424525"/>
            <a:ext cx="55266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How do we modify the program?</a:t>
            </a:r>
            <a:endParaRPr b="0" i="1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p38"/>
          <p:cNvSpPr txBox="1"/>
          <p:nvPr/>
        </p:nvSpPr>
        <p:spPr>
          <a:xfrm>
            <a:off x="286250" y="679050"/>
            <a:ext cx="74682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Task. 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Finalize the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Memory Card Application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The program must ask questions, not in order (as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they are 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 the list), but randomly.</a:t>
            </a:r>
            <a:endParaRPr b="0" i="1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3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369" name="Google Shape;369;p3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71" name="Google Shape;37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9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9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9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9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" name="Google Shape;37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9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0" name="Google Shape;380;p39"/>
          <p:cNvSpPr txBox="1"/>
          <p:nvPr/>
        </p:nvSpPr>
        <p:spPr>
          <a:xfrm>
            <a:off x="352725" y="175175"/>
            <a:ext cx="70653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Random order of questions</a:t>
            </a:r>
            <a:endParaRPr b="0" i="0" sz="24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81" name="Google Shape;381;p39"/>
          <p:cNvSpPr txBox="1"/>
          <p:nvPr/>
        </p:nvSpPr>
        <p:spPr>
          <a:xfrm>
            <a:off x="286250" y="679050"/>
            <a:ext cx="7528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Task. 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Finalize the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Memory Card Application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The program must ask questions, not in order (as they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are 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 the list), but randomly.</a:t>
            </a:r>
            <a:endParaRPr b="0" i="1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Google Shape;382;p39"/>
          <p:cNvSpPr txBox="1"/>
          <p:nvPr/>
        </p:nvSpPr>
        <p:spPr>
          <a:xfrm>
            <a:off x="286250" y="1623850"/>
            <a:ext cx="73365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next_question() is responsible for displaying the first and next questions: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app window property window.cur_question is no longer needed.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Montserrat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Instead, we introduce the cur_question variable locally (in the function scope)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4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388" name="Google Shape;388;p4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90" name="Google Shape;39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0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0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0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40"/>
          <p:cNvSpPr txBox="1"/>
          <p:nvPr/>
        </p:nvSpPr>
        <p:spPr>
          <a:xfrm>
            <a:off x="352725" y="175175"/>
            <a:ext cx="70653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Random order of questions</a:t>
            </a:r>
            <a:endParaRPr b="0" i="0" sz="24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00" name="Google Shape;400;p40"/>
          <p:cNvSpPr txBox="1"/>
          <p:nvPr/>
        </p:nvSpPr>
        <p:spPr>
          <a:xfrm>
            <a:off x="286250" y="679050"/>
            <a:ext cx="7528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Task.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Finalize the Memory Card Application. The program must ask questions, not in order (as they are in the list), but randomly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1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40"/>
          <p:cNvSpPr txBox="1"/>
          <p:nvPr/>
        </p:nvSpPr>
        <p:spPr>
          <a:xfrm>
            <a:off x="286250" y="1623850"/>
            <a:ext cx="73365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next_question() is responsible for displaying the first and next questions: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app window property window.cur_question is no longer needed.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Montserrat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Instead, we introduce the cur_question variable locally (in the function scope):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40"/>
          <p:cNvSpPr txBox="1"/>
          <p:nvPr/>
        </p:nvSpPr>
        <p:spPr>
          <a:xfrm>
            <a:off x="310500" y="3733200"/>
            <a:ext cx="5715000" cy="12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cur_question = randint(</a:t>
            </a:r>
            <a:r>
              <a:rPr b="0" i="0" lang="en" sz="1400" u="none" cap="none" strike="noStrike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4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(questions_list) - </a:t>
            </a:r>
            <a:r>
              <a:rPr b="0" i="0" lang="en" sz="1400" u="none" cap="none" strike="noStrike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 = questions_list[cur_question]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3" name="Google Shape;403;p40"/>
          <p:cNvSpPr txBox="1"/>
          <p:nvPr/>
        </p:nvSpPr>
        <p:spPr>
          <a:xfrm>
            <a:off x="286250" y="3213700"/>
            <a:ext cx="46503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A f</a:t>
            </a:r>
            <a:r>
              <a:rPr b="0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ragment of the function:</a:t>
            </a:r>
            <a:endParaRPr b="0" i="1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4" name="Google Shape;404;p40"/>
          <p:cNvCxnSpPr/>
          <p:nvPr/>
        </p:nvCxnSpPr>
        <p:spPr>
          <a:xfrm>
            <a:off x="5490875" y="3554800"/>
            <a:ext cx="0" cy="1218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5" name="Google Shape;405;p40"/>
          <p:cNvSpPr txBox="1"/>
          <p:nvPr/>
        </p:nvSpPr>
        <p:spPr>
          <a:xfrm>
            <a:off x="5582688" y="3606775"/>
            <a:ext cx="2165100" cy="12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cur_question is the number of the current question.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is </a:t>
            </a:r>
            <a:r>
              <a:rPr b="1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random number within the list.</a:t>
            </a:r>
            <a:endParaRPr b="1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7847" y="987272"/>
            <a:ext cx="4196965" cy="99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6263" y="2656338"/>
            <a:ext cx="2931113" cy="2358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2" name="Google Shape;412;p4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413" name="Google Shape;413;p4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4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15" name="Google Shape;415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41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1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4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2" name="Google Shape;422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41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4" name="Google Shape;424;p41"/>
          <p:cNvSpPr txBox="1"/>
          <p:nvPr/>
        </p:nvSpPr>
        <p:spPr>
          <a:xfrm>
            <a:off x="259150" y="175175"/>
            <a:ext cx="7235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Changes in the program:</a:t>
            </a:r>
            <a:endParaRPr b="0" i="0" sz="2400" u="sng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25" name="Google Shape;425;p41"/>
          <p:cNvSpPr txBox="1"/>
          <p:nvPr/>
        </p:nvSpPr>
        <p:spPr>
          <a:xfrm>
            <a:off x="210750" y="2529650"/>
            <a:ext cx="41814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b="0" i="0" lang="en" sz="1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next_question</a:t>
            </a: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6" name="Google Shape;426;p41"/>
          <p:cNvSpPr/>
          <p:nvPr/>
        </p:nvSpPr>
        <p:spPr>
          <a:xfrm>
            <a:off x="834625" y="2979675"/>
            <a:ext cx="2441100" cy="722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Modified body with a random question number cur_question</a:t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41"/>
          <p:cNvSpPr txBox="1"/>
          <p:nvPr/>
        </p:nvSpPr>
        <p:spPr>
          <a:xfrm>
            <a:off x="210750" y="685163"/>
            <a:ext cx="55545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0" i="0" lang="en" sz="1800" u="none" cap="none" strike="noStrike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Question</a:t>
            </a: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8" name="Google Shape;428;p41"/>
          <p:cNvSpPr/>
          <p:nvPr/>
        </p:nvSpPr>
        <p:spPr>
          <a:xfrm>
            <a:off x="774900" y="1202400"/>
            <a:ext cx="2441100" cy="375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Class description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41"/>
          <p:cNvSpPr/>
          <p:nvPr/>
        </p:nvSpPr>
        <p:spPr>
          <a:xfrm>
            <a:off x="259150" y="1655513"/>
            <a:ext cx="3450000" cy="375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App interface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41"/>
          <p:cNvSpPr/>
          <p:nvPr/>
        </p:nvSpPr>
        <p:spPr>
          <a:xfrm>
            <a:off x="259150" y="2154638"/>
            <a:ext cx="3450000" cy="375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Functions displaying a question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41"/>
          <p:cNvSpPr/>
          <p:nvPr/>
        </p:nvSpPr>
        <p:spPr>
          <a:xfrm>
            <a:off x="330175" y="3799538"/>
            <a:ext cx="3450000" cy="375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Creating a window, running the app</a:t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2" name="Google Shape;432;p41"/>
          <p:cNvSpPr/>
          <p:nvPr/>
        </p:nvSpPr>
        <p:spPr>
          <a:xfrm>
            <a:off x="330175" y="4293228"/>
            <a:ext cx="3450000" cy="510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Handling clicking on btn_OK with the click_OK function</a:t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3" name="Google Shape;433;p41"/>
          <p:cNvCxnSpPr>
            <a:stCxn id="434" idx="2"/>
            <a:endCxn id="435" idx="0"/>
          </p:cNvCxnSpPr>
          <p:nvPr/>
        </p:nvCxnSpPr>
        <p:spPr>
          <a:xfrm flipH="1">
            <a:off x="5969419" y="1979263"/>
            <a:ext cx="3300" cy="4566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36" name="Google Shape;436;p41"/>
          <p:cNvSpPr txBox="1"/>
          <p:nvPr/>
        </p:nvSpPr>
        <p:spPr>
          <a:xfrm>
            <a:off x="4336950" y="4572000"/>
            <a:ext cx="33888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 appearance right after startup</a:t>
            </a:r>
            <a:endParaRPr b="1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41"/>
          <p:cNvSpPr/>
          <p:nvPr/>
        </p:nvSpPr>
        <p:spPr>
          <a:xfrm>
            <a:off x="3582900" y="1308100"/>
            <a:ext cx="4181400" cy="311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4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443" name="Google Shape;443;p4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45" name="Google Shape;44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42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2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42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42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4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4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2" name="Google Shape;45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2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42"/>
          <p:cNvSpPr txBox="1"/>
          <p:nvPr/>
        </p:nvSpPr>
        <p:spPr>
          <a:xfrm>
            <a:off x="352725" y="175175"/>
            <a:ext cx="70653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Statistics collection and rating calculation</a:t>
            </a:r>
            <a:endParaRPr b="0" i="0" sz="24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55" name="Google Shape;455;p42"/>
          <p:cNvSpPr txBox="1"/>
          <p:nvPr/>
        </p:nvSpPr>
        <p:spPr>
          <a:xfrm>
            <a:off x="286250" y="679050"/>
            <a:ext cx="70653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1" lang="en" sz="1300" u="none" cap="none" strike="noStrik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Task. </a:t>
            </a:r>
            <a:r>
              <a:rPr b="0" i="0" lang="en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Add statistics and rating output to the console. Statistics means the current number of questions asked and correct answers given. Calculate the rating using the formula:</a:t>
            </a:r>
            <a:endParaRPr b="0" i="1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42"/>
          <p:cNvSpPr txBox="1"/>
          <p:nvPr/>
        </p:nvSpPr>
        <p:spPr>
          <a:xfrm>
            <a:off x="1400750" y="1535250"/>
            <a:ext cx="12327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Rating =</a:t>
            </a:r>
            <a:endParaRPr b="0" i="1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7" name="Google Shape;457;p42"/>
          <p:cNvCxnSpPr/>
          <p:nvPr/>
        </p:nvCxnSpPr>
        <p:spPr>
          <a:xfrm>
            <a:off x="2516825" y="1711800"/>
            <a:ext cx="2279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8" name="Google Shape;458;p42"/>
          <p:cNvSpPr txBox="1"/>
          <p:nvPr/>
        </p:nvSpPr>
        <p:spPr>
          <a:xfrm>
            <a:off x="2454150" y="1307900"/>
            <a:ext cx="23421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Number of correct answers</a:t>
            </a:r>
            <a:endParaRPr b="0" i="1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9" name="Google Shape;459;p42"/>
          <p:cNvSpPr txBox="1"/>
          <p:nvPr/>
        </p:nvSpPr>
        <p:spPr>
          <a:xfrm>
            <a:off x="2438375" y="1762600"/>
            <a:ext cx="26043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Number of questions asked</a:t>
            </a:r>
            <a:endParaRPr b="0" i="1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0" name="Google Shape;460;p42"/>
          <p:cNvSpPr txBox="1"/>
          <p:nvPr/>
        </p:nvSpPr>
        <p:spPr>
          <a:xfrm>
            <a:off x="4920025" y="1484650"/>
            <a:ext cx="12327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100</a:t>
            </a:r>
            <a:endParaRPr b="0" i="1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42"/>
          <p:cNvSpPr txBox="1"/>
          <p:nvPr/>
        </p:nvSpPr>
        <p:spPr>
          <a:xfrm>
            <a:off x="5792725" y="4108525"/>
            <a:ext cx="18966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Statistics after a correct answer to one question</a:t>
            </a:r>
            <a:endParaRPr b="0" i="1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2" name="Google Shape;462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550" y="2460400"/>
            <a:ext cx="2474475" cy="1695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33450" y="2460400"/>
            <a:ext cx="3112850" cy="2504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43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469" name="Google Shape;469;p43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3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71" name="Google Shape;47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43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43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43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43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4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4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8" name="Google Shape;478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43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0" name="Google Shape;480;p43"/>
          <p:cNvSpPr txBox="1"/>
          <p:nvPr/>
        </p:nvSpPr>
        <p:spPr>
          <a:xfrm>
            <a:off x="286250" y="679050"/>
            <a:ext cx="70653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1" lang="en" sz="1300" u="none" cap="none" strike="noStrik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Task. </a:t>
            </a:r>
            <a:r>
              <a:rPr b="0" i="0" lang="en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Add statistics and rating output to the console. Statistics means the current number of questions asked and correct answers given. Calculate the rating using the formula:</a:t>
            </a:r>
            <a:endParaRPr b="0" i="1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1" name="Google Shape;481;p43"/>
          <p:cNvSpPr txBox="1"/>
          <p:nvPr/>
        </p:nvSpPr>
        <p:spPr>
          <a:xfrm>
            <a:off x="1400750" y="1535250"/>
            <a:ext cx="12327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Rating =</a:t>
            </a:r>
            <a:endParaRPr b="0" i="1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82" name="Google Shape;482;p43"/>
          <p:cNvCxnSpPr/>
          <p:nvPr/>
        </p:nvCxnSpPr>
        <p:spPr>
          <a:xfrm>
            <a:off x="2516825" y="1711800"/>
            <a:ext cx="2279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3" name="Google Shape;483;p43"/>
          <p:cNvSpPr txBox="1"/>
          <p:nvPr/>
        </p:nvSpPr>
        <p:spPr>
          <a:xfrm>
            <a:off x="2454150" y="1307900"/>
            <a:ext cx="23421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Number of correct answers</a:t>
            </a:r>
            <a:endParaRPr b="0" i="1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4" name="Google Shape;484;p43"/>
          <p:cNvSpPr txBox="1"/>
          <p:nvPr/>
        </p:nvSpPr>
        <p:spPr>
          <a:xfrm>
            <a:off x="2438375" y="1762600"/>
            <a:ext cx="26043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Number of questions asked</a:t>
            </a:r>
            <a:endParaRPr b="0" i="1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43"/>
          <p:cNvSpPr txBox="1"/>
          <p:nvPr/>
        </p:nvSpPr>
        <p:spPr>
          <a:xfrm>
            <a:off x="4920025" y="1484650"/>
            <a:ext cx="12327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100</a:t>
            </a:r>
            <a:endParaRPr b="0" i="1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6" name="Google Shape;486;p43"/>
          <p:cNvSpPr txBox="1"/>
          <p:nvPr/>
        </p:nvSpPr>
        <p:spPr>
          <a:xfrm>
            <a:off x="276050" y="2343050"/>
            <a:ext cx="7336500" cy="18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Let's introduce </a:t>
            </a: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two accumulators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one for all the questions (</a:t>
            </a: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total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 and one for correct answers (</a:t>
            </a: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score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). 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 access them from different functions, let's make them window properties.</a:t>
            </a:r>
            <a:endParaRPr b="0" i="1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43"/>
          <p:cNvSpPr txBox="1"/>
          <p:nvPr/>
        </p:nvSpPr>
        <p:spPr>
          <a:xfrm>
            <a:off x="352725" y="175175"/>
            <a:ext cx="70653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Statistics collection and rating calculation</a:t>
            </a:r>
            <a:endParaRPr b="0" i="0" sz="24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44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493" name="Google Shape;493;p44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44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95" name="Google Shape;49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44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44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44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44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4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4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2" name="Google Shape;502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44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4" name="Google Shape;504;p44"/>
          <p:cNvSpPr txBox="1"/>
          <p:nvPr/>
        </p:nvSpPr>
        <p:spPr>
          <a:xfrm>
            <a:off x="286250" y="679050"/>
            <a:ext cx="70653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1" lang="en" sz="1300" u="none" cap="none" strike="noStrik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Task. </a:t>
            </a:r>
            <a:r>
              <a:rPr b="0" i="0" lang="en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Add statistics and rating output to the console. Statistics means the current number of questions asked and correct answers given. Calculate the rating using the formula:</a:t>
            </a:r>
            <a:endParaRPr b="0" i="1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5" name="Google Shape;505;p44"/>
          <p:cNvSpPr txBox="1"/>
          <p:nvPr/>
        </p:nvSpPr>
        <p:spPr>
          <a:xfrm>
            <a:off x="1400750" y="1535250"/>
            <a:ext cx="12327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Rating =</a:t>
            </a:r>
            <a:endParaRPr b="0" i="1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06" name="Google Shape;506;p44"/>
          <p:cNvCxnSpPr/>
          <p:nvPr/>
        </p:nvCxnSpPr>
        <p:spPr>
          <a:xfrm>
            <a:off x="2516825" y="1711800"/>
            <a:ext cx="2279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7" name="Google Shape;507;p44"/>
          <p:cNvSpPr txBox="1"/>
          <p:nvPr/>
        </p:nvSpPr>
        <p:spPr>
          <a:xfrm>
            <a:off x="2454150" y="1307900"/>
            <a:ext cx="23421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Number of correct answers</a:t>
            </a:r>
            <a:endParaRPr b="0" i="1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8" name="Google Shape;508;p44"/>
          <p:cNvSpPr txBox="1"/>
          <p:nvPr/>
        </p:nvSpPr>
        <p:spPr>
          <a:xfrm>
            <a:off x="2438375" y="1762600"/>
            <a:ext cx="26043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Number of questions asked</a:t>
            </a:r>
            <a:endParaRPr b="0" i="1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9" name="Google Shape;509;p44"/>
          <p:cNvSpPr txBox="1"/>
          <p:nvPr/>
        </p:nvSpPr>
        <p:spPr>
          <a:xfrm>
            <a:off x="4920025" y="1484650"/>
            <a:ext cx="12327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100</a:t>
            </a:r>
            <a:endParaRPr b="0" i="1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0" name="Google Shape;510;p44"/>
          <p:cNvSpPr txBox="1"/>
          <p:nvPr/>
        </p:nvSpPr>
        <p:spPr>
          <a:xfrm>
            <a:off x="1002775" y="3529725"/>
            <a:ext cx="59727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btn_OK.clicked.connect(click_OK)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window.score = </a:t>
            </a:r>
            <a:r>
              <a:rPr b="0" i="0" lang="en" sz="1200" u="none" cap="none" strike="noStrike">
                <a:solidFill>
                  <a:srgbClr val="09885A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i="0" sz="1200" u="none" cap="none" strike="noStrike">
              <a:solidFill>
                <a:srgbClr val="09885A"/>
              </a:solidFill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window.total = </a:t>
            </a:r>
            <a:r>
              <a:rPr b="0" i="0" lang="en" sz="1200" u="none" cap="none" strike="noStrike">
                <a:solidFill>
                  <a:srgbClr val="09885A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i="0" sz="1200" u="none" cap="none" strike="noStrike">
              <a:solidFill>
                <a:srgbClr val="09885A"/>
              </a:solidFill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next_question()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1" name="Google Shape;511;p44"/>
          <p:cNvSpPr txBox="1"/>
          <p:nvPr/>
        </p:nvSpPr>
        <p:spPr>
          <a:xfrm>
            <a:off x="276050" y="2343050"/>
            <a:ext cx="7336500" cy="1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Let's introduce </a:t>
            </a: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two accumulators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: one 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 all the questions (</a:t>
            </a: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total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 and one for correct answers (</a:t>
            </a: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score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). 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 access them from different functions, let's make them window properties: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Let's reset the accumulators when starting the program:</a:t>
            </a:r>
            <a:endParaRPr b="0" i="1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2" name="Google Shape;512;p44"/>
          <p:cNvSpPr txBox="1"/>
          <p:nvPr/>
        </p:nvSpPr>
        <p:spPr>
          <a:xfrm>
            <a:off x="352725" y="175175"/>
            <a:ext cx="70653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Statistics collection and rating calculation</a:t>
            </a:r>
            <a:endParaRPr b="0" i="0" sz="24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7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7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7538" y="1513099"/>
            <a:ext cx="2237575" cy="211764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7"/>
          <p:cNvSpPr txBox="1"/>
          <p:nvPr/>
        </p:nvSpPr>
        <p:spPr>
          <a:xfrm>
            <a:off x="360000" y="320450"/>
            <a:ext cx="54327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Module 2. Lesson 6. 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Memory Card Application</a:t>
            </a:r>
            <a:r>
              <a:rPr b="1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P. 4</a:t>
            </a:r>
            <a:endParaRPr b="1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27"/>
          <p:cNvSpPr txBox="1"/>
          <p:nvPr/>
        </p:nvSpPr>
        <p:spPr>
          <a:xfrm>
            <a:off x="300000" y="1444900"/>
            <a:ext cx="5376000" cy="9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Memory Card Application</a:t>
            </a:r>
            <a:endParaRPr b="0" i="0" sz="36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7" name="Google Shape;107;p27"/>
          <p:cNvSpPr txBox="1"/>
          <p:nvPr/>
        </p:nvSpPr>
        <p:spPr>
          <a:xfrm>
            <a:off x="300000" y="991933"/>
            <a:ext cx="26280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Discussion:</a:t>
            </a:r>
            <a:endParaRPr b="0" i="0" sz="18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" name="Google Shape;517;p45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518" name="Google Shape;518;p45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45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20" name="Google Shape;52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45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45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45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45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4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4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7" name="Google Shape;527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45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9" name="Google Shape;529;p45"/>
          <p:cNvSpPr txBox="1"/>
          <p:nvPr/>
        </p:nvSpPr>
        <p:spPr>
          <a:xfrm>
            <a:off x="286250" y="679050"/>
            <a:ext cx="70653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1" lang="en" sz="1300" u="none" cap="none" strike="noStrik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Task. </a:t>
            </a:r>
            <a:r>
              <a:rPr b="0" i="0" lang="en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Add statistics and rating output to the console. Statistics means the current number of questions asked and correct answers given. Calculate the rating using the formula:</a:t>
            </a:r>
            <a:endParaRPr b="0" i="1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0" name="Google Shape;530;p45"/>
          <p:cNvSpPr txBox="1"/>
          <p:nvPr/>
        </p:nvSpPr>
        <p:spPr>
          <a:xfrm>
            <a:off x="1400750" y="1535250"/>
            <a:ext cx="12327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Rating =</a:t>
            </a:r>
            <a:endParaRPr b="0" i="1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1" name="Google Shape;531;p45"/>
          <p:cNvCxnSpPr/>
          <p:nvPr/>
        </p:nvCxnSpPr>
        <p:spPr>
          <a:xfrm>
            <a:off x="2516825" y="1711800"/>
            <a:ext cx="2279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2" name="Google Shape;532;p45"/>
          <p:cNvSpPr txBox="1"/>
          <p:nvPr/>
        </p:nvSpPr>
        <p:spPr>
          <a:xfrm>
            <a:off x="2454150" y="1307900"/>
            <a:ext cx="23421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Number of correct answers</a:t>
            </a:r>
            <a:endParaRPr b="0" i="1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3" name="Google Shape;533;p45"/>
          <p:cNvSpPr txBox="1"/>
          <p:nvPr/>
        </p:nvSpPr>
        <p:spPr>
          <a:xfrm>
            <a:off x="2438375" y="1762600"/>
            <a:ext cx="26043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Number of questions asked</a:t>
            </a:r>
            <a:endParaRPr b="0" i="1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4" name="Google Shape;534;p45"/>
          <p:cNvSpPr txBox="1"/>
          <p:nvPr/>
        </p:nvSpPr>
        <p:spPr>
          <a:xfrm>
            <a:off x="4920025" y="1484650"/>
            <a:ext cx="12327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100</a:t>
            </a:r>
            <a:endParaRPr b="0" i="1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p45"/>
          <p:cNvSpPr txBox="1"/>
          <p:nvPr/>
        </p:nvSpPr>
        <p:spPr>
          <a:xfrm>
            <a:off x="684900" y="2611838"/>
            <a:ext cx="53262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next_question</a:t>
            </a: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endParaRPr b="0" i="0" sz="1400" u="none" cap="none" strike="noStrike">
              <a:solidFill>
                <a:srgbClr val="A3151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window.total += </a:t>
            </a:r>
            <a:r>
              <a:rPr b="0" i="0" lang="en" sz="1400" u="none" cap="none" strike="noStrike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400" u="none" cap="none" strike="noStrike">
              <a:solidFill>
                <a:srgbClr val="09885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6" name="Google Shape;536;p45"/>
          <p:cNvSpPr txBox="1"/>
          <p:nvPr/>
        </p:nvSpPr>
        <p:spPr>
          <a:xfrm>
            <a:off x="276050" y="2247425"/>
            <a:ext cx="74640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window.total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accumulator is incremented when a new question is displayed: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7" name="Google Shape;537;p45"/>
          <p:cNvSpPr txBox="1"/>
          <p:nvPr/>
        </p:nvSpPr>
        <p:spPr>
          <a:xfrm>
            <a:off x="600025" y="3634350"/>
            <a:ext cx="53262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check_answer</a:t>
            </a: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endParaRPr b="0" i="0" sz="1400" u="none" cap="none" strike="noStrike">
              <a:solidFill>
                <a:srgbClr val="A3151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" sz="14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answers[</a:t>
            </a:r>
            <a:r>
              <a:rPr b="0" i="0" lang="en" sz="1400" u="none" cap="none" strike="noStrike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].isChecked():</a:t>
            </a:r>
            <a:endParaRPr b="0" i="0" sz="1400" u="none" cap="none" strike="noStrike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show_correct(</a:t>
            </a:r>
            <a:r>
              <a:rPr b="0" i="0" lang="en" sz="1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'Correct!'</a:t>
            </a: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window.score += </a:t>
            </a:r>
            <a:r>
              <a:rPr b="0" i="0" lang="en" sz="1400" u="none" cap="none" strike="noStrike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400" u="none" cap="none" strike="noStrike">
              <a:solidFill>
                <a:srgbClr val="09885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8" name="Google Shape;538;p45"/>
          <p:cNvSpPr txBox="1"/>
          <p:nvPr/>
        </p:nvSpPr>
        <p:spPr>
          <a:xfrm>
            <a:off x="276050" y="3229250"/>
            <a:ext cx="75285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window.score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accumulator is incremented when a new question is displayed: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9" name="Google Shape;539;p45"/>
          <p:cNvSpPr txBox="1"/>
          <p:nvPr/>
        </p:nvSpPr>
        <p:spPr>
          <a:xfrm>
            <a:off x="352725" y="175175"/>
            <a:ext cx="70653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Statistics collection and rating calculation</a:t>
            </a:r>
            <a:endParaRPr b="0" i="0" sz="24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Google Shape;544;p46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545" name="Google Shape;545;p46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46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47" name="Google Shape;54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46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46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46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46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46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46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4" name="Google Shape;554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46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6" name="Google Shape;556;p46"/>
          <p:cNvSpPr txBox="1"/>
          <p:nvPr/>
        </p:nvSpPr>
        <p:spPr>
          <a:xfrm>
            <a:off x="286250" y="679050"/>
            <a:ext cx="70653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1" lang="en" sz="1300" u="none" cap="none" strike="noStrik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Task. </a:t>
            </a:r>
            <a:r>
              <a:rPr b="0" i="0" lang="en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Add statistics and rating output to the console. Statistics means the current number of questions asked and correct answers given. Calculate the rating using the formula:</a:t>
            </a:r>
            <a:endParaRPr b="0" i="1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7" name="Google Shape;557;p46"/>
          <p:cNvSpPr txBox="1"/>
          <p:nvPr/>
        </p:nvSpPr>
        <p:spPr>
          <a:xfrm>
            <a:off x="1400750" y="1535250"/>
            <a:ext cx="12327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Rating =</a:t>
            </a:r>
            <a:endParaRPr b="0" i="1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8" name="Google Shape;558;p46"/>
          <p:cNvCxnSpPr/>
          <p:nvPr/>
        </p:nvCxnSpPr>
        <p:spPr>
          <a:xfrm>
            <a:off x="2516825" y="1711800"/>
            <a:ext cx="2279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9" name="Google Shape;559;p46"/>
          <p:cNvSpPr txBox="1"/>
          <p:nvPr/>
        </p:nvSpPr>
        <p:spPr>
          <a:xfrm>
            <a:off x="2454150" y="1307900"/>
            <a:ext cx="23421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Number of correct answers</a:t>
            </a:r>
            <a:endParaRPr b="0" i="1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0" name="Google Shape;560;p46"/>
          <p:cNvSpPr txBox="1"/>
          <p:nvPr/>
        </p:nvSpPr>
        <p:spPr>
          <a:xfrm>
            <a:off x="2438375" y="1762600"/>
            <a:ext cx="26043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Number of questions asked</a:t>
            </a:r>
            <a:endParaRPr b="0" i="1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1" name="Google Shape;561;p46"/>
          <p:cNvSpPr txBox="1"/>
          <p:nvPr/>
        </p:nvSpPr>
        <p:spPr>
          <a:xfrm>
            <a:off x="4920025" y="1484650"/>
            <a:ext cx="12327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100</a:t>
            </a:r>
            <a:endParaRPr b="0" i="1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2" name="Google Shape;562;p46"/>
          <p:cNvSpPr txBox="1"/>
          <p:nvPr/>
        </p:nvSpPr>
        <p:spPr>
          <a:xfrm>
            <a:off x="684900" y="2611850"/>
            <a:ext cx="37863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next_question</a:t>
            </a: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endParaRPr b="0" i="0" sz="1400" u="none" cap="none" strike="noStrike">
              <a:solidFill>
                <a:srgbClr val="A3151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window.total += </a:t>
            </a:r>
            <a:r>
              <a:rPr b="0" i="0" lang="en" sz="1400" u="none" cap="none" strike="noStrike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400" u="none" cap="none" strike="noStrike">
              <a:solidFill>
                <a:srgbClr val="09885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3" name="Google Shape;563;p46"/>
          <p:cNvSpPr txBox="1"/>
          <p:nvPr/>
        </p:nvSpPr>
        <p:spPr>
          <a:xfrm>
            <a:off x="276050" y="2247425"/>
            <a:ext cx="74994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window.total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accumulator is incremented when a new question is displayed: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4" name="Google Shape;564;p46"/>
          <p:cNvSpPr txBox="1"/>
          <p:nvPr/>
        </p:nvSpPr>
        <p:spPr>
          <a:xfrm>
            <a:off x="600025" y="3634350"/>
            <a:ext cx="53262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check_answer</a:t>
            </a: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endParaRPr b="0" i="0" sz="1400" u="none" cap="none" strike="noStrike">
              <a:solidFill>
                <a:srgbClr val="A3151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" sz="14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answers[</a:t>
            </a:r>
            <a:r>
              <a:rPr b="0" i="0" lang="en" sz="1400" u="none" cap="none" strike="noStrike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].isChecked():</a:t>
            </a:r>
            <a:endParaRPr b="0" i="0" sz="1400" u="none" cap="none" strike="noStrike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show_correct(</a:t>
            </a:r>
            <a:r>
              <a:rPr b="0" i="0" lang="en" sz="1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'Correct!'</a:t>
            </a: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window.score += </a:t>
            </a:r>
            <a:r>
              <a:rPr b="0" i="0" lang="en" sz="1400" u="none" cap="none" strike="noStrike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400" u="none" cap="none" strike="noStrike">
              <a:solidFill>
                <a:srgbClr val="09885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5" name="Google Shape;565;p46"/>
          <p:cNvSpPr txBox="1"/>
          <p:nvPr/>
        </p:nvSpPr>
        <p:spPr>
          <a:xfrm>
            <a:off x="276050" y="3229250"/>
            <a:ext cx="75285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window.score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accumulator is incremented when a new question is displayed: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6" name="Google Shape;566;p46"/>
          <p:cNvCxnSpPr/>
          <p:nvPr/>
        </p:nvCxnSpPr>
        <p:spPr>
          <a:xfrm>
            <a:off x="4840925" y="2642075"/>
            <a:ext cx="0" cy="6387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7" name="Google Shape;567;p46"/>
          <p:cNvSpPr txBox="1"/>
          <p:nvPr/>
        </p:nvSpPr>
        <p:spPr>
          <a:xfrm>
            <a:off x="5065050" y="2734225"/>
            <a:ext cx="24414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Statistics output</a:t>
            </a: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when the value changes.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8" name="Google Shape;568;p46"/>
          <p:cNvCxnSpPr/>
          <p:nvPr/>
        </p:nvCxnSpPr>
        <p:spPr>
          <a:xfrm>
            <a:off x="4841000" y="3727350"/>
            <a:ext cx="0" cy="10464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9" name="Google Shape;569;p46"/>
          <p:cNvSpPr txBox="1"/>
          <p:nvPr/>
        </p:nvSpPr>
        <p:spPr>
          <a:xfrm>
            <a:off x="5042675" y="3819500"/>
            <a:ext cx="27969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Statistics and rating output </a:t>
            </a: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when the value changes.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0" name="Google Shape;570;p46"/>
          <p:cNvSpPr txBox="1"/>
          <p:nvPr/>
        </p:nvSpPr>
        <p:spPr>
          <a:xfrm>
            <a:off x="352725" y="175175"/>
            <a:ext cx="70653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Statistics collection and rating calculation</a:t>
            </a:r>
            <a:endParaRPr b="0" i="0" sz="24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5" name="Google Shape;575;p47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576" name="Google Shape;576;p47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47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78" name="Google Shape;57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47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47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47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47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47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47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5" name="Google Shape;585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47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7" name="Google Shape;587;p47"/>
          <p:cNvSpPr txBox="1"/>
          <p:nvPr/>
        </p:nvSpPr>
        <p:spPr>
          <a:xfrm>
            <a:off x="259150" y="175175"/>
            <a:ext cx="7235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Changes in the program:</a:t>
            </a:r>
            <a:endParaRPr b="0" i="0" sz="2400" u="sng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88" name="Google Shape;588;p47"/>
          <p:cNvSpPr txBox="1"/>
          <p:nvPr/>
        </p:nvSpPr>
        <p:spPr>
          <a:xfrm>
            <a:off x="210750" y="2702750"/>
            <a:ext cx="41814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b="0" i="0" lang="en" sz="1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next_question</a:t>
            </a: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9" name="Google Shape;589;p47"/>
          <p:cNvSpPr/>
          <p:nvPr/>
        </p:nvSpPr>
        <p:spPr>
          <a:xfrm>
            <a:off x="834625" y="3177650"/>
            <a:ext cx="2973300" cy="722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Modified body with window.total accumulator and statistics printing</a:t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0" name="Google Shape;590;p47"/>
          <p:cNvSpPr txBox="1"/>
          <p:nvPr/>
        </p:nvSpPr>
        <p:spPr>
          <a:xfrm>
            <a:off x="210750" y="556488"/>
            <a:ext cx="55545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0" i="0" lang="en" sz="1800" u="none" cap="none" strike="noStrike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Question</a:t>
            </a: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1" name="Google Shape;591;p47"/>
          <p:cNvSpPr/>
          <p:nvPr/>
        </p:nvSpPr>
        <p:spPr>
          <a:xfrm>
            <a:off x="763600" y="984500"/>
            <a:ext cx="2441100" cy="278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Class description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2" name="Google Shape;592;p47"/>
          <p:cNvSpPr/>
          <p:nvPr/>
        </p:nvSpPr>
        <p:spPr>
          <a:xfrm>
            <a:off x="259150" y="1352498"/>
            <a:ext cx="3450000" cy="311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App interface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3" name="Google Shape;593;p47"/>
          <p:cNvSpPr/>
          <p:nvPr/>
        </p:nvSpPr>
        <p:spPr>
          <a:xfrm>
            <a:off x="330175" y="3994363"/>
            <a:ext cx="3450000" cy="375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Creating a window, running the app</a:t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4" name="Google Shape;594;p47"/>
          <p:cNvSpPr/>
          <p:nvPr/>
        </p:nvSpPr>
        <p:spPr>
          <a:xfrm>
            <a:off x="330175" y="4464003"/>
            <a:ext cx="3450000" cy="510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Accumulators initialization, btn_OK click handling </a:t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5" name="Google Shape;595;p47"/>
          <p:cNvSpPr txBox="1"/>
          <p:nvPr/>
        </p:nvSpPr>
        <p:spPr>
          <a:xfrm>
            <a:off x="210750" y="1585094"/>
            <a:ext cx="41814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b="0" i="0" lang="en" sz="1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check_answer</a:t>
            </a: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6" name="Google Shape;596;p47"/>
          <p:cNvSpPr/>
          <p:nvPr/>
        </p:nvSpPr>
        <p:spPr>
          <a:xfrm>
            <a:off x="795000" y="1999475"/>
            <a:ext cx="3012900" cy="722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Modified body with window.score accumulator and statistics and ratings printing </a:t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7" name="Google Shape;597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5700" y="759176"/>
            <a:ext cx="3012900" cy="2442976"/>
          </a:xfrm>
          <a:prstGeom prst="rect">
            <a:avLst/>
          </a:prstGeom>
          <a:noFill/>
          <a:ln cap="flat" cmpd="sng" w="1905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98" name="Google Shape;598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4027" y="3213702"/>
            <a:ext cx="2441100" cy="1920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3" name="Google Shape;603;p4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604" name="Google Shape;604;p4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4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06" name="Google Shape;60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48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48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4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4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4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4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3" name="Google Shape;613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48"/>
          <p:cNvSpPr txBox="1"/>
          <p:nvPr/>
        </p:nvSpPr>
        <p:spPr>
          <a:xfrm>
            <a:off x="352725" y="175175"/>
            <a:ext cx="70653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Expected result:</a:t>
            </a:r>
            <a:endParaRPr b="0" i="0" sz="26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15" name="Google Shape;615;p48"/>
          <p:cNvSpPr txBox="1"/>
          <p:nvPr/>
        </p:nvSpPr>
        <p:spPr>
          <a:xfrm>
            <a:off x="254425" y="720500"/>
            <a:ext cx="5898300" cy="27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At least three questions with answer options have been added to the app.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app displays the questions in random order.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app is calculating user statistics and ratings non-stop. 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The r</a:t>
            </a:r>
            <a:r>
              <a:rPr b="0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esults are output to the console.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6" name="Google Shape;616;p48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7" name="Google Shape;617;p48"/>
          <p:cNvPicPr preferRelativeResize="0"/>
          <p:nvPr/>
        </p:nvPicPr>
        <p:blipFill rotWithShape="1">
          <a:blip r:embed="rId5">
            <a:alphaModFix/>
          </a:blip>
          <a:srcRect b="33987" l="0" r="63718" t="37714"/>
          <a:stretch/>
        </p:blipFill>
        <p:spPr>
          <a:xfrm>
            <a:off x="5957591" y="3019263"/>
            <a:ext cx="1773470" cy="1814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9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49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9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5" name="Google Shape;62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8688" y="1567873"/>
            <a:ext cx="2023375" cy="19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49"/>
          <p:cNvSpPr txBox="1"/>
          <p:nvPr/>
        </p:nvSpPr>
        <p:spPr>
          <a:xfrm>
            <a:off x="348850" y="1104450"/>
            <a:ext cx="59637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Visual Studio Code:</a:t>
            </a:r>
            <a:r>
              <a:rPr b="0" i="0" lang="en" sz="31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b="0" i="0" sz="31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" sz="31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Memory Card</a:t>
            </a:r>
            <a:br>
              <a:rPr b="0" i="0" lang="en" sz="31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r>
              <a:rPr lang="en" sz="3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</a:t>
            </a:r>
            <a:r>
              <a:rPr b="0" i="0" lang="en" sz="31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pplication</a:t>
            </a:r>
            <a:endParaRPr b="0" i="0" sz="31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27" name="Google Shape;627;p49"/>
          <p:cNvSpPr txBox="1"/>
          <p:nvPr/>
        </p:nvSpPr>
        <p:spPr>
          <a:xfrm>
            <a:off x="360000" y="320450"/>
            <a:ext cx="54327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Module 2. Lesson 6. 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Memory Card Application</a:t>
            </a:r>
            <a:r>
              <a:rPr b="1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P. 4</a:t>
            </a:r>
            <a:endParaRPr b="1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2" name="Google Shape;632;p5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633" name="Google Shape;633;p5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5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35" name="Google Shape;63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605" y="1585777"/>
            <a:ext cx="5959302" cy="3194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50"/>
          <p:cNvPicPr preferRelativeResize="0"/>
          <p:nvPr/>
        </p:nvPicPr>
        <p:blipFill rotWithShape="1">
          <a:blip r:embed="rId4">
            <a:alphaModFix/>
          </a:blip>
          <a:srcRect b="0" l="3856" r="1392" t="0"/>
          <a:stretch/>
        </p:blipFill>
        <p:spPr>
          <a:xfrm>
            <a:off x="1026130" y="1771850"/>
            <a:ext cx="4610539" cy="2717971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50"/>
          <p:cNvSpPr/>
          <p:nvPr/>
        </p:nvSpPr>
        <p:spPr>
          <a:xfrm>
            <a:off x="1155041" y="1876171"/>
            <a:ext cx="4349700" cy="394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200025" rotWithShape="0" algn="bl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50"/>
          <p:cNvSpPr txBox="1"/>
          <p:nvPr/>
        </p:nvSpPr>
        <p:spPr>
          <a:xfrm>
            <a:off x="1155050" y="1946300"/>
            <a:ext cx="4349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sng" cap="none" strike="noStrike">
                <a:solidFill>
                  <a:schemeClr val="hlink"/>
                </a:solidFill>
                <a:latin typeface="Montserrat Black"/>
                <a:ea typeface="Montserrat Black"/>
                <a:cs typeface="Montserrat Black"/>
                <a:sym typeface="Montserrat Black"/>
                <a:hlinkClick r:id="rId5"/>
              </a:rPr>
              <a:t>Visual Studio Code by Algorithmics</a:t>
            </a:r>
            <a:endParaRPr b="0" i="0" sz="1500" u="none" cap="none" strike="noStrike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39" name="Google Shape;639;p50"/>
          <p:cNvSpPr txBox="1"/>
          <p:nvPr/>
        </p:nvSpPr>
        <p:spPr>
          <a:xfrm>
            <a:off x="348601" y="175175"/>
            <a:ext cx="74070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" sz="2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Complete </a:t>
            </a:r>
            <a:r>
              <a:rPr b="1" lang="en" sz="2900"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b="1" i="0" lang="en" sz="2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task in VS Code</a:t>
            </a:r>
            <a:endParaRPr b="1" i="0" sz="2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0" name="Google Shape;640;p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50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50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50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50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5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5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5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5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9" name="Google Shape;649;p5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50"/>
          <p:cNvSpPr txBox="1"/>
          <p:nvPr/>
        </p:nvSpPr>
        <p:spPr>
          <a:xfrm>
            <a:off x="1035653" y="779650"/>
            <a:ext cx="6527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833AE0"/>
                </a:solidFill>
                <a:latin typeface="Montserrat"/>
                <a:ea typeface="Montserrat"/>
                <a:cs typeface="Montserrat"/>
                <a:sym typeface="Montserrat"/>
              </a:rPr>
              <a:t>“VSC. PyQt. Memory Card”</a:t>
            </a:r>
            <a:endParaRPr b="1" i="0" sz="24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51" name="Google Shape;651;p5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48600" y="769475"/>
            <a:ext cx="626100" cy="4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5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751997" y="1876170"/>
            <a:ext cx="1103575" cy="1044425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50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Creating the Application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1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51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51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1" name="Google Shape;66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2196" y="1679574"/>
            <a:ext cx="1815605" cy="17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51"/>
          <p:cNvSpPr txBox="1"/>
          <p:nvPr/>
        </p:nvSpPr>
        <p:spPr>
          <a:xfrm>
            <a:off x="360000" y="1483575"/>
            <a:ext cx="5885700" cy="9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Finalizing</a:t>
            </a:r>
            <a:br>
              <a:rPr b="0" i="0" lang="en" sz="33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r>
              <a:rPr b="0" i="0" lang="en" sz="33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the </a:t>
            </a:r>
            <a:r>
              <a:rPr lang="en" sz="33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</a:t>
            </a:r>
            <a:r>
              <a:rPr b="0" i="0" lang="en" sz="33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roject</a:t>
            </a:r>
            <a:endParaRPr b="0" i="0" sz="33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63" name="Google Shape;663;p51"/>
          <p:cNvSpPr txBox="1"/>
          <p:nvPr/>
        </p:nvSpPr>
        <p:spPr>
          <a:xfrm>
            <a:off x="360000" y="1047758"/>
            <a:ext cx="26280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</a:t>
            </a: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ing</a:t>
            </a:r>
            <a:r>
              <a:rPr b="0" i="0" lang="en" sz="18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b="0" i="0" sz="18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64" name="Google Shape;664;p51"/>
          <p:cNvSpPr txBox="1"/>
          <p:nvPr/>
        </p:nvSpPr>
        <p:spPr>
          <a:xfrm>
            <a:off x="360000" y="320450"/>
            <a:ext cx="54327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Module 2. Lesson 6. 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Memory Card Application</a:t>
            </a:r>
            <a:r>
              <a:rPr b="1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P. 4</a:t>
            </a:r>
            <a:endParaRPr b="1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Google Shape;669;p5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670" name="Google Shape;670;p5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5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72" name="Google Shape;67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52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52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52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52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5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5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9" name="Google Shape;679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52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1" name="Google Shape;681;p52"/>
          <p:cNvSpPr/>
          <p:nvPr/>
        </p:nvSpPr>
        <p:spPr>
          <a:xfrm>
            <a:off x="2617113" y="2980775"/>
            <a:ext cx="4285800" cy="192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52"/>
          <p:cNvSpPr txBox="1"/>
          <p:nvPr/>
        </p:nvSpPr>
        <p:spPr>
          <a:xfrm>
            <a:off x="303975" y="175175"/>
            <a:ext cx="8480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Software development</a:t>
            </a:r>
            <a:br>
              <a:rPr b="0" i="0" lang="en" sz="2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r>
              <a:rPr b="0" i="0" lang="en" sz="2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 stages</a:t>
            </a:r>
            <a:endParaRPr b="0" i="0" sz="25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83" name="Google Shape;683;p52"/>
          <p:cNvSpPr txBox="1"/>
          <p:nvPr/>
        </p:nvSpPr>
        <p:spPr>
          <a:xfrm>
            <a:off x="481850" y="1167025"/>
            <a:ext cx="12327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0" lang="en" sz="7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🤨</a:t>
            </a:r>
            <a:endParaRPr b="0" i="0" sz="7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52"/>
          <p:cNvSpPr txBox="1"/>
          <p:nvPr/>
        </p:nvSpPr>
        <p:spPr>
          <a:xfrm>
            <a:off x="179300" y="2308400"/>
            <a:ext cx="18378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Product </a:t>
            </a: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idea.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Receiving an order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5" name="Google Shape;685;p52"/>
          <p:cNvSpPr txBox="1"/>
          <p:nvPr/>
        </p:nvSpPr>
        <p:spPr>
          <a:xfrm>
            <a:off x="5027350" y="1071925"/>
            <a:ext cx="1408200" cy="15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🧑‍💻</a:t>
            </a:r>
            <a:endParaRPr b="0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52"/>
          <p:cNvSpPr txBox="1"/>
          <p:nvPr/>
        </p:nvSpPr>
        <p:spPr>
          <a:xfrm>
            <a:off x="2808725" y="1127950"/>
            <a:ext cx="12327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0" lang="en" sz="7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🖼️</a:t>
            </a:r>
            <a:endParaRPr b="0" i="0" sz="7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52"/>
          <p:cNvSpPr txBox="1"/>
          <p:nvPr/>
        </p:nvSpPr>
        <p:spPr>
          <a:xfrm>
            <a:off x="4971675" y="2308400"/>
            <a:ext cx="18378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Developing </a:t>
            </a: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basic version of the product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8" name="Google Shape;688;p52"/>
          <p:cNvSpPr txBox="1"/>
          <p:nvPr/>
        </p:nvSpPr>
        <p:spPr>
          <a:xfrm>
            <a:off x="2506175" y="2308400"/>
            <a:ext cx="18378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Design</a:t>
            </a: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Prototyping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9" name="Google Shape;689;p52"/>
          <p:cNvSpPr txBox="1"/>
          <p:nvPr/>
        </p:nvSpPr>
        <p:spPr>
          <a:xfrm>
            <a:off x="2843975" y="3033775"/>
            <a:ext cx="1162200" cy="12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0" lang="en" sz="7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🔍</a:t>
            </a:r>
            <a:endParaRPr b="0" i="0" sz="7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52"/>
          <p:cNvSpPr txBox="1"/>
          <p:nvPr/>
        </p:nvSpPr>
        <p:spPr>
          <a:xfrm>
            <a:off x="2506175" y="4220025"/>
            <a:ext cx="18378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Product </a:t>
            </a: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testing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1" name="Google Shape;691;p52"/>
          <p:cNvSpPr txBox="1"/>
          <p:nvPr/>
        </p:nvSpPr>
        <p:spPr>
          <a:xfrm>
            <a:off x="106400" y="4153675"/>
            <a:ext cx="2045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Finalizing </a:t>
            </a: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product as per the customer's wishes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2" name="Google Shape;692;p52"/>
          <p:cNvSpPr txBox="1"/>
          <p:nvPr/>
        </p:nvSpPr>
        <p:spPr>
          <a:xfrm>
            <a:off x="481850" y="3033775"/>
            <a:ext cx="10869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0" lang="en" sz="7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🤔</a:t>
            </a:r>
            <a:endParaRPr b="0" i="0" sz="7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52"/>
          <p:cNvSpPr txBox="1"/>
          <p:nvPr/>
        </p:nvSpPr>
        <p:spPr>
          <a:xfrm>
            <a:off x="5367013" y="3009075"/>
            <a:ext cx="10869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0" lang="en" sz="7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👀</a:t>
            </a:r>
            <a:endParaRPr b="0" i="0" sz="7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52"/>
          <p:cNvSpPr txBox="1"/>
          <p:nvPr/>
        </p:nvSpPr>
        <p:spPr>
          <a:xfrm>
            <a:off x="4991550" y="4220025"/>
            <a:ext cx="18378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Presenting </a:t>
            </a: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product to the customer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5" name="Google Shape;695;p52"/>
          <p:cNvCxnSpPr/>
          <p:nvPr/>
        </p:nvCxnSpPr>
        <p:spPr>
          <a:xfrm>
            <a:off x="1893800" y="1938625"/>
            <a:ext cx="6162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96" name="Google Shape;696;p52"/>
          <p:cNvCxnSpPr/>
          <p:nvPr/>
        </p:nvCxnSpPr>
        <p:spPr>
          <a:xfrm>
            <a:off x="4378688" y="1938625"/>
            <a:ext cx="6162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97" name="Google Shape;697;p52"/>
          <p:cNvCxnSpPr/>
          <p:nvPr/>
        </p:nvCxnSpPr>
        <p:spPr>
          <a:xfrm>
            <a:off x="1840025" y="3745000"/>
            <a:ext cx="6162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98" name="Google Shape;698;p52"/>
          <p:cNvCxnSpPr/>
          <p:nvPr/>
        </p:nvCxnSpPr>
        <p:spPr>
          <a:xfrm>
            <a:off x="6829350" y="1938625"/>
            <a:ext cx="6162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99" name="Google Shape;699;p52"/>
          <p:cNvCxnSpPr/>
          <p:nvPr/>
        </p:nvCxnSpPr>
        <p:spPr>
          <a:xfrm>
            <a:off x="4343975" y="3745000"/>
            <a:ext cx="6162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00" name="Google Shape;700;p52"/>
          <p:cNvSpPr txBox="1"/>
          <p:nvPr/>
        </p:nvSpPr>
        <p:spPr>
          <a:xfrm>
            <a:off x="1447925" y="1167013"/>
            <a:ext cx="6162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✔️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52"/>
          <p:cNvSpPr txBox="1"/>
          <p:nvPr/>
        </p:nvSpPr>
        <p:spPr>
          <a:xfrm>
            <a:off x="3897550" y="1167013"/>
            <a:ext cx="6162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✔️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52"/>
          <p:cNvSpPr txBox="1"/>
          <p:nvPr/>
        </p:nvSpPr>
        <p:spPr>
          <a:xfrm>
            <a:off x="6459225" y="1167013"/>
            <a:ext cx="6162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✔️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52"/>
          <p:cNvSpPr txBox="1"/>
          <p:nvPr/>
        </p:nvSpPr>
        <p:spPr>
          <a:xfrm>
            <a:off x="1400900" y="2816338"/>
            <a:ext cx="6162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✔️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8" name="Google Shape;708;p53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709" name="Google Shape;709;p53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53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11" name="Google Shape;71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53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53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53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53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5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5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8" name="Google Shape;718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53"/>
          <p:cNvSpPr txBox="1"/>
          <p:nvPr/>
        </p:nvSpPr>
        <p:spPr>
          <a:xfrm>
            <a:off x="352725" y="175175"/>
            <a:ext cx="70653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Product testing</a:t>
            </a:r>
            <a:endParaRPr b="0" i="0" sz="26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20" name="Google Shape;720;p53"/>
          <p:cNvSpPr txBox="1"/>
          <p:nvPr/>
        </p:nvSpPr>
        <p:spPr>
          <a:xfrm>
            <a:off x="254325" y="603650"/>
            <a:ext cx="73656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There are different approaches to testing. For our Memory Card project, testing will be as follows: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1" name="Google Shape;721;p53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722" name="Google Shape;722;p53"/>
          <p:cNvGraphicFramePr/>
          <p:nvPr/>
        </p:nvGraphicFramePr>
        <p:xfrm>
          <a:off x="303525" y="1342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{C2FB516C-F70A-4913-A1B4-3EF409AB5320}</a:tableStyleId>
              </a:tblPr>
              <a:tblGrid>
                <a:gridCol w="2192875"/>
                <a:gridCol w="5172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1"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Stage </a:t>
                      </a:r>
                      <a:r>
                        <a:rPr i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</a:t>
                      </a:r>
                      <a:r>
                        <a:rPr b="0" i="1"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ame</a:t>
                      </a:r>
                      <a:endParaRPr i="1"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1"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Essence</a:t>
                      </a:r>
                      <a:endParaRPr i="1"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i="1"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Preliminary stage</a:t>
                      </a:r>
                      <a:endParaRPr i="1"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i="0"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At least 10 questions</a:t>
                      </a:r>
                      <a:r>
                        <a:rPr b="0" i="0"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on the subject given by the customer are added to the program.</a:t>
                      </a:r>
                      <a:endParaRPr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i="1"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Self-testing</a:t>
                      </a:r>
                      <a:endParaRPr i="1"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developer starts the app and </a:t>
                      </a: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interacts with it as a user</a:t>
                      </a:r>
                      <a:r>
                        <a:rPr b="0" i="0"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:</a:t>
                      </a:r>
                      <a:endParaRPr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Montserrat"/>
                        <a:buChar char="-"/>
                      </a:pPr>
                      <a:r>
                        <a:rPr b="1" i="0"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External attributes test</a:t>
                      </a:r>
                      <a:r>
                        <a:rPr b="0" i="0"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(</a:t>
                      </a: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randomizing</a:t>
                      </a:r>
                      <a:r>
                        <a:rPr b="0" i="0"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questions and answer options, displaying the correct answer)</a:t>
                      </a:r>
                      <a:endParaRPr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Montserrat"/>
                        <a:buChar char="-"/>
                      </a:pPr>
                      <a:r>
                        <a:rPr b="1" i="0"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Functionality test</a:t>
                      </a:r>
                      <a:r>
                        <a:rPr b="0" i="0"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(correct statistics calculation)</a:t>
                      </a:r>
                      <a:endParaRPr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i="1"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Third-party testing</a:t>
                      </a:r>
                      <a:endParaRPr i="1"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project is </a:t>
                      </a:r>
                      <a:r>
                        <a:rPr b="1" i="0"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given </a:t>
                      </a:r>
                      <a:r>
                        <a:rPr b="0" i="0"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 </a:t>
                      </a:r>
                      <a:r>
                        <a:rPr b="1" i="0"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another specialist</a:t>
                      </a:r>
                      <a:r>
                        <a:rPr b="0" i="0"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for testing. </a:t>
                      </a: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They </a:t>
                      </a:r>
                      <a:r>
                        <a:rPr b="0" i="0"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check how the program works and provide</a:t>
                      </a: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b="0" i="0"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feedback.</a:t>
                      </a:r>
                      <a:endParaRPr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oogle Shape;727;p54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728" name="Google Shape;728;p54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54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30" name="Google Shape;73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54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54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54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54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5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5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7" name="Google Shape;737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54"/>
          <p:cNvSpPr txBox="1"/>
          <p:nvPr/>
        </p:nvSpPr>
        <p:spPr>
          <a:xfrm>
            <a:off x="352725" y="175175"/>
            <a:ext cx="70653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Presenting the product</a:t>
            </a:r>
            <a:endParaRPr b="0" i="0" sz="26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39" name="Google Shape;739;p54"/>
          <p:cNvSpPr txBox="1"/>
          <p:nvPr/>
        </p:nvSpPr>
        <p:spPr>
          <a:xfrm>
            <a:off x="254325" y="603650"/>
            <a:ext cx="7365600" cy="4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 addition to implementing a project, a good developer must also be able to present the result to the customer.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report on the work done 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will be sent to the "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Citizen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of the World" Center</a:t>
            </a:r>
            <a:r>
              <a:rPr b="1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via the Laboratory.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will need to: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❏"/>
            </a:pPr>
            <a:r>
              <a:rPr b="0" i="0" lang="en" sz="14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Arrange</a:t>
            </a:r>
            <a:r>
              <a:rPr b="0" i="0" lang="en" sz="1400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results of our work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" sz="14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visually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❏"/>
            </a:pPr>
            <a:r>
              <a:rPr b="0" i="0" lang="en" sz="14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Demonstrate</a:t>
            </a:r>
            <a:r>
              <a:rPr b="0" i="0" lang="en" sz="1400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important </a:t>
            </a:r>
            <a:r>
              <a:rPr b="0" i="0" lang="en" sz="14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mechanics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❏"/>
            </a:pPr>
            <a:r>
              <a:rPr b="0" i="0" lang="en" sz="14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Demonstrate test results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0" name="Google Shape;740;p54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1" name="Google Shape;741;p54"/>
          <p:cNvPicPr preferRelativeResize="0"/>
          <p:nvPr/>
        </p:nvPicPr>
        <p:blipFill rotWithShape="1">
          <a:blip r:embed="rId5">
            <a:alphaModFix/>
          </a:blip>
          <a:srcRect b="33116" l="0" r="63432" t="37054"/>
          <a:stretch/>
        </p:blipFill>
        <p:spPr>
          <a:xfrm>
            <a:off x="5872125" y="2900624"/>
            <a:ext cx="1747801" cy="1870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/>
          <p:nvPr/>
        </p:nvSpPr>
        <p:spPr>
          <a:xfrm>
            <a:off x="303975" y="175175"/>
            <a:ext cx="7235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Finalizing work on the order</a:t>
            </a:r>
            <a:endParaRPr b="0" i="0" sz="26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13" name="Google Shape;113;p2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14" name="Google Shape;114;p2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28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Discussion</a:t>
            </a:r>
            <a:b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 work tasks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" name="Google Shape;11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8"/>
          <p:cNvSpPr txBox="1"/>
          <p:nvPr/>
        </p:nvSpPr>
        <p:spPr>
          <a:xfrm>
            <a:off x="236525" y="733275"/>
            <a:ext cx="6330000" cy="3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We've been working on a project for the "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Citizen</a:t>
            </a:r>
            <a:r>
              <a:rPr b="0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of the World" Cultural Center for several weeks. 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basic functionality is already programmed</a:t>
            </a:r>
            <a:r>
              <a:rPr b="0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All that </a:t>
            </a:r>
            <a:r>
              <a:rPr b="0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remains is to introduce a couple of interesting mechanics and prepare the product presentation.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Are you ready to continue working?</a:t>
            </a:r>
            <a:endParaRPr b="0" i="1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" name="Google Shape;12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8513" y="47054"/>
            <a:ext cx="1334800" cy="1263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8"/>
          <p:cNvPicPr preferRelativeResize="0"/>
          <p:nvPr/>
        </p:nvPicPr>
        <p:blipFill rotWithShape="1">
          <a:blip r:embed="rId5">
            <a:alphaModFix/>
          </a:blip>
          <a:srcRect b="58447" l="5910" r="62598" t="16991"/>
          <a:stretch/>
        </p:blipFill>
        <p:spPr>
          <a:xfrm>
            <a:off x="6176925" y="2738979"/>
            <a:ext cx="1551599" cy="184124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8"/>
          <p:cNvSpPr txBox="1"/>
          <p:nvPr/>
        </p:nvSpPr>
        <p:spPr>
          <a:xfrm>
            <a:off x="6066738" y="4548150"/>
            <a:ext cx="17034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1100">
                <a:latin typeface="Montserrat"/>
                <a:ea typeface="Montserrat"/>
                <a:cs typeface="Montserrat"/>
                <a:sym typeface="Montserrat"/>
              </a:rPr>
              <a:t>Emily</a:t>
            </a:r>
            <a:r>
              <a:rPr b="0" i="1" lang="en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br>
              <a:rPr b="0" i="1" lang="en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1" lang="en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Project Manager</a:t>
            </a:r>
            <a:endParaRPr b="0" i="1" sz="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6" name="Google Shape;746;p55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747" name="Google Shape;747;p55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55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49" name="Google Shape;749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55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55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55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55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5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5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6" name="Google Shape;756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55"/>
          <p:cNvSpPr txBox="1"/>
          <p:nvPr/>
        </p:nvSpPr>
        <p:spPr>
          <a:xfrm>
            <a:off x="352725" y="175175"/>
            <a:ext cx="70653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Presenting the product</a:t>
            </a:r>
            <a:endParaRPr b="0" i="0" sz="26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58" name="Google Shape;758;p55"/>
          <p:cNvSpPr txBox="1"/>
          <p:nvPr/>
        </p:nvSpPr>
        <p:spPr>
          <a:xfrm>
            <a:off x="254325" y="603650"/>
            <a:ext cx="7365600" cy="4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addition to implementing a project, a good developer must also be able to present the result to the customer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report on the work done 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will be sent to the "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Citizen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of the World" Center</a:t>
            </a:r>
            <a:r>
              <a:rPr b="1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via the Laboratory.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will need to: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❏"/>
            </a:pPr>
            <a:r>
              <a:rPr b="0" i="0" lang="en" sz="14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Arrange</a:t>
            </a:r>
            <a:r>
              <a:rPr b="0" i="0" lang="en" sz="1400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work result </a:t>
            </a:r>
            <a:r>
              <a:rPr b="0" i="0" lang="en" sz="14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visually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❏"/>
            </a:pPr>
            <a:r>
              <a:rPr b="0" i="0" lang="en" sz="14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Demonstrate</a:t>
            </a:r>
            <a:r>
              <a:rPr b="0" i="0" lang="en" sz="1400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important </a:t>
            </a:r>
            <a:r>
              <a:rPr b="0" i="0" lang="en" sz="14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mechanics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❏"/>
            </a:pPr>
            <a:r>
              <a:rPr b="0" i="0" lang="en" sz="14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Demonstrate test results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 a short and effective presentation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you can use: 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graphics editors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presentation apps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video editing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nd any other tools!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9" name="Google Shape;759;p55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60" name="Google Shape;760;p55"/>
          <p:cNvPicPr preferRelativeResize="0"/>
          <p:nvPr/>
        </p:nvPicPr>
        <p:blipFill rotWithShape="1">
          <a:blip r:embed="rId5">
            <a:alphaModFix/>
          </a:blip>
          <a:srcRect b="33116" l="0" r="63432" t="37054"/>
          <a:stretch/>
        </p:blipFill>
        <p:spPr>
          <a:xfrm>
            <a:off x="5872125" y="2900624"/>
            <a:ext cx="1747801" cy="1870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5" name="Google Shape;765;p56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766" name="Google Shape;766;p56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56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68" name="Google Shape;76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56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56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56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56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56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56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5" name="Google Shape;775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56"/>
          <p:cNvSpPr txBox="1"/>
          <p:nvPr/>
        </p:nvSpPr>
        <p:spPr>
          <a:xfrm>
            <a:off x="352725" y="175175"/>
            <a:ext cx="70653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Presenting the product</a:t>
            </a:r>
            <a:endParaRPr b="0" i="0" sz="26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77" name="Google Shape;777;p56"/>
          <p:cNvSpPr txBox="1"/>
          <p:nvPr/>
        </p:nvSpPr>
        <p:spPr>
          <a:xfrm>
            <a:off x="254325" y="603650"/>
            <a:ext cx="73656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One p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ossible tool for presenting the work you have done: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8" name="Google Shape;778;p56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9" name="Google Shape;779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205750"/>
            <a:ext cx="7476770" cy="327205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4" name="Google Shape;784;p57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785" name="Google Shape;785;p57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57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87" name="Google Shape;787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57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57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57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57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57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57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4" name="Google Shape;794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57"/>
          <p:cNvSpPr txBox="1"/>
          <p:nvPr/>
        </p:nvSpPr>
        <p:spPr>
          <a:xfrm>
            <a:off x="352725" y="175175"/>
            <a:ext cx="70653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Presenting the product</a:t>
            </a:r>
            <a:endParaRPr b="0" i="0" sz="26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96" name="Google Shape;796;p57"/>
          <p:cNvSpPr txBox="1"/>
          <p:nvPr/>
        </p:nvSpPr>
        <p:spPr>
          <a:xfrm>
            <a:off x="254325" y="603650"/>
            <a:ext cx="73656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program interface and how it works can be presented in a collage.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7" name="Google Shape;797;p57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8" name="Google Shape;798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205750"/>
            <a:ext cx="7365599" cy="3306036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3" name="Google Shape;803;p5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804" name="Google Shape;804;p5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5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06" name="Google Shape;806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58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58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5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5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5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5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3" name="Google Shape;813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Google Shape;814;p58"/>
          <p:cNvSpPr txBox="1"/>
          <p:nvPr/>
        </p:nvSpPr>
        <p:spPr>
          <a:xfrm>
            <a:off x="352725" y="175175"/>
            <a:ext cx="70653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Presenting the product</a:t>
            </a:r>
            <a:endParaRPr b="0" i="0" sz="26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15" name="Google Shape;815;p58"/>
          <p:cNvSpPr txBox="1"/>
          <p:nvPr/>
        </p:nvSpPr>
        <p:spPr>
          <a:xfrm>
            <a:off x="254325" y="603650"/>
            <a:ext cx="73656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program interface and how it works can be presented in a collage.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6" name="Google Shape;816;p58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“Brainstorm”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7" name="Google Shape;817;p58"/>
          <p:cNvSpPr txBox="1"/>
          <p:nvPr/>
        </p:nvSpPr>
        <p:spPr>
          <a:xfrm>
            <a:off x="5331675" y="1116525"/>
            <a:ext cx="2381400" cy="13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Explain the purpose of the app. 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Demonstrate the interface elements.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Show off the key mechanics.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Report the test results.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18" name="Google Shape;818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050" y="1375387"/>
            <a:ext cx="4978952" cy="2561002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3" name="Google Shape;823;p5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824" name="Google Shape;824;p5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5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26" name="Google Shape;826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Google Shape;827;p59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59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59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59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5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5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3" name="Google Shape;833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Google Shape;834;p59"/>
          <p:cNvSpPr txBox="1"/>
          <p:nvPr/>
        </p:nvSpPr>
        <p:spPr>
          <a:xfrm>
            <a:off x="352725" y="175175"/>
            <a:ext cx="70653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Work plan:</a:t>
            </a:r>
            <a:endParaRPr b="0" i="0" sz="26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35" name="Google Shape;835;p59"/>
          <p:cNvSpPr txBox="1"/>
          <p:nvPr/>
        </p:nvSpPr>
        <p:spPr>
          <a:xfrm>
            <a:off x="254425" y="720500"/>
            <a:ext cx="5898300" cy="27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Test the app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, f</a:t>
            </a:r>
            <a:r>
              <a:rPr b="0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irst independently, and then  together with another developer.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Arrange the result of your work, download and publish a presentation in the Laboratory.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Montserrat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Study the presentations of your colleagues and leave feedback (comments under the publication).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59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7" name="Google Shape;837;p59"/>
          <p:cNvPicPr preferRelativeResize="0"/>
          <p:nvPr/>
        </p:nvPicPr>
        <p:blipFill rotWithShape="1">
          <a:blip r:embed="rId5">
            <a:alphaModFix/>
          </a:blip>
          <a:srcRect b="33987" l="0" r="63718" t="37714"/>
          <a:stretch/>
        </p:blipFill>
        <p:spPr>
          <a:xfrm>
            <a:off x="5957591" y="3019263"/>
            <a:ext cx="1773470" cy="1814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60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60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60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5" name="Google Shape;845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8688" y="1567873"/>
            <a:ext cx="2023375" cy="19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846" name="Google Shape;846;p60"/>
          <p:cNvSpPr txBox="1"/>
          <p:nvPr/>
        </p:nvSpPr>
        <p:spPr>
          <a:xfrm>
            <a:off x="348850" y="1104450"/>
            <a:ext cx="59637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Laboratory:</a:t>
            </a:r>
            <a:endParaRPr b="0" i="0" sz="31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" sz="31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Testing and Presentation</a:t>
            </a:r>
            <a:endParaRPr b="0" i="0" sz="31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47" name="Google Shape;847;p60"/>
          <p:cNvSpPr txBox="1"/>
          <p:nvPr/>
        </p:nvSpPr>
        <p:spPr>
          <a:xfrm>
            <a:off x="360000" y="320450"/>
            <a:ext cx="54327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Module 2. Lesson 6. 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Memory Card Application</a:t>
            </a:r>
            <a:r>
              <a:rPr b="1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P. 4</a:t>
            </a:r>
            <a:endParaRPr b="1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2" name="Google Shape;852;p6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853" name="Google Shape;853;p6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6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55" name="Google Shape;855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605" y="1585777"/>
            <a:ext cx="5959302" cy="3194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6" name="Google Shape;856;p61"/>
          <p:cNvPicPr preferRelativeResize="0"/>
          <p:nvPr/>
        </p:nvPicPr>
        <p:blipFill rotWithShape="1">
          <a:blip r:embed="rId4">
            <a:alphaModFix/>
          </a:blip>
          <a:srcRect b="0" l="3856" r="1392" t="0"/>
          <a:stretch/>
        </p:blipFill>
        <p:spPr>
          <a:xfrm>
            <a:off x="1026130" y="1771850"/>
            <a:ext cx="4610539" cy="2717971"/>
          </a:xfrm>
          <a:prstGeom prst="rect">
            <a:avLst/>
          </a:prstGeom>
          <a:noFill/>
          <a:ln>
            <a:noFill/>
          </a:ln>
        </p:spPr>
      </p:pic>
      <p:sp>
        <p:nvSpPr>
          <p:cNvPr id="857" name="Google Shape;857;p61"/>
          <p:cNvSpPr/>
          <p:nvPr/>
        </p:nvSpPr>
        <p:spPr>
          <a:xfrm>
            <a:off x="1155041" y="1876171"/>
            <a:ext cx="4349700" cy="394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200025" rotWithShape="0" algn="bl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61">
            <a:hlinkClick r:id="rId5"/>
          </p:cNvPr>
          <p:cNvSpPr txBox="1"/>
          <p:nvPr/>
        </p:nvSpPr>
        <p:spPr>
          <a:xfrm>
            <a:off x="1155050" y="1946300"/>
            <a:ext cx="4349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sng" cap="none" strike="noStrike">
                <a:solidFill>
                  <a:schemeClr val="hlink"/>
                </a:solidFill>
                <a:latin typeface="Montserrat Black"/>
                <a:ea typeface="Montserrat Black"/>
                <a:cs typeface="Montserrat Black"/>
                <a:sym typeface="Montserrat Black"/>
                <a:hlinkClick r:id="rId6"/>
              </a:rPr>
              <a:t>Laboratory</a:t>
            </a:r>
            <a:endParaRPr b="0" i="0" sz="1500" u="none" cap="none" strike="noStrike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59" name="Google Shape;859;p61"/>
          <p:cNvSpPr txBox="1"/>
          <p:nvPr/>
        </p:nvSpPr>
        <p:spPr>
          <a:xfrm>
            <a:off x="348601" y="175175"/>
            <a:ext cx="74070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Publish the result in the Laboratory</a:t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0" name="Google Shape;860;p6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61" name="Google Shape;861;p61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61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61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61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6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6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6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6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9" name="Google Shape;869;p6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61"/>
          <p:cNvSpPr txBox="1"/>
          <p:nvPr/>
        </p:nvSpPr>
        <p:spPr>
          <a:xfrm>
            <a:off x="1035653" y="779650"/>
            <a:ext cx="6527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833AE0"/>
                </a:solidFill>
                <a:latin typeface="Montserrat"/>
                <a:ea typeface="Montserrat"/>
                <a:cs typeface="Montserrat"/>
                <a:sym typeface="Montserrat"/>
              </a:rPr>
              <a:t>Share the result of your work with customers and colleagues in the Laboratory</a:t>
            </a:r>
            <a:endParaRPr b="1" i="0" sz="21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1" name="Google Shape;871;p6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48600" y="769475"/>
            <a:ext cx="626100" cy="4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6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751997" y="1876170"/>
            <a:ext cx="1103575" cy="1044425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61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Finalizing</a:t>
            </a: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</a:t>
            </a: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 </a:t>
            </a: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ork 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62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62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62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62"/>
          <p:cNvSpPr txBox="1"/>
          <p:nvPr/>
        </p:nvSpPr>
        <p:spPr>
          <a:xfrm>
            <a:off x="360000" y="1038875"/>
            <a:ext cx="5115300" cy="11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Wrapping up the work day</a:t>
            </a:r>
            <a:endParaRPr b="0" i="0" sz="36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882" name="Google Shape;882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6713" y="1824638"/>
            <a:ext cx="1579225" cy="14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883" name="Google Shape;883;p62"/>
          <p:cNvSpPr txBox="1"/>
          <p:nvPr/>
        </p:nvSpPr>
        <p:spPr>
          <a:xfrm>
            <a:off x="360000" y="320450"/>
            <a:ext cx="54327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Module 2. Lesson 6. 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Memory Card Application</a:t>
            </a:r>
            <a:r>
              <a:rPr b="1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P. 4</a:t>
            </a:r>
            <a:endParaRPr b="1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8" name="Google Shape;888;p63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889" name="Google Shape;889;p63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63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1" name="Google Shape;891;p63"/>
          <p:cNvSpPr txBox="1"/>
          <p:nvPr/>
        </p:nvSpPr>
        <p:spPr>
          <a:xfrm rot="-5400000">
            <a:off x="6504350" y="2628125"/>
            <a:ext cx="32625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Wrapping up 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work way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2" name="Google Shape;892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12777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63"/>
          <p:cNvSpPr/>
          <p:nvPr/>
        </p:nvSpPr>
        <p:spPr>
          <a:xfrm>
            <a:off x="8784000" y="16052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63"/>
          <p:cNvSpPr/>
          <p:nvPr/>
        </p:nvSpPr>
        <p:spPr>
          <a:xfrm>
            <a:off x="8784000" y="1920013"/>
            <a:ext cx="192900" cy="1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63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63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63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63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63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63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6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6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3" name="Google Shape;903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675" y="175175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p63"/>
          <p:cNvSpPr txBox="1"/>
          <p:nvPr/>
        </p:nvSpPr>
        <p:spPr>
          <a:xfrm>
            <a:off x="360000" y="175175"/>
            <a:ext cx="73161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Dear developers, share the results of your work!</a:t>
            </a:r>
            <a:endParaRPr b="0" i="0" sz="4300" u="none" cap="none" strike="noStrike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05" name="Google Shape;905;p63"/>
          <p:cNvSpPr txBox="1"/>
          <p:nvPr/>
        </p:nvSpPr>
        <p:spPr>
          <a:xfrm>
            <a:off x="360000" y="1119000"/>
            <a:ext cx="5432700" cy="19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 Medium"/>
              <a:buAutoNum type="arabicPeriod"/>
            </a:pPr>
            <a:r>
              <a:rPr b="0" i="0" lang="en" sz="17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Introduce yourselves. Tell us what project you </a:t>
            </a:r>
            <a:r>
              <a:rPr lang="en" sz="1700">
                <a:latin typeface="Montserrat Medium"/>
                <a:ea typeface="Montserrat Medium"/>
                <a:cs typeface="Montserrat Medium"/>
                <a:sym typeface="Montserrat Medium"/>
              </a:rPr>
              <a:t>have been </a:t>
            </a:r>
            <a:r>
              <a:rPr b="0" i="0" lang="en" sz="17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working on. What target audience is it designed for?</a:t>
            </a:r>
            <a:endParaRPr b="0" i="0" sz="17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 Medium"/>
              <a:buAutoNum type="arabicPeriod"/>
            </a:pPr>
            <a:r>
              <a:rPr b="0" i="0" lang="en" sz="17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Show off the result of your work. Has the product been tested? What limitations </a:t>
            </a:r>
            <a:r>
              <a:rPr lang="en" sz="1700">
                <a:latin typeface="Montserrat Medium"/>
                <a:ea typeface="Montserrat Medium"/>
                <a:cs typeface="Montserrat Medium"/>
                <a:sym typeface="Montserrat Medium"/>
              </a:rPr>
              <a:t>does it have</a:t>
            </a:r>
            <a:r>
              <a:rPr b="0" i="0" lang="en" sz="17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?</a:t>
            </a:r>
            <a:endParaRPr b="0" i="0" sz="17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700"/>
              <a:buFont typeface="Montserrat Medium"/>
              <a:buAutoNum type="arabicPeriod"/>
            </a:pPr>
            <a:r>
              <a:rPr b="0" i="0" lang="en" sz="17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What interesting mechanics </a:t>
            </a:r>
            <a:r>
              <a:rPr lang="en" sz="1700">
                <a:latin typeface="Montserrat Medium"/>
                <a:ea typeface="Montserrat Medium"/>
                <a:cs typeface="Montserrat Medium"/>
                <a:sym typeface="Montserrat Medium"/>
              </a:rPr>
              <a:t>does the project have</a:t>
            </a:r>
            <a:r>
              <a:rPr b="0" i="0" lang="en" sz="17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? What is its competitive advantage?</a:t>
            </a:r>
            <a:endParaRPr b="0" i="0" sz="17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06" name="Google Shape;906;p63"/>
          <p:cNvPicPr preferRelativeResize="0"/>
          <p:nvPr/>
        </p:nvPicPr>
        <p:blipFill rotWithShape="1">
          <a:blip r:embed="rId5">
            <a:alphaModFix/>
          </a:blip>
          <a:srcRect b="0" l="55850" r="0" t="0"/>
          <a:stretch/>
        </p:blipFill>
        <p:spPr>
          <a:xfrm>
            <a:off x="6324975" y="686800"/>
            <a:ext cx="1162225" cy="4401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1" name="Google Shape;911;p64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912" name="Google Shape;912;p64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64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4" name="Google Shape;914;p64"/>
          <p:cNvSpPr txBox="1"/>
          <p:nvPr/>
        </p:nvSpPr>
        <p:spPr>
          <a:xfrm rot="-5400000">
            <a:off x="6504350" y="2628125"/>
            <a:ext cx="32625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Wrapping up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work way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5" name="Google Shape;915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12777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64"/>
          <p:cNvSpPr/>
          <p:nvPr/>
        </p:nvSpPr>
        <p:spPr>
          <a:xfrm>
            <a:off x="8784000" y="16052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64"/>
          <p:cNvSpPr/>
          <p:nvPr/>
        </p:nvSpPr>
        <p:spPr>
          <a:xfrm>
            <a:off x="8784000" y="1920013"/>
            <a:ext cx="192900" cy="1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64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64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64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64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64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64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6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6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6" name="Google Shape;926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675" y="175175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Google Shape;927;p64"/>
          <p:cNvSpPr txBox="1"/>
          <p:nvPr/>
        </p:nvSpPr>
        <p:spPr>
          <a:xfrm>
            <a:off x="360000" y="175175"/>
            <a:ext cx="70146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Congratulations on delivering a big</a:t>
            </a:r>
            <a:br>
              <a:rPr b="0" i="0" lang="en" sz="24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commercial order!</a:t>
            </a:r>
            <a:endParaRPr b="0" i="0" sz="24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784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28" name="Google Shape;928;p64"/>
          <p:cNvSpPr txBox="1"/>
          <p:nvPr/>
        </p:nvSpPr>
        <p:spPr>
          <a:xfrm>
            <a:off x="360000" y="1317725"/>
            <a:ext cx="7316100" cy="29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784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29" name="Google Shape;929;p64"/>
          <p:cNvSpPr txBox="1"/>
          <p:nvPr/>
        </p:nvSpPr>
        <p:spPr>
          <a:xfrm>
            <a:off x="360000" y="1080888"/>
            <a:ext cx="7316100" cy="29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Answer these questions with your colleagues:</a:t>
            </a:r>
            <a:endParaRPr b="0" i="0" sz="18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 Medium"/>
              <a:buAutoNum type="arabicPeriod"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What was the best thing you managed to do?</a:t>
            </a:r>
            <a:endParaRPr b="0" i="0" sz="18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 Medium"/>
              <a:buAutoNum type="arabicPeriod"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What didn't work out the way you wanted?</a:t>
            </a:r>
            <a:endParaRPr b="0" i="0" sz="18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 Medium"/>
              <a:buAutoNum type="arabicPeriod"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What should you do next time </a:t>
            </a:r>
            <a:endParaRPr b="0" i="0" sz="18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 </a:t>
            </a: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ensure success</a:t>
            </a:r>
            <a:r>
              <a:rPr b="0" i="0" lang="en" sz="18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? </a:t>
            </a:r>
            <a:endParaRPr b="0" i="0" sz="18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784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930" name="Google Shape;930;p64"/>
          <p:cNvPicPr preferRelativeResize="0"/>
          <p:nvPr/>
        </p:nvPicPr>
        <p:blipFill rotWithShape="1">
          <a:blip r:embed="rId5">
            <a:alphaModFix/>
          </a:blip>
          <a:srcRect b="0" l="55812" r="0" t="0"/>
          <a:stretch/>
        </p:blipFill>
        <p:spPr>
          <a:xfrm>
            <a:off x="6324976" y="626952"/>
            <a:ext cx="1162222" cy="4368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/>
        </p:nvSpPr>
        <p:spPr>
          <a:xfrm>
            <a:off x="303975" y="175175"/>
            <a:ext cx="7235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Let's consider the project mind map </a:t>
            </a:r>
            <a:endParaRPr b="0" i="0" sz="28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1" name="Google Shape;131;p29"/>
          <p:cNvSpPr/>
          <p:nvPr/>
        </p:nvSpPr>
        <p:spPr>
          <a:xfrm>
            <a:off x="1442550" y="1671225"/>
            <a:ext cx="1707000" cy="729900"/>
          </a:xfrm>
          <a:prstGeom prst="rect">
            <a:avLst/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lin ang="5400012" scaled="0"/>
          </a:gra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1" lang="en" sz="1600"/>
              <a:t>Question form display</a:t>
            </a:r>
            <a:endParaRPr b="0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9"/>
          <p:cNvSpPr/>
          <p:nvPr/>
        </p:nvSpPr>
        <p:spPr>
          <a:xfrm>
            <a:off x="5704700" y="1671225"/>
            <a:ext cx="1707000" cy="729900"/>
          </a:xfrm>
          <a:prstGeom prst="rect">
            <a:avLst/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lin ang="5400012" scaled="0"/>
          </a:gra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1" lang="en" sz="1600"/>
              <a:t>Answer form display</a:t>
            </a:r>
            <a:endParaRPr b="0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9"/>
          <p:cNvSpPr/>
          <p:nvPr/>
        </p:nvSpPr>
        <p:spPr>
          <a:xfrm>
            <a:off x="1647575" y="2898625"/>
            <a:ext cx="1707000" cy="729900"/>
          </a:xfrm>
          <a:prstGeom prst="rect">
            <a:avLst/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lin ang="5400012" scaled="0"/>
          </a:gra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Storing questions</a:t>
            </a:r>
            <a:endParaRPr b="0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9"/>
          <p:cNvSpPr/>
          <p:nvPr/>
        </p:nvSpPr>
        <p:spPr>
          <a:xfrm>
            <a:off x="277425" y="848725"/>
            <a:ext cx="1094100" cy="651900"/>
          </a:xfrm>
          <a:prstGeom prst="rect">
            <a:avLst/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lin ang="5400012" scaled="0"/>
          </a:gra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Creating widgets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9"/>
          <p:cNvSpPr/>
          <p:nvPr/>
        </p:nvSpPr>
        <p:spPr>
          <a:xfrm>
            <a:off x="1442550" y="862413"/>
            <a:ext cx="1334700" cy="651900"/>
          </a:xfrm>
          <a:prstGeom prst="rect">
            <a:avLst/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lin ang="5400012" scaled="0"/>
          </a:gra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/>
              <a:t>Positioning in layouts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9"/>
          <p:cNvSpPr/>
          <p:nvPr/>
        </p:nvSpPr>
        <p:spPr>
          <a:xfrm>
            <a:off x="2848275" y="862413"/>
            <a:ext cx="1334700" cy="651900"/>
          </a:xfrm>
          <a:prstGeom prst="rect">
            <a:avLst/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lin ang="5400012" scaled="0"/>
          </a:gra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Main layout display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9"/>
          <p:cNvSpPr/>
          <p:nvPr/>
        </p:nvSpPr>
        <p:spPr>
          <a:xfrm>
            <a:off x="369850" y="3998300"/>
            <a:ext cx="1176000" cy="651900"/>
          </a:xfrm>
          <a:prstGeom prst="rect">
            <a:avLst/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lin ang="5400012" scaled="0"/>
          </a:gra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 and answers structure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29"/>
          <p:cNvCxnSpPr>
            <a:endCxn id="134" idx="2"/>
          </p:cNvCxnSpPr>
          <p:nvPr/>
        </p:nvCxnSpPr>
        <p:spPr>
          <a:xfrm rot="10800000">
            <a:off x="824475" y="1500625"/>
            <a:ext cx="1176000" cy="1689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p29"/>
          <p:cNvCxnSpPr>
            <a:stCxn id="131" idx="0"/>
            <a:endCxn id="135" idx="2"/>
          </p:cNvCxnSpPr>
          <p:nvPr/>
        </p:nvCxnSpPr>
        <p:spPr>
          <a:xfrm rot="10800000">
            <a:off x="2110050" y="1514325"/>
            <a:ext cx="186000" cy="1569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p29"/>
          <p:cNvCxnSpPr>
            <a:endCxn id="136" idx="2"/>
          </p:cNvCxnSpPr>
          <p:nvPr/>
        </p:nvCxnSpPr>
        <p:spPr>
          <a:xfrm flipH="1" rot="10800000">
            <a:off x="2483925" y="1514313"/>
            <a:ext cx="1031700" cy="170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29"/>
          <p:cNvCxnSpPr>
            <a:stCxn id="142" idx="1"/>
            <a:endCxn id="131" idx="3"/>
          </p:cNvCxnSpPr>
          <p:nvPr/>
        </p:nvCxnSpPr>
        <p:spPr>
          <a:xfrm rot="10800000">
            <a:off x="3149596" y="2036100"/>
            <a:ext cx="245100" cy="320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29"/>
          <p:cNvCxnSpPr>
            <a:stCxn id="142" idx="3"/>
            <a:endCxn id="132" idx="1"/>
          </p:cNvCxnSpPr>
          <p:nvPr/>
        </p:nvCxnSpPr>
        <p:spPr>
          <a:xfrm flipH="1" rot="10800000">
            <a:off x="5459554" y="2036100"/>
            <a:ext cx="245100" cy="320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" name="Google Shape;144;p29"/>
          <p:cNvCxnSpPr>
            <a:endCxn id="133" idx="0"/>
          </p:cNvCxnSpPr>
          <p:nvPr/>
        </p:nvCxnSpPr>
        <p:spPr>
          <a:xfrm flipH="1">
            <a:off x="2501075" y="2534125"/>
            <a:ext cx="910800" cy="3645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" name="Google Shape;145;p29"/>
          <p:cNvSpPr/>
          <p:nvPr/>
        </p:nvSpPr>
        <p:spPr>
          <a:xfrm>
            <a:off x="5485800" y="2884813"/>
            <a:ext cx="1707000" cy="729900"/>
          </a:xfrm>
          <a:prstGeom prst="rect">
            <a:avLst/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lin ang="5400012" scaled="0"/>
          </a:gra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 handling</a:t>
            </a:r>
            <a:endParaRPr b="0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p29"/>
          <p:cNvCxnSpPr>
            <a:endCxn id="145" idx="0"/>
          </p:cNvCxnSpPr>
          <p:nvPr/>
        </p:nvCxnSpPr>
        <p:spPr>
          <a:xfrm>
            <a:off x="5442000" y="2691913"/>
            <a:ext cx="897300" cy="1929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p29"/>
          <p:cNvSpPr/>
          <p:nvPr/>
        </p:nvSpPr>
        <p:spPr>
          <a:xfrm>
            <a:off x="5108050" y="4006900"/>
            <a:ext cx="1925700" cy="651900"/>
          </a:xfrm>
          <a:prstGeom prst="rect">
            <a:avLst/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lin ang="5400012" scaled="0"/>
          </a:gra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"Answer" button click handling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29"/>
          <p:cNvCxnSpPr>
            <a:stCxn id="145" idx="2"/>
            <a:endCxn id="147" idx="0"/>
          </p:cNvCxnSpPr>
          <p:nvPr/>
        </p:nvCxnSpPr>
        <p:spPr>
          <a:xfrm flipH="1">
            <a:off x="6070800" y="3614713"/>
            <a:ext cx="268500" cy="392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p29"/>
          <p:cNvSpPr/>
          <p:nvPr/>
        </p:nvSpPr>
        <p:spPr>
          <a:xfrm>
            <a:off x="4675350" y="855563"/>
            <a:ext cx="1094100" cy="651900"/>
          </a:xfrm>
          <a:prstGeom prst="rect">
            <a:avLst/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lin ang="5400012" scaled="0"/>
          </a:gra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Creating widgets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9"/>
          <p:cNvSpPr/>
          <p:nvPr/>
        </p:nvSpPr>
        <p:spPr>
          <a:xfrm>
            <a:off x="5840475" y="869250"/>
            <a:ext cx="1334700" cy="651900"/>
          </a:xfrm>
          <a:prstGeom prst="rect">
            <a:avLst/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lin ang="5400012" scaled="0"/>
          </a:gra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/>
              <a:t>Positioning in layouts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9"/>
          <p:cNvSpPr/>
          <p:nvPr/>
        </p:nvSpPr>
        <p:spPr>
          <a:xfrm>
            <a:off x="7246200" y="869250"/>
            <a:ext cx="1334700" cy="651900"/>
          </a:xfrm>
          <a:prstGeom prst="rect">
            <a:avLst/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lin ang="5400012" scaled="0"/>
          </a:gra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Main layout display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29"/>
          <p:cNvCxnSpPr>
            <a:stCxn id="132" idx="0"/>
            <a:endCxn id="149" idx="2"/>
          </p:cNvCxnSpPr>
          <p:nvPr/>
        </p:nvCxnSpPr>
        <p:spPr>
          <a:xfrm rot="10800000">
            <a:off x="5222300" y="1507425"/>
            <a:ext cx="1335900" cy="163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p29"/>
          <p:cNvCxnSpPr>
            <a:endCxn id="150" idx="2"/>
          </p:cNvCxnSpPr>
          <p:nvPr/>
        </p:nvCxnSpPr>
        <p:spPr>
          <a:xfrm rot="10800000">
            <a:off x="6507825" y="1521150"/>
            <a:ext cx="50400" cy="1500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p29"/>
          <p:cNvCxnSpPr>
            <a:stCxn id="132" idx="0"/>
            <a:endCxn id="151" idx="2"/>
          </p:cNvCxnSpPr>
          <p:nvPr/>
        </p:nvCxnSpPr>
        <p:spPr>
          <a:xfrm flipH="1" rot="10800000">
            <a:off x="6558200" y="1521225"/>
            <a:ext cx="1355400" cy="1500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p29"/>
          <p:cNvSpPr/>
          <p:nvPr/>
        </p:nvSpPr>
        <p:spPr>
          <a:xfrm>
            <a:off x="1708050" y="3998725"/>
            <a:ext cx="1537800" cy="651900"/>
          </a:xfrm>
          <a:prstGeom prst="rect">
            <a:avLst/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lin ang="5400012" scaled="0"/>
          </a:gra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Storing all the questions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9"/>
          <p:cNvSpPr/>
          <p:nvPr/>
        </p:nvSpPr>
        <p:spPr>
          <a:xfrm>
            <a:off x="3408050" y="4006900"/>
            <a:ext cx="1537800" cy="651900"/>
          </a:xfrm>
          <a:prstGeom prst="rect">
            <a:avLst/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lin ang="5400012" scaled="0"/>
          </a:gra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Question display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29"/>
          <p:cNvCxnSpPr>
            <a:stCxn id="133" idx="2"/>
            <a:endCxn id="137" idx="0"/>
          </p:cNvCxnSpPr>
          <p:nvPr/>
        </p:nvCxnSpPr>
        <p:spPr>
          <a:xfrm flipH="1">
            <a:off x="957875" y="3628525"/>
            <a:ext cx="1543200" cy="3699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29"/>
          <p:cNvCxnSpPr>
            <a:stCxn id="133" idx="2"/>
            <a:endCxn id="155" idx="0"/>
          </p:cNvCxnSpPr>
          <p:nvPr/>
        </p:nvCxnSpPr>
        <p:spPr>
          <a:xfrm flipH="1">
            <a:off x="2477075" y="3628525"/>
            <a:ext cx="24000" cy="370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" name="Google Shape;159;p29"/>
          <p:cNvCxnSpPr>
            <a:stCxn id="133" idx="2"/>
            <a:endCxn id="156" idx="0"/>
          </p:cNvCxnSpPr>
          <p:nvPr/>
        </p:nvCxnSpPr>
        <p:spPr>
          <a:xfrm>
            <a:off x="2501075" y="3628525"/>
            <a:ext cx="1675800" cy="378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" name="Google Shape;160;p29"/>
          <p:cNvSpPr/>
          <p:nvPr/>
        </p:nvSpPr>
        <p:spPr>
          <a:xfrm>
            <a:off x="7246200" y="3998725"/>
            <a:ext cx="1537800" cy="651900"/>
          </a:xfrm>
          <a:prstGeom prst="rect">
            <a:avLst/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lin ang="5400012" scaled="0"/>
          </a:gra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Radio button click handling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29"/>
          <p:cNvCxnSpPr>
            <a:stCxn id="145" idx="2"/>
          </p:cNvCxnSpPr>
          <p:nvPr/>
        </p:nvCxnSpPr>
        <p:spPr>
          <a:xfrm>
            <a:off x="6339300" y="3614713"/>
            <a:ext cx="2127000" cy="371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p29"/>
          <p:cNvSpPr/>
          <p:nvPr/>
        </p:nvSpPr>
        <p:spPr>
          <a:xfrm>
            <a:off x="3394675" y="1929450"/>
            <a:ext cx="2064900" cy="853500"/>
          </a:xfrm>
          <a:prstGeom prst="wave">
            <a:avLst>
              <a:gd fmla="val 6617" name="adj1"/>
              <a:gd fmla="val 1" name="adj2"/>
            </a:avLst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 Card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9"/>
          <p:cNvSpPr txBox="1"/>
          <p:nvPr/>
        </p:nvSpPr>
        <p:spPr>
          <a:xfrm>
            <a:off x="7436175" y="2333200"/>
            <a:ext cx="17070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1" lang="en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basic tasks </a:t>
            </a:r>
            <a:r>
              <a:rPr b="1" i="1" lang="en" sz="1300">
                <a:latin typeface="Montserrat"/>
                <a:ea typeface="Montserrat"/>
                <a:cs typeface="Montserrat"/>
                <a:sym typeface="Montserrat"/>
              </a:rPr>
              <a:t>for this </a:t>
            </a:r>
            <a:r>
              <a:rPr b="1" i="1" lang="en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project have already been resolved</a:t>
            </a:r>
            <a:endParaRPr b="1" i="1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3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68" name="Google Shape;168;p3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" name="Google Shape;170;p30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Discussion</a:t>
            </a:r>
            <a:b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 work tasks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1" name="Google Shape;17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0"/>
          <p:cNvSpPr txBox="1"/>
          <p:nvPr/>
        </p:nvSpPr>
        <p:spPr>
          <a:xfrm>
            <a:off x="236525" y="1053350"/>
            <a:ext cx="5916300" cy="3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software development process is actually much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broader</a:t>
            </a:r>
            <a:r>
              <a:rPr b="0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Today, we will not only complete the project, but also </a:t>
            </a:r>
            <a:r>
              <a:rPr b="0" i="0" lang="en" sz="16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test </a:t>
            </a:r>
            <a:r>
              <a:rPr b="0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how it works and </a:t>
            </a:r>
            <a:r>
              <a:rPr b="0" i="0" lang="en" sz="16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make a presentation</a:t>
            </a:r>
            <a:r>
              <a:rPr b="0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for the customer.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7" name="Google Shape;17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8513" y="47054"/>
            <a:ext cx="1334800" cy="126327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0"/>
          <p:cNvSpPr txBox="1"/>
          <p:nvPr/>
        </p:nvSpPr>
        <p:spPr>
          <a:xfrm>
            <a:off x="303975" y="175175"/>
            <a:ext cx="56688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 Software development stages</a:t>
            </a:r>
            <a:endParaRPr b="0" i="0" sz="25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79" name="Google Shape;179;p30"/>
          <p:cNvPicPr preferRelativeResize="0"/>
          <p:nvPr/>
        </p:nvPicPr>
        <p:blipFill rotWithShape="1">
          <a:blip r:embed="rId5">
            <a:alphaModFix/>
          </a:blip>
          <a:srcRect b="0" l="54504" r="0" t="0"/>
          <a:stretch/>
        </p:blipFill>
        <p:spPr>
          <a:xfrm>
            <a:off x="6213462" y="601650"/>
            <a:ext cx="1162225" cy="427148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0"/>
          <p:cNvSpPr txBox="1"/>
          <p:nvPr/>
        </p:nvSpPr>
        <p:spPr>
          <a:xfrm>
            <a:off x="236525" y="4198950"/>
            <a:ext cx="5658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What stages of work on a project (commercial product) do you know?</a:t>
            </a:r>
            <a:endParaRPr b="0" i="1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/>
        </p:nvSpPr>
        <p:spPr>
          <a:xfrm>
            <a:off x="303975" y="175175"/>
            <a:ext cx="8480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Software development</a:t>
            </a:r>
            <a:br>
              <a:rPr b="0" i="0" lang="en" sz="2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r>
              <a:rPr b="0" i="0" lang="en" sz="2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 stages</a:t>
            </a:r>
            <a:endParaRPr b="0" i="0" sz="25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87" name="Google Shape;187;p3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" name="Google Shape;189;p31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Discussion</a:t>
            </a:r>
            <a:b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 work tasks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0" name="Google Shape;19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8513" y="47054"/>
            <a:ext cx="1334800" cy="1263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9300" y="991925"/>
            <a:ext cx="7507517" cy="394254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1"/>
          <p:cNvSpPr txBox="1"/>
          <p:nvPr/>
        </p:nvSpPr>
        <p:spPr>
          <a:xfrm>
            <a:off x="179300" y="2255850"/>
            <a:ext cx="1953900" cy="42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Product </a:t>
            </a:r>
            <a:r>
              <a:rPr b="1" lang="en" sz="1600">
                <a:solidFill>
                  <a:schemeClr val="dk1"/>
                </a:solidFill>
              </a:rPr>
              <a:t>idea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Receiving an order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98" name="Google Shape;198;p31"/>
          <p:cNvSpPr txBox="1"/>
          <p:nvPr/>
        </p:nvSpPr>
        <p:spPr>
          <a:xfrm>
            <a:off x="4930100" y="2255850"/>
            <a:ext cx="2658600" cy="79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Prototyping</a:t>
            </a:r>
            <a:r>
              <a:rPr lang="en" sz="1600">
                <a:solidFill>
                  <a:schemeClr val="dk1"/>
                </a:solidFill>
              </a:rPr>
              <a:t> Developing a basic version of the product.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199" name="Google Shape;199;p31"/>
          <p:cNvSpPr txBox="1"/>
          <p:nvPr/>
        </p:nvSpPr>
        <p:spPr>
          <a:xfrm>
            <a:off x="2522600" y="2255850"/>
            <a:ext cx="2018100" cy="63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Design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Prototyping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200" name="Google Shape;200;p31"/>
          <p:cNvSpPr txBox="1"/>
          <p:nvPr/>
        </p:nvSpPr>
        <p:spPr>
          <a:xfrm>
            <a:off x="179300" y="4152000"/>
            <a:ext cx="2118600" cy="63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Finalizing the product according to the client’s wishes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01" name="Google Shape;201;p31"/>
          <p:cNvSpPr txBox="1"/>
          <p:nvPr/>
        </p:nvSpPr>
        <p:spPr>
          <a:xfrm>
            <a:off x="2648200" y="4302675"/>
            <a:ext cx="2018100" cy="63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Product</a:t>
            </a:r>
            <a:r>
              <a:rPr b="1" lang="en" sz="1600">
                <a:solidFill>
                  <a:schemeClr val="dk1"/>
                </a:solidFill>
              </a:rPr>
              <a:t> testing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202" name="Google Shape;202;p31"/>
          <p:cNvSpPr txBox="1"/>
          <p:nvPr/>
        </p:nvSpPr>
        <p:spPr>
          <a:xfrm>
            <a:off x="4816075" y="4255225"/>
            <a:ext cx="2519400" cy="63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Presenting</a:t>
            </a:r>
            <a:r>
              <a:rPr lang="en" sz="1600">
                <a:solidFill>
                  <a:schemeClr val="dk1"/>
                </a:solidFill>
              </a:rPr>
              <a:t> the product to the customer.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/>
        </p:nvSpPr>
        <p:spPr>
          <a:xfrm>
            <a:off x="303975" y="175175"/>
            <a:ext cx="8480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Software development</a:t>
            </a:r>
            <a:br>
              <a:rPr b="0" i="0" lang="en" sz="2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r>
              <a:rPr b="0" i="0" lang="en" sz="2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 stages</a:t>
            </a:r>
            <a:endParaRPr b="0" i="0" sz="25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208" name="Google Shape;208;p3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09" name="Google Shape;209;p3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" name="Google Shape;211;p32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Discussion</a:t>
            </a:r>
            <a:b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 work tasks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2" name="Google Shape;21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2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8513" y="47054"/>
            <a:ext cx="1334800" cy="126327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2"/>
          <p:cNvSpPr/>
          <p:nvPr/>
        </p:nvSpPr>
        <p:spPr>
          <a:xfrm>
            <a:off x="201700" y="2980775"/>
            <a:ext cx="6701100" cy="192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2"/>
          <p:cNvSpPr txBox="1"/>
          <p:nvPr/>
        </p:nvSpPr>
        <p:spPr>
          <a:xfrm rot="5400000">
            <a:off x="6436750" y="4324325"/>
            <a:ext cx="1770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Working day</a:t>
            </a:r>
            <a:br>
              <a:rPr b="0" i="0" lang="en" sz="1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" sz="1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tasks</a:t>
            </a:r>
            <a:endParaRPr b="0" i="0" sz="14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0" name="Google Shape;220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7588" y="1182216"/>
            <a:ext cx="7429451" cy="3944173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2"/>
          <p:cNvSpPr txBox="1"/>
          <p:nvPr/>
        </p:nvSpPr>
        <p:spPr>
          <a:xfrm>
            <a:off x="261650" y="2360255"/>
            <a:ext cx="1960800" cy="63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Product </a:t>
            </a:r>
            <a:r>
              <a:rPr b="1" lang="en" sz="1600">
                <a:solidFill>
                  <a:schemeClr val="dk1"/>
                </a:solidFill>
              </a:rPr>
              <a:t>idea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Receiving an order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22" name="Google Shape;222;p32"/>
          <p:cNvSpPr txBox="1"/>
          <p:nvPr/>
        </p:nvSpPr>
        <p:spPr>
          <a:xfrm>
            <a:off x="4705950" y="2403175"/>
            <a:ext cx="2595600" cy="63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Prototyping</a:t>
            </a:r>
            <a:r>
              <a:rPr lang="en" sz="1600">
                <a:solidFill>
                  <a:schemeClr val="dk1"/>
                </a:solidFill>
              </a:rPr>
              <a:t> Developing a basic version of the product.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223" name="Google Shape;223;p32"/>
          <p:cNvSpPr txBox="1"/>
          <p:nvPr/>
        </p:nvSpPr>
        <p:spPr>
          <a:xfrm>
            <a:off x="2418125" y="2312100"/>
            <a:ext cx="2018100" cy="63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Design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Prototyping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224" name="Google Shape;224;p32"/>
          <p:cNvSpPr txBox="1"/>
          <p:nvPr/>
        </p:nvSpPr>
        <p:spPr>
          <a:xfrm>
            <a:off x="340875" y="4141975"/>
            <a:ext cx="2181600" cy="79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Finalizing the product according to the client’s wishes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25" name="Google Shape;225;p32"/>
          <p:cNvSpPr txBox="1"/>
          <p:nvPr/>
        </p:nvSpPr>
        <p:spPr>
          <a:xfrm>
            <a:off x="2608000" y="4308175"/>
            <a:ext cx="2018100" cy="63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Product</a:t>
            </a:r>
            <a:r>
              <a:rPr b="1" lang="en" sz="1600">
                <a:solidFill>
                  <a:schemeClr val="dk1"/>
                </a:solidFill>
              </a:rPr>
              <a:t> testing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4812400" y="4151325"/>
            <a:ext cx="1960800" cy="63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Presenting</a:t>
            </a:r>
            <a:r>
              <a:rPr lang="en" sz="1600">
                <a:solidFill>
                  <a:schemeClr val="dk1"/>
                </a:solidFill>
              </a:rPr>
              <a:t> the product to the customer.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27" name="Google Shape;227;p32"/>
          <p:cNvSpPr txBox="1"/>
          <p:nvPr/>
        </p:nvSpPr>
        <p:spPr>
          <a:xfrm rot="-5400000">
            <a:off x="6478350" y="3769475"/>
            <a:ext cx="1497300" cy="58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Tasks for the work day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/>
        </p:nvSpPr>
        <p:spPr>
          <a:xfrm>
            <a:off x="303975" y="175175"/>
            <a:ext cx="8480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Software development</a:t>
            </a:r>
            <a:br>
              <a:rPr b="0" i="0" lang="en" sz="2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r>
              <a:rPr b="0" i="0" lang="en" sz="2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 stages</a:t>
            </a:r>
            <a:endParaRPr b="0" i="0" sz="25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233" name="Google Shape;233;p33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34" name="Google Shape;234;p33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3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6" name="Google Shape;236;p33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Discussion</a:t>
            </a:r>
            <a:b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 work tasks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7" name="Google Shape;23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3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3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8513" y="47054"/>
            <a:ext cx="1334800" cy="126327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3"/>
          <p:cNvSpPr txBox="1"/>
          <p:nvPr/>
        </p:nvSpPr>
        <p:spPr>
          <a:xfrm>
            <a:off x="481850" y="1167025"/>
            <a:ext cx="12327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0" lang="en" sz="7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🤨</a:t>
            </a:r>
            <a:endParaRPr b="0" i="0" sz="7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3"/>
          <p:cNvSpPr txBox="1"/>
          <p:nvPr/>
        </p:nvSpPr>
        <p:spPr>
          <a:xfrm>
            <a:off x="179300" y="2308400"/>
            <a:ext cx="18378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Product </a:t>
            </a: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idea.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Receiving an order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3"/>
          <p:cNvSpPr txBox="1"/>
          <p:nvPr/>
        </p:nvSpPr>
        <p:spPr>
          <a:xfrm>
            <a:off x="5103550" y="1071925"/>
            <a:ext cx="1408200" cy="15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🧑‍💻</a:t>
            </a:r>
            <a:endParaRPr b="0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3"/>
          <p:cNvSpPr txBox="1"/>
          <p:nvPr/>
        </p:nvSpPr>
        <p:spPr>
          <a:xfrm>
            <a:off x="2808725" y="1127950"/>
            <a:ext cx="12327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0" lang="en" sz="70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🖼️</a:t>
            </a:r>
            <a:endParaRPr b="0" i="0" sz="7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3"/>
          <p:cNvSpPr txBox="1"/>
          <p:nvPr/>
        </p:nvSpPr>
        <p:spPr>
          <a:xfrm>
            <a:off x="4971675" y="2308400"/>
            <a:ext cx="18378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Developing </a:t>
            </a: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basic version of the product.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3"/>
          <p:cNvSpPr txBox="1"/>
          <p:nvPr/>
        </p:nvSpPr>
        <p:spPr>
          <a:xfrm>
            <a:off x="2506175" y="2308400"/>
            <a:ext cx="18378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Design</a:t>
            </a: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Prototyping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3"/>
          <p:cNvSpPr txBox="1"/>
          <p:nvPr/>
        </p:nvSpPr>
        <p:spPr>
          <a:xfrm>
            <a:off x="2843975" y="3033775"/>
            <a:ext cx="1162200" cy="12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0" lang="en" sz="7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🔍</a:t>
            </a:r>
            <a:endParaRPr b="0" i="0" sz="7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3"/>
          <p:cNvSpPr txBox="1"/>
          <p:nvPr/>
        </p:nvSpPr>
        <p:spPr>
          <a:xfrm>
            <a:off x="2506175" y="4220025"/>
            <a:ext cx="18378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Product </a:t>
            </a: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testing.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3"/>
          <p:cNvSpPr txBox="1"/>
          <p:nvPr/>
        </p:nvSpPr>
        <p:spPr>
          <a:xfrm>
            <a:off x="106400" y="4153675"/>
            <a:ext cx="2045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Finalizing </a:t>
            </a: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product a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ccording to </a:t>
            </a: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customer's wishes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p33"/>
          <p:cNvSpPr txBox="1"/>
          <p:nvPr/>
        </p:nvSpPr>
        <p:spPr>
          <a:xfrm>
            <a:off x="481850" y="3033775"/>
            <a:ext cx="10869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0" lang="en" sz="7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🤔</a:t>
            </a:r>
            <a:endParaRPr b="0" i="0" sz="7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3"/>
          <p:cNvSpPr txBox="1"/>
          <p:nvPr/>
        </p:nvSpPr>
        <p:spPr>
          <a:xfrm>
            <a:off x="5367013" y="3009075"/>
            <a:ext cx="10869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0" lang="en" sz="7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👀</a:t>
            </a:r>
            <a:endParaRPr b="0" i="0" sz="7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3"/>
          <p:cNvSpPr txBox="1"/>
          <p:nvPr/>
        </p:nvSpPr>
        <p:spPr>
          <a:xfrm>
            <a:off x="4991550" y="4220025"/>
            <a:ext cx="18378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Presenting </a:t>
            </a: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product to the customer.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5" name="Google Shape;255;p33"/>
          <p:cNvCxnSpPr/>
          <p:nvPr/>
        </p:nvCxnSpPr>
        <p:spPr>
          <a:xfrm>
            <a:off x="1893800" y="1938625"/>
            <a:ext cx="6162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6" name="Google Shape;256;p33"/>
          <p:cNvCxnSpPr/>
          <p:nvPr/>
        </p:nvCxnSpPr>
        <p:spPr>
          <a:xfrm>
            <a:off x="4378688" y="1938625"/>
            <a:ext cx="6162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7" name="Google Shape;257;p33"/>
          <p:cNvCxnSpPr/>
          <p:nvPr/>
        </p:nvCxnSpPr>
        <p:spPr>
          <a:xfrm>
            <a:off x="1840025" y="3745000"/>
            <a:ext cx="6162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8" name="Google Shape;258;p33"/>
          <p:cNvCxnSpPr/>
          <p:nvPr/>
        </p:nvCxnSpPr>
        <p:spPr>
          <a:xfrm>
            <a:off x="6829350" y="1938625"/>
            <a:ext cx="6162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9" name="Google Shape;259;p33"/>
          <p:cNvCxnSpPr/>
          <p:nvPr/>
        </p:nvCxnSpPr>
        <p:spPr>
          <a:xfrm>
            <a:off x="4343975" y="3745000"/>
            <a:ext cx="6162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/>
          <p:nvPr/>
        </p:nvSpPr>
        <p:spPr>
          <a:xfrm>
            <a:off x="201700" y="2980775"/>
            <a:ext cx="6701100" cy="192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4"/>
          <p:cNvSpPr txBox="1"/>
          <p:nvPr/>
        </p:nvSpPr>
        <p:spPr>
          <a:xfrm>
            <a:off x="303975" y="175175"/>
            <a:ext cx="8480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Software development  </a:t>
            </a:r>
            <a:endParaRPr b="0" i="0" sz="25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stages</a:t>
            </a:r>
            <a:endParaRPr b="0" i="0" sz="25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266" name="Google Shape;266;p34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67" name="Google Shape;267;p34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4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" name="Google Shape;269;p34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Discussion</a:t>
            </a:r>
            <a:b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 work tasks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0" name="Google Shape;27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4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4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8513" y="47054"/>
            <a:ext cx="1334800" cy="126327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4"/>
          <p:cNvSpPr txBox="1"/>
          <p:nvPr/>
        </p:nvSpPr>
        <p:spPr>
          <a:xfrm>
            <a:off x="481850" y="1167025"/>
            <a:ext cx="12327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0" lang="en" sz="7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🤨</a:t>
            </a:r>
            <a:endParaRPr b="0" i="0" sz="7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179300" y="2308400"/>
            <a:ext cx="18378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Product </a:t>
            </a: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idea.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Receiving an order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5103550" y="1071925"/>
            <a:ext cx="1408200" cy="15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🧑‍💻</a:t>
            </a:r>
            <a:endParaRPr b="0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4"/>
          <p:cNvSpPr txBox="1"/>
          <p:nvPr/>
        </p:nvSpPr>
        <p:spPr>
          <a:xfrm>
            <a:off x="2808725" y="1127950"/>
            <a:ext cx="12327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0" lang="en" sz="70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🖼️</a:t>
            </a:r>
            <a:endParaRPr b="0" i="0" sz="7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4"/>
          <p:cNvSpPr txBox="1"/>
          <p:nvPr/>
        </p:nvSpPr>
        <p:spPr>
          <a:xfrm>
            <a:off x="4971675" y="2308400"/>
            <a:ext cx="18378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Developing </a:t>
            </a: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basic version of the product.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34"/>
          <p:cNvSpPr txBox="1"/>
          <p:nvPr/>
        </p:nvSpPr>
        <p:spPr>
          <a:xfrm>
            <a:off x="2506175" y="2308400"/>
            <a:ext cx="18378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Design</a:t>
            </a: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Prototyping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34"/>
          <p:cNvSpPr txBox="1"/>
          <p:nvPr/>
        </p:nvSpPr>
        <p:spPr>
          <a:xfrm>
            <a:off x="2843975" y="3033775"/>
            <a:ext cx="1162200" cy="12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0" lang="en" sz="7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🔍</a:t>
            </a:r>
            <a:endParaRPr b="0" i="0" sz="7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4"/>
          <p:cNvSpPr txBox="1"/>
          <p:nvPr/>
        </p:nvSpPr>
        <p:spPr>
          <a:xfrm>
            <a:off x="2506175" y="4220025"/>
            <a:ext cx="18378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Product </a:t>
            </a: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testing.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34"/>
          <p:cNvSpPr txBox="1"/>
          <p:nvPr/>
        </p:nvSpPr>
        <p:spPr>
          <a:xfrm>
            <a:off x="106400" y="4153675"/>
            <a:ext cx="2045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Finalizing </a:t>
            </a: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product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according to</a:t>
            </a: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the customer's wishes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34"/>
          <p:cNvSpPr txBox="1"/>
          <p:nvPr/>
        </p:nvSpPr>
        <p:spPr>
          <a:xfrm>
            <a:off x="481850" y="3033775"/>
            <a:ext cx="10869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0" lang="en" sz="7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🤔</a:t>
            </a:r>
            <a:endParaRPr b="0" i="0" sz="7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4"/>
          <p:cNvSpPr txBox="1"/>
          <p:nvPr/>
        </p:nvSpPr>
        <p:spPr>
          <a:xfrm>
            <a:off x="5367013" y="3009075"/>
            <a:ext cx="10869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0" lang="en" sz="7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👀</a:t>
            </a:r>
            <a:endParaRPr b="0" i="0" sz="7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4"/>
          <p:cNvSpPr txBox="1"/>
          <p:nvPr/>
        </p:nvSpPr>
        <p:spPr>
          <a:xfrm>
            <a:off x="4991550" y="4220025"/>
            <a:ext cx="18378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Presenting </a:t>
            </a: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product to the customer.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8" name="Google Shape;288;p34"/>
          <p:cNvCxnSpPr/>
          <p:nvPr/>
        </p:nvCxnSpPr>
        <p:spPr>
          <a:xfrm>
            <a:off x="1893800" y="1938625"/>
            <a:ext cx="6162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4378688" y="1938625"/>
            <a:ext cx="6162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0" name="Google Shape;290;p34"/>
          <p:cNvCxnSpPr/>
          <p:nvPr/>
        </p:nvCxnSpPr>
        <p:spPr>
          <a:xfrm>
            <a:off x="1840025" y="3745000"/>
            <a:ext cx="6162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1" name="Google Shape;291;p34"/>
          <p:cNvCxnSpPr/>
          <p:nvPr/>
        </p:nvCxnSpPr>
        <p:spPr>
          <a:xfrm>
            <a:off x="6829350" y="1938625"/>
            <a:ext cx="6162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2" name="Google Shape;292;p34"/>
          <p:cNvCxnSpPr/>
          <p:nvPr/>
        </p:nvCxnSpPr>
        <p:spPr>
          <a:xfrm>
            <a:off x="4343975" y="3745000"/>
            <a:ext cx="6162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93" name="Google Shape;293;p34"/>
          <p:cNvSpPr txBox="1"/>
          <p:nvPr/>
        </p:nvSpPr>
        <p:spPr>
          <a:xfrm>
            <a:off x="1447925" y="1167013"/>
            <a:ext cx="6162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✔️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4"/>
          <p:cNvSpPr txBox="1"/>
          <p:nvPr/>
        </p:nvSpPr>
        <p:spPr>
          <a:xfrm>
            <a:off x="3897550" y="1167013"/>
            <a:ext cx="6162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✔️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4"/>
          <p:cNvSpPr txBox="1"/>
          <p:nvPr/>
        </p:nvSpPr>
        <p:spPr>
          <a:xfrm>
            <a:off x="6459225" y="1167013"/>
            <a:ext cx="6162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✔️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4"/>
          <p:cNvSpPr txBox="1"/>
          <p:nvPr/>
        </p:nvSpPr>
        <p:spPr>
          <a:xfrm rot="5400000">
            <a:off x="6436750" y="3714725"/>
            <a:ext cx="1770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Tasks for the work day</a:t>
            </a:r>
            <a:endParaRPr b="0" i="0" sz="14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lgoritmika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