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y="5143500" cx="9144000"/>
  <p:notesSz cx="6858000" cy="9144000"/>
  <p:embeddedFontLst>
    <p:embeddedFont>
      <p:font typeface="Montserrat SemiBold"/>
      <p:regular r:id="rId64"/>
      <p:bold r:id="rId65"/>
      <p:italic r:id="rId66"/>
      <p:boldItalic r:id="rId67"/>
    </p:embeddedFont>
    <p:embeddedFont>
      <p:font typeface="Roboto"/>
      <p:regular r:id="rId68"/>
      <p:bold r:id="rId69"/>
      <p:italic r:id="rId70"/>
      <p:boldItalic r:id="rId71"/>
    </p:embeddedFont>
    <p:embeddedFont>
      <p:font typeface="Montserrat"/>
      <p:regular r:id="rId72"/>
      <p:bold r:id="rId73"/>
      <p:italic r:id="rId74"/>
      <p:boldItalic r:id="rId75"/>
    </p:embeddedFont>
    <p:embeddedFont>
      <p:font typeface="Montserrat Black"/>
      <p:bold r:id="rId76"/>
      <p:boldItalic r:id="rId77"/>
    </p:embeddedFont>
    <p:embeddedFont>
      <p:font typeface="Montserrat Medium"/>
      <p:regular r:id="rId78"/>
      <p:bold r:id="rId79"/>
      <p:italic r:id="rId80"/>
      <p:boldItalic r:id="rId81"/>
    </p:embeddedFont>
    <p:embeddedFont>
      <p:font typeface="Roboto Light"/>
      <p:regular r:id="rId82"/>
      <p:bold r:id="rId83"/>
      <p:italic r:id="rId84"/>
      <p:boldItalic r:id="rId85"/>
    </p:embeddedFont>
    <p:embeddedFont>
      <p:font typeface="Montserrat ExtraBold"/>
      <p:bold r:id="rId86"/>
      <p:boldItalic r:id="rId87"/>
    </p:embeddedFont>
    <p:embeddedFont>
      <p:font typeface="Open Sans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9482D3-9A4C-48F8-B0C6-0C015185FC61}">
  <a:tblStyle styleId="{ED9482D3-9A4C-48F8-B0C6-0C015185FC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pos="110" orient="horz"/>
        <p:guide pos="3130" orient="horz"/>
        <p:guide pos="5655"/>
        <p:guide pos="4704"/>
        <p:guide pos="353"/>
        <p:guide pos="4459"/>
        <p:guide pos="696" orient="horz"/>
        <p:guide pos="1622" orient="horz"/>
        <p:guide pos="1975" orient="horz"/>
        <p:guide pos="2906" orient="horz"/>
        <p:guide pos="2098"/>
        <p:guide pos="2555"/>
        <p:guide pos="4311"/>
        <p:guide pos="10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RobotoLight-italic.fntdata"/><Relationship Id="rId83" Type="http://schemas.openxmlformats.org/officeDocument/2006/relationships/font" Target="fonts/RobotoLight-bold.fntdata"/><Relationship Id="rId42" Type="http://schemas.openxmlformats.org/officeDocument/2006/relationships/slide" Target="slides/slide35.xml"/><Relationship Id="rId86" Type="http://schemas.openxmlformats.org/officeDocument/2006/relationships/font" Target="fonts/MontserratExtraBold-bold.fntdata"/><Relationship Id="rId41" Type="http://schemas.openxmlformats.org/officeDocument/2006/relationships/slide" Target="slides/slide34.xml"/><Relationship Id="rId85" Type="http://schemas.openxmlformats.org/officeDocument/2006/relationships/font" Target="fonts/RobotoLight-boldItalic.fntdata"/><Relationship Id="rId44" Type="http://schemas.openxmlformats.org/officeDocument/2006/relationships/slide" Target="slides/slide37.xml"/><Relationship Id="rId88" Type="http://schemas.openxmlformats.org/officeDocument/2006/relationships/font" Target="fonts/OpenSans-regular.fntdata"/><Relationship Id="rId43" Type="http://schemas.openxmlformats.org/officeDocument/2006/relationships/slide" Target="slides/slide36.xml"/><Relationship Id="rId87" Type="http://schemas.openxmlformats.org/officeDocument/2006/relationships/font" Target="fonts/MontserratExtraBold-boldItalic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OpenSans-bold.fntdata"/><Relationship Id="rId80" Type="http://schemas.openxmlformats.org/officeDocument/2006/relationships/font" Target="fonts/MontserratMedium-italic.fntdata"/><Relationship Id="rId82" Type="http://schemas.openxmlformats.org/officeDocument/2006/relationships/font" Target="fonts/RobotoLight-regular.fntdata"/><Relationship Id="rId81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Montserrat-bold.fntdata"/><Relationship Id="rId72" Type="http://schemas.openxmlformats.org/officeDocument/2006/relationships/font" Target="fonts/Montserrat-regular.fntdata"/><Relationship Id="rId31" Type="http://schemas.openxmlformats.org/officeDocument/2006/relationships/slide" Target="slides/slide24.xml"/><Relationship Id="rId75" Type="http://schemas.openxmlformats.org/officeDocument/2006/relationships/font" Target="fonts/Montserrat-boldItalic.fntdata"/><Relationship Id="rId30" Type="http://schemas.openxmlformats.org/officeDocument/2006/relationships/slide" Target="slides/slide23.xml"/><Relationship Id="rId74" Type="http://schemas.openxmlformats.org/officeDocument/2006/relationships/font" Target="fonts/Montserrat-italic.fntdata"/><Relationship Id="rId33" Type="http://schemas.openxmlformats.org/officeDocument/2006/relationships/slide" Target="slides/slide26.xml"/><Relationship Id="rId77" Type="http://schemas.openxmlformats.org/officeDocument/2006/relationships/font" Target="fonts/MontserratBlack-boldItalic.fntdata"/><Relationship Id="rId32" Type="http://schemas.openxmlformats.org/officeDocument/2006/relationships/slide" Target="slides/slide25.xml"/><Relationship Id="rId76" Type="http://schemas.openxmlformats.org/officeDocument/2006/relationships/font" Target="fonts/MontserratBlack-bold.fntdata"/><Relationship Id="rId35" Type="http://schemas.openxmlformats.org/officeDocument/2006/relationships/slide" Target="slides/slide28.xml"/><Relationship Id="rId79" Type="http://schemas.openxmlformats.org/officeDocument/2006/relationships/font" Target="fonts/MontserratMedium-bold.fntdata"/><Relationship Id="rId34" Type="http://schemas.openxmlformats.org/officeDocument/2006/relationships/slide" Target="slides/slide27.xml"/><Relationship Id="rId78" Type="http://schemas.openxmlformats.org/officeDocument/2006/relationships/font" Target="fonts/MontserratMedium-regular.fntdata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MontserratSemiBold-regular.fntdata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MontserratSemiBold-italic.fntdata"/><Relationship Id="rId21" Type="http://schemas.openxmlformats.org/officeDocument/2006/relationships/slide" Target="slides/slide14.xml"/><Relationship Id="rId65" Type="http://schemas.openxmlformats.org/officeDocument/2006/relationships/font" Target="fonts/MontserratSemiBold-bold.fntdata"/><Relationship Id="rId24" Type="http://schemas.openxmlformats.org/officeDocument/2006/relationships/slide" Target="slides/slide17.xml"/><Relationship Id="rId68" Type="http://schemas.openxmlformats.org/officeDocument/2006/relationships/font" Target="fonts/Roboto-regular.fntdata"/><Relationship Id="rId23" Type="http://schemas.openxmlformats.org/officeDocument/2006/relationships/slide" Target="slides/slide16.xml"/><Relationship Id="rId67" Type="http://schemas.openxmlformats.org/officeDocument/2006/relationships/font" Target="fonts/MontserratSemiBold-bold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Roboto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font" Target="fonts/OpenSans-boldItalic.fntdata"/><Relationship Id="rId90" Type="http://schemas.openxmlformats.org/officeDocument/2006/relationships/font" Target="fonts/OpenSans-italic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c08d3450_2_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b0c08d345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0c08d3450_2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b0c08d3450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0c08d3450_2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b0c08d3450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0c08d3450_2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b0c08d3450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0c08d3450_2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b0c08d3450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0c08d3450_2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b0c08d3450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0c08d3450_2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b0c08d3450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0c08d3450_2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b0c08d3450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0c08d3450_2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b0c08d3450_2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0c08d3450_2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b0c08d3450_2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0c08d3450_2_3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b0c08d3450_2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c08d3450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b0c08d345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0c08d3450_2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b0c08d3450_2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Believe it or not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Mammals with the largest ears are elephants!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0c08d3450_2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b0c08d3450_2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Believe it or not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Mammals with the largest ears are elephants!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b0c08d3450_2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b0c08d3450_2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0c08d3450_2_4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b0c08d3450_2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0c08d3450_2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b0c08d3450_2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0c08d3450_2_4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b0c08d3450_2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0c08d3450_2_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b0c08d3450_2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b0c08d3450_2_4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b0c08d3450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b0c08d3450_2_5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b0c08d3450_2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0c08d3450_2_5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gb0c08d3450_2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0c08d3450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b0c08d345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0c08d3450_2_5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gb0c08d3450_2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b0c08d3450_2_5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b0c08d3450_2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0c08d3450_2_5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gb0c08d3450_2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b0c08d3450_2_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gb0c08d3450_2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b0c08d3450_2_6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gb0c08d3450_2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b0c08d3450_2_6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b0c08d3450_2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b0c08d3450_2_6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b0c08d3450_2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b0c08d3450_2_7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b0c08d3450_2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b0c08d3450_2_7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gb0c08d3450_2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b0c08d3450_2_7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b0c08d3450_2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c08d3450_2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b0c08d345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Folder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Left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Right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Mirror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Sharpness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b/w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b0c08d3450_2_7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gb0c08d3450_2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b0c08d3450_2_7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gb0c08d3450_2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b0c08d3450_2_8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gb0c08d3450_2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b0c08d3450_2_8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gb0c08d3450_2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b0c08d3450_2_8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" name="Google Shape;980;gb0c08d3450_2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b0c08d3450_2_8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5" name="Google Shape;1005;gb0c08d3450_2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0c08d3450_2_9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gb0c08d3450_2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b0c08d3450_2_9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6" name="Google Shape;1046;gb0c08d3450_2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b0c08d3450_2_94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6" name="Google Shape;1066;gb0c08d3450_2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b0c08d3450_2_95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gb0c08d3450_2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0c08d3450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b0c08d3450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b0c08d3450_2_96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9" name="Google Shape;1089;gb0c08d3450_2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b2897b6b54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9" name="Google Shape;1099;gb2897b6b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b0c08d3450_2_9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2" name="Google Shape;1122;gb0c08d3450_2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b0c08d3450_2_10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3" name="Google Shape;1133;gb0c08d3450_2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b0c08d3450_2_10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gb0c08d3450_2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b0c08d3450_2_10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gb0c08d3450_2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b0c08d3450_2_10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5" name="Google Shape;1195;gb0c08d3450_2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c08d3450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b0c08d3450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0c08d3450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b0c08d345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0c08d3450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b0c08d3450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0c08d3450_2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b0c08d3450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b="0" i="0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b="0" i="0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Light"/>
              <a:buChar char="▸"/>
              <a:defRPr b="0" i="0" sz="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 Light"/>
              <a:buChar char="▹"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ontserrat SemiBold"/>
              <a:buChar char="▸"/>
              <a:defRPr b="0" i="0" sz="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▹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document/d/1S2AKo-yxqs5nqXlqsQk7eIRMIGhaJLDr1Fzwb__fGfc/edit" TargetMode="External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Relationship Id="rId5" Type="http://schemas.openxmlformats.org/officeDocument/2006/relationships/hyperlink" Target="https://lms.alg.academy/task-preview/17026?track=1&amp;position=1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0.jpg"/><Relationship Id="rId6" Type="http://schemas.openxmlformats.org/officeDocument/2006/relationships/image" Target="../media/image22.png"/><Relationship Id="rId7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0.jpg"/><Relationship Id="rId6" Type="http://schemas.openxmlformats.org/officeDocument/2006/relationships/image" Target="../media/image22.png"/><Relationship Id="rId7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Relationship Id="rId5" Type="http://schemas.openxmlformats.org/officeDocument/2006/relationships/hyperlink" Target="https://lms.alg.academy/task-preview/17026?track=1&amp;position=1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3.jpg"/><Relationship Id="rId6" Type="http://schemas.openxmlformats.org/officeDocument/2006/relationships/image" Target="../media/image20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/>
        </p:nvSpPr>
        <p:spPr>
          <a:xfrm>
            <a:off x="360000" y="1612706"/>
            <a:ext cx="4212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4. Lesson 2.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The Easy </a:t>
            </a:r>
            <a:endParaRPr b="0" i="0" sz="4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Editor app. Part 1</a:t>
            </a:r>
            <a:endParaRPr b="0" i="0" sz="4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60002" y="4152025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Link to the methodological guidelines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4994" y="4353486"/>
            <a:ext cx="266925" cy="2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6">
            <a:hlinkClick r:id="rId5"/>
          </p:cNvPr>
          <p:cNvSpPr/>
          <p:nvPr/>
        </p:nvSpPr>
        <p:spPr>
          <a:xfrm>
            <a:off x="315561" y="4257992"/>
            <a:ext cx="2211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850" y="301625"/>
            <a:ext cx="1698850" cy="4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Planning work on the project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74" name="Google Shape;27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75" name="Google Shape;27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35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/>
          <p:nvPr/>
        </p:nvSpPr>
        <p:spPr>
          <a:xfrm>
            <a:off x="3014275" y="2615125"/>
            <a:ext cx="1750200" cy="4962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Photo editor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4598275" y="1983025"/>
            <a:ext cx="1686000" cy="4707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development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35"/>
          <p:cNvCxnSpPr>
            <a:stCxn id="284" idx="0"/>
            <a:endCxn id="285" idx="1"/>
          </p:cNvCxnSpPr>
          <p:nvPr/>
        </p:nvCxnSpPr>
        <p:spPr>
          <a:xfrm flipH="1" rot="10800000">
            <a:off x="3889375" y="2218525"/>
            <a:ext cx="708900" cy="396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35"/>
          <p:cNvSpPr txBox="1"/>
          <p:nvPr/>
        </p:nvSpPr>
        <p:spPr>
          <a:xfrm>
            <a:off x="3318175" y="665100"/>
            <a:ext cx="2148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mind map: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8" name="Google Shape;288;p35"/>
          <p:cNvCxnSpPr>
            <a:stCxn id="284" idx="0"/>
            <a:endCxn id="289" idx="3"/>
          </p:cNvCxnSpPr>
          <p:nvPr/>
        </p:nvCxnSpPr>
        <p:spPr>
          <a:xfrm rot="10800000">
            <a:off x="3176875" y="2218525"/>
            <a:ext cx="712500" cy="396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35"/>
          <p:cNvSpPr/>
          <p:nvPr/>
        </p:nvSpPr>
        <p:spPr>
          <a:xfrm>
            <a:off x="1558775" y="1983025"/>
            <a:ext cx="1618200" cy="4707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a list of images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3052675" y="3375050"/>
            <a:ext cx="1686000" cy="4707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35"/>
          <p:cNvCxnSpPr>
            <a:stCxn id="284" idx="2"/>
            <a:endCxn id="290" idx="0"/>
          </p:cNvCxnSpPr>
          <p:nvPr/>
        </p:nvCxnSpPr>
        <p:spPr>
          <a:xfrm>
            <a:off x="3889375" y="3111325"/>
            <a:ext cx="6300" cy="263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35"/>
          <p:cNvSpPr/>
          <p:nvPr/>
        </p:nvSpPr>
        <p:spPr>
          <a:xfrm>
            <a:off x="303975" y="1203975"/>
            <a:ext cx="1334700" cy="55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 a list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images from a folder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1766975" y="1203975"/>
            <a:ext cx="1334700" cy="55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Selecting an image for editing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3229975" y="1205600"/>
            <a:ext cx="1334700" cy="55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 image preview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35"/>
          <p:cNvCxnSpPr>
            <a:stCxn id="289" idx="0"/>
            <a:endCxn id="292" idx="2"/>
          </p:cNvCxnSpPr>
          <p:nvPr/>
        </p:nvCxnSpPr>
        <p:spPr>
          <a:xfrm rot="10800000">
            <a:off x="971375" y="1761925"/>
            <a:ext cx="1396500" cy="22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35"/>
          <p:cNvCxnSpPr>
            <a:stCxn id="289" idx="0"/>
            <a:endCxn id="293" idx="2"/>
          </p:cNvCxnSpPr>
          <p:nvPr/>
        </p:nvCxnSpPr>
        <p:spPr>
          <a:xfrm flipH="1" rot="10800000">
            <a:off x="2367875" y="1761925"/>
            <a:ext cx="66600" cy="22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35"/>
          <p:cNvCxnSpPr>
            <a:stCxn id="289" idx="0"/>
            <a:endCxn id="294" idx="2"/>
          </p:cNvCxnSpPr>
          <p:nvPr/>
        </p:nvCxnSpPr>
        <p:spPr>
          <a:xfrm flipH="1" rot="10800000">
            <a:off x="2367875" y="1763725"/>
            <a:ext cx="1529400" cy="21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35"/>
          <p:cNvSpPr/>
          <p:nvPr/>
        </p:nvSpPr>
        <p:spPr>
          <a:xfrm>
            <a:off x="5035850" y="1249250"/>
            <a:ext cx="11622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widgets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6295938" y="1247625"/>
            <a:ext cx="13347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Placing in layouts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35"/>
          <p:cNvCxnSpPr>
            <a:stCxn id="285" idx="0"/>
            <a:endCxn id="298" idx="2"/>
          </p:cNvCxnSpPr>
          <p:nvPr/>
        </p:nvCxnSpPr>
        <p:spPr>
          <a:xfrm flipH="1" rot="10800000">
            <a:off x="5441275" y="1719925"/>
            <a:ext cx="175800" cy="26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35"/>
          <p:cNvCxnSpPr>
            <a:stCxn id="285" idx="0"/>
            <a:endCxn id="299" idx="2"/>
          </p:cNvCxnSpPr>
          <p:nvPr/>
        </p:nvCxnSpPr>
        <p:spPr>
          <a:xfrm flipH="1" rot="10800000">
            <a:off x="5441275" y="1718425"/>
            <a:ext cx="1521900" cy="264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35"/>
          <p:cNvSpPr/>
          <p:nvPr/>
        </p:nvSpPr>
        <p:spPr>
          <a:xfrm>
            <a:off x="559263" y="4270625"/>
            <a:ext cx="9201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 right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1653963" y="4270625"/>
            <a:ext cx="9201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 left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2845813" y="4270625"/>
            <a:ext cx="12414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Mirror reflection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4331263" y="4270625"/>
            <a:ext cx="5502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B/w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5047138" y="4270625"/>
            <a:ext cx="10896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Sharpen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35"/>
          <p:cNvCxnSpPr>
            <a:stCxn id="290" idx="2"/>
            <a:endCxn id="302" idx="0"/>
          </p:cNvCxnSpPr>
          <p:nvPr/>
        </p:nvCxnSpPr>
        <p:spPr>
          <a:xfrm flipH="1">
            <a:off x="1019275" y="3845750"/>
            <a:ext cx="28764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35"/>
          <p:cNvCxnSpPr>
            <a:stCxn id="290" idx="2"/>
            <a:endCxn id="303" idx="0"/>
          </p:cNvCxnSpPr>
          <p:nvPr/>
        </p:nvCxnSpPr>
        <p:spPr>
          <a:xfrm flipH="1">
            <a:off x="2113975" y="3845750"/>
            <a:ext cx="17817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35"/>
          <p:cNvCxnSpPr>
            <a:stCxn id="290" idx="2"/>
            <a:endCxn id="304" idx="0"/>
          </p:cNvCxnSpPr>
          <p:nvPr/>
        </p:nvCxnSpPr>
        <p:spPr>
          <a:xfrm flipH="1">
            <a:off x="3466375" y="3845750"/>
            <a:ext cx="4293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35"/>
          <p:cNvCxnSpPr>
            <a:stCxn id="290" idx="2"/>
            <a:endCxn id="305" idx="0"/>
          </p:cNvCxnSpPr>
          <p:nvPr/>
        </p:nvCxnSpPr>
        <p:spPr>
          <a:xfrm>
            <a:off x="3895675" y="3845750"/>
            <a:ext cx="7107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35"/>
          <p:cNvCxnSpPr>
            <a:stCxn id="290" idx="2"/>
            <a:endCxn id="306" idx="0"/>
          </p:cNvCxnSpPr>
          <p:nvPr/>
        </p:nvCxnSpPr>
        <p:spPr>
          <a:xfrm>
            <a:off x="3895675" y="3845750"/>
            <a:ext cx="16962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35"/>
          <p:cNvSpPr/>
          <p:nvPr/>
        </p:nvSpPr>
        <p:spPr>
          <a:xfrm>
            <a:off x="6397513" y="4270625"/>
            <a:ext cx="10896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result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35"/>
          <p:cNvCxnSpPr>
            <a:stCxn id="290" idx="2"/>
            <a:endCxn id="312" idx="0"/>
          </p:cNvCxnSpPr>
          <p:nvPr/>
        </p:nvCxnSpPr>
        <p:spPr>
          <a:xfrm>
            <a:off x="3895675" y="3845750"/>
            <a:ext cx="30465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35"/>
          <p:cNvSpPr/>
          <p:nvPr/>
        </p:nvSpPr>
        <p:spPr>
          <a:xfrm>
            <a:off x="5792788" y="829350"/>
            <a:ext cx="550200" cy="550200"/>
          </a:xfrm>
          <a:prstGeom prst="sun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7193275" y="829350"/>
            <a:ext cx="550200" cy="550200"/>
          </a:xfrm>
          <a:prstGeom prst="sun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2712563" y="829350"/>
            <a:ext cx="550200" cy="550200"/>
          </a:xfrm>
          <a:prstGeom prst="sun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1266888" y="778925"/>
            <a:ext cx="550200" cy="550200"/>
          </a:xfrm>
          <a:prstGeom prst="sun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5580100" y="2968075"/>
            <a:ext cx="550200" cy="550200"/>
          </a:xfrm>
          <a:prstGeom prst="sun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6480050" y="2957938"/>
            <a:ext cx="13347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Tasks for today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0" name="Google Shape;320;p35"/>
          <p:cNvCxnSpPr/>
          <p:nvPr/>
        </p:nvCxnSpPr>
        <p:spPr>
          <a:xfrm>
            <a:off x="6148275" y="3243175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/>
        </p:nvSpPr>
        <p:spPr>
          <a:xfrm>
            <a:off x="360000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The goal of the working day is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26" name="Google Shape;326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27" name="Google Shape;327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9" name="Google Shape;32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 txBox="1"/>
          <p:nvPr/>
        </p:nvSpPr>
        <p:spPr>
          <a:xfrm>
            <a:off x="403075" y="2255725"/>
            <a:ext cx="7065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Today you </a:t>
            </a: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will</a:t>
            </a:r>
            <a:r>
              <a:rPr b="0" i="0" lang="en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728375" y="672350"/>
            <a:ext cx="63507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 create an interface for the Easy Editor app and configure uploading images from any folder on a computer.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784400" y="2801475"/>
            <a:ext cx="64551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0" i="0" lang="en" sz="16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ecall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how to build interfaces using PyQt.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0" i="0" lang="en" sz="16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tart exploring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the capabilities of the os module for working with an operating system.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0" i="0" lang="en" sz="16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rogram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your own DirList class to load and display a list of images.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2900" y="1647000"/>
            <a:ext cx="1954200" cy="18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 txBox="1"/>
          <p:nvPr/>
        </p:nvSpPr>
        <p:spPr>
          <a:xfrm>
            <a:off x="348850" y="1355875"/>
            <a:ext cx="59637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" sz="3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</a:t>
            </a:r>
            <a:r>
              <a:rPr b="0" i="0" lang="en" sz="37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ualification</a:t>
            </a:r>
            <a:endParaRPr b="0" i="0" sz="37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360000" y="320450"/>
            <a:ext cx="5690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4. Lesson 2. The Easy Editor app P. 1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8"/>
          <p:cNvPicPr preferRelativeResize="0"/>
          <p:nvPr/>
        </p:nvPicPr>
        <p:blipFill rotWithShape="1">
          <a:blip r:embed="rId3">
            <a:alphaModFix/>
          </a:blip>
          <a:srcRect b="0" l="48617" r="0" t="0"/>
          <a:stretch/>
        </p:blipFill>
        <p:spPr>
          <a:xfrm>
            <a:off x="5972726" y="881587"/>
            <a:ext cx="1436876" cy="390407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8"/>
          <p:cNvSpPr txBox="1"/>
          <p:nvPr/>
        </p:nvSpPr>
        <p:spPr>
          <a:xfrm>
            <a:off x="360375" y="267700"/>
            <a:ext cx="6423900" cy="1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FF784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Demonstrate your knowledge</a:t>
            </a:r>
            <a:r>
              <a:rPr b="0" i="0" lang="en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b="0" i="0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o</a:t>
            </a: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f </a:t>
            </a:r>
            <a:r>
              <a:rPr b="0" i="0" lang="en" sz="2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scopes and UI elements</a:t>
            </a:r>
            <a:endParaRPr b="0" i="0" sz="23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55" name="Google Shape;355;p3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56" name="Google Shape;356;p3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8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ualification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/>
        </p:nvSpPr>
        <p:spPr>
          <a:xfrm>
            <a:off x="360375" y="324100"/>
            <a:ext cx="7150200" cy="1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</a:t>
            </a:r>
            <a:r>
              <a:rPr b="0" i="0" lang="en" sz="26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formats</a:t>
            </a:r>
            <a:r>
              <a:rPr lang="en" sz="2600">
                <a:latin typeface="Montserrat ExtraBold"/>
                <a:ea typeface="Montserrat ExtraBold"/>
                <a:cs typeface="Montserrat ExtraBold"/>
                <a:sym typeface="Montserrat ExtraBold"/>
              </a:rPr>
              <a:t> of graphic files </a:t>
            </a: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 you know?</a:t>
            </a:r>
            <a:endParaRPr b="0" i="0" sz="26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does the file </a:t>
            </a:r>
            <a:r>
              <a:rPr b="0" i="0" lang="en" sz="2500" u="none" cap="none" strike="noStrike">
                <a:solidFill>
                  <a:srgbClr val="FF784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format </a:t>
            </a:r>
            <a:r>
              <a:rPr b="0" i="0" lang="en" sz="25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differ from the </a:t>
            </a:r>
            <a:r>
              <a:rPr b="0" i="0" lang="en" sz="2500" u="none" cap="none" strike="noStrike">
                <a:solidFill>
                  <a:srgbClr val="FF784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extension</a:t>
            </a:r>
            <a:r>
              <a:rPr b="0" i="0" lang="en" sz="25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68" name="Google Shape;368;p3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69" name="Google Shape;369;p3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39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ualification 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2" name="Google Shape;3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/>
        </p:nvSpPr>
        <p:spPr>
          <a:xfrm>
            <a:off x="360000" y="175175"/>
            <a:ext cx="7442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Graphic file </a:t>
            </a:r>
            <a:r>
              <a:rPr b="0" i="0" lang="en" sz="26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formats</a:t>
            </a: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b="0" i="0" sz="26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81" name="Google Shape;381;p4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82" name="Google Shape;382;p4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40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5" name="Google Shape;3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 txBox="1"/>
          <p:nvPr/>
        </p:nvSpPr>
        <p:spPr>
          <a:xfrm>
            <a:off x="676775" y="675975"/>
            <a:ext cx="59781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JPG.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PNG.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BMP.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SVG.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EPS.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etc.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1883700" y="2752225"/>
            <a:ext cx="2120400" cy="50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filename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4349375" y="2752225"/>
            <a:ext cx="966600" cy="50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4134433" y="3166300"/>
            <a:ext cx="84600" cy="84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2294550" y="3641275"/>
            <a:ext cx="1298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0"/>
          <p:cNvSpPr txBox="1"/>
          <p:nvPr/>
        </p:nvSpPr>
        <p:spPr>
          <a:xfrm>
            <a:off x="4081475" y="3640250"/>
            <a:ext cx="1502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Extension</a:t>
            </a:r>
            <a:endParaRPr b="0" i="1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3069600" y="4530313"/>
            <a:ext cx="1502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FILENAME</a:t>
            </a:r>
            <a:endParaRPr b="1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0"/>
          <p:cNvCxnSpPr>
            <a:stCxn id="390" idx="2"/>
            <a:endCxn id="393" idx="0"/>
          </p:cNvCxnSpPr>
          <p:nvPr/>
        </p:nvCxnSpPr>
        <p:spPr>
          <a:xfrm>
            <a:off x="2943900" y="3252925"/>
            <a:ext cx="0" cy="388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40"/>
          <p:cNvCxnSpPr>
            <a:stCxn id="391" idx="2"/>
            <a:endCxn id="394" idx="0"/>
          </p:cNvCxnSpPr>
          <p:nvPr/>
        </p:nvCxnSpPr>
        <p:spPr>
          <a:xfrm>
            <a:off x="4832675" y="3252925"/>
            <a:ext cx="0" cy="387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8" name="Google Shape;398;p40"/>
          <p:cNvSpPr/>
          <p:nvPr/>
        </p:nvSpPr>
        <p:spPr>
          <a:xfrm rot="5400000">
            <a:off x="3569375" y="2557150"/>
            <a:ext cx="192900" cy="3558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/>
        </p:nvSpPr>
        <p:spPr>
          <a:xfrm>
            <a:off x="360000" y="175175"/>
            <a:ext cx="72264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Show </a:t>
            </a: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</a:t>
            </a:r>
            <a:r>
              <a:rPr b="0" i="0" lang="en" sz="26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name </a:t>
            </a: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all the </a:t>
            </a:r>
            <a:r>
              <a:rPr b="0" i="0" lang="en" sz="2600" u="none" cap="none" strike="noStrike">
                <a:solidFill>
                  <a:srgbClr val="FF784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widgets </a:t>
            </a: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 the picture:</a:t>
            </a:r>
            <a:endParaRPr b="0" i="0" sz="26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04" name="Google Shape;404;p4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05" name="Google Shape;405;p4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41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4588" y="1337948"/>
            <a:ext cx="5468174" cy="359604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1"/>
          <p:cNvSpPr txBox="1"/>
          <p:nvPr/>
        </p:nvSpPr>
        <p:spPr>
          <a:xfrm>
            <a:off x="2249800" y="18260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Folder</a:t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838" y="1089648"/>
            <a:ext cx="5468174" cy="359604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2"/>
          <p:cNvSpPr txBox="1"/>
          <p:nvPr/>
        </p:nvSpPr>
        <p:spPr>
          <a:xfrm>
            <a:off x="360000" y="175175"/>
            <a:ext cx="7226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Widget names:</a:t>
            </a:r>
            <a:endParaRPr b="0" i="0" sz="26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20" name="Google Shape;420;p4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21" name="Google Shape;421;p4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42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4" name="Google Shape;42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2"/>
          <p:cNvSpPr txBox="1"/>
          <p:nvPr/>
        </p:nvSpPr>
        <p:spPr>
          <a:xfrm>
            <a:off x="2166750" y="4596750"/>
            <a:ext cx="2349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 —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QPushButton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42"/>
          <p:cNvCxnSpPr/>
          <p:nvPr/>
        </p:nvCxnSpPr>
        <p:spPr>
          <a:xfrm flipH="1" rot="10800000">
            <a:off x="3330700" y="3993575"/>
            <a:ext cx="232800" cy="729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42"/>
          <p:cNvCxnSpPr/>
          <p:nvPr/>
        </p:nvCxnSpPr>
        <p:spPr>
          <a:xfrm flipH="1" rot="10800000">
            <a:off x="5245275" y="1043400"/>
            <a:ext cx="232800" cy="729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1" name="Google Shape;431;p42"/>
          <p:cNvSpPr txBox="1"/>
          <p:nvPr/>
        </p:nvSpPr>
        <p:spPr>
          <a:xfrm>
            <a:off x="4515750" y="526675"/>
            <a:ext cx="2952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label/image  —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QLabel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42"/>
          <p:cNvCxnSpPr/>
          <p:nvPr/>
        </p:nvCxnSpPr>
        <p:spPr>
          <a:xfrm rot="10800000">
            <a:off x="1540050" y="2878150"/>
            <a:ext cx="558300" cy="322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p42"/>
          <p:cNvSpPr txBox="1"/>
          <p:nvPr/>
        </p:nvSpPr>
        <p:spPr>
          <a:xfrm>
            <a:off x="360000" y="2070000"/>
            <a:ext cx="1267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Selectable list —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QListWidget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42"/>
          <p:cNvCxnSpPr/>
          <p:nvPr/>
        </p:nvCxnSpPr>
        <p:spPr>
          <a:xfrm rot="10800000">
            <a:off x="1172475" y="1096675"/>
            <a:ext cx="549300" cy="317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42"/>
          <p:cNvSpPr txBox="1"/>
          <p:nvPr/>
        </p:nvSpPr>
        <p:spPr>
          <a:xfrm>
            <a:off x="272625" y="659150"/>
            <a:ext cx="20358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window —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QWidget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1984150" y="1568450"/>
            <a:ext cx="3018900" cy="28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Folder</a:t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/>
        </p:nvSpPr>
        <p:spPr>
          <a:xfrm>
            <a:off x="360000" y="175175"/>
            <a:ext cx="72264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</a:t>
            </a:r>
            <a:r>
              <a:rPr lang="en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 to create an </a:t>
            </a:r>
            <a:r>
              <a:rPr lang="en" sz="2400">
                <a:solidFill>
                  <a:srgbClr val="FF784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empty application </a:t>
            </a:r>
            <a:r>
              <a:rPr b="0" i="0" lang="en" sz="2400" u="none" cap="none" strike="noStrike">
                <a:solidFill>
                  <a:srgbClr val="FF784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window?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Montserrat ExtraBold"/>
                <a:ea typeface="Montserrat ExtraBold"/>
                <a:cs typeface="Montserrat ExtraBold"/>
                <a:sym typeface="Montserrat ExtraBold"/>
              </a:rPr>
              <a:t>List </a:t>
            </a:r>
            <a:r>
              <a:rPr b="0" i="0" lang="en" sz="22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PyQt5 </a:t>
            </a:r>
            <a:r>
              <a:rPr b="0" i="0" lang="en" sz="22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modules </a:t>
            </a:r>
            <a:r>
              <a:rPr b="0" i="0" lang="en" sz="22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 </a:t>
            </a:r>
            <a:r>
              <a:rPr b="0" i="0" lang="en" sz="22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commands</a:t>
            </a:r>
            <a:r>
              <a:rPr b="0" i="0" lang="en" sz="2200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200">
                <a:latin typeface="Montserrat ExtraBold"/>
                <a:ea typeface="Montserrat ExtraBold"/>
                <a:cs typeface="Montserrat ExtraBold"/>
                <a:sym typeface="Montserrat ExtraBold"/>
              </a:rPr>
              <a:t>required</a:t>
            </a:r>
            <a:r>
              <a:rPr b="0" i="0" lang="en" sz="22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42" name="Google Shape;442;p4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43" name="Google Shape;443;p4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43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6" name="Google Shape;44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3"/>
          <p:cNvSpPr txBox="1"/>
          <p:nvPr/>
        </p:nvSpPr>
        <p:spPr>
          <a:xfrm>
            <a:off x="364500" y="4525875"/>
            <a:ext cx="671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you are confused, use the theoretical documentation!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"/>
          <p:cNvSpPr txBox="1"/>
          <p:nvPr/>
        </p:nvSpPr>
        <p:spPr>
          <a:xfrm>
            <a:off x="296700" y="175175"/>
            <a:ext cx="722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Creating a</a:t>
            </a:r>
            <a:r>
              <a:rPr lang="en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n empty 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application window: </a:t>
            </a:r>
            <a:endParaRPr b="0" i="0" sz="22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56" name="Google Shape;456;p4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57" name="Google Shape;457;p4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44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0" name="Google Shape;46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4"/>
          <p:cNvSpPr txBox="1"/>
          <p:nvPr/>
        </p:nvSpPr>
        <p:spPr>
          <a:xfrm>
            <a:off x="233400" y="583925"/>
            <a:ext cx="7353000" cy="2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PyQt5.QtWidgets </a:t>
            </a: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QApplication, QWidget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 = QApplication([])</a:t>
            </a:r>
            <a:endParaRPr b="0" i="0" sz="1200" u="none" cap="none" strike="noStrike"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main_win = QWidget()</a:t>
            </a:r>
            <a:endParaRPr b="0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main_win.setWindowTitle(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'Empty window'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main_win.show()</a:t>
            </a:r>
            <a:endParaRPr b="0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app.exec_()</a:t>
            </a:r>
            <a:endParaRPr b="0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5" name="Google Shape;46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5675" y="1955900"/>
            <a:ext cx="3530725" cy="28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4"/>
          <p:cNvSpPr txBox="1"/>
          <p:nvPr/>
        </p:nvSpPr>
        <p:spPr>
          <a:xfrm>
            <a:off x="5480100" y="2035175"/>
            <a:ext cx="134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D9D9D9"/>
                </a:highlight>
              </a:rPr>
              <a:t>Empty window</a:t>
            </a:r>
            <a:endParaRPr sz="7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38" y="1513099"/>
            <a:ext cx="2237575" cy="21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7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4. Lesson 2. The Easy Editor app P. 1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7"/>
          <p:cNvSpPr txBox="1"/>
          <p:nvPr/>
        </p:nvSpPr>
        <p:spPr>
          <a:xfrm>
            <a:off x="360000" y="916000"/>
            <a:ext cx="56904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</a:t>
            </a:r>
            <a:br>
              <a:rPr b="0" i="0" lang="en" sz="35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35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planning</a:t>
            </a:r>
            <a:endParaRPr b="0" i="0" sz="35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Discussion: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/>
        </p:nvSpPr>
        <p:spPr>
          <a:xfrm>
            <a:off x="360000" y="175175"/>
            <a:ext cx="72264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I </a:t>
            </a:r>
            <a:r>
              <a:rPr b="0" i="0" lang="en" sz="24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create 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</a:t>
            </a:r>
            <a:r>
              <a:rPr lang="en" sz="2400" u="sng">
                <a:latin typeface="Montserrat ExtraBold"/>
                <a:ea typeface="Montserrat ExtraBold"/>
                <a:cs typeface="Montserrat ExtraBold"/>
                <a:sym typeface="Montserrat ExtraBold"/>
              </a:rPr>
              <a:t>position</a:t>
            </a:r>
            <a:r>
              <a:rPr lang="en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widgets in an empty window like in the picture?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72" name="Google Shape;472;p4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73" name="Google Shape;473;p4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45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6" name="Google Shape;47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5"/>
          <p:cNvSpPr txBox="1"/>
          <p:nvPr/>
        </p:nvSpPr>
        <p:spPr>
          <a:xfrm>
            <a:off x="364500" y="4525875"/>
            <a:ext cx="671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you are confused, use the theoretical documentation!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1" name="Google Shape;48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8500" y="1246073"/>
            <a:ext cx="4817858" cy="32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5"/>
          <p:cNvSpPr txBox="1"/>
          <p:nvPr/>
        </p:nvSpPr>
        <p:spPr>
          <a:xfrm>
            <a:off x="3330700" y="1536875"/>
            <a:ext cx="3000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D9D9D9"/>
                </a:highlight>
              </a:rPr>
              <a:t>Believe it or not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483" name="Google Shape;483;p45"/>
          <p:cNvSpPr txBox="1"/>
          <p:nvPr/>
        </p:nvSpPr>
        <p:spPr>
          <a:xfrm>
            <a:off x="2138650" y="2368150"/>
            <a:ext cx="4046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D9D9D9"/>
                </a:highlight>
              </a:rPr>
              <a:t>Mammals with the largest ears are elephants!</a:t>
            </a:r>
            <a:endParaRPr sz="1600">
              <a:highlight>
                <a:srgbClr val="D9D9D9"/>
              </a:highlight>
            </a:endParaRPr>
          </a:p>
        </p:txBody>
      </p:sp>
      <p:sp>
        <p:nvSpPr>
          <p:cNvPr id="484" name="Google Shape;484;p45"/>
          <p:cNvSpPr txBox="1"/>
          <p:nvPr/>
        </p:nvSpPr>
        <p:spPr>
          <a:xfrm>
            <a:off x="2849150" y="3213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Yes</a:t>
            </a:r>
            <a:endParaRPr>
              <a:highlight>
                <a:srgbClr val="FFFFFF"/>
              </a:highlight>
            </a:endParaRPr>
          </a:p>
        </p:txBody>
      </p:sp>
      <p:cxnSp>
        <p:nvCxnSpPr>
          <p:cNvPr id="485" name="Google Shape;485;p45"/>
          <p:cNvCxnSpPr/>
          <p:nvPr/>
        </p:nvCxnSpPr>
        <p:spPr>
          <a:xfrm>
            <a:off x="3916338" y="1314625"/>
            <a:ext cx="0" cy="2983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86" name="Google Shape;486;p45"/>
          <p:cNvCxnSpPr/>
          <p:nvPr/>
        </p:nvCxnSpPr>
        <p:spPr>
          <a:xfrm>
            <a:off x="1431750" y="2571750"/>
            <a:ext cx="5082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7" name="Google Shape;487;p45"/>
          <p:cNvSpPr txBox="1"/>
          <p:nvPr/>
        </p:nvSpPr>
        <p:spPr>
          <a:xfrm>
            <a:off x="4535400" y="3213075"/>
            <a:ext cx="305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o</a:t>
            </a:r>
            <a:endParaRPr>
              <a:highlight>
                <a:srgbClr val="FFFFFF"/>
              </a:highlight>
            </a:endParaRPr>
          </a:p>
        </p:txBody>
      </p:sp>
      <p:cxnSp>
        <p:nvCxnSpPr>
          <p:cNvPr id="488" name="Google Shape;488;p45"/>
          <p:cNvCxnSpPr/>
          <p:nvPr/>
        </p:nvCxnSpPr>
        <p:spPr>
          <a:xfrm>
            <a:off x="1431750" y="3372150"/>
            <a:ext cx="5082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4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94" name="Google Shape;494;p4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46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" name="Google Shape;49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6"/>
          <p:cNvSpPr txBox="1"/>
          <p:nvPr/>
        </p:nvSpPr>
        <p:spPr>
          <a:xfrm>
            <a:off x="183275" y="162550"/>
            <a:ext cx="73530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PyQt5.QtWidgets </a:t>
            </a:r>
            <a:r>
              <a:rPr b="0" i="0" lang="en" sz="10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QApplication, QWidget, QPushButton, QLabel, QVBoxLayout, QHBoxLayout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PyQt5.QtCore </a:t>
            </a:r>
            <a:r>
              <a:rPr b="0" i="0" lang="en" sz="10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Qt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 = QApplication([])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main_win = QWidget()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main_win.resize(</a:t>
            </a:r>
            <a:r>
              <a:rPr b="0" i="0" lang="en" sz="10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0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main_win.setWindowTitle(</a:t>
            </a:r>
            <a:r>
              <a:rPr b="0" i="0" lang="en" sz="1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'Believe it or not'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 = QLabel(</a:t>
            </a:r>
            <a:r>
              <a:rPr b="0" i="0" lang="en" sz="1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'Mammals with the largest ears are elephants!'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btn_yes = QPushButton(</a:t>
            </a:r>
            <a:r>
              <a:rPr b="0" i="0" lang="en" sz="1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'Yes'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btn_no = QPushButton(</a:t>
            </a:r>
            <a:r>
              <a:rPr b="0" i="0" lang="en" sz="1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'No'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line1 = QHBoxLayout()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line2 = QHBoxLayout()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line1.addWidget(statement, </a:t>
            </a:r>
            <a:r>
              <a:rPr b="0" i="0" lang="en" sz="10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alignment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Qt.AlignCenter)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line2.addWidget(btn_yes)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line2.addWidget(btn_no)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line3 = QVBoxLayout()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line3.addLayout(line1)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line3.addLayout(line2)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main_win.setLayout(line3)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main_win.show()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app.exec_()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2" name="Google Shape;50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0575" y="2424425"/>
            <a:ext cx="3824300" cy="2549568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6"/>
          <p:cNvSpPr txBox="1"/>
          <p:nvPr/>
        </p:nvSpPr>
        <p:spPr>
          <a:xfrm>
            <a:off x="5415475" y="2601875"/>
            <a:ext cx="1288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D9D9D9"/>
                </a:highlight>
              </a:rPr>
              <a:t>Believe it or not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4507600" y="3323975"/>
            <a:ext cx="3072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Mammals with the largest ears are elephants!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5087300" y="3937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Yes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506" name="Google Shape;506;p46"/>
          <p:cNvSpPr txBox="1"/>
          <p:nvPr/>
        </p:nvSpPr>
        <p:spPr>
          <a:xfrm>
            <a:off x="6439025" y="3937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No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12" name="Google Shape;512;p4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47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5" name="Google Shape;51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7"/>
          <p:cNvSpPr txBox="1"/>
          <p:nvPr/>
        </p:nvSpPr>
        <p:spPr>
          <a:xfrm>
            <a:off x="303975" y="175175"/>
            <a:ext cx="72351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What is</a:t>
            </a:r>
            <a:r>
              <a:rPr b="0" i="0" lang="en" sz="2600" u="none" cap="none" strike="noStrike">
                <a:solidFill>
                  <a:srgbClr val="FF784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a global variable</a:t>
            </a: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b="0" i="0" sz="26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How to </a:t>
            </a:r>
            <a:r>
              <a:rPr b="0" i="0" lang="en" sz="2600" u="sng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create </a:t>
            </a:r>
            <a:r>
              <a:rPr b="0" i="0" lang="en" sz="2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it?</a:t>
            </a:r>
            <a:endParaRPr b="0" i="0" sz="26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4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25" name="Google Shape;525;p4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p48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8" name="Google Shape;52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8"/>
          <p:cNvSpPr txBox="1"/>
          <p:nvPr/>
        </p:nvSpPr>
        <p:spPr>
          <a:xfrm>
            <a:off x="303975" y="175175"/>
            <a:ext cx="7235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FF784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Global variable</a:t>
            </a:r>
            <a:endParaRPr b="0" i="0" sz="26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3" name="Google Shape;533;p48"/>
          <p:cNvSpPr txBox="1"/>
          <p:nvPr/>
        </p:nvSpPr>
        <p:spPr>
          <a:xfrm>
            <a:off x="233275" y="540800"/>
            <a:ext cx="72351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a variable that is visible (accessible) from any part of the program.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48"/>
          <p:cNvSpPr txBox="1"/>
          <p:nvPr/>
        </p:nvSpPr>
        <p:spPr>
          <a:xfrm>
            <a:off x="233275" y="1398675"/>
            <a:ext cx="33537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Local variable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a variable that is declared and used only inside functions.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setName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filename = name + </a:t>
            </a:r>
            <a:r>
              <a:rPr b="0" i="0" lang="en" sz="13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'.'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" sz="13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endParaRPr b="0" i="0" sz="1300" u="none" cap="none" strike="noStrike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3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13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b="0" i="0" sz="13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filename = setName(</a:t>
            </a:r>
            <a:r>
              <a:rPr b="0" i="0" lang="en" sz="13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300" u="none" cap="none" strike="noStrike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(filename)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48"/>
          <p:cNvSpPr txBox="1"/>
          <p:nvPr/>
        </p:nvSpPr>
        <p:spPr>
          <a:xfrm>
            <a:off x="3745825" y="1398675"/>
            <a:ext cx="40566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Global variable</a:t>
            </a: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declared in the main part of the program. Its value can be obtained and changed in any part of the program.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filename = </a:t>
            </a:r>
            <a:r>
              <a:rPr b="0" i="0" lang="en" sz="13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setName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3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filename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filename = name + </a:t>
            </a:r>
            <a:r>
              <a:rPr b="0" i="0" lang="en" sz="13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'.'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" sz="13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setName(</a:t>
            </a:r>
            <a:r>
              <a:rPr b="0" i="0" lang="en" sz="13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'pic'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'jpg'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(filename)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9"/>
          <p:cNvSpPr txBox="1"/>
          <p:nvPr/>
        </p:nvSpPr>
        <p:spPr>
          <a:xfrm>
            <a:off x="360000" y="175175"/>
            <a:ext cx="70995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Qualifications confirmed!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42" name="Google Shape;542;p4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49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5" name="Google Shape;5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9"/>
          <p:cNvSpPr txBox="1"/>
          <p:nvPr/>
        </p:nvSpPr>
        <p:spPr>
          <a:xfrm>
            <a:off x="294850" y="825650"/>
            <a:ext cx="53814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Great, you are ready to brainstorming and complete your work task!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0" name="Google Shape;550;p49"/>
          <p:cNvPicPr preferRelativeResize="0"/>
          <p:nvPr/>
        </p:nvPicPr>
        <p:blipFill rotWithShape="1">
          <a:blip r:embed="rId5">
            <a:alphaModFix/>
          </a:blip>
          <a:srcRect b="0" l="45123" r="0" t="0"/>
          <a:stretch/>
        </p:blipFill>
        <p:spPr>
          <a:xfrm>
            <a:off x="5922725" y="991925"/>
            <a:ext cx="1633048" cy="390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0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0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0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0"/>
          <p:cNvSpPr txBox="1"/>
          <p:nvPr/>
        </p:nvSpPr>
        <p:spPr>
          <a:xfrm>
            <a:off x="360000" y="320450"/>
            <a:ext cx="6893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4. Lesson 2. The Easy Editor app P. 1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50"/>
          <p:cNvSpPr txBox="1"/>
          <p:nvPr/>
        </p:nvSpPr>
        <p:spPr>
          <a:xfrm>
            <a:off x="360000" y="916000"/>
            <a:ext cx="37476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Easy Editor</a:t>
            </a:r>
            <a:br>
              <a:rPr b="0" i="0" lang="en" sz="32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32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interface</a:t>
            </a:r>
            <a:endParaRPr b="0" i="0" sz="32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61" name="Google Shape;561;p50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5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67" name="Google Shape;567;p5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9" name="Google Shape;569;p5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</a:t>
            </a: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0" name="Google Shape;57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1"/>
          <p:cNvSpPr txBox="1"/>
          <p:nvPr/>
        </p:nvSpPr>
        <p:spPr>
          <a:xfrm>
            <a:off x="368800" y="175175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take a close look at the interface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9" name="Google Shape;579;p51"/>
          <p:cNvSpPr txBox="1"/>
          <p:nvPr/>
        </p:nvSpPr>
        <p:spPr>
          <a:xfrm>
            <a:off x="374625" y="4080375"/>
            <a:ext cx="72567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will program the list of images later.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Instead of a graphic file from the list, let's make the inscription “Image” for now.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0" name="Google Shape;58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113" y="773723"/>
            <a:ext cx="5468174" cy="3596049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1"/>
          <p:cNvSpPr txBox="1"/>
          <p:nvPr/>
        </p:nvSpPr>
        <p:spPr>
          <a:xfrm>
            <a:off x="1659200" y="1256775"/>
            <a:ext cx="30189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Folder</a:t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5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87" name="Google Shape;587;p5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5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0" name="Google Shape;5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2"/>
          <p:cNvSpPr txBox="1"/>
          <p:nvPr/>
        </p:nvSpPr>
        <p:spPr>
          <a:xfrm>
            <a:off x="368800" y="175175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take a close look at the interface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9" name="Google Shape;599;p52"/>
          <p:cNvSpPr txBox="1"/>
          <p:nvPr/>
        </p:nvSpPr>
        <p:spPr>
          <a:xfrm>
            <a:off x="374625" y="4080375"/>
            <a:ext cx="72567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can we program such an interface?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to place widgets in layouts?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0" name="Google Shape;60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275" y="534125"/>
            <a:ext cx="5611758" cy="3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2"/>
          <p:cNvPicPr preferRelativeResize="0"/>
          <p:nvPr/>
        </p:nvPicPr>
        <p:blipFill rotWithShape="1">
          <a:blip r:embed="rId6">
            <a:alphaModFix/>
          </a:blip>
          <a:srcRect b="15777" l="8907" r="8618" t="72343"/>
          <a:stretch/>
        </p:blipFill>
        <p:spPr>
          <a:xfrm>
            <a:off x="1344225" y="3245500"/>
            <a:ext cx="4627949" cy="438401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2"/>
          <p:cNvSpPr txBox="1"/>
          <p:nvPr/>
        </p:nvSpPr>
        <p:spPr>
          <a:xfrm>
            <a:off x="1572000" y="1035525"/>
            <a:ext cx="3000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Folder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03" name="Google Shape;603;p52"/>
          <p:cNvSpPr txBox="1"/>
          <p:nvPr/>
        </p:nvSpPr>
        <p:spPr>
          <a:xfrm>
            <a:off x="2239550" y="1996900"/>
            <a:ext cx="3000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  Image</a:t>
            </a:r>
            <a:endParaRPr sz="1100">
              <a:solidFill>
                <a:schemeClr val="dk1"/>
              </a:solidFill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75" y="534125"/>
            <a:ext cx="5611758" cy="369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9" name="Google Shape;609;p5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10" name="Google Shape;610;p5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5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3" name="Google Shape;61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53"/>
          <p:cNvSpPr txBox="1"/>
          <p:nvPr/>
        </p:nvSpPr>
        <p:spPr>
          <a:xfrm>
            <a:off x="368800" y="175175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Placing widgets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22" name="Google Shape;622;p53"/>
          <p:cNvCxnSpPr/>
          <p:nvPr/>
        </p:nvCxnSpPr>
        <p:spPr>
          <a:xfrm>
            <a:off x="2303975" y="3452625"/>
            <a:ext cx="3503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23" name="Google Shape;623;p53"/>
          <p:cNvSpPr/>
          <p:nvPr/>
        </p:nvSpPr>
        <p:spPr>
          <a:xfrm>
            <a:off x="1645275" y="4280125"/>
            <a:ext cx="374700" cy="374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3"/>
          <p:cNvSpPr/>
          <p:nvPr/>
        </p:nvSpPr>
        <p:spPr>
          <a:xfrm>
            <a:off x="6229913" y="3265275"/>
            <a:ext cx="374700" cy="374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53"/>
          <p:cNvSpPr/>
          <p:nvPr/>
        </p:nvSpPr>
        <p:spPr>
          <a:xfrm>
            <a:off x="3863163" y="4280125"/>
            <a:ext cx="374700" cy="374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3"/>
          <p:cNvSpPr/>
          <p:nvPr/>
        </p:nvSpPr>
        <p:spPr>
          <a:xfrm>
            <a:off x="6844313" y="2202150"/>
            <a:ext cx="374700" cy="374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7" name="Google Shape;627;p53"/>
          <p:cNvPicPr preferRelativeResize="0"/>
          <p:nvPr/>
        </p:nvPicPr>
        <p:blipFill rotWithShape="1">
          <a:blip r:embed="rId6">
            <a:alphaModFix/>
          </a:blip>
          <a:srcRect b="15777" l="8907" r="8618" t="72343"/>
          <a:stretch/>
        </p:blipFill>
        <p:spPr>
          <a:xfrm>
            <a:off x="1344225" y="3245500"/>
            <a:ext cx="4627949" cy="4384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3"/>
          <p:cNvSpPr txBox="1"/>
          <p:nvPr/>
        </p:nvSpPr>
        <p:spPr>
          <a:xfrm>
            <a:off x="1572000" y="1035525"/>
            <a:ext cx="3000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Folder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29" name="Google Shape;629;p53"/>
          <p:cNvSpPr txBox="1"/>
          <p:nvPr/>
        </p:nvSpPr>
        <p:spPr>
          <a:xfrm>
            <a:off x="2239550" y="1996900"/>
            <a:ext cx="3000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  Image</a:t>
            </a:r>
            <a:endParaRPr sz="1100">
              <a:solidFill>
                <a:schemeClr val="dk1"/>
              </a:solidFill>
              <a:highlight>
                <a:srgbClr val="F3F3F3"/>
              </a:highlight>
            </a:endParaRPr>
          </a:p>
        </p:txBody>
      </p:sp>
      <p:cxnSp>
        <p:nvCxnSpPr>
          <p:cNvPr id="630" name="Google Shape;630;p53"/>
          <p:cNvCxnSpPr/>
          <p:nvPr/>
        </p:nvCxnSpPr>
        <p:spPr>
          <a:xfrm>
            <a:off x="637875" y="2389500"/>
            <a:ext cx="6115500" cy="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31" name="Google Shape;631;p53"/>
          <p:cNvCxnSpPr/>
          <p:nvPr/>
        </p:nvCxnSpPr>
        <p:spPr>
          <a:xfrm>
            <a:off x="1832625" y="718875"/>
            <a:ext cx="0" cy="3300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32" name="Google Shape;632;p53"/>
          <p:cNvCxnSpPr/>
          <p:nvPr/>
        </p:nvCxnSpPr>
        <p:spPr>
          <a:xfrm>
            <a:off x="4050525" y="675875"/>
            <a:ext cx="0" cy="3300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5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38" name="Google Shape;638;p5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5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1" name="Google Shape;64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8" name="Google Shape;64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4"/>
          <p:cNvSpPr txBox="1"/>
          <p:nvPr/>
        </p:nvSpPr>
        <p:spPr>
          <a:xfrm>
            <a:off x="427325" y="114325"/>
            <a:ext cx="7256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Creating an interface</a:t>
            </a:r>
            <a:endParaRPr b="0" i="0" sz="2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50" name="Google Shape;650;p54"/>
          <p:cNvSpPr txBox="1"/>
          <p:nvPr/>
        </p:nvSpPr>
        <p:spPr>
          <a:xfrm>
            <a:off x="320100" y="530813"/>
            <a:ext cx="3000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PyQt5.QtWidgets </a:t>
            </a: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b="0" i="0" sz="1200" u="none" cap="none" strike="noStrike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2784300" y="592100"/>
            <a:ext cx="1967700" cy="27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 PyQt modules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4"/>
          <p:cNvSpPr txBox="1"/>
          <p:nvPr/>
        </p:nvSpPr>
        <p:spPr>
          <a:xfrm>
            <a:off x="320100" y="876813"/>
            <a:ext cx="3000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 = QApplication([])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win = QWidget()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btn_dir = QPushButton(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"Folder"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54"/>
          <p:cNvSpPr/>
          <p:nvPr/>
        </p:nvSpPr>
        <p:spPr>
          <a:xfrm>
            <a:off x="400025" y="1784000"/>
            <a:ext cx="2920200" cy="27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other interface elements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4"/>
          <p:cNvSpPr txBox="1"/>
          <p:nvPr/>
        </p:nvSpPr>
        <p:spPr>
          <a:xfrm>
            <a:off x="300038" y="2027513"/>
            <a:ext cx="3000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win.resize(</a:t>
            </a:r>
            <a:r>
              <a:rPr b="0" i="0" lang="en" sz="12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700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2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400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200" u="none" cap="none" strike="noStrike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54"/>
          <p:cNvSpPr/>
          <p:nvPr/>
        </p:nvSpPr>
        <p:spPr>
          <a:xfrm>
            <a:off x="399963" y="2379400"/>
            <a:ext cx="2920200" cy="27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other properties of elements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4"/>
          <p:cNvSpPr txBox="1"/>
          <p:nvPr/>
        </p:nvSpPr>
        <p:spPr>
          <a:xfrm>
            <a:off x="280063" y="2732488"/>
            <a:ext cx="3000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row = QHBoxLayout()   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54"/>
          <p:cNvSpPr/>
          <p:nvPr/>
        </p:nvSpPr>
        <p:spPr>
          <a:xfrm>
            <a:off x="379988" y="3069163"/>
            <a:ext cx="1766100" cy="27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other layouts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4"/>
          <p:cNvSpPr txBox="1"/>
          <p:nvPr/>
        </p:nvSpPr>
        <p:spPr>
          <a:xfrm>
            <a:off x="300063" y="3369700"/>
            <a:ext cx="3000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col1.addWidget(btn_dir)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9" name="Google Shape;659;p54"/>
          <p:cNvSpPr/>
          <p:nvPr/>
        </p:nvSpPr>
        <p:spPr>
          <a:xfrm>
            <a:off x="340088" y="3737713"/>
            <a:ext cx="3000000" cy="27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Placing widgets in layouts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4"/>
          <p:cNvSpPr txBox="1"/>
          <p:nvPr/>
        </p:nvSpPr>
        <p:spPr>
          <a:xfrm>
            <a:off x="310063" y="4185075"/>
            <a:ext cx="3000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win.setLayout(row)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win.show()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app.exec()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54"/>
          <p:cNvSpPr/>
          <p:nvPr/>
        </p:nvSpPr>
        <p:spPr>
          <a:xfrm>
            <a:off x="4495500" y="1002375"/>
            <a:ext cx="151800" cy="1655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4"/>
          <p:cNvSpPr txBox="1"/>
          <p:nvPr/>
        </p:nvSpPr>
        <p:spPr>
          <a:xfrm>
            <a:off x="4698925" y="1613150"/>
            <a:ext cx="25476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Creating widgets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4"/>
          <p:cNvSpPr/>
          <p:nvPr/>
        </p:nvSpPr>
        <p:spPr>
          <a:xfrm>
            <a:off x="4495500" y="2789650"/>
            <a:ext cx="151800" cy="1226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4"/>
          <p:cNvSpPr txBox="1"/>
          <p:nvPr/>
        </p:nvSpPr>
        <p:spPr>
          <a:xfrm>
            <a:off x="4768238" y="3209525"/>
            <a:ext cx="25476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Placing in layouts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54"/>
          <p:cNvSpPr/>
          <p:nvPr/>
        </p:nvSpPr>
        <p:spPr>
          <a:xfrm>
            <a:off x="4495500" y="4236850"/>
            <a:ext cx="151800" cy="731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4"/>
          <p:cNvSpPr txBox="1"/>
          <p:nvPr/>
        </p:nvSpPr>
        <p:spPr>
          <a:xfrm>
            <a:off x="4773275" y="4348150"/>
            <a:ext cx="25476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Placing in layouts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7" name="Google Shape;667;p54"/>
          <p:cNvCxnSpPr/>
          <p:nvPr/>
        </p:nvCxnSpPr>
        <p:spPr>
          <a:xfrm>
            <a:off x="359988" y="2732488"/>
            <a:ext cx="379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54"/>
          <p:cNvCxnSpPr/>
          <p:nvPr/>
        </p:nvCxnSpPr>
        <p:spPr>
          <a:xfrm>
            <a:off x="359988" y="4151563"/>
            <a:ext cx="379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Starting a big order!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4" name="Google Shape;114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5" name="Google Shape;115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8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/>
        </p:nvSpPr>
        <p:spPr>
          <a:xfrm>
            <a:off x="236525" y="733275"/>
            <a:ext cx="68922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Last time, a representative of the Ministry for Social Development turned to ProTeam specialists.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 is making a software package for the elderly people.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One of the apps should be an </a:t>
            </a: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Easy Editor photo editor</a:t>
            </a: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deliver the app on time, we need to </a:t>
            </a:r>
            <a:r>
              <a:rPr b="0" i="0" lang="en" sz="15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plan our work on the order</a:t>
            </a: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5835663" y="447780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Emily</a:t>
            </a:r>
            <a:r>
              <a:rPr b="0" i="1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b="0" i="1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Manager</a:t>
            </a:r>
            <a:endParaRPr b="0" i="1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5">
            <a:alphaModFix/>
          </a:blip>
          <a:srcRect b="58332" l="4841" r="62791" t="16007"/>
          <a:stretch/>
        </p:blipFill>
        <p:spPr>
          <a:xfrm>
            <a:off x="5961425" y="2564521"/>
            <a:ext cx="1577649" cy="190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5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74" name="Google Shape;674;p5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5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7" name="Google Shape;67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5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5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5"/>
          <p:cNvSpPr txBox="1"/>
          <p:nvPr/>
        </p:nvSpPr>
        <p:spPr>
          <a:xfrm>
            <a:off x="368800" y="175175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Your task: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6" name="Google Shape;686;p55"/>
          <p:cNvSpPr txBox="1"/>
          <p:nvPr/>
        </p:nvSpPr>
        <p:spPr>
          <a:xfrm>
            <a:off x="288125" y="703625"/>
            <a:ext cx="7011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 the Easy Editor app interface.</a:t>
            </a:r>
            <a:endParaRPr b="1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required parameters can be found in the technical specification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the technical documentation from previous workdays, if needed.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55"/>
          <p:cNvSpPr txBox="1"/>
          <p:nvPr/>
        </p:nvSpPr>
        <p:spPr>
          <a:xfrm>
            <a:off x="5992625" y="445800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Cole</a:t>
            </a:r>
            <a:r>
              <a:rPr b="0" i="1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b="0" i="1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Senior Developer</a:t>
            </a:r>
            <a:endParaRPr b="0" i="1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8" name="Google Shape;688;p55"/>
          <p:cNvPicPr preferRelativeResize="0"/>
          <p:nvPr/>
        </p:nvPicPr>
        <p:blipFill rotWithShape="1">
          <a:blip r:embed="rId5">
            <a:alphaModFix/>
          </a:blip>
          <a:srcRect b="70656" l="3410" r="66509" t="1980"/>
          <a:stretch/>
        </p:blipFill>
        <p:spPr>
          <a:xfrm>
            <a:off x="6106599" y="2717075"/>
            <a:ext cx="1475445" cy="17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6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6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6" name="Google Shape;69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56"/>
          <p:cNvSpPr txBox="1"/>
          <p:nvPr/>
        </p:nvSpPr>
        <p:spPr>
          <a:xfrm>
            <a:off x="360000" y="320450"/>
            <a:ext cx="71085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4. Lesson 2. The Easy Editor app P. 1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8" name="Google Shape;698;p56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VS Code: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99" name="Google Shape;699;p56"/>
          <p:cNvSpPr txBox="1"/>
          <p:nvPr/>
        </p:nvSpPr>
        <p:spPr>
          <a:xfrm>
            <a:off x="360000" y="1104450"/>
            <a:ext cx="58857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Easy Editor</a:t>
            </a:r>
            <a:b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app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5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05" name="Google Shape;705;p5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7" name="Google Shape;70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57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7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7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5"/>
              </a:rPr>
              <a:t>Visual Studio Code</a:t>
            </a:r>
            <a:endParaRPr b="0" i="0" sz="1800" u="none" cap="none" strike="noStrike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11" name="Google Shape;711;p57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Complete task 1 in VS Code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57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Working 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platform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3" name="Google Shape;713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7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7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5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57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833AE0"/>
                </a:solidFill>
                <a:latin typeface="Montserrat"/>
                <a:ea typeface="Montserrat"/>
                <a:cs typeface="Montserrat"/>
                <a:sym typeface="Montserrat"/>
              </a:rPr>
              <a:t>The Easy Editor app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4" name="Google Shape;724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25672" y="1767620"/>
            <a:ext cx="1103575" cy="1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58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8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8"/>
          <p:cNvSpPr txBox="1"/>
          <p:nvPr/>
        </p:nvSpPr>
        <p:spPr>
          <a:xfrm>
            <a:off x="360000" y="320450"/>
            <a:ext cx="6893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4. Lesson 2. The Easy Editor app P. 1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8"/>
          <p:cNvSpPr txBox="1"/>
          <p:nvPr/>
        </p:nvSpPr>
        <p:spPr>
          <a:xfrm>
            <a:off x="360000" y="916000"/>
            <a:ext cx="58857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Loading a list</a:t>
            </a:r>
            <a:br>
              <a:rPr b="0" i="0" lang="en" sz="32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32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of graphic files</a:t>
            </a:r>
            <a:endParaRPr b="0" i="0" sz="32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6" name="Google Shape;736;p58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5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42" name="Google Shape;742;p5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5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5" name="Google Shape;74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5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5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Google Shape;75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59"/>
          <p:cNvPicPr preferRelativeResize="0"/>
          <p:nvPr/>
        </p:nvPicPr>
        <p:blipFill rotWithShape="1">
          <a:blip r:embed="rId5">
            <a:alphaModFix/>
          </a:blip>
          <a:srcRect b="25228" l="4531" r="61851" t="46842"/>
          <a:stretch/>
        </p:blipFill>
        <p:spPr>
          <a:xfrm>
            <a:off x="5997088" y="2924078"/>
            <a:ext cx="1694472" cy="182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450" y="1296725"/>
            <a:ext cx="4267200" cy="3182112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5" name="Google Shape;755;p59"/>
          <p:cNvSpPr txBox="1"/>
          <p:nvPr/>
        </p:nvSpPr>
        <p:spPr>
          <a:xfrm>
            <a:off x="368800" y="175175"/>
            <a:ext cx="7391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to display the </a:t>
            </a:r>
            <a:r>
              <a:rPr b="0" i="0" lang="en" sz="23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names of images</a:t>
            </a:r>
            <a:r>
              <a:rPr b="0" i="0" lang="en" sz="23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from a computer folder in the app </a:t>
            </a:r>
            <a:r>
              <a:rPr b="0" i="0" lang="en" sz="23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interface</a:t>
            </a:r>
            <a:r>
              <a:rPr b="0" i="0" lang="en" sz="23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b="0" i="0" sz="23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56" name="Google Shape;756;p59"/>
          <p:cNvPicPr preferRelativeResize="0"/>
          <p:nvPr/>
        </p:nvPicPr>
        <p:blipFill rotWithShape="1">
          <a:blip r:embed="rId7">
            <a:alphaModFix/>
          </a:blip>
          <a:srcRect b="15777" l="8907" r="8618" t="72343"/>
          <a:stretch/>
        </p:blipFill>
        <p:spPr>
          <a:xfrm>
            <a:off x="733575" y="4076650"/>
            <a:ext cx="4123251" cy="390576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59"/>
          <p:cNvSpPr txBox="1"/>
          <p:nvPr/>
        </p:nvSpPr>
        <p:spPr>
          <a:xfrm>
            <a:off x="944700" y="1498425"/>
            <a:ext cx="3000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Folder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58" name="Google Shape;758;p59"/>
          <p:cNvSpPr txBox="1"/>
          <p:nvPr/>
        </p:nvSpPr>
        <p:spPr>
          <a:xfrm>
            <a:off x="1487675" y="2646975"/>
            <a:ext cx="3000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  Image</a:t>
            </a:r>
            <a:endParaRPr sz="1100">
              <a:solidFill>
                <a:schemeClr val="dk1"/>
              </a:solidFill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6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64" name="Google Shape;764;p6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6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7" name="Google Shape;76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6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6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6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6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4" name="Google Shape;77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60"/>
          <p:cNvSpPr txBox="1"/>
          <p:nvPr/>
        </p:nvSpPr>
        <p:spPr>
          <a:xfrm>
            <a:off x="368800" y="175175"/>
            <a:ext cx="7391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to display the </a:t>
            </a:r>
            <a:r>
              <a:rPr b="0" i="0" lang="en" sz="23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names of images</a:t>
            </a:r>
            <a:r>
              <a:rPr b="0" i="0" lang="en" sz="23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from a computer folder in the app </a:t>
            </a:r>
            <a:r>
              <a:rPr b="0" i="0" lang="en" sz="23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interface</a:t>
            </a:r>
            <a:r>
              <a:rPr b="0" i="0" lang="en" sz="23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b="0" i="0" sz="23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6" name="Google Shape;776;p60"/>
          <p:cNvSpPr/>
          <p:nvPr/>
        </p:nvSpPr>
        <p:spPr>
          <a:xfrm>
            <a:off x="360000" y="2331125"/>
            <a:ext cx="3090600" cy="50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selects a folder with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60"/>
          <p:cNvSpPr/>
          <p:nvPr/>
        </p:nvSpPr>
        <p:spPr>
          <a:xfrm>
            <a:off x="360000" y="1342625"/>
            <a:ext cx="3090600" cy="50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clicks the “Folder”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60"/>
          <p:cNvSpPr/>
          <p:nvPr/>
        </p:nvSpPr>
        <p:spPr>
          <a:xfrm>
            <a:off x="444725" y="4458000"/>
            <a:ext cx="3090600" cy="50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sees a list of filenames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60"/>
          <p:cNvSpPr txBox="1"/>
          <p:nvPr/>
        </p:nvSpPr>
        <p:spPr>
          <a:xfrm>
            <a:off x="884550" y="926375"/>
            <a:ext cx="20415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 u="none" cap="none" strike="noStrike">
                <a:solidFill>
                  <a:srgbClr val="FA82CC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 b="1" i="1" sz="12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0"/>
          <p:cNvSpPr txBox="1"/>
          <p:nvPr/>
        </p:nvSpPr>
        <p:spPr>
          <a:xfrm>
            <a:off x="4771975" y="926375"/>
            <a:ext cx="20415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 u="none" cap="none" strike="noStrike">
                <a:solidFill>
                  <a:srgbClr val="FA82CC"/>
                </a:solidFill>
                <a:latin typeface="Montserrat"/>
                <a:ea typeface="Montserrat"/>
                <a:cs typeface="Montserrat"/>
                <a:sym typeface="Montserrat"/>
              </a:rPr>
              <a:t>Computer</a:t>
            </a:r>
            <a:endParaRPr b="1" i="1" sz="12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0"/>
          <p:cNvSpPr txBox="1"/>
          <p:nvPr/>
        </p:nvSpPr>
        <p:spPr>
          <a:xfrm>
            <a:off x="4805275" y="2331125"/>
            <a:ext cx="23349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actions should the computer take?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6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87" name="Google Shape;787;p6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9" name="Google Shape;789;p6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0" name="Google Shape;79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6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6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6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7" name="Google Shape;79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61"/>
          <p:cNvSpPr txBox="1"/>
          <p:nvPr/>
        </p:nvSpPr>
        <p:spPr>
          <a:xfrm>
            <a:off x="368800" y="175175"/>
            <a:ext cx="7391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to display the </a:t>
            </a:r>
            <a:r>
              <a:rPr b="0" i="0" lang="en" sz="23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names of images</a:t>
            </a:r>
            <a:r>
              <a:rPr b="0" i="0" lang="en" sz="23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from a computer folder in the app </a:t>
            </a:r>
            <a:r>
              <a:rPr b="0" i="0" lang="en" sz="2300" u="sng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interface</a:t>
            </a:r>
            <a:r>
              <a:rPr b="0" i="0" lang="en" sz="23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b="0" i="0" sz="23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9" name="Google Shape;799;p61"/>
          <p:cNvSpPr/>
          <p:nvPr/>
        </p:nvSpPr>
        <p:spPr>
          <a:xfrm>
            <a:off x="4232400" y="1805513"/>
            <a:ext cx="3090600" cy="352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folder selection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1"/>
          <p:cNvSpPr/>
          <p:nvPr/>
        </p:nvSpPr>
        <p:spPr>
          <a:xfrm>
            <a:off x="360000" y="2331125"/>
            <a:ext cx="3090600" cy="50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selects a folder with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1"/>
          <p:cNvSpPr/>
          <p:nvPr/>
        </p:nvSpPr>
        <p:spPr>
          <a:xfrm>
            <a:off x="4232400" y="2741763"/>
            <a:ext cx="3090600" cy="500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all files from the folder into the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1"/>
          <p:cNvSpPr/>
          <p:nvPr/>
        </p:nvSpPr>
        <p:spPr>
          <a:xfrm>
            <a:off x="4232400" y="3529563"/>
            <a:ext cx="3090600" cy="352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graphic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1"/>
          <p:cNvSpPr/>
          <p:nvPr/>
        </p:nvSpPr>
        <p:spPr>
          <a:xfrm>
            <a:off x="4232400" y="4169463"/>
            <a:ext cx="3090600" cy="438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graphic files in the list widget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1"/>
          <p:cNvSpPr/>
          <p:nvPr/>
        </p:nvSpPr>
        <p:spPr>
          <a:xfrm>
            <a:off x="360000" y="1342625"/>
            <a:ext cx="3090600" cy="50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clicks the “Folder”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5" name="Google Shape;805;p61"/>
          <p:cNvCxnSpPr>
            <a:stCxn id="799" idx="2"/>
            <a:endCxn id="801" idx="0"/>
          </p:cNvCxnSpPr>
          <p:nvPr/>
        </p:nvCxnSpPr>
        <p:spPr>
          <a:xfrm>
            <a:off x="5777700" y="2158313"/>
            <a:ext cx="0" cy="583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6" name="Google Shape;806;p61"/>
          <p:cNvCxnSpPr>
            <a:stCxn id="801" idx="2"/>
            <a:endCxn id="802" idx="0"/>
          </p:cNvCxnSpPr>
          <p:nvPr/>
        </p:nvCxnSpPr>
        <p:spPr>
          <a:xfrm>
            <a:off x="5777700" y="3242463"/>
            <a:ext cx="0" cy="287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7" name="Google Shape;807;p61"/>
          <p:cNvCxnSpPr>
            <a:stCxn id="802" idx="2"/>
            <a:endCxn id="803" idx="0"/>
          </p:cNvCxnSpPr>
          <p:nvPr/>
        </p:nvCxnSpPr>
        <p:spPr>
          <a:xfrm>
            <a:off x="5777700" y="3882363"/>
            <a:ext cx="0" cy="287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8" name="Google Shape;808;p61"/>
          <p:cNvCxnSpPr>
            <a:stCxn id="804" idx="3"/>
            <a:endCxn id="799" idx="1"/>
          </p:cNvCxnSpPr>
          <p:nvPr/>
        </p:nvCxnSpPr>
        <p:spPr>
          <a:xfrm>
            <a:off x="3450600" y="1592975"/>
            <a:ext cx="781800" cy="38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sm" w="sm" type="none"/>
            <a:tailEnd len="med" w="med" type="triangle"/>
          </a:ln>
        </p:spPr>
      </p:cxnSp>
      <p:cxnSp>
        <p:nvCxnSpPr>
          <p:cNvPr id="809" name="Google Shape;809;p61"/>
          <p:cNvCxnSpPr>
            <a:stCxn id="800" idx="3"/>
            <a:endCxn id="801" idx="1"/>
          </p:cNvCxnSpPr>
          <p:nvPr/>
        </p:nvCxnSpPr>
        <p:spPr>
          <a:xfrm>
            <a:off x="3450600" y="2581475"/>
            <a:ext cx="781800" cy="41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sm" w="sm" type="none"/>
            <a:tailEnd len="med" w="med" type="triangle"/>
          </a:ln>
        </p:spPr>
      </p:cxnSp>
      <p:sp>
        <p:nvSpPr>
          <p:cNvPr id="810" name="Google Shape;810;p61"/>
          <p:cNvSpPr/>
          <p:nvPr/>
        </p:nvSpPr>
        <p:spPr>
          <a:xfrm>
            <a:off x="444725" y="4458000"/>
            <a:ext cx="3090600" cy="50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sees a list of filenames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1"/>
          <p:cNvSpPr txBox="1"/>
          <p:nvPr/>
        </p:nvSpPr>
        <p:spPr>
          <a:xfrm>
            <a:off x="884550" y="926375"/>
            <a:ext cx="20415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 u="none" cap="none" strike="noStrike">
                <a:solidFill>
                  <a:srgbClr val="FA82CC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 b="1" i="1" sz="12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61"/>
          <p:cNvSpPr txBox="1"/>
          <p:nvPr/>
        </p:nvSpPr>
        <p:spPr>
          <a:xfrm>
            <a:off x="4771975" y="926375"/>
            <a:ext cx="20415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 u="none" cap="none" strike="noStrike">
                <a:solidFill>
                  <a:srgbClr val="FA82CC"/>
                </a:solidFill>
                <a:latin typeface="Montserrat"/>
                <a:ea typeface="Montserrat"/>
                <a:cs typeface="Montserrat"/>
                <a:sym typeface="Montserrat"/>
              </a:rPr>
              <a:t>Computer</a:t>
            </a:r>
            <a:endParaRPr b="1" i="1" sz="12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3" name="Google Shape;813;p61"/>
          <p:cNvCxnSpPr>
            <a:stCxn id="803" idx="1"/>
            <a:endCxn id="810" idx="3"/>
          </p:cNvCxnSpPr>
          <p:nvPr/>
        </p:nvCxnSpPr>
        <p:spPr>
          <a:xfrm flipH="1">
            <a:off x="3535200" y="4388763"/>
            <a:ext cx="697200" cy="319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6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19" name="Google Shape;819;p6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1" name="Google Shape;821;p6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2"/>
          <p:cNvSpPr txBox="1"/>
          <p:nvPr/>
        </p:nvSpPr>
        <p:spPr>
          <a:xfrm>
            <a:off x="375025" y="175175"/>
            <a:ext cx="7350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Required functionality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31" name="Google Shape;831;p62"/>
          <p:cNvSpPr txBox="1"/>
          <p:nvPr/>
        </p:nvSpPr>
        <p:spPr>
          <a:xfrm>
            <a:off x="294525" y="599675"/>
            <a:ext cx="71049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Developer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Cole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suggested a list of the required functions. Some commands need to be learned before starting work.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62"/>
          <p:cNvSpPr/>
          <p:nvPr/>
        </p:nvSpPr>
        <p:spPr>
          <a:xfrm>
            <a:off x="4247425" y="1520725"/>
            <a:ext cx="3090600" cy="352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folder selection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2"/>
          <p:cNvSpPr/>
          <p:nvPr/>
        </p:nvSpPr>
        <p:spPr>
          <a:xfrm>
            <a:off x="4247425" y="2332650"/>
            <a:ext cx="3090600" cy="500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names of all files from the folder (into the program)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2"/>
          <p:cNvSpPr/>
          <p:nvPr/>
        </p:nvSpPr>
        <p:spPr>
          <a:xfrm>
            <a:off x="4247425" y="3231050"/>
            <a:ext cx="3090600" cy="352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graphic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2"/>
          <p:cNvSpPr/>
          <p:nvPr/>
        </p:nvSpPr>
        <p:spPr>
          <a:xfrm>
            <a:off x="4247425" y="3981550"/>
            <a:ext cx="3090600" cy="4386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graphic files in the list widget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6" name="Google Shape;836;p62"/>
          <p:cNvCxnSpPr>
            <a:stCxn id="832" idx="2"/>
            <a:endCxn id="833" idx="0"/>
          </p:cNvCxnSpPr>
          <p:nvPr/>
        </p:nvCxnSpPr>
        <p:spPr>
          <a:xfrm>
            <a:off x="5792725" y="1873525"/>
            <a:ext cx="0" cy="459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7" name="Google Shape;837;p62"/>
          <p:cNvCxnSpPr>
            <a:stCxn id="833" idx="2"/>
            <a:endCxn id="834" idx="0"/>
          </p:cNvCxnSpPr>
          <p:nvPr/>
        </p:nvCxnSpPr>
        <p:spPr>
          <a:xfrm>
            <a:off x="5792725" y="2833350"/>
            <a:ext cx="0" cy="397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8" name="Google Shape;838;p62"/>
          <p:cNvCxnSpPr>
            <a:stCxn id="834" idx="2"/>
            <a:endCxn id="835" idx="0"/>
          </p:cNvCxnSpPr>
          <p:nvPr/>
        </p:nvCxnSpPr>
        <p:spPr>
          <a:xfrm>
            <a:off x="5792725" y="3583850"/>
            <a:ext cx="0" cy="397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9" name="Google Shape;839;p62"/>
          <p:cNvSpPr/>
          <p:nvPr/>
        </p:nvSpPr>
        <p:spPr>
          <a:xfrm>
            <a:off x="620375" y="1446775"/>
            <a:ext cx="3000300" cy="500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PyQt window widget: QFileDialog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2"/>
          <p:cNvSpPr/>
          <p:nvPr/>
        </p:nvSpPr>
        <p:spPr>
          <a:xfrm>
            <a:off x="671250" y="2332650"/>
            <a:ext cx="3000300" cy="500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os: function listdir()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2"/>
          <p:cNvSpPr/>
          <p:nvPr/>
        </p:nvSpPr>
        <p:spPr>
          <a:xfrm>
            <a:off x="671250" y="3157100"/>
            <a:ext cx="3000300" cy="500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own filter() function that selects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2" name="Google Shape;842;p62"/>
          <p:cNvCxnSpPr>
            <a:stCxn id="839" idx="0"/>
            <a:endCxn id="832" idx="1"/>
          </p:cNvCxnSpPr>
          <p:nvPr/>
        </p:nvCxnSpPr>
        <p:spPr>
          <a:xfrm>
            <a:off x="3620675" y="1697125"/>
            <a:ext cx="626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3" name="Google Shape;843;p62"/>
          <p:cNvCxnSpPr>
            <a:stCxn id="840" idx="0"/>
            <a:endCxn id="833" idx="1"/>
          </p:cNvCxnSpPr>
          <p:nvPr/>
        </p:nvCxnSpPr>
        <p:spPr>
          <a:xfrm>
            <a:off x="3671550" y="2583000"/>
            <a:ext cx="57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4" name="Google Shape;844;p62"/>
          <p:cNvCxnSpPr>
            <a:stCxn id="841" idx="0"/>
            <a:endCxn id="834" idx="1"/>
          </p:cNvCxnSpPr>
          <p:nvPr/>
        </p:nvCxnSpPr>
        <p:spPr>
          <a:xfrm>
            <a:off x="3671550" y="3407450"/>
            <a:ext cx="57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5" name="Google Shape;845;p62"/>
          <p:cNvSpPr/>
          <p:nvPr/>
        </p:nvSpPr>
        <p:spPr>
          <a:xfrm>
            <a:off x="112775" y="1499725"/>
            <a:ext cx="394800" cy="3948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2"/>
          <p:cNvSpPr/>
          <p:nvPr/>
        </p:nvSpPr>
        <p:spPr>
          <a:xfrm>
            <a:off x="112775" y="2364038"/>
            <a:ext cx="394800" cy="3948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2"/>
          <p:cNvSpPr/>
          <p:nvPr/>
        </p:nvSpPr>
        <p:spPr>
          <a:xfrm>
            <a:off x="112775" y="3228375"/>
            <a:ext cx="394800" cy="3948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6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53" name="Google Shape;853;p6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5" name="Google Shape;855;p6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6" name="Google Shape;85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6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6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6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6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6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6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3" name="Google Shape;86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3"/>
          <p:cNvSpPr txBox="1"/>
          <p:nvPr/>
        </p:nvSpPr>
        <p:spPr>
          <a:xfrm>
            <a:off x="285300" y="175175"/>
            <a:ext cx="7350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Selecting a folder for work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865" name="Google Shape;865;p63"/>
          <p:cNvGraphicFramePr/>
          <p:nvPr/>
        </p:nvGraphicFramePr>
        <p:xfrm>
          <a:off x="267600" y="16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{ED9482D3-9A4C-48F8-B0C6-0C015185FC61}</a:tableStyleId>
              </a:tblPr>
              <a:tblGrid>
                <a:gridCol w="4575100"/>
                <a:gridCol w="266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PyQt5.QtWidgets </a:t>
                      </a:r>
                      <a:r>
                        <a:rPr b="0" i="0" lang="en" sz="14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</a:t>
                      </a: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QFileDialog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Connecting a widget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workdir =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QFileDialog.getExistingDirectory()</a:t>
                      </a:r>
                      <a:endParaRPr sz="1400" u="none" cap="none" strike="noStrike">
                        <a:solidFill>
                          <a:srgbClr val="AF00D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3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Getting the path to the selected folder from the QFileDialog window  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6" name="Google Shape;866;p63"/>
          <p:cNvSpPr txBox="1"/>
          <p:nvPr/>
        </p:nvSpPr>
        <p:spPr>
          <a:xfrm>
            <a:off x="183275" y="576550"/>
            <a:ext cx="7239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use a new widget from the PyQt5 library – </a:t>
            </a: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QFileDialog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used to call the folder selection window (File Explorer or Finder)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3"/>
          <p:cNvSpPr txBox="1"/>
          <p:nvPr/>
        </p:nvSpPr>
        <p:spPr>
          <a:xfrm>
            <a:off x="183275" y="1173150"/>
            <a:ext cx="1770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PyQt5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6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73" name="Google Shape;873;p6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5" name="Google Shape;875;p6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6" name="Google Shape;87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6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6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6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3" name="Google Shape;88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64"/>
          <p:cNvSpPr txBox="1"/>
          <p:nvPr/>
        </p:nvSpPr>
        <p:spPr>
          <a:xfrm>
            <a:off x="285300" y="175175"/>
            <a:ext cx="7350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Selecting a folder for work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85" name="Google Shape;885;p64"/>
          <p:cNvSpPr txBox="1"/>
          <p:nvPr/>
        </p:nvSpPr>
        <p:spPr>
          <a:xfrm>
            <a:off x="183275" y="576550"/>
            <a:ext cx="7239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use a new widget from the PyQt5 library – </a:t>
            </a: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QFileDialog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used to call the folder selection window (File Explorer or Finder)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64"/>
          <p:cNvSpPr txBox="1"/>
          <p:nvPr/>
        </p:nvSpPr>
        <p:spPr>
          <a:xfrm>
            <a:off x="183275" y="3929925"/>
            <a:ext cx="72390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folder path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a sequence of folder (directory) names and additional characters specifying the path to the folder.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С:\User\Sasha\School\IT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– '“IT” folder path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64"/>
          <p:cNvSpPr txBox="1"/>
          <p:nvPr/>
        </p:nvSpPr>
        <p:spPr>
          <a:xfrm>
            <a:off x="183275" y="1173150"/>
            <a:ext cx="1770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PyQt5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88" name="Google Shape;888;p64"/>
          <p:cNvGraphicFramePr/>
          <p:nvPr/>
        </p:nvGraphicFramePr>
        <p:xfrm>
          <a:off x="267600" y="16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{ED9482D3-9A4C-48F8-B0C6-0C015185FC61}</a:tableStyleId>
              </a:tblPr>
              <a:tblGrid>
                <a:gridCol w="4575100"/>
                <a:gridCol w="266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PyQt5.QtWidgets </a:t>
                      </a:r>
                      <a:r>
                        <a:rPr b="0" i="0" lang="en" sz="14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</a:t>
                      </a: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QFileDialog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Connecting a widget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400" u="sng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workdir</a:t>
                      </a: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QFileDialog.getExistingDirectory()</a:t>
                      </a:r>
                      <a:endParaRPr sz="1400" u="none" cap="none" strike="noStrike">
                        <a:solidFill>
                          <a:srgbClr val="AF00D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3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Getting the path to the selected folder from the QFileDialog window  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Technical specification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32" name="Google Shape;132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3" name="Google Shape;133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9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270700" y="733175"/>
            <a:ext cx="7235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goal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to program the Easy Editor app.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Expected app view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988" y="1337948"/>
            <a:ext cx="5468174" cy="359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830700" y="18223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Folder</a:t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6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94" name="Google Shape;894;p6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6" name="Google Shape;896;p6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7" name="Google Shape;89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6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6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6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6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6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4" name="Google Shape;90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 txBox="1"/>
          <p:nvPr/>
        </p:nvSpPr>
        <p:spPr>
          <a:xfrm>
            <a:off x="285300" y="175175"/>
            <a:ext cx="7350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Selecting a folder for work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06" name="Google Shape;906;p65"/>
          <p:cNvSpPr txBox="1"/>
          <p:nvPr/>
        </p:nvSpPr>
        <p:spPr>
          <a:xfrm>
            <a:off x="183275" y="576550"/>
            <a:ext cx="7239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use a new widget from the PyQt5 library – </a:t>
            </a: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QFileDialog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used to call the folder selection window (File Explorer or Finder)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65"/>
          <p:cNvSpPr txBox="1"/>
          <p:nvPr/>
        </p:nvSpPr>
        <p:spPr>
          <a:xfrm>
            <a:off x="183275" y="3894550"/>
            <a:ext cx="72390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С:\User\Sasha\School\IT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– '“IT” folder path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5"/>
          <p:cNvSpPr txBox="1"/>
          <p:nvPr/>
        </p:nvSpPr>
        <p:spPr>
          <a:xfrm>
            <a:off x="183275" y="1173150"/>
            <a:ext cx="1770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PyQt5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5"/>
          <p:cNvSpPr/>
          <p:nvPr/>
        </p:nvSpPr>
        <p:spPr>
          <a:xfrm rot="-5400000">
            <a:off x="2419200" y="2134300"/>
            <a:ext cx="211800" cy="451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65"/>
          <p:cNvSpPr txBox="1"/>
          <p:nvPr/>
        </p:nvSpPr>
        <p:spPr>
          <a:xfrm>
            <a:off x="259425" y="3868900"/>
            <a:ext cx="723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don’t need to set such paths manually. Python will do it for us.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11" name="Google Shape;911;p65"/>
          <p:cNvGraphicFramePr/>
          <p:nvPr/>
        </p:nvGraphicFramePr>
        <p:xfrm>
          <a:off x="267600" y="16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{ED9482D3-9A4C-48F8-B0C6-0C015185FC61}</a:tableStyleId>
              </a:tblPr>
              <a:tblGrid>
                <a:gridCol w="4575100"/>
                <a:gridCol w="266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PyQt5.QtWidgets </a:t>
                      </a:r>
                      <a:r>
                        <a:rPr b="0" i="0" lang="en" sz="14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</a:t>
                      </a: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QFileDialog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Connecting a widget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workdir =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QFileDialog.getExistingDirectory()</a:t>
                      </a:r>
                      <a:endParaRPr sz="1400" u="none" cap="none" strike="noStrike">
                        <a:solidFill>
                          <a:srgbClr val="AF00D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3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Getting the path to the selected folder from the QFileDialog window  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6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17" name="Google Shape;917;p6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6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0" name="Google Shape;92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6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6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6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6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6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6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7" name="Google Shape;92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66"/>
          <p:cNvSpPr txBox="1"/>
          <p:nvPr/>
        </p:nvSpPr>
        <p:spPr>
          <a:xfrm>
            <a:off x="285300" y="175175"/>
            <a:ext cx="73509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Get names of all files from the folder and load them into the program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9" name="Google Shape;929;p66"/>
          <p:cNvSpPr txBox="1"/>
          <p:nvPr/>
        </p:nvSpPr>
        <p:spPr>
          <a:xfrm>
            <a:off x="183275" y="1009150"/>
            <a:ext cx="70836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use the os module from the Python standard library.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Out of many os functions, we'll use commands to access files and folders along the path.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0" name="Google Shape;930;p66"/>
          <p:cNvPicPr preferRelativeResize="0"/>
          <p:nvPr/>
        </p:nvPicPr>
        <p:blipFill rotWithShape="1">
          <a:blip r:embed="rId5">
            <a:alphaModFix/>
          </a:blip>
          <a:srcRect b="32833" l="0" r="62559" t="37853"/>
          <a:stretch/>
        </p:blipFill>
        <p:spPr>
          <a:xfrm>
            <a:off x="5586278" y="2877875"/>
            <a:ext cx="1920321" cy="197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6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36" name="Google Shape;936;p6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8" name="Google Shape;938;p6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9" name="Google Shape;93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6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6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6" name="Google Shape;94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67"/>
          <p:cNvSpPr txBox="1"/>
          <p:nvPr/>
        </p:nvSpPr>
        <p:spPr>
          <a:xfrm>
            <a:off x="285300" y="175163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Module os</a:t>
            </a:r>
            <a:endParaRPr b="0" i="0" sz="27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948" name="Google Shape;948;p67"/>
          <p:cNvGraphicFramePr/>
          <p:nvPr/>
        </p:nvGraphicFramePr>
        <p:xfrm>
          <a:off x="267600" y="188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{ED9482D3-9A4C-48F8-B0C6-0C015185FC61}</a:tableStyleId>
              </a:tblPr>
              <a:tblGrid>
                <a:gridCol w="4484400"/>
                <a:gridCol w="2754600"/>
              </a:tblGrid>
              <a:tr h="36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Connecting the os module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7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filenames = os.listdir(</a:t>
                      </a:r>
                      <a:r>
                        <a:rPr b="0" i="0" lang="en" sz="1400" u="sng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workdir</a:t>
                      </a: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Getting files from the folder (argument – path)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9" name="Google Shape;949;p67"/>
          <p:cNvSpPr txBox="1"/>
          <p:nvPr/>
        </p:nvSpPr>
        <p:spPr>
          <a:xfrm>
            <a:off x="183275" y="1445975"/>
            <a:ext cx="1770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os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67"/>
          <p:cNvSpPr txBox="1"/>
          <p:nvPr/>
        </p:nvSpPr>
        <p:spPr>
          <a:xfrm>
            <a:off x="183150" y="603750"/>
            <a:ext cx="740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in the Python standard library and contains functions for working with the operating system.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1" name="Google Shape;951;p67"/>
          <p:cNvCxnSpPr/>
          <p:nvPr/>
        </p:nvCxnSpPr>
        <p:spPr>
          <a:xfrm rot="10800000">
            <a:off x="2537875" y="3136075"/>
            <a:ext cx="0" cy="417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2" name="Google Shape;952;p67"/>
          <p:cNvSpPr txBox="1"/>
          <p:nvPr/>
        </p:nvSpPr>
        <p:spPr>
          <a:xfrm>
            <a:off x="1319700" y="3455775"/>
            <a:ext cx="2577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The folder path was obtained at the previous step</a:t>
            </a:r>
            <a:endParaRPr b="0" i="0" sz="12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6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58" name="Google Shape;958;p6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0" name="Google Shape;960;p6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1" name="Google Shape;96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6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6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6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6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8" name="Google Shape;96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8"/>
          <p:cNvSpPr txBox="1"/>
          <p:nvPr/>
        </p:nvSpPr>
        <p:spPr>
          <a:xfrm>
            <a:off x="285300" y="175163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Module os</a:t>
            </a:r>
            <a:endParaRPr b="0" i="0" sz="27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970" name="Google Shape;970;p68"/>
          <p:cNvGraphicFramePr/>
          <p:nvPr/>
        </p:nvGraphicFramePr>
        <p:xfrm>
          <a:off x="267600" y="188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{ED9482D3-9A4C-48F8-B0C6-0C015185FC61}</a:tableStyleId>
              </a:tblPr>
              <a:tblGrid>
                <a:gridCol w="4484400"/>
                <a:gridCol w="2754600"/>
              </a:tblGrid>
              <a:tr h="36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i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AF00DB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Connecting the os module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7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filenames = os.listdir(workdir)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Getting files from the folder (argument – path)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1" name="Google Shape;971;p68"/>
          <p:cNvSpPr txBox="1"/>
          <p:nvPr/>
        </p:nvSpPr>
        <p:spPr>
          <a:xfrm>
            <a:off x="183275" y="1445975"/>
            <a:ext cx="1770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os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8"/>
          <p:cNvSpPr txBox="1"/>
          <p:nvPr/>
        </p:nvSpPr>
        <p:spPr>
          <a:xfrm>
            <a:off x="183150" y="603750"/>
            <a:ext cx="740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in the Python standard library and contains functions for working with the operating system.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68"/>
          <p:cNvSpPr txBox="1"/>
          <p:nvPr/>
        </p:nvSpPr>
        <p:spPr>
          <a:xfrm>
            <a:off x="879800" y="3651125"/>
            <a:ext cx="20190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‘robotics_article.doc’</a:t>
            </a:r>
            <a:endParaRPr b="0" i="0" sz="1400" u="none" cap="none" strike="noStrike">
              <a:solidFill>
                <a:srgbClr val="A315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‘turtles game.py’</a:t>
            </a:r>
            <a:endParaRPr b="0" i="0" sz="1400" u="none" cap="none" strike="noStrike">
              <a:solidFill>
                <a:srgbClr val="A315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‘vacation2020.jpg’</a:t>
            </a:r>
            <a:endParaRPr b="0" i="0" sz="1400" u="none" cap="none" strike="noStrike">
              <a:solidFill>
                <a:srgbClr val="A315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‘crazy_cat.gif’</a:t>
            </a:r>
            <a:endParaRPr b="0" i="0" sz="1400" u="none" cap="none" strike="noStrike">
              <a:solidFill>
                <a:srgbClr val="A315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68"/>
          <p:cNvSpPr/>
          <p:nvPr/>
        </p:nvSpPr>
        <p:spPr>
          <a:xfrm>
            <a:off x="733150" y="3599125"/>
            <a:ext cx="2075400" cy="1105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8"/>
          <p:cNvSpPr txBox="1"/>
          <p:nvPr/>
        </p:nvSpPr>
        <p:spPr>
          <a:xfrm>
            <a:off x="315825" y="2887575"/>
            <a:ext cx="47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6" name="Google Shape;976;p68"/>
          <p:cNvCxnSpPr>
            <a:stCxn id="975" idx="2"/>
            <a:endCxn id="974" idx="2"/>
          </p:cNvCxnSpPr>
          <p:nvPr/>
        </p:nvCxnSpPr>
        <p:spPr>
          <a:xfrm flipH="1" rot="-5400000">
            <a:off x="150075" y="3568575"/>
            <a:ext cx="985800" cy="180600"/>
          </a:xfrm>
          <a:prstGeom prst="bentConnector2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7" name="Google Shape;977;p68"/>
          <p:cNvSpPr txBox="1"/>
          <p:nvPr/>
        </p:nvSpPr>
        <p:spPr>
          <a:xfrm>
            <a:off x="3367225" y="3555125"/>
            <a:ext cx="26055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Names of different types of files were loaded.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need to keep the graphic files only.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6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83" name="Google Shape;983;p6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5" name="Google Shape;985;p6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6" name="Google Shape;98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6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6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6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6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6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6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3" name="Google Shape;993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69"/>
          <p:cNvSpPr txBox="1"/>
          <p:nvPr/>
        </p:nvSpPr>
        <p:spPr>
          <a:xfrm>
            <a:off x="315825" y="172650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Selecting graphic files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95" name="Google Shape;995;p69"/>
          <p:cNvSpPr txBox="1"/>
          <p:nvPr/>
        </p:nvSpPr>
        <p:spPr>
          <a:xfrm>
            <a:off x="272025" y="550900"/>
            <a:ext cx="74094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select files with graphic extensions only.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convenient to put all valid extensions in the </a:t>
            </a: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extensions </a:t>
            </a:r>
            <a:r>
              <a:rPr b="0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list.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6" name="Google Shape;996;p69"/>
          <p:cNvSpPr/>
          <p:nvPr/>
        </p:nvSpPr>
        <p:spPr>
          <a:xfrm>
            <a:off x="372225" y="1658100"/>
            <a:ext cx="1917600" cy="1083000"/>
          </a:xfrm>
          <a:prstGeom prst="roundRect">
            <a:avLst>
              <a:gd fmla="val 1008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filenames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all filenames in the workdir folder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69"/>
          <p:cNvSpPr/>
          <p:nvPr/>
        </p:nvSpPr>
        <p:spPr>
          <a:xfrm>
            <a:off x="372225" y="3058975"/>
            <a:ext cx="1917600" cy="1083000"/>
          </a:xfrm>
          <a:prstGeom prst="roundRect">
            <a:avLst>
              <a:gd fmla="val 1008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Listextensions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all graphic file extensions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69"/>
          <p:cNvSpPr/>
          <p:nvPr/>
        </p:nvSpPr>
        <p:spPr>
          <a:xfrm>
            <a:off x="3027563" y="2419925"/>
            <a:ext cx="2056200" cy="1083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selecting files with extensions from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filenames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69"/>
          <p:cNvSpPr/>
          <p:nvPr/>
        </p:nvSpPr>
        <p:spPr>
          <a:xfrm>
            <a:off x="5430800" y="2419925"/>
            <a:ext cx="1917600" cy="1083000"/>
          </a:xfrm>
          <a:prstGeom prst="roundRect">
            <a:avLst>
              <a:gd fmla="val 1008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result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filenames in the workdir folder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0" name="Google Shape;1000;p69"/>
          <p:cNvCxnSpPr>
            <a:stCxn id="996" idx="3"/>
            <a:endCxn id="998" idx="1"/>
          </p:cNvCxnSpPr>
          <p:nvPr/>
        </p:nvCxnSpPr>
        <p:spPr>
          <a:xfrm>
            <a:off x="2289825" y="2199600"/>
            <a:ext cx="737700" cy="761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1" name="Google Shape;1001;p69"/>
          <p:cNvCxnSpPr>
            <a:stCxn id="997" idx="3"/>
            <a:endCxn id="998" idx="1"/>
          </p:cNvCxnSpPr>
          <p:nvPr/>
        </p:nvCxnSpPr>
        <p:spPr>
          <a:xfrm flipH="1" rot="10800000">
            <a:off x="2289825" y="2961475"/>
            <a:ext cx="737700" cy="6390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2" name="Google Shape;1002;p69"/>
          <p:cNvCxnSpPr>
            <a:stCxn id="998" idx="3"/>
            <a:endCxn id="999" idx="1"/>
          </p:cNvCxnSpPr>
          <p:nvPr/>
        </p:nvCxnSpPr>
        <p:spPr>
          <a:xfrm>
            <a:off x="5083763" y="2961425"/>
            <a:ext cx="3471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7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08" name="Google Shape;1008;p7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7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7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1" name="Google Shape;101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7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7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7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7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8" name="Google Shape;101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70"/>
          <p:cNvSpPr txBox="1"/>
          <p:nvPr/>
        </p:nvSpPr>
        <p:spPr>
          <a:xfrm>
            <a:off x="276850" y="653075"/>
            <a:ext cx="7011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check which filenames have graphic file extensions (.jpg, .png, etc.)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Google Shape;1020;p70"/>
          <p:cNvSpPr txBox="1"/>
          <p:nvPr/>
        </p:nvSpPr>
        <p:spPr>
          <a:xfrm>
            <a:off x="264900" y="1421308"/>
            <a:ext cx="5554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filenames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extensions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8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1" name="Google Shape;1021;p70"/>
          <p:cNvSpPr/>
          <p:nvPr/>
        </p:nvSpPr>
        <p:spPr>
          <a:xfrm>
            <a:off x="718550" y="1938550"/>
            <a:ext cx="6569400" cy="2460600"/>
          </a:xfrm>
          <a:prstGeom prst="roundRect">
            <a:avLst>
              <a:gd fmla="val 8124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 empty list result for filenames.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every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filename from the filenames list: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 every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extension from the extensions list: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name has this extension,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then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it to the results list.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Return the result list.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70"/>
          <p:cNvSpPr txBox="1"/>
          <p:nvPr/>
        </p:nvSpPr>
        <p:spPr>
          <a:xfrm>
            <a:off x="315825" y="172650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Selecting graphic files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7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28" name="Google Shape;1028;p7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7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0" name="Google Shape;1030;p7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1" name="Google Shape;103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7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7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7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7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7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7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Google Shape;103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71"/>
          <p:cNvSpPr txBox="1"/>
          <p:nvPr/>
        </p:nvSpPr>
        <p:spPr>
          <a:xfrm>
            <a:off x="276850" y="653075"/>
            <a:ext cx="7011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check which filenames have graphic file extensions (.jpg, .png, etc.)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1"/>
          <p:cNvSpPr txBox="1"/>
          <p:nvPr/>
        </p:nvSpPr>
        <p:spPr>
          <a:xfrm>
            <a:off x="264900" y="1421308"/>
            <a:ext cx="5554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filenames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8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extensions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8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1" name="Google Shape;1041;p71"/>
          <p:cNvSpPr/>
          <p:nvPr/>
        </p:nvSpPr>
        <p:spPr>
          <a:xfrm>
            <a:off x="718550" y="1938550"/>
            <a:ext cx="6569400" cy="2460600"/>
          </a:xfrm>
          <a:prstGeom prst="roundRect">
            <a:avLst>
              <a:gd fmla="val 8124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 empty list result for filenames.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every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filename from the filenames list: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 every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extension from the extensions list: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filename.endswith(extension):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result.append(filename)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Return the result list.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71"/>
          <p:cNvSpPr txBox="1"/>
          <p:nvPr/>
        </p:nvSpPr>
        <p:spPr>
          <a:xfrm>
            <a:off x="5028325" y="3840325"/>
            <a:ext cx="2478300" cy="112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b="1" i="0" lang="en" sz="12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endswith(&lt;string&gt;)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Returns </a:t>
            </a: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,if the filename ends with ext, and </a:t>
            </a: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if not.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3" name="Google Shape;1043;p71"/>
          <p:cNvSpPr txBox="1"/>
          <p:nvPr/>
        </p:nvSpPr>
        <p:spPr>
          <a:xfrm>
            <a:off x="315825" y="172650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Selecting graphic files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7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49" name="Google Shape;1049;p7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7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7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2" name="Google Shape;105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7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7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7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7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7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7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9" name="Google Shape;1059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72"/>
          <p:cNvSpPr txBox="1"/>
          <p:nvPr/>
        </p:nvSpPr>
        <p:spPr>
          <a:xfrm>
            <a:off x="276850" y="653075"/>
            <a:ext cx="7011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have already implemented a similar task for the Smart Notes project (for a list of note titles)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1" name="Google Shape;1061;p72"/>
          <p:cNvSpPr txBox="1"/>
          <p:nvPr/>
        </p:nvSpPr>
        <p:spPr>
          <a:xfrm>
            <a:off x="264900" y="1421308"/>
            <a:ext cx="5554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showFilenamesList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8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2" name="Google Shape;1062;p72"/>
          <p:cNvSpPr/>
          <p:nvPr/>
        </p:nvSpPr>
        <p:spPr>
          <a:xfrm>
            <a:off x="718550" y="1938550"/>
            <a:ext cx="6569400" cy="2460600"/>
          </a:xfrm>
          <a:prstGeom prst="roundRect">
            <a:avLst>
              <a:gd fmla="val 8124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work folder (workdir).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list of valid extensions.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Load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folder filenames and </a:t>
            </a: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keep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only with extensions extentions.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Clear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list widget (in case there are filenames of another folder there).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the selected filenames to the widget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one by one.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72"/>
          <p:cNvSpPr txBox="1"/>
          <p:nvPr/>
        </p:nvSpPr>
        <p:spPr>
          <a:xfrm>
            <a:off x="315825" y="172650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Displaying the name list in the widget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73"/>
          <p:cNvSpPr txBox="1"/>
          <p:nvPr/>
        </p:nvSpPr>
        <p:spPr>
          <a:xfrm>
            <a:off x="183275" y="109650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include code fragments into the program:</a:t>
            </a:r>
            <a:endParaRPr b="0" i="1" sz="1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9" name="Google Shape;1069;p73"/>
          <p:cNvSpPr txBox="1"/>
          <p:nvPr/>
        </p:nvSpPr>
        <p:spPr>
          <a:xfrm>
            <a:off x="129750" y="504750"/>
            <a:ext cx="85245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os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PyQt5.QtWidgets </a:t>
            </a: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QFileDialog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chooseWorkdir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extensions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showFilenamesList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btn_dir.clicked.connect(showFilenamesList)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73"/>
          <p:cNvSpPr/>
          <p:nvPr/>
        </p:nvSpPr>
        <p:spPr>
          <a:xfrm>
            <a:off x="213400" y="1104450"/>
            <a:ext cx="4858800" cy="3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the rest of PyQt objects and creating an interface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3"/>
          <p:cNvSpPr/>
          <p:nvPr/>
        </p:nvSpPr>
        <p:spPr>
          <a:xfrm>
            <a:off x="448450" y="2024175"/>
            <a:ext cx="5344200" cy="3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for selecting a work folder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73"/>
          <p:cNvSpPr/>
          <p:nvPr/>
        </p:nvSpPr>
        <p:spPr>
          <a:xfrm>
            <a:off x="448450" y="2796975"/>
            <a:ext cx="5344200" cy="3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for selecting filenames by extensions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73"/>
          <p:cNvSpPr/>
          <p:nvPr/>
        </p:nvSpPr>
        <p:spPr>
          <a:xfrm>
            <a:off x="448450" y="3666050"/>
            <a:ext cx="5344200" cy="97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handling the “Folder” button click.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 for choosing a folder, selecting files, and displaying them in the widget.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chooseWorkdir() and filter()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4" name="Google Shape;1074;p73"/>
          <p:cNvCxnSpPr/>
          <p:nvPr/>
        </p:nvCxnSpPr>
        <p:spPr>
          <a:xfrm>
            <a:off x="6136100" y="552700"/>
            <a:ext cx="0" cy="4466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74"/>
          <p:cNvSpPr txBox="1"/>
          <p:nvPr/>
        </p:nvSpPr>
        <p:spPr>
          <a:xfrm>
            <a:off x="183275" y="109650"/>
            <a:ext cx="72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include code fragments into the program:</a:t>
            </a:r>
            <a:endParaRPr b="0" i="1" sz="1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0" name="Google Shape;1080;p74"/>
          <p:cNvSpPr txBox="1"/>
          <p:nvPr/>
        </p:nvSpPr>
        <p:spPr>
          <a:xfrm>
            <a:off x="129750" y="504750"/>
            <a:ext cx="59274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os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PyQt5.QtWidgets </a:t>
            </a: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QFileDialog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chooseWorkdir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extensions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showFilenamesList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btn_dir.clicked.connect(showFilenamesList)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74"/>
          <p:cNvSpPr/>
          <p:nvPr/>
        </p:nvSpPr>
        <p:spPr>
          <a:xfrm>
            <a:off x="213400" y="1104450"/>
            <a:ext cx="4858800" cy="3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the rest of PyQt objects and creating an interface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74"/>
          <p:cNvSpPr/>
          <p:nvPr/>
        </p:nvSpPr>
        <p:spPr>
          <a:xfrm>
            <a:off x="448450" y="2024175"/>
            <a:ext cx="5344200" cy="3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for selecting a work folder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4"/>
          <p:cNvSpPr/>
          <p:nvPr/>
        </p:nvSpPr>
        <p:spPr>
          <a:xfrm>
            <a:off x="448450" y="2796975"/>
            <a:ext cx="5344200" cy="3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for selecting filenames by extensions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74"/>
          <p:cNvSpPr/>
          <p:nvPr/>
        </p:nvSpPr>
        <p:spPr>
          <a:xfrm>
            <a:off x="448450" y="3666050"/>
            <a:ext cx="5344200" cy="97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handling the “Folder” button click.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 for choosing a folder, selecting files, and displaying them in the widget.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chooseWorkdir() and filter()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5" name="Google Shape;1085;p74"/>
          <p:cNvCxnSpPr/>
          <p:nvPr/>
        </p:nvCxnSpPr>
        <p:spPr>
          <a:xfrm>
            <a:off x="6136100" y="552700"/>
            <a:ext cx="0" cy="4466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6" name="Google Shape;1086;p74"/>
          <p:cNvSpPr txBox="1"/>
          <p:nvPr/>
        </p:nvSpPr>
        <p:spPr>
          <a:xfrm>
            <a:off x="6215050" y="406075"/>
            <a:ext cx="27618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Comment</a:t>
            </a: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work, we need not only the list of files (available in the widget) but also the work folder.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Now, the folder name is </a:t>
            </a:r>
            <a:r>
              <a:rPr b="0" i="0" lang="en" sz="13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removed </a:t>
            </a: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after showFilenamesList() finishes the operation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save the folder, let’s define it as a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1" lang="en" sz="13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global variable</a:t>
            </a: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workdir = </a:t>
            </a:r>
            <a:r>
              <a:rPr b="0" i="0" lang="en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endParaRPr b="0" i="0" sz="1200" u="none" cap="none" strike="noStrike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chooseWorkdir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workdir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workdir = QFileDialog...</a:t>
            </a:r>
            <a:endParaRPr b="0" i="0" sz="1200" u="none" cap="none" strike="noStrike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Technical specification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50" name="Google Shape;150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1" name="Google Shape;151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30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270700" y="733175"/>
            <a:ext cx="7235100" cy="4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goal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to program the Easy Editor app.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interface must be like in the picture.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Ability to </a:t>
            </a: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a folder with images on a computer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Processing tools: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800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“Make it black and white”.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“Rotate left (90°)”.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“Rotate right (90°)”.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“Sharpen”.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“Mirror (left to right)”.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Montserrat"/>
              <a:buChar char="❏"/>
            </a:pPr>
            <a:r>
              <a:rPr b="0"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Saving edited photos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(copies of the original) to a new Modified subfolder.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5"/>
          <p:cNvSpPr txBox="1"/>
          <p:nvPr/>
        </p:nvSpPr>
        <p:spPr>
          <a:xfrm>
            <a:off x="129750" y="185875"/>
            <a:ext cx="59274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os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PyQt5.QtWidgets </a:t>
            </a:r>
            <a:r>
              <a:rPr b="0" i="0" lang="en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QFileDialog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workdir = </a:t>
            </a:r>
            <a:r>
              <a:rPr b="0" i="0" lang="en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 </a:t>
            </a:r>
            <a:r>
              <a:rPr b="0" i="0" lang="en" sz="1200" u="none" cap="none" strike="noStrike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# introducing a global variable </a:t>
            </a:r>
            <a:endParaRPr b="0" i="0" sz="1200" u="none" cap="none" strike="noStrike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chooseWorkdir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workdir </a:t>
            </a:r>
            <a:r>
              <a:rPr b="0" i="0" lang="en" sz="1200" u="none" cap="none" strike="noStrike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# calling the global variable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workdir = QFileDialog.getExistingDirectory()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files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extensions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showFilenamesList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btn_dir.clicked.connect(showFilenamesList)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75"/>
          <p:cNvSpPr/>
          <p:nvPr/>
        </p:nvSpPr>
        <p:spPr>
          <a:xfrm>
            <a:off x="183275" y="832950"/>
            <a:ext cx="4858800" cy="2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the rest of PyQt objects and creating an interface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75"/>
          <p:cNvSpPr/>
          <p:nvPr/>
        </p:nvSpPr>
        <p:spPr>
          <a:xfrm>
            <a:off x="658600" y="2718200"/>
            <a:ext cx="5134200" cy="3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for selecting filenames by extensions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75"/>
          <p:cNvSpPr/>
          <p:nvPr/>
        </p:nvSpPr>
        <p:spPr>
          <a:xfrm>
            <a:off x="658600" y="3634875"/>
            <a:ext cx="5344200" cy="978300"/>
          </a:xfrm>
          <a:prstGeom prst="roundRect">
            <a:avLst>
              <a:gd fmla="val 15692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handling the “Folder” button click.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 for choosing a folder, selecting files, and displaying them in the widget.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chooseWorkdir() and filter()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75"/>
          <p:cNvSpPr txBox="1"/>
          <p:nvPr/>
        </p:nvSpPr>
        <p:spPr>
          <a:xfrm>
            <a:off x="6215050" y="406075"/>
            <a:ext cx="27618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command word </a:t>
            </a:r>
            <a:r>
              <a:rPr b="1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global </a:t>
            </a:r>
            <a:r>
              <a:rPr b="0"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tells the interpreter that the result should be stored in a global variable.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6" name="Google Shape;1096;p75"/>
          <p:cNvCxnSpPr/>
          <p:nvPr/>
        </p:nvCxnSpPr>
        <p:spPr>
          <a:xfrm>
            <a:off x="6136100" y="270700"/>
            <a:ext cx="0" cy="474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" name="Google Shape;1101;p7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02" name="Google Shape;1102;p7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4" name="Google Shape;1104;p7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</a:t>
            </a: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5" name="Google Shape;110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7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7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Google Shape;1112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76"/>
          <p:cNvSpPr txBox="1"/>
          <p:nvPr/>
        </p:nvSpPr>
        <p:spPr>
          <a:xfrm>
            <a:off x="275625" y="729750"/>
            <a:ext cx="72567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Write functions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select the working directory and display names of graphic files from it in the widget.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76"/>
          <p:cNvSpPr txBox="1"/>
          <p:nvPr/>
        </p:nvSpPr>
        <p:spPr>
          <a:xfrm>
            <a:off x="360000" y="234025"/>
            <a:ext cx="7256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Task:</a:t>
            </a:r>
            <a:endParaRPr b="0" i="0" sz="2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15" name="Google Shape;1115;p76"/>
          <p:cNvPicPr preferRelativeResize="0"/>
          <p:nvPr/>
        </p:nvPicPr>
        <p:blipFill rotWithShape="1">
          <a:blip r:embed="rId5">
            <a:alphaModFix/>
          </a:blip>
          <a:srcRect b="25228" l="4531" r="61851" t="46842"/>
          <a:stretch/>
        </p:blipFill>
        <p:spPr>
          <a:xfrm>
            <a:off x="5792725" y="2952203"/>
            <a:ext cx="1694472" cy="18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5250" y="1532975"/>
            <a:ext cx="4267200" cy="3182112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7" name="Google Shape;1117;p76"/>
          <p:cNvPicPr preferRelativeResize="0"/>
          <p:nvPr/>
        </p:nvPicPr>
        <p:blipFill rotWithShape="1">
          <a:blip r:embed="rId7">
            <a:alphaModFix/>
          </a:blip>
          <a:srcRect b="15777" l="8907" r="8618" t="72343"/>
          <a:stretch/>
        </p:blipFill>
        <p:spPr>
          <a:xfrm>
            <a:off x="701375" y="4312900"/>
            <a:ext cx="4123251" cy="39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76"/>
          <p:cNvSpPr txBox="1"/>
          <p:nvPr/>
        </p:nvSpPr>
        <p:spPr>
          <a:xfrm>
            <a:off x="912500" y="1734675"/>
            <a:ext cx="3000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Folder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19" name="Google Shape;1119;p76"/>
          <p:cNvSpPr txBox="1"/>
          <p:nvPr/>
        </p:nvSpPr>
        <p:spPr>
          <a:xfrm>
            <a:off x="1455475" y="2883225"/>
            <a:ext cx="3000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  Image</a:t>
            </a:r>
            <a:endParaRPr sz="1100">
              <a:solidFill>
                <a:schemeClr val="dk1"/>
              </a:solidFill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7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7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7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7" name="Google Shape;112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77"/>
          <p:cNvSpPr txBox="1"/>
          <p:nvPr/>
        </p:nvSpPr>
        <p:spPr>
          <a:xfrm>
            <a:off x="360000" y="320450"/>
            <a:ext cx="71085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4. Lesson 2. The Easy Editor project. P. 1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9" name="Google Shape;1129;p77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VS Code: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30" name="Google Shape;1130;p77"/>
          <p:cNvSpPr txBox="1"/>
          <p:nvPr/>
        </p:nvSpPr>
        <p:spPr>
          <a:xfrm>
            <a:off x="360000" y="1104450"/>
            <a:ext cx="58857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Easy Editor</a:t>
            </a:r>
            <a:b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app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7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36" name="Google Shape;1136;p7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7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8" name="Google Shape;113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78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78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8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5"/>
              </a:rPr>
              <a:t>Visual Studio Code</a:t>
            </a:r>
            <a:endParaRPr b="0" i="0" sz="1800" u="none" cap="none" strike="noStrike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42" name="Google Shape;1142;p7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Complete task 2 in VS Code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3" name="Google Shape;1143;p7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</a:t>
            </a: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platform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4" name="Google Shape;1144;p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7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7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7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7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7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7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7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7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3" name="Google Shape;1153;p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78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833AE0"/>
                </a:solidFill>
                <a:latin typeface="Montserrat"/>
                <a:ea typeface="Montserrat"/>
                <a:cs typeface="Montserrat"/>
                <a:sym typeface="Montserrat"/>
              </a:rPr>
              <a:t>The Easy Editor app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5" name="Google Shape;1155;p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7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25672" y="1767620"/>
            <a:ext cx="1103575" cy="1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79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79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79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79"/>
          <p:cNvSpPr txBox="1"/>
          <p:nvPr/>
        </p:nvSpPr>
        <p:spPr>
          <a:xfrm>
            <a:off x="281550" y="1038875"/>
            <a:ext cx="51153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Wrapping up</a:t>
            </a: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b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workday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65" name="Google Shape;116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713" y="1824638"/>
            <a:ext cx="1579225" cy="14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79"/>
          <p:cNvSpPr txBox="1"/>
          <p:nvPr/>
        </p:nvSpPr>
        <p:spPr>
          <a:xfrm>
            <a:off x="360000" y="320450"/>
            <a:ext cx="71085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4. Lesson 2. The Easy Editor app P. 1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8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72" name="Google Shape;1172;p8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4" name="Google Shape;1174;p80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Wrapping 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up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workday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5" name="Google Shape;117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80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80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8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8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8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8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8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8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8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8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6" name="Google Shape;1186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80"/>
          <p:cNvSpPr txBox="1"/>
          <p:nvPr/>
        </p:nvSpPr>
        <p:spPr>
          <a:xfrm>
            <a:off x="360000" y="175175"/>
            <a:ext cx="7316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 complete, pass a technical interview:</a:t>
            </a:r>
            <a:endParaRPr b="0" i="0" sz="45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88" name="Google Shape;1188;p80"/>
          <p:cNvSpPr txBox="1"/>
          <p:nvPr/>
        </p:nvSpPr>
        <p:spPr>
          <a:xfrm>
            <a:off x="360000" y="1182900"/>
            <a:ext cx="66141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Medium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Which module contains functions for working with the computer’s operating system?</a:t>
            </a:r>
            <a:endParaRPr b="0" i="0" sz="1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Montserrat Medium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variable is called global? Why is the workdir variable defined globally?</a:t>
            </a:r>
            <a:endParaRPr b="0" i="0" sz="1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9" name="Google Shape;1189;p80"/>
          <p:cNvSpPr txBox="1"/>
          <p:nvPr/>
        </p:nvSpPr>
        <p:spPr>
          <a:xfrm>
            <a:off x="4714938" y="46422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Cole</a:t>
            </a:r>
            <a:r>
              <a:rPr b="0" i="1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b="0" i="1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Senior Developer</a:t>
            </a:r>
            <a:endParaRPr b="0" i="1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80"/>
          <p:cNvSpPr txBox="1"/>
          <p:nvPr/>
        </p:nvSpPr>
        <p:spPr>
          <a:xfrm>
            <a:off x="6111263" y="46422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Emily</a:t>
            </a:r>
            <a:r>
              <a:rPr b="0" i="1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b="0" i="1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Manager</a:t>
            </a:r>
            <a:endParaRPr b="0" i="1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1" name="Google Shape;1191;p80"/>
          <p:cNvPicPr preferRelativeResize="0"/>
          <p:nvPr/>
        </p:nvPicPr>
        <p:blipFill rotWithShape="1">
          <a:blip r:embed="rId5">
            <a:alphaModFix/>
          </a:blip>
          <a:srcRect b="67537" l="4357" r="59833" t="6999"/>
          <a:stretch/>
        </p:blipFill>
        <p:spPr>
          <a:xfrm>
            <a:off x="6281333" y="2930875"/>
            <a:ext cx="1439295" cy="171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80"/>
          <p:cNvPicPr preferRelativeResize="0"/>
          <p:nvPr/>
        </p:nvPicPr>
        <p:blipFill rotWithShape="1">
          <a:blip r:embed="rId6">
            <a:alphaModFix/>
          </a:blip>
          <a:srcRect b="59913" l="4562" r="68909" t="14160"/>
          <a:stretch/>
        </p:blipFill>
        <p:spPr>
          <a:xfrm>
            <a:off x="4916950" y="2897675"/>
            <a:ext cx="1351851" cy="171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8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8" name="Google Shape;1198;p8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8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0" name="Google Shape;1200;p81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up 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to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workday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1" name="Google Shape;120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81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81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8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8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8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8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8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8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8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8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2" name="Google Shape;1212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81"/>
          <p:cNvSpPr txBox="1"/>
          <p:nvPr/>
        </p:nvSpPr>
        <p:spPr>
          <a:xfrm>
            <a:off x="360000" y="175175"/>
            <a:ext cx="7014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Great job!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14" name="Google Shape;1214;p81"/>
          <p:cNvSpPr txBox="1"/>
          <p:nvPr/>
        </p:nvSpPr>
        <p:spPr>
          <a:xfrm>
            <a:off x="252650" y="708225"/>
            <a:ext cx="5720100" cy="28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Dear colleagues!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You’ve done a great job today.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Next workday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we will continue working on the Easy Editor app and use it to </a:t>
            </a:r>
            <a:r>
              <a:rPr b="0" i="0" lang="en" sz="18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process the first photos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5" name="Google Shape;1215;p81"/>
          <p:cNvPicPr preferRelativeResize="0"/>
          <p:nvPr/>
        </p:nvPicPr>
        <p:blipFill rotWithShape="1">
          <a:blip r:embed="rId5">
            <a:alphaModFix/>
          </a:blip>
          <a:srcRect b="0" l="57323" r="0" t="0"/>
          <a:stretch/>
        </p:blipFill>
        <p:spPr>
          <a:xfrm>
            <a:off x="6437575" y="906391"/>
            <a:ext cx="1049628" cy="408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Planning work on the project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66" name="Google Shape;166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67" name="Google Shape;167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1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/>
          <p:nvPr/>
        </p:nvSpPr>
        <p:spPr>
          <a:xfrm>
            <a:off x="3014275" y="2615125"/>
            <a:ext cx="1750200" cy="4962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Photo editor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4598275" y="1983025"/>
            <a:ext cx="16860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development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31"/>
          <p:cNvCxnSpPr>
            <a:stCxn id="176" idx="0"/>
            <a:endCxn id="177" idx="1"/>
          </p:cNvCxnSpPr>
          <p:nvPr/>
        </p:nvCxnSpPr>
        <p:spPr>
          <a:xfrm flipH="1" rot="10800000">
            <a:off x="3889375" y="2218525"/>
            <a:ext cx="708900" cy="396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31"/>
          <p:cNvSpPr txBox="1"/>
          <p:nvPr/>
        </p:nvSpPr>
        <p:spPr>
          <a:xfrm>
            <a:off x="236525" y="733275"/>
            <a:ext cx="6924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build  the project </a:t>
            </a: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mind map 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31"/>
          <p:cNvCxnSpPr>
            <a:stCxn id="176" idx="0"/>
            <a:endCxn id="181" idx="3"/>
          </p:cNvCxnSpPr>
          <p:nvPr/>
        </p:nvCxnSpPr>
        <p:spPr>
          <a:xfrm rot="10800000">
            <a:off x="3176875" y="2218525"/>
            <a:ext cx="712500" cy="396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31"/>
          <p:cNvSpPr/>
          <p:nvPr/>
        </p:nvSpPr>
        <p:spPr>
          <a:xfrm>
            <a:off x="1558775" y="1983025"/>
            <a:ext cx="16182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a list of images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3058950" y="3455625"/>
            <a:ext cx="16860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31"/>
          <p:cNvCxnSpPr>
            <a:stCxn id="176" idx="2"/>
            <a:endCxn id="182" idx="0"/>
          </p:cNvCxnSpPr>
          <p:nvPr/>
        </p:nvCxnSpPr>
        <p:spPr>
          <a:xfrm>
            <a:off x="3889375" y="3111325"/>
            <a:ext cx="12600" cy="344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1"/>
          <p:cNvCxnSpPr>
            <a:stCxn id="181" idx="0"/>
          </p:cNvCxnSpPr>
          <p:nvPr/>
        </p:nvCxnSpPr>
        <p:spPr>
          <a:xfrm rot="10800000">
            <a:off x="1973975" y="1725625"/>
            <a:ext cx="393900" cy="257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5" name="Google Shape;185;p31"/>
          <p:cNvCxnSpPr>
            <a:endCxn id="177" idx="0"/>
          </p:cNvCxnSpPr>
          <p:nvPr/>
        </p:nvCxnSpPr>
        <p:spPr>
          <a:xfrm flipH="1">
            <a:off x="5441275" y="1765225"/>
            <a:ext cx="377400" cy="217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6" name="Google Shape;186;p31"/>
          <p:cNvCxnSpPr>
            <a:stCxn id="182" idx="2"/>
          </p:cNvCxnSpPr>
          <p:nvPr/>
        </p:nvCxnSpPr>
        <p:spPr>
          <a:xfrm>
            <a:off x="3901950" y="3926325"/>
            <a:ext cx="0" cy="382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7" name="Google Shape;187;p31"/>
          <p:cNvSpPr txBox="1"/>
          <p:nvPr/>
        </p:nvSpPr>
        <p:spPr>
          <a:xfrm>
            <a:off x="338400" y="4545675"/>
            <a:ext cx="7331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Developer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Cole </a:t>
            </a: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has already identified three main areas.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blocks can be added to the flowchart?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Planning work on the project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93" name="Google Shape;193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4" name="Google Shape;194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32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/>
          <p:nvPr/>
        </p:nvSpPr>
        <p:spPr>
          <a:xfrm>
            <a:off x="3014275" y="2615125"/>
            <a:ext cx="1750200" cy="4962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Photo editor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4598275" y="1983025"/>
            <a:ext cx="1686000" cy="4707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development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32"/>
          <p:cNvCxnSpPr>
            <a:stCxn id="203" idx="0"/>
            <a:endCxn id="204" idx="1"/>
          </p:cNvCxnSpPr>
          <p:nvPr/>
        </p:nvCxnSpPr>
        <p:spPr>
          <a:xfrm flipH="1" rot="10800000">
            <a:off x="3889375" y="2218525"/>
            <a:ext cx="708900" cy="396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32"/>
          <p:cNvSpPr txBox="1"/>
          <p:nvPr/>
        </p:nvSpPr>
        <p:spPr>
          <a:xfrm>
            <a:off x="219025" y="689575"/>
            <a:ext cx="6924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mind map: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7" name="Google Shape;207;p32"/>
          <p:cNvCxnSpPr>
            <a:stCxn id="203" idx="0"/>
            <a:endCxn id="208" idx="3"/>
          </p:cNvCxnSpPr>
          <p:nvPr/>
        </p:nvCxnSpPr>
        <p:spPr>
          <a:xfrm rot="10800000">
            <a:off x="3176875" y="2218525"/>
            <a:ext cx="712500" cy="396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32"/>
          <p:cNvSpPr/>
          <p:nvPr/>
        </p:nvSpPr>
        <p:spPr>
          <a:xfrm>
            <a:off x="1558775" y="1983025"/>
            <a:ext cx="1618200" cy="4707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a list of images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3052675" y="3375050"/>
            <a:ext cx="1686000" cy="4707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32"/>
          <p:cNvCxnSpPr>
            <a:stCxn id="203" idx="2"/>
            <a:endCxn id="209" idx="0"/>
          </p:cNvCxnSpPr>
          <p:nvPr/>
        </p:nvCxnSpPr>
        <p:spPr>
          <a:xfrm>
            <a:off x="3889375" y="3111325"/>
            <a:ext cx="6300" cy="263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32"/>
          <p:cNvSpPr/>
          <p:nvPr/>
        </p:nvSpPr>
        <p:spPr>
          <a:xfrm>
            <a:off x="303975" y="1203975"/>
            <a:ext cx="1334700" cy="55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 a list of images from a folder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1766975" y="1203975"/>
            <a:ext cx="1334700" cy="55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Selecting an image for editing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3229975" y="1205600"/>
            <a:ext cx="1334700" cy="55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 image preview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32"/>
          <p:cNvCxnSpPr>
            <a:stCxn id="208" idx="0"/>
            <a:endCxn id="211" idx="2"/>
          </p:cNvCxnSpPr>
          <p:nvPr/>
        </p:nvCxnSpPr>
        <p:spPr>
          <a:xfrm rot="10800000">
            <a:off x="971375" y="1761925"/>
            <a:ext cx="1396500" cy="22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32"/>
          <p:cNvCxnSpPr>
            <a:stCxn id="208" idx="0"/>
            <a:endCxn id="212" idx="2"/>
          </p:cNvCxnSpPr>
          <p:nvPr/>
        </p:nvCxnSpPr>
        <p:spPr>
          <a:xfrm flipH="1" rot="10800000">
            <a:off x="2367875" y="1761925"/>
            <a:ext cx="66600" cy="22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32"/>
          <p:cNvCxnSpPr>
            <a:stCxn id="208" idx="0"/>
            <a:endCxn id="213" idx="2"/>
          </p:cNvCxnSpPr>
          <p:nvPr/>
        </p:nvCxnSpPr>
        <p:spPr>
          <a:xfrm flipH="1" rot="10800000">
            <a:off x="2367875" y="1763725"/>
            <a:ext cx="1529400" cy="21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32"/>
          <p:cNvSpPr/>
          <p:nvPr/>
        </p:nvSpPr>
        <p:spPr>
          <a:xfrm>
            <a:off x="5035850" y="1249250"/>
            <a:ext cx="11622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widgets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6295938" y="1247625"/>
            <a:ext cx="13347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Placing in layouts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32"/>
          <p:cNvCxnSpPr>
            <a:stCxn id="204" idx="0"/>
            <a:endCxn id="217" idx="2"/>
          </p:cNvCxnSpPr>
          <p:nvPr/>
        </p:nvCxnSpPr>
        <p:spPr>
          <a:xfrm flipH="1" rot="10800000">
            <a:off x="5441275" y="1719925"/>
            <a:ext cx="175800" cy="26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2"/>
          <p:cNvCxnSpPr>
            <a:stCxn id="204" idx="0"/>
            <a:endCxn id="218" idx="2"/>
          </p:cNvCxnSpPr>
          <p:nvPr/>
        </p:nvCxnSpPr>
        <p:spPr>
          <a:xfrm flipH="1" rot="10800000">
            <a:off x="5441275" y="1718425"/>
            <a:ext cx="1521900" cy="264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32"/>
          <p:cNvSpPr/>
          <p:nvPr/>
        </p:nvSpPr>
        <p:spPr>
          <a:xfrm>
            <a:off x="559263" y="4270625"/>
            <a:ext cx="9201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 right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1653963" y="4270625"/>
            <a:ext cx="9201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 left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2845813" y="4270625"/>
            <a:ext cx="12414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Mirror reflection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4331263" y="4270625"/>
            <a:ext cx="5502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B/w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5047138" y="4270625"/>
            <a:ext cx="10896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Sharpen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2"/>
          <p:cNvCxnSpPr>
            <a:stCxn id="209" idx="2"/>
            <a:endCxn id="221" idx="0"/>
          </p:cNvCxnSpPr>
          <p:nvPr/>
        </p:nvCxnSpPr>
        <p:spPr>
          <a:xfrm flipH="1">
            <a:off x="1019275" y="3845750"/>
            <a:ext cx="28764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32"/>
          <p:cNvCxnSpPr>
            <a:stCxn id="209" idx="2"/>
            <a:endCxn id="222" idx="0"/>
          </p:cNvCxnSpPr>
          <p:nvPr/>
        </p:nvCxnSpPr>
        <p:spPr>
          <a:xfrm flipH="1">
            <a:off x="2113975" y="3845750"/>
            <a:ext cx="17817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32"/>
          <p:cNvCxnSpPr>
            <a:stCxn id="209" idx="2"/>
            <a:endCxn id="223" idx="0"/>
          </p:cNvCxnSpPr>
          <p:nvPr/>
        </p:nvCxnSpPr>
        <p:spPr>
          <a:xfrm flipH="1">
            <a:off x="3466375" y="3845750"/>
            <a:ext cx="4293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32"/>
          <p:cNvCxnSpPr>
            <a:stCxn id="209" idx="2"/>
            <a:endCxn id="224" idx="0"/>
          </p:cNvCxnSpPr>
          <p:nvPr/>
        </p:nvCxnSpPr>
        <p:spPr>
          <a:xfrm>
            <a:off x="3895675" y="3845750"/>
            <a:ext cx="7107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32"/>
          <p:cNvCxnSpPr>
            <a:stCxn id="209" idx="2"/>
            <a:endCxn id="225" idx="0"/>
          </p:cNvCxnSpPr>
          <p:nvPr/>
        </p:nvCxnSpPr>
        <p:spPr>
          <a:xfrm>
            <a:off x="3895675" y="3845750"/>
            <a:ext cx="16962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32"/>
          <p:cNvSpPr/>
          <p:nvPr/>
        </p:nvSpPr>
        <p:spPr>
          <a:xfrm>
            <a:off x="6397513" y="4270625"/>
            <a:ext cx="10896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result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32"/>
          <p:cNvCxnSpPr>
            <a:stCxn id="209" idx="2"/>
            <a:endCxn id="231" idx="0"/>
          </p:cNvCxnSpPr>
          <p:nvPr/>
        </p:nvCxnSpPr>
        <p:spPr>
          <a:xfrm>
            <a:off x="3895675" y="3845750"/>
            <a:ext cx="3046500" cy="42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Planning work on the project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38" name="Google Shape;23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39" name="Google Shape;23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33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219025" y="689575"/>
            <a:ext cx="5390100" cy="4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Checklist 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based on the </a:t>
            </a: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mind map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an interface </a:t>
            </a:r>
            <a:r>
              <a:rPr b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app</a:t>
            </a: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Ensure loading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images from the required folder.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 a preview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the image selected in the list.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 editing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a photo</a:t>
            </a: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creating a modified copy;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showing a preview of the modified copy;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saving to the Modified subfolder.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5">
            <a:alphaModFix/>
          </a:blip>
          <a:srcRect b="0" l="45652" r="0" t="0"/>
          <a:stretch/>
        </p:blipFill>
        <p:spPr>
          <a:xfrm>
            <a:off x="5866261" y="807750"/>
            <a:ext cx="1691400" cy="40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Planning work on the project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55" name="Google Shape;255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56" name="Google Shape;256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34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/>
        </p:nvSpPr>
        <p:spPr>
          <a:xfrm>
            <a:off x="583113" y="1104450"/>
            <a:ext cx="53901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Checklist 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based on the </a:t>
            </a: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mind map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an interface for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app</a:t>
            </a: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Ensure loading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images from the required folder.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 a preview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the image selected in the list.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 editing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a photo</a:t>
            </a: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creating a modified copy;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showing a preview of the modified copy;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saving to the Modified subfolder.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 rotWithShape="1">
          <a:blip r:embed="rId5">
            <a:alphaModFix/>
          </a:blip>
          <a:srcRect b="0" l="45652" r="0" t="0"/>
          <a:stretch/>
        </p:blipFill>
        <p:spPr>
          <a:xfrm>
            <a:off x="5866261" y="807750"/>
            <a:ext cx="1691400" cy="40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/>
          <p:nvPr/>
        </p:nvSpPr>
        <p:spPr>
          <a:xfrm>
            <a:off x="674738" y="1519325"/>
            <a:ext cx="98700" cy="63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 rot="-5400000">
            <a:off x="-66862" y="1640575"/>
            <a:ext cx="10263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Today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