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embeddedFontLst>
    <p:embeddedFont>
      <p:font typeface="Montserrat SemiBold"/>
      <p:regular r:id="rId61"/>
      <p:bold r:id="rId62"/>
      <p:italic r:id="rId63"/>
      <p:boldItalic r:id="rId64"/>
    </p:embeddedFont>
    <p:embeddedFont>
      <p:font typeface="Montserrat"/>
      <p:regular r:id="rId65"/>
      <p:bold r:id="rId66"/>
      <p:italic r:id="rId67"/>
      <p:boldItalic r:id="rId68"/>
    </p:embeddedFont>
    <p:embeddedFont>
      <p:font typeface="Montserrat Black"/>
      <p:bold r:id="rId69"/>
      <p:boldItalic r:id="rId70"/>
    </p:embeddedFont>
    <p:embeddedFont>
      <p:font typeface="Roboto Light"/>
      <p:regular r:id="rId71"/>
      <p:bold r:id="rId72"/>
      <p:italic r:id="rId73"/>
      <p:boldItalic r:id="rId74"/>
    </p:embeddedFont>
    <p:embeddedFont>
      <p:font typeface="Montserrat ExtraBold"/>
      <p:bold r:id="rId75"/>
      <p:boldItalic r:id="rId76"/>
    </p:embeddedFont>
    <p:embeddedFont>
      <p:font typeface="Open Sans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"/>
        <p:guide pos="110" orient="horz"/>
        <p:guide pos="3130" orient="horz"/>
        <p:guide pos="5655"/>
        <p:guide pos="4704"/>
        <p:guide pos="353"/>
        <p:guide pos="4459"/>
        <p:guide pos="696" orient="horz"/>
        <p:guide pos="1622" orient="horz"/>
        <p:guide pos="1975" orient="horz"/>
        <p:guide pos="2906" orient="horz"/>
        <p:guide pos="2098"/>
        <p:guide pos="2555"/>
        <p:guide pos="4311"/>
        <p:guide pos="10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Light-italic.fntdata"/><Relationship Id="rId72" Type="http://schemas.openxmlformats.org/officeDocument/2006/relationships/font" Target="fonts/RobotoLight-bold.fntdata"/><Relationship Id="rId31" Type="http://schemas.openxmlformats.org/officeDocument/2006/relationships/slide" Target="slides/slide25.xml"/><Relationship Id="rId75" Type="http://schemas.openxmlformats.org/officeDocument/2006/relationships/font" Target="fonts/MontserratExtraBold-bold.fntdata"/><Relationship Id="rId30" Type="http://schemas.openxmlformats.org/officeDocument/2006/relationships/slide" Target="slides/slide24.xml"/><Relationship Id="rId74" Type="http://schemas.openxmlformats.org/officeDocument/2006/relationships/font" Target="fonts/RobotoLight-boldItalic.fntdata"/><Relationship Id="rId33" Type="http://schemas.openxmlformats.org/officeDocument/2006/relationships/slide" Target="slides/slide27.xml"/><Relationship Id="rId77" Type="http://schemas.openxmlformats.org/officeDocument/2006/relationships/font" Target="fonts/OpenSans-regular.fntdata"/><Relationship Id="rId32" Type="http://schemas.openxmlformats.org/officeDocument/2006/relationships/slide" Target="slides/slide26.xml"/><Relationship Id="rId76" Type="http://schemas.openxmlformats.org/officeDocument/2006/relationships/font" Target="fonts/MontserratExtraBold-boldItalic.fntdata"/><Relationship Id="rId35" Type="http://schemas.openxmlformats.org/officeDocument/2006/relationships/slide" Target="slides/slide29.xml"/><Relationship Id="rId79" Type="http://schemas.openxmlformats.org/officeDocument/2006/relationships/font" Target="fonts/OpenSans-italic.fntdata"/><Relationship Id="rId34" Type="http://schemas.openxmlformats.org/officeDocument/2006/relationships/slide" Target="slides/slide28.xml"/><Relationship Id="rId78" Type="http://schemas.openxmlformats.org/officeDocument/2006/relationships/font" Target="fonts/OpenSans-bold.fntdata"/><Relationship Id="rId71" Type="http://schemas.openxmlformats.org/officeDocument/2006/relationships/font" Target="fonts/RobotoLight-regular.fntdata"/><Relationship Id="rId70" Type="http://schemas.openxmlformats.org/officeDocument/2006/relationships/font" Target="fonts/MontserratBlack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SemiBold-bold.fntdata"/><Relationship Id="rId61" Type="http://schemas.openxmlformats.org/officeDocument/2006/relationships/font" Target="fonts/MontserratSemiBold-regular.fntdata"/><Relationship Id="rId20" Type="http://schemas.openxmlformats.org/officeDocument/2006/relationships/slide" Target="slides/slide14.xml"/><Relationship Id="rId64" Type="http://schemas.openxmlformats.org/officeDocument/2006/relationships/font" Target="fonts/MontserratSemiBold-boldItalic.fntdata"/><Relationship Id="rId63" Type="http://schemas.openxmlformats.org/officeDocument/2006/relationships/font" Target="fonts/MontserratSemiBold-italic.fntdata"/><Relationship Id="rId22" Type="http://schemas.openxmlformats.org/officeDocument/2006/relationships/slide" Target="slides/slide16.xml"/><Relationship Id="rId66" Type="http://schemas.openxmlformats.org/officeDocument/2006/relationships/font" Target="fonts/Montserrat-bold.fntdata"/><Relationship Id="rId21" Type="http://schemas.openxmlformats.org/officeDocument/2006/relationships/slide" Target="slides/slide15.xml"/><Relationship Id="rId65" Type="http://schemas.openxmlformats.org/officeDocument/2006/relationships/font" Target="fonts/Montserrat-regular.fntdata"/><Relationship Id="rId24" Type="http://schemas.openxmlformats.org/officeDocument/2006/relationships/slide" Target="slides/slide18.xml"/><Relationship Id="rId68" Type="http://schemas.openxmlformats.org/officeDocument/2006/relationships/font" Target="fonts/Montserrat-boldItalic.fntdata"/><Relationship Id="rId23" Type="http://schemas.openxmlformats.org/officeDocument/2006/relationships/slide" Target="slides/slide17.xml"/><Relationship Id="rId67" Type="http://schemas.openxmlformats.org/officeDocument/2006/relationships/font" Target="fonts/Montserrat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MontserratBlack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73e25cb4_2_3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ad73e25cb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73e25cb4_2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ad73e25cb4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d73e25cb4_2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ad73e25cb4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d73e25cb4_2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ad73e25cb4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d73e25cb4_2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ad73e25cb4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d73e25cb4_2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ad73e25cb4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d73e25cb4_2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ad73e25cb4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d73e25cb4_2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ad73e25cb4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d73e25cb4_2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ad73e25cb4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d73e25cb4_2_3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ad73e25cb4_2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d73e25cb4_2_3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ad73e25cb4_2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d73e25cb4_2_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ad73e25cb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d73e25cb4_2_3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ad73e25cb4_2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d73e25cb4_2_39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ad73e25cb4_2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ad73e25cb4_2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ad73e25cb4_2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ad73e25cb4_2_4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ad73e25cb4_2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d73e25cb4_2_4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ad73e25cb4_2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d73e25cb4_2_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ad73e25cb4_2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d73e25cb4_2_4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gad73e25cb4_2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ad73e25cb4_2_5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ad73e25cb4_2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ad73e25cb4_2_5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gad73e25cb4_2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ad73e25cb4_2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ad73e25cb4_2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d73e25cb4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ad73e25cb4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Smart Notes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When I was younger I wanted to be an astronaut. Now that I’m an adult, I want to help design rockets.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List of notes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Welcome!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Astronauts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Create a 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Delete 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Save 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List of tags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Missiles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Astronauts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Childhood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Add to 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Unpin from 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Search notes by tag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ad73e25cb4_2_6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ad73e25cb4_2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ad73e25cb4_2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gad73e25cb4_2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ad73e25cb4_2_6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ad73e25cb4_2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ad73e25cb4_2_7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gad73e25cb4_2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d73e25cb4_2_7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gad73e25cb4_2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ad73e25cb4_2_7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6" name="Google Shape;856;gad73e25cb4_2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ad73e25cb4_2_7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gad73e25cb4_2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d73e25cb4_2_8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gad73e25cb4_2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ad73e25cb4_2_8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3" name="Google Shape;933;gad73e25cb4_2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ad73e25cb4_2_8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9" name="Google Shape;969;gad73e25cb4_2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d73e25cb4_2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ad73e25cb4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Smart Notes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When I was younger I wanted to be an astronaut. Now that I’m an adult, I want to help design rockets.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List of notes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Welcome!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Astronauts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Create a 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Delete 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Save 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List of tags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Missiles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Astronauts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Childhood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Add to 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Unpin from 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Search notes by tag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ad73e25cb4_2_9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5" name="Google Shape;1005;gad73e25cb4_2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ad73e25cb4_2_92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gad73e25cb4_2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ad73e25cb4_2_93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4" name="Google Shape;1034;gad73e25cb4_2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d73e25cb4_2_9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4" name="Google Shape;1044;gad73e25cb4_2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ad73e25cb4_2_9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0" name="Google Shape;1070;gad73e25cb4_2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Smart Notes demo-version with text files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Program a demo-version of the app using text files. You need to: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Create a starting note named 0.txt with data (File-&gt; New…). Read the note and display the data in a widget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Program note creation and storage. If necessary, use the hint.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Which note storage do you think is the most optimal? Why?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ad73e25cb4_2_9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gad73e25cb4_2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ad73e25cb4_2_10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4" name="Google Shape;1104;gad73e25cb4_2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ad73e25cb4_2_10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9" name="Google Shape;1119;gad73e25cb4_2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ad73e25cb4_2_10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4" name="Google Shape;1144;gad73e25cb4_2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ad73e25cb4_2_10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7" name="Google Shape;1167;gad73e25cb4_2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d73e25cb4_2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ad73e25cb4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ad73e25cb4_2_10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6" name="Google Shape;1196;gad73e25cb4_2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ad73e25cb4_2_1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6" name="Google Shape;1206;gad73e25cb4_2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ad73e25cb4_2_1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8" name="Google Shape;1228;gad73e25cb4_2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ad73e25cb4_2_1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0" name="Google Shape;1250;gad73e25cb4_2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ad73e25cb4_2_1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6" name="Google Shape;1276;gad73e25cb4_2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100" u="none" strike="noStrike">
                <a:latin typeface="Arial"/>
                <a:ea typeface="Arial"/>
                <a:cs typeface="Arial"/>
                <a:sym typeface="Arial"/>
              </a:rPr>
              <a:t>Slide for the Python Start group which will enter their second year of study in 2020/2021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d73e25cb4_2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ad73e25cb4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d73e25cb4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ad73e25cb4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d73e25cb4_2_13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ad73e25cb4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d73e25cb4_2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ad73e25cb4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1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">
  <p:cSld name="CUSTOM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">
  <p:cSld name="CUSTOM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2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/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b="0" i="0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b="0" i="0" sz="1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b="0" i="0" sz="1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 Light"/>
              <a:buChar char="▸"/>
              <a:defRPr b="0" i="0" sz="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 Light"/>
              <a:buChar char="▹"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30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ontserrat SemiBold"/>
              <a:buChar char="▸"/>
              <a:defRPr b="0" i="0" sz="7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667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▹"/>
              <a:defRPr b="0" i="0" sz="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667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b="0" i="0" sz="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b="0" i="0" sz="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hyperlink" Target="https://docs.google.com/document/d/1sO90dXKFU7Yh_ABnAdQaubtd8996VVzwjecjBsV_mRY/edit" TargetMode="External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21.png"/><Relationship Id="rId5" Type="http://schemas.openxmlformats.org/officeDocument/2006/relationships/hyperlink" Target="https://lms.alg.academy/task-preview/16654?track=1&amp;position=1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21.png"/><Relationship Id="rId5" Type="http://schemas.openxmlformats.org/officeDocument/2006/relationships/hyperlink" Target="https://lms.alg.academy/task-preview/16655?track=1&amp;position=1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8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/>
        </p:nvSpPr>
        <p:spPr>
          <a:xfrm>
            <a:off x="360000" y="1612706"/>
            <a:ext cx="4212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4.</a:t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6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</a:t>
            </a:r>
            <a:r>
              <a:rPr lang="en" sz="4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Smart Notes</a:t>
            </a:r>
            <a:r>
              <a:rPr b="1" lang="en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4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P. 3</a:t>
            </a:r>
            <a:endParaRPr b="0" i="0" sz="4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26"/>
          <p:cNvSpPr txBox="1"/>
          <p:nvPr/>
        </p:nvSpPr>
        <p:spPr>
          <a:xfrm>
            <a:off x="360002" y="4152025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Link to the methodological guidelines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4994" y="4353486"/>
            <a:ext cx="266925" cy="2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6">
            <a:hlinkClick r:id="rId5"/>
          </p:cNvPr>
          <p:cNvSpPr/>
          <p:nvPr/>
        </p:nvSpPr>
        <p:spPr>
          <a:xfrm>
            <a:off x="315561" y="4257992"/>
            <a:ext cx="2211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163" y="273487"/>
            <a:ext cx="1790371" cy="4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32" name="Google Shape;232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compare the structures inside different types of files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981300" y="14223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644150" y="14223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360000" y="2255725"/>
            <a:ext cx="3378300" cy="2126100"/>
          </a:xfrm>
          <a:prstGeom prst="verticalScroll">
            <a:avLst>
              <a:gd fmla="val 6014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4022850" y="2255675"/>
            <a:ext cx="3378300" cy="2126100"/>
          </a:xfrm>
          <a:prstGeom prst="verticalScroll">
            <a:avLst>
              <a:gd fmla="val 6014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35"/>
          <p:cNvCxnSpPr>
            <a:stCxn id="243" idx="2"/>
            <a:endCxn id="245" idx="0"/>
          </p:cNvCxnSpPr>
          <p:nvPr/>
        </p:nvCxnSpPr>
        <p:spPr>
          <a:xfrm>
            <a:off x="2049150" y="19398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35"/>
          <p:cNvCxnSpPr>
            <a:stCxn id="244" idx="2"/>
            <a:endCxn id="246" idx="0"/>
          </p:cNvCxnSpPr>
          <p:nvPr/>
        </p:nvCxnSpPr>
        <p:spPr>
          <a:xfrm>
            <a:off x="5712000" y="19398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49" name="Google Shape;249;p35"/>
          <p:cNvSpPr txBox="1"/>
          <p:nvPr/>
        </p:nvSpPr>
        <p:spPr>
          <a:xfrm>
            <a:off x="456525" y="4477800"/>
            <a:ext cx="6898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is data presented in different types of files?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3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56" name="Google Shape;256;p3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8" name="Google Shape;2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compare the structures inside different types of files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981300" y="14223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4644150" y="14223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360000" y="2255725"/>
            <a:ext cx="3378300" cy="2126100"/>
          </a:xfrm>
          <a:prstGeom prst="verticalScroll">
            <a:avLst>
              <a:gd fmla="val 6014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Format: any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About the moon / Why is the moon a satellite and not a planet? / #moon #planet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4022850" y="2255675"/>
            <a:ext cx="3378300" cy="2126100"/>
          </a:xfrm>
          <a:prstGeom prst="verticalScroll">
            <a:avLst>
              <a:gd fmla="val 6014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Format: Dictionaries or lists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"About the moon" 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" sz="1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"Why is the moon a satellite and not a planet?"</a:t>
            </a:r>
            <a:endParaRPr b="0" i="0" sz="1400" u="none" cap="none" strike="noStrike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"tags"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b="0" i="0" lang="en" sz="1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"moon"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"planet" 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36"/>
          <p:cNvCxnSpPr>
            <a:stCxn id="267" idx="2"/>
            <a:endCxn id="269" idx="0"/>
          </p:cNvCxnSpPr>
          <p:nvPr/>
        </p:nvCxnSpPr>
        <p:spPr>
          <a:xfrm>
            <a:off x="2049150" y="19398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36"/>
          <p:cNvCxnSpPr>
            <a:stCxn id="268" idx="2"/>
            <a:endCxn id="270" idx="0"/>
          </p:cNvCxnSpPr>
          <p:nvPr/>
        </p:nvCxnSpPr>
        <p:spPr>
          <a:xfrm>
            <a:off x="5712000" y="19398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73" name="Google Shape;273;p36"/>
          <p:cNvSpPr txBox="1"/>
          <p:nvPr/>
        </p:nvSpPr>
        <p:spPr>
          <a:xfrm>
            <a:off x="2617400" y="4078275"/>
            <a:ext cx="9390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data.txt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6374825" y="4078275"/>
            <a:ext cx="9390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data.json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81" name="Google Shape;281;p3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3" name="Google Shape;2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7"/>
          <p:cNvSpPr txBox="1"/>
          <p:nvPr/>
        </p:nvSpPr>
        <p:spPr>
          <a:xfrm>
            <a:off x="360000" y="234025"/>
            <a:ext cx="7256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</a:t>
            </a:r>
            <a:r>
              <a:rPr lang="en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to</a:t>
            </a: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correctly read data from a text file? </a:t>
            </a:r>
            <a:endParaRPr b="0" i="0" sz="3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360000" y="2925200"/>
            <a:ext cx="4080300" cy="18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Let’s say that the file has the surnames of all of the students, as well as their grades. </a:t>
            </a:r>
            <a:endParaRPr b="0" i="1" sz="18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When reading the file, how can </a:t>
            </a: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we </a:t>
            </a:r>
            <a:r>
              <a:rPr b="0" i="1" lang="en" sz="18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understand where the student’s last name ends and their grade begins?</a:t>
            </a:r>
            <a:endParaRPr b="0" i="1" sz="18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3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99" name="Google Shape;299;p3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1" name="Google Shape;30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 txBox="1"/>
          <p:nvPr/>
        </p:nvSpPr>
        <p:spPr>
          <a:xfrm>
            <a:off x="360000" y="234025"/>
            <a:ext cx="7256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Reading data from a text file:</a:t>
            </a:r>
            <a:endParaRPr b="0" i="0" sz="27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360000" y="2925200"/>
            <a:ext cx="4080300" cy="18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Let’s say that the file has the surnames of all of the students, as well as their grades. </a:t>
            </a:r>
            <a:endParaRPr b="0" i="1" sz="18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When reading the file, how can </a:t>
            </a:r>
            <a:r>
              <a:rPr i="1" lang="en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we</a:t>
            </a:r>
            <a:r>
              <a:rPr b="0" i="1" lang="en" sz="18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understand where the student’s last name ends and their grade begins?</a:t>
            </a:r>
            <a:endParaRPr b="0" i="1" sz="18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355850" y="1470925"/>
            <a:ext cx="7256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Different types should be separated from each other.  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4423200" y="3094225"/>
            <a:ext cx="1785600" cy="334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6523225" y="3094225"/>
            <a:ext cx="811500" cy="334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38"/>
          <p:cNvCxnSpPr/>
          <p:nvPr/>
        </p:nvCxnSpPr>
        <p:spPr>
          <a:xfrm>
            <a:off x="6208800" y="3429025"/>
            <a:ext cx="314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38"/>
          <p:cNvCxnSpPr/>
          <p:nvPr/>
        </p:nvCxnSpPr>
        <p:spPr>
          <a:xfrm rot="10800000">
            <a:off x="6382300" y="3519563"/>
            <a:ext cx="0" cy="54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6" name="Google Shape;316;p38"/>
          <p:cNvSpPr txBox="1"/>
          <p:nvPr/>
        </p:nvSpPr>
        <p:spPr>
          <a:xfrm>
            <a:off x="5240325" y="3991500"/>
            <a:ext cx="2266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Separator </a:t>
            </a:r>
            <a:endParaRPr b="0" i="1" sz="12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(for example, a space)</a:t>
            </a:r>
            <a:endParaRPr b="0" i="1" sz="12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23" name="Google Shape;323;p3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5" name="Google Shape;3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9"/>
          <p:cNvSpPr txBox="1"/>
          <p:nvPr/>
        </p:nvSpPr>
        <p:spPr>
          <a:xfrm>
            <a:off x="360000" y="234025"/>
            <a:ext cx="7256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Separating data within a file:</a:t>
            </a:r>
            <a:endParaRPr b="0" i="0" sz="28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4" name="Google Shape;334;p39"/>
          <p:cNvSpPr/>
          <p:nvPr/>
        </p:nvSpPr>
        <p:spPr>
          <a:xfrm>
            <a:off x="981300" y="14223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/>
          <p:nvPr/>
        </p:nvSpPr>
        <p:spPr>
          <a:xfrm>
            <a:off x="4644150" y="14223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39"/>
          <p:cNvCxnSpPr>
            <a:stCxn id="334" idx="2"/>
          </p:cNvCxnSpPr>
          <p:nvPr/>
        </p:nvCxnSpPr>
        <p:spPr>
          <a:xfrm>
            <a:off x="2049150" y="19398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37" name="Google Shape;337;p39"/>
          <p:cNvCxnSpPr>
            <a:stCxn id="335" idx="2"/>
          </p:cNvCxnSpPr>
          <p:nvPr/>
        </p:nvCxnSpPr>
        <p:spPr>
          <a:xfrm>
            <a:off x="5712000" y="19398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38" name="Google Shape;338;p39"/>
          <p:cNvSpPr txBox="1"/>
          <p:nvPr/>
        </p:nvSpPr>
        <p:spPr>
          <a:xfrm>
            <a:off x="4281175" y="2255725"/>
            <a:ext cx="33312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data is separated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automatically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according to the arrangement of the dictionary.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9"/>
          <p:cNvSpPr txBox="1"/>
          <p:nvPr/>
        </p:nvSpPr>
        <p:spPr>
          <a:xfrm>
            <a:off x="360000" y="2255725"/>
            <a:ext cx="37791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is separated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according to the algorithm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written by the user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3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4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46" name="Google Shape;346;p4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8" name="Google Shape;3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0"/>
          <p:cNvSpPr txBox="1"/>
          <p:nvPr/>
        </p:nvSpPr>
        <p:spPr>
          <a:xfrm>
            <a:off x="360000" y="234025"/>
            <a:ext cx="7256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Separating data within a file: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981300" y="14223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0"/>
          <p:cNvSpPr/>
          <p:nvPr/>
        </p:nvSpPr>
        <p:spPr>
          <a:xfrm>
            <a:off x="4644150" y="14223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40"/>
          <p:cNvCxnSpPr>
            <a:stCxn id="357" idx="2"/>
          </p:cNvCxnSpPr>
          <p:nvPr/>
        </p:nvCxnSpPr>
        <p:spPr>
          <a:xfrm>
            <a:off x="2049150" y="19398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60" name="Google Shape;360;p40"/>
          <p:cNvCxnSpPr>
            <a:stCxn id="358" idx="2"/>
          </p:cNvCxnSpPr>
          <p:nvPr/>
        </p:nvCxnSpPr>
        <p:spPr>
          <a:xfrm>
            <a:off x="5712000" y="19398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61" name="Google Shape;361;p40"/>
          <p:cNvSpPr txBox="1"/>
          <p:nvPr/>
        </p:nvSpPr>
        <p:spPr>
          <a:xfrm>
            <a:off x="464100" y="2472850"/>
            <a:ext cx="3348000" cy="912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01.07_Children’s Day</a:t>
            </a:r>
            <a:r>
              <a:rPr b="0" i="0" lang="en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04.11_Birthday</a:t>
            </a:r>
            <a:r>
              <a:rPr b="0" i="0" lang="en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01.09_Day of Knowledge</a:t>
            </a:r>
            <a:r>
              <a:rPr b="0" i="0" lang="en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2" name="Google Shape;362;p40"/>
          <p:cNvCxnSpPr/>
          <p:nvPr/>
        </p:nvCxnSpPr>
        <p:spPr>
          <a:xfrm rot="10800000">
            <a:off x="1097875" y="3286175"/>
            <a:ext cx="0" cy="46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" name="Google Shape;363;p40"/>
          <p:cNvCxnSpPr/>
          <p:nvPr/>
        </p:nvCxnSpPr>
        <p:spPr>
          <a:xfrm rot="10800000">
            <a:off x="2828825" y="3080150"/>
            <a:ext cx="0" cy="74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4" name="Google Shape;364;p40"/>
          <p:cNvSpPr txBox="1"/>
          <p:nvPr/>
        </p:nvSpPr>
        <p:spPr>
          <a:xfrm>
            <a:off x="398100" y="3698950"/>
            <a:ext cx="1704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date is separated from the holiday with an </a:t>
            </a:r>
            <a:r>
              <a:rPr b="1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underscore.</a:t>
            </a:r>
            <a:endParaRPr b="1" i="1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2151900" y="3721850"/>
            <a:ext cx="19419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units of data are located on </a:t>
            </a:r>
            <a:r>
              <a:rPr b="1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separate lines.</a:t>
            </a:r>
            <a:endParaRPr b="1" i="1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4344900" y="2462050"/>
            <a:ext cx="3161700" cy="1397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" sz="14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"Ocean" 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" sz="14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"tags"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"ocean"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"sea"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" sz="14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" sz="1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"Can a large sea become an ocean?"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4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4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73" name="Google Shape;373;p4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5" name="Google Shape;37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1"/>
          <p:cNvSpPr txBox="1"/>
          <p:nvPr/>
        </p:nvSpPr>
        <p:spPr>
          <a:xfrm>
            <a:off x="360000" y="234025"/>
            <a:ext cx="7256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600" u="none" cap="none" strike="noStrike">
                <a:solidFill>
                  <a:srgbClr val="FA82C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Problem:</a:t>
            </a:r>
            <a:endParaRPr b="0" i="0" sz="3600" u="none" cap="none" strike="noStrike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more data you have in a text file, the harder it will be to write a </a:t>
            </a:r>
            <a:r>
              <a:rPr b="0" i="0" lang="en" sz="3000" u="none" cap="none" strike="noStrike">
                <a:solidFill>
                  <a:srgbClr val="FA82C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</a:t>
            </a:r>
            <a:r>
              <a:rPr b="0" i="0" lang="en" sz="3000" u="sng" cap="none" strike="noStrike">
                <a:solidFill>
                  <a:srgbClr val="FA82C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</a:t>
            </a:r>
            <a:r>
              <a:rPr b="0" i="0" lang="en" sz="3000" u="none" cap="none" strike="noStrike">
                <a:solidFill>
                  <a:srgbClr val="FA82C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rser</a:t>
            </a:r>
            <a:endParaRPr b="0" i="0" sz="3000" u="none" cap="none" strike="noStrike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4" name="Google Shape;384;p41"/>
          <p:cNvSpPr txBox="1"/>
          <p:nvPr/>
        </p:nvSpPr>
        <p:spPr>
          <a:xfrm>
            <a:off x="365225" y="3408700"/>
            <a:ext cx="42069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What if there are newline transitions in the text of the note? </a:t>
            </a:r>
            <a:endParaRPr b="0" i="1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What separator should </a:t>
            </a:r>
            <a:r>
              <a:rPr i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we</a:t>
            </a:r>
            <a:r>
              <a:rPr b="0" i="1" lang="en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choose to make sure the user doesn’t use it in a set of text or tags?</a:t>
            </a:r>
            <a:endParaRPr b="0" i="1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4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91" name="Google Shape;391;p4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3" name="Google Shape;39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2"/>
          <p:cNvSpPr txBox="1"/>
          <p:nvPr/>
        </p:nvSpPr>
        <p:spPr>
          <a:xfrm>
            <a:off x="360000" y="234025"/>
            <a:ext cx="7256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</a:t>
            </a:r>
            <a:r>
              <a:rPr b="0" i="0" lang="en" sz="3600" u="none" cap="none" strike="noStrike">
                <a:solidFill>
                  <a:srgbClr val="FA82C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</a:t>
            </a:r>
            <a:r>
              <a:rPr b="0" i="0" lang="en" sz="3600" u="sng" cap="none" strike="noStrike">
                <a:solidFill>
                  <a:srgbClr val="FA82C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</a:t>
            </a:r>
            <a:r>
              <a:rPr b="0" i="0" lang="en" sz="3600" u="none" cap="none" strike="noStrike">
                <a:solidFill>
                  <a:srgbClr val="FA82C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rser</a:t>
            </a: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is a program that picks out pieces of information in the data.</a:t>
            </a:r>
            <a:endParaRPr b="0" i="0" sz="3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2" name="Google Shape;402;p42"/>
          <p:cNvSpPr txBox="1"/>
          <p:nvPr/>
        </p:nvSpPr>
        <p:spPr>
          <a:xfrm>
            <a:off x="360000" y="2255725"/>
            <a:ext cx="71085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actually used a parser when you were working with 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 files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selected lines in the text (1 line = 1 student)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split the strings into substrings (surname, name, grade).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2"/>
          <p:cNvSpPr txBox="1"/>
          <p:nvPr/>
        </p:nvSpPr>
        <p:spPr>
          <a:xfrm>
            <a:off x="360000" y="4250750"/>
            <a:ext cx="71085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Parsing happens 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automatically</a:t>
            </a: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 json files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4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10" name="Google Shape;410;p4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2" name="Google Shape;4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3"/>
          <p:cNvSpPr txBox="1"/>
          <p:nvPr/>
        </p:nvSpPr>
        <p:spPr>
          <a:xfrm>
            <a:off x="360000" y="175175"/>
            <a:ext cx="7256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Storing notes in text files: 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21" name="Google Shape;421;p43"/>
          <p:cNvSpPr/>
          <p:nvPr/>
        </p:nvSpPr>
        <p:spPr>
          <a:xfrm>
            <a:off x="446375" y="1307900"/>
            <a:ext cx="2769600" cy="467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Storing all of the notes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one text file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3"/>
          <p:cNvSpPr/>
          <p:nvPr/>
        </p:nvSpPr>
        <p:spPr>
          <a:xfrm>
            <a:off x="4167325" y="1308000"/>
            <a:ext cx="2911800" cy="467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type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“One note, one file”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3"/>
          <p:cNvSpPr txBox="1"/>
          <p:nvPr/>
        </p:nvSpPr>
        <p:spPr>
          <a:xfrm>
            <a:off x="842025" y="2049275"/>
            <a:ext cx="57015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Which approach is more convenient?</a:t>
            </a:r>
            <a:endParaRPr b="0" i="1" sz="18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4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4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30" name="Google Shape;430;p4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2" name="Google Shape;43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4"/>
          <p:cNvSpPr txBox="1"/>
          <p:nvPr/>
        </p:nvSpPr>
        <p:spPr>
          <a:xfrm>
            <a:off x="360000" y="175175"/>
            <a:ext cx="7256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Storing notes in text files: 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41" name="Google Shape;441;p44"/>
          <p:cNvSpPr/>
          <p:nvPr/>
        </p:nvSpPr>
        <p:spPr>
          <a:xfrm>
            <a:off x="446375" y="1307900"/>
            <a:ext cx="2769600" cy="467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Storing all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  <a:b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one text file.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4"/>
          <p:cNvSpPr/>
          <p:nvPr/>
        </p:nvSpPr>
        <p:spPr>
          <a:xfrm>
            <a:off x="4167325" y="1308000"/>
            <a:ext cx="2911800" cy="467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type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“One note, one file”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282150" y="1939825"/>
            <a:ext cx="32442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program only works with one text file.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282150" y="3186575"/>
            <a:ext cx="32442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Simple for data recording, 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but difficult for parsing.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4"/>
          <p:cNvCxnSpPr/>
          <p:nvPr/>
        </p:nvCxnSpPr>
        <p:spPr>
          <a:xfrm>
            <a:off x="1880750" y="2730300"/>
            <a:ext cx="0" cy="380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6" name="Google Shape;446;p44"/>
          <p:cNvSpPr txBox="1"/>
          <p:nvPr/>
        </p:nvSpPr>
        <p:spPr>
          <a:xfrm>
            <a:off x="3679475" y="1939825"/>
            <a:ext cx="39822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Notes can be created on a phone/laptop without the Smart Notes App, then simply copied to a file in the project folder.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These notes are easy to send to others and print out.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44"/>
          <p:cNvSpPr txBox="1"/>
          <p:nvPr/>
        </p:nvSpPr>
        <p:spPr>
          <a:xfrm>
            <a:off x="3911025" y="4152025"/>
            <a:ext cx="3244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Easy to collaborate with other devices and easy to parse.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44"/>
          <p:cNvCxnSpPr/>
          <p:nvPr/>
        </p:nvCxnSpPr>
        <p:spPr>
          <a:xfrm>
            <a:off x="5533113" y="3756025"/>
            <a:ext cx="0" cy="380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9" name="Google Shape;449;p4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7538" y="1513099"/>
            <a:ext cx="2237575" cy="21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7"/>
          <p:cNvSpPr txBox="1"/>
          <p:nvPr/>
        </p:nvSpPr>
        <p:spPr>
          <a:xfrm>
            <a:off x="360000" y="320450"/>
            <a:ext cx="5787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4. The Smart Notes App. P. 3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7"/>
          <p:cNvSpPr txBox="1"/>
          <p:nvPr/>
        </p:nvSpPr>
        <p:spPr>
          <a:xfrm>
            <a:off x="360000" y="916000"/>
            <a:ext cx="53760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optimal solution</a:t>
            </a:r>
            <a:endParaRPr b="0"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Discussion:</a:t>
            </a:r>
            <a:endParaRPr b="0" i="0" sz="1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4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55" name="Google Shape;455;p4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7" name="Google Shape;45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5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Plan for finishing work on Smart Notes:</a:t>
            </a:r>
            <a:endParaRPr b="0" i="0" sz="3000" u="none" cap="none" strike="noStrike">
              <a:solidFill>
                <a:srgbClr val="008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6" name="Google Shape;466;p45"/>
          <p:cNvSpPr txBox="1"/>
          <p:nvPr/>
        </p:nvSpPr>
        <p:spPr>
          <a:xfrm>
            <a:off x="288150" y="1245425"/>
            <a:ext cx="53997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well we know the basics of working with files 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(first half of the workday).</a:t>
            </a:r>
            <a:endParaRPr b="0" i="1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find a solution, program it, and compare it with the one we already have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(second half of the workday).</a:t>
            </a:r>
            <a:endParaRPr b="0" i="1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4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8" name="Google Shape;468;p45"/>
          <p:cNvPicPr preferRelativeResize="0"/>
          <p:nvPr/>
        </p:nvPicPr>
        <p:blipFill rotWithShape="1">
          <a:blip r:embed="rId5">
            <a:alphaModFix/>
          </a:blip>
          <a:srcRect b="18569" l="0" r="60258" t="53814"/>
          <a:stretch/>
        </p:blipFill>
        <p:spPr>
          <a:xfrm>
            <a:off x="5873625" y="2852484"/>
            <a:ext cx="1941175" cy="1883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6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6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6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4. The Smart Notes App. P. 3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46"/>
          <p:cNvSpPr txBox="1"/>
          <p:nvPr/>
        </p:nvSpPr>
        <p:spPr>
          <a:xfrm>
            <a:off x="348850" y="1104450"/>
            <a:ext cx="5963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 Studio Code:</a:t>
            </a:r>
            <a:r>
              <a:rPr b="0" i="0" lang="en" sz="3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b="0" i="0" sz="31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</a:t>
            </a:r>
            <a:r>
              <a:rPr lang="en" sz="3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Smart Notes</a:t>
            </a:r>
            <a:endParaRPr b="0" i="0" sz="31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</a:t>
            </a:r>
            <a:endParaRPr b="0" i="0" sz="31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4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84" name="Google Shape;484;p4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6" name="Google Shape;48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355" y="1418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7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865880" y="1604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7"/>
          <p:cNvSpPr/>
          <p:nvPr/>
        </p:nvSpPr>
        <p:spPr>
          <a:xfrm>
            <a:off x="994791" y="1709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7"/>
          <p:cNvSpPr txBox="1"/>
          <p:nvPr/>
        </p:nvSpPr>
        <p:spPr>
          <a:xfrm>
            <a:off x="1572703" y="1779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5"/>
              </a:rPr>
              <a:t>VS Code</a:t>
            </a:r>
            <a:endParaRPr b="0" i="0" sz="1800" u="sng" cap="none" strike="noStrike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90" name="Google Shape;490;p47"/>
          <p:cNvSpPr txBox="1"/>
          <p:nvPr/>
        </p:nvSpPr>
        <p:spPr>
          <a:xfrm>
            <a:off x="348588" y="160713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Qualification Test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47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Working 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 the platform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7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7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7"/>
          <p:cNvSpPr txBox="1"/>
          <p:nvPr/>
        </p:nvSpPr>
        <p:spPr>
          <a:xfrm>
            <a:off x="990600" y="750113"/>
            <a:ext cx="6817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833AE0"/>
                </a:solidFill>
                <a:latin typeface="Montserrat"/>
                <a:ea typeface="Montserrat"/>
                <a:cs typeface="Montserrat"/>
                <a:sym typeface="Montserrat"/>
              </a:rPr>
              <a:t>Test: Working with Files</a:t>
            </a:r>
            <a:endParaRPr b="1" i="0" sz="2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3" name="Google Shape;503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3550" y="739938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65422" y="1600620"/>
            <a:ext cx="1103575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7"/>
          <p:cNvSpPr txBox="1"/>
          <p:nvPr/>
        </p:nvSpPr>
        <p:spPr>
          <a:xfrm>
            <a:off x="5792725" y="1430450"/>
            <a:ext cx="1795500" cy="23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Test your knowledge of working with files!</a:t>
            </a:r>
            <a:endParaRPr b="0" i="1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8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1" name="Google Shape;511;p48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8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8"/>
          <p:cNvSpPr txBox="1"/>
          <p:nvPr/>
        </p:nvSpPr>
        <p:spPr>
          <a:xfrm>
            <a:off x="360000" y="916000"/>
            <a:ext cx="58857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Smart Notes</a:t>
            </a:r>
            <a:b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 Text Files.</a:t>
            </a:r>
            <a:endParaRPr b="0" i="0" sz="36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5" name="Google Shape;515;p48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Brainstorming:</a:t>
            </a:r>
            <a:endParaRPr b="0" i="0" sz="1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6" name="Google Shape;516;p48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4. The Smart Notes App. P. 3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4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22" name="Google Shape;522;p4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4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5" name="Google Shape;52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9"/>
          <p:cNvSpPr txBox="1"/>
          <p:nvPr/>
        </p:nvSpPr>
        <p:spPr>
          <a:xfrm>
            <a:off x="360000" y="234025"/>
            <a:ext cx="7256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see how the app changes when we switch to text files.</a:t>
            </a:r>
            <a:endParaRPr b="0" i="0" sz="3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5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39" name="Google Shape;539;p5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1" name="Google Shape;541;p5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2" name="Google Shape;54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5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0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Necessary changes: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1" name="Google Shape;551;p50"/>
          <p:cNvSpPr/>
          <p:nvPr/>
        </p:nvSpPr>
        <p:spPr>
          <a:xfrm>
            <a:off x="2886925" y="1034775"/>
            <a:ext cx="2567100" cy="473400"/>
          </a:xfrm>
          <a:prstGeom prst="roundRect">
            <a:avLst>
              <a:gd fmla="val 21530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functionality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0"/>
          <p:cNvSpPr/>
          <p:nvPr/>
        </p:nvSpPr>
        <p:spPr>
          <a:xfrm>
            <a:off x="5530475" y="1034775"/>
            <a:ext cx="2120100" cy="473400"/>
          </a:xfrm>
          <a:prstGeom prst="roundRect">
            <a:avLst>
              <a:gd fmla="val 21530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0"/>
          <p:cNvSpPr/>
          <p:nvPr/>
        </p:nvSpPr>
        <p:spPr>
          <a:xfrm>
            <a:off x="5530475" y="1781475"/>
            <a:ext cx="2120100" cy="1116300"/>
          </a:xfrm>
          <a:prstGeom prst="roundRect">
            <a:avLst>
              <a:gd fmla="val 12592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Does anything need to be changed in the interface?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0"/>
          <p:cNvSpPr/>
          <p:nvPr/>
        </p:nvSpPr>
        <p:spPr>
          <a:xfrm>
            <a:off x="2970775" y="1781525"/>
            <a:ext cx="2399400" cy="1116300"/>
          </a:xfrm>
          <a:prstGeom prst="roundRect">
            <a:avLst>
              <a:gd fmla="val 821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First and foremost, what part of the app needs to be changed?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5" name="Google Shape;555;p50"/>
          <p:cNvCxnSpPr>
            <a:stCxn id="552" idx="2"/>
            <a:endCxn id="553" idx="0"/>
          </p:cNvCxnSpPr>
          <p:nvPr/>
        </p:nvCxnSpPr>
        <p:spPr>
          <a:xfrm>
            <a:off x="6590525" y="1508175"/>
            <a:ext cx="0" cy="273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p50"/>
          <p:cNvCxnSpPr>
            <a:stCxn id="551" idx="2"/>
            <a:endCxn id="554" idx="0"/>
          </p:cNvCxnSpPr>
          <p:nvPr/>
        </p:nvCxnSpPr>
        <p:spPr>
          <a:xfrm>
            <a:off x="4170475" y="1508175"/>
            <a:ext cx="0" cy="273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7" name="Google Shape;557;p50"/>
          <p:cNvSpPr/>
          <p:nvPr/>
        </p:nvSpPr>
        <p:spPr>
          <a:xfrm>
            <a:off x="243625" y="1034775"/>
            <a:ext cx="2567100" cy="473400"/>
          </a:xfrm>
          <a:prstGeom prst="roundRect">
            <a:avLst>
              <a:gd fmla="val 21530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0"/>
          <p:cNvSpPr/>
          <p:nvPr/>
        </p:nvSpPr>
        <p:spPr>
          <a:xfrm>
            <a:off x="243475" y="1781525"/>
            <a:ext cx="2567100" cy="1116300"/>
          </a:xfrm>
          <a:prstGeom prst="roundRect">
            <a:avLst>
              <a:gd fmla="val 821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How is data storage organized</a:t>
            </a:r>
            <a:b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using the 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“one note, one file” method?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9" name="Google Shape;559;p50"/>
          <p:cNvCxnSpPr>
            <a:stCxn id="557" idx="2"/>
            <a:endCxn id="558" idx="0"/>
          </p:cNvCxnSpPr>
          <p:nvPr/>
        </p:nvCxnSpPr>
        <p:spPr>
          <a:xfrm>
            <a:off x="1527175" y="1508175"/>
            <a:ext cx="0" cy="273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5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65" name="Google Shape;565;p5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5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8" name="Google Shape;56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5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1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Necessary changes: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7" name="Google Shape;577;p51"/>
          <p:cNvSpPr/>
          <p:nvPr/>
        </p:nvSpPr>
        <p:spPr>
          <a:xfrm>
            <a:off x="2886925" y="1034775"/>
            <a:ext cx="2567100" cy="473400"/>
          </a:xfrm>
          <a:prstGeom prst="roundRect">
            <a:avLst>
              <a:gd fmla="val 21530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functionality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1"/>
          <p:cNvSpPr/>
          <p:nvPr/>
        </p:nvSpPr>
        <p:spPr>
          <a:xfrm>
            <a:off x="5530475" y="1034775"/>
            <a:ext cx="2120100" cy="473400"/>
          </a:xfrm>
          <a:prstGeom prst="roundRect">
            <a:avLst>
              <a:gd fmla="val 21530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51"/>
          <p:cNvSpPr/>
          <p:nvPr/>
        </p:nvSpPr>
        <p:spPr>
          <a:xfrm>
            <a:off x="5530475" y="1781475"/>
            <a:ext cx="2120100" cy="508500"/>
          </a:xfrm>
          <a:prstGeom prst="roundRect">
            <a:avLst>
              <a:gd fmla="val 21530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Remains the same.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1"/>
          <p:cNvSpPr/>
          <p:nvPr/>
        </p:nvSpPr>
        <p:spPr>
          <a:xfrm>
            <a:off x="2970775" y="1781525"/>
            <a:ext cx="2399400" cy="1044900"/>
          </a:xfrm>
          <a:prstGeom prst="roundRect">
            <a:avLst>
              <a:gd fmla="val 821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needs to be changed is the creation of new notes and the storage of notes in a file.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1"/>
          <p:cNvSpPr txBox="1"/>
          <p:nvPr/>
        </p:nvSpPr>
        <p:spPr>
          <a:xfrm>
            <a:off x="3033350" y="3069475"/>
            <a:ext cx="22521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The rest of the functions </a:t>
            </a:r>
            <a:r>
              <a:rPr i="1" lang="en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either work </a:t>
            </a:r>
            <a:r>
              <a:rPr b="0" i="1" lang="en" sz="12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with the ready-made structures or work in a similar way.</a:t>
            </a:r>
            <a:endParaRPr b="0" i="1" sz="12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2" name="Google Shape;582;p51"/>
          <p:cNvCxnSpPr>
            <a:stCxn id="578" idx="2"/>
            <a:endCxn id="579" idx="0"/>
          </p:cNvCxnSpPr>
          <p:nvPr/>
        </p:nvCxnSpPr>
        <p:spPr>
          <a:xfrm>
            <a:off x="6590525" y="1508175"/>
            <a:ext cx="0" cy="273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p51"/>
          <p:cNvCxnSpPr>
            <a:stCxn id="577" idx="2"/>
            <a:endCxn id="580" idx="0"/>
          </p:cNvCxnSpPr>
          <p:nvPr/>
        </p:nvCxnSpPr>
        <p:spPr>
          <a:xfrm>
            <a:off x="4170475" y="1508175"/>
            <a:ext cx="0" cy="273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4" name="Google Shape;584;p51"/>
          <p:cNvSpPr/>
          <p:nvPr/>
        </p:nvSpPr>
        <p:spPr>
          <a:xfrm>
            <a:off x="243625" y="1034775"/>
            <a:ext cx="2567100" cy="473400"/>
          </a:xfrm>
          <a:prstGeom prst="roundRect">
            <a:avLst>
              <a:gd fmla="val 21530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1"/>
          <p:cNvSpPr/>
          <p:nvPr/>
        </p:nvSpPr>
        <p:spPr>
          <a:xfrm>
            <a:off x="243475" y="1781525"/>
            <a:ext cx="2567100" cy="1116300"/>
          </a:xfrm>
          <a:prstGeom prst="roundRect">
            <a:avLst>
              <a:gd fmla="val 821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starting note, create a file named 0.txt. The rest of the files will be named 1.txt, 2.txt, and so 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1"/>
          <p:cNvSpPr/>
          <p:nvPr/>
        </p:nvSpPr>
        <p:spPr>
          <a:xfrm>
            <a:off x="243475" y="3099775"/>
            <a:ext cx="2567100" cy="1044900"/>
          </a:xfrm>
          <a:prstGeom prst="roundRect">
            <a:avLst>
              <a:gd fmla="val 8219" name="adj"/>
            </a:avLst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data item (name, text, tags) will be written on a new line.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51"/>
          <p:cNvCxnSpPr>
            <a:stCxn id="584" idx="2"/>
            <a:endCxn id="585" idx="0"/>
          </p:cNvCxnSpPr>
          <p:nvPr/>
        </p:nvCxnSpPr>
        <p:spPr>
          <a:xfrm>
            <a:off x="1527175" y="1508175"/>
            <a:ext cx="0" cy="273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8" name="Google Shape;588;p51"/>
          <p:cNvCxnSpPr>
            <a:stCxn id="585" idx="2"/>
            <a:endCxn id="586" idx="0"/>
          </p:cNvCxnSpPr>
          <p:nvPr/>
        </p:nvCxnSpPr>
        <p:spPr>
          <a:xfrm>
            <a:off x="1527025" y="2897825"/>
            <a:ext cx="0" cy="201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9" name="Google Shape;589;p51"/>
          <p:cNvSpPr txBox="1"/>
          <p:nvPr/>
        </p:nvSpPr>
        <p:spPr>
          <a:xfrm>
            <a:off x="1253275" y="4309125"/>
            <a:ext cx="547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1"/>
          <p:cNvSpPr txBox="1"/>
          <p:nvPr/>
        </p:nvSpPr>
        <p:spPr>
          <a:xfrm>
            <a:off x="3896575" y="4309125"/>
            <a:ext cx="547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5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96" name="Google Shape;596;p5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8" name="Google Shape;598;p5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9" name="Google Shape;59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6" name="Google Shape;60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2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Data Storage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8" name="Google Shape;608;p52"/>
          <p:cNvSpPr txBox="1"/>
          <p:nvPr/>
        </p:nvSpPr>
        <p:spPr>
          <a:xfrm>
            <a:off x="344925" y="831900"/>
            <a:ext cx="71235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change the data storage, create a starting note, and read it.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2"/>
          <p:cNvSpPr txBox="1"/>
          <p:nvPr/>
        </p:nvSpPr>
        <p:spPr>
          <a:xfrm>
            <a:off x="4352125" y="1693675"/>
            <a:ext cx="2881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How do I read the data?</a:t>
            </a:r>
            <a:endParaRPr b="1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52"/>
          <p:cNvSpPr/>
          <p:nvPr/>
        </p:nvSpPr>
        <p:spPr>
          <a:xfrm>
            <a:off x="629000" y="1734800"/>
            <a:ext cx="3426600" cy="2427000"/>
          </a:xfrm>
          <a:prstGeom prst="verticalScroll">
            <a:avLst>
              <a:gd fmla="val 6286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Note_0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Note_text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Tag_0 Tag_1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52"/>
          <p:cNvSpPr txBox="1"/>
          <p:nvPr/>
        </p:nvSpPr>
        <p:spPr>
          <a:xfrm>
            <a:off x="902900" y="4291325"/>
            <a:ext cx="2881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0.txt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5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17" name="Google Shape;617;p5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9" name="Google Shape;619;p5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0" name="Google Shape;62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5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5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5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7" name="Google Shape;62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3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Data Storage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9" name="Google Shape;629;p53"/>
          <p:cNvSpPr txBox="1"/>
          <p:nvPr/>
        </p:nvSpPr>
        <p:spPr>
          <a:xfrm>
            <a:off x="344925" y="831900"/>
            <a:ext cx="7123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change the data storage, create a starting note, and read it.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53"/>
          <p:cNvSpPr/>
          <p:nvPr/>
        </p:nvSpPr>
        <p:spPr>
          <a:xfrm>
            <a:off x="629000" y="1734800"/>
            <a:ext cx="3426600" cy="2427000"/>
          </a:xfrm>
          <a:prstGeom prst="verticalScroll">
            <a:avLst>
              <a:gd fmla="val 6286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Note_0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Note_text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Tag_0 Tag_1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53"/>
          <p:cNvSpPr txBox="1"/>
          <p:nvPr/>
        </p:nvSpPr>
        <p:spPr>
          <a:xfrm>
            <a:off x="902900" y="4291325"/>
            <a:ext cx="2881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0.txt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53"/>
          <p:cNvSpPr/>
          <p:nvPr/>
        </p:nvSpPr>
        <p:spPr>
          <a:xfrm>
            <a:off x="4377900" y="2250125"/>
            <a:ext cx="3114600" cy="278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file 0.txt for reading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3"/>
          <p:cNvSpPr/>
          <p:nvPr/>
        </p:nvSpPr>
        <p:spPr>
          <a:xfrm>
            <a:off x="4377900" y="3285150"/>
            <a:ext cx="3114600" cy="278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the string “line” from the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3"/>
          <p:cNvSpPr/>
          <p:nvPr/>
        </p:nvSpPr>
        <p:spPr>
          <a:xfrm>
            <a:off x="4384100" y="1615175"/>
            <a:ext cx="3114600" cy="492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list of notes to collect data about the note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3"/>
          <p:cNvSpPr/>
          <p:nvPr/>
        </p:nvSpPr>
        <p:spPr>
          <a:xfrm>
            <a:off x="4377900" y="3706200"/>
            <a:ext cx="3114600" cy="278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the “/n”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3"/>
          <p:cNvSpPr/>
          <p:nvPr/>
        </p:nvSpPr>
        <p:spPr>
          <a:xfrm>
            <a:off x="4377900" y="4127250"/>
            <a:ext cx="3114600" cy="262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line in a note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7" name="Google Shape;637;p53"/>
          <p:cNvCxnSpPr>
            <a:stCxn id="634" idx="2"/>
            <a:endCxn id="632" idx="0"/>
          </p:cNvCxnSpPr>
          <p:nvPr/>
        </p:nvCxnSpPr>
        <p:spPr>
          <a:xfrm flipH="1">
            <a:off x="5935100" y="2107475"/>
            <a:ext cx="6300" cy="14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8" name="Google Shape;638;p53"/>
          <p:cNvCxnSpPr>
            <a:stCxn id="633" idx="2"/>
            <a:endCxn id="635" idx="0"/>
          </p:cNvCxnSpPr>
          <p:nvPr/>
        </p:nvCxnSpPr>
        <p:spPr>
          <a:xfrm>
            <a:off x="5935200" y="3563550"/>
            <a:ext cx="0" cy="14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9" name="Google Shape;639;p53"/>
          <p:cNvCxnSpPr>
            <a:stCxn id="635" idx="2"/>
            <a:endCxn id="636" idx="0"/>
          </p:cNvCxnSpPr>
          <p:nvPr/>
        </p:nvCxnSpPr>
        <p:spPr>
          <a:xfrm>
            <a:off x="5935200" y="3984600"/>
            <a:ext cx="0" cy="14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0" name="Google Shape;640;p53"/>
          <p:cNvCxnSpPr>
            <a:stCxn id="634" idx="0"/>
          </p:cNvCxnSpPr>
          <p:nvPr/>
        </p:nvCxnSpPr>
        <p:spPr>
          <a:xfrm rot="10800000">
            <a:off x="5941400" y="1400075"/>
            <a:ext cx="0" cy="21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1" name="Google Shape;641;p53"/>
          <p:cNvSpPr/>
          <p:nvPr/>
        </p:nvSpPr>
        <p:spPr>
          <a:xfrm>
            <a:off x="4377900" y="2668775"/>
            <a:ext cx="3114600" cy="476100"/>
          </a:xfrm>
          <a:prstGeom prst="flowChartPreparation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Iterate over each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 in the file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2" name="Google Shape;642;p53"/>
          <p:cNvCxnSpPr>
            <a:stCxn id="632" idx="2"/>
            <a:endCxn id="641" idx="0"/>
          </p:cNvCxnSpPr>
          <p:nvPr/>
        </p:nvCxnSpPr>
        <p:spPr>
          <a:xfrm>
            <a:off x="5935200" y="2528525"/>
            <a:ext cx="0" cy="140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3" name="Google Shape;643;p53"/>
          <p:cNvCxnSpPr>
            <a:stCxn id="641" idx="2"/>
            <a:endCxn id="633" idx="0"/>
          </p:cNvCxnSpPr>
          <p:nvPr/>
        </p:nvCxnSpPr>
        <p:spPr>
          <a:xfrm>
            <a:off x="5935200" y="3144875"/>
            <a:ext cx="0" cy="140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4" name="Google Shape;644;p53"/>
          <p:cNvCxnSpPr>
            <a:stCxn id="636" idx="2"/>
          </p:cNvCxnSpPr>
          <p:nvPr/>
        </p:nvCxnSpPr>
        <p:spPr>
          <a:xfrm>
            <a:off x="5935200" y="4389450"/>
            <a:ext cx="0" cy="41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5" name="Google Shape;645;p53"/>
          <p:cNvCxnSpPr>
            <a:endCxn id="641" idx="1"/>
          </p:cNvCxnSpPr>
          <p:nvPr/>
        </p:nvCxnSpPr>
        <p:spPr>
          <a:xfrm flipH="1" rot="5400000">
            <a:off x="4296750" y="2987975"/>
            <a:ext cx="1719300" cy="1557000"/>
          </a:xfrm>
          <a:prstGeom prst="bentConnector4">
            <a:avLst>
              <a:gd fmla="val 1" name="adj1"/>
              <a:gd fmla="val 11529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5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51" name="Google Shape;651;p5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5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4" name="Google Shape;65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4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Data Storage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3" name="Google Shape;663;p54"/>
          <p:cNvSpPr txBox="1"/>
          <p:nvPr/>
        </p:nvSpPr>
        <p:spPr>
          <a:xfrm>
            <a:off x="344925" y="831900"/>
            <a:ext cx="7123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change the data storage, create a starting note, and read it.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4" name="Google Shape;664;p54"/>
          <p:cNvCxnSpPr/>
          <p:nvPr/>
        </p:nvCxnSpPr>
        <p:spPr>
          <a:xfrm rot="10800000">
            <a:off x="5941400" y="1400075"/>
            <a:ext cx="0" cy="21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5" name="Google Shape;665;p54"/>
          <p:cNvSpPr txBox="1"/>
          <p:nvPr/>
        </p:nvSpPr>
        <p:spPr>
          <a:xfrm>
            <a:off x="510925" y="1803025"/>
            <a:ext cx="973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=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4"/>
          <p:cNvSpPr/>
          <p:nvPr/>
        </p:nvSpPr>
        <p:spPr>
          <a:xfrm>
            <a:off x="681175" y="2338463"/>
            <a:ext cx="2661000" cy="431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Note_0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4"/>
          <p:cNvSpPr/>
          <p:nvPr/>
        </p:nvSpPr>
        <p:spPr>
          <a:xfrm>
            <a:off x="681175" y="2939863"/>
            <a:ext cx="2661000" cy="431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Note_text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4"/>
          <p:cNvSpPr/>
          <p:nvPr/>
        </p:nvSpPr>
        <p:spPr>
          <a:xfrm>
            <a:off x="681175" y="3541263"/>
            <a:ext cx="2661000" cy="431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Tag_0 Tag_1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4"/>
          <p:cNvSpPr txBox="1"/>
          <p:nvPr/>
        </p:nvSpPr>
        <p:spPr>
          <a:xfrm>
            <a:off x="360000" y="2305325"/>
            <a:ext cx="423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54"/>
          <p:cNvSpPr txBox="1"/>
          <p:nvPr/>
        </p:nvSpPr>
        <p:spPr>
          <a:xfrm>
            <a:off x="3278450" y="3541250"/>
            <a:ext cx="423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54"/>
          <p:cNvSpPr txBox="1"/>
          <p:nvPr/>
        </p:nvSpPr>
        <p:spPr>
          <a:xfrm>
            <a:off x="3278450" y="2305325"/>
            <a:ext cx="423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4"/>
          <p:cNvSpPr txBox="1"/>
          <p:nvPr/>
        </p:nvSpPr>
        <p:spPr>
          <a:xfrm>
            <a:off x="3278450" y="2968500"/>
            <a:ext cx="423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4"/>
          <p:cNvSpPr/>
          <p:nvPr/>
        </p:nvSpPr>
        <p:spPr>
          <a:xfrm>
            <a:off x="605725" y="4310700"/>
            <a:ext cx="2811900" cy="314400"/>
          </a:xfrm>
          <a:prstGeom prst="wedgeRoundRectCallout">
            <a:avLst>
              <a:gd fmla="val -6008" name="adj1"/>
              <a:gd fmla="val -107904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tags need to be separated. How?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54"/>
          <p:cNvSpPr/>
          <p:nvPr/>
        </p:nvSpPr>
        <p:spPr>
          <a:xfrm>
            <a:off x="4377900" y="2250125"/>
            <a:ext cx="3114600" cy="278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file 0.txt for reading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54"/>
          <p:cNvSpPr/>
          <p:nvPr/>
        </p:nvSpPr>
        <p:spPr>
          <a:xfrm>
            <a:off x="4377900" y="3285150"/>
            <a:ext cx="3114600" cy="278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the string “line” from the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54"/>
          <p:cNvSpPr/>
          <p:nvPr/>
        </p:nvSpPr>
        <p:spPr>
          <a:xfrm>
            <a:off x="4384100" y="1615175"/>
            <a:ext cx="3114600" cy="492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list of notes to collect data about the note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54"/>
          <p:cNvSpPr/>
          <p:nvPr/>
        </p:nvSpPr>
        <p:spPr>
          <a:xfrm>
            <a:off x="4377900" y="3706200"/>
            <a:ext cx="3114600" cy="278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the “/n”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4"/>
          <p:cNvSpPr/>
          <p:nvPr/>
        </p:nvSpPr>
        <p:spPr>
          <a:xfrm>
            <a:off x="4377900" y="4127250"/>
            <a:ext cx="3114600" cy="262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line in a note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9" name="Google Shape;679;p54"/>
          <p:cNvCxnSpPr>
            <a:stCxn id="676" idx="2"/>
            <a:endCxn id="674" idx="0"/>
          </p:cNvCxnSpPr>
          <p:nvPr/>
        </p:nvCxnSpPr>
        <p:spPr>
          <a:xfrm flipH="1">
            <a:off x="5935100" y="2107475"/>
            <a:ext cx="6300" cy="14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0" name="Google Shape;680;p54"/>
          <p:cNvCxnSpPr>
            <a:stCxn id="675" idx="2"/>
            <a:endCxn id="677" idx="0"/>
          </p:cNvCxnSpPr>
          <p:nvPr/>
        </p:nvCxnSpPr>
        <p:spPr>
          <a:xfrm>
            <a:off x="5935200" y="3563550"/>
            <a:ext cx="0" cy="14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1" name="Google Shape;681;p54"/>
          <p:cNvCxnSpPr>
            <a:stCxn id="677" idx="2"/>
            <a:endCxn id="678" idx="0"/>
          </p:cNvCxnSpPr>
          <p:nvPr/>
        </p:nvCxnSpPr>
        <p:spPr>
          <a:xfrm>
            <a:off x="5935200" y="3984600"/>
            <a:ext cx="0" cy="14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2" name="Google Shape;682;p54"/>
          <p:cNvSpPr/>
          <p:nvPr/>
        </p:nvSpPr>
        <p:spPr>
          <a:xfrm>
            <a:off x="4377900" y="2668775"/>
            <a:ext cx="3114600" cy="476100"/>
          </a:xfrm>
          <a:prstGeom prst="flowChartPreparation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Iterate over each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 in the file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3" name="Google Shape;683;p54"/>
          <p:cNvCxnSpPr>
            <a:stCxn id="674" idx="2"/>
            <a:endCxn id="682" idx="0"/>
          </p:cNvCxnSpPr>
          <p:nvPr/>
        </p:nvCxnSpPr>
        <p:spPr>
          <a:xfrm>
            <a:off x="5935200" y="2528525"/>
            <a:ext cx="0" cy="140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4" name="Google Shape;684;p54"/>
          <p:cNvCxnSpPr>
            <a:stCxn id="682" idx="2"/>
            <a:endCxn id="675" idx="0"/>
          </p:cNvCxnSpPr>
          <p:nvPr/>
        </p:nvCxnSpPr>
        <p:spPr>
          <a:xfrm>
            <a:off x="5935200" y="3144875"/>
            <a:ext cx="0" cy="140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5" name="Google Shape;685;p54"/>
          <p:cNvCxnSpPr>
            <a:stCxn id="678" idx="2"/>
          </p:cNvCxnSpPr>
          <p:nvPr/>
        </p:nvCxnSpPr>
        <p:spPr>
          <a:xfrm>
            <a:off x="5935200" y="4389450"/>
            <a:ext cx="0" cy="41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6" name="Google Shape;686;p54"/>
          <p:cNvCxnSpPr>
            <a:endCxn id="682" idx="1"/>
          </p:cNvCxnSpPr>
          <p:nvPr/>
        </p:nvCxnSpPr>
        <p:spPr>
          <a:xfrm flipH="1" rot="5400000">
            <a:off x="4296750" y="2987975"/>
            <a:ext cx="1719300" cy="1557000"/>
          </a:xfrm>
          <a:prstGeom prst="bentConnector4">
            <a:avLst>
              <a:gd fmla="val -589" name="adj1"/>
              <a:gd fmla="val 11529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/>
        </p:nvSpPr>
        <p:spPr>
          <a:xfrm>
            <a:off x="303975" y="175175"/>
            <a:ext cx="7235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keep working on the order!</a:t>
            </a:r>
            <a:endParaRPr b="0" i="0" sz="28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14" name="Google Shape;114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5" name="Google Shape;115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28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/>
        </p:nvSpPr>
        <p:spPr>
          <a:xfrm>
            <a:off x="236525" y="733275"/>
            <a:ext cx="63300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Scientific Institute of Theoretical Physics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placed an order for the creation of a Smart Notes App.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Last time we:</a:t>
            </a:r>
            <a:endParaRPr b="0" i="1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5992625" y="445800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Cole</a:t>
            </a:r>
            <a:r>
              <a:rPr b="0" i="1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b="0" i="1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senior software developer</a:t>
            </a:r>
            <a:endParaRPr b="0" i="1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5">
            <a:alphaModFix/>
          </a:blip>
          <a:srcRect b="70656" l="3410" r="66509" t="1980"/>
          <a:stretch/>
        </p:blipFill>
        <p:spPr>
          <a:xfrm>
            <a:off x="6106599" y="2717075"/>
            <a:ext cx="1475445" cy="17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/>
        </p:nvSpPr>
        <p:spPr>
          <a:xfrm>
            <a:off x="3896775" y="1902775"/>
            <a:ext cx="23547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Have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completed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the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Smart Notes project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Have made t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 app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’s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interface fully active. 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Have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implemented </a:t>
            </a:r>
            <a:r>
              <a:rPr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searching by tag.</a:t>
            </a:r>
            <a:endParaRPr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975" y="1939863"/>
            <a:ext cx="3591974" cy="252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5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92" name="Google Shape;692;p5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p5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5" name="Google Shape;69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5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2" name="Google Shape;70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55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Data Storage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04" name="Google Shape;704;p55"/>
          <p:cNvSpPr txBox="1"/>
          <p:nvPr/>
        </p:nvSpPr>
        <p:spPr>
          <a:xfrm>
            <a:off x="344925" y="831900"/>
            <a:ext cx="7123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change the data storage, create a starting note, and read it.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5" name="Google Shape;705;p55"/>
          <p:cNvCxnSpPr/>
          <p:nvPr/>
        </p:nvCxnSpPr>
        <p:spPr>
          <a:xfrm rot="10800000">
            <a:off x="5941400" y="1400075"/>
            <a:ext cx="0" cy="21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6" name="Google Shape;706;p55"/>
          <p:cNvSpPr txBox="1"/>
          <p:nvPr/>
        </p:nvSpPr>
        <p:spPr>
          <a:xfrm>
            <a:off x="510925" y="1803025"/>
            <a:ext cx="973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=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5"/>
          <p:cNvSpPr/>
          <p:nvPr/>
        </p:nvSpPr>
        <p:spPr>
          <a:xfrm>
            <a:off x="681175" y="2338463"/>
            <a:ext cx="2661000" cy="431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Note_0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5"/>
          <p:cNvSpPr/>
          <p:nvPr/>
        </p:nvSpPr>
        <p:spPr>
          <a:xfrm>
            <a:off x="681175" y="2939863"/>
            <a:ext cx="2661000" cy="431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Note_text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5"/>
          <p:cNvSpPr/>
          <p:nvPr/>
        </p:nvSpPr>
        <p:spPr>
          <a:xfrm>
            <a:off x="681175" y="3541263"/>
            <a:ext cx="2661000" cy="431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Tag_0 Tag_1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5"/>
          <p:cNvSpPr txBox="1"/>
          <p:nvPr/>
        </p:nvSpPr>
        <p:spPr>
          <a:xfrm>
            <a:off x="360000" y="2305325"/>
            <a:ext cx="423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55"/>
          <p:cNvSpPr txBox="1"/>
          <p:nvPr/>
        </p:nvSpPr>
        <p:spPr>
          <a:xfrm>
            <a:off x="3278450" y="3541250"/>
            <a:ext cx="423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55"/>
          <p:cNvSpPr txBox="1"/>
          <p:nvPr/>
        </p:nvSpPr>
        <p:spPr>
          <a:xfrm>
            <a:off x="3278450" y="2305325"/>
            <a:ext cx="423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55"/>
          <p:cNvSpPr txBox="1"/>
          <p:nvPr/>
        </p:nvSpPr>
        <p:spPr>
          <a:xfrm>
            <a:off x="3278450" y="2968500"/>
            <a:ext cx="423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5"/>
          <p:cNvSpPr/>
          <p:nvPr/>
        </p:nvSpPr>
        <p:spPr>
          <a:xfrm>
            <a:off x="4377900" y="4601275"/>
            <a:ext cx="3114600" cy="318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 note[2] into substrings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55"/>
          <p:cNvSpPr/>
          <p:nvPr/>
        </p:nvSpPr>
        <p:spPr>
          <a:xfrm>
            <a:off x="1237450" y="3611600"/>
            <a:ext cx="558000" cy="2784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55"/>
          <p:cNvSpPr/>
          <p:nvPr/>
        </p:nvSpPr>
        <p:spPr>
          <a:xfrm>
            <a:off x="2133600" y="3611600"/>
            <a:ext cx="532200" cy="2784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55"/>
          <p:cNvSpPr txBox="1"/>
          <p:nvPr/>
        </p:nvSpPr>
        <p:spPr>
          <a:xfrm>
            <a:off x="1799875" y="3541275"/>
            <a:ext cx="400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55"/>
          <p:cNvSpPr/>
          <p:nvPr/>
        </p:nvSpPr>
        <p:spPr>
          <a:xfrm>
            <a:off x="4377900" y="2250125"/>
            <a:ext cx="3114600" cy="278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file 0.txt for reading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55"/>
          <p:cNvSpPr/>
          <p:nvPr/>
        </p:nvSpPr>
        <p:spPr>
          <a:xfrm>
            <a:off x="4377900" y="3285150"/>
            <a:ext cx="3114600" cy="278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the string “line” from the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55"/>
          <p:cNvSpPr/>
          <p:nvPr/>
        </p:nvSpPr>
        <p:spPr>
          <a:xfrm>
            <a:off x="4384100" y="1615175"/>
            <a:ext cx="3114600" cy="492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list of notes to collect data about the note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55"/>
          <p:cNvSpPr/>
          <p:nvPr/>
        </p:nvSpPr>
        <p:spPr>
          <a:xfrm>
            <a:off x="4377900" y="3706200"/>
            <a:ext cx="3114600" cy="278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the “/n”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5"/>
          <p:cNvSpPr/>
          <p:nvPr/>
        </p:nvSpPr>
        <p:spPr>
          <a:xfrm>
            <a:off x="4377900" y="4127250"/>
            <a:ext cx="3114600" cy="262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line in a note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3" name="Google Shape;723;p55"/>
          <p:cNvCxnSpPr>
            <a:stCxn id="720" idx="2"/>
            <a:endCxn id="718" idx="0"/>
          </p:cNvCxnSpPr>
          <p:nvPr/>
        </p:nvCxnSpPr>
        <p:spPr>
          <a:xfrm flipH="1">
            <a:off x="5935100" y="2107475"/>
            <a:ext cx="6300" cy="14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4" name="Google Shape;724;p55"/>
          <p:cNvCxnSpPr>
            <a:stCxn id="719" idx="2"/>
            <a:endCxn id="721" idx="0"/>
          </p:cNvCxnSpPr>
          <p:nvPr/>
        </p:nvCxnSpPr>
        <p:spPr>
          <a:xfrm>
            <a:off x="5935200" y="3563550"/>
            <a:ext cx="0" cy="14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5" name="Google Shape;725;p55"/>
          <p:cNvCxnSpPr>
            <a:stCxn id="721" idx="2"/>
            <a:endCxn id="722" idx="0"/>
          </p:cNvCxnSpPr>
          <p:nvPr/>
        </p:nvCxnSpPr>
        <p:spPr>
          <a:xfrm>
            <a:off x="5935200" y="3984600"/>
            <a:ext cx="0" cy="14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6" name="Google Shape;726;p55"/>
          <p:cNvSpPr/>
          <p:nvPr/>
        </p:nvSpPr>
        <p:spPr>
          <a:xfrm>
            <a:off x="4377900" y="2668775"/>
            <a:ext cx="3114600" cy="476100"/>
          </a:xfrm>
          <a:prstGeom prst="flowChartPreparation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Iterate over each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 in the file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7" name="Google Shape;727;p55"/>
          <p:cNvCxnSpPr>
            <a:stCxn id="718" idx="2"/>
            <a:endCxn id="726" idx="0"/>
          </p:cNvCxnSpPr>
          <p:nvPr/>
        </p:nvCxnSpPr>
        <p:spPr>
          <a:xfrm>
            <a:off x="5935200" y="2528525"/>
            <a:ext cx="0" cy="140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8" name="Google Shape;728;p55"/>
          <p:cNvCxnSpPr>
            <a:stCxn id="726" idx="2"/>
            <a:endCxn id="719" idx="0"/>
          </p:cNvCxnSpPr>
          <p:nvPr/>
        </p:nvCxnSpPr>
        <p:spPr>
          <a:xfrm>
            <a:off x="5935200" y="3144875"/>
            <a:ext cx="0" cy="140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9" name="Google Shape;729;p55"/>
          <p:cNvCxnSpPr>
            <a:stCxn id="722" idx="2"/>
            <a:endCxn id="714" idx="0"/>
          </p:cNvCxnSpPr>
          <p:nvPr/>
        </p:nvCxnSpPr>
        <p:spPr>
          <a:xfrm>
            <a:off x="5935200" y="4389450"/>
            <a:ext cx="0" cy="21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0" name="Google Shape;730;p55"/>
          <p:cNvCxnSpPr>
            <a:stCxn id="714" idx="0"/>
            <a:endCxn id="726" idx="1"/>
          </p:cNvCxnSpPr>
          <p:nvPr/>
        </p:nvCxnSpPr>
        <p:spPr>
          <a:xfrm flipH="1" rot="5400000">
            <a:off x="4309350" y="2975425"/>
            <a:ext cx="1694400" cy="1557300"/>
          </a:xfrm>
          <a:prstGeom prst="bentConnector4">
            <a:avLst>
              <a:gd fmla="val 6318" name="adj1"/>
              <a:gd fmla="val 115291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1" name="Google Shape;731;p55"/>
          <p:cNvCxnSpPr>
            <a:stCxn id="714" idx="2"/>
            <a:endCxn id="714" idx="2"/>
          </p:cNvCxnSpPr>
          <p:nvPr/>
        </p:nvCxnSpPr>
        <p:spPr>
          <a:xfrm>
            <a:off x="5935200" y="492017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2" name="Google Shape;732;p55"/>
          <p:cNvCxnSpPr>
            <a:stCxn id="714" idx="2"/>
          </p:cNvCxnSpPr>
          <p:nvPr/>
        </p:nvCxnSpPr>
        <p:spPr>
          <a:xfrm>
            <a:off x="5935200" y="4920175"/>
            <a:ext cx="0" cy="172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5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38" name="Google Shape;738;p5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0" name="Google Shape;740;p5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1" name="Google Shape;74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5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5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8" name="Google Shape;748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6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Data Storage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50" name="Google Shape;750;p56"/>
          <p:cNvSpPr txBox="1"/>
          <p:nvPr/>
        </p:nvSpPr>
        <p:spPr>
          <a:xfrm>
            <a:off x="344925" y="831900"/>
            <a:ext cx="712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do I read data from several different note files?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56"/>
          <p:cNvSpPr/>
          <p:nvPr/>
        </p:nvSpPr>
        <p:spPr>
          <a:xfrm>
            <a:off x="360000" y="1527775"/>
            <a:ext cx="1876800" cy="1288500"/>
          </a:xfrm>
          <a:prstGeom prst="verticalScroll">
            <a:avLst>
              <a:gd fmla="val 6286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Note_0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Note_text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Tag_0 Tag_1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2" name="Google Shape;752;p56"/>
          <p:cNvSpPr txBox="1"/>
          <p:nvPr/>
        </p:nvSpPr>
        <p:spPr>
          <a:xfrm>
            <a:off x="745500" y="2857575"/>
            <a:ext cx="1105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0.txt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3" name="Google Shape;753;p56"/>
          <p:cNvSpPr txBox="1"/>
          <p:nvPr/>
        </p:nvSpPr>
        <p:spPr>
          <a:xfrm>
            <a:off x="4352125" y="1693675"/>
            <a:ext cx="2881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How do I read the data?</a:t>
            </a:r>
            <a:endParaRPr b="1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56"/>
          <p:cNvSpPr/>
          <p:nvPr/>
        </p:nvSpPr>
        <p:spPr>
          <a:xfrm>
            <a:off x="1902500" y="2331875"/>
            <a:ext cx="1876800" cy="1288500"/>
          </a:xfrm>
          <a:prstGeom prst="verticalScroll">
            <a:avLst>
              <a:gd fmla="val 6286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Note_1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Note_text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Tag_2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56"/>
          <p:cNvSpPr txBox="1"/>
          <p:nvPr/>
        </p:nvSpPr>
        <p:spPr>
          <a:xfrm>
            <a:off x="2288000" y="3661675"/>
            <a:ext cx="1105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1.txt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56"/>
          <p:cNvSpPr/>
          <p:nvPr/>
        </p:nvSpPr>
        <p:spPr>
          <a:xfrm>
            <a:off x="629000" y="3384300"/>
            <a:ext cx="1876800" cy="1288500"/>
          </a:xfrm>
          <a:prstGeom prst="verticalScroll">
            <a:avLst>
              <a:gd fmla="val 6286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Note_2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Note_text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Tag_0 Tag_2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56"/>
          <p:cNvSpPr txBox="1"/>
          <p:nvPr/>
        </p:nvSpPr>
        <p:spPr>
          <a:xfrm>
            <a:off x="1014500" y="4714100"/>
            <a:ext cx="1105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2.txt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5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63" name="Google Shape;763;p5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p5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6" name="Google Shape;76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5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5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3" name="Google Shape;773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57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Data Storage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75" name="Google Shape;775;p57"/>
          <p:cNvSpPr txBox="1"/>
          <p:nvPr/>
        </p:nvSpPr>
        <p:spPr>
          <a:xfrm>
            <a:off x="344925" y="831900"/>
            <a:ext cx="712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current name of the file will be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str(num_name)+</a:t>
            </a:r>
            <a:r>
              <a:rPr b="1" i="0" lang="en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“.txt”</a:t>
            </a:r>
            <a:endParaRPr b="1" i="0" sz="1800" u="none" cap="none" strike="noStrike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57"/>
          <p:cNvSpPr/>
          <p:nvPr/>
        </p:nvSpPr>
        <p:spPr>
          <a:xfrm>
            <a:off x="560200" y="1677475"/>
            <a:ext cx="2820000" cy="1970400"/>
          </a:xfrm>
          <a:prstGeom prst="verticalScroll">
            <a:avLst>
              <a:gd fmla="val 6286" name="adj"/>
            </a:avLst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Note_0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Note_text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Tag_0 Tag_1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57"/>
          <p:cNvSpPr txBox="1"/>
          <p:nvPr/>
        </p:nvSpPr>
        <p:spPr>
          <a:xfrm>
            <a:off x="899811" y="3679431"/>
            <a:ext cx="1963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0.txt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57"/>
          <p:cNvSpPr/>
          <p:nvPr/>
        </p:nvSpPr>
        <p:spPr>
          <a:xfrm>
            <a:off x="4345713" y="2107278"/>
            <a:ext cx="3114600" cy="254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num_name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57"/>
          <p:cNvSpPr/>
          <p:nvPr/>
        </p:nvSpPr>
        <p:spPr>
          <a:xfrm>
            <a:off x="4351913" y="1527775"/>
            <a:ext cx="3114600" cy="449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list for future notes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0" name="Google Shape;780;p57"/>
          <p:cNvCxnSpPr>
            <a:stCxn id="779" idx="2"/>
            <a:endCxn id="778" idx="0"/>
          </p:cNvCxnSpPr>
          <p:nvPr/>
        </p:nvCxnSpPr>
        <p:spPr>
          <a:xfrm flipH="1">
            <a:off x="5902913" y="1977175"/>
            <a:ext cx="6300" cy="13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1" name="Google Shape;781;p57"/>
          <p:cNvCxnSpPr>
            <a:stCxn id="778" idx="2"/>
            <a:endCxn id="782" idx="0"/>
          </p:cNvCxnSpPr>
          <p:nvPr/>
        </p:nvCxnSpPr>
        <p:spPr>
          <a:xfrm flipH="1">
            <a:off x="5896713" y="2361378"/>
            <a:ext cx="6300" cy="13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3" name="Google Shape;783;p57"/>
          <p:cNvSpPr/>
          <p:nvPr/>
        </p:nvSpPr>
        <p:spPr>
          <a:xfrm>
            <a:off x="4203713" y="2875675"/>
            <a:ext cx="3386250" cy="566650"/>
          </a:xfrm>
          <a:prstGeom prst="flowChartDecision">
            <a:avLst/>
          </a:prstGeom>
          <a:solidFill>
            <a:srgbClr val="F3F3F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I open this file?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4" name="Google Shape;784;p57"/>
          <p:cNvCxnSpPr>
            <a:stCxn id="783" idx="0"/>
            <a:endCxn id="782" idx="2"/>
          </p:cNvCxnSpPr>
          <p:nvPr/>
        </p:nvCxnSpPr>
        <p:spPr>
          <a:xfrm rot="10800000">
            <a:off x="5896838" y="2745475"/>
            <a:ext cx="0" cy="13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85" name="Google Shape;785;p57"/>
          <p:cNvSpPr txBox="1"/>
          <p:nvPr/>
        </p:nvSpPr>
        <p:spPr>
          <a:xfrm>
            <a:off x="3857515" y="2832575"/>
            <a:ext cx="611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6" name="Google Shape;786;p57"/>
          <p:cNvCxnSpPr/>
          <p:nvPr/>
        </p:nvCxnSpPr>
        <p:spPr>
          <a:xfrm flipH="1" rot="10800000">
            <a:off x="1498775" y="4025150"/>
            <a:ext cx="182700" cy="29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7" name="Google Shape;787;p57"/>
          <p:cNvSpPr txBox="1"/>
          <p:nvPr/>
        </p:nvSpPr>
        <p:spPr>
          <a:xfrm>
            <a:off x="616150" y="4333525"/>
            <a:ext cx="1400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num_name = 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2" name="Google Shape;782;p57"/>
          <p:cNvSpPr/>
          <p:nvPr/>
        </p:nvSpPr>
        <p:spPr>
          <a:xfrm>
            <a:off x="4339538" y="2491478"/>
            <a:ext cx="3114600" cy="254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filename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str(num_name)+”.txt”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57"/>
          <p:cNvSpPr/>
          <p:nvPr/>
        </p:nvSpPr>
        <p:spPr>
          <a:xfrm>
            <a:off x="4339538" y="3572425"/>
            <a:ext cx="3114600" cy="294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the note in note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7"/>
          <p:cNvSpPr/>
          <p:nvPr/>
        </p:nvSpPr>
        <p:spPr>
          <a:xfrm>
            <a:off x="4339538" y="3997423"/>
            <a:ext cx="3114600" cy="294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note to notes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7"/>
          <p:cNvSpPr/>
          <p:nvPr/>
        </p:nvSpPr>
        <p:spPr>
          <a:xfrm>
            <a:off x="4339538" y="4422423"/>
            <a:ext cx="3114600" cy="294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num_name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1" name="Google Shape;791;p57"/>
          <p:cNvCxnSpPr>
            <a:stCxn id="783" idx="1"/>
            <a:endCxn id="790" idx="2"/>
          </p:cNvCxnSpPr>
          <p:nvPr/>
        </p:nvCxnSpPr>
        <p:spPr>
          <a:xfrm>
            <a:off x="4203713" y="3159000"/>
            <a:ext cx="1693200" cy="1558200"/>
          </a:xfrm>
          <a:prstGeom prst="bentConnector4">
            <a:avLst>
              <a:gd fmla="val -14064" name="adj1"/>
              <a:gd fmla="val 110031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2" name="Google Shape;792;p57"/>
          <p:cNvCxnSpPr>
            <a:stCxn id="783" idx="2"/>
            <a:endCxn id="788" idx="0"/>
          </p:cNvCxnSpPr>
          <p:nvPr/>
        </p:nvCxnSpPr>
        <p:spPr>
          <a:xfrm>
            <a:off x="5896838" y="3442325"/>
            <a:ext cx="0" cy="13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3" name="Google Shape;793;p57"/>
          <p:cNvCxnSpPr>
            <a:stCxn id="788" idx="2"/>
            <a:endCxn id="789" idx="0"/>
          </p:cNvCxnSpPr>
          <p:nvPr/>
        </p:nvCxnSpPr>
        <p:spPr>
          <a:xfrm>
            <a:off x="5896838" y="3867325"/>
            <a:ext cx="0" cy="13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4" name="Google Shape;794;p57"/>
          <p:cNvCxnSpPr>
            <a:stCxn id="789" idx="2"/>
            <a:endCxn id="790" idx="0"/>
          </p:cNvCxnSpPr>
          <p:nvPr/>
        </p:nvCxnSpPr>
        <p:spPr>
          <a:xfrm>
            <a:off x="5896838" y="4292323"/>
            <a:ext cx="0" cy="13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5" name="Google Shape;795;p57"/>
          <p:cNvCxnSpPr>
            <a:stCxn id="790" idx="2"/>
          </p:cNvCxnSpPr>
          <p:nvPr/>
        </p:nvCxnSpPr>
        <p:spPr>
          <a:xfrm>
            <a:off x="5896838" y="4717323"/>
            <a:ext cx="5700" cy="267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6" name="Google Shape;796;p57"/>
          <p:cNvSpPr txBox="1"/>
          <p:nvPr/>
        </p:nvSpPr>
        <p:spPr>
          <a:xfrm>
            <a:off x="6177563" y="3282100"/>
            <a:ext cx="5235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5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02" name="Google Shape;802;p5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5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5" name="Google Shape;80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5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5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2" name="Google Shape;81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58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Data Storage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14" name="Google Shape;814;p58"/>
          <p:cNvSpPr txBox="1"/>
          <p:nvPr/>
        </p:nvSpPr>
        <p:spPr>
          <a:xfrm>
            <a:off x="344925" y="831900"/>
            <a:ext cx="712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current name of the file will be </a:t>
            </a:r>
            <a:r>
              <a:rPr b="1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str(num_name)+</a:t>
            </a:r>
            <a:r>
              <a:rPr b="1" i="0" lang="en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“.txt”</a:t>
            </a:r>
            <a:endParaRPr b="1" i="0" sz="1800" u="none" cap="none" strike="noStrike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5" name="Google Shape;815;p58"/>
          <p:cNvSpPr/>
          <p:nvPr/>
        </p:nvSpPr>
        <p:spPr>
          <a:xfrm>
            <a:off x="4394888" y="2054578"/>
            <a:ext cx="3114600" cy="254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num_name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58"/>
          <p:cNvSpPr/>
          <p:nvPr/>
        </p:nvSpPr>
        <p:spPr>
          <a:xfrm>
            <a:off x="4401088" y="1475075"/>
            <a:ext cx="3114600" cy="449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list for future notes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7" name="Google Shape;817;p58"/>
          <p:cNvCxnSpPr>
            <a:stCxn id="816" idx="2"/>
            <a:endCxn id="815" idx="0"/>
          </p:cNvCxnSpPr>
          <p:nvPr/>
        </p:nvCxnSpPr>
        <p:spPr>
          <a:xfrm flipH="1">
            <a:off x="5952088" y="1924475"/>
            <a:ext cx="6300" cy="13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8" name="Google Shape;818;p58"/>
          <p:cNvCxnSpPr>
            <a:stCxn id="815" idx="2"/>
            <a:endCxn id="819" idx="0"/>
          </p:cNvCxnSpPr>
          <p:nvPr/>
        </p:nvCxnSpPr>
        <p:spPr>
          <a:xfrm flipH="1">
            <a:off x="5945888" y="2308678"/>
            <a:ext cx="6300" cy="13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0" name="Google Shape;820;p58"/>
          <p:cNvSpPr/>
          <p:nvPr/>
        </p:nvSpPr>
        <p:spPr>
          <a:xfrm>
            <a:off x="4252888" y="2822975"/>
            <a:ext cx="3386250" cy="566650"/>
          </a:xfrm>
          <a:prstGeom prst="flowChartDecision">
            <a:avLst/>
          </a:prstGeom>
          <a:solidFill>
            <a:srgbClr val="F3F3F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I open this file?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1" name="Google Shape;821;p58"/>
          <p:cNvCxnSpPr>
            <a:stCxn id="820" idx="0"/>
            <a:endCxn id="819" idx="2"/>
          </p:cNvCxnSpPr>
          <p:nvPr/>
        </p:nvCxnSpPr>
        <p:spPr>
          <a:xfrm rot="10800000">
            <a:off x="5946013" y="2692775"/>
            <a:ext cx="0" cy="13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822" name="Google Shape;822;p58"/>
          <p:cNvSpPr txBox="1"/>
          <p:nvPr/>
        </p:nvSpPr>
        <p:spPr>
          <a:xfrm>
            <a:off x="3906690" y="2779875"/>
            <a:ext cx="611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58"/>
          <p:cNvSpPr/>
          <p:nvPr/>
        </p:nvSpPr>
        <p:spPr>
          <a:xfrm>
            <a:off x="4388713" y="2438778"/>
            <a:ext cx="3114600" cy="254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filename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str(num_name)+”.txt”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8"/>
          <p:cNvSpPr/>
          <p:nvPr/>
        </p:nvSpPr>
        <p:spPr>
          <a:xfrm>
            <a:off x="4388713" y="3519725"/>
            <a:ext cx="3114600" cy="294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the note in note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8"/>
          <p:cNvSpPr/>
          <p:nvPr/>
        </p:nvSpPr>
        <p:spPr>
          <a:xfrm>
            <a:off x="4388713" y="3944723"/>
            <a:ext cx="3114600" cy="294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note to notes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8"/>
          <p:cNvSpPr/>
          <p:nvPr/>
        </p:nvSpPr>
        <p:spPr>
          <a:xfrm>
            <a:off x="4388713" y="4369723"/>
            <a:ext cx="3114600" cy="294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num_name by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6" name="Google Shape;826;p58"/>
          <p:cNvCxnSpPr>
            <a:stCxn id="820" idx="1"/>
            <a:endCxn id="825" idx="2"/>
          </p:cNvCxnSpPr>
          <p:nvPr/>
        </p:nvCxnSpPr>
        <p:spPr>
          <a:xfrm>
            <a:off x="4252888" y="3106300"/>
            <a:ext cx="1693200" cy="1558200"/>
          </a:xfrm>
          <a:prstGeom prst="bentConnector4">
            <a:avLst>
              <a:gd fmla="val -14064" name="adj1"/>
              <a:gd fmla="val 110031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7" name="Google Shape;827;p58"/>
          <p:cNvCxnSpPr>
            <a:stCxn id="820" idx="2"/>
            <a:endCxn id="823" idx="0"/>
          </p:cNvCxnSpPr>
          <p:nvPr/>
        </p:nvCxnSpPr>
        <p:spPr>
          <a:xfrm>
            <a:off x="5946013" y="3389625"/>
            <a:ext cx="0" cy="13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8" name="Google Shape;828;p58"/>
          <p:cNvCxnSpPr>
            <a:stCxn id="823" idx="2"/>
            <a:endCxn id="824" idx="0"/>
          </p:cNvCxnSpPr>
          <p:nvPr/>
        </p:nvCxnSpPr>
        <p:spPr>
          <a:xfrm>
            <a:off x="5946013" y="3814625"/>
            <a:ext cx="0" cy="13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9" name="Google Shape;829;p58"/>
          <p:cNvCxnSpPr>
            <a:stCxn id="824" idx="2"/>
            <a:endCxn id="825" idx="0"/>
          </p:cNvCxnSpPr>
          <p:nvPr/>
        </p:nvCxnSpPr>
        <p:spPr>
          <a:xfrm>
            <a:off x="5946013" y="4239623"/>
            <a:ext cx="0" cy="13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0" name="Google Shape;830;p58"/>
          <p:cNvCxnSpPr>
            <a:stCxn id="825" idx="2"/>
          </p:cNvCxnSpPr>
          <p:nvPr/>
        </p:nvCxnSpPr>
        <p:spPr>
          <a:xfrm>
            <a:off x="5946013" y="4664623"/>
            <a:ext cx="5700" cy="267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1" name="Google Shape;831;p58"/>
          <p:cNvSpPr txBox="1"/>
          <p:nvPr/>
        </p:nvSpPr>
        <p:spPr>
          <a:xfrm>
            <a:off x="6226738" y="3229400"/>
            <a:ext cx="5235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58"/>
          <p:cNvSpPr txBox="1"/>
          <p:nvPr/>
        </p:nvSpPr>
        <p:spPr>
          <a:xfrm>
            <a:off x="273925" y="1475075"/>
            <a:ext cx="3633000" cy="23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filename = </a:t>
            </a:r>
            <a:r>
              <a:rPr b="0" i="0" lang="en" sz="12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(name)+</a:t>
            </a:r>
            <a:r>
              <a:rPr b="0" i="0" lang="en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".txt"</a:t>
            </a:r>
            <a:endParaRPr b="0" i="0" sz="1200" u="none" cap="none" strike="noStrike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795E26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(filename, </a:t>
            </a:r>
            <a:r>
              <a:rPr b="0" i="0" lang="en" sz="1200" u="none" cap="none" strike="noStrike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	</a:t>
            </a:r>
            <a:r>
              <a:rPr b="0" i="0" lang="en" sz="12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#reading and adding </a:t>
            </a:r>
            <a:endParaRPr b="0" i="0" sz="1200" u="none" cap="none" strike="noStrik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#notes in notes</a:t>
            </a:r>
            <a:endParaRPr b="0" i="0" sz="1200" u="none" cap="none" strike="noStrik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267F99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IOError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0" i="0" sz="1200" u="none" cap="none" strike="noStrike"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3" name="Google Shape;833;p58"/>
          <p:cNvCxnSpPr/>
          <p:nvPr/>
        </p:nvCxnSpPr>
        <p:spPr>
          <a:xfrm rot="10800000">
            <a:off x="1947850" y="3509925"/>
            <a:ext cx="497100" cy="487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4" name="Google Shape;834;p58"/>
          <p:cNvSpPr txBox="1"/>
          <p:nvPr/>
        </p:nvSpPr>
        <p:spPr>
          <a:xfrm>
            <a:off x="1450725" y="4017400"/>
            <a:ext cx="22827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Error reading the file (for example, the indicated file does not exist)</a:t>
            </a:r>
            <a:endParaRPr b="0" i="1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5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40" name="Google Shape;840;p5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2" name="Google Shape;842;p5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3" name="Google Shape;84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5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0" name="Google Shape;85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9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App functionality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2" name="Google Shape;852;p59"/>
          <p:cNvSpPr txBox="1"/>
          <p:nvPr/>
        </p:nvSpPr>
        <p:spPr>
          <a:xfrm>
            <a:off x="344925" y="831900"/>
            <a:ext cx="7123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just figure out how to create and save notes.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3" name="Google Shape;853;p59"/>
          <p:cNvSpPr txBox="1"/>
          <p:nvPr/>
        </p:nvSpPr>
        <p:spPr>
          <a:xfrm>
            <a:off x="360000" y="1342625"/>
            <a:ext cx="3629700" cy="3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I create a new note and write it to the file?</a:t>
            </a:r>
            <a:endParaRPr b="0" i="1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6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59" name="Google Shape;859;p6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1" name="Google Shape;861;p6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2" name="Google Shape;86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6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6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6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6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6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6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9" name="Google Shape;86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60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App functionality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71" name="Google Shape;871;p60"/>
          <p:cNvSpPr txBox="1"/>
          <p:nvPr/>
        </p:nvSpPr>
        <p:spPr>
          <a:xfrm>
            <a:off x="344925" y="831900"/>
            <a:ext cx="7123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just figure out how to </a:t>
            </a:r>
            <a:r>
              <a:rPr b="1" i="0" lang="en" sz="1800" u="none" cap="none" strike="noStrike">
                <a:solidFill>
                  <a:srgbClr val="FA82CC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and save notes.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60"/>
          <p:cNvSpPr txBox="1"/>
          <p:nvPr/>
        </p:nvSpPr>
        <p:spPr>
          <a:xfrm>
            <a:off x="360000" y="1342625"/>
            <a:ext cx="3629700" cy="3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I create a new note and write it to the file?</a:t>
            </a:r>
            <a:endParaRPr b="0" i="1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60"/>
          <p:cNvSpPr/>
          <p:nvPr/>
        </p:nvSpPr>
        <p:spPr>
          <a:xfrm>
            <a:off x="4394888" y="2054578"/>
            <a:ext cx="3114600" cy="254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[note_name, ‘ ’, [ ]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60"/>
          <p:cNvSpPr/>
          <p:nvPr/>
        </p:nvSpPr>
        <p:spPr>
          <a:xfrm>
            <a:off x="4401100" y="1475075"/>
            <a:ext cx="3114600" cy="407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the name of the note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note_name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widget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5" name="Google Shape;875;p60"/>
          <p:cNvCxnSpPr>
            <a:stCxn id="874" idx="2"/>
            <a:endCxn id="873" idx="0"/>
          </p:cNvCxnSpPr>
          <p:nvPr/>
        </p:nvCxnSpPr>
        <p:spPr>
          <a:xfrm flipH="1">
            <a:off x="5952100" y="1882175"/>
            <a:ext cx="6300" cy="17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6" name="Google Shape;876;p60"/>
          <p:cNvCxnSpPr>
            <a:stCxn id="873" idx="2"/>
            <a:endCxn id="877" idx="0"/>
          </p:cNvCxnSpPr>
          <p:nvPr/>
        </p:nvCxnSpPr>
        <p:spPr>
          <a:xfrm>
            <a:off x="5952188" y="2308678"/>
            <a:ext cx="3000" cy="17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7" name="Google Shape;877;p60"/>
          <p:cNvSpPr/>
          <p:nvPr/>
        </p:nvSpPr>
        <p:spPr>
          <a:xfrm>
            <a:off x="4397938" y="2481078"/>
            <a:ext cx="3114600" cy="254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note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60"/>
          <p:cNvSpPr/>
          <p:nvPr/>
        </p:nvSpPr>
        <p:spPr>
          <a:xfrm>
            <a:off x="4392000" y="2887400"/>
            <a:ext cx="3114600" cy="407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the file for writing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(which?)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60"/>
          <p:cNvSpPr/>
          <p:nvPr/>
        </p:nvSpPr>
        <p:spPr>
          <a:xfrm>
            <a:off x="4392000" y="3446725"/>
            <a:ext cx="3114600" cy="33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the name note[0]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0" name="Google Shape;880;p60"/>
          <p:cNvCxnSpPr>
            <a:stCxn id="877" idx="2"/>
            <a:endCxn id="878" idx="0"/>
          </p:cNvCxnSpPr>
          <p:nvPr/>
        </p:nvCxnSpPr>
        <p:spPr>
          <a:xfrm flipH="1">
            <a:off x="5949238" y="2735178"/>
            <a:ext cx="6000" cy="152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1" name="Google Shape;881;p60"/>
          <p:cNvCxnSpPr>
            <a:stCxn id="878" idx="2"/>
            <a:endCxn id="879" idx="0"/>
          </p:cNvCxnSpPr>
          <p:nvPr/>
        </p:nvCxnSpPr>
        <p:spPr>
          <a:xfrm>
            <a:off x="5949300" y="3294500"/>
            <a:ext cx="0" cy="152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2" name="Google Shape;882;p60"/>
          <p:cNvCxnSpPr>
            <a:stCxn id="879" idx="2"/>
          </p:cNvCxnSpPr>
          <p:nvPr/>
        </p:nvCxnSpPr>
        <p:spPr>
          <a:xfrm>
            <a:off x="5949300" y="3781525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6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88" name="Google Shape;888;p6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0" name="Google Shape;890;p6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1" name="Google Shape;89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6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6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6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6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6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6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8" name="Google Shape;898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61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App functionality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00" name="Google Shape;900;p61"/>
          <p:cNvSpPr txBox="1"/>
          <p:nvPr/>
        </p:nvSpPr>
        <p:spPr>
          <a:xfrm>
            <a:off x="344925" y="831900"/>
            <a:ext cx="7123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just figure out how to </a:t>
            </a:r>
            <a:r>
              <a:rPr b="1" i="0" lang="en" sz="1800" u="none" cap="none" strike="noStrike">
                <a:solidFill>
                  <a:srgbClr val="FA82CC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and save notes.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61"/>
          <p:cNvSpPr txBox="1"/>
          <p:nvPr/>
        </p:nvSpPr>
        <p:spPr>
          <a:xfrm>
            <a:off x="360000" y="1475075"/>
            <a:ext cx="3850200" cy="29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add_note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0" i="0" sz="1200" u="none" cap="none" strike="noStrike"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#reading the note name note_name</a:t>
            </a:r>
            <a:endParaRPr b="0" i="0" sz="1200" u="none" cap="none" strike="noStrik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ok </a:t>
            </a:r>
            <a:r>
              <a:rPr b="0" i="0" lang="en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note_name != </a:t>
            </a:r>
            <a:r>
              <a:rPr b="0" i="0" lang="en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note = </a:t>
            </a:r>
            <a:r>
              <a:rPr b="0" i="0" lang="en" sz="1200" u="none" cap="none" strike="noStrike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note = [note_name, </a:t>
            </a:r>
            <a:r>
              <a:rPr b="0" i="0" lang="en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[]]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notes.append(note)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list_notes.addItem(note[</a:t>
            </a:r>
            <a:r>
              <a:rPr b="0" i="0" lang="en" sz="12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b="0" i="0" lang="en" sz="1200" u="none" cap="none" strike="noStrike">
                <a:solidFill>
                  <a:srgbClr val="795E26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200" u="none" cap="none" strike="noStrike">
                <a:solidFill>
                  <a:srgbClr val="267F99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200" u="none" cap="none" strike="noStrike">
                <a:solidFill>
                  <a:srgbClr val="795E26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(notes)-</a:t>
            </a:r>
            <a:r>
              <a:rPr b="0" i="0" lang="en" sz="1200" u="none" cap="none" strike="noStrike">
                <a:solidFill>
                  <a:srgbClr val="09885A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)+</a:t>
            </a:r>
            <a:r>
              <a:rPr b="0" i="0" lang="en" sz="1200" u="none" cap="none" strike="noStrike">
                <a:solidFill>
                  <a:srgbClr val="A3151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".txt"</a:t>
            </a:r>
            <a:endParaRPr b="0" i="0" sz="1200" u="none" cap="none" strike="noStrike">
              <a:solidFill>
                <a:schemeClr val="dk1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"w"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" sz="12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.write(note[</a:t>
            </a:r>
            <a:r>
              <a:rPr b="0" i="0" lang="en" sz="12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]+</a:t>
            </a:r>
            <a:r>
              <a:rPr b="0" i="0" lang="en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" sz="12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i="0" lang="en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2" name="Google Shape;902;p61"/>
          <p:cNvSpPr/>
          <p:nvPr/>
        </p:nvSpPr>
        <p:spPr>
          <a:xfrm>
            <a:off x="4394888" y="2054578"/>
            <a:ext cx="3114600" cy="254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[note_name, ‘ ’, [ ]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61"/>
          <p:cNvSpPr/>
          <p:nvPr/>
        </p:nvSpPr>
        <p:spPr>
          <a:xfrm>
            <a:off x="4401100" y="1475075"/>
            <a:ext cx="3114600" cy="407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the name of the note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note_name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widget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4" name="Google Shape;904;p61"/>
          <p:cNvCxnSpPr>
            <a:stCxn id="903" idx="2"/>
            <a:endCxn id="902" idx="0"/>
          </p:cNvCxnSpPr>
          <p:nvPr/>
        </p:nvCxnSpPr>
        <p:spPr>
          <a:xfrm flipH="1">
            <a:off x="5952100" y="1882175"/>
            <a:ext cx="6300" cy="17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5" name="Google Shape;905;p61"/>
          <p:cNvCxnSpPr>
            <a:stCxn id="902" idx="2"/>
            <a:endCxn id="906" idx="0"/>
          </p:cNvCxnSpPr>
          <p:nvPr/>
        </p:nvCxnSpPr>
        <p:spPr>
          <a:xfrm>
            <a:off x="5952188" y="2308678"/>
            <a:ext cx="3000" cy="17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6" name="Google Shape;906;p61"/>
          <p:cNvSpPr/>
          <p:nvPr/>
        </p:nvSpPr>
        <p:spPr>
          <a:xfrm>
            <a:off x="4397938" y="2481078"/>
            <a:ext cx="3114600" cy="254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note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61"/>
          <p:cNvSpPr/>
          <p:nvPr/>
        </p:nvSpPr>
        <p:spPr>
          <a:xfrm>
            <a:off x="4392000" y="2887400"/>
            <a:ext cx="3114600" cy="407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the file for writing 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61"/>
          <p:cNvSpPr/>
          <p:nvPr/>
        </p:nvSpPr>
        <p:spPr>
          <a:xfrm>
            <a:off x="4392000" y="3446725"/>
            <a:ext cx="3114600" cy="33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the name note[0]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9" name="Google Shape;909;p61"/>
          <p:cNvCxnSpPr>
            <a:stCxn id="906" idx="2"/>
            <a:endCxn id="907" idx="0"/>
          </p:cNvCxnSpPr>
          <p:nvPr/>
        </p:nvCxnSpPr>
        <p:spPr>
          <a:xfrm flipH="1">
            <a:off x="5949238" y="2735178"/>
            <a:ext cx="6000" cy="152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0" name="Google Shape;910;p61"/>
          <p:cNvCxnSpPr>
            <a:stCxn id="907" idx="2"/>
            <a:endCxn id="908" idx="0"/>
          </p:cNvCxnSpPr>
          <p:nvPr/>
        </p:nvCxnSpPr>
        <p:spPr>
          <a:xfrm>
            <a:off x="5949300" y="3294500"/>
            <a:ext cx="0" cy="152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1" name="Google Shape;911;p61"/>
          <p:cNvCxnSpPr/>
          <p:nvPr/>
        </p:nvCxnSpPr>
        <p:spPr>
          <a:xfrm>
            <a:off x="5949300" y="3781525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6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17" name="Google Shape;917;p6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p6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0" name="Google Shape;92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6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6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6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6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6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6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7" name="Google Shape;92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62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App functionality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9" name="Google Shape;929;p62"/>
          <p:cNvSpPr txBox="1"/>
          <p:nvPr/>
        </p:nvSpPr>
        <p:spPr>
          <a:xfrm>
            <a:off x="344925" y="831900"/>
            <a:ext cx="7123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just figure out how to create and </a:t>
            </a:r>
            <a:r>
              <a:rPr b="1" i="0" lang="en" sz="1800" u="none" cap="none" strike="noStrike">
                <a:solidFill>
                  <a:srgbClr val="FA82CC"/>
                </a:solidFill>
                <a:latin typeface="Montserrat"/>
                <a:ea typeface="Montserrat"/>
                <a:cs typeface="Montserrat"/>
                <a:sym typeface="Montserrat"/>
              </a:rPr>
              <a:t>save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notes.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62"/>
          <p:cNvSpPr txBox="1"/>
          <p:nvPr/>
        </p:nvSpPr>
        <p:spPr>
          <a:xfrm>
            <a:off x="360000" y="1342625"/>
            <a:ext cx="3321900" cy="3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I store data for a note in a file?</a:t>
            </a:r>
            <a:endParaRPr b="0" i="1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6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36" name="Google Shape;936;p6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8" name="Google Shape;938;p6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9" name="Google Shape;93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6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6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6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6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6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6" name="Google Shape;94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63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App functionality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48" name="Google Shape;948;p63"/>
          <p:cNvSpPr txBox="1"/>
          <p:nvPr/>
        </p:nvSpPr>
        <p:spPr>
          <a:xfrm>
            <a:off x="344925" y="831900"/>
            <a:ext cx="7123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just figure out how to create and </a:t>
            </a:r>
            <a:r>
              <a:rPr b="1" i="0" lang="en" sz="1800" u="none" cap="none" strike="noStrike">
                <a:solidFill>
                  <a:srgbClr val="FA82CC"/>
                </a:solidFill>
                <a:latin typeface="Montserrat"/>
                <a:ea typeface="Montserrat"/>
                <a:cs typeface="Montserrat"/>
                <a:sym typeface="Montserrat"/>
              </a:rPr>
              <a:t>save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notes.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63"/>
          <p:cNvSpPr txBox="1"/>
          <p:nvPr/>
        </p:nvSpPr>
        <p:spPr>
          <a:xfrm>
            <a:off x="360000" y="1342625"/>
            <a:ext cx="3271800" cy="3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I store data for a note in a file?</a:t>
            </a:r>
            <a:endParaRPr b="0" i="1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63"/>
          <p:cNvSpPr/>
          <p:nvPr/>
        </p:nvSpPr>
        <p:spPr>
          <a:xfrm>
            <a:off x="4217950" y="2095650"/>
            <a:ext cx="3114600" cy="476100"/>
          </a:xfrm>
          <a:prstGeom prst="flowChartPreparation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Iterate over every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 (i = 0)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63"/>
          <p:cNvSpPr/>
          <p:nvPr/>
        </p:nvSpPr>
        <p:spPr>
          <a:xfrm>
            <a:off x="4217950" y="1464925"/>
            <a:ext cx="3114600" cy="407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the name of the selected note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widget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2" name="Google Shape;952;p63"/>
          <p:cNvCxnSpPr>
            <a:stCxn id="951" idx="2"/>
            <a:endCxn id="950" idx="0"/>
          </p:cNvCxnSpPr>
          <p:nvPr/>
        </p:nvCxnSpPr>
        <p:spPr>
          <a:xfrm>
            <a:off x="5775250" y="1872025"/>
            <a:ext cx="0" cy="223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3" name="Google Shape;953;p63"/>
          <p:cNvSpPr/>
          <p:nvPr/>
        </p:nvSpPr>
        <p:spPr>
          <a:xfrm>
            <a:off x="4082113" y="2795375"/>
            <a:ext cx="3386250" cy="566650"/>
          </a:xfrm>
          <a:prstGeom prst="flowChartDecision">
            <a:avLst/>
          </a:prstGeom>
          <a:solidFill>
            <a:srgbClr val="F3F3F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= note[0]?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63"/>
          <p:cNvSpPr/>
          <p:nvPr/>
        </p:nvSpPr>
        <p:spPr>
          <a:xfrm>
            <a:off x="4217950" y="3509925"/>
            <a:ext cx="3114600" cy="335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filename = str(i)+”.txt”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63"/>
          <p:cNvSpPr/>
          <p:nvPr/>
        </p:nvSpPr>
        <p:spPr>
          <a:xfrm>
            <a:off x="4217950" y="3993525"/>
            <a:ext cx="3114600" cy="335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 data to the filename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63"/>
          <p:cNvSpPr/>
          <p:nvPr/>
        </p:nvSpPr>
        <p:spPr>
          <a:xfrm>
            <a:off x="4217950" y="4477125"/>
            <a:ext cx="3114600" cy="335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+=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7" name="Google Shape;957;p63"/>
          <p:cNvCxnSpPr>
            <a:stCxn id="950" idx="2"/>
            <a:endCxn id="953" idx="0"/>
          </p:cNvCxnSpPr>
          <p:nvPr/>
        </p:nvCxnSpPr>
        <p:spPr>
          <a:xfrm>
            <a:off x="5775250" y="2571750"/>
            <a:ext cx="0" cy="223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8" name="Google Shape;958;p63"/>
          <p:cNvCxnSpPr>
            <a:stCxn id="953" idx="2"/>
            <a:endCxn id="954" idx="0"/>
          </p:cNvCxnSpPr>
          <p:nvPr/>
        </p:nvCxnSpPr>
        <p:spPr>
          <a:xfrm>
            <a:off x="5775238" y="3362025"/>
            <a:ext cx="0" cy="14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9" name="Google Shape;959;p63"/>
          <p:cNvCxnSpPr>
            <a:stCxn id="954" idx="2"/>
            <a:endCxn id="955" idx="0"/>
          </p:cNvCxnSpPr>
          <p:nvPr/>
        </p:nvCxnSpPr>
        <p:spPr>
          <a:xfrm>
            <a:off x="5775250" y="3845625"/>
            <a:ext cx="0" cy="14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0" name="Google Shape;960;p63"/>
          <p:cNvCxnSpPr>
            <a:stCxn id="955" idx="2"/>
            <a:endCxn id="956" idx="0"/>
          </p:cNvCxnSpPr>
          <p:nvPr/>
        </p:nvCxnSpPr>
        <p:spPr>
          <a:xfrm>
            <a:off x="5775250" y="4329225"/>
            <a:ext cx="0" cy="14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1" name="Google Shape;961;p63"/>
          <p:cNvCxnSpPr>
            <a:stCxn id="956" idx="2"/>
          </p:cNvCxnSpPr>
          <p:nvPr/>
        </p:nvCxnSpPr>
        <p:spPr>
          <a:xfrm>
            <a:off x="5775250" y="4812825"/>
            <a:ext cx="0" cy="21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2" name="Google Shape;962;p63"/>
          <p:cNvCxnSpPr>
            <a:stCxn id="953" idx="1"/>
            <a:endCxn id="956" idx="1"/>
          </p:cNvCxnSpPr>
          <p:nvPr/>
        </p:nvCxnSpPr>
        <p:spPr>
          <a:xfrm>
            <a:off x="4082113" y="3078700"/>
            <a:ext cx="135900" cy="1566300"/>
          </a:xfrm>
          <a:prstGeom prst="bentConnector3">
            <a:avLst>
              <a:gd fmla="val -118276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3" name="Google Shape;963;p63"/>
          <p:cNvSpPr txBox="1"/>
          <p:nvPr/>
        </p:nvSpPr>
        <p:spPr>
          <a:xfrm>
            <a:off x="3763990" y="2772863"/>
            <a:ext cx="611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3"/>
          <p:cNvSpPr txBox="1"/>
          <p:nvPr/>
        </p:nvSpPr>
        <p:spPr>
          <a:xfrm>
            <a:off x="6035440" y="3213700"/>
            <a:ext cx="611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5" name="Google Shape;965;p63"/>
          <p:cNvCxnSpPr>
            <a:stCxn id="956" idx="3"/>
            <a:endCxn id="950" idx="3"/>
          </p:cNvCxnSpPr>
          <p:nvPr/>
        </p:nvCxnSpPr>
        <p:spPr>
          <a:xfrm flipH="1" rot="10800000">
            <a:off x="7332550" y="2333775"/>
            <a:ext cx="600" cy="23112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6" name="Google Shape;966;p63"/>
          <p:cNvCxnSpPr/>
          <p:nvPr/>
        </p:nvCxnSpPr>
        <p:spPr>
          <a:xfrm>
            <a:off x="5760800" y="1228600"/>
            <a:ext cx="0" cy="21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6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72" name="Google Shape;972;p6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4" name="Google Shape;974;p6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5" name="Google Shape;97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6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6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6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6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6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2" name="Google Shape;98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64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App functionality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84" name="Google Shape;984;p64"/>
          <p:cNvSpPr txBox="1"/>
          <p:nvPr/>
        </p:nvSpPr>
        <p:spPr>
          <a:xfrm>
            <a:off x="344925" y="831900"/>
            <a:ext cx="7123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just figure out how to create and </a:t>
            </a:r>
            <a:r>
              <a:rPr b="1" i="0" lang="en" sz="1800" u="none" cap="none" strike="noStrike">
                <a:solidFill>
                  <a:srgbClr val="FA82CC"/>
                </a:solidFill>
                <a:latin typeface="Montserrat"/>
                <a:ea typeface="Montserrat"/>
                <a:cs typeface="Montserrat"/>
                <a:sym typeface="Montserrat"/>
              </a:rPr>
              <a:t>save</a:t>
            </a: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notes.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64"/>
          <p:cNvSpPr txBox="1"/>
          <p:nvPr/>
        </p:nvSpPr>
        <p:spPr>
          <a:xfrm>
            <a:off x="360000" y="1342625"/>
            <a:ext cx="3538200" cy="3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= list_notes.selectedItems()[</a:t>
            </a:r>
            <a:r>
              <a:rPr b="0" i="0" lang="en" sz="11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].text()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= </a:t>
            </a:r>
            <a:r>
              <a:rPr b="0" i="0" lang="en" sz="11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100" u="none" cap="none" strike="noStrike">
              <a:solidFill>
                <a:srgbClr val="09885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note </a:t>
            </a:r>
            <a:r>
              <a:rPr b="0" i="0" lang="en" sz="11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notes: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" sz="11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note[</a:t>
            </a:r>
            <a:r>
              <a:rPr b="0" i="0" lang="en" sz="11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== key: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note[</a:t>
            </a:r>
            <a:r>
              <a:rPr b="0" i="0" lang="en" sz="11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= field_text.toPlainText()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filename = str(i)+</a:t>
            </a:r>
            <a:r>
              <a:rPr b="0" i="0" lang="en" sz="11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".txt"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" sz="11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1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(filename, </a:t>
            </a:r>
            <a:r>
              <a:rPr b="0" i="0" lang="en" sz="11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"w"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" sz="11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1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.write(note[</a:t>
            </a:r>
            <a:r>
              <a:rPr b="0" i="0" lang="en" sz="12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]+</a:t>
            </a:r>
            <a:r>
              <a:rPr b="0" i="0" lang="en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" sz="12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i="0" lang="en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" sz="11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.write(note[</a:t>
            </a:r>
            <a:r>
              <a:rPr b="0" i="0" lang="en" sz="11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]+</a:t>
            </a:r>
            <a:r>
              <a:rPr b="0" i="0" lang="en" sz="11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i="0" lang="en" sz="11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" sz="1100" u="none" cap="none" strike="noStrike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tag </a:t>
            </a:r>
            <a:r>
              <a:rPr b="0" i="0" lang="en" sz="11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note[</a:t>
            </a:r>
            <a:r>
              <a:rPr b="0" i="0" lang="en" sz="11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]: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en" sz="11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.write(tag+</a:t>
            </a:r>
            <a:r>
              <a:rPr b="0" i="0" lang="en" sz="11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" sz="11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en" sz="11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" sz="11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i="0" lang="en" sz="11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 += </a:t>
            </a:r>
            <a:r>
              <a:rPr b="0" i="0" lang="en" sz="1100" u="none" cap="none" strike="noStrike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1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64"/>
          <p:cNvSpPr/>
          <p:nvPr/>
        </p:nvSpPr>
        <p:spPr>
          <a:xfrm>
            <a:off x="4217950" y="2095650"/>
            <a:ext cx="3114600" cy="476100"/>
          </a:xfrm>
          <a:prstGeom prst="flowChartPreparation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Iterate over every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 (i = 0)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4"/>
          <p:cNvSpPr/>
          <p:nvPr/>
        </p:nvSpPr>
        <p:spPr>
          <a:xfrm>
            <a:off x="4217950" y="1464925"/>
            <a:ext cx="3114600" cy="407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the name of the selected note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widget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8" name="Google Shape;988;p64"/>
          <p:cNvCxnSpPr>
            <a:stCxn id="987" idx="2"/>
            <a:endCxn id="986" idx="0"/>
          </p:cNvCxnSpPr>
          <p:nvPr/>
        </p:nvCxnSpPr>
        <p:spPr>
          <a:xfrm>
            <a:off x="5775250" y="1872025"/>
            <a:ext cx="0" cy="223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9" name="Google Shape;989;p64"/>
          <p:cNvSpPr/>
          <p:nvPr/>
        </p:nvSpPr>
        <p:spPr>
          <a:xfrm>
            <a:off x="4082113" y="2795375"/>
            <a:ext cx="3386250" cy="566650"/>
          </a:xfrm>
          <a:prstGeom prst="flowChartDecision">
            <a:avLst/>
          </a:prstGeom>
          <a:solidFill>
            <a:srgbClr val="F3F3F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= note[0]?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64"/>
          <p:cNvSpPr/>
          <p:nvPr/>
        </p:nvSpPr>
        <p:spPr>
          <a:xfrm>
            <a:off x="4217950" y="3509925"/>
            <a:ext cx="3114600" cy="335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filename = str(i)+”.txt”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64"/>
          <p:cNvSpPr/>
          <p:nvPr/>
        </p:nvSpPr>
        <p:spPr>
          <a:xfrm>
            <a:off x="4217950" y="3993525"/>
            <a:ext cx="3114600" cy="335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 data to the filename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64"/>
          <p:cNvSpPr/>
          <p:nvPr/>
        </p:nvSpPr>
        <p:spPr>
          <a:xfrm>
            <a:off x="4217950" y="4477125"/>
            <a:ext cx="3114600" cy="335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+=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Google Shape;993;p64"/>
          <p:cNvCxnSpPr>
            <a:stCxn id="986" idx="2"/>
            <a:endCxn id="989" idx="0"/>
          </p:cNvCxnSpPr>
          <p:nvPr/>
        </p:nvCxnSpPr>
        <p:spPr>
          <a:xfrm>
            <a:off x="5775250" y="2571750"/>
            <a:ext cx="0" cy="223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4" name="Google Shape;994;p64"/>
          <p:cNvCxnSpPr>
            <a:stCxn id="989" idx="2"/>
            <a:endCxn id="990" idx="0"/>
          </p:cNvCxnSpPr>
          <p:nvPr/>
        </p:nvCxnSpPr>
        <p:spPr>
          <a:xfrm>
            <a:off x="5775238" y="3362025"/>
            <a:ext cx="0" cy="14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5" name="Google Shape;995;p64"/>
          <p:cNvCxnSpPr>
            <a:stCxn id="990" idx="2"/>
            <a:endCxn id="991" idx="0"/>
          </p:cNvCxnSpPr>
          <p:nvPr/>
        </p:nvCxnSpPr>
        <p:spPr>
          <a:xfrm>
            <a:off x="5775250" y="3845625"/>
            <a:ext cx="0" cy="14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6" name="Google Shape;996;p64"/>
          <p:cNvCxnSpPr>
            <a:stCxn id="991" idx="2"/>
            <a:endCxn id="992" idx="0"/>
          </p:cNvCxnSpPr>
          <p:nvPr/>
        </p:nvCxnSpPr>
        <p:spPr>
          <a:xfrm>
            <a:off x="5775250" y="4329225"/>
            <a:ext cx="0" cy="14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7" name="Google Shape;997;p64"/>
          <p:cNvCxnSpPr>
            <a:stCxn id="992" idx="2"/>
          </p:cNvCxnSpPr>
          <p:nvPr/>
        </p:nvCxnSpPr>
        <p:spPr>
          <a:xfrm>
            <a:off x="5775250" y="4812825"/>
            <a:ext cx="0" cy="21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8" name="Google Shape;998;p64"/>
          <p:cNvCxnSpPr>
            <a:stCxn id="989" idx="1"/>
            <a:endCxn id="992" idx="1"/>
          </p:cNvCxnSpPr>
          <p:nvPr/>
        </p:nvCxnSpPr>
        <p:spPr>
          <a:xfrm>
            <a:off x="4082113" y="3078700"/>
            <a:ext cx="135900" cy="1566300"/>
          </a:xfrm>
          <a:prstGeom prst="bentConnector3">
            <a:avLst>
              <a:gd fmla="val -118276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9" name="Google Shape;999;p64"/>
          <p:cNvSpPr txBox="1"/>
          <p:nvPr/>
        </p:nvSpPr>
        <p:spPr>
          <a:xfrm>
            <a:off x="3763990" y="2772863"/>
            <a:ext cx="611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64"/>
          <p:cNvSpPr txBox="1"/>
          <p:nvPr/>
        </p:nvSpPr>
        <p:spPr>
          <a:xfrm>
            <a:off x="6035440" y="3213700"/>
            <a:ext cx="6114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Google Shape;1001;p64"/>
          <p:cNvCxnSpPr>
            <a:stCxn id="992" idx="3"/>
            <a:endCxn id="986" idx="3"/>
          </p:cNvCxnSpPr>
          <p:nvPr/>
        </p:nvCxnSpPr>
        <p:spPr>
          <a:xfrm flipH="1" rot="10800000">
            <a:off x="7332550" y="2333775"/>
            <a:ext cx="600" cy="23112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2" name="Google Shape;1002;p64"/>
          <p:cNvCxnSpPr/>
          <p:nvPr/>
        </p:nvCxnSpPr>
        <p:spPr>
          <a:xfrm>
            <a:off x="5760800" y="1228600"/>
            <a:ext cx="0" cy="21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/>
        </p:nvSpPr>
        <p:spPr>
          <a:xfrm>
            <a:off x="2170625" y="992750"/>
            <a:ext cx="1296000" cy="10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5" name="Google Shape;135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7" name="Google Shape;1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368800" y="175175"/>
            <a:ext cx="73128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Sto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ring</a:t>
            </a: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 for notes</a:t>
            </a:r>
            <a:endParaRPr b="0" i="0" sz="3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369950" y="896488"/>
            <a:ext cx="23547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for notes is stored in a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json file.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After reading the data, the program works with the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dictionary of dictionaries.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 rotWithShape="1">
          <a:blip r:embed="rId5">
            <a:alphaModFix/>
          </a:blip>
          <a:srcRect b="317" l="0" r="0" t="317"/>
          <a:stretch/>
        </p:blipFill>
        <p:spPr>
          <a:xfrm>
            <a:off x="373200" y="991925"/>
            <a:ext cx="4906624" cy="3430425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9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560200" y="1277075"/>
            <a:ext cx="1956600" cy="69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When I was younger I wanted to be an astronaut. Now that I’m an adult, I want to help design rockets.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6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08" name="Google Shape;1008;p6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6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new topic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1" name="Google Shape;101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6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6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6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6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6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6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8" name="Google Shape;101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65"/>
          <p:cNvSpPr txBox="1"/>
          <p:nvPr/>
        </p:nvSpPr>
        <p:spPr>
          <a:xfrm>
            <a:off x="360000" y="234025"/>
            <a:ext cx="7256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Tasks: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20" name="Google Shape;1020;p65"/>
          <p:cNvSpPr txBox="1"/>
          <p:nvPr/>
        </p:nvSpPr>
        <p:spPr>
          <a:xfrm>
            <a:off x="355075" y="882600"/>
            <a:ext cx="7192800" cy="3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an alternative demo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version of Smart Notes with data stored in text files.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Analyze which data storage is optimal for this task.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Attention! Use the following command to make sure that the txt-file data is correctly displayed on computers with different operating systems: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i="0" lang="en" sz="1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7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i="0" lang="en" sz="1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(filename, </a:t>
            </a:r>
            <a:r>
              <a:rPr b="0" i="0" lang="en" sz="17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"r"</a:t>
            </a:r>
            <a:r>
              <a:rPr b="0" i="0" lang="en" sz="1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7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b="0" i="0" lang="en" sz="1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7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'utf-8'</a:t>
            </a:r>
            <a:r>
              <a:rPr b="0" i="0" lang="en" sz="1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" sz="17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" sz="1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7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" sz="1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2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1" name="Google Shape;1021;p65"/>
          <p:cNvCxnSpPr/>
          <p:nvPr/>
        </p:nvCxnSpPr>
        <p:spPr>
          <a:xfrm>
            <a:off x="134775" y="3178200"/>
            <a:ext cx="74571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6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rgbClr val="D7B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66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66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66"/>
          <p:cNvSpPr txBox="1"/>
          <p:nvPr/>
        </p:nvSpPr>
        <p:spPr>
          <a:xfrm>
            <a:off x="315175" y="1215575"/>
            <a:ext cx="51153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Break</a:t>
            </a:r>
            <a:endParaRPr b="0"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0" name="Google Shape;103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6230" y="1697510"/>
            <a:ext cx="1847525" cy="1748482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66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4. The Smart Notes App. P. 3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6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6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9" name="Google Shape;103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67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4. The Smart Notes App. P. 3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1" name="Google Shape;1041;p67"/>
          <p:cNvSpPr txBox="1"/>
          <p:nvPr/>
        </p:nvSpPr>
        <p:spPr>
          <a:xfrm>
            <a:off x="348850" y="1104450"/>
            <a:ext cx="5963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 Studio Code:</a:t>
            </a:r>
            <a:r>
              <a:rPr b="0" i="0" lang="en" sz="3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b="0" i="0" sz="31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</a:t>
            </a:r>
            <a:r>
              <a:rPr lang="en" sz="3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Smart Notes</a:t>
            </a:r>
            <a:endParaRPr b="0" i="0" sz="31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</a:t>
            </a:r>
            <a:endParaRPr b="0" i="0" sz="31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p6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47" name="Google Shape;1047;p6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9" name="Google Shape;104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68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68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68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5"/>
              </a:rPr>
              <a:t>VS Code</a:t>
            </a:r>
            <a:endParaRPr b="0" i="0" sz="1800" u="none" cap="none" strike="noStrike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53" name="Google Shape;1053;p68"/>
          <p:cNvSpPr txBox="1"/>
          <p:nvPr/>
        </p:nvSpPr>
        <p:spPr>
          <a:xfrm>
            <a:off x="348588" y="175163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Complete tasks in VS Code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6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Working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 VS Code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5" name="Google Shape;1055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6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6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6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6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6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6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6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6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4" name="Google Shape;1064;p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3425" y="739938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25672" y="1767620"/>
            <a:ext cx="1103575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68"/>
          <p:cNvSpPr txBox="1"/>
          <p:nvPr/>
        </p:nvSpPr>
        <p:spPr>
          <a:xfrm>
            <a:off x="1020475" y="750113"/>
            <a:ext cx="6386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833AE0"/>
                </a:solidFill>
                <a:latin typeface="Montserrat"/>
                <a:ea typeface="Montserrat"/>
                <a:cs typeface="Montserrat"/>
                <a:sym typeface="Montserrat"/>
              </a:rPr>
              <a:t>“VSC: Smart Notes Analysis”</a:t>
            </a:r>
            <a:endParaRPr b="1" i="0" sz="2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6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73" name="Google Shape;1073;p6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5" name="Google Shape;1075;p69"/>
          <p:cNvSpPr txBox="1"/>
          <p:nvPr/>
        </p:nvSpPr>
        <p:spPr>
          <a:xfrm>
            <a:off x="348588" y="175163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Complete tasks in VS Code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6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Working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 VS Code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7" name="Google Shape;107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6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6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6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6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6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6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6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6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6" name="Google Shape;1086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425" y="739938"/>
            <a:ext cx="626100" cy="4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69"/>
          <p:cNvSpPr txBox="1"/>
          <p:nvPr/>
        </p:nvSpPr>
        <p:spPr>
          <a:xfrm>
            <a:off x="1020475" y="750113"/>
            <a:ext cx="6386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833AE0"/>
                </a:solidFill>
                <a:latin typeface="Montserrat"/>
                <a:ea typeface="Montserrat"/>
                <a:cs typeface="Montserrat"/>
                <a:sym typeface="Montserrat"/>
              </a:rPr>
              <a:t>“VSC: Smart Notes Analysis”</a:t>
            </a:r>
            <a:endParaRPr b="1" i="0" sz="2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9" name="Google Shape;1089;p69"/>
          <p:cNvPicPr preferRelativeResize="0"/>
          <p:nvPr/>
        </p:nvPicPr>
        <p:blipFill rotWithShape="1">
          <a:blip r:embed="rId6">
            <a:alphaModFix/>
          </a:blip>
          <a:srcRect b="719" l="0" r="0" t="709"/>
          <a:stretch/>
        </p:blipFill>
        <p:spPr>
          <a:xfrm>
            <a:off x="406025" y="1623846"/>
            <a:ext cx="4554876" cy="30926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69"/>
          <p:cNvSpPr txBox="1"/>
          <p:nvPr/>
        </p:nvSpPr>
        <p:spPr>
          <a:xfrm>
            <a:off x="5326950" y="1615175"/>
            <a:ext cx="2250600" cy="23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Program a demo</a:t>
            </a:r>
            <a:r>
              <a:rPr i="1" lang="en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1" lang="en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version of the app using text files.</a:t>
            </a:r>
            <a:endParaRPr b="0" i="1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Which storage is the most optimal?</a:t>
            </a:r>
            <a:endParaRPr b="0" i="1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70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70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70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8" name="Google Shape;109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7538" y="1513099"/>
            <a:ext cx="2237575" cy="21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70"/>
          <p:cNvSpPr txBox="1"/>
          <p:nvPr/>
        </p:nvSpPr>
        <p:spPr>
          <a:xfrm>
            <a:off x="360000" y="320450"/>
            <a:ext cx="5787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4. The Smart Notes App. P. 3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0" name="Google Shape;1100;p70"/>
          <p:cNvSpPr txBox="1"/>
          <p:nvPr/>
        </p:nvSpPr>
        <p:spPr>
          <a:xfrm>
            <a:off x="360000" y="916000"/>
            <a:ext cx="53760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Optimal</a:t>
            </a:r>
            <a:b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storage</a:t>
            </a:r>
            <a:endParaRPr b="0"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1" name="Google Shape;1101;p70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Discussion:</a:t>
            </a:r>
            <a:endParaRPr b="0" i="0" sz="1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7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07" name="Google Shape;1107;p7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7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9" name="Google Shape;110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7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7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7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7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4" name="Google Shape;1114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71"/>
          <p:cNvSpPr txBox="1"/>
          <p:nvPr/>
        </p:nvSpPr>
        <p:spPr>
          <a:xfrm>
            <a:off x="360000" y="234025"/>
            <a:ext cx="68616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Which </a:t>
            </a:r>
            <a:r>
              <a:rPr lang="en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way of </a:t>
            </a: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stor</a:t>
            </a:r>
            <a:r>
              <a:rPr lang="en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ing notes</a:t>
            </a: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is the most convenient? </a:t>
            </a:r>
            <a:endParaRPr b="0" i="0" sz="3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kind of data is </a:t>
            </a:r>
            <a:r>
              <a:rPr lang="en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suitable for</a:t>
            </a: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stor</a:t>
            </a:r>
            <a:r>
              <a:rPr lang="en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ing</a:t>
            </a: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in text files?</a:t>
            </a:r>
            <a:endParaRPr b="0" i="0" sz="3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16" name="Google Shape;1116;p71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7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22" name="Google Shape;1122;p7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7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24" name="Google Shape;112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7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7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7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7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9" name="Google Shape;1129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72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Note structures within different kinds of files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31" name="Google Shape;1131;p72"/>
          <p:cNvSpPr/>
          <p:nvPr/>
        </p:nvSpPr>
        <p:spPr>
          <a:xfrm>
            <a:off x="981300" y="14223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72"/>
          <p:cNvSpPr/>
          <p:nvPr/>
        </p:nvSpPr>
        <p:spPr>
          <a:xfrm>
            <a:off x="4644150" y="14223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72"/>
          <p:cNvSpPr/>
          <p:nvPr/>
        </p:nvSpPr>
        <p:spPr>
          <a:xfrm>
            <a:off x="360000" y="2255725"/>
            <a:ext cx="3378300" cy="2126100"/>
          </a:xfrm>
          <a:prstGeom prst="verticalScroll">
            <a:avLst>
              <a:gd fmla="val 6014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string = One piece of data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About the moon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Why is the moon a satellite?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#moon #planet</a:t>
            </a: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72"/>
          <p:cNvSpPr/>
          <p:nvPr/>
        </p:nvSpPr>
        <p:spPr>
          <a:xfrm>
            <a:off x="4022850" y="2255675"/>
            <a:ext cx="3378300" cy="2126100"/>
          </a:xfrm>
          <a:prstGeom prst="verticalScroll">
            <a:avLst>
              <a:gd fmla="val 6014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Format: a dictionary of dictionaries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"About the moon" 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" sz="1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"Why is the moon a satellite and not a planet?"</a:t>
            </a:r>
            <a:endParaRPr b="0" i="0" sz="1400" u="none" cap="none" strike="noStrike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"tags"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b="0" i="0" lang="en" sz="1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"moon"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"planet" </a:t>
            </a: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5" name="Google Shape;1135;p72"/>
          <p:cNvCxnSpPr>
            <a:stCxn id="1131" idx="2"/>
            <a:endCxn id="1133" idx="0"/>
          </p:cNvCxnSpPr>
          <p:nvPr/>
        </p:nvCxnSpPr>
        <p:spPr>
          <a:xfrm>
            <a:off x="2049150" y="19398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136" name="Google Shape;1136;p72"/>
          <p:cNvCxnSpPr>
            <a:stCxn id="1132" idx="2"/>
            <a:endCxn id="1134" idx="0"/>
          </p:cNvCxnSpPr>
          <p:nvPr/>
        </p:nvCxnSpPr>
        <p:spPr>
          <a:xfrm>
            <a:off x="5712000" y="19398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137" name="Google Shape;1137;p72"/>
          <p:cNvSpPr txBox="1"/>
          <p:nvPr/>
        </p:nvSpPr>
        <p:spPr>
          <a:xfrm>
            <a:off x="2617400" y="4078275"/>
            <a:ext cx="9390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0.txt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72"/>
          <p:cNvSpPr txBox="1"/>
          <p:nvPr/>
        </p:nvSpPr>
        <p:spPr>
          <a:xfrm>
            <a:off x="6374825" y="4078275"/>
            <a:ext cx="9390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data.json</a:t>
            </a:r>
            <a:endParaRPr b="0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72"/>
          <p:cNvSpPr txBox="1"/>
          <p:nvPr/>
        </p:nvSpPr>
        <p:spPr>
          <a:xfrm>
            <a:off x="5435825" y="4381825"/>
            <a:ext cx="939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72"/>
          <p:cNvSpPr txBox="1"/>
          <p:nvPr/>
        </p:nvSpPr>
        <p:spPr>
          <a:xfrm>
            <a:off x="1772400" y="4354425"/>
            <a:ext cx="939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72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7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47" name="Google Shape;1147;p7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7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49" name="Google Shape;114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7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7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7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7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4" name="Google Shape;1154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73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Conclusions:</a:t>
            </a:r>
            <a:endParaRPr b="0" i="0" sz="3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56" name="Google Shape;1156;p73"/>
          <p:cNvSpPr/>
          <p:nvPr/>
        </p:nvSpPr>
        <p:spPr>
          <a:xfrm>
            <a:off x="981300" y="9919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73"/>
          <p:cNvSpPr/>
          <p:nvPr/>
        </p:nvSpPr>
        <p:spPr>
          <a:xfrm>
            <a:off x="4644150" y="9919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73"/>
          <p:cNvSpPr/>
          <p:nvPr/>
        </p:nvSpPr>
        <p:spPr>
          <a:xfrm>
            <a:off x="360000" y="1825275"/>
            <a:ext cx="3378300" cy="847200"/>
          </a:xfrm>
          <a:prstGeom prst="verticalScroll">
            <a:avLst>
              <a:gd fmla="val 6014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Convenient for working with simple or non-standard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73"/>
          <p:cNvSpPr/>
          <p:nvPr/>
        </p:nvSpPr>
        <p:spPr>
          <a:xfrm>
            <a:off x="4022850" y="1825275"/>
            <a:ext cx="3378300" cy="847200"/>
          </a:xfrm>
          <a:prstGeom prst="verticalScroll">
            <a:avLst>
              <a:gd fmla="val 6014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Convenient for working with structured data.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0" name="Google Shape;1160;p73"/>
          <p:cNvCxnSpPr>
            <a:stCxn id="1156" idx="2"/>
            <a:endCxn id="1158" idx="0"/>
          </p:cNvCxnSpPr>
          <p:nvPr/>
        </p:nvCxnSpPr>
        <p:spPr>
          <a:xfrm>
            <a:off x="2049150" y="15094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161" name="Google Shape;1161;p73"/>
          <p:cNvCxnSpPr>
            <a:stCxn id="1157" idx="2"/>
            <a:endCxn id="1159" idx="0"/>
          </p:cNvCxnSpPr>
          <p:nvPr/>
        </p:nvCxnSpPr>
        <p:spPr>
          <a:xfrm>
            <a:off x="5712000" y="15094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162" name="Google Shape;1162;p73"/>
          <p:cNvSpPr txBox="1"/>
          <p:nvPr/>
        </p:nvSpPr>
        <p:spPr>
          <a:xfrm>
            <a:off x="393000" y="2795100"/>
            <a:ext cx="3312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Examples of suitable data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3" name="Google Shape;1163;p73"/>
          <p:cNvSpPr txBox="1"/>
          <p:nvPr/>
        </p:nvSpPr>
        <p:spPr>
          <a:xfrm>
            <a:off x="4055850" y="2795100"/>
            <a:ext cx="3312300" cy="1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Examples of suitable data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i="0" lang="en" sz="1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0" i="0" sz="1400" u="none" cap="none" strike="noStrike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4" name="Google Shape;1164;p73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9" name="Google Shape;1169;p7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70" name="Google Shape;1170;p7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7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72" name="Google Shape;117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7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7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7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7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7" name="Google Shape;1177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74"/>
          <p:cNvSpPr txBox="1"/>
          <p:nvPr/>
        </p:nvSpPr>
        <p:spPr>
          <a:xfrm>
            <a:off x="360000" y="234025"/>
            <a:ext cx="7256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Conclusions:</a:t>
            </a:r>
            <a:endParaRPr b="0" i="0" sz="3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79" name="Google Shape;1179;p74"/>
          <p:cNvSpPr/>
          <p:nvPr/>
        </p:nvSpPr>
        <p:spPr>
          <a:xfrm>
            <a:off x="981300" y="9919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Text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74"/>
          <p:cNvSpPr/>
          <p:nvPr/>
        </p:nvSpPr>
        <p:spPr>
          <a:xfrm>
            <a:off x="4644150" y="9919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Json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74"/>
          <p:cNvSpPr/>
          <p:nvPr/>
        </p:nvSpPr>
        <p:spPr>
          <a:xfrm>
            <a:off x="360000" y="1825275"/>
            <a:ext cx="3378300" cy="847200"/>
          </a:xfrm>
          <a:prstGeom prst="verticalScroll">
            <a:avLst>
              <a:gd fmla="val 6014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Convenient for working with simple or non-standard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74"/>
          <p:cNvSpPr/>
          <p:nvPr/>
        </p:nvSpPr>
        <p:spPr>
          <a:xfrm>
            <a:off x="4022850" y="1825275"/>
            <a:ext cx="3378300" cy="847200"/>
          </a:xfrm>
          <a:prstGeom prst="verticalScroll">
            <a:avLst>
              <a:gd fmla="val 6014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Convenient for working with structured data.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3" name="Google Shape;1183;p74"/>
          <p:cNvCxnSpPr>
            <a:stCxn id="1179" idx="2"/>
            <a:endCxn id="1181" idx="0"/>
          </p:cNvCxnSpPr>
          <p:nvPr/>
        </p:nvCxnSpPr>
        <p:spPr>
          <a:xfrm>
            <a:off x="2049150" y="15094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184" name="Google Shape;1184;p74"/>
          <p:cNvCxnSpPr>
            <a:stCxn id="1180" idx="2"/>
            <a:endCxn id="1182" idx="0"/>
          </p:cNvCxnSpPr>
          <p:nvPr/>
        </p:nvCxnSpPr>
        <p:spPr>
          <a:xfrm>
            <a:off x="5712000" y="15094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185" name="Google Shape;1185;p74"/>
          <p:cNvSpPr/>
          <p:nvPr/>
        </p:nvSpPr>
        <p:spPr>
          <a:xfrm>
            <a:off x="981300" y="9919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74"/>
          <p:cNvSpPr/>
          <p:nvPr/>
        </p:nvSpPr>
        <p:spPr>
          <a:xfrm>
            <a:off x="4644150" y="991925"/>
            <a:ext cx="21357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74"/>
          <p:cNvSpPr/>
          <p:nvPr/>
        </p:nvSpPr>
        <p:spPr>
          <a:xfrm>
            <a:off x="360000" y="1825275"/>
            <a:ext cx="3378300" cy="847200"/>
          </a:xfrm>
          <a:prstGeom prst="verticalScroll">
            <a:avLst>
              <a:gd fmla="val 6014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Convenient for working with simple data. Files are easy to open on other devices.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74"/>
          <p:cNvSpPr/>
          <p:nvPr/>
        </p:nvSpPr>
        <p:spPr>
          <a:xfrm>
            <a:off x="4022850" y="1825275"/>
            <a:ext cx="3378300" cy="847200"/>
          </a:xfrm>
          <a:prstGeom prst="verticalScroll">
            <a:avLst>
              <a:gd fmla="val 6014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Convenient for working with structured data.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9" name="Google Shape;1189;p74"/>
          <p:cNvCxnSpPr>
            <a:stCxn id="1185" idx="2"/>
            <a:endCxn id="1187" idx="0"/>
          </p:cNvCxnSpPr>
          <p:nvPr/>
        </p:nvCxnSpPr>
        <p:spPr>
          <a:xfrm>
            <a:off x="2049150" y="15094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190" name="Google Shape;1190;p74"/>
          <p:cNvCxnSpPr>
            <a:stCxn id="1186" idx="2"/>
            <a:endCxn id="1188" idx="0"/>
          </p:cNvCxnSpPr>
          <p:nvPr/>
        </p:nvCxnSpPr>
        <p:spPr>
          <a:xfrm>
            <a:off x="5712000" y="150942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191" name="Google Shape;1191;p74"/>
          <p:cNvSpPr txBox="1"/>
          <p:nvPr/>
        </p:nvSpPr>
        <p:spPr>
          <a:xfrm>
            <a:off x="393000" y="2795100"/>
            <a:ext cx="3312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Examples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List of surnames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(simple data that can be read with one command)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Book text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for analysis (unstructured data where every word needs to be analyzed)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74"/>
          <p:cNvSpPr txBox="1"/>
          <p:nvPr/>
        </p:nvSpPr>
        <p:spPr>
          <a:xfrm>
            <a:off x="4055850" y="2795100"/>
            <a:ext cx="3312300" cy="1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Examples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from a questionnaire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(all of the data is distributed into fields).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Database for a grocery stockroom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(all of the products have the same properties: quantity, expiration date, etc.).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4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3" name="Google Shape;153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30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/>
        </p:nvSpPr>
        <p:spPr>
          <a:xfrm>
            <a:off x="360000" y="175175"/>
            <a:ext cx="70995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Is this the </a:t>
            </a:r>
            <a:r>
              <a:rPr b="0" i="0" lang="en" sz="2800" u="none" cap="none" strike="noStrike">
                <a:solidFill>
                  <a:srgbClr val="38BD6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optimal</a:t>
            </a:r>
            <a:r>
              <a:rPr b="0" i="0" lang="en" sz="28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solution?</a:t>
            </a:r>
            <a:endParaRPr b="0" i="0" sz="28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244375" y="1190075"/>
            <a:ext cx="47646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customers have reviewed the preliminary solution. 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letter of response has arrived: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 this really the 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most optimal solution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0" i="1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Sometimes I work on devices that don’t have our app installed. </a:t>
            </a: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Is it still possible to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use these devices </a:t>
            </a: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0" i="1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editing the files with notes?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5">
            <a:alphaModFix/>
          </a:blip>
          <a:srcRect b="0" l="51829" r="0" t="0"/>
          <a:stretch/>
        </p:blipFill>
        <p:spPr>
          <a:xfrm>
            <a:off x="5777150" y="360000"/>
            <a:ext cx="1710046" cy="4598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75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75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75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75"/>
          <p:cNvSpPr txBox="1"/>
          <p:nvPr/>
        </p:nvSpPr>
        <p:spPr>
          <a:xfrm>
            <a:off x="360000" y="1038875"/>
            <a:ext cx="51153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Wrapping up</a:t>
            </a:r>
            <a:b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work day</a:t>
            </a:r>
            <a:endParaRPr b="0"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202" name="Google Shape;120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713" y="1824638"/>
            <a:ext cx="1579225" cy="14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75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4. The Smart Notes App. P. 3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7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09" name="Google Shape;1209;p7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7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1" name="Google Shape;1211;p76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Wrapping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up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work day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2" name="Google Shape;121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p76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76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7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7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7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7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7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7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7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7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3" name="Google Shape;1223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76"/>
          <p:cNvSpPr txBox="1"/>
          <p:nvPr/>
        </p:nvSpPr>
        <p:spPr>
          <a:xfrm>
            <a:off x="309275" y="270325"/>
            <a:ext cx="6196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List </a:t>
            </a: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all of the files that you now know how to work with</a:t>
            </a:r>
            <a:r>
              <a:rPr b="0" i="1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225" name="Google Shape;1225;p76"/>
          <p:cNvPicPr preferRelativeResize="0"/>
          <p:nvPr/>
        </p:nvPicPr>
        <p:blipFill rotWithShape="1">
          <a:blip r:embed="rId5">
            <a:alphaModFix/>
          </a:blip>
          <a:srcRect b="25617" l="0" r="51821" t="46185"/>
          <a:stretch/>
        </p:blipFill>
        <p:spPr>
          <a:xfrm>
            <a:off x="5488025" y="2733261"/>
            <a:ext cx="2252799" cy="220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7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31" name="Google Shape;1231;p7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7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33" name="Google Shape;123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77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77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77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77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7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7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7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7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7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7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4" name="Google Shape;124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77"/>
          <p:cNvSpPr txBox="1"/>
          <p:nvPr/>
        </p:nvSpPr>
        <p:spPr>
          <a:xfrm>
            <a:off x="368800" y="360000"/>
            <a:ext cx="7099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 can use:</a:t>
            </a:r>
            <a:endParaRPr b="0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46" name="Google Shape;1246;p77"/>
          <p:cNvSpPr txBox="1"/>
          <p:nvPr/>
        </p:nvSpPr>
        <p:spPr>
          <a:xfrm>
            <a:off x="368800" y="1104450"/>
            <a:ext cx="5921100" cy="1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Files with 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.ру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programs and modules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.txt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Text files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 files with a 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.json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structure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+"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can use .jpg/.png 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47" name="Google Shape;1247;p77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Wrapping up</a:t>
            </a:r>
            <a:b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the work day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78"/>
          <p:cNvSpPr/>
          <p:nvPr/>
        </p:nvSpPr>
        <p:spPr>
          <a:xfrm>
            <a:off x="284050" y="1062975"/>
            <a:ext cx="5569500" cy="2274600"/>
          </a:xfrm>
          <a:prstGeom prst="roundRect">
            <a:avLst>
              <a:gd fmla="val 6880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3" name="Google Shape;1253;p7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54" name="Google Shape;1254;p7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7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56" name="Google Shape;1256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78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78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7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7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7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7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7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7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7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7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7" name="Google Shape;1267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78"/>
          <p:cNvSpPr txBox="1"/>
          <p:nvPr/>
        </p:nvSpPr>
        <p:spPr>
          <a:xfrm>
            <a:off x="368800" y="360000"/>
            <a:ext cx="7099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 can use:</a:t>
            </a:r>
            <a:endParaRPr b="0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69" name="Google Shape;1269;p78"/>
          <p:cNvSpPr txBox="1"/>
          <p:nvPr/>
        </p:nvSpPr>
        <p:spPr>
          <a:xfrm>
            <a:off x="368800" y="1104450"/>
            <a:ext cx="5921100" cy="1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Files with 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.ру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programs and modules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.txt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Text files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 files with a 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.json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structure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+"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can use .jpg/.png 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70" name="Google Shape;1270;p78"/>
          <p:cNvSpPr txBox="1"/>
          <p:nvPr/>
        </p:nvSpPr>
        <p:spPr>
          <a:xfrm>
            <a:off x="5995675" y="1329000"/>
            <a:ext cx="1710900" cy="1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and change</a:t>
            </a: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data stored in these files.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78"/>
          <p:cNvSpPr txBox="1"/>
          <p:nvPr/>
        </p:nvSpPr>
        <p:spPr>
          <a:xfrm>
            <a:off x="5978725" y="3213700"/>
            <a:ext cx="1710900" cy="1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</a:t>
            </a: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 ready-made file without changing it.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2" name="Google Shape;1272;p78"/>
          <p:cNvSpPr/>
          <p:nvPr/>
        </p:nvSpPr>
        <p:spPr>
          <a:xfrm>
            <a:off x="294200" y="3413900"/>
            <a:ext cx="5549400" cy="40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78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Wrapping up</a:t>
            </a:r>
            <a:b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the work day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79"/>
          <p:cNvSpPr/>
          <p:nvPr/>
        </p:nvSpPr>
        <p:spPr>
          <a:xfrm>
            <a:off x="284050" y="1062975"/>
            <a:ext cx="5569500" cy="2274600"/>
          </a:xfrm>
          <a:prstGeom prst="roundRect">
            <a:avLst>
              <a:gd fmla="val 6880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9" name="Google Shape;1279;p7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80" name="Google Shape;1280;p7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7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82" name="Google Shape;1282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79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79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7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7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7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7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7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7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7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7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3" name="Google Shape;1293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79"/>
          <p:cNvSpPr txBox="1"/>
          <p:nvPr/>
        </p:nvSpPr>
        <p:spPr>
          <a:xfrm>
            <a:off x="368800" y="360000"/>
            <a:ext cx="7099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 can use:</a:t>
            </a:r>
            <a:endParaRPr b="0" i="0" sz="3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95" name="Google Shape;1295;p79"/>
          <p:cNvSpPr txBox="1"/>
          <p:nvPr/>
        </p:nvSpPr>
        <p:spPr>
          <a:xfrm>
            <a:off x="368800" y="1104450"/>
            <a:ext cx="5921100" cy="1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Files with 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.ру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programs and modules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.txt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Text files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 files with a 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.json</a:t>
            </a: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structure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+"/>
            </a:pPr>
            <a:r>
              <a:rPr b="0" i="0" lang="en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can use .jpg/.png 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96" name="Google Shape;1296;p79"/>
          <p:cNvSpPr txBox="1"/>
          <p:nvPr/>
        </p:nvSpPr>
        <p:spPr>
          <a:xfrm>
            <a:off x="5995675" y="1329000"/>
            <a:ext cx="1710900" cy="1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and change</a:t>
            </a: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data stored in these files.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79"/>
          <p:cNvSpPr/>
          <p:nvPr/>
        </p:nvSpPr>
        <p:spPr>
          <a:xfrm>
            <a:off x="294200" y="3403050"/>
            <a:ext cx="5549400" cy="38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79"/>
          <p:cNvSpPr txBox="1"/>
          <p:nvPr/>
        </p:nvSpPr>
        <p:spPr>
          <a:xfrm>
            <a:off x="284050" y="4027750"/>
            <a:ext cx="73245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Actually, we can also analyze and change graphic files using Python. 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will cover this in the next module.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9" name="Google Shape;1299;p79"/>
          <p:cNvSpPr txBox="1"/>
          <p:nvPr/>
        </p:nvSpPr>
        <p:spPr>
          <a:xfrm>
            <a:off x="5973725" y="2897675"/>
            <a:ext cx="17109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</a:t>
            </a: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 ready-made file without changing it.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0" name="Google Shape;1300;p79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Wrapping up</a:t>
            </a:r>
            <a:b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the work day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0" name="Google Shape;170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244525" y="175175"/>
            <a:ext cx="6732300" cy="3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 can work with text files and json files. 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Now we can see if we’ve really chosen the </a:t>
            </a:r>
            <a:r>
              <a:rPr b="0" i="0" lang="en" sz="3000" u="none" cap="none" strike="noStrike">
                <a:solidFill>
                  <a:srgbClr val="00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optimal solution</a:t>
            </a:r>
            <a:r>
              <a:rPr b="0" i="0" lang="en" sz="3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for everyday work.</a:t>
            </a:r>
            <a:endParaRPr b="0" i="0" sz="30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85" name="Google Shape;185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32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b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tasks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360000" y="175175"/>
            <a:ext cx="70995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 do this, today we’ll need to discuss:</a:t>
            </a:r>
            <a:endParaRPr b="0" i="0" sz="28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183150" y="1104450"/>
            <a:ext cx="74100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 it be optimal to store notes in text files?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 it </a:t>
            </a: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convenient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to work with notes in files? Is it possible to edit them without the app?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 it better to store notes</a:t>
            </a:r>
            <a:r>
              <a:rPr b="0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 one text file or in several?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5">
            <a:alphaModFix/>
          </a:blip>
          <a:srcRect b="18569" l="0" r="60258" t="53814"/>
          <a:stretch/>
        </p:blipFill>
        <p:spPr>
          <a:xfrm>
            <a:off x="5873625" y="2852484"/>
            <a:ext cx="1941175" cy="188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 rotWithShape="1">
          <a:blip r:embed="rId6">
            <a:alphaModFix/>
          </a:blip>
          <a:srcRect b="25230" l="3022" r="62597" t="50055"/>
          <a:stretch/>
        </p:blipFill>
        <p:spPr>
          <a:xfrm>
            <a:off x="4199350" y="2887800"/>
            <a:ext cx="1588051" cy="1736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360000" y="916000"/>
            <a:ext cx="36114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</a:t>
            </a:r>
            <a:r>
              <a:rPr b="0" i="0" lang="en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son files or text files?</a:t>
            </a:r>
            <a:endParaRPr b="0"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360000" y="87650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Brainstorming:</a:t>
            </a:r>
            <a:endParaRPr b="0" i="0" sz="1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360000" y="320450"/>
            <a:ext cx="6767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3. Lesson 4. The Smart Notes App. P. 3</a:t>
            </a:r>
            <a:endParaRPr b="1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14" name="Google Shape;214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3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360000" y="234025"/>
            <a:ext cx="7256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Is it possible to </a:t>
            </a:r>
            <a:r>
              <a:rPr lang="en" sz="3600">
                <a:solidFill>
                  <a:srgbClr val="FA82C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optimally</a:t>
            </a:r>
            <a:r>
              <a:rPr b="0" i="0" lang="en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store notes in text files?</a:t>
            </a:r>
            <a:endParaRPr b="0" i="0" sz="36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476825" y="3845750"/>
            <a:ext cx="40953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answer this question, compare json files and text files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