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media/image1.png" ContentType="image/png"/>
  <Override PartName="/ppt/media/image2.png" ContentType="image/png"/>
  <Override PartName="/ppt/media/image3.png" ContentType="image/png"/>
  <Override PartName="/ppt/media/image45.jpeg" ContentType="image/jpeg"/>
  <Override PartName="/ppt/media/image4.png" ContentType="image/png"/>
  <Override PartName="/ppt/media/image5.png" ContentType="image/png"/>
  <Override PartName="/ppt/media/image41.png" ContentType="image/png"/>
  <Override PartName="/ppt/media/image8.jpeg" ContentType="image/jpeg"/>
  <Override PartName="/ppt/media/image6.png" ContentType="image/png"/>
  <Override PartName="/ppt/media/image34.jpeg" ContentType="image/jpe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jpeg" ContentType="image/jpeg"/>
  <Override PartName="/ppt/media/image1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media/image22.png" ContentType="image/png"/>
  <Override PartName="/ppt/media/image23.png" ContentType="image/png"/>
  <Override PartName="/ppt/media/image47.jpeg" ContentType="image/jpeg"/>
  <Override PartName="/ppt/media/image24.png" ContentType="image/png"/>
  <Override PartName="/ppt/media/image25.png" ContentType="image/png"/>
  <Override PartName="/ppt/media/image26.png" ContentType="image/png"/>
  <Override PartName="/ppt/media/image27.jpeg" ContentType="image/jpe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2.png" ContentType="image/png"/>
  <Override PartName="/ppt/media/image43.png" ContentType="image/png"/>
  <Override PartName="/ppt/media/image44.png" ContentType="image/png"/>
  <Override PartName="/ppt/media/image46.jpeg" ContentType="image/jpe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0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0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09"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210"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11"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fld id="{70FA5FDB-BF96-42AF-9B01-70BA97780D3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elearningindustry.com/writing-learning-objectives-for-elearning-what-elearning-professionals-should-know" TargetMode="External"/><Relationship Id="rId2" Type="http://schemas.openxmlformats.org/officeDocument/2006/relationships/slide" Target="../slides/slide8.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381240" y="685800"/>
            <a:ext cx="6094080" cy="3427200"/>
          </a:xfrm>
          <a:prstGeom prst="rect">
            <a:avLst/>
          </a:prstGeom>
          <a:ln w="0">
            <a:noFill/>
          </a:ln>
        </p:spPr>
      </p:sp>
      <p:sp>
        <p:nvSpPr>
          <p:cNvPr id="309" name="PlaceHolder 2"/>
          <p:cNvSpPr>
            <a:spLocks noGrp="1"/>
          </p:cNvSpPr>
          <p:nvPr>
            <p:ph type="body"/>
          </p:nvPr>
        </p:nvSpPr>
        <p:spPr>
          <a:xfrm>
            <a:off x="685800" y="4343400"/>
            <a:ext cx="54846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404040"/>
                </a:solidFill>
                <a:latin typeface="Calibri"/>
                <a:ea typeface="Calibri"/>
              </a:rPr>
              <a:t>Mandatory</a:t>
            </a:r>
            <a:r>
              <a:rPr b="0" lang="en" sz="1200" spc="-1" strike="noStrike">
                <a:solidFill>
                  <a:srgbClr val="404040"/>
                </a:solidFill>
                <a:latin typeface="Calibri"/>
                <a:ea typeface="Calibri"/>
              </a:rPr>
              <a:t> </a:t>
            </a: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ACTION</a:t>
            </a:r>
            <a:r>
              <a:rPr b="0" lang="en" sz="1200" spc="-1" strike="noStrike">
                <a:solidFill>
                  <a:srgbClr val="404040"/>
                </a:solidFill>
                <a:latin typeface="Calibri"/>
                <a:ea typeface="Calibri"/>
              </a:rPr>
              <a:t>: Adjust title to fit your course.</a:t>
            </a:r>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ACTION</a:t>
            </a:r>
            <a:r>
              <a:rPr b="0" lang="en" sz="1200" spc="-1" strike="noStrike">
                <a:solidFill>
                  <a:srgbClr val="404040"/>
                </a:solidFill>
                <a:latin typeface="Calibri"/>
                <a:ea typeface="Calibri"/>
              </a:rPr>
              <a:t>: Adjust bullets as per your course. </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In this section, discuss the structure of the course—exercises, labs, etc.</a:t>
            </a: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Also, discuss any resources students will be using.</a:t>
            </a:r>
            <a:endParaRPr b="0" lang="en-US" sz="1200" spc="-1" strike="noStrike">
              <a:latin typeface="Arial"/>
            </a:endParaRPr>
          </a:p>
        </p:txBody>
      </p:sp>
      <p:sp>
        <p:nvSpPr>
          <p:cNvPr id="327" name="PlaceHolder 2"/>
          <p:cNvSpPr>
            <a:spLocks noGrp="1"/>
          </p:cNvSpPr>
          <p:nvPr>
            <p:ph type="sldImg"/>
          </p:nvPr>
        </p:nvSpPr>
        <p:spPr>
          <a:xfrm>
            <a:off x="1143000" y="685800"/>
            <a:ext cx="4570200" cy="3427200"/>
          </a:xfrm>
          <a:prstGeom prst="rect">
            <a:avLst/>
          </a:prstGeom>
          <a:ln w="0">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ACTION</a:t>
            </a:r>
            <a:r>
              <a:rPr b="0" lang="en" sz="1200" spc="-1" strike="noStrike">
                <a:solidFill>
                  <a:srgbClr val="404040"/>
                </a:solidFill>
                <a:latin typeface="Calibri"/>
                <a:ea typeface="Calibri"/>
              </a:rPr>
              <a:t>: Adjust bullets as per your course. </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In this section, discuss the structure of the course—exercises, labs, etc.</a:t>
            </a: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Also, discuss any resources students will be using.</a:t>
            </a:r>
            <a:endParaRPr b="0" lang="en-US" sz="1200" spc="-1" strike="noStrike">
              <a:latin typeface="Arial"/>
            </a:endParaRPr>
          </a:p>
        </p:txBody>
      </p:sp>
      <p:sp>
        <p:nvSpPr>
          <p:cNvPr id="329" name="PlaceHolder 2"/>
          <p:cNvSpPr>
            <a:spLocks noGrp="1"/>
          </p:cNvSpPr>
          <p:nvPr>
            <p:ph type="sldImg"/>
          </p:nvPr>
        </p:nvSpPr>
        <p:spPr>
          <a:xfrm>
            <a:off x="1143000" y="685800"/>
            <a:ext cx="4570200" cy="3427200"/>
          </a:xfrm>
          <a:prstGeom prst="rect">
            <a:avLst/>
          </a:prstGeom>
          <a:ln w="0">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381240" y="685800"/>
            <a:ext cx="6094080" cy="3427200"/>
          </a:xfrm>
          <a:prstGeom prst="rect">
            <a:avLst/>
          </a:prstGeom>
          <a:ln w="0">
            <a:noFill/>
          </a:ln>
        </p:spPr>
      </p:sp>
      <p:sp>
        <p:nvSpPr>
          <p:cNvPr id="311" name="PlaceHolder 2"/>
          <p:cNvSpPr>
            <a:spLocks noGrp="1"/>
          </p:cNvSpPr>
          <p:nvPr>
            <p:ph type="body"/>
          </p:nvPr>
        </p:nvSpPr>
        <p:spPr>
          <a:xfrm>
            <a:off x="685800" y="4343400"/>
            <a:ext cx="54846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404040"/>
                </a:solidFill>
                <a:latin typeface="Calibri"/>
                <a:ea typeface="Calibri"/>
              </a:rPr>
              <a:t>Mandatory</a:t>
            </a: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ACTION</a:t>
            </a:r>
            <a:r>
              <a:rPr b="0" lang="en" sz="1200" spc="-1" strike="noStrike">
                <a:solidFill>
                  <a:srgbClr val="404040"/>
                </a:solidFill>
                <a:latin typeface="Calibri"/>
                <a:ea typeface="Calibri"/>
              </a:rPr>
              <a:t>: Adjust objectives to fit your course.</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Script:</a:t>
            </a:r>
            <a:r>
              <a:rPr b="0" lang="en" sz="1200" spc="-1" strike="noStrike">
                <a:solidFill>
                  <a:srgbClr val="404040"/>
                </a:solidFill>
                <a:latin typeface="Calibri"/>
                <a:ea typeface="Calibri"/>
              </a:rPr>
              <a:t> I am </a:t>
            </a:r>
            <a:r>
              <a:rPr b="0" lang="en" sz="1200" spc="-1" strike="noStrike">
                <a:solidFill>
                  <a:srgbClr val="ff0000"/>
                </a:solidFill>
                <a:latin typeface="Calibri"/>
                <a:ea typeface="Calibri"/>
              </a:rPr>
              <a:t>[insert name]</a:t>
            </a:r>
            <a:r>
              <a:rPr b="0" lang="en" sz="1200" spc="-1" strike="noStrike">
                <a:solidFill>
                  <a:srgbClr val="404040"/>
                </a:solidFill>
                <a:latin typeface="Calibri"/>
                <a:ea typeface="Calibri"/>
              </a:rPr>
              <a:t> with DevelopIntelligence. We’re the training partner for </a:t>
            </a:r>
            <a:r>
              <a:rPr b="0" lang="en" sz="1200" spc="-1" strike="noStrike">
                <a:solidFill>
                  <a:srgbClr val="ff0000"/>
                </a:solidFill>
                <a:latin typeface="Calibri"/>
                <a:ea typeface="Calibri"/>
              </a:rPr>
              <a:t>[insert client name]</a:t>
            </a:r>
            <a:r>
              <a:rPr b="0" lang="en" sz="1200" spc="-1" strike="noStrike">
                <a:solidFill>
                  <a:srgbClr val="404040"/>
                </a:solidFill>
                <a:latin typeface="Calibri"/>
                <a:ea typeface="Calibri"/>
              </a:rPr>
              <a:t>. [Provide brief info on your background.]</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404040"/>
                </a:solidFill>
                <a:latin typeface="Calibri"/>
                <a:ea typeface="Calibri"/>
              </a:rPr>
              <a:t>Wing it!!! Keep it short!!! (Under 2 minutes; less than 1 is even better). Your goal is to establish rapport. You’re just trying to connect with the students. For example...</a:t>
            </a:r>
            <a:endParaRPr b="0" lang="en-US" sz="1200" spc="-1" strike="noStrike">
              <a:latin typeface="Arial"/>
            </a:endParaRPr>
          </a:p>
          <a:p>
            <a:pPr marL="216000" indent="-216000">
              <a:lnSpc>
                <a:spcPct val="100000"/>
              </a:lnSpc>
              <a:tabLst>
                <a:tab algn="l" pos="0"/>
              </a:tabLst>
            </a:pPr>
            <a:r>
              <a:rPr b="0" lang="en" sz="1200" spc="-1" strike="noStrike">
                <a:solidFill>
                  <a:srgbClr val="404040"/>
                </a:solidFill>
                <a:latin typeface="Calibri"/>
                <a:ea typeface="Calibri"/>
              </a:rPr>
              <a:t>Here’s a little about my background in case you want this for reference later. Fun fact: [insert a piece of trivia about your personal life…”When I’m not teaching or coding, I am a skydiver”…whatever cool hobby you are engaged in] </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404040"/>
                </a:solidFill>
                <a:latin typeface="Calibri"/>
                <a:ea typeface="Calibri"/>
              </a:rPr>
              <a:t>Avoid putting your resume here. Say only a sentence or two about your professional credentials and invite them to ask questions about your background or experiences at any point during the training.</a:t>
            </a:r>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381240" y="685800"/>
            <a:ext cx="6094080" cy="3427200"/>
          </a:xfrm>
          <a:prstGeom prst="rect">
            <a:avLst/>
          </a:prstGeom>
          <a:ln w="0">
            <a:noFill/>
          </a:ln>
        </p:spPr>
      </p:sp>
      <p:sp>
        <p:nvSpPr>
          <p:cNvPr id="313" name="PlaceHolder 2"/>
          <p:cNvSpPr>
            <a:spLocks noGrp="1"/>
          </p:cNvSpPr>
          <p:nvPr>
            <p:ph type="body"/>
          </p:nvPr>
        </p:nvSpPr>
        <p:spPr>
          <a:xfrm>
            <a:off x="685800" y="4343400"/>
            <a:ext cx="54846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r>
              <a:rPr b="0" lang="en" sz="1200" spc="-1" strike="noStrike">
                <a:solidFill>
                  <a:srgbClr val="000000"/>
                </a:solidFill>
                <a:latin typeface="Calibri"/>
                <a:ea typeface="Calibri"/>
              </a:rPr>
              <a:t> </a:t>
            </a: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ACTION</a:t>
            </a:r>
            <a:r>
              <a:rPr b="0" lang="en" sz="1200" spc="-1" strike="noStrike">
                <a:solidFill>
                  <a:srgbClr val="404040"/>
                </a:solidFill>
                <a:latin typeface="Calibri"/>
                <a:ea typeface="Calibri"/>
              </a:rPr>
              <a:t>: Adjust prerequisites to fit your course. Keep it brief.</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 sz="1200" spc="-1" strike="noStrike">
                <a:solidFill>
                  <a:srgbClr val="000000"/>
                </a:solidFill>
                <a:latin typeface="Calibri"/>
                <a:ea typeface="Calibri"/>
              </a:rPr>
              <a:t>Script: </a:t>
            </a:r>
            <a:r>
              <a:rPr b="0" lang="en" sz="1200" spc="-1" strike="noStrike">
                <a:solidFill>
                  <a:srgbClr val="000000"/>
                </a:solidFill>
                <a:latin typeface="Calibri"/>
                <a:ea typeface="Calibri"/>
              </a:rPr>
              <a:t>Before we start, I want to make sure everyone is in the correct class. Take a look at these prerequisites and message me in Chat if you have questions or aren’t sure you’re in the right spot.</a:t>
            </a:r>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ACTION</a:t>
            </a:r>
            <a:r>
              <a:rPr b="0" lang="en" sz="1200" spc="-1" strike="noStrike">
                <a:solidFill>
                  <a:srgbClr val="404040"/>
                </a:solidFill>
                <a:latin typeface="Calibri"/>
                <a:ea typeface="Calibri"/>
              </a:rPr>
              <a:t>: Adjust benefits to fit your course.</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Examples...</a:t>
            </a: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Learning Python will let you….</a:t>
            </a: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You’ll be learning Python so that you can work on XYZ project…</a:t>
            </a: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Your organization will be using Python in its upcoming digital transformation project... </a:t>
            </a:r>
            <a:endParaRPr b="0" lang="en-US" sz="1200" spc="-1" strike="noStrike">
              <a:latin typeface="Arial"/>
            </a:endParaRPr>
          </a:p>
        </p:txBody>
      </p:sp>
      <p:sp>
        <p:nvSpPr>
          <p:cNvPr id="315" name="PlaceHolder 2"/>
          <p:cNvSpPr>
            <a:spLocks noGrp="1"/>
          </p:cNvSpPr>
          <p:nvPr>
            <p:ph type="sldImg"/>
          </p:nvPr>
        </p:nvSpPr>
        <p:spPr>
          <a:xfrm>
            <a:off x="1143000" y="685800"/>
            <a:ext cx="4570200" cy="3427200"/>
          </a:xfrm>
          <a:prstGeom prst="rect">
            <a:avLst/>
          </a:prstGeom>
          <a:ln w="0">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 sz="1200" spc="-1" strike="noStrike">
                <a:solidFill>
                  <a:srgbClr val="404040"/>
                </a:solidFill>
                <a:latin typeface="Calibri"/>
                <a:ea typeface="Calibri"/>
              </a:rPr>
              <a:t>Script:</a:t>
            </a:r>
            <a:r>
              <a:rPr b="0" lang="en" sz="1200" spc="-1" strike="noStrike">
                <a:solidFill>
                  <a:srgbClr val="404040"/>
                </a:solidFill>
                <a:latin typeface="Calibri"/>
                <a:ea typeface="Calibri"/>
              </a:rPr>
              <a:t> DevelopIntelligence teaches a lot of different tech. If there’s a technology you want to learn and you don’t see it in your company’s learning catalog, let your manager know. We’d be glad to help.” </a:t>
            </a:r>
            <a:endParaRPr b="0" lang="en-US" sz="1200" spc="-1" strike="noStrike">
              <a:latin typeface="Arial"/>
            </a:endParaRPr>
          </a:p>
        </p:txBody>
      </p:sp>
      <p:sp>
        <p:nvSpPr>
          <p:cNvPr id="317" name="PlaceHolder 2"/>
          <p:cNvSpPr>
            <a:spLocks noGrp="1"/>
          </p:cNvSpPr>
          <p:nvPr>
            <p:ph type="sldImg"/>
          </p:nvPr>
        </p:nvSpPr>
        <p:spPr>
          <a:xfrm>
            <a:off x="1143000" y="685800"/>
            <a:ext cx="4570200" cy="3427200"/>
          </a:xfrm>
          <a:prstGeom prst="rect">
            <a:avLst/>
          </a:prstGeom>
          <a:ln w="0">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 sz="1200" spc="-1" strike="noStrike">
                <a:solidFill>
                  <a:srgbClr val="000000"/>
                </a:solidFill>
                <a:latin typeface="Calibri"/>
                <a:ea typeface="Calibri"/>
              </a:rPr>
              <a:t>Script:</a:t>
            </a:r>
            <a:r>
              <a:rPr b="0" lang="en" sz="1200" spc="-1" strike="noStrike">
                <a:solidFill>
                  <a:srgbClr val="000000"/>
                </a:solidFill>
                <a:latin typeface="Calibri"/>
                <a:ea typeface="Calibri"/>
              </a:rPr>
              <a:t> In your everyday life, you come across tech many times a day. When you shop online. When you pay for your morning coffee. When you watch a movie or travel. We train software developers and IT professionals who work on many of the products and services you use daily.</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595959"/>
                </a:solidFill>
                <a:latin typeface="Calibri"/>
                <a:ea typeface="Calibri"/>
              </a:rPr>
              <a:t>In fact, when you talk on the phone, watch a movie, connect with friends on social media, drive a car, fly on a plane, shop online, and order a latte with your mobile app, you are experiencing the impact of our solutions. </a:t>
            </a:r>
            <a:endParaRPr b="0" lang="en-US" sz="1200" spc="-1" strike="noStrike">
              <a:latin typeface="Arial"/>
            </a:endParaRPr>
          </a:p>
        </p:txBody>
      </p:sp>
      <p:sp>
        <p:nvSpPr>
          <p:cNvPr id="319" name="PlaceHolder 2"/>
          <p:cNvSpPr>
            <a:spLocks noGrp="1"/>
          </p:cNvSpPr>
          <p:nvPr>
            <p:ph type="sldImg"/>
          </p:nvPr>
        </p:nvSpPr>
        <p:spPr>
          <a:xfrm>
            <a:off x="1143000" y="685800"/>
            <a:ext cx="4570200" cy="3427200"/>
          </a:xfrm>
          <a:prstGeom prst="rect">
            <a:avLst/>
          </a:prstGeom>
          <a:ln w="0">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1" lang="en" sz="1200" spc="-1" strike="noStrike">
                <a:solidFill>
                  <a:srgbClr val="000000"/>
                </a:solidFill>
                <a:latin typeface="Calibri"/>
                <a:ea typeface="Calibri"/>
              </a:rPr>
              <a:t>Script:</a:t>
            </a:r>
            <a:r>
              <a:rPr b="0" lang="en" sz="1200" spc="-1" strike="noStrike">
                <a:solidFill>
                  <a:srgbClr val="000000"/>
                </a:solidFill>
                <a:latin typeface="Calibri"/>
                <a:ea typeface="Calibri"/>
              </a:rPr>
              <a:t> This is my pledge to you. I’d like to talk in particular about the third bullet. Sometimes in a class, an enthusiastic participant will want to speak out in every discussion, answer every question and so forth. I want to make sure all of you have the opportunity to be heard. So, if I haven’t heard from you in awhile, I may call on you or check in via chat, because I want to make sure everyone gets their questions answered.</a:t>
            </a:r>
            <a:br/>
            <a:br/>
            <a:r>
              <a:rPr b="0" lang="en" sz="1200" spc="-1" strike="noStrike">
                <a:solidFill>
                  <a:srgbClr val="000000"/>
                </a:solidFill>
                <a:latin typeface="Calibri"/>
                <a:ea typeface="Calibri"/>
              </a:rPr>
              <a:t>Also, I want to demonstrate the timer and confirm that everyone can see it. EggTimer is a good timer - https://e.ggtimer.com/</a:t>
            </a:r>
            <a:endParaRPr b="0" lang="en-US" sz="1200" spc="-1" strike="noStrike">
              <a:latin typeface="Arial"/>
            </a:endParaRPr>
          </a:p>
        </p:txBody>
      </p:sp>
      <p:sp>
        <p:nvSpPr>
          <p:cNvPr id="321" name="PlaceHolder 2"/>
          <p:cNvSpPr>
            <a:spLocks noGrp="1"/>
          </p:cNvSpPr>
          <p:nvPr>
            <p:ph type="sldImg"/>
          </p:nvPr>
        </p:nvSpPr>
        <p:spPr>
          <a:xfrm>
            <a:off x="1143000" y="685800"/>
            <a:ext cx="4570200" cy="3427200"/>
          </a:xfrm>
          <a:prstGeom prst="rect">
            <a:avLst/>
          </a:prstGeom>
          <a:ln w="0">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r>
              <a:rPr b="1" lang="en" sz="1200" spc="-1" strike="noStrike">
                <a:solidFill>
                  <a:srgbClr val="000000"/>
                </a:solidFill>
                <a:latin typeface="Calibri"/>
                <a:ea typeface="Calibri"/>
              </a:rPr>
              <a:t>ACTION</a:t>
            </a:r>
            <a:r>
              <a:rPr b="0" lang="en" sz="1200" spc="-1" strike="noStrike">
                <a:solidFill>
                  <a:srgbClr val="000000"/>
                </a:solidFill>
                <a:latin typeface="Calibri"/>
                <a:ea typeface="Calibri"/>
              </a:rPr>
              <a:t>: Adjust objectives to fit your course.</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Use measurable objectives that start with action verbs such as: describe, define, identify, assess, demonstrate, use, utilize. </a:t>
            </a:r>
            <a:r>
              <a:rPr b="0" lang="en" sz="1200" spc="-1" strike="noStrike" u="sng">
                <a:solidFill>
                  <a:srgbClr val="000000"/>
                </a:solidFill>
                <a:uFillTx/>
                <a:latin typeface="Calibri"/>
                <a:ea typeface="Calibri"/>
                <a:hlinkClick r:id="rId1"/>
              </a:rPr>
              <a:t>https://elearningindustry.com/writing-learning-objectives-for-elearning-what-elearning-professionals-should-know</a:t>
            </a:r>
            <a:endParaRPr b="0" lang="en-US" sz="1200" spc="-1" strike="noStrike">
              <a:latin typeface="Arial"/>
            </a:endParaRPr>
          </a:p>
        </p:txBody>
      </p:sp>
      <p:sp>
        <p:nvSpPr>
          <p:cNvPr id="323" name="PlaceHolder 2"/>
          <p:cNvSpPr>
            <a:spLocks noGrp="1"/>
          </p:cNvSpPr>
          <p:nvPr>
            <p:ph type="sldImg"/>
          </p:nvPr>
        </p:nvSpPr>
        <p:spPr>
          <a:xfrm>
            <a:off x="1143000" y="685800"/>
            <a:ext cx="4570200" cy="3427200"/>
          </a:xfrm>
          <a:prstGeom prst="rect">
            <a:avLst/>
          </a:prstGeom>
          <a:ln w="0">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914400" y="4343400"/>
            <a:ext cx="5027400" cy="4113000"/>
          </a:xfrm>
          <a:prstGeom prst="rect">
            <a:avLst/>
          </a:prstGeom>
          <a:noFill/>
          <a:ln w="0">
            <a:noFill/>
          </a:ln>
        </p:spPr>
        <p:txBody>
          <a:bodyPr lIns="0" rIns="0" tIns="91440" bIns="91440" anchor="t">
            <a:noAutofit/>
          </a:bodyPr>
          <a:p>
            <a:pPr marL="216000" indent="-216000">
              <a:lnSpc>
                <a:spcPct val="100000"/>
              </a:lnSpc>
              <a:tabLst>
                <a:tab algn="l" pos="0"/>
              </a:tabLst>
            </a:pPr>
            <a:r>
              <a:rPr b="1" lang="en" sz="1200" spc="-1" strike="noStrike">
                <a:solidFill>
                  <a:srgbClr val="000000"/>
                </a:solidFill>
                <a:latin typeface="Calibri"/>
                <a:ea typeface="Calibri"/>
              </a:rPr>
              <a:t>Mandatory</a:t>
            </a:r>
            <a:endParaRPr b="0" lang="en-US" sz="1200" spc="-1" strike="noStrike">
              <a:latin typeface="Arial"/>
            </a:endParaRPr>
          </a:p>
          <a:p>
            <a:pPr marL="216000" indent="-216000">
              <a:lnSpc>
                <a:spcPct val="100000"/>
              </a:lnSpc>
              <a:tabLst>
                <a:tab algn="l" pos="0"/>
              </a:tabLst>
            </a:pPr>
            <a:r>
              <a:rPr b="1" lang="en" sz="1200" spc="-1" strike="noStrike">
                <a:solidFill>
                  <a:srgbClr val="000000"/>
                </a:solidFill>
                <a:latin typeface="Calibri"/>
                <a:ea typeface="Calibri"/>
              </a:rPr>
              <a:t>ACTION</a:t>
            </a:r>
            <a:r>
              <a:rPr b="0" lang="en" sz="1200" spc="-1" strike="noStrike">
                <a:solidFill>
                  <a:srgbClr val="000000"/>
                </a:solidFill>
                <a:latin typeface="Calibri"/>
                <a:ea typeface="Calibri"/>
              </a:rPr>
              <a:t>: Adjust agenda as per your course. </a:t>
            </a:r>
            <a:endParaRPr b="0" lang="en-US" sz="1200" spc="-1" strike="noStrike">
              <a:latin typeface="Arial"/>
            </a:endParaRPr>
          </a:p>
          <a:p>
            <a:pPr marL="216000" indent="-216000">
              <a:lnSpc>
                <a:spcPct val="100000"/>
              </a:lnSpc>
              <a:tabLst>
                <a:tab algn="l" pos="0"/>
              </a:tabLst>
            </a:pPr>
            <a:endParaRPr b="0" lang="en-US" sz="1200" spc="-1" strike="noStrike">
              <a:latin typeface="Arial"/>
            </a:endParaRPr>
          </a:p>
          <a:p>
            <a:pPr marL="216000" indent="-216000">
              <a:lnSpc>
                <a:spcPct val="100000"/>
              </a:lnSpc>
              <a:tabLst>
                <a:tab algn="l" pos="0"/>
              </a:tabLst>
            </a:pPr>
            <a:r>
              <a:rPr b="0" lang="en" sz="1200" spc="-1" strike="noStrike">
                <a:solidFill>
                  <a:srgbClr val="000000"/>
                </a:solidFill>
                <a:latin typeface="Calibri"/>
                <a:ea typeface="Calibri"/>
              </a:rPr>
              <a:t>The agenda provides students a roadmap of where the class is going and what is coming up. Keep it high level, as there is no need to include “Gazornin” in the agenda if that’s something they don’t understand. Refer to the agenda at the beginning of the class, at the end of every day and at the beginning of every morning. In the mornings, the Agenda is a great way to facilitate a Q&amp;A session about what was covered on the previous day.</a:t>
            </a:r>
            <a:endParaRPr b="0" lang="en-US" sz="1200" spc="-1" strike="noStrike">
              <a:latin typeface="Arial"/>
            </a:endParaRPr>
          </a:p>
        </p:txBody>
      </p:sp>
      <p:sp>
        <p:nvSpPr>
          <p:cNvPr id="325" name="PlaceHolder 2"/>
          <p:cNvSpPr>
            <a:spLocks noGrp="1"/>
          </p:cNvSpPr>
          <p:nvPr>
            <p:ph type="sldImg"/>
          </p:nvPr>
        </p:nvSpPr>
        <p:spPr>
          <a:xfrm>
            <a:off x="1143000" y="685800"/>
            <a:ext cx="4570200" cy="342720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3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3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8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0" name="Google Shape;171;p32"/>
          <p:cNvGrpSpPr/>
          <p:nvPr/>
        </p:nvGrpSpPr>
        <p:grpSpPr>
          <a:xfrm>
            <a:off x="4832640" y="909000"/>
            <a:ext cx="4663440" cy="4732920"/>
            <a:chOff x="4832640" y="909000"/>
            <a:chExt cx="4663440" cy="4732920"/>
          </a:xfrm>
        </p:grpSpPr>
        <p:pic>
          <p:nvPicPr>
            <p:cNvPr id="1" name="Google Shape;172;p32" descr=""/>
            <p:cNvPicPr/>
            <p:nvPr/>
          </p:nvPicPr>
          <p:blipFill>
            <a:blip r:embed="rId2">
              <a:alphaModFix amt="64000"/>
            </a:blip>
            <a:stretch/>
          </p:blipFill>
          <p:spPr>
            <a:xfrm rot="16200000">
              <a:off x="5920560" y="2066400"/>
              <a:ext cx="4732920" cy="2417760"/>
            </a:xfrm>
            <a:prstGeom prst="rect">
              <a:avLst/>
            </a:prstGeom>
            <a:ln w="0">
              <a:noFill/>
            </a:ln>
          </p:spPr>
        </p:pic>
        <p:pic>
          <p:nvPicPr>
            <p:cNvPr id="2" name="Google Shape;173;p32" descr=""/>
            <p:cNvPicPr/>
            <p:nvPr/>
          </p:nvPicPr>
          <p:blipFill>
            <a:blip r:embed="rId3">
              <a:alphaModFix amt="64000"/>
            </a:blip>
            <a:stretch/>
          </p:blipFill>
          <p:spPr>
            <a:xfrm rot="16200000">
              <a:off x="3674880" y="2066400"/>
              <a:ext cx="4732920" cy="2417760"/>
            </a:xfrm>
            <a:prstGeom prst="rect">
              <a:avLst/>
            </a:prstGeom>
            <a:ln w="0">
              <a:noFill/>
            </a:ln>
          </p:spPr>
        </p:pic>
      </p:grpSp>
      <p:sp>
        <p:nvSpPr>
          <p:cNvPr id="3" name="Google Shape;174;p32"/>
          <p:cNvSpPr/>
          <p:nvPr/>
        </p:nvSpPr>
        <p:spPr>
          <a:xfrm flipH="1">
            <a:off x="502560" y="1576800"/>
            <a:ext cx="7210800" cy="112320"/>
          </a:xfrm>
          <a:prstGeom prst="rect">
            <a:avLst/>
          </a:prstGeom>
          <a:gradFill rotWithShape="0">
            <a:gsLst>
              <a:gs pos="0">
                <a:srgbClr val="f05a28"/>
              </a:gs>
              <a:gs pos="100000">
                <a:srgbClr val="e80a89"/>
              </a:gs>
            </a:gsLst>
            <a:lin ang="10800000"/>
          </a:gradFill>
          <a:ln w="0">
            <a:noFill/>
          </a:ln>
        </p:spPr>
        <p:style>
          <a:lnRef idx="0"/>
          <a:fillRef idx="0"/>
          <a:effectRef idx="0"/>
          <a:fontRef idx="minor"/>
        </p:style>
      </p:sp>
      <p:sp>
        <p:nvSpPr>
          <p:cNvPr id="4" name="Google Shape;175;p32"/>
          <p:cNvSpPr/>
          <p:nvPr/>
        </p:nvSpPr>
        <p:spPr>
          <a:xfrm rot="5400000">
            <a:off x="124560" y="1957680"/>
            <a:ext cx="873360" cy="111240"/>
          </a:xfrm>
          <a:prstGeom prst="rect">
            <a:avLst/>
          </a:prstGeom>
          <a:solidFill>
            <a:srgbClr val="ea008a"/>
          </a:solidFill>
          <a:ln w="0">
            <a:noFill/>
          </a:ln>
        </p:spPr>
        <p:style>
          <a:lnRef idx="0"/>
          <a:fillRef idx="0"/>
          <a:effectRef idx="0"/>
          <a:fontRef idx="minor"/>
        </p:style>
      </p:sp>
      <p:sp>
        <p:nvSpPr>
          <p:cNvPr id="5" name="Google Shape;176;p32"/>
          <p:cNvSpPr/>
          <p:nvPr/>
        </p:nvSpPr>
        <p:spPr>
          <a:xfrm rot="5400000">
            <a:off x="6813360" y="784080"/>
            <a:ext cx="1694880" cy="111240"/>
          </a:xfrm>
          <a:prstGeom prst="rect">
            <a:avLst/>
          </a:prstGeom>
          <a:solidFill>
            <a:schemeClr val="accent1"/>
          </a:solidFill>
          <a:ln w="0">
            <a:noFill/>
          </a:ln>
        </p:spPr>
        <p:style>
          <a:lnRef idx="0"/>
          <a:fillRef idx="0"/>
          <a:effectRef idx="0"/>
          <a:fontRef idx="minor"/>
        </p:style>
      </p:sp>
      <p:pic>
        <p:nvPicPr>
          <p:cNvPr id="6" name="Google Shape;177;p32" descr=""/>
          <p:cNvPicPr/>
          <p:nvPr/>
        </p:nvPicPr>
        <p:blipFill>
          <a:blip r:embed="rId4"/>
          <a:stretch/>
        </p:blipFill>
        <p:spPr>
          <a:xfrm>
            <a:off x="9533880" y="4458600"/>
            <a:ext cx="1336320" cy="289080"/>
          </a:xfrm>
          <a:prstGeom prst="rect">
            <a:avLst/>
          </a:prstGeom>
          <a:ln w="0">
            <a:noFill/>
          </a:ln>
        </p:spPr>
      </p:pic>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Google Shape;114;p24"/>
          <p:cNvSpPr/>
          <p:nvPr/>
        </p:nvSpPr>
        <p:spPr>
          <a:xfrm flipH="1">
            <a:off x="385560" y="447840"/>
            <a:ext cx="2217240" cy="85680"/>
          </a:xfrm>
          <a:prstGeom prst="rect">
            <a:avLst/>
          </a:prstGeom>
          <a:gradFill rotWithShape="0">
            <a:gsLst>
              <a:gs pos="0">
                <a:srgbClr val="f05a28"/>
              </a:gs>
              <a:gs pos="100000">
                <a:srgbClr val="e80a89"/>
              </a:gs>
            </a:gsLst>
            <a:lin ang="10800000"/>
          </a:gradFill>
          <a:ln w="0">
            <a:noFill/>
          </a:ln>
        </p:spPr>
        <p:style>
          <a:lnRef idx="0"/>
          <a:fillRef idx="0"/>
          <a:effectRef idx="0"/>
          <a:fontRef idx="minor"/>
        </p:style>
      </p:sp>
      <p:sp>
        <p:nvSpPr>
          <p:cNvPr id="46" name="Google Shape;115;p24"/>
          <p:cNvSpPr/>
          <p:nvPr/>
        </p:nvSpPr>
        <p:spPr>
          <a:xfrm rot="5400000">
            <a:off x="124920" y="709920"/>
            <a:ext cx="609480" cy="85320"/>
          </a:xfrm>
          <a:prstGeom prst="rect">
            <a:avLst/>
          </a:prstGeom>
          <a:solidFill>
            <a:srgbClr val="e80a89"/>
          </a:solidFill>
          <a:ln w="0">
            <a:noFill/>
          </a:ln>
        </p:spPr>
        <p:style>
          <a:lnRef idx="0"/>
          <a:fillRef idx="0"/>
          <a:effectRef idx="0"/>
          <a:fontRef idx="minor"/>
        </p:style>
      </p:sp>
      <p:sp>
        <p:nvSpPr>
          <p:cNvPr id="47" name="Google Shape;116;p24"/>
          <p:cNvSpPr/>
          <p:nvPr/>
        </p:nvSpPr>
        <p:spPr>
          <a:xfrm rot="5400000">
            <a:off x="2297160" y="222480"/>
            <a:ext cx="533520" cy="85320"/>
          </a:xfrm>
          <a:prstGeom prst="rect">
            <a:avLst/>
          </a:prstGeom>
          <a:solidFill>
            <a:schemeClr val="accent1"/>
          </a:solidFill>
          <a:ln w="0">
            <a:noFill/>
          </a:ln>
        </p:spPr>
        <p:style>
          <a:lnRef idx="0"/>
          <a:fillRef idx="0"/>
          <a:effectRef idx="0"/>
          <a:fontRef idx="minor"/>
        </p:style>
      </p:sp>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81;p20"/>
          <p:cNvSpPr/>
          <p:nvPr/>
        </p:nvSpPr>
        <p:spPr>
          <a:xfrm flipH="1">
            <a:off x="385560" y="447840"/>
            <a:ext cx="2217240" cy="85680"/>
          </a:xfrm>
          <a:prstGeom prst="rect">
            <a:avLst/>
          </a:prstGeom>
          <a:gradFill rotWithShape="0">
            <a:gsLst>
              <a:gs pos="0">
                <a:srgbClr val="f05a28"/>
              </a:gs>
              <a:gs pos="100000">
                <a:srgbClr val="e80a89"/>
              </a:gs>
            </a:gsLst>
            <a:lin ang="10800000"/>
          </a:gradFill>
          <a:ln w="0">
            <a:noFill/>
          </a:ln>
        </p:spPr>
        <p:style>
          <a:lnRef idx="0"/>
          <a:fillRef idx="0"/>
          <a:effectRef idx="0"/>
          <a:fontRef idx="minor"/>
        </p:style>
      </p:sp>
      <p:sp>
        <p:nvSpPr>
          <p:cNvPr id="87" name="Google Shape;82;p20"/>
          <p:cNvSpPr/>
          <p:nvPr/>
        </p:nvSpPr>
        <p:spPr>
          <a:xfrm rot="5400000">
            <a:off x="96120" y="740160"/>
            <a:ext cx="670320" cy="85320"/>
          </a:xfrm>
          <a:prstGeom prst="rect">
            <a:avLst/>
          </a:prstGeom>
          <a:solidFill>
            <a:srgbClr val="e80a89"/>
          </a:solidFill>
          <a:ln w="0">
            <a:noFill/>
          </a:ln>
        </p:spPr>
        <p:style>
          <a:lnRef idx="0"/>
          <a:fillRef idx="0"/>
          <a:effectRef idx="0"/>
          <a:fontRef idx="minor"/>
        </p:style>
      </p:sp>
      <p:sp>
        <p:nvSpPr>
          <p:cNvPr id="88" name="Google Shape;83;p20"/>
          <p:cNvSpPr/>
          <p:nvPr/>
        </p:nvSpPr>
        <p:spPr>
          <a:xfrm rot="5400000">
            <a:off x="2297160" y="222480"/>
            <a:ext cx="533520" cy="85320"/>
          </a:xfrm>
          <a:prstGeom prst="rect">
            <a:avLst/>
          </a:prstGeom>
          <a:solidFill>
            <a:schemeClr val="accent1"/>
          </a:solidFill>
          <a:ln w="0">
            <a:noFill/>
          </a:ln>
        </p:spPr>
        <p:style>
          <a:lnRef idx="0"/>
          <a:fillRef idx="0"/>
          <a:effectRef idx="0"/>
          <a:fontRef idx="minor"/>
        </p:style>
      </p:sp>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Google Shape;81;p20"/>
          <p:cNvSpPr/>
          <p:nvPr/>
        </p:nvSpPr>
        <p:spPr>
          <a:xfrm flipH="1">
            <a:off x="385560" y="447840"/>
            <a:ext cx="2217240" cy="85680"/>
          </a:xfrm>
          <a:prstGeom prst="rect">
            <a:avLst/>
          </a:prstGeom>
          <a:gradFill rotWithShape="0">
            <a:gsLst>
              <a:gs pos="0">
                <a:srgbClr val="f05a28"/>
              </a:gs>
              <a:gs pos="100000">
                <a:srgbClr val="e80a89"/>
              </a:gs>
            </a:gsLst>
            <a:lin ang="10800000"/>
          </a:gradFill>
          <a:ln w="0">
            <a:noFill/>
          </a:ln>
        </p:spPr>
        <p:style>
          <a:lnRef idx="0"/>
          <a:fillRef idx="0"/>
          <a:effectRef idx="0"/>
          <a:fontRef idx="minor"/>
        </p:style>
      </p:sp>
      <p:sp>
        <p:nvSpPr>
          <p:cNvPr id="128" name="Google Shape;82;p20"/>
          <p:cNvSpPr/>
          <p:nvPr/>
        </p:nvSpPr>
        <p:spPr>
          <a:xfrm rot="5400000">
            <a:off x="96120" y="740160"/>
            <a:ext cx="670320" cy="85320"/>
          </a:xfrm>
          <a:prstGeom prst="rect">
            <a:avLst/>
          </a:prstGeom>
          <a:solidFill>
            <a:srgbClr val="e80a89"/>
          </a:solidFill>
          <a:ln w="0">
            <a:noFill/>
          </a:ln>
        </p:spPr>
        <p:style>
          <a:lnRef idx="0"/>
          <a:fillRef idx="0"/>
          <a:effectRef idx="0"/>
          <a:fontRef idx="minor"/>
        </p:style>
      </p:sp>
      <p:sp>
        <p:nvSpPr>
          <p:cNvPr id="129" name="Google Shape;83;p20"/>
          <p:cNvSpPr/>
          <p:nvPr/>
        </p:nvSpPr>
        <p:spPr>
          <a:xfrm rot="5400000">
            <a:off x="2297160" y="222480"/>
            <a:ext cx="533520" cy="85320"/>
          </a:xfrm>
          <a:prstGeom prst="rect">
            <a:avLst/>
          </a:prstGeom>
          <a:solidFill>
            <a:schemeClr val="accent1"/>
          </a:solidFill>
          <a:ln w="0">
            <a:noFill/>
          </a:ln>
        </p:spPr>
        <p:style>
          <a:lnRef idx="0"/>
          <a:fillRef idx="0"/>
          <a:effectRef idx="0"/>
          <a:fontRef idx="minor"/>
        </p:style>
      </p:sp>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05a28"/>
            </a:gs>
            <a:gs pos="100000">
              <a:srgbClr val="e80a89"/>
            </a:gs>
          </a:gsLst>
          <a:lin ang="0"/>
        </a:gra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jpe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20" Type="http://schemas.openxmlformats.org/officeDocument/2006/relationships/image" Target="../media/image25.png"/><Relationship Id="rId21" Type="http://schemas.openxmlformats.org/officeDocument/2006/relationships/image" Target="../media/image26.png"/><Relationship Id="rId22" Type="http://schemas.openxmlformats.org/officeDocument/2006/relationships/image" Target="../media/image27.jpeg"/><Relationship Id="rId23" Type="http://schemas.openxmlformats.org/officeDocument/2006/relationships/image" Target="../media/image28.png"/><Relationship Id="rId24" Type="http://schemas.openxmlformats.org/officeDocument/2006/relationships/image" Target="../media/image29.png"/><Relationship Id="rId25" Type="http://schemas.openxmlformats.org/officeDocument/2006/relationships/image" Target="../media/image30.png"/><Relationship Id="rId26" Type="http://schemas.openxmlformats.org/officeDocument/2006/relationships/image" Target="../media/image31.png"/><Relationship Id="rId27" Type="http://schemas.openxmlformats.org/officeDocument/2006/relationships/image" Target="../media/image32.png"/><Relationship Id="rId28" Type="http://schemas.openxmlformats.org/officeDocument/2006/relationships/image" Target="../media/image33.png"/><Relationship Id="rId29" Type="http://schemas.openxmlformats.org/officeDocument/2006/relationships/image" Target="../media/image34.jpeg"/><Relationship Id="rId30" Type="http://schemas.openxmlformats.org/officeDocument/2006/relationships/image" Target="../media/image35.png"/><Relationship Id="rId31" Type="http://schemas.openxmlformats.org/officeDocument/2006/relationships/image" Target="../media/image36.png"/><Relationship Id="rId32" Type="http://schemas.openxmlformats.org/officeDocument/2006/relationships/image" Target="../media/image37.png"/><Relationship Id="rId33" Type="http://schemas.openxmlformats.org/officeDocument/2006/relationships/image" Target="../media/image38.png"/><Relationship Id="rId34" Type="http://schemas.openxmlformats.org/officeDocument/2006/relationships/image" Target="../media/image39.png"/><Relationship Id="rId35" Type="http://schemas.openxmlformats.org/officeDocument/2006/relationships/image" Target="../media/image40.png"/><Relationship Id="rId36" Type="http://schemas.openxmlformats.org/officeDocument/2006/relationships/image" Target="../media/image41.png"/><Relationship Id="rId37" Type="http://schemas.openxmlformats.org/officeDocument/2006/relationships/image" Target="../media/image42.png"/><Relationship Id="rId38" Type="http://schemas.openxmlformats.org/officeDocument/2006/relationships/image" Target="../media/image43.png"/><Relationship Id="rId39" Type="http://schemas.openxmlformats.org/officeDocument/2006/relationships/image" Target="../media/image44.png"/><Relationship Id="rId40" Type="http://schemas.openxmlformats.org/officeDocument/2006/relationships/slideLayout" Target="../slideLayouts/slideLayout25.xml"/><Relationship Id="rId4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image" Target="../media/image46.jpeg"/><Relationship Id="rId3" Type="http://schemas.openxmlformats.org/officeDocument/2006/relationships/image" Target="../media/image47.jpeg"/><Relationship Id="rId4" Type="http://schemas.openxmlformats.org/officeDocument/2006/relationships/slideLayout" Target="../slideLayouts/slideLayout25.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2" name="PlaceHolder 1"/>
          <p:cNvSpPr>
            <a:spLocks noGrp="1"/>
          </p:cNvSpPr>
          <p:nvPr>
            <p:ph type="title"/>
          </p:nvPr>
        </p:nvSpPr>
        <p:spPr>
          <a:xfrm>
            <a:off x="685800" y="3085200"/>
            <a:ext cx="8518680" cy="570960"/>
          </a:xfrm>
          <a:prstGeom prst="rect">
            <a:avLst/>
          </a:prstGeom>
          <a:noFill/>
          <a:ln w="0">
            <a:noFill/>
          </a:ln>
        </p:spPr>
        <p:txBody>
          <a:bodyPr lIns="90000" rIns="90000" tIns="91440" bIns="91440" anchor="b">
            <a:noAutofit/>
          </a:bodyPr>
          <a:p>
            <a:pPr>
              <a:lnSpc>
                <a:spcPct val="100000"/>
              </a:lnSpc>
              <a:tabLst>
                <a:tab algn="l" pos="0"/>
              </a:tabLst>
            </a:pPr>
            <a:endParaRPr b="0" lang="en-US" sz="4400" spc="-1" strike="noStrike">
              <a:latin typeface="Arial"/>
            </a:endParaRPr>
          </a:p>
          <a:p>
            <a:pPr>
              <a:lnSpc>
                <a:spcPct val="100000"/>
              </a:lnSpc>
              <a:tabLst>
                <a:tab algn="l" pos="0"/>
              </a:tabLst>
            </a:pPr>
            <a:r>
              <a:rPr b="1" lang="en" sz="2700" spc="-1" strike="noStrike">
                <a:solidFill>
                  <a:srgbClr val="ffffff"/>
                </a:solidFill>
                <a:latin typeface="Arial"/>
                <a:ea typeface="Arial"/>
              </a:rPr>
              <a:t>Welcome</a:t>
            </a:r>
            <a:endParaRPr b="0" lang="en-US" sz="2700" spc="-1" strike="noStrike">
              <a:latin typeface="Arial"/>
            </a:endParaRPr>
          </a:p>
          <a:p>
            <a:pPr>
              <a:lnSpc>
                <a:spcPct val="100000"/>
              </a:lnSpc>
              <a:tabLst>
                <a:tab algn="l" pos="0"/>
              </a:tabLst>
            </a:pPr>
            <a:r>
              <a:rPr b="1" lang="en" sz="4500" spc="-1" strike="noStrike">
                <a:solidFill>
                  <a:srgbClr val="ffffff"/>
                </a:solidFill>
                <a:latin typeface="Arial"/>
                <a:ea typeface="Arial"/>
              </a:rPr>
              <a:t>Ford C Programming Academy 2022</a:t>
            </a:r>
            <a:endParaRPr b="0" lang="en-US" sz="4500" spc="-1" strike="noStrike">
              <a:latin typeface="Arial"/>
            </a:endParaRPr>
          </a:p>
        </p:txBody>
      </p:sp>
      <p:pic>
        <p:nvPicPr>
          <p:cNvPr id="213" name="Google Shape;269;p43" descr=""/>
          <p:cNvPicPr/>
          <p:nvPr/>
        </p:nvPicPr>
        <p:blipFill>
          <a:blip r:embed="rId1"/>
          <a:stretch/>
        </p:blipFill>
        <p:spPr>
          <a:xfrm>
            <a:off x="5874120" y="3823920"/>
            <a:ext cx="3067200" cy="13903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How we’re going to work together before class</a:t>
            </a:r>
            <a:endParaRPr b="0" lang="en-US" sz="2000" spc="-1" strike="noStrike">
              <a:latin typeface="Arial"/>
            </a:endParaRPr>
          </a:p>
        </p:txBody>
      </p:sp>
      <p:sp>
        <p:nvSpPr>
          <p:cNvPr id="292" name="Google Shape;384;p 2"/>
          <p:cNvSpPr/>
          <p:nvPr/>
        </p:nvSpPr>
        <p:spPr>
          <a:xfrm>
            <a:off x="613800" y="1027800"/>
            <a:ext cx="7084800" cy="3663000"/>
          </a:xfrm>
          <a:prstGeom prst="rect">
            <a:avLst/>
          </a:prstGeom>
          <a:noFill/>
          <a:ln w="0">
            <a:noFill/>
          </a:ln>
        </p:spPr>
        <p:style>
          <a:lnRef idx="0"/>
          <a:fillRef idx="0"/>
          <a:effectRef idx="0"/>
          <a:fontRef idx="minor"/>
        </p:style>
        <p:txBody>
          <a:bodyPr lIns="90000" rIns="90000" tIns="91440" bIns="91440" anchor="t">
            <a:noAutofit/>
          </a:bodyPr>
          <a:p>
            <a:pPr marL="216000" indent="-216000">
              <a:lnSpc>
                <a:spcPct val="150000"/>
              </a:lnSpc>
              <a:buClr>
                <a:srgbClr val="404040"/>
              </a:buClr>
              <a:buSzPct val="70000"/>
              <a:buFont typeface="Wingdings" charset="2"/>
              <a:buChar char=""/>
            </a:pPr>
            <a:r>
              <a:rPr b="0" lang="en" sz="1500" spc="-1" strike="noStrike">
                <a:solidFill>
                  <a:srgbClr val="404040"/>
                </a:solidFill>
                <a:latin typeface="Arial"/>
                <a:ea typeface="Arial"/>
              </a:rPr>
              <a:t>Pre-work in your Pluralsight Channel to get you thinking about embedded C </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Assigned readings – MCU data sheets</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On-line video content covering C and some related topics</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C Skills IQ evaluation</a:t>
            </a:r>
            <a:endParaRPr b="0" lang="en-US" sz="1500" spc="-1" strike="noStrike">
              <a:latin typeface="Arial"/>
            </a:endParaRPr>
          </a:p>
          <a:p>
            <a:pPr marL="216000" indent="-216000">
              <a:lnSpc>
                <a:spcPct val="150000"/>
              </a:lnSpc>
              <a:buClr>
                <a:srgbClr val="404040"/>
              </a:buClr>
              <a:buSzPct val="70000"/>
              <a:buFont typeface="Wingdings" charset="2"/>
              <a:buChar char=""/>
            </a:pPr>
            <a:r>
              <a:rPr b="0" lang="en" sz="1500" spc="-1" strike="noStrike">
                <a:solidFill>
                  <a:srgbClr val="404040"/>
                </a:solidFill>
                <a:latin typeface="Arial"/>
                <a:ea typeface="Arial"/>
              </a:rPr>
              <a:t>Setting up your workstation</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Zoom meeting scheduled for Thursday Jan 6th, 12:00 PM</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If you have questions, contact me</a:t>
            </a:r>
            <a:endParaRPr b="0" lang="en-US" sz="1500" spc="-1" strike="noStrike">
              <a:latin typeface="Arial"/>
            </a:endParaRPr>
          </a:p>
          <a:p>
            <a:pPr marL="216000" indent="-216000">
              <a:lnSpc>
                <a:spcPct val="150000"/>
              </a:lnSpc>
              <a:buClr>
                <a:srgbClr val="404040"/>
              </a:buClr>
              <a:buSzPct val="70000"/>
              <a:buFont typeface="Wingdings" charset="2"/>
              <a:buChar char=""/>
            </a:pPr>
            <a:r>
              <a:rPr b="0" lang="en" sz="1500" spc="-1" strike="noStrike">
                <a:solidFill>
                  <a:srgbClr val="404040"/>
                </a:solidFill>
                <a:latin typeface="Arial"/>
                <a:ea typeface="Arial"/>
              </a:rPr>
              <a:t>Student survey to help me get to know you</a:t>
            </a:r>
            <a:endParaRPr b="0" lang="en-US" sz="1500" spc="-1" strike="noStrike">
              <a:latin typeface="Arial"/>
            </a:endParaRPr>
          </a:p>
        </p:txBody>
      </p:sp>
      <p:sp>
        <p:nvSpPr>
          <p:cNvPr id="293"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0CC3CF19-476E-4E43-8281-3B8A2AEBE892}"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How we’re going to work together during class</a:t>
            </a:r>
            <a:endParaRPr b="0" lang="en-US" sz="2000" spc="-1" strike="noStrike">
              <a:latin typeface="Arial"/>
            </a:endParaRPr>
          </a:p>
        </p:txBody>
      </p:sp>
      <p:sp>
        <p:nvSpPr>
          <p:cNvPr id="295" name="Google Shape;384;p52"/>
          <p:cNvSpPr/>
          <p:nvPr/>
        </p:nvSpPr>
        <p:spPr>
          <a:xfrm>
            <a:off x="613800" y="1027800"/>
            <a:ext cx="7084800" cy="3663000"/>
          </a:xfrm>
          <a:prstGeom prst="rect">
            <a:avLst/>
          </a:prstGeom>
          <a:noFill/>
          <a:ln w="0">
            <a:noFill/>
          </a:ln>
        </p:spPr>
        <p:style>
          <a:lnRef idx="0"/>
          <a:fillRef idx="0"/>
          <a:effectRef idx="0"/>
          <a:fontRef idx="minor"/>
        </p:style>
        <p:txBody>
          <a:bodyPr lIns="90000" rIns="90000" tIns="91440" bIns="91440" anchor="t">
            <a:noAutofit/>
          </a:bodyPr>
          <a:p>
            <a:pPr marL="216000" indent="-216000">
              <a:lnSpc>
                <a:spcPct val="150000"/>
              </a:lnSpc>
              <a:buClr>
                <a:srgbClr val="000000"/>
              </a:buClr>
              <a:buSzPct val="70000"/>
              <a:buFont typeface="Wingdings" charset="2"/>
              <a:buChar char=""/>
            </a:pPr>
            <a:r>
              <a:rPr b="0" lang="en" sz="1500" spc="-1" strike="noStrike">
                <a:solidFill>
                  <a:srgbClr val="404040"/>
                </a:solidFill>
                <a:latin typeface="Arial"/>
                <a:ea typeface="Arial"/>
              </a:rPr>
              <a:t>Every day:</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Standing meeting</a:t>
            </a:r>
            <a:endParaRPr b="0" lang="en-US" sz="1500" spc="-1" strike="noStrike">
              <a:latin typeface="Arial"/>
            </a:endParaRPr>
          </a:p>
          <a:p>
            <a:pPr lvl="2" marL="648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Accomplishments, struggles, + something fun</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Recap, answer questions, and set course for the day</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New material </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Instructor-led team programming (with Popsicle Sticks!)</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Individual and group programming projects in breakout rooms</a:t>
            </a:r>
            <a:endParaRPr b="0" lang="en-US" sz="1500" spc="-1" strike="noStrike">
              <a:latin typeface="Arial"/>
            </a:endParaRPr>
          </a:p>
          <a:p>
            <a:pPr marL="216000" indent="-216000">
              <a:lnSpc>
                <a:spcPct val="150000"/>
              </a:lnSpc>
              <a:buClr>
                <a:srgbClr val="000000"/>
              </a:buClr>
              <a:buSzPct val="70000"/>
              <a:buFont typeface="Wingdings" charset="2"/>
              <a:buChar char=""/>
            </a:pPr>
            <a:r>
              <a:rPr b="0" lang="en" sz="1500" spc="-1" strike="noStrike">
                <a:solidFill>
                  <a:srgbClr val="404040"/>
                </a:solidFill>
                <a:latin typeface="Arial"/>
                <a:ea typeface="Arial"/>
              </a:rPr>
              <a:t>Every week: </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Guest speakers from functional groups</a:t>
            </a:r>
            <a:endParaRPr b="0" lang="en-US" sz="1500" spc="-1" strike="noStrike">
              <a:latin typeface="Arial"/>
            </a:endParaRPr>
          </a:p>
          <a:p>
            <a:pPr lvl="1" marL="432000" indent="-216000">
              <a:lnSpc>
                <a:spcPct val="150000"/>
              </a:lnSpc>
              <a:buClr>
                <a:srgbClr val="000000"/>
              </a:buClr>
              <a:buSzPct val="45000"/>
              <a:buFont typeface="Wingdings" charset="2"/>
              <a:buChar char=""/>
            </a:pPr>
            <a:r>
              <a:rPr b="0" lang="en" sz="1500" spc="-1" strike="noStrike">
                <a:solidFill>
                  <a:srgbClr val="404040"/>
                </a:solidFill>
                <a:latin typeface="Arial"/>
                <a:ea typeface="Arial"/>
              </a:rPr>
              <a:t>Review, quiz and evaluation</a:t>
            </a:r>
            <a:endParaRPr b="0" lang="en-US" sz="1500" spc="-1" strike="noStrike">
              <a:latin typeface="Arial"/>
            </a:endParaRPr>
          </a:p>
        </p:txBody>
      </p:sp>
      <p:sp>
        <p:nvSpPr>
          <p:cNvPr id="296"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A11C78FE-4D84-4F41-BD71-913EDF0380D1}"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7" name="Google Shape;390;p53" descr=""/>
          <p:cNvPicPr/>
          <p:nvPr/>
        </p:nvPicPr>
        <p:blipFill>
          <a:blip r:embed="rId1">
            <a:alphaModFix amt="37000"/>
          </a:blip>
          <a:stretch/>
        </p:blipFill>
        <p:spPr>
          <a:xfrm>
            <a:off x="1369440" y="158760"/>
            <a:ext cx="5068440" cy="5141880"/>
          </a:xfrm>
          <a:prstGeom prst="rect">
            <a:avLst/>
          </a:prstGeom>
          <a:ln w="0">
            <a:noFill/>
          </a:ln>
        </p:spPr>
      </p:pic>
      <p:sp>
        <p:nvSpPr>
          <p:cNvPr id="298" name="Google Shape;391;p53"/>
          <p:cNvSpPr/>
          <p:nvPr/>
        </p:nvSpPr>
        <p:spPr>
          <a:xfrm flipH="1">
            <a:off x="768240" y="2009880"/>
            <a:ext cx="2224440" cy="112320"/>
          </a:xfrm>
          <a:prstGeom prst="rect">
            <a:avLst/>
          </a:prstGeom>
          <a:solidFill>
            <a:schemeClr val="accent6"/>
          </a:solidFill>
          <a:ln w="0">
            <a:noFill/>
          </a:ln>
        </p:spPr>
        <p:style>
          <a:lnRef idx="0"/>
          <a:fillRef idx="0"/>
          <a:effectRef idx="0"/>
          <a:fontRef idx="minor"/>
        </p:style>
      </p:sp>
      <p:grpSp>
        <p:nvGrpSpPr>
          <p:cNvPr id="299" name="Google Shape;392;p53"/>
          <p:cNvGrpSpPr/>
          <p:nvPr/>
        </p:nvGrpSpPr>
        <p:grpSpPr>
          <a:xfrm>
            <a:off x="4452840" y="1247760"/>
            <a:ext cx="4763880" cy="4835880"/>
            <a:chOff x="4452840" y="1247760"/>
            <a:chExt cx="4763880" cy="4835880"/>
          </a:xfrm>
        </p:grpSpPr>
        <p:pic>
          <p:nvPicPr>
            <p:cNvPr id="300" name="Google Shape;393;p53" descr=""/>
            <p:cNvPicPr/>
            <p:nvPr/>
          </p:nvPicPr>
          <p:blipFill>
            <a:blip r:embed="rId2">
              <a:alphaModFix amt="64000"/>
            </a:blip>
            <a:stretch/>
          </p:blipFill>
          <p:spPr>
            <a:xfrm rot="16200000">
              <a:off x="5564160" y="2431080"/>
              <a:ext cx="4835880" cy="2469240"/>
            </a:xfrm>
            <a:prstGeom prst="rect">
              <a:avLst/>
            </a:prstGeom>
            <a:ln w="0">
              <a:noFill/>
            </a:ln>
          </p:spPr>
        </p:pic>
        <p:pic>
          <p:nvPicPr>
            <p:cNvPr id="301" name="Google Shape;394;p53" descr=""/>
            <p:cNvPicPr/>
            <p:nvPr/>
          </p:nvPicPr>
          <p:blipFill>
            <a:blip r:embed="rId3">
              <a:alphaModFix amt="64000"/>
            </a:blip>
            <a:stretch/>
          </p:blipFill>
          <p:spPr>
            <a:xfrm rot="16200000">
              <a:off x="3269520" y="2431080"/>
              <a:ext cx="4835880" cy="2469240"/>
            </a:xfrm>
            <a:prstGeom prst="rect">
              <a:avLst/>
            </a:prstGeom>
            <a:ln w="0">
              <a:noFill/>
            </a:ln>
          </p:spPr>
        </p:pic>
      </p:grpSp>
      <p:sp>
        <p:nvSpPr>
          <p:cNvPr id="302" name="Google Shape;395;p53"/>
          <p:cNvSpPr/>
          <p:nvPr/>
        </p:nvSpPr>
        <p:spPr>
          <a:xfrm rot="5400000">
            <a:off x="348840" y="2418480"/>
            <a:ext cx="928080" cy="111240"/>
          </a:xfrm>
          <a:prstGeom prst="rect">
            <a:avLst/>
          </a:prstGeom>
          <a:solidFill>
            <a:schemeClr val="accent6"/>
          </a:solidFill>
          <a:ln w="0">
            <a:noFill/>
          </a:ln>
        </p:spPr>
        <p:style>
          <a:lnRef idx="0"/>
          <a:fillRef idx="0"/>
          <a:effectRef idx="0"/>
          <a:fontRef idx="minor"/>
        </p:style>
      </p:sp>
      <p:sp>
        <p:nvSpPr>
          <p:cNvPr id="303" name="Google Shape;396;p53"/>
          <p:cNvSpPr/>
          <p:nvPr/>
        </p:nvSpPr>
        <p:spPr>
          <a:xfrm rot="5400000">
            <a:off x="1933920" y="1005480"/>
            <a:ext cx="2122200" cy="111240"/>
          </a:xfrm>
          <a:prstGeom prst="rect">
            <a:avLst/>
          </a:prstGeom>
          <a:solidFill>
            <a:schemeClr val="accent6"/>
          </a:solidFill>
          <a:ln w="0">
            <a:noFill/>
          </a:ln>
        </p:spPr>
        <p:style>
          <a:lnRef idx="0"/>
          <a:fillRef idx="0"/>
          <a:effectRef idx="0"/>
          <a:fontRef idx="minor"/>
        </p:style>
      </p:sp>
      <p:sp>
        <p:nvSpPr>
          <p:cNvPr id="304" name="PlaceHolder 1"/>
          <p:cNvSpPr>
            <a:spLocks noGrp="1"/>
          </p:cNvSpPr>
          <p:nvPr>
            <p:ph type="title"/>
          </p:nvPr>
        </p:nvSpPr>
        <p:spPr>
          <a:xfrm>
            <a:off x="1038600" y="2333520"/>
            <a:ext cx="7162200" cy="2553480"/>
          </a:xfrm>
          <a:prstGeom prst="rect">
            <a:avLst/>
          </a:prstGeom>
          <a:noFill/>
          <a:ln w="0">
            <a:noFill/>
          </a:ln>
        </p:spPr>
        <p:txBody>
          <a:bodyPr lIns="0" rIns="0" tIns="91440" bIns="91440" anchor="t">
            <a:noAutofit/>
          </a:bodyPr>
          <a:p>
            <a:pPr>
              <a:lnSpc>
                <a:spcPct val="83000"/>
              </a:lnSpc>
              <a:tabLst>
                <a:tab algn="l" pos="0"/>
              </a:tabLst>
            </a:pPr>
            <a:r>
              <a:rPr b="1" lang="en" sz="4500" spc="-1" strike="noStrike">
                <a:solidFill>
                  <a:srgbClr val="ffffff"/>
                </a:solidFill>
                <a:latin typeface="Arial"/>
                <a:ea typeface="Arial"/>
              </a:rPr>
              <a:t>Thank you!</a:t>
            </a:r>
            <a:endParaRPr b="0" lang="en-US" sz="4500" spc="-1" strike="noStrike">
              <a:latin typeface="Arial"/>
            </a:endParaRPr>
          </a:p>
          <a:p>
            <a:pPr>
              <a:lnSpc>
                <a:spcPct val="83000"/>
              </a:lnSpc>
              <a:tabLst>
                <a:tab algn="l" pos="0"/>
              </a:tabLst>
            </a:pPr>
            <a:endParaRPr b="0" lang="en-US" sz="4500" spc="-1" strike="noStrike">
              <a:latin typeface="Arial"/>
            </a:endParaRPr>
          </a:p>
          <a:p>
            <a:pPr>
              <a:lnSpc>
                <a:spcPct val="115000"/>
              </a:lnSpc>
              <a:tabLst>
                <a:tab algn="l" pos="0"/>
              </a:tabLst>
            </a:pPr>
            <a:r>
              <a:rPr b="1" lang="en" sz="1900" spc="-1" strike="noStrike">
                <a:solidFill>
                  <a:srgbClr val="ffffff"/>
                </a:solidFill>
                <a:latin typeface="Arial"/>
                <a:ea typeface="Arial"/>
              </a:rPr>
              <a:t>If you have additional questions, </a:t>
            </a:r>
            <a:br/>
            <a:r>
              <a:rPr b="1" lang="en" sz="1900" spc="-1" strike="noStrike">
                <a:solidFill>
                  <a:srgbClr val="ffffff"/>
                </a:solidFill>
                <a:latin typeface="Arial"/>
                <a:ea typeface="Arial"/>
              </a:rPr>
              <a:t>please reach out to me at:</a:t>
            </a:r>
            <a:endParaRPr b="0" lang="en-US" sz="1900" spc="-1" strike="noStrike">
              <a:latin typeface="Arial"/>
            </a:endParaRPr>
          </a:p>
          <a:p>
            <a:pPr>
              <a:lnSpc>
                <a:spcPct val="115000"/>
              </a:lnSpc>
              <a:tabLst>
                <a:tab algn="l" pos="0"/>
              </a:tabLst>
            </a:pPr>
            <a:r>
              <a:rPr b="1" lang="en" sz="1900" spc="-1" strike="noStrike">
                <a:solidFill>
                  <a:srgbClr val="ffffff"/>
                </a:solidFill>
                <a:latin typeface="Arial"/>
                <a:ea typeface="Arial"/>
              </a:rPr>
              <a:t>pekimball@interfaceassociates.net</a:t>
            </a:r>
            <a:endParaRPr b="0" lang="en-US" sz="1900" spc="-1" strike="noStrike">
              <a:latin typeface="Arial"/>
            </a:endParaRPr>
          </a:p>
        </p:txBody>
      </p:sp>
      <p:pic>
        <p:nvPicPr>
          <p:cNvPr id="305" name="Google Shape;398;p53" descr="Google Shape;299;p42"/>
          <p:cNvPicPr/>
          <p:nvPr/>
        </p:nvPicPr>
        <p:blipFill>
          <a:blip r:embed="rId4">
            <a:alphaModFix amt="38000"/>
          </a:blip>
          <a:stretch/>
        </p:blipFill>
        <p:spPr>
          <a:xfrm>
            <a:off x="5053320" y="2333520"/>
            <a:ext cx="1177200" cy="865080"/>
          </a:xfrm>
          <a:prstGeom prst="rect">
            <a:avLst/>
          </a:prstGeom>
          <a:ln w="0">
            <a:noFill/>
          </a:ln>
        </p:spPr>
      </p:pic>
      <p:pic>
        <p:nvPicPr>
          <p:cNvPr id="306" name="Google Shape;399;p53" descr=""/>
          <p:cNvPicPr/>
          <p:nvPr/>
        </p:nvPicPr>
        <p:blipFill>
          <a:blip r:embed="rId5"/>
          <a:stretch/>
        </p:blipFill>
        <p:spPr>
          <a:xfrm>
            <a:off x="9306360" y="4594320"/>
            <a:ext cx="1353600" cy="293040"/>
          </a:xfrm>
          <a:prstGeom prst="rect">
            <a:avLst/>
          </a:prstGeom>
          <a:ln w="0">
            <a:noFill/>
          </a:ln>
        </p:spPr>
      </p:pic>
      <p:pic>
        <p:nvPicPr>
          <p:cNvPr id="307" name="Google Shape;400;p53" descr=""/>
          <p:cNvPicPr/>
          <p:nvPr/>
        </p:nvPicPr>
        <p:blipFill>
          <a:blip r:embed="rId6"/>
          <a:stretch/>
        </p:blipFill>
        <p:spPr>
          <a:xfrm>
            <a:off x="6848280" y="4187880"/>
            <a:ext cx="2047680" cy="927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Hello!</a:t>
            </a:r>
            <a:endParaRPr b="0" lang="en-US" sz="2000" spc="-1" strike="noStrike">
              <a:latin typeface="Arial"/>
            </a:endParaRPr>
          </a:p>
        </p:txBody>
      </p:sp>
      <p:pic>
        <p:nvPicPr>
          <p:cNvPr id="215" name="Google Shape;275;p44" descr=""/>
          <p:cNvPicPr/>
          <p:nvPr/>
        </p:nvPicPr>
        <p:blipFill>
          <a:blip r:embed="rId1"/>
          <a:stretch/>
        </p:blipFill>
        <p:spPr>
          <a:xfrm rot="300000">
            <a:off x="897840" y="-371880"/>
            <a:ext cx="4695840" cy="5024520"/>
          </a:xfrm>
          <a:prstGeom prst="rect">
            <a:avLst/>
          </a:prstGeom>
          <a:ln w="0">
            <a:noFill/>
          </a:ln>
        </p:spPr>
      </p:pic>
      <p:sp>
        <p:nvSpPr>
          <p:cNvPr id="216" name="PlaceHolder 2"/>
          <p:cNvSpPr>
            <a:spLocks noGrp="1"/>
          </p:cNvSpPr>
          <p:nvPr>
            <p:ph/>
          </p:nvPr>
        </p:nvSpPr>
        <p:spPr>
          <a:xfrm rot="300000">
            <a:off x="1227600" y="2753280"/>
            <a:ext cx="3872880" cy="1352880"/>
          </a:xfrm>
          <a:prstGeom prst="rect">
            <a:avLst/>
          </a:prstGeom>
          <a:noFill/>
          <a:ln w="0">
            <a:noFill/>
          </a:ln>
        </p:spPr>
        <p:txBody>
          <a:bodyPr lIns="90000" rIns="90000" tIns="0" bIns="0" anchor="ctr">
            <a:noAutofit/>
          </a:bodyPr>
          <a:p>
            <a:pPr algn="ctr">
              <a:lnSpc>
                <a:spcPct val="100000"/>
              </a:lnSpc>
              <a:spcBef>
                <a:spcPts val="1417"/>
              </a:spcBef>
            </a:pPr>
            <a:r>
              <a:rPr b="1" lang="en" sz="3000" spc="-1" strike="noStrike">
                <a:solidFill>
                  <a:srgbClr val="f05a28"/>
                </a:solidFill>
                <a:latin typeface="Arial"/>
                <a:ea typeface="Arial"/>
              </a:rPr>
              <a:t>Paul Kimball</a:t>
            </a:r>
            <a:endParaRPr b="0" lang="en-US" sz="3000" spc="-1" strike="noStrike">
              <a:latin typeface="Arial"/>
            </a:endParaRPr>
          </a:p>
          <a:p>
            <a:pPr algn="ctr">
              <a:lnSpc>
                <a:spcPct val="100000"/>
              </a:lnSpc>
            </a:pPr>
            <a:r>
              <a:rPr b="0" lang="en" sz="1700" spc="-1" strike="noStrike">
                <a:solidFill>
                  <a:srgbClr val="404040"/>
                </a:solidFill>
                <a:latin typeface="Arial"/>
                <a:ea typeface="Arial"/>
              </a:rPr>
              <a:t>Interface Associates </a:t>
            </a:r>
            <a:br/>
            <a:r>
              <a:rPr b="0" lang="en" sz="1700" spc="-1" strike="noStrike">
                <a:solidFill>
                  <a:srgbClr val="404040"/>
                </a:solidFill>
                <a:latin typeface="Arial"/>
                <a:ea typeface="Arial"/>
              </a:rPr>
              <a:t>with DevelopIntelligence, </a:t>
            </a:r>
            <a:br/>
            <a:r>
              <a:rPr b="0" lang="en" sz="1700" spc="-1" strike="noStrike">
                <a:solidFill>
                  <a:srgbClr val="404040"/>
                </a:solidFill>
                <a:latin typeface="Arial"/>
                <a:ea typeface="Arial"/>
              </a:rPr>
              <a:t>a Pluralsight company</a:t>
            </a:r>
            <a:endParaRPr b="0" lang="en-US" sz="1700" spc="-1" strike="noStrike">
              <a:latin typeface="Arial"/>
            </a:endParaRPr>
          </a:p>
        </p:txBody>
      </p:sp>
      <p:sp>
        <p:nvSpPr>
          <p:cNvPr id="217" name="PlaceHolder 3"/>
          <p:cNvSpPr>
            <a:spLocks noGrp="1"/>
          </p:cNvSpPr>
          <p:nvPr>
            <p:ph/>
          </p:nvPr>
        </p:nvSpPr>
        <p:spPr>
          <a:xfrm>
            <a:off x="6026760" y="1257120"/>
            <a:ext cx="2990880" cy="2815200"/>
          </a:xfrm>
          <a:prstGeom prst="rect">
            <a:avLst/>
          </a:prstGeom>
          <a:noFill/>
          <a:ln w="0">
            <a:noFill/>
          </a:ln>
        </p:spPr>
        <p:txBody>
          <a:bodyPr lIns="90000" rIns="90000" tIns="91440" bIns="91440" anchor="t">
            <a:noAutofit/>
          </a:bodyPr>
          <a:p>
            <a:pPr marL="457200" indent="-324000">
              <a:lnSpc>
                <a:spcPct val="115000"/>
              </a:lnSpc>
              <a:spcBef>
                <a:spcPts val="1009"/>
              </a:spcBef>
              <a:buClr>
                <a:srgbClr val="404040"/>
              </a:buClr>
              <a:buFont typeface="Arial"/>
              <a:buChar char="●"/>
            </a:pPr>
            <a:r>
              <a:rPr b="0" lang="en" sz="1500" spc="-1" strike="noStrike">
                <a:solidFill>
                  <a:srgbClr val="404040"/>
                </a:solidFill>
                <a:latin typeface="Arial"/>
                <a:ea typeface="Arial"/>
              </a:rPr>
              <a:t>Cat Dad / Anime Fan</a:t>
            </a:r>
            <a:endParaRPr b="0" lang="en-US" sz="1500" spc="-1" strike="noStrike">
              <a:latin typeface="Arial"/>
            </a:endParaRPr>
          </a:p>
          <a:p>
            <a:pPr marL="457200" indent="-324000">
              <a:lnSpc>
                <a:spcPct val="115000"/>
              </a:lnSpc>
              <a:spcBef>
                <a:spcPts val="1009"/>
              </a:spcBef>
              <a:buClr>
                <a:srgbClr val="404040"/>
              </a:buClr>
              <a:buFont typeface="Arial"/>
              <a:buChar char="●"/>
            </a:pPr>
            <a:r>
              <a:rPr b="0" lang="en" sz="1500" spc="-1" strike="noStrike">
                <a:solidFill>
                  <a:srgbClr val="404040"/>
                </a:solidFill>
                <a:latin typeface="Arial"/>
                <a:ea typeface="Arial"/>
              </a:rPr>
              <a:t>Engineer (ME / CE)</a:t>
            </a:r>
            <a:endParaRPr b="0" lang="en-US" sz="1500" spc="-1" strike="noStrike">
              <a:latin typeface="Arial"/>
            </a:endParaRPr>
          </a:p>
          <a:p>
            <a:pPr marL="457200" indent="-324000">
              <a:lnSpc>
                <a:spcPct val="115000"/>
              </a:lnSpc>
              <a:spcBef>
                <a:spcPts val="1009"/>
              </a:spcBef>
              <a:buClr>
                <a:srgbClr val="404040"/>
              </a:buClr>
              <a:buFont typeface="Arial"/>
              <a:buChar char="●"/>
            </a:pPr>
            <a:r>
              <a:rPr b="0" lang="en" sz="1500" spc="-1" strike="noStrike">
                <a:solidFill>
                  <a:srgbClr val="404040"/>
                </a:solidFill>
                <a:latin typeface="Arial"/>
                <a:ea typeface="Arial"/>
              </a:rPr>
              <a:t>Programmer (C/C++, Java, FORTRAN)</a:t>
            </a:r>
            <a:endParaRPr b="0" lang="en-US" sz="1500" spc="-1" strike="noStrike">
              <a:latin typeface="Arial"/>
            </a:endParaRPr>
          </a:p>
          <a:p>
            <a:pPr marL="457200" indent="-324000">
              <a:lnSpc>
                <a:spcPct val="115000"/>
              </a:lnSpc>
              <a:spcBef>
                <a:spcPts val="1009"/>
              </a:spcBef>
              <a:buClr>
                <a:srgbClr val="404040"/>
              </a:buClr>
              <a:buFont typeface="Arial"/>
              <a:buChar char="●"/>
            </a:pPr>
            <a:r>
              <a:rPr b="0" lang="en" sz="1500" spc="-1" strike="noStrike">
                <a:solidFill>
                  <a:srgbClr val="404040"/>
                </a:solidFill>
                <a:latin typeface="Arial"/>
                <a:ea typeface="Arial"/>
              </a:rPr>
              <a:t>Values: curiosity, honesty, kindness, sense of humor</a:t>
            </a:r>
            <a:endParaRPr b="0" lang="en-US" sz="1500" spc="-1" strike="noStrike">
              <a:latin typeface="Arial"/>
            </a:endParaRPr>
          </a:p>
          <a:p>
            <a:pPr marL="457200" indent="-324000">
              <a:lnSpc>
                <a:spcPct val="115000"/>
              </a:lnSpc>
              <a:spcBef>
                <a:spcPts val="1009"/>
              </a:spcBef>
              <a:buClr>
                <a:srgbClr val="404040"/>
              </a:buClr>
              <a:buFont typeface="Arial"/>
              <a:buChar char="●"/>
            </a:pPr>
            <a:r>
              <a:rPr b="0" lang="en" sz="1500" spc="-1" strike="noStrike">
                <a:solidFill>
                  <a:srgbClr val="404040"/>
                </a:solidFill>
                <a:latin typeface="Arial"/>
                <a:ea typeface="Arial"/>
              </a:rPr>
              <a:t>Interests: language, music, space, people</a:t>
            </a:r>
            <a:endParaRPr b="0" lang="en-US" sz="1500" spc="-1" strike="noStrike">
              <a:latin typeface="Arial"/>
            </a:endParaRPr>
          </a:p>
        </p:txBody>
      </p:sp>
      <p:sp>
        <p:nvSpPr>
          <p:cNvPr id="218" name="Google Shape;278;p44"/>
          <p:cNvSpPr/>
          <p:nvPr/>
        </p:nvSpPr>
        <p:spPr>
          <a:xfrm>
            <a:off x="6486120" y="779760"/>
            <a:ext cx="1743120" cy="4568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 sz="1800" spc="-1" strike="noStrike">
                <a:solidFill>
                  <a:srgbClr val="000000"/>
                </a:solidFill>
                <a:latin typeface="Arial"/>
                <a:ea typeface="Arial"/>
              </a:rPr>
              <a:t>About me...</a:t>
            </a:r>
            <a:endParaRPr b="0" lang="en-US" sz="1800" spc="-1" strike="noStrike">
              <a:latin typeface="Arial"/>
            </a:endParaRPr>
          </a:p>
        </p:txBody>
      </p:sp>
      <p:sp>
        <p:nvSpPr>
          <p:cNvPr id="219" name="PlaceHolder 4"/>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22E50644-DF4B-4184-93CD-869F38103D4C}"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p:transition spd="slow">
    <p:fade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Prerequisites</a:t>
            </a:r>
            <a:endParaRPr b="0" lang="en-US" sz="2000" spc="-1" strike="noStrike">
              <a:latin typeface="Arial"/>
            </a:endParaRPr>
          </a:p>
        </p:txBody>
      </p:sp>
      <p:sp>
        <p:nvSpPr>
          <p:cNvPr id="221" name="Google Shape;285;p45"/>
          <p:cNvSpPr/>
          <p:nvPr/>
        </p:nvSpPr>
        <p:spPr>
          <a:xfrm>
            <a:off x="613800" y="1641600"/>
            <a:ext cx="7084800" cy="947520"/>
          </a:xfrm>
          <a:prstGeom prst="rect">
            <a:avLst/>
          </a:prstGeom>
          <a:noFill/>
          <a:ln w="0">
            <a:noFill/>
          </a:ln>
        </p:spPr>
        <p:style>
          <a:lnRef idx="0"/>
          <a:fillRef idx="0"/>
          <a:effectRef idx="0"/>
          <a:fontRef idx="minor"/>
        </p:style>
        <p:txBody>
          <a:bodyPr lIns="90000" rIns="90000" tIns="91440" bIns="91440" anchor="t">
            <a:noAutofit/>
          </a:bodyPr>
          <a:p>
            <a:pPr marL="457200" indent="-324000">
              <a:lnSpc>
                <a:spcPct val="115000"/>
              </a:lnSpc>
              <a:buClr>
                <a:srgbClr val="404040"/>
              </a:buClr>
              <a:buFont typeface="Arial"/>
              <a:buChar char="●"/>
            </a:pPr>
            <a:r>
              <a:rPr b="0" lang="en" sz="1500" spc="-1" strike="noStrike">
                <a:solidFill>
                  <a:srgbClr val="404040"/>
                </a:solidFill>
                <a:latin typeface="Arial"/>
                <a:ea typeface="Arial"/>
              </a:rPr>
              <a:t>Have some experience in engineering disciplines</a:t>
            </a:r>
            <a:endParaRPr b="0" lang="en-US" sz="1500" spc="-1" strike="noStrike">
              <a:latin typeface="Arial"/>
            </a:endParaRPr>
          </a:p>
          <a:p>
            <a:pPr marL="457200" indent="-324000">
              <a:lnSpc>
                <a:spcPct val="115000"/>
              </a:lnSpc>
              <a:buClr>
                <a:srgbClr val="404040"/>
              </a:buClr>
              <a:buFont typeface="Arial"/>
              <a:buChar char="●"/>
            </a:pPr>
            <a:r>
              <a:rPr b="0" lang="en" sz="1500" spc="-1" strike="noStrike">
                <a:solidFill>
                  <a:srgbClr val="404040"/>
                </a:solidFill>
                <a:latin typeface="Arial"/>
                <a:ea typeface="Arial"/>
              </a:rPr>
              <a:t>Have never taken a formal course in C or C++, and know little or nothing about the language or development environment</a:t>
            </a:r>
            <a:endParaRPr b="0" lang="en-US" sz="1500" spc="-1" strike="noStrike">
              <a:latin typeface="Arial"/>
            </a:endParaRPr>
          </a:p>
          <a:p>
            <a:pPr marL="457200" indent="-324000">
              <a:lnSpc>
                <a:spcPct val="115000"/>
              </a:lnSpc>
              <a:buClr>
                <a:srgbClr val="404040"/>
              </a:buClr>
              <a:buFont typeface="Arial"/>
              <a:buChar char="●"/>
            </a:pPr>
            <a:r>
              <a:rPr b="0" lang="en" sz="1500" spc="-1" strike="noStrike">
                <a:solidFill>
                  <a:srgbClr val="404040"/>
                </a:solidFill>
                <a:latin typeface="Arial"/>
                <a:ea typeface="Arial"/>
              </a:rPr>
              <a:t>Will be working on embedded systems and want to appreciate their interesting features and limitations</a:t>
            </a:r>
            <a:endParaRPr b="0" lang="en-US" sz="1500" spc="-1" strike="noStrike">
              <a:latin typeface="Arial"/>
            </a:endParaRPr>
          </a:p>
        </p:txBody>
      </p:sp>
      <p:sp>
        <p:nvSpPr>
          <p:cNvPr id="222" name="Google Shape;286;p45"/>
          <p:cNvSpPr/>
          <p:nvPr/>
        </p:nvSpPr>
        <p:spPr>
          <a:xfrm>
            <a:off x="613800" y="3200400"/>
            <a:ext cx="7804080" cy="12002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1800" spc="-1" strike="noStrike">
                <a:solidFill>
                  <a:srgbClr val="f05a28"/>
                </a:solidFill>
                <a:latin typeface="Arial"/>
                <a:ea typeface="Arial"/>
              </a:rPr>
              <a:t>Please Note:</a:t>
            </a:r>
            <a:endParaRPr b="0" lang="en-US" sz="1800" spc="-1" strike="noStrike">
              <a:latin typeface="Arial"/>
            </a:endParaRPr>
          </a:p>
          <a:p>
            <a:pPr>
              <a:lnSpc>
                <a:spcPct val="100000"/>
              </a:lnSpc>
              <a:tabLst>
                <a:tab algn="l" pos="0"/>
              </a:tabLst>
            </a:pPr>
            <a:r>
              <a:rPr b="0" lang="en" sz="1500" spc="-1" strike="noStrike">
                <a:solidFill>
                  <a:srgbClr val="404040"/>
                </a:solidFill>
                <a:latin typeface="Arial"/>
                <a:ea typeface="Arial"/>
              </a:rPr>
              <a:t>If you have no background in science or engineering this is not the right class for you.</a:t>
            </a:r>
            <a:endParaRPr b="0" lang="en-US" sz="1500" spc="-1" strike="noStrike">
              <a:latin typeface="Arial"/>
            </a:endParaRPr>
          </a:p>
          <a:p>
            <a:pPr>
              <a:lnSpc>
                <a:spcPct val="100000"/>
              </a:lnSpc>
              <a:tabLst>
                <a:tab algn="l" pos="0"/>
              </a:tabLst>
            </a:pPr>
            <a:endParaRPr b="0" lang="en-US" sz="1500" spc="-1" strike="noStrike">
              <a:latin typeface="Arial"/>
            </a:endParaRPr>
          </a:p>
          <a:p>
            <a:pPr>
              <a:lnSpc>
                <a:spcPct val="100000"/>
              </a:lnSpc>
              <a:tabLst>
                <a:tab algn="l" pos="0"/>
              </a:tabLst>
            </a:pPr>
            <a:r>
              <a:rPr b="1" lang="en" sz="1800" spc="-1" strike="noStrike">
                <a:solidFill>
                  <a:srgbClr val="f05a28"/>
                </a:solidFill>
                <a:latin typeface="Arial"/>
                <a:ea typeface="Arial"/>
              </a:rPr>
              <a:t>Please message me in Chat so we can get you to the right resource.</a:t>
            </a:r>
            <a:endParaRPr b="0" lang="en-US" sz="1800" spc="-1" strike="noStrike">
              <a:latin typeface="Arial"/>
            </a:endParaRPr>
          </a:p>
        </p:txBody>
      </p:sp>
      <p:sp>
        <p:nvSpPr>
          <p:cNvPr id="223" name="Google Shape;287;p45"/>
          <p:cNvSpPr/>
          <p:nvPr/>
        </p:nvSpPr>
        <p:spPr>
          <a:xfrm>
            <a:off x="613800" y="1289520"/>
            <a:ext cx="7804080" cy="3754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1800" spc="-1" strike="noStrike">
                <a:solidFill>
                  <a:srgbClr val="f05a28"/>
                </a:solidFill>
                <a:latin typeface="Arial"/>
                <a:ea typeface="Arial"/>
              </a:rPr>
              <a:t>This course assumes you:</a:t>
            </a:r>
            <a:endParaRPr b="0" lang="en-US" sz="1800" spc="-1" strike="noStrike">
              <a:latin typeface="Arial"/>
            </a:endParaRPr>
          </a:p>
        </p:txBody>
      </p:sp>
      <p:sp>
        <p:nvSpPr>
          <p:cNvPr id="224"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200BA5D8-2C79-4374-9ADF-C175B2ECFAE9}"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p:transition spd="slow">
    <p:fade thruBlk="tru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Why study C Programming?</a:t>
            </a:r>
            <a:endParaRPr b="0" lang="en-US" sz="2000" spc="-1" strike="noStrike">
              <a:latin typeface="Arial"/>
            </a:endParaRPr>
          </a:p>
        </p:txBody>
      </p:sp>
      <p:sp>
        <p:nvSpPr>
          <p:cNvPr id="226" name="Google Shape;294;p46"/>
          <p:cNvSpPr/>
          <p:nvPr/>
        </p:nvSpPr>
        <p:spPr>
          <a:xfrm>
            <a:off x="1238760" y="1183320"/>
            <a:ext cx="8251560" cy="312480"/>
          </a:xfrm>
          <a:prstGeom prst="rect">
            <a:avLst/>
          </a:prstGeom>
          <a:noFill/>
          <a:ln w="0">
            <a:noFill/>
          </a:ln>
        </p:spPr>
        <p:style>
          <a:lnRef idx="0"/>
          <a:fillRef idx="0"/>
          <a:effectRef idx="0"/>
          <a:fontRef idx="minor"/>
        </p:style>
      </p:sp>
      <p:sp>
        <p:nvSpPr>
          <p:cNvPr id="227" name="Google Shape;295;p46"/>
          <p:cNvSpPr/>
          <p:nvPr/>
        </p:nvSpPr>
        <p:spPr>
          <a:xfrm>
            <a:off x="613800" y="1471320"/>
            <a:ext cx="7084800" cy="3219480"/>
          </a:xfrm>
          <a:prstGeom prst="rect">
            <a:avLst/>
          </a:prstGeom>
          <a:noFill/>
          <a:ln w="0">
            <a:noFill/>
          </a:ln>
        </p:spPr>
        <p:style>
          <a:lnRef idx="0"/>
          <a:fillRef idx="0"/>
          <a:effectRef idx="0"/>
          <a:fontRef idx="minor"/>
        </p:style>
        <p:txBody>
          <a:bodyPr lIns="90000" rIns="90000" tIns="91440" bIns="91440" anchor="t">
            <a:noAutofit/>
          </a:bodyPr>
          <a:p>
            <a:pPr marL="457200" indent="-324000">
              <a:lnSpc>
                <a:spcPct val="150000"/>
              </a:lnSpc>
              <a:buClr>
                <a:srgbClr val="404040"/>
              </a:buClr>
              <a:buFont typeface="Arial"/>
              <a:buChar char="●"/>
            </a:pPr>
            <a:r>
              <a:rPr b="0" lang="en" sz="1500" spc="-1" strike="noStrike">
                <a:solidFill>
                  <a:srgbClr val="404040"/>
                </a:solidFill>
                <a:latin typeface="Arial"/>
                <a:ea typeface="Arial"/>
              </a:rPr>
              <a:t>One of the top programming languages for Embedded Systems</a:t>
            </a:r>
            <a:endParaRPr b="0" lang="en-US" sz="1500" spc="-1" strike="noStrike">
              <a:latin typeface="Arial"/>
            </a:endParaRPr>
          </a:p>
          <a:p>
            <a:pPr marL="457200" indent="-324000">
              <a:lnSpc>
                <a:spcPct val="150000"/>
              </a:lnSpc>
              <a:spcBef>
                <a:spcPts val="1001"/>
              </a:spcBef>
              <a:buClr>
                <a:srgbClr val="404040"/>
              </a:buClr>
              <a:buFont typeface="Arial"/>
              <a:buChar char="●"/>
            </a:pPr>
            <a:r>
              <a:rPr b="0" lang="en" sz="1500" spc="-1" strike="noStrike">
                <a:solidFill>
                  <a:srgbClr val="404040"/>
                </a:solidFill>
                <a:latin typeface="Arial"/>
                <a:ea typeface="Arial"/>
              </a:rPr>
              <a:t>All the power of bit-twiddling, but you can build anything</a:t>
            </a:r>
            <a:endParaRPr b="0" lang="en-US" sz="1500" spc="-1" strike="noStrike">
              <a:latin typeface="Arial"/>
            </a:endParaRPr>
          </a:p>
          <a:p>
            <a:pPr marL="457200" indent="-324000">
              <a:lnSpc>
                <a:spcPct val="150000"/>
              </a:lnSpc>
              <a:spcBef>
                <a:spcPts val="1001"/>
              </a:spcBef>
              <a:spcAft>
                <a:spcPts val="1001"/>
              </a:spcAft>
              <a:buClr>
                <a:srgbClr val="404040"/>
              </a:buClr>
              <a:buFont typeface="Arial"/>
              <a:buChar char="●"/>
            </a:pPr>
            <a:r>
              <a:rPr b="0" lang="en" sz="1500" spc="-1" strike="noStrike">
                <a:solidFill>
                  <a:srgbClr val="404040"/>
                </a:solidFill>
                <a:latin typeface="Arial"/>
                <a:ea typeface="Arial"/>
              </a:rPr>
              <a:t>The gateway to C++, Java, C# and other Object-Oriented languages</a:t>
            </a:r>
            <a:endParaRPr b="0" lang="en-US" sz="1500" spc="-1" strike="noStrike">
              <a:latin typeface="Arial"/>
            </a:endParaRPr>
          </a:p>
        </p:txBody>
      </p:sp>
      <p:sp>
        <p:nvSpPr>
          <p:cNvPr id="228"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30A1BB8B-4B41-4F06-9C65-291997589378}"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We teach over 400 technology topics</a:t>
            </a:r>
            <a:endParaRPr b="0" lang="en-US" sz="2000" spc="-1" strike="noStrike">
              <a:latin typeface="Arial"/>
            </a:endParaRPr>
          </a:p>
        </p:txBody>
      </p:sp>
      <p:grpSp>
        <p:nvGrpSpPr>
          <p:cNvPr id="230" name="Google Shape;302;p47"/>
          <p:cNvGrpSpPr/>
          <p:nvPr/>
        </p:nvGrpSpPr>
        <p:grpSpPr>
          <a:xfrm>
            <a:off x="350280" y="3606120"/>
            <a:ext cx="8319960" cy="490320"/>
            <a:chOff x="350280" y="3606120"/>
            <a:chExt cx="8319960" cy="490320"/>
          </a:xfrm>
        </p:grpSpPr>
        <p:pic>
          <p:nvPicPr>
            <p:cNvPr id="231" name="Google Shape;303;p47" descr=""/>
            <p:cNvPicPr/>
            <p:nvPr/>
          </p:nvPicPr>
          <p:blipFill>
            <a:blip r:embed="rId1"/>
            <a:stretch/>
          </p:blipFill>
          <p:spPr>
            <a:xfrm>
              <a:off x="350280" y="3623760"/>
              <a:ext cx="868680" cy="455400"/>
            </a:xfrm>
            <a:prstGeom prst="rect">
              <a:avLst/>
            </a:prstGeom>
            <a:ln w="0">
              <a:noFill/>
            </a:ln>
          </p:spPr>
        </p:pic>
        <p:pic>
          <p:nvPicPr>
            <p:cNvPr id="232" name="Google Shape;304;p47" descr=""/>
            <p:cNvPicPr/>
            <p:nvPr/>
          </p:nvPicPr>
          <p:blipFill>
            <a:blip r:embed="rId2"/>
            <a:stretch/>
          </p:blipFill>
          <p:spPr>
            <a:xfrm>
              <a:off x="1814040" y="3660840"/>
              <a:ext cx="391320" cy="381240"/>
            </a:xfrm>
            <a:prstGeom prst="rect">
              <a:avLst/>
            </a:prstGeom>
            <a:ln w="0">
              <a:noFill/>
            </a:ln>
          </p:spPr>
        </p:pic>
        <p:pic>
          <p:nvPicPr>
            <p:cNvPr id="233" name="Google Shape;305;p47" descr=""/>
            <p:cNvPicPr/>
            <p:nvPr/>
          </p:nvPicPr>
          <p:blipFill>
            <a:blip r:embed="rId3"/>
            <a:stretch/>
          </p:blipFill>
          <p:spPr>
            <a:xfrm>
              <a:off x="2800080" y="3623760"/>
              <a:ext cx="832320" cy="455400"/>
            </a:xfrm>
            <a:prstGeom prst="rect">
              <a:avLst/>
            </a:prstGeom>
            <a:ln w="0">
              <a:noFill/>
            </a:ln>
          </p:spPr>
        </p:pic>
        <p:pic>
          <p:nvPicPr>
            <p:cNvPr id="234" name="Google Shape;306;p47" descr=""/>
            <p:cNvPicPr/>
            <p:nvPr/>
          </p:nvPicPr>
          <p:blipFill>
            <a:blip r:embed="rId4"/>
            <a:srcRect l="13229" t="13380" r="13522" b="34480"/>
            <a:stretch/>
          </p:blipFill>
          <p:spPr>
            <a:xfrm>
              <a:off x="4227840" y="3606120"/>
              <a:ext cx="684000" cy="490320"/>
            </a:xfrm>
            <a:prstGeom prst="rect">
              <a:avLst/>
            </a:prstGeom>
            <a:ln w="0">
              <a:noFill/>
            </a:ln>
          </p:spPr>
        </p:pic>
        <p:pic>
          <p:nvPicPr>
            <p:cNvPr id="235" name="Google Shape;307;p47" descr=""/>
            <p:cNvPicPr/>
            <p:nvPr/>
          </p:nvPicPr>
          <p:blipFill>
            <a:blip r:embed="rId5"/>
            <a:stretch/>
          </p:blipFill>
          <p:spPr>
            <a:xfrm>
              <a:off x="5506920" y="3669480"/>
              <a:ext cx="596160" cy="363960"/>
            </a:xfrm>
            <a:prstGeom prst="rect">
              <a:avLst/>
            </a:prstGeom>
            <a:ln w="0">
              <a:noFill/>
            </a:ln>
          </p:spPr>
        </p:pic>
        <p:pic>
          <p:nvPicPr>
            <p:cNvPr id="236" name="Google Shape;308;p47" descr=""/>
            <p:cNvPicPr/>
            <p:nvPr/>
          </p:nvPicPr>
          <p:blipFill>
            <a:blip r:embed="rId6"/>
            <a:stretch/>
          </p:blipFill>
          <p:spPr>
            <a:xfrm>
              <a:off x="6698160" y="3715200"/>
              <a:ext cx="629280" cy="272520"/>
            </a:xfrm>
            <a:prstGeom prst="rect">
              <a:avLst/>
            </a:prstGeom>
            <a:ln w="0">
              <a:noFill/>
            </a:ln>
          </p:spPr>
        </p:pic>
        <p:pic>
          <p:nvPicPr>
            <p:cNvPr id="237" name="Google Shape;309;p47" descr=""/>
            <p:cNvPicPr/>
            <p:nvPr/>
          </p:nvPicPr>
          <p:blipFill>
            <a:blip r:embed="rId7"/>
            <a:stretch/>
          </p:blipFill>
          <p:spPr>
            <a:xfrm>
              <a:off x="7922520" y="3669480"/>
              <a:ext cx="747720" cy="363960"/>
            </a:xfrm>
            <a:prstGeom prst="rect">
              <a:avLst/>
            </a:prstGeom>
            <a:ln w="0">
              <a:noFill/>
            </a:ln>
          </p:spPr>
        </p:pic>
      </p:grpSp>
      <p:grpSp>
        <p:nvGrpSpPr>
          <p:cNvPr id="238" name="Google Shape;310;p47"/>
          <p:cNvGrpSpPr/>
          <p:nvPr/>
        </p:nvGrpSpPr>
        <p:grpSpPr>
          <a:xfrm>
            <a:off x="586440" y="1357920"/>
            <a:ext cx="8158680" cy="459360"/>
            <a:chOff x="586440" y="1357920"/>
            <a:chExt cx="8158680" cy="459360"/>
          </a:xfrm>
        </p:grpSpPr>
        <p:pic>
          <p:nvPicPr>
            <p:cNvPr id="239" name="Google Shape;311;p47" descr=""/>
            <p:cNvPicPr/>
            <p:nvPr/>
          </p:nvPicPr>
          <p:blipFill>
            <a:blip r:embed="rId8"/>
            <a:stretch/>
          </p:blipFill>
          <p:spPr>
            <a:xfrm>
              <a:off x="586440" y="1359720"/>
              <a:ext cx="395640" cy="455400"/>
            </a:xfrm>
            <a:prstGeom prst="rect">
              <a:avLst/>
            </a:prstGeom>
            <a:ln w="0">
              <a:noFill/>
            </a:ln>
          </p:spPr>
        </p:pic>
        <p:pic>
          <p:nvPicPr>
            <p:cNvPr id="240" name="Google Shape;312;p47" descr=""/>
            <p:cNvPicPr/>
            <p:nvPr/>
          </p:nvPicPr>
          <p:blipFill>
            <a:blip r:embed="rId9"/>
            <a:stretch/>
          </p:blipFill>
          <p:spPr>
            <a:xfrm>
              <a:off x="1440720" y="1359720"/>
              <a:ext cx="912600" cy="455400"/>
            </a:xfrm>
            <a:prstGeom prst="rect">
              <a:avLst/>
            </a:prstGeom>
            <a:ln w="0">
              <a:noFill/>
            </a:ln>
          </p:spPr>
        </p:pic>
        <p:pic>
          <p:nvPicPr>
            <p:cNvPr id="241" name="Google Shape;313;p47" descr=""/>
            <p:cNvPicPr/>
            <p:nvPr/>
          </p:nvPicPr>
          <p:blipFill>
            <a:blip r:embed="rId10"/>
            <a:stretch/>
          </p:blipFill>
          <p:spPr>
            <a:xfrm>
              <a:off x="2811600" y="1403280"/>
              <a:ext cx="912600" cy="368280"/>
            </a:xfrm>
            <a:prstGeom prst="rect">
              <a:avLst/>
            </a:prstGeom>
            <a:ln w="0">
              <a:noFill/>
            </a:ln>
          </p:spPr>
        </p:pic>
        <p:pic>
          <p:nvPicPr>
            <p:cNvPr id="242" name="Google Shape;314;p47" descr=""/>
            <p:cNvPicPr/>
            <p:nvPr/>
          </p:nvPicPr>
          <p:blipFill>
            <a:blip r:embed="rId11"/>
            <a:stretch/>
          </p:blipFill>
          <p:spPr>
            <a:xfrm>
              <a:off x="4182480" y="1357920"/>
              <a:ext cx="391320" cy="459360"/>
            </a:xfrm>
            <a:prstGeom prst="rect">
              <a:avLst/>
            </a:prstGeom>
            <a:ln w="0">
              <a:noFill/>
            </a:ln>
          </p:spPr>
        </p:pic>
        <p:pic>
          <p:nvPicPr>
            <p:cNvPr id="243" name="Google Shape;315;p47" descr=""/>
            <p:cNvPicPr/>
            <p:nvPr/>
          </p:nvPicPr>
          <p:blipFill>
            <a:blip r:embed="rId12"/>
            <a:stretch/>
          </p:blipFill>
          <p:spPr>
            <a:xfrm>
              <a:off x="5032080" y="1467000"/>
              <a:ext cx="912600" cy="241200"/>
            </a:xfrm>
            <a:prstGeom prst="rect">
              <a:avLst/>
            </a:prstGeom>
            <a:ln w="0">
              <a:noFill/>
            </a:ln>
          </p:spPr>
        </p:pic>
        <p:pic>
          <p:nvPicPr>
            <p:cNvPr id="244" name="Google Shape;316;p47" descr=""/>
            <p:cNvPicPr/>
            <p:nvPr/>
          </p:nvPicPr>
          <p:blipFill>
            <a:blip r:embed="rId13"/>
            <a:stretch/>
          </p:blipFill>
          <p:spPr>
            <a:xfrm>
              <a:off x="6402960" y="1359720"/>
              <a:ext cx="368640" cy="455400"/>
            </a:xfrm>
            <a:prstGeom prst="rect">
              <a:avLst/>
            </a:prstGeom>
            <a:ln w="0">
              <a:noFill/>
            </a:ln>
          </p:spPr>
        </p:pic>
        <p:pic>
          <p:nvPicPr>
            <p:cNvPr id="245" name="Google Shape;317;p47" descr=""/>
            <p:cNvPicPr/>
            <p:nvPr/>
          </p:nvPicPr>
          <p:blipFill>
            <a:blip r:embed="rId14"/>
            <a:stretch/>
          </p:blipFill>
          <p:spPr>
            <a:xfrm>
              <a:off x="7229880" y="1397520"/>
              <a:ext cx="729720" cy="380160"/>
            </a:xfrm>
            <a:prstGeom prst="rect">
              <a:avLst/>
            </a:prstGeom>
            <a:ln w="0">
              <a:noFill/>
            </a:ln>
          </p:spPr>
        </p:pic>
        <p:pic>
          <p:nvPicPr>
            <p:cNvPr id="246" name="Google Shape;318;p47" descr=""/>
            <p:cNvPicPr/>
            <p:nvPr/>
          </p:nvPicPr>
          <p:blipFill>
            <a:blip r:embed="rId15"/>
            <a:stretch/>
          </p:blipFill>
          <p:spPr>
            <a:xfrm>
              <a:off x="8417880" y="1423800"/>
              <a:ext cx="327240" cy="327240"/>
            </a:xfrm>
            <a:prstGeom prst="rect">
              <a:avLst/>
            </a:prstGeom>
            <a:ln w="0">
              <a:noFill/>
            </a:ln>
          </p:spPr>
        </p:pic>
      </p:grpSp>
      <p:grpSp>
        <p:nvGrpSpPr>
          <p:cNvPr id="247" name="Google Shape;319;p47"/>
          <p:cNvGrpSpPr/>
          <p:nvPr/>
        </p:nvGrpSpPr>
        <p:grpSpPr>
          <a:xfrm>
            <a:off x="556920" y="2046600"/>
            <a:ext cx="8188200" cy="513000"/>
            <a:chOff x="556920" y="2046600"/>
            <a:chExt cx="8188200" cy="513000"/>
          </a:xfrm>
        </p:grpSpPr>
        <p:pic>
          <p:nvPicPr>
            <p:cNvPr id="248" name="Google Shape;320;p47" descr=""/>
            <p:cNvPicPr/>
            <p:nvPr/>
          </p:nvPicPr>
          <p:blipFill>
            <a:blip r:embed="rId16"/>
            <a:stretch/>
          </p:blipFill>
          <p:spPr>
            <a:xfrm>
              <a:off x="556920" y="2166480"/>
              <a:ext cx="455400" cy="273600"/>
            </a:xfrm>
            <a:prstGeom prst="rect">
              <a:avLst/>
            </a:prstGeom>
            <a:ln w="0">
              <a:noFill/>
            </a:ln>
          </p:spPr>
        </p:pic>
        <p:pic>
          <p:nvPicPr>
            <p:cNvPr id="249" name="Google Shape;321;p47" descr=""/>
            <p:cNvPicPr/>
            <p:nvPr/>
          </p:nvPicPr>
          <p:blipFill>
            <a:blip r:embed="rId17"/>
            <a:stretch/>
          </p:blipFill>
          <p:spPr>
            <a:xfrm>
              <a:off x="1578240" y="2176200"/>
              <a:ext cx="912600" cy="254160"/>
            </a:xfrm>
            <a:prstGeom prst="rect">
              <a:avLst/>
            </a:prstGeom>
            <a:ln w="0">
              <a:noFill/>
            </a:ln>
          </p:spPr>
        </p:pic>
        <p:pic>
          <p:nvPicPr>
            <p:cNvPr id="250" name="Google Shape;322;p47" descr=""/>
            <p:cNvPicPr/>
            <p:nvPr/>
          </p:nvPicPr>
          <p:blipFill>
            <a:blip r:embed="rId18"/>
            <a:stretch/>
          </p:blipFill>
          <p:spPr>
            <a:xfrm>
              <a:off x="3056760" y="2046600"/>
              <a:ext cx="455400" cy="513000"/>
            </a:xfrm>
            <a:prstGeom prst="rect">
              <a:avLst/>
            </a:prstGeom>
            <a:ln w="0">
              <a:noFill/>
            </a:ln>
          </p:spPr>
        </p:pic>
        <p:pic>
          <p:nvPicPr>
            <p:cNvPr id="251" name="Google Shape;323;p47" descr=""/>
            <p:cNvPicPr/>
            <p:nvPr/>
          </p:nvPicPr>
          <p:blipFill>
            <a:blip r:embed="rId19"/>
            <a:stretch/>
          </p:blipFill>
          <p:spPr>
            <a:xfrm>
              <a:off x="4078080" y="2075400"/>
              <a:ext cx="680760" cy="455400"/>
            </a:xfrm>
            <a:prstGeom prst="rect">
              <a:avLst/>
            </a:prstGeom>
            <a:ln w="0">
              <a:noFill/>
            </a:ln>
          </p:spPr>
        </p:pic>
        <p:pic>
          <p:nvPicPr>
            <p:cNvPr id="252" name="Google Shape;324;p47" descr=""/>
            <p:cNvPicPr/>
            <p:nvPr/>
          </p:nvPicPr>
          <p:blipFill>
            <a:blip r:embed="rId20"/>
            <a:stretch/>
          </p:blipFill>
          <p:spPr>
            <a:xfrm>
              <a:off x="5325120" y="2058840"/>
              <a:ext cx="455400" cy="488520"/>
            </a:xfrm>
            <a:prstGeom prst="rect">
              <a:avLst/>
            </a:prstGeom>
            <a:ln w="0">
              <a:noFill/>
            </a:ln>
          </p:spPr>
        </p:pic>
        <p:pic>
          <p:nvPicPr>
            <p:cNvPr id="253" name="Google Shape;325;p47" descr=""/>
            <p:cNvPicPr/>
            <p:nvPr/>
          </p:nvPicPr>
          <p:blipFill>
            <a:blip r:embed="rId21"/>
            <a:stretch/>
          </p:blipFill>
          <p:spPr>
            <a:xfrm>
              <a:off x="6346440" y="2099160"/>
              <a:ext cx="363960" cy="407880"/>
            </a:xfrm>
            <a:prstGeom prst="rect">
              <a:avLst/>
            </a:prstGeom>
            <a:ln w="0">
              <a:noFill/>
            </a:ln>
          </p:spPr>
        </p:pic>
        <p:pic>
          <p:nvPicPr>
            <p:cNvPr id="254" name="Google Shape;326;p47" descr=""/>
            <p:cNvPicPr/>
            <p:nvPr/>
          </p:nvPicPr>
          <p:blipFill>
            <a:blip r:embed="rId22"/>
            <a:stretch/>
          </p:blipFill>
          <p:spPr>
            <a:xfrm>
              <a:off x="7276320" y="2075400"/>
              <a:ext cx="575280" cy="455400"/>
            </a:xfrm>
            <a:prstGeom prst="rect">
              <a:avLst/>
            </a:prstGeom>
            <a:ln w="0">
              <a:noFill/>
            </a:ln>
          </p:spPr>
        </p:pic>
        <p:pic>
          <p:nvPicPr>
            <p:cNvPr id="255" name="Google Shape;327;p47" descr=""/>
            <p:cNvPicPr/>
            <p:nvPr/>
          </p:nvPicPr>
          <p:blipFill>
            <a:blip r:embed="rId23"/>
            <a:srcRect l="12722" t="18583" r="17236" b="17390"/>
            <a:stretch/>
          </p:blipFill>
          <p:spPr>
            <a:xfrm>
              <a:off x="8417880" y="2107440"/>
              <a:ext cx="327240" cy="391680"/>
            </a:xfrm>
            <a:prstGeom prst="rect">
              <a:avLst/>
            </a:prstGeom>
            <a:ln w="0">
              <a:noFill/>
            </a:ln>
          </p:spPr>
        </p:pic>
      </p:grpSp>
      <p:grpSp>
        <p:nvGrpSpPr>
          <p:cNvPr id="256" name="Google Shape;328;p47"/>
          <p:cNvGrpSpPr/>
          <p:nvPr/>
        </p:nvGrpSpPr>
        <p:grpSpPr>
          <a:xfrm>
            <a:off x="556920" y="2788920"/>
            <a:ext cx="8222400" cy="663840"/>
            <a:chOff x="556920" y="2788920"/>
            <a:chExt cx="8222400" cy="663840"/>
          </a:xfrm>
        </p:grpSpPr>
        <p:pic>
          <p:nvPicPr>
            <p:cNvPr id="257" name="Google Shape;329;p47" descr=""/>
            <p:cNvPicPr/>
            <p:nvPr/>
          </p:nvPicPr>
          <p:blipFill>
            <a:blip r:embed="rId24"/>
            <a:stretch/>
          </p:blipFill>
          <p:spPr>
            <a:xfrm>
              <a:off x="556920" y="2874240"/>
              <a:ext cx="455400" cy="493560"/>
            </a:xfrm>
            <a:prstGeom prst="rect">
              <a:avLst/>
            </a:prstGeom>
            <a:ln w="0">
              <a:noFill/>
            </a:ln>
          </p:spPr>
        </p:pic>
        <p:pic>
          <p:nvPicPr>
            <p:cNvPr id="258" name="Google Shape;330;p47" descr=""/>
            <p:cNvPicPr/>
            <p:nvPr/>
          </p:nvPicPr>
          <p:blipFill>
            <a:blip r:embed="rId25"/>
            <a:stretch/>
          </p:blipFill>
          <p:spPr>
            <a:xfrm>
              <a:off x="1550160" y="2984760"/>
              <a:ext cx="711360" cy="272520"/>
            </a:xfrm>
            <a:prstGeom prst="rect">
              <a:avLst/>
            </a:prstGeom>
            <a:ln w="0">
              <a:noFill/>
            </a:ln>
          </p:spPr>
        </p:pic>
        <p:pic>
          <p:nvPicPr>
            <p:cNvPr id="259" name="Google Shape;331;p47" descr=""/>
            <p:cNvPicPr/>
            <p:nvPr/>
          </p:nvPicPr>
          <p:blipFill>
            <a:blip r:embed="rId26"/>
            <a:stretch/>
          </p:blipFill>
          <p:spPr>
            <a:xfrm>
              <a:off x="2799720" y="2930760"/>
              <a:ext cx="464400" cy="380520"/>
            </a:xfrm>
            <a:prstGeom prst="rect">
              <a:avLst/>
            </a:prstGeom>
            <a:ln w="0">
              <a:noFill/>
            </a:ln>
          </p:spPr>
        </p:pic>
        <p:pic>
          <p:nvPicPr>
            <p:cNvPr id="260" name="Google Shape;332;p47" descr=""/>
            <p:cNvPicPr/>
            <p:nvPr/>
          </p:nvPicPr>
          <p:blipFill>
            <a:blip r:embed="rId27"/>
            <a:srcRect l="4316" t="24225" r="6300" b="25508"/>
            <a:stretch/>
          </p:blipFill>
          <p:spPr>
            <a:xfrm>
              <a:off x="3802320" y="2939040"/>
              <a:ext cx="1154160" cy="363960"/>
            </a:xfrm>
            <a:prstGeom prst="rect">
              <a:avLst/>
            </a:prstGeom>
            <a:ln w="0">
              <a:noFill/>
            </a:ln>
          </p:spPr>
        </p:pic>
        <p:pic>
          <p:nvPicPr>
            <p:cNvPr id="261" name="Google Shape;333;p47" descr=""/>
            <p:cNvPicPr/>
            <p:nvPr/>
          </p:nvPicPr>
          <p:blipFill>
            <a:blip r:embed="rId28"/>
            <a:stretch/>
          </p:blipFill>
          <p:spPr>
            <a:xfrm>
              <a:off x="5494680" y="2893320"/>
              <a:ext cx="455400" cy="455400"/>
            </a:xfrm>
            <a:prstGeom prst="rect">
              <a:avLst/>
            </a:prstGeom>
            <a:ln w="0">
              <a:noFill/>
            </a:ln>
          </p:spPr>
        </p:pic>
        <p:pic>
          <p:nvPicPr>
            <p:cNvPr id="262" name="Google Shape;334;p47" descr=""/>
            <p:cNvPicPr/>
            <p:nvPr/>
          </p:nvPicPr>
          <p:blipFill>
            <a:blip r:embed="rId29"/>
            <a:srcRect l="30374" t="0" r="28427" b="0"/>
            <a:stretch/>
          </p:blipFill>
          <p:spPr>
            <a:xfrm>
              <a:off x="6487920" y="2788920"/>
              <a:ext cx="363960" cy="663840"/>
            </a:xfrm>
            <a:prstGeom prst="rect">
              <a:avLst/>
            </a:prstGeom>
            <a:ln w="0">
              <a:noFill/>
            </a:ln>
          </p:spPr>
        </p:pic>
        <p:pic>
          <p:nvPicPr>
            <p:cNvPr id="263" name="Google Shape;335;p47" descr=""/>
            <p:cNvPicPr/>
            <p:nvPr/>
          </p:nvPicPr>
          <p:blipFill>
            <a:blip r:embed="rId30"/>
            <a:stretch/>
          </p:blipFill>
          <p:spPr>
            <a:xfrm>
              <a:off x="7390080" y="2893320"/>
              <a:ext cx="455400" cy="455400"/>
            </a:xfrm>
            <a:prstGeom prst="rect">
              <a:avLst/>
            </a:prstGeom>
            <a:ln w="0">
              <a:noFill/>
            </a:ln>
          </p:spPr>
        </p:pic>
        <p:pic>
          <p:nvPicPr>
            <p:cNvPr id="264" name="Google Shape;336;p47" descr=""/>
            <p:cNvPicPr/>
            <p:nvPr/>
          </p:nvPicPr>
          <p:blipFill>
            <a:blip r:embed="rId31"/>
            <a:stretch/>
          </p:blipFill>
          <p:spPr>
            <a:xfrm>
              <a:off x="8383680" y="2923200"/>
              <a:ext cx="395640" cy="395640"/>
            </a:xfrm>
            <a:prstGeom prst="rect">
              <a:avLst/>
            </a:prstGeom>
            <a:ln w="0">
              <a:noFill/>
            </a:ln>
          </p:spPr>
        </p:pic>
      </p:grpSp>
      <p:grpSp>
        <p:nvGrpSpPr>
          <p:cNvPr id="265" name="Google Shape;337;p47"/>
          <p:cNvGrpSpPr/>
          <p:nvPr/>
        </p:nvGrpSpPr>
        <p:grpSpPr>
          <a:xfrm>
            <a:off x="602640" y="4402080"/>
            <a:ext cx="8130600" cy="455400"/>
            <a:chOff x="602640" y="4402080"/>
            <a:chExt cx="8130600" cy="455400"/>
          </a:xfrm>
        </p:grpSpPr>
        <p:pic>
          <p:nvPicPr>
            <p:cNvPr id="266" name="Google Shape;338;p47" descr=""/>
            <p:cNvPicPr/>
            <p:nvPr/>
          </p:nvPicPr>
          <p:blipFill>
            <a:blip r:embed="rId32"/>
            <a:stretch/>
          </p:blipFill>
          <p:spPr>
            <a:xfrm>
              <a:off x="602640" y="4429440"/>
              <a:ext cx="363960" cy="400680"/>
            </a:xfrm>
            <a:prstGeom prst="rect">
              <a:avLst/>
            </a:prstGeom>
            <a:ln w="0">
              <a:noFill/>
            </a:ln>
          </p:spPr>
        </p:pic>
        <p:pic>
          <p:nvPicPr>
            <p:cNvPr id="267" name="Google Shape;339;p47" descr=""/>
            <p:cNvPicPr/>
            <p:nvPr/>
          </p:nvPicPr>
          <p:blipFill>
            <a:blip r:embed="rId33"/>
            <a:stretch/>
          </p:blipFill>
          <p:spPr>
            <a:xfrm>
              <a:off x="2212920" y="4470840"/>
              <a:ext cx="1060560" cy="318240"/>
            </a:xfrm>
            <a:prstGeom prst="rect">
              <a:avLst/>
            </a:prstGeom>
            <a:ln w="0">
              <a:noFill/>
            </a:ln>
          </p:spPr>
        </p:pic>
        <p:pic>
          <p:nvPicPr>
            <p:cNvPr id="268" name="Google Shape;340;p47" descr=""/>
            <p:cNvPicPr/>
            <p:nvPr/>
          </p:nvPicPr>
          <p:blipFill>
            <a:blip r:embed="rId34"/>
            <a:srcRect l="0" t="0" r="68423" b="0"/>
            <a:stretch/>
          </p:blipFill>
          <p:spPr>
            <a:xfrm>
              <a:off x="1423080" y="4470840"/>
              <a:ext cx="333360" cy="318240"/>
            </a:xfrm>
            <a:prstGeom prst="rect">
              <a:avLst/>
            </a:prstGeom>
            <a:ln w="0">
              <a:noFill/>
            </a:ln>
          </p:spPr>
        </p:pic>
        <p:pic>
          <p:nvPicPr>
            <p:cNvPr id="269" name="Google Shape;341;p47" descr=""/>
            <p:cNvPicPr/>
            <p:nvPr/>
          </p:nvPicPr>
          <p:blipFill>
            <a:blip r:embed="rId35"/>
            <a:stretch/>
          </p:blipFill>
          <p:spPr>
            <a:xfrm>
              <a:off x="3730320" y="4402080"/>
              <a:ext cx="455400" cy="455400"/>
            </a:xfrm>
            <a:prstGeom prst="rect">
              <a:avLst/>
            </a:prstGeom>
            <a:ln w="0">
              <a:noFill/>
            </a:ln>
          </p:spPr>
        </p:pic>
        <p:pic>
          <p:nvPicPr>
            <p:cNvPr id="270" name="Google Shape;342;p47" descr=""/>
            <p:cNvPicPr/>
            <p:nvPr/>
          </p:nvPicPr>
          <p:blipFill>
            <a:blip r:embed="rId36"/>
            <a:stretch/>
          </p:blipFill>
          <p:spPr>
            <a:xfrm>
              <a:off x="4642200" y="4409280"/>
              <a:ext cx="967320" cy="441000"/>
            </a:xfrm>
            <a:prstGeom prst="rect">
              <a:avLst/>
            </a:prstGeom>
            <a:ln w="0">
              <a:noFill/>
            </a:ln>
          </p:spPr>
        </p:pic>
        <p:pic>
          <p:nvPicPr>
            <p:cNvPr id="271" name="Google Shape;343;p47" descr=""/>
            <p:cNvPicPr/>
            <p:nvPr/>
          </p:nvPicPr>
          <p:blipFill>
            <a:blip r:embed="rId37"/>
            <a:stretch/>
          </p:blipFill>
          <p:spPr>
            <a:xfrm>
              <a:off x="6066360" y="4509360"/>
              <a:ext cx="943200" cy="241200"/>
            </a:xfrm>
            <a:prstGeom prst="rect">
              <a:avLst/>
            </a:prstGeom>
            <a:ln w="0">
              <a:noFill/>
            </a:ln>
          </p:spPr>
        </p:pic>
        <p:pic>
          <p:nvPicPr>
            <p:cNvPr id="272" name="Google Shape;344;p47" descr=""/>
            <p:cNvPicPr/>
            <p:nvPr/>
          </p:nvPicPr>
          <p:blipFill>
            <a:blip r:embed="rId38"/>
            <a:srcRect l="13598" t="18731" r="19021" b="29592"/>
            <a:stretch/>
          </p:blipFill>
          <p:spPr>
            <a:xfrm>
              <a:off x="7466040" y="4447800"/>
              <a:ext cx="363960" cy="363960"/>
            </a:xfrm>
            <a:prstGeom prst="rect">
              <a:avLst/>
            </a:prstGeom>
            <a:ln w="0">
              <a:noFill/>
            </a:ln>
          </p:spPr>
        </p:pic>
        <p:pic>
          <p:nvPicPr>
            <p:cNvPr id="273" name="Google Shape;345;p47" descr=""/>
            <p:cNvPicPr/>
            <p:nvPr/>
          </p:nvPicPr>
          <p:blipFill>
            <a:blip r:embed="rId39"/>
            <a:srcRect l="15099" t="23651" r="17057" b="23894"/>
            <a:stretch/>
          </p:blipFill>
          <p:spPr>
            <a:xfrm>
              <a:off x="8286840" y="4406760"/>
              <a:ext cx="446400" cy="446400"/>
            </a:xfrm>
            <a:prstGeom prst="rect">
              <a:avLst/>
            </a:prstGeom>
            <a:ln w="0">
              <a:noFill/>
            </a:ln>
          </p:spPr>
        </p:pic>
      </p:grpSp>
      <p:sp>
        <p:nvSpPr>
          <p:cNvPr id="274"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40E0491F-40B8-4EEC-979C-67D545B294E6}"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You experience our impact on a daily basis!</a:t>
            </a:r>
            <a:endParaRPr b="0" lang="en-US" sz="2000" spc="-1" strike="noStrike">
              <a:latin typeface="Arial"/>
            </a:endParaRPr>
          </a:p>
        </p:txBody>
      </p:sp>
      <p:pic>
        <p:nvPicPr>
          <p:cNvPr id="276" name="Google Shape;352;p48" descr=""/>
          <p:cNvPicPr/>
          <p:nvPr/>
        </p:nvPicPr>
        <p:blipFill>
          <a:blip r:embed="rId1"/>
          <a:srcRect l="0" t="158" r="0" b="158"/>
          <a:stretch/>
        </p:blipFill>
        <p:spPr>
          <a:xfrm>
            <a:off x="3093120" y="2743560"/>
            <a:ext cx="3397680" cy="2256840"/>
          </a:xfrm>
          <a:prstGeom prst="rect">
            <a:avLst/>
          </a:prstGeom>
          <a:ln w="0">
            <a:noFill/>
          </a:ln>
          <a:effectLst>
            <a:outerShdw algn="bl" blurRad="171360" dir="1189029" dist="84950" rotWithShape="0">
              <a:srgbClr val="000000">
                <a:alpha val="20000"/>
              </a:srgbClr>
            </a:outerShdw>
          </a:effectLst>
        </p:spPr>
      </p:pic>
      <p:pic>
        <p:nvPicPr>
          <p:cNvPr id="277" name="Google Shape;353;p48" descr=""/>
          <p:cNvPicPr/>
          <p:nvPr/>
        </p:nvPicPr>
        <p:blipFill>
          <a:blip r:embed="rId2"/>
          <a:stretch/>
        </p:blipFill>
        <p:spPr>
          <a:xfrm>
            <a:off x="613800" y="1492920"/>
            <a:ext cx="3235680" cy="2156040"/>
          </a:xfrm>
          <a:prstGeom prst="rect">
            <a:avLst/>
          </a:prstGeom>
          <a:ln w="0">
            <a:noFill/>
          </a:ln>
          <a:effectLst>
            <a:outerShdw algn="bl" blurRad="171360" dir="1189029" dist="84950" rotWithShape="0">
              <a:srgbClr val="000000">
                <a:alpha val="20000"/>
              </a:srgbClr>
            </a:outerShdw>
          </a:effectLst>
        </p:spPr>
      </p:pic>
      <p:pic>
        <p:nvPicPr>
          <p:cNvPr id="278" name="Google Shape;354;p48" descr=""/>
          <p:cNvPicPr/>
          <p:nvPr/>
        </p:nvPicPr>
        <p:blipFill>
          <a:blip r:embed="rId3"/>
          <a:stretch/>
        </p:blipFill>
        <p:spPr>
          <a:xfrm>
            <a:off x="5488920" y="1295640"/>
            <a:ext cx="3063960" cy="2044800"/>
          </a:xfrm>
          <a:prstGeom prst="rect">
            <a:avLst/>
          </a:prstGeom>
          <a:ln w="0">
            <a:noFill/>
          </a:ln>
          <a:effectLst>
            <a:outerShdw algn="bl" blurRad="171360" dir="1189029" dist="84950" rotWithShape="0">
              <a:srgbClr val="000000">
                <a:alpha val="20000"/>
              </a:srgbClr>
            </a:outerShdw>
          </a:effectLst>
        </p:spPr>
      </p:pic>
      <p:sp>
        <p:nvSpPr>
          <p:cNvPr id="279"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65AB1180-0ED6-43EA-811D-B59DFFA3C4CF}"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My pledge to you</a:t>
            </a:r>
            <a:endParaRPr b="0" lang="en-US" sz="2000" spc="-1" strike="noStrike">
              <a:latin typeface="Arial"/>
            </a:endParaRPr>
          </a:p>
        </p:txBody>
      </p:sp>
      <p:sp>
        <p:nvSpPr>
          <p:cNvPr id="281" name="Google Shape;361;p49"/>
          <p:cNvSpPr/>
          <p:nvPr/>
        </p:nvSpPr>
        <p:spPr>
          <a:xfrm>
            <a:off x="613800" y="1794240"/>
            <a:ext cx="7084800" cy="3219480"/>
          </a:xfrm>
          <a:prstGeom prst="rect">
            <a:avLst/>
          </a:prstGeom>
          <a:noFill/>
          <a:ln w="0">
            <a:noFill/>
          </a:ln>
        </p:spPr>
        <p:style>
          <a:lnRef idx="0"/>
          <a:fillRef idx="0"/>
          <a:effectRef idx="0"/>
          <a:fontRef idx="minor"/>
        </p:style>
        <p:txBody>
          <a:bodyPr lIns="90000" rIns="90000" tIns="91440" bIns="91440" anchor="t">
            <a:noAutofit/>
          </a:bodyPr>
          <a:p>
            <a:pPr marL="457200" indent="-324000">
              <a:lnSpc>
                <a:spcPct val="150000"/>
              </a:lnSpc>
              <a:buClr>
                <a:srgbClr val="404040"/>
              </a:buClr>
              <a:buFont typeface="Arial"/>
              <a:buChar char="●"/>
            </a:pPr>
            <a:r>
              <a:rPr b="0" lang="en" sz="1500" spc="-1" strike="noStrike">
                <a:solidFill>
                  <a:srgbClr val="404040"/>
                </a:solidFill>
                <a:latin typeface="Arial"/>
                <a:ea typeface="Arial"/>
              </a:rPr>
              <a:t>Make this interactive; we will program and explore together</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Ask you questions </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Ensure everyone can speak </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Work hard every day to help you find the answers that you are looking for</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Introduce you to a Ton of references, books, guides and helpers</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 also snack foods, and my cat  </a:t>
            </a:r>
            <a:endParaRPr b="0" lang="en-US" sz="1500" spc="-1" strike="noStrike">
              <a:latin typeface="Arial"/>
            </a:endParaRPr>
          </a:p>
        </p:txBody>
      </p:sp>
      <p:sp>
        <p:nvSpPr>
          <p:cNvPr id="282" name="Google Shape;362;p49"/>
          <p:cNvSpPr/>
          <p:nvPr/>
        </p:nvSpPr>
        <p:spPr>
          <a:xfrm>
            <a:off x="613800" y="1289520"/>
            <a:ext cx="7804080" cy="3754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1800" spc="-1" strike="noStrike">
                <a:solidFill>
                  <a:srgbClr val="f05a28"/>
                </a:solidFill>
                <a:latin typeface="Arial"/>
                <a:ea typeface="Arial"/>
              </a:rPr>
              <a:t>I will...</a:t>
            </a:r>
            <a:endParaRPr b="0" lang="en-US" sz="1800" spc="-1" strike="noStrike">
              <a:latin typeface="Arial"/>
            </a:endParaRPr>
          </a:p>
        </p:txBody>
      </p:sp>
      <p:sp>
        <p:nvSpPr>
          <p:cNvPr id="283"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F8D77656-D6E4-448E-A24E-FE8AD48CB9BE}"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Objectives</a:t>
            </a:r>
            <a:endParaRPr b="0" lang="en-US" sz="2000" spc="-1" strike="noStrike">
              <a:latin typeface="Arial"/>
            </a:endParaRPr>
          </a:p>
        </p:txBody>
      </p:sp>
      <p:sp>
        <p:nvSpPr>
          <p:cNvPr id="285" name="Google Shape;369;p50"/>
          <p:cNvSpPr/>
          <p:nvPr/>
        </p:nvSpPr>
        <p:spPr>
          <a:xfrm>
            <a:off x="613800" y="1794240"/>
            <a:ext cx="7084800" cy="3219480"/>
          </a:xfrm>
          <a:prstGeom prst="rect">
            <a:avLst/>
          </a:prstGeom>
          <a:noFill/>
          <a:ln w="0">
            <a:noFill/>
          </a:ln>
        </p:spPr>
        <p:style>
          <a:lnRef idx="0"/>
          <a:fillRef idx="0"/>
          <a:effectRef idx="0"/>
          <a:fontRef idx="minor"/>
        </p:style>
        <p:txBody>
          <a:bodyPr lIns="90000" rIns="90000" tIns="91440" bIns="91440" anchor="t">
            <a:noAutofit/>
          </a:bodyPr>
          <a:p>
            <a:pPr marL="457200" indent="-324000">
              <a:lnSpc>
                <a:spcPct val="115000"/>
              </a:lnSpc>
              <a:buClr>
                <a:srgbClr val="404040"/>
              </a:buClr>
              <a:buFont typeface="Arial"/>
              <a:buChar char="●"/>
            </a:pPr>
            <a:r>
              <a:rPr b="0" lang="en" sz="1500" spc="-1" strike="noStrike">
                <a:solidFill>
                  <a:srgbClr val="404040"/>
                </a:solidFill>
                <a:latin typeface="Arial"/>
                <a:ea typeface="Arial"/>
              </a:rPr>
              <a:t>Write C Programs with correct syntax and semantics</a:t>
            </a:r>
            <a:endParaRPr b="0" lang="en-US" sz="1500" spc="-1" strike="noStrike">
              <a:latin typeface="Arial"/>
            </a:endParaRPr>
          </a:p>
          <a:p>
            <a:pPr marL="457200" indent="-324000">
              <a:lnSpc>
                <a:spcPct val="115000"/>
              </a:lnSpc>
              <a:spcBef>
                <a:spcPts val="1001"/>
              </a:spcBef>
              <a:buClr>
                <a:srgbClr val="404040"/>
              </a:buClr>
              <a:buFont typeface="Arial"/>
              <a:buChar char="●"/>
            </a:pPr>
            <a:r>
              <a:rPr b="0" lang="en" sz="1500" spc="-1" strike="noStrike">
                <a:solidFill>
                  <a:srgbClr val="404040"/>
                </a:solidFill>
                <a:latin typeface="Arial"/>
                <a:ea typeface="Arial"/>
              </a:rPr>
              <a:t>Use the C standard libraries effectively</a:t>
            </a:r>
            <a:endParaRPr b="0" lang="en-US" sz="1500" spc="-1" strike="noStrike">
              <a:latin typeface="Arial"/>
            </a:endParaRPr>
          </a:p>
          <a:p>
            <a:pPr marL="457200" indent="-324000">
              <a:lnSpc>
                <a:spcPct val="115000"/>
              </a:lnSpc>
              <a:spcBef>
                <a:spcPts val="1001"/>
              </a:spcBef>
              <a:buClr>
                <a:srgbClr val="404040"/>
              </a:buClr>
              <a:buFont typeface="Arial"/>
              <a:buChar char="●"/>
            </a:pPr>
            <a:r>
              <a:rPr b="0" lang="en" sz="1500" spc="-1" strike="noStrike">
                <a:solidFill>
                  <a:srgbClr val="404040"/>
                </a:solidFill>
                <a:latin typeface="Arial"/>
                <a:ea typeface="Arial"/>
              </a:rPr>
              <a:t>Use Visual Studio to compile, link, test and debug your code</a:t>
            </a:r>
            <a:endParaRPr b="0" lang="en-US" sz="1500" spc="-1" strike="noStrike">
              <a:latin typeface="Arial"/>
            </a:endParaRPr>
          </a:p>
          <a:p>
            <a:pPr marL="457200" indent="-324000">
              <a:lnSpc>
                <a:spcPct val="115000"/>
              </a:lnSpc>
              <a:spcBef>
                <a:spcPts val="1001"/>
              </a:spcBef>
              <a:buClr>
                <a:srgbClr val="404040"/>
              </a:buClr>
              <a:buFont typeface="Arial"/>
              <a:buChar char="●"/>
            </a:pPr>
            <a:r>
              <a:rPr b="0" lang="en" sz="1500" spc="-1" strike="noStrike">
                <a:solidFill>
                  <a:srgbClr val="404040"/>
                </a:solidFill>
                <a:latin typeface="Arial"/>
                <a:ea typeface="Arial"/>
              </a:rPr>
              <a:t>Use Git and GitHub to manage your code and collaborate</a:t>
            </a:r>
            <a:endParaRPr b="0" lang="en-US" sz="1500" spc="-1" strike="noStrike">
              <a:latin typeface="Arial"/>
            </a:endParaRPr>
          </a:p>
          <a:p>
            <a:pPr marL="457200" indent="-324000">
              <a:lnSpc>
                <a:spcPct val="115000"/>
              </a:lnSpc>
              <a:spcBef>
                <a:spcPts val="1001"/>
              </a:spcBef>
              <a:spcAft>
                <a:spcPts val="1001"/>
              </a:spcAft>
              <a:buClr>
                <a:srgbClr val="404040"/>
              </a:buClr>
              <a:buFont typeface="Arial"/>
              <a:buChar char="●"/>
            </a:pPr>
            <a:r>
              <a:rPr b="0" lang="en" sz="1500" spc="-1" strike="noStrike">
                <a:solidFill>
                  <a:srgbClr val="404040"/>
                </a:solidFill>
                <a:latin typeface="Arial"/>
                <a:ea typeface="Arial"/>
              </a:rPr>
              <a:t>Understand and describe the challenges of writing for embedded systems, including compliance with safety specifications (e.g., MISRA, AUTOSAR)</a:t>
            </a:r>
            <a:endParaRPr b="0" lang="en-US" sz="1500" spc="-1" strike="noStrike">
              <a:latin typeface="Arial"/>
            </a:endParaRPr>
          </a:p>
        </p:txBody>
      </p:sp>
      <p:sp>
        <p:nvSpPr>
          <p:cNvPr id="286" name="Google Shape;370;p50"/>
          <p:cNvSpPr/>
          <p:nvPr/>
        </p:nvSpPr>
        <p:spPr>
          <a:xfrm>
            <a:off x="613800" y="1289520"/>
            <a:ext cx="7804080" cy="3754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1800" spc="-1" strike="noStrike">
                <a:solidFill>
                  <a:srgbClr val="f05a28"/>
                </a:solidFill>
                <a:latin typeface="Arial"/>
                <a:ea typeface="Arial"/>
              </a:rPr>
              <a:t>At the end of this course you will be able to:</a:t>
            </a:r>
            <a:endParaRPr b="0" lang="en-US" sz="1800" spc="-1" strike="noStrike">
              <a:latin typeface="Arial"/>
            </a:endParaRPr>
          </a:p>
        </p:txBody>
      </p:sp>
      <p:sp>
        <p:nvSpPr>
          <p:cNvPr id="287"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12212DD6-48B6-457D-A05E-8FEA3BAE42A6}"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613800" y="714240"/>
            <a:ext cx="8251560" cy="312480"/>
          </a:xfrm>
          <a:prstGeom prst="rect">
            <a:avLst/>
          </a:prstGeom>
          <a:noFill/>
          <a:ln w="0">
            <a:noFill/>
          </a:ln>
        </p:spPr>
        <p:txBody>
          <a:bodyPr lIns="45720" rIns="45720" tIns="45000" bIns="45000" anchor="b">
            <a:noAutofit/>
          </a:bodyPr>
          <a:p>
            <a:pPr>
              <a:lnSpc>
                <a:spcPct val="90000"/>
              </a:lnSpc>
              <a:tabLst>
                <a:tab algn="l" pos="0"/>
              </a:tabLst>
            </a:pPr>
            <a:r>
              <a:rPr b="1" lang="en" sz="2000" spc="-1" strike="noStrike">
                <a:solidFill>
                  <a:srgbClr val="404040"/>
                </a:solidFill>
                <a:latin typeface="Arial"/>
                <a:ea typeface="Arial"/>
              </a:rPr>
              <a:t>Agenda (by week)</a:t>
            </a:r>
            <a:endParaRPr b="0" lang="en-US" sz="2000" spc="-1" strike="noStrike">
              <a:latin typeface="Arial"/>
            </a:endParaRPr>
          </a:p>
        </p:txBody>
      </p:sp>
      <p:sp>
        <p:nvSpPr>
          <p:cNvPr id="289" name="Google Shape;377;p51"/>
          <p:cNvSpPr/>
          <p:nvPr/>
        </p:nvSpPr>
        <p:spPr>
          <a:xfrm>
            <a:off x="613800" y="1471320"/>
            <a:ext cx="7084800" cy="3219480"/>
          </a:xfrm>
          <a:prstGeom prst="rect">
            <a:avLst/>
          </a:prstGeom>
          <a:noFill/>
          <a:ln w="0">
            <a:noFill/>
          </a:ln>
        </p:spPr>
        <p:style>
          <a:lnRef idx="0"/>
          <a:fillRef idx="0"/>
          <a:effectRef idx="0"/>
          <a:fontRef idx="minor"/>
        </p:style>
        <p:txBody>
          <a:bodyPr lIns="90000" rIns="90000" tIns="91440" bIns="91440" anchor="t">
            <a:noAutofit/>
          </a:bodyPr>
          <a:p>
            <a:pPr marL="457200" indent="-324000">
              <a:lnSpc>
                <a:spcPct val="150000"/>
              </a:lnSpc>
              <a:buClr>
                <a:srgbClr val="404040"/>
              </a:buClr>
              <a:buFont typeface="Arial"/>
              <a:buChar char="●"/>
            </a:pPr>
            <a:r>
              <a:rPr b="0" lang="en" sz="1500" spc="-1" strike="noStrike">
                <a:solidFill>
                  <a:srgbClr val="404040"/>
                </a:solidFill>
                <a:latin typeface="Arial"/>
                <a:ea typeface="Arial"/>
              </a:rPr>
              <a:t>Prework – exposing you to a variety of subjects related to our study</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C Language Programming</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The C Toolchain, data types, algorithms and memory</a:t>
            </a:r>
            <a:endParaRPr b="0" lang="en-US" sz="1500" spc="-1" strike="noStrike">
              <a:latin typeface="Arial"/>
            </a:endParaRPr>
          </a:p>
          <a:p>
            <a:pPr marL="457200" indent="-324000">
              <a:lnSpc>
                <a:spcPct val="150000"/>
              </a:lnSpc>
              <a:buClr>
                <a:srgbClr val="404040"/>
              </a:buClr>
              <a:buFont typeface="Arial"/>
              <a:buChar char="●"/>
            </a:pPr>
            <a:r>
              <a:rPr b="0" lang="en" sz="1500" spc="-1" strike="noStrike">
                <a:solidFill>
                  <a:srgbClr val="404040"/>
                </a:solidFill>
                <a:latin typeface="Arial"/>
                <a:ea typeface="Arial"/>
              </a:rPr>
              <a:t>Testing, Code metrics and Safety Compilance with MISRA</a:t>
            </a:r>
            <a:endParaRPr b="0" lang="en-US" sz="1500" spc="-1" strike="noStrike">
              <a:latin typeface="Arial"/>
            </a:endParaRPr>
          </a:p>
        </p:txBody>
      </p:sp>
      <p:sp>
        <p:nvSpPr>
          <p:cNvPr id="290" name="PlaceHolder 2"/>
          <p:cNvSpPr>
            <a:spLocks noGrp="1"/>
          </p:cNvSpPr>
          <p:nvPr>
            <p:ph type="sldNum"/>
          </p:nvPr>
        </p:nvSpPr>
        <p:spPr>
          <a:xfrm>
            <a:off x="8556840" y="4749840"/>
            <a:ext cx="546840" cy="391680"/>
          </a:xfrm>
          <a:prstGeom prst="rect">
            <a:avLst/>
          </a:prstGeom>
          <a:noFill/>
          <a:ln w="0">
            <a:noFill/>
          </a:ln>
        </p:spPr>
        <p:txBody>
          <a:bodyPr lIns="90000" rIns="90000" tIns="91440" bIns="91440" anchor="t">
            <a:noAutofit/>
          </a:bodyPr>
          <a:p>
            <a:pPr algn="r">
              <a:lnSpc>
                <a:spcPct val="100000"/>
              </a:lnSpc>
              <a:tabLst>
                <a:tab algn="l" pos="0"/>
              </a:tabLst>
            </a:pPr>
            <a:fld id="{043C968D-6609-47EE-AC90-3D1C726FE959}" type="slidenum">
              <a:rPr b="0" lang="en" sz="1300" spc="-1" strike="noStrike">
                <a:solidFill>
                  <a:srgbClr val="404040"/>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LibreOffice/7.2.4.1$Windows_X86_64 LibreOffice_project/27d75539669ac387bb498e35313b970b7fe9c4f9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Paul Kimball</cp:lastModifiedBy>
  <dcterms:modified xsi:type="dcterms:W3CDTF">2022-01-03T11:24:34Z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