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60" r:id="rId3"/>
    <p:sldId id="271" r:id="rId4"/>
    <p:sldId id="261" r:id="rId5"/>
    <p:sldId id="300" r:id="rId6"/>
    <p:sldId id="301" r:id="rId7"/>
    <p:sldId id="299" r:id="rId8"/>
    <p:sldId id="302" r:id="rId9"/>
    <p:sldId id="281" r:id="rId10"/>
    <p:sldId id="262"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
      <p:font typeface="Sarala"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A20018-811D-46F6-B9F7-E6B2F71CE463}">
  <a:tblStyle styleId="{0BA20018-811D-46F6-B9F7-E6B2F71CE4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83" autoAdjust="0"/>
  </p:normalViewPr>
  <p:slideViewPr>
    <p:cSldViewPr snapToGrid="0">
      <p:cViewPr>
        <p:scale>
          <a:sx n="150" d="100"/>
          <a:sy n="150" d="100"/>
        </p:scale>
        <p:origin x="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889904-0C46-484F-B076-0151E5619064}" type="doc">
      <dgm:prSet loTypeId="urn:microsoft.com/office/officeart/2005/8/layout/StepDownProcess" loCatId="process" qsTypeId="urn:microsoft.com/office/officeart/2005/8/quickstyle/simple1" qsCatId="simple" csTypeId="urn:microsoft.com/office/officeart/2005/8/colors/accent4_4" csCatId="accent4" phldr="1"/>
      <dgm:spPr/>
      <dgm:t>
        <a:bodyPr/>
        <a:lstStyle/>
        <a:p>
          <a:endParaRPr lang="en-US"/>
        </a:p>
      </dgm:t>
    </dgm:pt>
    <dgm:pt modelId="{046997E4-7290-4325-A443-07827F594289}">
      <dgm:prSet phldrT="[Text]"/>
      <dgm:spPr/>
      <dgm:t>
        <a:bodyPr/>
        <a:lstStyle/>
        <a:p>
          <a:r>
            <a:rPr lang="en-US" dirty="0"/>
            <a:t>Raw Material Extraction</a:t>
          </a:r>
        </a:p>
      </dgm:t>
    </dgm:pt>
    <dgm:pt modelId="{6A9E6609-62AF-4711-B91F-87B526B98B33}" type="parTrans" cxnId="{E23ADFF1-CB41-4715-AA3B-516807E82CD4}">
      <dgm:prSet/>
      <dgm:spPr/>
      <dgm:t>
        <a:bodyPr/>
        <a:lstStyle/>
        <a:p>
          <a:endParaRPr lang="en-US"/>
        </a:p>
      </dgm:t>
    </dgm:pt>
    <dgm:pt modelId="{3783B59D-0618-4DBA-BF1D-4884057FE53D}" type="sibTrans" cxnId="{E23ADFF1-CB41-4715-AA3B-516807E82CD4}">
      <dgm:prSet/>
      <dgm:spPr/>
      <dgm:t>
        <a:bodyPr/>
        <a:lstStyle/>
        <a:p>
          <a:endParaRPr lang="en-US"/>
        </a:p>
      </dgm:t>
    </dgm:pt>
    <dgm:pt modelId="{D67D3FDC-94BE-466E-A19F-D213A3F076C7}">
      <dgm:prSet phldrT="[Text]"/>
      <dgm:spPr/>
      <dgm:t>
        <a:bodyPr/>
        <a:lstStyle/>
        <a:p>
          <a:r>
            <a:rPr lang="en-US" dirty="0">
              <a:solidFill>
                <a:srgbClr val="000000"/>
              </a:solidFill>
            </a:rPr>
            <a:t>Cameroon, Ghana, </a:t>
          </a:r>
          <a:r>
            <a:rPr lang="en-US" b="0" i="0" dirty="0">
              <a:solidFill>
                <a:srgbClr val="000000"/>
              </a:solidFill>
            </a:rPr>
            <a:t>Côte d'Ivoire</a:t>
          </a:r>
          <a:r>
            <a:rPr lang="en-US" dirty="0">
              <a:solidFill>
                <a:srgbClr val="000000"/>
              </a:solidFill>
            </a:rPr>
            <a:t>, Ecuador, Nigeria</a:t>
          </a:r>
        </a:p>
      </dgm:t>
    </dgm:pt>
    <dgm:pt modelId="{4DCD4EAD-C4DE-4C22-827E-B886226575DF}" type="parTrans" cxnId="{5D5B0214-B548-48E7-B673-2EB67C745A88}">
      <dgm:prSet/>
      <dgm:spPr/>
      <dgm:t>
        <a:bodyPr/>
        <a:lstStyle/>
        <a:p>
          <a:endParaRPr lang="en-US"/>
        </a:p>
      </dgm:t>
    </dgm:pt>
    <dgm:pt modelId="{E97493D0-134B-4305-A4C5-65D00F2E4F5F}" type="sibTrans" cxnId="{5D5B0214-B548-48E7-B673-2EB67C745A88}">
      <dgm:prSet/>
      <dgm:spPr/>
      <dgm:t>
        <a:bodyPr/>
        <a:lstStyle/>
        <a:p>
          <a:endParaRPr lang="en-US"/>
        </a:p>
      </dgm:t>
    </dgm:pt>
    <dgm:pt modelId="{7C4D7B0E-496A-4A40-961E-1279DB1D803A}">
      <dgm:prSet phldrT="[Text]"/>
      <dgm:spPr/>
      <dgm:t>
        <a:bodyPr/>
        <a:lstStyle/>
        <a:p>
          <a:r>
            <a:rPr lang="en-US" dirty="0"/>
            <a:t>Processing and Manufacturing</a:t>
          </a:r>
        </a:p>
      </dgm:t>
    </dgm:pt>
    <dgm:pt modelId="{1D329821-ACCC-47E3-875D-182929DFBFC1}" type="parTrans" cxnId="{F64930D2-5F91-4DB1-993D-7A09FF581AD9}">
      <dgm:prSet/>
      <dgm:spPr/>
      <dgm:t>
        <a:bodyPr/>
        <a:lstStyle/>
        <a:p>
          <a:endParaRPr lang="en-US"/>
        </a:p>
      </dgm:t>
    </dgm:pt>
    <dgm:pt modelId="{3229C773-D8DD-422D-A7D0-309F33592160}" type="sibTrans" cxnId="{F64930D2-5F91-4DB1-993D-7A09FF581AD9}">
      <dgm:prSet/>
      <dgm:spPr/>
      <dgm:t>
        <a:bodyPr/>
        <a:lstStyle/>
        <a:p>
          <a:endParaRPr lang="en-US"/>
        </a:p>
      </dgm:t>
    </dgm:pt>
    <dgm:pt modelId="{5A46774D-8FF2-4170-8BFD-A65E90B8CEFA}">
      <dgm:prSet phldrT="[Text]"/>
      <dgm:spPr/>
      <dgm:t>
        <a:bodyPr/>
        <a:lstStyle/>
        <a:p>
          <a:endParaRPr lang="en-US" dirty="0">
            <a:solidFill>
              <a:srgbClr val="000000"/>
            </a:solidFill>
          </a:endParaRPr>
        </a:p>
      </dgm:t>
    </dgm:pt>
    <dgm:pt modelId="{F7FF7285-0F11-427A-823E-BFAF00A71D34}" type="parTrans" cxnId="{B38E3A0C-A5FE-45F3-8EDB-D750E1430E9C}">
      <dgm:prSet/>
      <dgm:spPr/>
      <dgm:t>
        <a:bodyPr/>
        <a:lstStyle/>
        <a:p>
          <a:endParaRPr lang="en-US"/>
        </a:p>
      </dgm:t>
    </dgm:pt>
    <dgm:pt modelId="{A7AA5EC8-FC70-4CDA-8D25-C1770E3F4D4B}" type="sibTrans" cxnId="{B38E3A0C-A5FE-45F3-8EDB-D750E1430E9C}">
      <dgm:prSet/>
      <dgm:spPr/>
      <dgm:t>
        <a:bodyPr/>
        <a:lstStyle/>
        <a:p>
          <a:endParaRPr lang="en-US"/>
        </a:p>
      </dgm:t>
    </dgm:pt>
    <dgm:pt modelId="{DCC090D6-AD59-4AD4-933D-A33B9BBCB94B}">
      <dgm:prSet phldrT="[Text]"/>
      <dgm:spPr/>
      <dgm:t>
        <a:bodyPr/>
        <a:lstStyle/>
        <a:p>
          <a:r>
            <a:rPr lang="en-US" dirty="0"/>
            <a:t>Distribution, Marketing, Packaging, Retail Mix</a:t>
          </a:r>
        </a:p>
      </dgm:t>
    </dgm:pt>
    <dgm:pt modelId="{5A87AC22-5CCA-4AD1-8BED-9D2CE131399F}" type="parTrans" cxnId="{0280737D-DC4E-4DDA-A1CB-169707219938}">
      <dgm:prSet/>
      <dgm:spPr/>
      <dgm:t>
        <a:bodyPr/>
        <a:lstStyle/>
        <a:p>
          <a:endParaRPr lang="en-US"/>
        </a:p>
      </dgm:t>
    </dgm:pt>
    <dgm:pt modelId="{BFEED226-2808-4FDB-944F-695C9CB865A8}" type="sibTrans" cxnId="{0280737D-DC4E-4DDA-A1CB-169707219938}">
      <dgm:prSet/>
      <dgm:spPr/>
      <dgm:t>
        <a:bodyPr/>
        <a:lstStyle/>
        <a:p>
          <a:endParaRPr lang="en-US"/>
        </a:p>
      </dgm:t>
    </dgm:pt>
    <dgm:pt modelId="{49ED983E-B975-4355-9CF6-BA6843DB4BA2}">
      <dgm:prSet phldrT="[Text]"/>
      <dgm:spPr/>
      <dgm:t>
        <a:bodyPr/>
        <a:lstStyle/>
        <a:p>
          <a:endParaRPr lang="en-US" dirty="0">
            <a:solidFill>
              <a:srgbClr val="000000"/>
            </a:solidFill>
          </a:endParaRPr>
        </a:p>
      </dgm:t>
    </dgm:pt>
    <dgm:pt modelId="{ADDB549A-0D74-4E12-9FCA-4F5F805D6094}" type="parTrans" cxnId="{4B1AB669-69F7-43C1-AD02-DF4F839A2E06}">
      <dgm:prSet/>
      <dgm:spPr/>
      <dgm:t>
        <a:bodyPr/>
        <a:lstStyle/>
        <a:p>
          <a:endParaRPr lang="en-US"/>
        </a:p>
      </dgm:t>
    </dgm:pt>
    <dgm:pt modelId="{BD25DE55-E746-435D-8A7A-D2543DE31180}" type="sibTrans" cxnId="{4B1AB669-69F7-43C1-AD02-DF4F839A2E06}">
      <dgm:prSet/>
      <dgm:spPr/>
      <dgm:t>
        <a:bodyPr/>
        <a:lstStyle/>
        <a:p>
          <a:endParaRPr lang="en-US"/>
        </a:p>
      </dgm:t>
    </dgm:pt>
    <dgm:pt modelId="{40011F31-EE7A-4F1D-9013-2BE498336BED}">
      <dgm:prSet phldrT="[Text]"/>
      <dgm:spPr/>
      <dgm:t>
        <a:bodyPr/>
        <a:lstStyle/>
        <a:p>
          <a:endParaRPr lang="en-US" dirty="0">
            <a:solidFill>
              <a:srgbClr val="000000"/>
            </a:solidFill>
          </a:endParaRPr>
        </a:p>
      </dgm:t>
    </dgm:pt>
    <dgm:pt modelId="{242E5900-3DA3-4570-88A8-BF1BF83381C1}" type="parTrans" cxnId="{2B731CD6-989B-4747-A3C9-E32753BF6F21}">
      <dgm:prSet/>
      <dgm:spPr/>
      <dgm:t>
        <a:bodyPr/>
        <a:lstStyle/>
        <a:p>
          <a:endParaRPr lang="en-US"/>
        </a:p>
      </dgm:t>
    </dgm:pt>
    <dgm:pt modelId="{BCA7FF4D-3643-429B-BD66-ACF44ED5C8EC}" type="sibTrans" cxnId="{2B731CD6-989B-4747-A3C9-E32753BF6F21}">
      <dgm:prSet/>
      <dgm:spPr/>
      <dgm:t>
        <a:bodyPr/>
        <a:lstStyle/>
        <a:p>
          <a:endParaRPr lang="en-US"/>
        </a:p>
      </dgm:t>
    </dgm:pt>
    <dgm:pt modelId="{8D806975-C71B-4FBD-BA34-8033B530A28D}">
      <dgm:prSet phldrT="[Text]"/>
      <dgm:spPr/>
      <dgm:t>
        <a:bodyPr/>
        <a:lstStyle/>
        <a:p>
          <a:endParaRPr lang="en-US" dirty="0">
            <a:solidFill>
              <a:srgbClr val="000000"/>
            </a:solidFill>
          </a:endParaRPr>
        </a:p>
      </dgm:t>
    </dgm:pt>
    <dgm:pt modelId="{5DB08FD4-552F-46A2-94A4-E2D8EBA2A468}" type="parTrans" cxnId="{F9A10060-BE06-4664-80D7-445CC08170E9}">
      <dgm:prSet/>
      <dgm:spPr/>
      <dgm:t>
        <a:bodyPr/>
        <a:lstStyle/>
        <a:p>
          <a:endParaRPr lang="en-US"/>
        </a:p>
      </dgm:t>
    </dgm:pt>
    <dgm:pt modelId="{A189C3D4-6E62-45A4-9797-61754F27D59C}" type="sibTrans" cxnId="{F9A10060-BE06-4664-80D7-445CC08170E9}">
      <dgm:prSet/>
      <dgm:spPr/>
      <dgm:t>
        <a:bodyPr/>
        <a:lstStyle/>
        <a:p>
          <a:endParaRPr lang="en-US"/>
        </a:p>
      </dgm:t>
    </dgm:pt>
    <dgm:pt modelId="{C0A151D9-E796-4A04-9127-173EA5E62AA8}">
      <dgm:prSet phldrT="[Text]" custScaleX="172350" custScaleY="58665" custLinFactNeighborX="34864" custLinFactNeighborY="-11865"/>
      <dgm:spPr/>
      <dgm:t>
        <a:bodyPr/>
        <a:lstStyle/>
        <a:p>
          <a:r>
            <a:rPr lang="en-US" dirty="0">
              <a:solidFill>
                <a:srgbClr val="000000"/>
              </a:solidFill>
            </a:rPr>
            <a:t>United States, Germany, UK, Netherlands, France</a:t>
          </a:r>
        </a:p>
      </dgm:t>
    </dgm:pt>
    <dgm:pt modelId="{9AC6B6EF-7B9A-4836-AE9F-233E2E3A7C45}" type="parTrans" cxnId="{F1F3EF56-5860-46DE-BAEE-428E5A3E1B89}">
      <dgm:prSet/>
      <dgm:spPr/>
      <dgm:t>
        <a:bodyPr/>
        <a:lstStyle/>
        <a:p>
          <a:endParaRPr lang="en-US"/>
        </a:p>
      </dgm:t>
    </dgm:pt>
    <dgm:pt modelId="{A105C51C-5756-4B55-8B4F-5AD9B565B0E0}" type="sibTrans" cxnId="{F1F3EF56-5860-46DE-BAEE-428E5A3E1B89}">
      <dgm:prSet/>
      <dgm:spPr/>
      <dgm:t>
        <a:bodyPr/>
        <a:lstStyle/>
        <a:p>
          <a:endParaRPr lang="en-US"/>
        </a:p>
      </dgm:t>
    </dgm:pt>
    <dgm:pt modelId="{3EA35ED9-8D17-4039-BE05-63C567432582}" type="pres">
      <dgm:prSet presAssocID="{4A889904-0C46-484F-B076-0151E5619064}" presName="rootnode" presStyleCnt="0">
        <dgm:presLayoutVars>
          <dgm:chMax/>
          <dgm:chPref/>
          <dgm:dir/>
          <dgm:animLvl val="lvl"/>
        </dgm:presLayoutVars>
      </dgm:prSet>
      <dgm:spPr/>
    </dgm:pt>
    <dgm:pt modelId="{9CC64079-E06C-42D9-B5BF-0CDACFB1F079}" type="pres">
      <dgm:prSet presAssocID="{046997E4-7290-4325-A443-07827F594289}" presName="composite" presStyleCnt="0"/>
      <dgm:spPr/>
    </dgm:pt>
    <dgm:pt modelId="{18F75A42-8839-4236-8F86-1E25353D60F2}" type="pres">
      <dgm:prSet presAssocID="{046997E4-7290-4325-A443-07827F594289}" presName="bentUpArrow1" presStyleLbl="alignImgPlace1" presStyleIdx="0" presStyleCnt="2"/>
      <dgm:spPr/>
    </dgm:pt>
    <dgm:pt modelId="{1ADDE53F-6D81-4ADB-8622-859234115F3B}" type="pres">
      <dgm:prSet presAssocID="{046997E4-7290-4325-A443-07827F594289}" presName="ParentText" presStyleLbl="node1" presStyleIdx="0" presStyleCnt="3">
        <dgm:presLayoutVars>
          <dgm:chMax val="1"/>
          <dgm:chPref val="1"/>
          <dgm:bulletEnabled val="1"/>
        </dgm:presLayoutVars>
      </dgm:prSet>
      <dgm:spPr/>
    </dgm:pt>
    <dgm:pt modelId="{E9D8C07F-D099-44BD-B0CB-99A3B0E85B9A}" type="pres">
      <dgm:prSet presAssocID="{046997E4-7290-4325-A443-07827F594289}" presName="ChildText" presStyleLbl="revTx" presStyleIdx="0" presStyleCnt="2" custScaleY="66030" custLinFactNeighborX="-8" custLinFactNeighborY="14601">
        <dgm:presLayoutVars>
          <dgm:chMax val="0"/>
          <dgm:chPref val="0"/>
          <dgm:bulletEnabled val="1"/>
        </dgm:presLayoutVars>
      </dgm:prSet>
      <dgm:spPr/>
    </dgm:pt>
    <dgm:pt modelId="{D04BF1FE-7B52-4E44-B117-C8B25E0CABBA}" type="pres">
      <dgm:prSet presAssocID="{3783B59D-0618-4DBA-BF1D-4884057FE53D}" presName="sibTrans" presStyleCnt="0"/>
      <dgm:spPr/>
    </dgm:pt>
    <dgm:pt modelId="{26DCF954-8F1D-4CD3-82AC-20498079DB0D}" type="pres">
      <dgm:prSet presAssocID="{7C4D7B0E-496A-4A40-961E-1279DB1D803A}" presName="composite" presStyleCnt="0"/>
      <dgm:spPr/>
    </dgm:pt>
    <dgm:pt modelId="{EC63FF70-3397-4168-B47C-BFBA3057E22F}" type="pres">
      <dgm:prSet presAssocID="{7C4D7B0E-496A-4A40-961E-1279DB1D803A}" presName="bentUpArrow1" presStyleLbl="alignImgPlace1" presStyleIdx="1" presStyleCnt="2"/>
      <dgm:spPr/>
    </dgm:pt>
    <dgm:pt modelId="{0F8BBA51-1840-43F9-A05D-B89F29167912}" type="pres">
      <dgm:prSet presAssocID="{7C4D7B0E-496A-4A40-961E-1279DB1D803A}" presName="ParentText" presStyleLbl="node1" presStyleIdx="1" presStyleCnt="3">
        <dgm:presLayoutVars>
          <dgm:chMax val="1"/>
          <dgm:chPref val="1"/>
          <dgm:bulletEnabled val="1"/>
        </dgm:presLayoutVars>
      </dgm:prSet>
      <dgm:spPr/>
    </dgm:pt>
    <dgm:pt modelId="{11116E8A-66F7-4987-B61A-E0320AD1CCB7}" type="pres">
      <dgm:prSet presAssocID="{7C4D7B0E-496A-4A40-961E-1279DB1D803A}" presName="ChildText" presStyleLbl="revTx" presStyleIdx="1" presStyleCnt="2">
        <dgm:presLayoutVars>
          <dgm:chMax val="0"/>
          <dgm:chPref val="0"/>
          <dgm:bulletEnabled val="1"/>
        </dgm:presLayoutVars>
      </dgm:prSet>
      <dgm:spPr/>
    </dgm:pt>
    <dgm:pt modelId="{177531BD-F42D-42FB-B6D6-116521FDB935}" type="pres">
      <dgm:prSet presAssocID="{3229C773-D8DD-422D-A7D0-309F33592160}" presName="sibTrans" presStyleCnt="0"/>
      <dgm:spPr/>
    </dgm:pt>
    <dgm:pt modelId="{8942F9BB-2744-4B83-8E10-C6C13BF373C0}" type="pres">
      <dgm:prSet presAssocID="{DCC090D6-AD59-4AD4-933D-A33B9BBCB94B}" presName="composite" presStyleCnt="0"/>
      <dgm:spPr/>
    </dgm:pt>
    <dgm:pt modelId="{D550843C-330C-43AE-9947-6D7D1B93EECA}" type="pres">
      <dgm:prSet presAssocID="{DCC090D6-AD59-4AD4-933D-A33B9BBCB94B}" presName="ParentText" presStyleLbl="node1" presStyleIdx="2" presStyleCnt="3">
        <dgm:presLayoutVars>
          <dgm:chMax val="1"/>
          <dgm:chPref val="1"/>
          <dgm:bulletEnabled val="1"/>
        </dgm:presLayoutVars>
      </dgm:prSet>
      <dgm:spPr/>
    </dgm:pt>
  </dgm:ptLst>
  <dgm:cxnLst>
    <dgm:cxn modelId="{B38E3A0C-A5FE-45F3-8EDB-D750E1430E9C}" srcId="{7C4D7B0E-496A-4A40-961E-1279DB1D803A}" destId="{5A46774D-8FF2-4170-8BFD-A65E90B8CEFA}" srcOrd="0" destOrd="0" parTransId="{F7FF7285-0F11-427A-823E-BFAF00A71D34}" sibTransId="{A7AA5EC8-FC70-4CDA-8D25-C1770E3F4D4B}"/>
    <dgm:cxn modelId="{5D5B0214-B548-48E7-B673-2EB67C745A88}" srcId="{046997E4-7290-4325-A443-07827F594289}" destId="{D67D3FDC-94BE-466E-A19F-D213A3F076C7}" srcOrd="0" destOrd="0" parTransId="{4DCD4EAD-C4DE-4C22-827E-B886226575DF}" sibTransId="{E97493D0-134B-4305-A4C5-65D00F2E4F5F}"/>
    <dgm:cxn modelId="{5B78DE14-355E-4377-AA83-EBFC2E430B11}" type="presOf" srcId="{40011F31-EE7A-4F1D-9013-2BE498336BED}" destId="{11116E8A-66F7-4987-B61A-E0320AD1CCB7}" srcOrd="0" destOrd="3" presId="urn:microsoft.com/office/officeart/2005/8/layout/StepDownProcess"/>
    <dgm:cxn modelId="{7B371933-DAEF-4250-B732-BC7724FCE953}" type="presOf" srcId="{8D806975-C71B-4FBD-BA34-8033B530A28D}" destId="{11116E8A-66F7-4987-B61A-E0320AD1CCB7}" srcOrd="0" destOrd="2" presId="urn:microsoft.com/office/officeart/2005/8/layout/StepDownProcess"/>
    <dgm:cxn modelId="{79FC393B-ECB8-4D7A-8E63-0163F51333D6}" type="presOf" srcId="{4A889904-0C46-484F-B076-0151E5619064}" destId="{3EA35ED9-8D17-4039-BE05-63C567432582}" srcOrd="0" destOrd="0" presId="urn:microsoft.com/office/officeart/2005/8/layout/StepDownProcess"/>
    <dgm:cxn modelId="{7CE8595F-F70B-4071-80F0-45A780CFBB07}" type="presOf" srcId="{49ED983E-B975-4355-9CF6-BA6843DB4BA2}" destId="{E9D8C07F-D099-44BD-B0CB-99A3B0E85B9A}" srcOrd="0" destOrd="1" presId="urn:microsoft.com/office/officeart/2005/8/layout/StepDownProcess"/>
    <dgm:cxn modelId="{F9A10060-BE06-4664-80D7-445CC08170E9}" srcId="{7C4D7B0E-496A-4A40-961E-1279DB1D803A}" destId="{8D806975-C71B-4FBD-BA34-8033B530A28D}" srcOrd="2" destOrd="0" parTransId="{5DB08FD4-552F-46A2-94A4-E2D8EBA2A468}" sibTransId="{A189C3D4-6E62-45A4-9797-61754F27D59C}"/>
    <dgm:cxn modelId="{4B1AB669-69F7-43C1-AD02-DF4F839A2E06}" srcId="{046997E4-7290-4325-A443-07827F594289}" destId="{49ED983E-B975-4355-9CF6-BA6843DB4BA2}" srcOrd="1" destOrd="0" parTransId="{ADDB549A-0D74-4E12-9FCA-4F5F805D6094}" sibTransId="{BD25DE55-E746-435D-8A7A-D2543DE31180}"/>
    <dgm:cxn modelId="{52001D4B-10D7-4BD9-AA07-E7D922DF6D03}" type="presOf" srcId="{C0A151D9-E796-4A04-9127-173EA5E62AA8}" destId="{11116E8A-66F7-4987-B61A-E0320AD1CCB7}" srcOrd="0" destOrd="1" presId="urn:microsoft.com/office/officeart/2005/8/layout/StepDownProcess"/>
    <dgm:cxn modelId="{9B089574-0D0A-447C-B57B-4EAC1B998C8B}" type="presOf" srcId="{7C4D7B0E-496A-4A40-961E-1279DB1D803A}" destId="{0F8BBA51-1840-43F9-A05D-B89F29167912}" srcOrd="0" destOrd="0" presId="urn:microsoft.com/office/officeart/2005/8/layout/StepDownProcess"/>
    <dgm:cxn modelId="{35B15D55-09EB-4CDD-9DB9-BBA8F384B9FD}" type="presOf" srcId="{046997E4-7290-4325-A443-07827F594289}" destId="{1ADDE53F-6D81-4ADB-8622-859234115F3B}" srcOrd="0" destOrd="0" presId="urn:microsoft.com/office/officeart/2005/8/layout/StepDownProcess"/>
    <dgm:cxn modelId="{F1F3EF56-5860-46DE-BAEE-428E5A3E1B89}" srcId="{7C4D7B0E-496A-4A40-961E-1279DB1D803A}" destId="{C0A151D9-E796-4A04-9127-173EA5E62AA8}" srcOrd="1" destOrd="0" parTransId="{9AC6B6EF-7B9A-4836-AE9F-233E2E3A7C45}" sibTransId="{A105C51C-5756-4B55-8B4F-5AD9B565B0E0}"/>
    <dgm:cxn modelId="{0280737D-DC4E-4DDA-A1CB-169707219938}" srcId="{4A889904-0C46-484F-B076-0151E5619064}" destId="{DCC090D6-AD59-4AD4-933D-A33B9BBCB94B}" srcOrd="2" destOrd="0" parTransId="{5A87AC22-5CCA-4AD1-8BED-9D2CE131399F}" sibTransId="{BFEED226-2808-4FDB-944F-695C9CB865A8}"/>
    <dgm:cxn modelId="{F64930D2-5F91-4DB1-993D-7A09FF581AD9}" srcId="{4A889904-0C46-484F-B076-0151E5619064}" destId="{7C4D7B0E-496A-4A40-961E-1279DB1D803A}" srcOrd="1" destOrd="0" parTransId="{1D329821-ACCC-47E3-875D-182929DFBFC1}" sibTransId="{3229C773-D8DD-422D-A7D0-309F33592160}"/>
    <dgm:cxn modelId="{2B731CD6-989B-4747-A3C9-E32753BF6F21}" srcId="{7C4D7B0E-496A-4A40-961E-1279DB1D803A}" destId="{40011F31-EE7A-4F1D-9013-2BE498336BED}" srcOrd="3" destOrd="0" parTransId="{242E5900-3DA3-4570-88A8-BF1BF83381C1}" sibTransId="{BCA7FF4D-3643-429B-BD66-ACF44ED5C8EC}"/>
    <dgm:cxn modelId="{A0FEF1D7-237E-42A7-83FC-7DED86934CC7}" type="presOf" srcId="{D67D3FDC-94BE-466E-A19F-D213A3F076C7}" destId="{E9D8C07F-D099-44BD-B0CB-99A3B0E85B9A}" srcOrd="0" destOrd="0" presId="urn:microsoft.com/office/officeart/2005/8/layout/StepDownProcess"/>
    <dgm:cxn modelId="{E23ADFF1-CB41-4715-AA3B-516807E82CD4}" srcId="{4A889904-0C46-484F-B076-0151E5619064}" destId="{046997E4-7290-4325-A443-07827F594289}" srcOrd="0" destOrd="0" parTransId="{6A9E6609-62AF-4711-B91F-87B526B98B33}" sibTransId="{3783B59D-0618-4DBA-BF1D-4884057FE53D}"/>
    <dgm:cxn modelId="{6FFF36F4-F1E0-4EE8-9924-8B4B74F1B1BC}" type="presOf" srcId="{DCC090D6-AD59-4AD4-933D-A33B9BBCB94B}" destId="{D550843C-330C-43AE-9947-6D7D1B93EECA}" srcOrd="0" destOrd="0" presId="urn:microsoft.com/office/officeart/2005/8/layout/StepDownProcess"/>
    <dgm:cxn modelId="{A73F8FF4-972B-4664-A0E2-8243AD8C9034}" type="presOf" srcId="{5A46774D-8FF2-4170-8BFD-A65E90B8CEFA}" destId="{11116E8A-66F7-4987-B61A-E0320AD1CCB7}" srcOrd="0" destOrd="0" presId="urn:microsoft.com/office/officeart/2005/8/layout/StepDownProcess"/>
    <dgm:cxn modelId="{3363813F-9242-427D-B6FF-733A8BDBC5F5}" type="presParOf" srcId="{3EA35ED9-8D17-4039-BE05-63C567432582}" destId="{9CC64079-E06C-42D9-B5BF-0CDACFB1F079}" srcOrd="0" destOrd="0" presId="urn:microsoft.com/office/officeart/2005/8/layout/StepDownProcess"/>
    <dgm:cxn modelId="{232E1EDD-91EA-476F-BE9B-E7E112982C17}" type="presParOf" srcId="{9CC64079-E06C-42D9-B5BF-0CDACFB1F079}" destId="{18F75A42-8839-4236-8F86-1E25353D60F2}" srcOrd="0" destOrd="0" presId="urn:microsoft.com/office/officeart/2005/8/layout/StepDownProcess"/>
    <dgm:cxn modelId="{C64D5239-4CD5-4E2E-B5A3-ACB3870C7C92}" type="presParOf" srcId="{9CC64079-E06C-42D9-B5BF-0CDACFB1F079}" destId="{1ADDE53F-6D81-4ADB-8622-859234115F3B}" srcOrd="1" destOrd="0" presId="urn:microsoft.com/office/officeart/2005/8/layout/StepDownProcess"/>
    <dgm:cxn modelId="{9315834D-F190-4587-A159-2026C85D88AF}" type="presParOf" srcId="{9CC64079-E06C-42D9-B5BF-0CDACFB1F079}" destId="{E9D8C07F-D099-44BD-B0CB-99A3B0E85B9A}" srcOrd="2" destOrd="0" presId="urn:microsoft.com/office/officeart/2005/8/layout/StepDownProcess"/>
    <dgm:cxn modelId="{F2987F0F-EFF2-4445-83A5-6DC9C34A7DB3}" type="presParOf" srcId="{3EA35ED9-8D17-4039-BE05-63C567432582}" destId="{D04BF1FE-7B52-4E44-B117-C8B25E0CABBA}" srcOrd="1" destOrd="0" presId="urn:microsoft.com/office/officeart/2005/8/layout/StepDownProcess"/>
    <dgm:cxn modelId="{9BE2D398-1470-480B-A395-CE0B0A76D4C1}" type="presParOf" srcId="{3EA35ED9-8D17-4039-BE05-63C567432582}" destId="{26DCF954-8F1D-4CD3-82AC-20498079DB0D}" srcOrd="2" destOrd="0" presId="urn:microsoft.com/office/officeart/2005/8/layout/StepDownProcess"/>
    <dgm:cxn modelId="{87041B15-7971-40A7-93F8-D4C234F2DDA9}" type="presParOf" srcId="{26DCF954-8F1D-4CD3-82AC-20498079DB0D}" destId="{EC63FF70-3397-4168-B47C-BFBA3057E22F}" srcOrd="0" destOrd="0" presId="urn:microsoft.com/office/officeart/2005/8/layout/StepDownProcess"/>
    <dgm:cxn modelId="{9FDB07C6-0284-4C62-911B-E18B4F3D258B}" type="presParOf" srcId="{26DCF954-8F1D-4CD3-82AC-20498079DB0D}" destId="{0F8BBA51-1840-43F9-A05D-B89F29167912}" srcOrd="1" destOrd="0" presId="urn:microsoft.com/office/officeart/2005/8/layout/StepDownProcess"/>
    <dgm:cxn modelId="{F2A8B444-0038-4DD3-A0ED-5FA94C83878B}" type="presParOf" srcId="{26DCF954-8F1D-4CD3-82AC-20498079DB0D}" destId="{11116E8A-66F7-4987-B61A-E0320AD1CCB7}" srcOrd="2" destOrd="0" presId="urn:microsoft.com/office/officeart/2005/8/layout/StepDownProcess"/>
    <dgm:cxn modelId="{153D4104-ECF2-4AF2-849E-377E1FB686C7}" type="presParOf" srcId="{3EA35ED9-8D17-4039-BE05-63C567432582}" destId="{177531BD-F42D-42FB-B6D6-116521FDB935}" srcOrd="3" destOrd="0" presId="urn:microsoft.com/office/officeart/2005/8/layout/StepDownProcess"/>
    <dgm:cxn modelId="{3101533E-39A5-41DC-AC90-9EF72D2902D7}" type="presParOf" srcId="{3EA35ED9-8D17-4039-BE05-63C567432582}" destId="{8942F9BB-2744-4B83-8E10-C6C13BF373C0}" srcOrd="4" destOrd="0" presId="urn:microsoft.com/office/officeart/2005/8/layout/StepDownProcess"/>
    <dgm:cxn modelId="{D1E52CCD-7033-42A9-BD03-921935CE9EC5}" type="presParOf" srcId="{8942F9BB-2744-4B83-8E10-C6C13BF373C0}" destId="{D550843C-330C-43AE-9947-6D7D1B93EECA}"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75A42-8839-4236-8F86-1E25353D60F2}">
      <dsp:nvSpPr>
        <dsp:cNvPr id="0" name=""/>
        <dsp:cNvSpPr/>
      </dsp:nvSpPr>
      <dsp:spPr>
        <a:xfrm rot="5400000">
          <a:off x="145371" y="647506"/>
          <a:ext cx="543751" cy="619041"/>
        </a:xfrm>
        <a:prstGeom prst="bentUpArrow">
          <a:avLst>
            <a:gd name="adj1" fmla="val 32840"/>
            <a:gd name="adj2" fmla="val 25000"/>
            <a:gd name="adj3" fmla="val 3578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DDE53F-6D81-4ADB-8622-859234115F3B}">
      <dsp:nvSpPr>
        <dsp:cNvPr id="0" name=""/>
        <dsp:cNvSpPr/>
      </dsp:nvSpPr>
      <dsp:spPr>
        <a:xfrm>
          <a:off x="1310" y="44746"/>
          <a:ext cx="915357" cy="640720"/>
        </a:xfrm>
        <a:prstGeom prst="roundRect">
          <a:avLst>
            <a:gd name="adj" fmla="val 16670"/>
          </a:avLst>
        </a:prstGeom>
        <a:solidFill>
          <a:schemeClr val="accent4">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Raw Material Extraction</a:t>
          </a:r>
        </a:p>
      </dsp:txBody>
      <dsp:txXfrm>
        <a:off x="32593" y="76029"/>
        <a:ext cx="852791" cy="578154"/>
      </dsp:txXfrm>
    </dsp:sp>
    <dsp:sp modelId="{E9D8C07F-D099-44BD-B0CB-99A3B0E85B9A}">
      <dsp:nvSpPr>
        <dsp:cNvPr id="0" name=""/>
        <dsp:cNvSpPr/>
      </dsp:nvSpPr>
      <dsp:spPr>
        <a:xfrm>
          <a:off x="916614" y="269424"/>
          <a:ext cx="665743" cy="341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57150" lvl="1" indent="-57150" algn="l" defTabSz="177800">
            <a:lnSpc>
              <a:spcPct val="90000"/>
            </a:lnSpc>
            <a:spcBef>
              <a:spcPct val="0"/>
            </a:spcBef>
            <a:spcAft>
              <a:spcPct val="15000"/>
            </a:spcAft>
            <a:buChar char="•"/>
          </a:pPr>
          <a:r>
            <a:rPr lang="en-US" sz="400" kern="1200" dirty="0">
              <a:solidFill>
                <a:srgbClr val="000000"/>
              </a:solidFill>
            </a:rPr>
            <a:t>Cameroon, Ghana, </a:t>
          </a:r>
          <a:r>
            <a:rPr lang="en-US" sz="400" b="0" i="0" kern="1200" dirty="0">
              <a:solidFill>
                <a:srgbClr val="000000"/>
              </a:solidFill>
            </a:rPr>
            <a:t>Côte d'Ivoire</a:t>
          </a:r>
          <a:r>
            <a:rPr lang="en-US" sz="400" kern="1200" dirty="0">
              <a:solidFill>
                <a:srgbClr val="000000"/>
              </a:solidFill>
            </a:rPr>
            <a:t>, Ecuador, Nigeria</a:t>
          </a:r>
        </a:p>
        <a:p>
          <a:pPr marL="57150" lvl="1" indent="-57150" algn="l" defTabSz="177800">
            <a:lnSpc>
              <a:spcPct val="90000"/>
            </a:lnSpc>
            <a:spcBef>
              <a:spcPct val="0"/>
            </a:spcBef>
            <a:spcAft>
              <a:spcPct val="15000"/>
            </a:spcAft>
            <a:buChar char="•"/>
          </a:pPr>
          <a:endParaRPr lang="en-US" sz="400" kern="1200" dirty="0">
            <a:solidFill>
              <a:srgbClr val="000000"/>
            </a:solidFill>
          </a:endParaRPr>
        </a:p>
      </dsp:txBody>
      <dsp:txXfrm>
        <a:off x="916614" y="269424"/>
        <a:ext cx="665743" cy="341941"/>
      </dsp:txXfrm>
    </dsp:sp>
    <dsp:sp modelId="{EC63FF70-3397-4168-B47C-BFBA3057E22F}">
      <dsp:nvSpPr>
        <dsp:cNvPr id="0" name=""/>
        <dsp:cNvSpPr/>
      </dsp:nvSpPr>
      <dsp:spPr>
        <a:xfrm rot="5400000">
          <a:off x="904299" y="1367246"/>
          <a:ext cx="543751" cy="619041"/>
        </a:xfrm>
        <a:prstGeom prst="bentUpArrow">
          <a:avLst>
            <a:gd name="adj1" fmla="val 32840"/>
            <a:gd name="adj2" fmla="val 25000"/>
            <a:gd name="adj3" fmla="val 35780"/>
          </a:avLst>
        </a:prstGeom>
        <a:solidFill>
          <a:schemeClr val="accent4">
            <a:tint val="50000"/>
            <a:hueOff val="4447"/>
            <a:satOff val="202"/>
            <a:lumOff val="-9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8BBA51-1840-43F9-A05D-B89F29167912}">
      <dsp:nvSpPr>
        <dsp:cNvPr id="0" name=""/>
        <dsp:cNvSpPr/>
      </dsp:nvSpPr>
      <dsp:spPr>
        <a:xfrm>
          <a:off x="760238" y="764487"/>
          <a:ext cx="915357" cy="640720"/>
        </a:xfrm>
        <a:prstGeom prst="roundRect">
          <a:avLst>
            <a:gd name="adj" fmla="val 16670"/>
          </a:avLst>
        </a:prstGeom>
        <a:solidFill>
          <a:schemeClr val="accent4">
            <a:shade val="50000"/>
            <a:hueOff val="-40305"/>
            <a:satOff val="33861"/>
            <a:lumOff val="209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Processing and Manufacturing</a:t>
          </a:r>
        </a:p>
      </dsp:txBody>
      <dsp:txXfrm>
        <a:off x="791521" y="795770"/>
        <a:ext cx="852791" cy="578154"/>
      </dsp:txXfrm>
    </dsp:sp>
    <dsp:sp modelId="{11116E8A-66F7-4987-B61A-E0320AD1CCB7}">
      <dsp:nvSpPr>
        <dsp:cNvPr id="0" name=""/>
        <dsp:cNvSpPr/>
      </dsp:nvSpPr>
      <dsp:spPr>
        <a:xfrm>
          <a:off x="1675596" y="825594"/>
          <a:ext cx="665743" cy="517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57150" lvl="1" indent="-57150" algn="l" defTabSz="177800">
            <a:lnSpc>
              <a:spcPct val="90000"/>
            </a:lnSpc>
            <a:spcBef>
              <a:spcPct val="0"/>
            </a:spcBef>
            <a:spcAft>
              <a:spcPct val="15000"/>
            </a:spcAft>
            <a:buChar char="•"/>
          </a:pPr>
          <a:endParaRPr lang="en-US" sz="400" kern="1200" dirty="0">
            <a:solidFill>
              <a:srgbClr val="000000"/>
            </a:solidFill>
          </a:endParaRPr>
        </a:p>
        <a:p>
          <a:pPr marL="57150" lvl="1" indent="-57150" algn="l" defTabSz="177800">
            <a:lnSpc>
              <a:spcPct val="90000"/>
            </a:lnSpc>
            <a:spcBef>
              <a:spcPct val="0"/>
            </a:spcBef>
            <a:spcAft>
              <a:spcPct val="15000"/>
            </a:spcAft>
            <a:buChar char="•"/>
          </a:pPr>
          <a:r>
            <a:rPr lang="en-US" sz="400" kern="1200" dirty="0">
              <a:solidFill>
                <a:srgbClr val="000000"/>
              </a:solidFill>
            </a:rPr>
            <a:t>United States, Germany, UK, Netherlands, France</a:t>
          </a:r>
        </a:p>
        <a:p>
          <a:pPr marL="57150" lvl="1" indent="-57150" algn="l" defTabSz="177800">
            <a:lnSpc>
              <a:spcPct val="90000"/>
            </a:lnSpc>
            <a:spcBef>
              <a:spcPct val="0"/>
            </a:spcBef>
            <a:spcAft>
              <a:spcPct val="15000"/>
            </a:spcAft>
            <a:buChar char="•"/>
          </a:pPr>
          <a:endParaRPr lang="en-US" sz="400" kern="1200" dirty="0">
            <a:solidFill>
              <a:srgbClr val="000000"/>
            </a:solidFill>
          </a:endParaRPr>
        </a:p>
        <a:p>
          <a:pPr marL="57150" lvl="1" indent="-57150" algn="l" defTabSz="177800">
            <a:lnSpc>
              <a:spcPct val="90000"/>
            </a:lnSpc>
            <a:spcBef>
              <a:spcPct val="0"/>
            </a:spcBef>
            <a:spcAft>
              <a:spcPct val="15000"/>
            </a:spcAft>
            <a:buChar char="•"/>
          </a:pPr>
          <a:endParaRPr lang="en-US" sz="400" kern="1200" dirty="0">
            <a:solidFill>
              <a:srgbClr val="000000"/>
            </a:solidFill>
          </a:endParaRPr>
        </a:p>
      </dsp:txBody>
      <dsp:txXfrm>
        <a:off x="1675596" y="825594"/>
        <a:ext cx="665743" cy="517858"/>
      </dsp:txXfrm>
    </dsp:sp>
    <dsp:sp modelId="{D550843C-330C-43AE-9947-6D7D1B93EECA}">
      <dsp:nvSpPr>
        <dsp:cNvPr id="0" name=""/>
        <dsp:cNvSpPr/>
      </dsp:nvSpPr>
      <dsp:spPr>
        <a:xfrm>
          <a:off x="1519167" y="1484227"/>
          <a:ext cx="915357" cy="640720"/>
        </a:xfrm>
        <a:prstGeom prst="roundRect">
          <a:avLst>
            <a:gd name="adj" fmla="val 16670"/>
          </a:avLst>
        </a:prstGeom>
        <a:solidFill>
          <a:schemeClr val="accent4">
            <a:shade val="50000"/>
            <a:hueOff val="-40305"/>
            <a:satOff val="33861"/>
            <a:lumOff val="209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Distribution, Marketing, Packaging, Retail Mix</a:t>
          </a:r>
        </a:p>
      </dsp:txBody>
      <dsp:txXfrm>
        <a:off x="1550450" y="1515510"/>
        <a:ext cx="852791" cy="57815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ciencedirect.com/topics/agricultural-and-biological-sciences/organic-fertilizer"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sciencedirect.com/topics/agricultural-and-biological-sciences/pea-crop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1fdc4dfe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1fdc4dfe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0e318683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0e318683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75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Survey 1: </a:t>
            </a:r>
            <a:r>
              <a:rPr lang="en-US" b="1" i="0" dirty="0">
                <a:solidFill>
                  <a:srgbClr val="505050"/>
                </a:solidFill>
                <a:effectLst/>
                <a:latin typeface="NexusSerif"/>
              </a:rPr>
              <a:t>Dataset on cocoa production and climate change adaptation strategies in Ahafo </a:t>
            </a:r>
            <a:r>
              <a:rPr lang="en-US" b="1" i="0" dirty="0" err="1">
                <a:solidFill>
                  <a:srgbClr val="505050"/>
                </a:solidFill>
                <a:effectLst/>
                <a:latin typeface="NexusSerif"/>
              </a:rPr>
              <a:t>Ano</a:t>
            </a:r>
            <a:r>
              <a:rPr lang="en-US" b="1" i="0" dirty="0">
                <a:solidFill>
                  <a:srgbClr val="505050"/>
                </a:solidFill>
                <a:effectLst/>
                <a:latin typeface="NexusSerif"/>
              </a:rPr>
              <a:t> North District, Ghana</a:t>
            </a:r>
            <a:endParaRPr lang="en-US" b="1" dirty="0"/>
          </a:p>
          <a:p>
            <a:pPr marL="0" lvl="0" indent="0" algn="l" rtl="0">
              <a:spcBef>
                <a:spcPts val="0"/>
              </a:spcBef>
              <a:spcAft>
                <a:spcPts val="0"/>
              </a:spcAft>
              <a:buNone/>
            </a:pPr>
            <a:endParaRPr lang="en-US" b="0" i="0" dirty="0">
              <a:solidFill>
                <a:srgbClr val="2E2E2E"/>
              </a:solidFill>
              <a:effectLst/>
              <a:latin typeface="NexusSerif"/>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E2E2E"/>
                </a:solidFill>
                <a:effectLst/>
                <a:latin typeface="NexusSerif"/>
              </a:rPr>
              <a:t>This survey was carried out to understand the perceptions of cocoa farmers on climate change, its impacts on cocoa production and their adaptation methods.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2E2E2E"/>
              </a:solidFill>
              <a:effectLst/>
              <a:latin typeface="NexusSerif"/>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E2E2E"/>
                </a:solidFill>
                <a:effectLst/>
                <a:latin typeface="NexusSerif"/>
              </a:rPr>
              <a:t>378 cocoa farmers were interviewed from the six area councils and one town council of the Ahafo </a:t>
            </a:r>
            <a:r>
              <a:rPr lang="en-US" b="0" i="0" dirty="0" err="1">
                <a:solidFill>
                  <a:srgbClr val="2E2E2E"/>
                </a:solidFill>
                <a:effectLst/>
                <a:latin typeface="NexusSerif"/>
              </a:rPr>
              <a:t>Ano</a:t>
            </a:r>
            <a:r>
              <a:rPr lang="en-US" b="0" i="0" dirty="0">
                <a:solidFill>
                  <a:srgbClr val="2E2E2E"/>
                </a:solidFill>
                <a:effectLst/>
                <a:latin typeface="NexusSerif"/>
              </a:rPr>
              <a:t> North District of Ghana. The major objective of the survey was to understand the perceived impacts of climate change on cocoa production and the methods being used by the farmers to adapt.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2E2E2E"/>
              </a:solidFill>
              <a:effectLst/>
              <a:latin typeface="NexusSerif"/>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E2E2E"/>
                </a:solidFill>
                <a:effectLst/>
                <a:latin typeface="NexusSerif"/>
              </a:rPr>
              <a:t>Key findings were: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Key impact mitigation strategies are: </a:t>
            </a:r>
            <a:r>
              <a:rPr lang="en-US" sz="1100" dirty="0">
                <a:solidFill>
                  <a:schemeClr val="tx1"/>
                </a:solidFill>
                <a:latin typeface="Montserrat" panose="00000500000000000000" pitchFamily="2" charset="0"/>
              </a:rPr>
              <a:t>d</a:t>
            </a:r>
            <a:r>
              <a:rPr lang="en-US" sz="1100" b="0" dirty="0">
                <a:solidFill>
                  <a:schemeClr val="tx1"/>
                </a:solidFill>
                <a:effectLst/>
                <a:latin typeface="Montserrat" panose="00000500000000000000" pitchFamily="2" charset="0"/>
              </a:rPr>
              <a:t>iversifying more into other crops, changing planting and harvesting times and regular cocoa spraying</a:t>
            </a:r>
            <a:endParaRPr lang="en-US" dirty="0"/>
          </a:p>
          <a:p>
            <a:pPr marL="171450" lvl="0" indent="-171450" algn="l" rtl="0">
              <a:spcBef>
                <a:spcPts val="0"/>
              </a:spcBef>
              <a:spcAft>
                <a:spcPts val="0"/>
              </a:spcAft>
              <a:buFontTx/>
              <a:buChar char="-"/>
            </a:pPr>
            <a:r>
              <a:rPr lang="en-US" dirty="0"/>
              <a:t>Key coping methods:</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Survey 2:  </a:t>
            </a:r>
            <a:r>
              <a:rPr lang="en-US" b="0" i="0" dirty="0">
                <a:solidFill>
                  <a:srgbClr val="505050"/>
                </a:solidFill>
                <a:effectLst/>
                <a:latin typeface="NexusSerif"/>
              </a:rPr>
              <a:t>Climate change, soil water conservation, and productivity: Evidence from 400 cocoa farmers in Ghana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p>
          <a:p>
            <a:pPr algn="l"/>
            <a:r>
              <a:rPr lang="en-US" b="0" i="0" dirty="0">
                <a:solidFill>
                  <a:srgbClr val="505050"/>
                </a:solidFill>
                <a:effectLst/>
                <a:latin typeface="NexusSerif"/>
              </a:rPr>
              <a:t>OBJECTIVE: </a:t>
            </a:r>
            <a:r>
              <a:rPr lang="en-US" b="0" i="0" dirty="0">
                <a:solidFill>
                  <a:srgbClr val="2E2E2E"/>
                </a:solidFill>
                <a:effectLst/>
                <a:latin typeface="NexusSerif"/>
              </a:rPr>
              <a:t>Our study focuses on soil water conservation practices carried out by cocoa farmers in Ghana to cope with climate change, its impact on productivity, and the determinants.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2E2E2E"/>
              </a:solidFill>
              <a:effectLst/>
              <a:latin typeface="NexusSerif"/>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E2E2E"/>
                </a:solidFill>
                <a:effectLst/>
                <a:latin typeface="NexusSerif"/>
              </a:rPr>
              <a:t>Key findings were:</a:t>
            </a:r>
          </a:p>
          <a:p>
            <a:pPr marL="171450" lvl="0" indent="-171450" algn="l" rtl="0">
              <a:spcBef>
                <a:spcPts val="0"/>
              </a:spcBef>
              <a:spcAft>
                <a:spcPts val="0"/>
              </a:spcAft>
              <a:buFontTx/>
              <a:buChar char="-"/>
            </a:pPr>
            <a:r>
              <a:rPr lang="en-US" b="0" i="0" dirty="0">
                <a:solidFill>
                  <a:srgbClr val="2E2E2E"/>
                </a:solidFill>
                <a:effectLst/>
                <a:latin typeface="NexusSerif"/>
              </a:rPr>
              <a:t>The study found that 97% of cocoa farmers carry out soil water conservation practices as a coping strategy for climate change. </a:t>
            </a:r>
          </a:p>
          <a:p>
            <a:pPr marL="171450" lvl="0" indent="-171450" algn="l" rtl="0">
              <a:spcBef>
                <a:spcPts val="0"/>
              </a:spcBef>
              <a:spcAft>
                <a:spcPts val="0"/>
              </a:spcAft>
              <a:buFontTx/>
              <a:buChar char="-"/>
            </a:pPr>
            <a:r>
              <a:rPr lang="en-US" b="0" i="0" dirty="0">
                <a:solidFill>
                  <a:srgbClr val="2E2E2E"/>
                </a:solidFill>
                <a:effectLst/>
                <a:latin typeface="NexusSerif"/>
              </a:rPr>
              <a:t>These are application of </a:t>
            </a:r>
            <a:r>
              <a:rPr lang="en-US" b="0" i="0" dirty="0">
                <a:solidFill>
                  <a:srgbClr val="2E2E2E"/>
                </a:solidFill>
                <a:effectLst/>
                <a:latin typeface="NexusSerif"/>
                <a:hlinkClick r:id="rId3" tooltip="Learn more about organic fertilizers from ScienceDirect's AI-generated Topic Pages"/>
              </a:rPr>
              <a:t>organic fertilizers</a:t>
            </a:r>
            <a:r>
              <a:rPr lang="en-US" b="0" i="0" dirty="0">
                <a:solidFill>
                  <a:srgbClr val="2E2E2E"/>
                </a:solidFill>
                <a:effectLst/>
                <a:latin typeface="NexusSerif"/>
              </a:rPr>
              <a:t>, mulching, planting of </a:t>
            </a:r>
            <a:r>
              <a:rPr lang="en-US" b="0" i="0" dirty="0">
                <a:solidFill>
                  <a:srgbClr val="2E2E2E"/>
                </a:solidFill>
                <a:effectLst/>
                <a:latin typeface="NexusSerif"/>
                <a:hlinkClick r:id="rId4" tooltip="Learn more about leguminous crops from ScienceDirect's AI-generated Topic Pages"/>
              </a:rPr>
              <a:t>leguminous crops</a:t>
            </a:r>
            <a:r>
              <a:rPr lang="en-US" b="0" i="0" dirty="0">
                <a:solidFill>
                  <a:srgbClr val="2E2E2E"/>
                </a:solidFill>
                <a:effectLst/>
                <a:latin typeface="NexusSerif"/>
              </a:rPr>
              <a:t>, retention of trees, and planting of shade trees. </a:t>
            </a:r>
          </a:p>
          <a:p>
            <a:pPr marL="171450" lvl="0" indent="-171450" algn="l" rtl="0">
              <a:spcBef>
                <a:spcPts val="0"/>
              </a:spcBef>
              <a:spcAft>
                <a:spcPts val="0"/>
              </a:spcAft>
              <a:buFontTx/>
              <a:buChar char="-"/>
            </a:pPr>
            <a:r>
              <a:rPr lang="en-US" b="0" i="0" dirty="0">
                <a:solidFill>
                  <a:srgbClr val="2E2E2E"/>
                </a:solidFill>
                <a:effectLst/>
                <a:latin typeface="NexusSerif"/>
              </a:rPr>
              <a:t>On average, cocoa farmers carry out two of these practices. </a:t>
            </a:r>
          </a:p>
          <a:p>
            <a:pPr marL="171450" lvl="0" indent="-171450" algn="l" rtl="0">
              <a:spcBef>
                <a:spcPts val="0"/>
              </a:spcBef>
              <a:spcAft>
                <a:spcPts val="0"/>
              </a:spcAft>
              <a:buFontTx/>
              <a:buChar char="-"/>
            </a:pPr>
            <a:endParaRPr lang="en-US" b="0" i="0" dirty="0">
              <a:solidFill>
                <a:srgbClr val="2E2E2E"/>
              </a:solidFill>
              <a:effectLst/>
              <a:latin typeface="NexusSerif"/>
            </a:endParaRPr>
          </a:p>
          <a:p>
            <a:pPr marL="171450" lvl="0" indent="-171450" algn="l" rtl="0">
              <a:spcBef>
                <a:spcPts val="0"/>
              </a:spcBef>
              <a:spcAft>
                <a:spcPts val="0"/>
              </a:spcAft>
              <a:buFontTx/>
              <a:buChar char="-"/>
            </a:pPr>
            <a:endParaRPr lang="en-US" b="0" i="0" dirty="0">
              <a:solidFill>
                <a:srgbClr val="2E2E2E"/>
              </a:solidFill>
              <a:effectLst/>
              <a:latin typeface="NexusSerif"/>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b="1" i="0" dirty="0">
                <a:solidFill>
                  <a:srgbClr val="2E2E2E"/>
                </a:solidFill>
                <a:effectLst/>
                <a:latin typeface="NexusSerif"/>
              </a:rPr>
              <a:t>Survey 3: </a:t>
            </a:r>
            <a:r>
              <a:rPr lang="en-US" b="0" i="0" dirty="0">
                <a:solidFill>
                  <a:srgbClr val="505050"/>
                </a:solidFill>
                <a:effectLst/>
                <a:latin typeface="NexusSerif"/>
              </a:rPr>
              <a:t>Climate change coping and adaptation strategies: How do cocoa farmers in Ghana diversify farm income?</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b="0" i="0" dirty="0">
              <a:solidFill>
                <a:srgbClr val="505050"/>
              </a:solidFill>
              <a:effectLst/>
              <a:latin typeface="NexusSerif"/>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b="0" i="0" dirty="0">
                <a:solidFill>
                  <a:srgbClr val="2E2E2E"/>
                </a:solidFill>
                <a:effectLst/>
                <a:latin typeface="NexusSerif"/>
              </a:rPr>
              <a:t>The study focuses on income diversification of cocoa farmers in Ghana as a strategy to cope with climate change. Data was compiled from 400 cocoa farmers</a:t>
            </a:r>
            <a:endParaRPr lang="en-US" b="0" i="0" dirty="0">
              <a:solidFill>
                <a:srgbClr val="505050"/>
              </a:solidFill>
              <a:effectLst/>
              <a:latin typeface="NexusSerif"/>
            </a:endParaRPr>
          </a:p>
          <a:p>
            <a:pPr marL="0" lvl="0" indent="0" algn="l" rtl="0">
              <a:spcBef>
                <a:spcPts val="0"/>
              </a:spcBef>
              <a:spcAft>
                <a:spcPts val="0"/>
              </a:spcAft>
              <a:buFontTx/>
              <a:buNone/>
            </a:pPr>
            <a:endParaRPr lang="en-US" b="0" i="0" dirty="0">
              <a:solidFill>
                <a:srgbClr val="2E2E2E"/>
              </a:solidFill>
              <a:effectLst/>
              <a:latin typeface="NexusSerif"/>
            </a:endParaRPr>
          </a:p>
          <a:p>
            <a:r>
              <a:rPr lang="en-US" dirty="0">
                <a:effectLst/>
              </a:rPr>
              <a:t>Income diversification is an important strategy of Ghanaian cocoa farmers to cope with climate change.</a:t>
            </a:r>
          </a:p>
          <a:p>
            <a:r>
              <a:rPr lang="en-US" dirty="0">
                <a:effectLst/>
              </a:rPr>
              <a:t>Diversification strategies include crop and livestock diversification, intercropping, and off-farm economic activities.</a:t>
            </a:r>
          </a:p>
          <a:p>
            <a:r>
              <a:rPr lang="en-US" dirty="0">
                <a:effectLst/>
              </a:rPr>
              <a:t>On average diversification of income contributes about 18% of cocoa farmers' annual income.</a:t>
            </a:r>
          </a:p>
          <a:p>
            <a:pPr marL="0" lvl="0" indent="0" algn="l" rtl="0">
              <a:spcBef>
                <a:spcPts val="0"/>
              </a:spcBef>
              <a:spcAft>
                <a:spcPts val="0"/>
              </a:spcAft>
              <a:buFontTx/>
              <a:buNone/>
            </a:pPr>
            <a:endParaRPr lang="en-US" b="0" i="0" dirty="0">
              <a:solidFill>
                <a:srgbClr val="2E2E2E"/>
              </a:solidFill>
              <a:effectLst/>
              <a:latin typeface="NexusSerif"/>
            </a:endParaRPr>
          </a:p>
          <a:p>
            <a:pPr marL="0" lvl="0" indent="0" algn="l" rtl="0">
              <a:spcBef>
                <a:spcPts val="0"/>
              </a:spcBef>
              <a:spcAft>
                <a:spcPts val="0"/>
              </a:spcAft>
              <a:buFontTx/>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05024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451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390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71fdc4dfea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71fdc4dfea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35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5200"/>
              <a:buFont typeface="Sarala"/>
              <a:buNone/>
              <a:defRPr sz="52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a:endParaRPr/>
          </a:p>
        </p:txBody>
      </p:sp>
      <p:sp>
        <p:nvSpPr>
          <p:cNvPr id="13" name="Google Shape;13;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3" name="Google Shape;33;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4" name="Google Shape;34;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5" name="Google Shape;35;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9" name="Google Shape;39;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4" name="Google Shape;54;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59" name="Google Shape;59;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4" name="Google Shape;94;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6" name="Google Shape;96;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7" name="Google Shape;97;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8" name="Google Shape;98;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01" name="Google Shape;101;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02"/>
        <p:cNvGrpSpPr/>
        <p:nvPr/>
      </p:nvGrpSpPr>
      <p:grpSpPr>
        <a:xfrm>
          <a:off x="0" y="0"/>
          <a:ext cx="0" cy="0"/>
          <a:chOff x="0" y="0"/>
          <a:chExt cx="0" cy="0"/>
        </a:xfrm>
      </p:grpSpPr>
      <p:sp>
        <p:nvSpPr>
          <p:cNvPr id="103" name="Google Shape;103;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7" name="Google Shape;107;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8" name="Google Shape;108;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 id="2147483658" r:id="rId6"/>
    <p:sldLayoutId id="2147483660"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microsoft.com/office/2007/relationships/hdphoto" Target="../media/hdphoto3.wdp"/><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p:nvPr/>
        </p:nvSpPr>
        <p:spPr>
          <a:xfrm>
            <a:off x="125" y="4063975"/>
            <a:ext cx="21756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txBox="1">
            <a:spLocks noGrp="1"/>
          </p:cNvSpPr>
          <p:nvPr>
            <p:ph type="ctrTitle"/>
          </p:nvPr>
        </p:nvSpPr>
        <p:spPr>
          <a:xfrm>
            <a:off x="577150" y="869128"/>
            <a:ext cx="3731325" cy="220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chemeClr val="lt1"/>
                </a:solidFill>
              </a:rPr>
              <a:t>Impacts of Climate on Crop Economics and Farmers in Cocoa Producing Countries</a:t>
            </a:r>
            <a:endParaRPr sz="2800" dirty="0">
              <a:solidFill>
                <a:schemeClr val="lt1"/>
              </a:solidFill>
            </a:endParaRPr>
          </a:p>
        </p:txBody>
      </p:sp>
      <p:sp>
        <p:nvSpPr>
          <p:cNvPr id="196" name="Google Shape;196;p26"/>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February 16</a:t>
            </a:r>
            <a:r>
              <a:rPr lang="en" baseline="30000" dirty="0"/>
              <a:t>th</a:t>
            </a:r>
            <a:r>
              <a:rPr lang="en" dirty="0"/>
              <a:t>, 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PROJECT RESEARCH GOALS</a:t>
            </a:r>
            <a:endParaRPr dirty="0">
              <a:solidFill>
                <a:schemeClr val="accent1"/>
              </a:solidFill>
            </a:endParaRPr>
          </a:p>
        </p:txBody>
      </p:sp>
      <p:sp>
        <p:nvSpPr>
          <p:cNvPr id="241" name="Google Shape;241;p30"/>
          <p:cNvSpPr txBox="1">
            <a:spLocks noGrp="1"/>
          </p:cNvSpPr>
          <p:nvPr>
            <p:ph type="title"/>
          </p:nvPr>
        </p:nvSpPr>
        <p:spPr>
          <a:xfrm>
            <a:off x="550296" y="2940690"/>
            <a:ext cx="24006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ECONOMY</a:t>
            </a:r>
            <a:endParaRPr dirty="0"/>
          </a:p>
        </p:txBody>
      </p:sp>
      <p:sp>
        <p:nvSpPr>
          <p:cNvPr id="242" name="Google Shape;242;p30"/>
          <p:cNvSpPr txBox="1">
            <a:spLocks noGrp="1"/>
          </p:cNvSpPr>
          <p:nvPr>
            <p:ph type="subTitle" idx="1"/>
          </p:nvPr>
        </p:nvSpPr>
        <p:spPr>
          <a:xfrm>
            <a:off x="-115175" y="3364111"/>
            <a:ext cx="3480220" cy="566100"/>
          </a:xfrm>
          <a:prstGeom prst="rect">
            <a:avLst/>
          </a:prstGeom>
        </p:spPr>
        <p:txBody>
          <a:bodyPr spcFirstLastPara="1" wrap="square" lIns="91425" tIns="91425" rIns="91425" bIns="91425" anchor="t" anchorCtr="0">
            <a:noAutofit/>
          </a:bodyPr>
          <a:lstStyle/>
          <a:p>
            <a:pPr marL="596900" lvl="1" indent="0" algn="l"/>
            <a:r>
              <a:rPr lang="en-US" sz="1300" dirty="0"/>
              <a:t>What is the impact of climate change on the economies of cocoa-producing countries?</a:t>
            </a:r>
          </a:p>
        </p:txBody>
      </p:sp>
      <p:sp>
        <p:nvSpPr>
          <p:cNvPr id="243" name="Google Shape;243;p30"/>
          <p:cNvSpPr txBox="1">
            <a:spLocks noGrp="1"/>
          </p:cNvSpPr>
          <p:nvPr>
            <p:ph type="title" idx="2"/>
          </p:nvPr>
        </p:nvSpPr>
        <p:spPr>
          <a:xfrm>
            <a:off x="3132209" y="2955330"/>
            <a:ext cx="298719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COCOA PRODUCTION</a:t>
            </a:r>
            <a:endParaRPr dirty="0"/>
          </a:p>
        </p:txBody>
      </p:sp>
      <p:sp>
        <p:nvSpPr>
          <p:cNvPr id="244" name="Google Shape;244;p30"/>
          <p:cNvSpPr txBox="1">
            <a:spLocks noGrp="1"/>
          </p:cNvSpPr>
          <p:nvPr>
            <p:ph type="subTitle" idx="3"/>
          </p:nvPr>
        </p:nvSpPr>
        <p:spPr>
          <a:xfrm>
            <a:off x="2663555" y="3369911"/>
            <a:ext cx="3537885" cy="566100"/>
          </a:xfrm>
          <a:prstGeom prst="rect">
            <a:avLst/>
          </a:prstGeom>
        </p:spPr>
        <p:txBody>
          <a:bodyPr spcFirstLastPara="1" wrap="square" lIns="91425" tIns="91425" rIns="91425" bIns="91425" anchor="t" anchorCtr="0">
            <a:noAutofit/>
          </a:bodyPr>
          <a:lstStyle/>
          <a:p>
            <a:pPr marL="596900" lvl="1" indent="0" algn="l"/>
            <a:r>
              <a:rPr lang="en-US" sz="1300" dirty="0"/>
              <a:t>What is the impact of climate change on cocoa production?</a:t>
            </a:r>
          </a:p>
        </p:txBody>
      </p:sp>
      <p:sp>
        <p:nvSpPr>
          <p:cNvPr id="245" name="Google Shape;245;p30"/>
          <p:cNvSpPr txBox="1">
            <a:spLocks noGrp="1"/>
          </p:cNvSpPr>
          <p:nvPr>
            <p:ph type="title" idx="4"/>
          </p:nvPr>
        </p:nvSpPr>
        <p:spPr>
          <a:xfrm>
            <a:off x="6127870" y="2940690"/>
            <a:ext cx="301613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COCOA FARMERS</a:t>
            </a:r>
            <a:endParaRPr dirty="0"/>
          </a:p>
        </p:txBody>
      </p:sp>
      <p:sp>
        <p:nvSpPr>
          <p:cNvPr id="247" name="Google Shape;247;p30"/>
          <p:cNvSpPr/>
          <p:nvPr/>
        </p:nvSpPr>
        <p:spPr>
          <a:xfrm>
            <a:off x="4130825" y="1902225"/>
            <a:ext cx="882300" cy="882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6975189" y="1883181"/>
            <a:ext cx="882300" cy="882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1309471" y="1881785"/>
            <a:ext cx="882300" cy="882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4;p30">
            <a:extLst>
              <a:ext uri="{FF2B5EF4-FFF2-40B4-BE49-F238E27FC236}">
                <a16:creationId xmlns:a16="http://schemas.microsoft.com/office/drawing/2014/main" id="{6AFE4CBB-246D-4E35-9D1C-1F5139712A16}"/>
              </a:ext>
            </a:extLst>
          </p:cNvPr>
          <p:cNvSpPr txBox="1">
            <a:spLocks/>
          </p:cNvSpPr>
          <p:nvPr/>
        </p:nvSpPr>
        <p:spPr>
          <a:xfrm>
            <a:off x="5693281" y="3366552"/>
            <a:ext cx="3286889" cy="56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pPr marL="596900" lvl="1" indent="0" algn="l"/>
            <a:r>
              <a:rPr lang="en-US" sz="1300" dirty="0"/>
              <a:t>What is the impact of climate change on cocoa farmers’ farming practices and lifestyle?</a:t>
            </a:r>
          </a:p>
        </p:txBody>
      </p:sp>
      <p:sp>
        <p:nvSpPr>
          <p:cNvPr id="35" name="Google Shape;202;p27">
            <a:extLst>
              <a:ext uri="{FF2B5EF4-FFF2-40B4-BE49-F238E27FC236}">
                <a16:creationId xmlns:a16="http://schemas.microsoft.com/office/drawing/2014/main" id="{87930AE3-68A6-4427-A0CE-895FCE408898}"/>
              </a:ext>
            </a:extLst>
          </p:cNvPr>
          <p:cNvSpPr txBox="1">
            <a:spLocks/>
          </p:cNvSpPr>
          <p:nvPr/>
        </p:nvSpPr>
        <p:spPr>
          <a:xfrm>
            <a:off x="560090" y="1191109"/>
            <a:ext cx="7921500" cy="72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pPr marL="596900" lvl="1" indent="0"/>
            <a:r>
              <a:rPr lang="en-US" sz="1200" b="1" dirty="0"/>
              <a:t>Research Hypothesis:  </a:t>
            </a:r>
            <a:r>
              <a:rPr lang="en-US" sz="1200" dirty="0"/>
              <a:t>As temperatures in top cocoa producing countries increases, their cocoa production yield is negatively impacted. </a:t>
            </a:r>
          </a:p>
        </p:txBody>
      </p:sp>
      <p:pic>
        <p:nvPicPr>
          <p:cNvPr id="5" name="Graphic 4" descr="Grain outline">
            <a:extLst>
              <a:ext uri="{FF2B5EF4-FFF2-40B4-BE49-F238E27FC236}">
                <a16:creationId xmlns:a16="http://schemas.microsoft.com/office/drawing/2014/main" id="{B051EDF1-4BEF-459E-9879-6B5B274C14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1646" y="2005506"/>
            <a:ext cx="640658" cy="640658"/>
          </a:xfrm>
          <a:prstGeom prst="rect">
            <a:avLst/>
          </a:prstGeom>
        </p:spPr>
      </p:pic>
      <p:pic>
        <p:nvPicPr>
          <p:cNvPr id="7" name="Graphic 6" descr="Agriculture outline">
            <a:extLst>
              <a:ext uri="{FF2B5EF4-FFF2-40B4-BE49-F238E27FC236}">
                <a16:creationId xmlns:a16="http://schemas.microsoft.com/office/drawing/2014/main" id="{2475BB2B-0CD6-41B3-AB1C-2C2C3CFB68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89721" y="2014106"/>
            <a:ext cx="663510" cy="663510"/>
          </a:xfrm>
          <a:prstGeom prst="rect">
            <a:avLst/>
          </a:prstGeom>
        </p:spPr>
      </p:pic>
      <p:pic>
        <p:nvPicPr>
          <p:cNvPr id="9" name="Graphic 8" descr="Bank outline">
            <a:extLst>
              <a:ext uri="{FF2B5EF4-FFF2-40B4-BE49-F238E27FC236}">
                <a16:creationId xmlns:a16="http://schemas.microsoft.com/office/drawing/2014/main" id="{CCC35895-EB05-45B2-A8D1-741867F468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28913" y="1995244"/>
            <a:ext cx="643365" cy="6433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grpSp>
        <p:nvGrpSpPr>
          <p:cNvPr id="450" name="Google Shape;450;p41"/>
          <p:cNvGrpSpPr/>
          <p:nvPr/>
        </p:nvGrpSpPr>
        <p:grpSpPr>
          <a:xfrm>
            <a:off x="721545" y="1665568"/>
            <a:ext cx="5412928" cy="2883664"/>
            <a:chOff x="233350" y="949250"/>
            <a:chExt cx="7137300" cy="3802300"/>
          </a:xfrm>
        </p:grpSpPr>
        <p:sp>
          <p:nvSpPr>
            <p:cNvPr id="451" name="Google Shape;451;p41"/>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1"/>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1"/>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41"/>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4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TOP </a:t>
            </a:r>
            <a:r>
              <a:rPr lang="en" dirty="0">
                <a:solidFill>
                  <a:schemeClr val="accent1"/>
                </a:solidFill>
              </a:rPr>
              <a:t>COCOA PRODUCING COUNTRIES</a:t>
            </a:r>
            <a:endParaRPr dirty="0">
              <a:solidFill>
                <a:schemeClr val="accent1"/>
              </a:solidFill>
            </a:endParaRPr>
          </a:p>
        </p:txBody>
      </p:sp>
      <p:sp>
        <p:nvSpPr>
          <p:cNvPr id="503" name="Google Shape;503;p41"/>
          <p:cNvSpPr txBox="1">
            <a:spLocks noGrp="1"/>
          </p:cNvSpPr>
          <p:nvPr>
            <p:ph type="title" idx="4294967295"/>
          </p:nvPr>
        </p:nvSpPr>
        <p:spPr>
          <a:xfrm>
            <a:off x="7148719" y="1717120"/>
            <a:ext cx="1374300" cy="3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accent2"/>
                </a:solidFill>
              </a:rPr>
              <a:t>Ghana</a:t>
            </a:r>
            <a:endParaRPr sz="1200" dirty="0">
              <a:solidFill>
                <a:schemeClr val="accent2"/>
              </a:solidFill>
            </a:endParaRPr>
          </a:p>
        </p:txBody>
      </p:sp>
      <p:sp>
        <p:nvSpPr>
          <p:cNvPr id="505" name="Google Shape;505;p41"/>
          <p:cNvSpPr txBox="1">
            <a:spLocks noGrp="1"/>
          </p:cNvSpPr>
          <p:nvPr>
            <p:ph type="title" idx="4294967295"/>
          </p:nvPr>
        </p:nvSpPr>
        <p:spPr>
          <a:xfrm>
            <a:off x="7148719" y="2157331"/>
            <a:ext cx="1374300" cy="3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accent2"/>
                </a:solidFill>
                <a:latin typeface="Sarala" panose="020B0604020202020204" charset="0"/>
                <a:cs typeface="Sarala" panose="020B0604020202020204" charset="0"/>
              </a:rPr>
              <a:t>C</a:t>
            </a:r>
            <a:r>
              <a:rPr lang="en-US" sz="1200" i="0" dirty="0">
                <a:solidFill>
                  <a:schemeClr val="accent2"/>
                </a:solidFill>
                <a:effectLst/>
                <a:latin typeface="Sarala" panose="020B0604020202020204" charset="0"/>
                <a:cs typeface="Sarala" panose="020B0604020202020204" charset="0"/>
              </a:rPr>
              <a:t>ôte d'Ivoire </a:t>
            </a:r>
            <a:endParaRPr sz="1200" dirty="0">
              <a:solidFill>
                <a:schemeClr val="accent2"/>
              </a:solidFill>
              <a:latin typeface="Sarala" panose="020B0604020202020204" charset="0"/>
              <a:cs typeface="Sarala" panose="020B0604020202020204" charset="0"/>
            </a:endParaRPr>
          </a:p>
        </p:txBody>
      </p:sp>
      <p:sp>
        <p:nvSpPr>
          <p:cNvPr id="507" name="Google Shape;507;p41"/>
          <p:cNvSpPr/>
          <p:nvPr/>
        </p:nvSpPr>
        <p:spPr>
          <a:xfrm>
            <a:off x="6736919" y="1818220"/>
            <a:ext cx="235500" cy="23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08" name="Google Shape;508;p41"/>
          <p:cNvSpPr/>
          <p:nvPr/>
        </p:nvSpPr>
        <p:spPr>
          <a:xfrm>
            <a:off x="6736919" y="2258439"/>
            <a:ext cx="235500" cy="23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11" name="Google Shape;511;p41"/>
          <p:cNvSpPr/>
          <p:nvPr/>
        </p:nvSpPr>
        <p:spPr>
          <a:xfrm>
            <a:off x="3204341" y="3212795"/>
            <a:ext cx="91440" cy="9144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505;p41">
            <a:extLst>
              <a:ext uri="{FF2B5EF4-FFF2-40B4-BE49-F238E27FC236}">
                <a16:creationId xmlns:a16="http://schemas.microsoft.com/office/drawing/2014/main" id="{4693C5E7-E059-4FCB-B205-DF40F1B73AEB}"/>
              </a:ext>
            </a:extLst>
          </p:cNvPr>
          <p:cNvSpPr txBox="1">
            <a:spLocks/>
          </p:cNvSpPr>
          <p:nvPr/>
        </p:nvSpPr>
        <p:spPr>
          <a:xfrm>
            <a:off x="7135589" y="2597546"/>
            <a:ext cx="1374300" cy="3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arala"/>
              <a:buNone/>
              <a:defRPr sz="3500" b="1" i="0" u="none" strike="noStrike" cap="none">
                <a:solidFill>
                  <a:schemeClr val="dk1"/>
                </a:solidFill>
                <a:latin typeface="Sarala"/>
                <a:ea typeface="Sarala"/>
                <a:cs typeface="Sarala"/>
                <a:sym typeface="Sarala"/>
              </a:defRPr>
            </a:lvl1pPr>
            <a:lvl2pPr marR="0" lvl="1"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2pPr>
            <a:lvl3pPr marR="0" lvl="2"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3pPr>
            <a:lvl4pPr marR="0" lvl="3"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4pPr>
            <a:lvl5pPr marR="0" lvl="4"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5pPr>
            <a:lvl6pPr marR="0" lvl="5"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6pPr>
            <a:lvl7pPr marR="0" lvl="6"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7pPr>
            <a:lvl8pPr marR="0" lvl="7"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8pPr>
            <a:lvl9pPr marR="0" lvl="8"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9pPr>
          </a:lstStyle>
          <a:p>
            <a:r>
              <a:rPr lang="en-US" sz="1200" dirty="0">
                <a:solidFill>
                  <a:schemeClr val="accent1"/>
                </a:solidFill>
              </a:rPr>
              <a:t>Nigeria</a:t>
            </a:r>
          </a:p>
        </p:txBody>
      </p:sp>
      <p:sp>
        <p:nvSpPr>
          <p:cNvPr id="71" name="Google Shape;508;p41">
            <a:extLst>
              <a:ext uri="{FF2B5EF4-FFF2-40B4-BE49-F238E27FC236}">
                <a16:creationId xmlns:a16="http://schemas.microsoft.com/office/drawing/2014/main" id="{4A6C422E-A520-4581-A86D-8E7A9A91711C}"/>
              </a:ext>
            </a:extLst>
          </p:cNvPr>
          <p:cNvSpPr/>
          <p:nvPr/>
        </p:nvSpPr>
        <p:spPr>
          <a:xfrm>
            <a:off x="6723789" y="2698654"/>
            <a:ext cx="235500" cy="23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2" name="Google Shape;505;p41">
            <a:extLst>
              <a:ext uri="{FF2B5EF4-FFF2-40B4-BE49-F238E27FC236}">
                <a16:creationId xmlns:a16="http://schemas.microsoft.com/office/drawing/2014/main" id="{27CC9AA2-F978-4E92-A570-70E4C96F578C}"/>
              </a:ext>
            </a:extLst>
          </p:cNvPr>
          <p:cNvSpPr txBox="1">
            <a:spLocks/>
          </p:cNvSpPr>
          <p:nvPr/>
        </p:nvSpPr>
        <p:spPr>
          <a:xfrm>
            <a:off x="7135589" y="3040269"/>
            <a:ext cx="1374300" cy="3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arala"/>
              <a:buNone/>
              <a:defRPr sz="3500" b="1" i="0" u="none" strike="noStrike" cap="none">
                <a:solidFill>
                  <a:schemeClr val="dk1"/>
                </a:solidFill>
                <a:latin typeface="Sarala"/>
                <a:ea typeface="Sarala"/>
                <a:cs typeface="Sarala"/>
                <a:sym typeface="Sarala"/>
              </a:defRPr>
            </a:lvl1pPr>
            <a:lvl2pPr marR="0" lvl="1"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2pPr>
            <a:lvl3pPr marR="0" lvl="2"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3pPr>
            <a:lvl4pPr marR="0" lvl="3"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4pPr>
            <a:lvl5pPr marR="0" lvl="4"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5pPr>
            <a:lvl6pPr marR="0" lvl="5"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6pPr>
            <a:lvl7pPr marR="0" lvl="6"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7pPr>
            <a:lvl8pPr marR="0" lvl="7"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8pPr>
            <a:lvl9pPr marR="0" lvl="8"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9pPr>
          </a:lstStyle>
          <a:p>
            <a:r>
              <a:rPr lang="en-US" sz="1200" dirty="0">
                <a:solidFill>
                  <a:schemeClr val="accent1"/>
                </a:solidFill>
              </a:rPr>
              <a:t>Cameroon</a:t>
            </a:r>
          </a:p>
        </p:txBody>
      </p:sp>
      <p:sp>
        <p:nvSpPr>
          <p:cNvPr id="74" name="Google Shape;508;p41">
            <a:extLst>
              <a:ext uri="{FF2B5EF4-FFF2-40B4-BE49-F238E27FC236}">
                <a16:creationId xmlns:a16="http://schemas.microsoft.com/office/drawing/2014/main" id="{AC27D89E-7040-4FD6-9AFB-217AB901DDA8}"/>
              </a:ext>
            </a:extLst>
          </p:cNvPr>
          <p:cNvSpPr/>
          <p:nvPr/>
        </p:nvSpPr>
        <p:spPr>
          <a:xfrm>
            <a:off x="6723789" y="3141377"/>
            <a:ext cx="235500" cy="23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5" name="Google Shape;505;p41">
            <a:extLst>
              <a:ext uri="{FF2B5EF4-FFF2-40B4-BE49-F238E27FC236}">
                <a16:creationId xmlns:a16="http://schemas.microsoft.com/office/drawing/2014/main" id="{B8DFD9CB-EE45-4F8C-A594-DCF3B5E7ED94}"/>
              </a:ext>
            </a:extLst>
          </p:cNvPr>
          <p:cNvSpPr txBox="1">
            <a:spLocks/>
          </p:cNvSpPr>
          <p:nvPr/>
        </p:nvSpPr>
        <p:spPr>
          <a:xfrm>
            <a:off x="7135589" y="3482992"/>
            <a:ext cx="1374300" cy="3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arala"/>
              <a:buNone/>
              <a:defRPr sz="3500" b="1" i="0" u="none" strike="noStrike" cap="none">
                <a:solidFill>
                  <a:schemeClr val="dk1"/>
                </a:solidFill>
                <a:latin typeface="Sarala"/>
                <a:ea typeface="Sarala"/>
                <a:cs typeface="Sarala"/>
                <a:sym typeface="Sarala"/>
              </a:defRPr>
            </a:lvl1pPr>
            <a:lvl2pPr marR="0" lvl="1"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2pPr>
            <a:lvl3pPr marR="0" lvl="2"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3pPr>
            <a:lvl4pPr marR="0" lvl="3"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4pPr>
            <a:lvl5pPr marR="0" lvl="4"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5pPr>
            <a:lvl6pPr marR="0" lvl="5"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6pPr>
            <a:lvl7pPr marR="0" lvl="6"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7pPr>
            <a:lvl8pPr marR="0" lvl="7"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8pPr>
            <a:lvl9pPr marR="0" lvl="8" algn="l" rtl="0">
              <a:lnSpc>
                <a:spcPct val="100000"/>
              </a:lnSpc>
              <a:spcBef>
                <a:spcPts val="0"/>
              </a:spcBef>
              <a:spcAft>
                <a:spcPts val="0"/>
              </a:spcAft>
              <a:buClr>
                <a:schemeClr val="dk2"/>
              </a:buClr>
              <a:buSzPts val="2800"/>
              <a:buFont typeface="Sarala"/>
              <a:buNone/>
              <a:defRPr sz="2800" b="0" i="0" u="none" strike="noStrike" cap="none">
                <a:solidFill>
                  <a:schemeClr val="dk2"/>
                </a:solidFill>
                <a:latin typeface="Sarala"/>
                <a:ea typeface="Sarala"/>
                <a:cs typeface="Sarala"/>
                <a:sym typeface="Sarala"/>
              </a:defRPr>
            </a:lvl9pPr>
          </a:lstStyle>
          <a:p>
            <a:r>
              <a:rPr lang="en-US" sz="1200" dirty="0">
                <a:solidFill>
                  <a:schemeClr val="accent1"/>
                </a:solidFill>
              </a:rPr>
              <a:t>Ecuador</a:t>
            </a:r>
          </a:p>
        </p:txBody>
      </p:sp>
      <p:sp>
        <p:nvSpPr>
          <p:cNvPr id="77" name="Google Shape;508;p41">
            <a:extLst>
              <a:ext uri="{FF2B5EF4-FFF2-40B4-BE49-F238E27FC236}">
                <a16:creationId xmlns:a16="http://schemas.microsoft.com/office/drawing/2014/main" id="{872AA2A3-CD70-4045-B306-61B8B47DF59B}"/>
              </a:ext>
            </a:extLst>
          </p:cNvPr>
          <p:cNvSpPr/>
          <p:nvPr/>
        </p:nvSpPr>
        <p:spPr>
          <a:xfrm>
            <a:off x="6723789" y="3584100"/>
            <a:ext cx="235500" cy="23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6" name="Google Shape;511;p41">
            <a:extLst>
              <a:ext uri="{FF2B5EF4-FFF2-40B4-BE49-F238E27FC236}">
                <a16:creationId xmlns:a16="http://schemas.microsoft.com/office/drawing/2014/main" id="{FBB08A86-D41A-46B7-BFE5-4ED16C5900AD}"/>
              </a:ext>
            </a:extLst>
          </p:cNvPr>
          <p:cNvSpPr/>
          <p:nvPr/>
        </p:nvSpPr>
        <p:spPr>
          <a:xfrm>
            <a:off x="1645962" y="3378979"/>
            <a:ext cx="91440" cy="9144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511;p41">
            <a:extLst>
              <a:ext uri="{FF2B5EF4-FFF2-40B4-BE49-F238E27FC236}">
                <a16:creationId xmlns:a16="http://schemas.microsoft.com/office/drawing/2014/main" id="{EBB292DD-BBAB-43AC-A3DA-BC688D9564DE}"/>
              </a:ext>
            </a:extLst>
          </p:cNvPr>
          <p:cNvSpPr/>
          <p:nvPr/>
        </p:nvSpPr>
        <p:spPr>
          <a:xfrm>
            <a:off x="2969123" y="3222753"/>
            <a:ext cx="91440" cy="9144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511;p41">
            <a:extLst>
              <a:ext uri="{FF2B5EF4-FFF2-40B4-BE49-F238E27FC236}">
                <a16:creationId xmlns:a16="http://schemas.microsoft.com/office/drawing/2014/main" id="{C917A517-09B8-4807-B2D1-A6FFED6701E2}"/>
              </a:ext>
            </a:extLst>
          </p:cNvPr>
          <p:cNvSpPr/>
          <p:nvPr/>
        </p:nvSpPr>
        <p:spPr>
          <a:xfrm>
            <a:off x="3254061" y="3308595"/>
            <a:ext cx="91440" cy="9144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511;p41">
            <a:extLst>
              <a:ext uri="{FF2B5EF4-FFF2-40B4-BE49-F238E27FC236}">
                <a16:creationId xmlns:a16="http://schemas.microsoft.com/office/drawing/2014/main" id="{BDE4B924-8BE2-4733-86FC-F4325BC7F75B}"/>
              </a:ext>
            </a:extLst>
          </p:cNvPr>
          <p:cNvSpPr/>
          <p:nvPr/>
        </p:nvSpPr>
        <p:spPr>
          <a:xfrm>
            <a:off x="3090606" y="3203562"/>
            <a:ext cx="91440" cy="9144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3" name="Picture 2" descr="A picture containing bar chart&#10;&#10;Description automatically generated">
            <a:extLst>
              <a:ext uri="{FF2B5EF4-FFF2-40B4-BE49-F238E27FC236}">
                <a16:creationId xmlns:a16="http://schemas.microsoft.com/office/drawing/2014/main" id="{8EC30430-C7D3-4F23-813C-5C97CF9AE111}"/>
              </a:ext>
            </a:extLst>
          </p:cNvPr>
          <p:cNvPicPr>
            <a:picLocks noChangeAspect="1"/>
          </p:cNvPicPr>
          <p:nvPr/>
        </p:nvPicPr>
        <p:blipFill>
          <a:blip r:embed="rId3">
            <a:duotone>
              <a:prstClr val="black"/>
              <a:schemeClr val="bg1">
                <a:lumMod val="95000"/>
                <a:tint val="45000"/>
                <a:satMod val="400000"/>
              </a:schemeClr>
            </a:duotone>
          </a:blip>
          <a:stretch>
            <a:fillRect/>
          </a:stretch>
        </p:blipFill>
        <p:spPr>
          <a:xfrm>
            <a:off x="1250707" y="716818"/>
            <a:ext cx="3256477" cy="1685443"/>
          </a:xfrm>
          <a:prstGeom prst="rect">
            <a:avLst/>
          </a:prstGeom>
        </p:spPr>
      </p:pic>
      <p:pic>
        <p:nvPicPr>
          <p:cNvPr id="9" name="Picture 8" descr="A computer screen capture&#10;&#10;Description automatically generated with low confidence">
            <a:extLst>
              <a:ext uri="{FF2B5EF4-FFF2-40B4-BE49-F238E27FC236}">
                <a16:creationId xmlns:a16="http://schemas.microsoft.com/office/drawing/2014/main" id="{51D514D0-B57C-4776-AC12-CA6DF7265165}"/>
              </a:ext>
            </a:extLst>
          </p:cNvPr>
          <p:cNvPicPr>
            <a:picLocks noChangeAspect="1"/>
          </p:cNvPicPr>
          <p:nvPr/>
        </p:nvPicPr>
        <p:blipFill>
          <a:blip r:embed="rId4">
            <a:duotone>
              <a:prstClr val="black"/>
              <a:schemeClr val="bg1">
                <a:lumMod val="95000"/>
                <a:tint val="45000"/>
                <a:satMod val="400000"/>
              </a:schemeClr>
            </a:duotone>
          </a:blip>
          <a:stretch>
            <a:fillRect/>
          </a:stretch>
        </p:blipFill>
        <p:spPr>
          <a:xfrm>
            <a:off x="4518614" y="748003"/>
            <a:ext cx="3256477" cy="1654258"/>
          </a:xfrm>
          <a:prstGeom prst="rect">
            <a:avLst/>
          </a:prstGeom>
        </p:spPr>
      </p:pic>
      <p:pic>
        <p:nvPicPr>
          <p:cNvPr id="15" name="Picture 14" descr="Shape, square&#10;&#10;Description automatically generated">
            <a:extLst>
              <a:ext uri="{FF2B5EF4-FFF2-40B4-BE49-F238E27FC236}">
                <a16:creationId xmlns:a16="http://schemas.microsoft.com/office/drawing/2014/main" id="{89C8457E-EAB1-405D-803D-9060A6C4FF6F}"/>
              </a:ext>
            </a:extLst>
          </p:cNvPr>
          <p:cNvPicPr>
            <a:picLocks noChangeAspect="1"/>
          </p:cNvPicPr>
          <p:nvPr/>
        </p:nvPicPr>
        <p:blipFill>
          <a:blip r:embed="rId5">
            <a:extLst>
              <a:ext uri="{BEBA8EAE-BF5A-486C-A8C5-ECC9F3942E4B}">
                <a14:imgProps xmlns:a14="http://schemas.microsoft.com/office/drawing/2010/main">
                  <a14:imgLayer r:embed="rId6">
                    <a14:imgEffect>
                      <a14:saturation sat="200000"/>
                    </a14:imgEffect>
                  </a14:imgLayer>
                </a14:imgProps>
              </a:ext>
            </a:extLst>
          </a:blip>
          <a:stretch>
            <a:fillRect/>
          </a:stretch>
        </p:blipFill>
        <p:spPr>
          <a:xfrm>
            <a:off x="4572000" y="2402261"/>
            <a:ext cx="3245574" cy="2479358"/>
          </a:xfrm>
          <a:prstGeom prst="rect">
            <a:avLst/>
          </a:prstGeom>
        </p:spPr>
      </p:pic>
      <p:pic>
        <p:nvPicPr>
          <p:cNvPr id="19" name="Picture 18">
            <a:extLst>
              <a:ext uri="{FF2B5EF4-FFF2-40B4-BE49-F238E27FC236}">
                <a16:creationId xmlns:a16="http://schemas.microsoft.com/office/drawing/2014/main" id="{2834D137-C9EA-4AF0-9D9A-7DD7C512EE9C}"/>
              </a:ext>
            </a:extLst>
          </p:cNvPr>
          <p:cNvPicPr>
            <a:picLocks noChangeAspect="1"/>
          </p:cNvPicPr>
          <p:nvPr/>
        </p:nvPicPr>
        <p:blipFill>
          <a:blip r:embed="rId7"/>
          <a:stretch>
            <a:fillRect/>
          </a:stretch>
        </p:blipFill>
        <p:spPr>
          <a:xfrm>
            <a:off x="1312975" y="2419018"/>
            <a:ext cx="3194209" cy="897799"/>
          </a:xfrm>
          <a:prstGeom prst="rect">
            <a:avLst/>
          </a:prstGeom>
        </p:spPr>
      </p:pic>
      <p:sp>
        <p:nvSpPr>
          <p:cNvPr id="21" name="TextBox 20">
            <a:extLst>
              <a:ext uri="{FF2B5EF4-FFF2-40B4-BE49-F238E27FC236}">
                <a16:creationId xmlns:a16="http://schemas.microsoft.com/office/drawing/2014/main" id="{CB849CD2-118E-4AF6-9DE3-1339DAAF74A9}"/>
              </a:ext>
            </a:extLst>
          </p:cNvPr>
          <p:cNvSpPr txBox="1"/>
          <p:nvPr/>
        </p:nvSpPr>
        <p:spPr>
          <a:xfrm>
            <a:off x="1326426" y="3392801"/>
            <a:ext cx="3180758" cy="938719"/>
          </a:xfrm>
          <a:prstGeom prst="rect">
            <a:avLst/>
          </a:prstGeom>
          <a:solidFill>
            <a:schemeClr val="bg1">
              <a:lumMod val="95000"/>
            </a:schemeClr>
          </a:solidFill>
        </p:spPr>
        <p:txBody>
          <a:bodyPr wrap="square" rtlCol="0">
            <a:spAutoFit/>
          </a:bodyPr>
          <a:lstStyle/>
          <a:p>
            <a:r>
              <a:rPr lang="en-US" sz="1100" b="1" dirty="0">
                <a:latin typeface="Montserrat" panose="00000500000000000000" pitchFamily="2" charset="0"/>
              </a:rPr>
              <a:t>Key Findings:</a:t>
            </a:r>
          </a:p>
          <a:p>
            <a:pPr marL="171450" indent="-171450">
              <a:buFontTx/>
              <a:buChar char="-"/>
            </a:pPr>
            <a:r>
              <a:rPr lang="en-US" sz="1100" dirty="0">
                <a:latin typeface="Montserrat" panose="00000500000000000000" pitchFamily="2" charset="0"/>
              </a:rPr>
              <a:t>Average temperate and crop production have a medium correlation.</a:t>
            </a:r>
          </a:p>
          <a:p>
            <a:pPr marL="171450" indent="-171450">
              <a:buFontTx/>
              <a:buChar char="-"/>
            </a:pPr>
            <a:r>
              <a:rPr lang="en-US" sz="1100" dirty="0">
                <a:latin typeface="Montserrat" panose="00000500000000000000" pitchFamily="2" charset="0"/>
              </a:rPr>
              <a:t>Average temperature and yield have a high negative correlation.  </a:t>
            </a:r>
          </a:p>
        </p:txBody>
      </p:sp>
      <p:sp>
        <p:nvSpPr>
          <p:cNvPr id="31" name="Google Shape;274;p31">
            <a:extLst>
              <a:ext uri="{FF2B5EF4-FFF2-40B4-BE49-F238E27FC236}">
                <a16:creationId xmlns:a16="http://schemas.microsoft.com/office/drawing/2014/main" id="{C77116C6-64D1-4029-A9AA-67D9FCA3C7F5}"/>
              </a:ext>
            </a:extLst>
          </p:cNvPr>
          <p:cNvSpPr txBox="1">
            <a:spLocks/>
          </p:cNvSpPr>
          <p:nvPr/>
        </p:nvSpPr>
        <p:spPr>
          <a:xfrm>
            <a:off x="762000" y="261881"/>
            <a:ext cx="7620000" cy="112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Sarala"/>
              <a:buNone/>
              <a:defRPr sz="3500" b="1" i="0" u="none" strike="noStrike" cap="none">
                <a:solidFill>
                  <a:schemeClr val="dk1"/>
                </a:solidFill>
                <a:latin typeface="Sarala"/>
                <a:ea typeface="Sarala"/>
                <a:cs typeface="Sarala"/>
                <a:sym typeface="Sarala"/>
              </a:defRPr>
            </a:lvl1pPr>
            <a:lvl2pPr marR="0" lvl="1"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2pPr>
            <a:lvl3pPr marR="0" lvl="2"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3pPr>
            <a:lvl4pPr marR="0" lvl="3"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4pPr>
            <a:lvl5pPr marR="0" lvl="4"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5pPr>
            <a:lvl6pPr marR="0" lvl="5"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6pPr>
            <a:lvl7pPr marR="0" lvl="6"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7pPr>
            <a:lvl8pPr marR="0" lvl="7"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8pPr>
            <a:lvl9pPr marR="0" lvl="8"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9pPr>
          </a:lstStyle>
          <a:p>
            <a:pPr algn="ctr"/>
            <a:r>
              <a:rPr lang="en-US" sz="2000" dirty="0">
                <a:solidFill>
                  <a:schemeClr val="lt2"/>
                </a:solidFill>
              </a:rPr>
              <a:t>2021 IMPACT ON COCOA PRODUCTION </a:t>
            </a:r>
            <a:r>
              <a:rPr lang="en-US" sz="2000" dirty="0">
                <a:solidFill>
                  <a:schemeClr val="accent1"/>
                </a:solidFill>
              </a:rPr>
              <a:t>RESEARCH REPORT</a:t>
            </a:r>
            <a:endParaRPr lang="en-US" sz="3200"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1" name="TextBox 20">
            <a:extLst>
              <a:ext uri="{FF2B5EF4-FFF2-40B4-BE49-F238E27FC236}">
                <a16:creationId xmlns:a16="http://schemas.microsoft.com/office/drawing/2014/main" id="{CB849CD2-118E-4AF6-9DE3-1339DAAF74A9}"/>
              </a:ext>
            </a:extLst>
          </p:cNvPr>
          <p:cNvSpPr txBox="1"/>
          <p:nvPr/>
        </p:nvSpPr>
        <p:spPr>
          <a:xfrm>
            <a:off x="1207364" y="3168964"/>
            <a:ext cx="3180758" cy="1107996"/>
          </a:xfrm>
          <a:prstGeom prst="rect">
            <a:avLst/>
          </a:prstGeom>
          <a:solidFill>
            <a:schemeClr val="bg1">
              <a:lumMod val="95000"/>
            </a:schemeClr>
          </a:solidFill>
        </p:spPr>
        <p:txBody>
          <a:bodyPr wrap="square" rtlCol="0">
            <a:spAutoFit/>
          </a:bodyPr>
          <a:lstStyle/>
          <a:p>
            <a:r>
              <a:rPr lang="en-US" sz="1100" b="1" dirty="0">
                <a:latin typeface="Montserrat" panose="00000500000000000000" pitchFamily="2" charset="0"/>
              </a:rPr>
              <a:t>Key Findings:</a:t>
            </a:r>
          </a:p>
          <a:p>
            <a:pPr marL="171450" indent="-171450">
              <a:buFontTx/>
              <a:buChar char="-"/>
            </a:pPr>
            <a:r>
              <a:rPr lang="en-US" sz="1100" dirty="0">
                <a:latin typeface="Montserrat" panose="00000500000000000000" pitchFamily="2" charset="0"/>
              </a:rPr>
              <a:t>There is a weak increasing trend in value of food imports over time</a:t>
            </a:r>
          </a:p>
          <a:p>
            <a:pPr marL="171450" indent="-171450">
              <a:buFontTx/>
              <a:buChar char="-"/>
            </a:pPr>
            <a:r>
              <a:rPr lang="en-US" sz="1100" dirty="0">
                <a:latin typeface="Montserrat" panose="00000500000000000000" pitchFamily="2" charset="0"/>
              </a:rPr>
              <a:t>Countries want to export more intermediary products and also lower food insecurity</a:t>
            </a:r>
            <a:endParaRPr lang="en-US" sz="1100" b="1" dirty="0">
              <a:latin typeface="Montserrat" panose="00000500000000000000" pitchFamily="2" charset="0"/>
            </a:endParaRPr>
          </a:p>
        </p:txBody>
      </p:sp>
      <p:sp>
        <p:nvSpPr>
          <p:cNvPr id="10" name="Google Shape;274;p31">
            <a:extLst>
              <a:ext uri="{FF2B5EF4-FFF2-40B4-BE49-F238E27FC236}">
                <a16:creationId xmlns:a16="http://schemas.microsoft.com/office/drawing/2014/main" id="{B66AEC9F-DE22-4A20-B00A-B75166EE3888}"/>
              </a:ext>
            </a:extLst>
          </p:cNvPr>
          <p:cNvSpPr txBox="1">
            <a:spLocks noGrp="1"/>
          </p:cNvSpPr>
          <p:nvPr>
            <p:ph type="title"/>
          </p:nvPr>
        </p:nvSpPr>
        <p:spPr>
          <a:xfrm>
            <a:off x="762000" y="261881"/>
            <a:ext cx="7620000" cy="112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2"/>
                </a:solidFill>
              </a:rPr>
              <a:t>2021 IMPACT ON COCOA ECONOMY </a:t>
            </a:r>
            <a:r>
              <a:rPr lang="en" sz="2000" dirty="0">
                <a:solidFill>
                  <a:schemeClr val="accent1"/>
                </a:solidFill>
              </a:rPr>
              <a:t>RESEARCH REPORT</a:t>
            </a:r>
            <a:endParaRPr sz="3200" dirty="0">
              <a:solidFill>
                <a:schemeClr val="accent1"/>
              </a:solidFill>
            </a:endParaRPr>
          </a:p>
        </p:txBody>
      </p:sp>
      <p:graphicFrame>
        <p:nvGraphicFramePr>
          <p:cNvPr id="8" name="Diagram 7">
            <a:extLst>
              <a:ext uri="{FF2B5EF4-FFF2-40B4-BE49-F238E27FC236}">
                <a16:creationId xmlns:a16="http://schemas.microsoft.com/office/drawing/2014/main" id="{483615E5-74A3-406A-8B7C-511B7209ADAF}"/>
              </a:ext>
            </a:extLst>
          </p:cNvPr>
          <p:cNvGraphicFramePr/>
          <p:nvPr>
            <p:extLst>
              <p:ext uri="{D42A27DB-BD31-4B8C-83A1-F6EECF244321}">
                <p14:modId xmlns:p14="http://schemas.microsoft.com/office/powerpoint/2010/main" val="2638196679"/>
              </p:ext>
            </p:extLst>
          </p:nvPr>
        </p:nvGraphicFramePr>
        <p:xfrm>
          <a:off x="4455696" y="981258"/>
          <a:ext cx="2435835" cy="2169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BE80ED2A-0936-447B-8FCE-23A675FE6FC3}"/>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Lst>
          </a:blip>
          <a:stretch>
            <a:fillRect/>
          </a:stretch>
        </p:blipFill>
        <p:spPr>
          <a:xfrm>
            <a:off x="1188130" y="981258"/>
            <a:ext cx="3153825" cy="2079540"/>
          </a:xfrm>
          <a:prstGeom prst="rect">
            <a:avLst/>
          </a:prstGeom>
        </p:spPr>
      </p:pic>
    </p:spTree>
    <p:extLst>
      <p:ext uri="{BB962C8B-B14F-4D97-AF65-F5344CB8AC3E}">
        <p14:creationId xmlns:p14="http://schemas.microsoft.com/office/powerpoint/2010/main" val="52261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16" name="Google Shape;274;p31">
            <a:extLst>
              <a:ext uri="{FF2B5EF4-FFF2-40B4-BE49-F238E27FC236}">
                <a16:creationId xmlns:a16="http://schemas.microsoft.com/office/drawing/2014/main" id="{6C6D96FC-CD14-4465-8D75-E2A30895D235}"/>
              </a:ext>
            </a:extLst>
          </p:cNvPr>
          <p:cNvSpPr txBox="1">
            <a:spLocks noGrp="1"/>
          </p:cNvSpPr>
          <p:nvPr>
            <p:ph type="title"/>
          </p:nvPr>
        </p:nvSpPr>
        <p:spPr>
          <a:xfrm>
            <a:off x="762000" y="261881"/>
            <a:ext cx="7620000" cy="112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2"/>
                </a:solidFill>
              </a:rPr>
              <a:t>2021 IMPACT ON COCOA FARMERS’ </a:t>
            </a:r>
            <a:r>
              <a:rPr lang="en" sz="2000" dirty="0">
                <a:solidFill>
                  <a:schemeClr val="accent1"/>
                </a:solidFill>
              </a:rPr>
              <a:t>RESEARCH REPORT</a:t>
            </a:r>
            <a:endParaRPr sz="3200" dirty="0">
              <a:solidFill>
                <a:schemeClr val="accent1"/>
              </a:solidFill>
            </a:endParaRPr>
          </a:p>
        </p:txBody>
      </p:sp>
      <p:pic>
        <p:nvPicPr>
          <p:cNvPr id="6" name="Picture 5">
            <a:extLst>
              <a:ext uri="{FF2B5EF4-FFF2-40B4-BE49-F238E27FC236}">
                <a16:creationId xmlns:a16="http://schemas.microsoft.com/office/drawing/2014/main" id="{D36AE2AC-9416-415A-9B33-EE56054E5D0A}"/>
              </a:ext>
            </a:extLst>
          </p:cNvPr>
          <p:cNvPicPr>
            <a:picLocks noChangeAspect="1"/>
          </p:cNvPicPr>
          <p:nvPr/>
        </p:nvPicPr>
        <p:blipFill rotWithShape="1">
          <a:blip r:embed="rId3">
            <a:duotone>
              <a:schemeClr val="accent6">
                <a:shade val="45000"/>
                <a:satMod val="135000"/>
              </a:schemeClr>
              <a:prstClr val="white"/>
            </a:duotone>
          </a:blip>
          <a:srcRect t="984"/>
          <a:stretch/>
        </p:blipFill>
        <p:spPr>
          <a:xfrm>
            <a:off x="1485900" y="819919"/>
            <a:ext cx="2027418" cy="1353745"/>
          </a:xfrm>
          <a:prstGeom prst="rect">
            <a:avLst/>
          </a:prstGeom>
        </p:spPr>
      </p:pic>
      <p:pic>
        <p:nvPicPr>
          <p:cNvPr id="8" name="Picture 7">
            <a:extLst>
              <a:ext uri="{FF2B5EF4-FFF2-40B4-BE49-F238E27FC236}">
                <a16:creationId xmlns:a16="http://schemas.microsoft.com/office/drawing/2014/main" id="{59A95BEB-6B78-4463-AFEF-7E2209B0441A}"/>
              </a:ext>
            </a:extLst>
          </p:cNvPr>
          <p:cNvPicPr>
            <a:picLocks noChangeAspect="1"/>
          </p:cNvPicPr>
          <p:nvPr/>
        </p:nvPicPr>
        <p:blipFill>
          <a:blip r:embed="rId4">
            <a:duotone>
              <a:schemeClr val="accent6">
                <a:shade val="45000"/>
                <a:satMod val="135000"/>
              </a:schemeClr>
              <a:prstClr val="white"/>
            </a:duotone>
          </a:blip>
          <a:stretch>
            <a:fillRect/>
          </a:stretch>
        </p:blipFill>
        <p:spPr>
          <a:xfrm>
            <a:off x="3565577" y="819919"/>
            <a:ext cx="2519875" cy="1377271"/>
          </a:xfrm>
          <a:prstGeom prst="rect">
            <a:avLst/>
          </a:prstGeom>
        </p:spPr>
      </p:pic>
      <p:pic>
        <p:nvPicPr>
          <p:cNvPr id="11" name="Picture 10" descr="Chart, bar chart&#10;&#10;Description automatically generated">
            <a:extLst>
              <a:ext uri="{FF2B5EF4-FFF2-40B4-BE49-F238E27FC236}">
                <a16:creationId xmlns:a16="http://schemas.microsoft.com/office/drawing/2014/main" id="{9FBCAED1-9BEC-4573-8A38-3262F50B9483}"/>
              </a:ext>
            </a:extLst>
          </p:cNvPr>
          <p:cNvPicPr>
            <a:picLocks noChangeAspect="1"/>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993130" y="819919"/>
            <a:ext cx="2246026" cy="1573487"/>
          </a:xfrm>
          <a:prstGeom prst="rect">
            <a:avLst/>
          </a:prstGeom>
        </p:spPr>
      </p:pic>
      <p:sp>
        <p:nvSpPr>
          <p:cNvPr id="17" name="TextBox 16">
            <a:extLst>
              <a:ext uri="{FF2B5EF4-FFF2-40B4-BE49-F238E27FC236}">
                <a16:creationId xmlns:a16="http://schemas.microsoft.com/office/drawing/2014/main" id="{D5F0D4C3-1AD7-445D-8CBE-B474D4C26E1E}"/>
              </a:ext>
            </a:extLst>
          </p:cNvPr>
          <p:cNvSpPr txBox="1"/>
          <p:nvPr/>
        </p:nvSpPr>
        <p:spPr>
          <a:xfrm>
            <a:off x="1345476" y="3576245"/>
            <a:ext cx="3180758" cy="800219"/>
          </a:xfrm>
          <a:prstGeom prst="rect">
            <a:avLst/>
          </a:prstGeom>
          <a:solidFill>
            <a:schemeClr val="bg1">
              <a:lumMod val="95000"/>
            </a:schemeClr>
          </a:solidFill>
        </p:spPr>
        <p:txBody>
          <a:bodyPr wrap="square" rtlCol="0">
            <a:spAutoFit/>
          </a:bodyPr>
          <a:lstStyle/>
          <a:p>
            <a:r>
              <a:rPr lang="en-US" sz="1100" b="1" dirty="0">
                <a:latin typeface="Montserrat" panose="00000500000000000000" pitchFamily="2" charset="0"/>
              </a:rPr>
              <a:t>Key Findings:</a:t>
            </a:r>
          </a:p>
          <a:p>
            <a:pPr marL="171450" indent="-171450">
              <a:buFontTx/>
              <a:buChar char="-"/>
            </a:pPr>
            <a:r>
              <a:rPr lang="en-US" sz="700" dirty="0">
                <a:latin typeface="Montserrat" panose="00000500000000000000" pitchFamily="2" charset="0"/>
              </a:rPr>
              <a:t>On average, cocoa farmers surveyed implemented two climate change coping strategies</a:t>
            </a:r>
          </a:p>
          <a:p>
            <a:pPr marL="171450" indent="-171450">
              <a:buFontTx/>
              <a:buChar char="-"/>
            </a:pPr>
            <a:r>
              <a:rPr lang="en-US" sz="700" dirty="0">
                <a:latin typeface="Montserrat" panose="00000500000000000000" pitchFamily="2" charset="0"/>
              </a:rPr>
              <a:t>The main negative climate change impacts cited were reduction in soil fertility, high incidence of pests and diseases, unpredictable rainfall patterns and diversifying farm income</a:t>
            </a:r>
          </a:p>
        </p:txBody>
      </p:sp>
      <p:pic>
        <p:nvPicPr>
          <p:cNvPr id="13" name="Picture 12">
            <a:extLst>
              <a:ext uri="{FF2B5EF4-FFF2-40B4-BE49-F238E27FC236}">
                <a16:creationId xmlns:a16="http://schemas.microsoft.com/office/drawing/2014/main" id="{AB02FCB8-E654-4311-B0C6-8766276D275F}"/>
              </a:ext>
            </a:extLst>
          </p:cNvPr>
          <p:cNvPicPr>
            <a:picLocks noChangeAspect="1"/>
          </p:cNvPicPr>
          <p:nvPr/>
        </p:nvPicPr>
        <p:blipFill>
          <a:blip r:embed="rId7">
            <a:grayscl/>
          </a:blip>
          <a:stretch>
            <a:fillRect/>
          </a:stretch>
        </p:blipFill>
        <p:spPr>
          <a:xfrm>
            <a:off x="4676814" y="2244682"/>
            <a:ext cx="3547102" cy="1906301"/>
          </a:xfrm>
          <a:prstGeom prst="rect">
            <a:avLst/>
          </a:prstGeom>
        </p:spPr>
      </p:pic>
      <p:pic>
        <p:nvPicPr>
          <p:cNvPr id="18" name="Picture 17" descr="Chart, pie chart&#10;&#10;Description automatically generated">
            <a:extLst>
              <a:ext uri="{FF2B5EF4-FFF2-40B4-BE49-F238E27FC236}">
                <a16:creationId xmlns:a16="http://schemas.microsoft.com/office/drawing/2014/main" id="{F3334D1C-8FFE-4765-912E-EFB148896B6F}"/>
              </a:ext>
            </a:extLst>
          </p:cNvPr>
          <p:cNvPicPr>
            <a:picLocks noChangeAspect="1"/>
          </p:cNvPicPr>
          <p:nvPr/>
        </p:nvPicPr>
        <p:blipFill>
          <a:blip r:embed="rId8">
            <a:duotone>
              <a:prstClr val="black"/>
              <a:schemeClr val="accent1">
                <a:tint val="45000"/>
                <a:satMod val="400000"/>
              </a:schemeClr>
            </a:duotone>
          </a:blip>
          <a:stretch>
            <a:fillRect/>
          </a:stretch>
        </p:blipFill>
        <p:spPr>
          <a:xfrm>
            <a:off x="1383632" y="2264179"/>
            <a:ext cx="3577079" cy="1314563"/>
          </a:xfrm>
          <a:prstGeom prst="rect">
            <a:avLst/>
          </a:prstGeom>
        </p:spPr>
      </p:pic>
    </p:spTree>
    <p:extLst>
      <p:ext uri="{BB962C8B-B14F-4D97-AF65-F5344CB8AC3E}">
        <p14:creationId xmlns:p14="http://schemas.microsoft.com/office/powerpoint/2010/main" val="207548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599000" y="553250"/>
            <a:ext cx="4769290" cy="11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KEY COCOA FARMER</a:t>
            </a:r>
            <a:r>
              <a:rPr lang="en" dirty="0">
                <a:solidFill>
                  <a:schemeClr val="lt2"/>
                </a:solidFill>
              </a:rPr>
              <a:t> </a:t>
            </a:r>
            <a:r>
              <a:rPr lang="en" dirty="0">
                <a:solidFill>
                  <a:schemeClr val="accent1"/>
                </a:solidFill>
              </a:rPr>
              <a:t>FINDINGS</a:t>
            </a:r>
            <a:endParaRPr dirty="0">
              <a:solidFill>
                <a:schemeClr val="accent1"/>
              </a:solidFill>
            </a:endParaRPr>
          </a:p>
        </p:txBody>
      </p:sp>
      <p:sp>
        <p:nvSpPr>
          <p:cNvPr id="275" name="Google Shape;275;p31"/>
          <p:cNvSpPr txBox="1">
            <a:spLocks noGrp="1"/>
          </p:cNvSpPr>
          <p:nvPr>
            <p:ph type="body" idx="1"/>
          </p:nvPr>
        </p:nvSpPr>
        <p:spPr>
          <a:xfrm>
            <a:off x="497620" y="1305270"/>
            <a:ext cx="3997242" cy="1862400"/>
          </a:xfrm>
          <a:prstGeom prst="rect">
            <a:avLst/>
          </a:prstGeom>
        </p:spPr>
        <p:txBody>
          <a:bodyPr spcFirstLastPara="1" wrap="square" lIns="91425" tIns="91425" rIns="91425" bIns="91425" anchor="t" anchorCtr="0">
            <a:noAutofit/>
          </a:bodyPr>
          <a:lstStyle/>
          <a:p>
            <a:pPr marL="139700" indent="0">
              <a:buNone/>
            </a:pPr>
            <a:endParaRPr lang="en-US" sz="1200" dirty="0">
              <a:solidFill>
                <a:schemeClr val="tx1"/>
              </a:solidFill>
              <a:latin typeface="Montserrat" panose="00000500000000000000" pitchFamily="2" charset="0"/>
            </a:endParaRPr>
          </a:p>
          <a:p>
            <a:r>
              <a:rPr lang="en-US" sz="1200" b="1" dirty="0">
                <a:solidFill>
                  <a:schemeClr val="tx1"/>
                </a:solidFill>
                <a:latin typeface="Montserrat" panose="00000500000000000000" pitchFamily="2" charset="0"/>
              </a:rPr>
              <a:t>In a 2014 survey conducted with cocoa farmers’ in Ghana, 70%</a:t>
            </a:r>
            <a:r>
              <a:rPr lang="en-US" sz="1200" dirty="0">
                <a:solidFill>
                  <a:schemeClr val="tx1"/>
                </a:solidFill>
                <a:latin typeface="Montserrat" panose="00000500000000000000" pitchFamily="2" charset="0"/>
              </a:rPr>
              <a:t> of cocoa farmers’ cited that too much rainfall affects their cocoa production activities and </a:t>
            </a:r>
            <a:r>
              <a:rPr lang="en-US" sz="1200" b="1" dirty="0">
                <a:solidFill>
                  <a:schemeClr val="tx1"/>
                </a:solidFill>
                <a:latin typeface="Montserrat" panose="00000500000000000000" pitchFamily="2" charset="0"/>
              </a:rPr>
              <a:t>81%</a:t>
            </a:r>
            <a:r>
              <a:rPr lang="en-US" sz="1200" dirty="0">
                <a:solidFill>
                  <a:schemeClr val="tx1"/>
                </a:solidFill>
                <a:latin typeface="Montserrat" panose="00000500000000000000" pitchFamily="2" charset="0"/>
              </a:rPr>
              <a:t> indicated extremely high temperatures affect their cocoa production activities</a:t>
            </a:r>
          </a:p>
          <a:p>
            <a:pPr marL="139700" indent="0">
              <a:buNone/>
            </a:pPr>
            <a:endParaRPr lang="en-US" sz="1200" dirty="0">
              <a:solidFill>
                <a:schemeClr val="tx1"/>
              </a:solidFill>
              <a:latin typeface="Montserrat" panose="00000500000000000000" pitchFamily="2" charset="0"/>
            </a:endParaRPr>
          </a:p>
          <a:p>
            <a:r>
              <a:rPr lang="en-US" sz="1200" b="1" dirty="0">
                <a:solidFill>
                  <a:schemeClr val="tx1"/>
                </a:solidFill>
                <a:latin typeface="Montserrat" panose="00000500000000000000" pitchFamily="2" charset="0"/>
              </a:rPr>
              <a:t>Top climate mitigation strategies include: </a:t>
            </a:r>
            <a:r>
              <a:rPr lang="en-US" sz="1200" dirty="0">
                <a:solidFill>
                  <a:schemeClr val="tx1"/>
                </a:solidFill>
                <a:latin typeface="Montserrat" panose="00000500000000000000" pitchFamily="2" charset="0"/>
              </a:rPr>
              <a:t>d</a:t>
            </a:r>
            <a:r>
              <a:rPr lang="en-US" sz="1200" b="0" dirty="0">
                <a:solidFill>
                  <a:schemeClr val="tx1"/>
                </a:solidFill>
                <a:effectLst/>
                <a:latin typeface="Montserrat" panose="00000500000000000000" pitchFamily="2" charset="0"/>
              </a:rPr>
              <a:t>iversifying more into other crops, changing planting and harvesting times and regular cocoa spraying</a:t>
            </a:r>
          </a:p>
          <a:p>
            <a:pPr marL="139700" indent="0">
              <a:buNone/>
            </a:pPr>
            <a:endParaRPr lang="en-US" sz="1200" b="0" dirty="0">
              <a:solidFill>
                <a:schemeClr val="tx1"/>
              </a:solidFill>
              <a:effectLst/>
              <a:latin typeface="Montserrat" panose="00000500000000000000" pitchFamily="2" charset="0"/>
            </a:endParaRPr>
          </a:p>
          <a:p>
            <a:r>
              <a:rPr lang="en-US" sz="1200" b="1" dirty="0">
                <a:solidFill>
                  <a:schemeClr val="tx1"/>
                </a:solidFill>
                <a:latin typeface="Montserrat" panose="00000500000000000000" pitchFamily="2" charset="0"/>
              </a:rPr>
              <a:t>Top soil water conservation practices include: </a:t>
            </a:r>
            <a:r>
              <a:rPr lang="en-US" sz="1200" dirty="0">
                <a:solidFill>
                  <a:schemeClr val="tx1"/>
                </a:solidFill>
                <a:latin typeface="Montserrat" panose="00000500000000000000" pitchFamily="2" charset="0"/>
              </a:rPr>
              <a:t>Mulching (91.25% cocoa farmers’ surveyed) and Tree Retention (70.25%)</a:t>
            </a:r>
          </a:p>
          <a:p>
            <a:endParaRPr lang="en-US" sz="1200" dirty="0">
              <a:solidFill>
                <a:schemeClr val="tx1"/>
              </a:solidFill>
              <a:latin typeface="Montserrat" panose="00000500000000000000" pitchFamily="2" charset="0"/>
            </a:endParaRPr>
          </a:p>
          <a:p>
            <a:endParaRPr lang="en-US" sz="1200" dirty="0">
              <a:solidFill>
                <a:schemeClr val="tx1"/>
              </a:solidFill>
              <a:effectLst/>
              <a:latin typeface="Montserrat" panose="00000500000000000000" pitchFamily="2" charset="0"/>
            </a:endParaRPr>
          </a:p>
          <a:p>
            <a:endParaRPr lang="en-US" sz="1200" b="0" dirty="0">
              <a:solidFill>
                <a:srgbClr val="BBBBBB"/>
              </a:solidFill>
              <a:effectLst/>
              <a:latin typeface="Montserrat" panose="00000500000000000000" pitchFamily="2" charset="0"/>
            </a:endParaRPr>
          </a:p>
        </p:txBody>
      </p:sp>
      <p:pic>
        <p:nvPicPr>
          <p:cNvPr id="3" name="Picture 2">
            <a:extLst>
              <a:ext uri="{FF2B5EF4-FFF2-40B4-BE49-F238E27FC236}">
                <a16:creationId xmlns:a16="http://schemas.microsoft.com/office/drawing/2014/main" id="{0149E8A7-9120-4AA2-B39A-949782054842}"/>
              </a:ext>
            </a:extLst>
          </p:cNvPr>
          <p:cNvPicPr>
            <a:picLocks noChangeAspect="1"/>
          </p:cNvPicPr>
          <p:nvPr/>
        </p:nvPicPr>
        <p:blipFill>
          <a:blip r:embed="rId3">
            <a:duotone>
              <a:schemeClr val="accent5">
                <a:shade val="45000"/>
                <a:satMod val="135000"/>
              </a:schemeClr>
              <a:prstClr val="white"/>
            </a:duotone>
          </a:blip>
          <a:stretch>
            <a:fillRect/>
          </a:stretch>
        </p:blipFill>
        <p:spPr>
          <a:xfrm>
            <a:off x="4649139" y="1325868"/>
            <a:ext cx="3495701" cy="3086123"/>
          </a:xfrm>
          <a:prstGeom prst="rect">
            <a:avLst/>
          </a:prstGeom>
        </p:spPr>
      </p:pic>
    </p:spTree>
    <p:extLst>
      <p:ext uri="{BB962C8B-B14F-4D97-AF65-F5344CB8AC3E}">
        <p14:creationId xmlns:p14="http://schemas.microsoft.com/office/powerpoint/2010/main" val="220394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599000" y="553250"/>
            <a:ext cx="5778940" cy="11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KEY </a:t>
            </a:r>
            <a:r>
              <a:rPr lang="en" dirty="0">
                <a:solidFill>
                  <a:schemeClr val="accent1"/>
                </a:solidFill>
              </a:rPr>
              <a:t>FINDINGS</a:t>
            </a:r>
            <a:endParaRPr dirty="0">
              <a:solidFill>
                <a:schemeClr val="accent1"/>
              </a:solidFill>
            </a:endParaRPr>
          </a:p>
        </p:txBody>
      </p:sp>
      <p:pic>
        <p:nvPicPr>
          <p:cNvPr id="1030" name="Picture 6">
            <a:extLst>
              <a:ext uri="{FF2B5EF4-FFF2-40B4-BE49-F238E27FC236}">
                <a16:creationId xmlns:a16="http://schemas.microsoft.com/office/drawing/2014/main" id="{56E3492A-B82B-452A-91A5-0761F21D7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975" y="1115450"/>
            <a:ext cx="4276725" cy="3267075"/>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75;p31">
            <a:extLst>
              <a:ext uri="{FF2B5EF4-FFF2-40B4-BE49-F238E27FC236}">
                <a16:creationId xmlns:a16="http://schemas.microsoft.com/office/drawing/2014/main" id="{45CE1251-3E01-4E5E-AADC-831986DC5BE2}"/>
              </a:ext>
            </a:extLst>
          </p:cNvPr>
          <p:cNvSpPr txBox="1">
            <a:spLocks noGrp="1"/>
          </p:cNvSpPr>
          <p:nvPr>
            <p:ph type="body" idx="1"/>
          </p:nvPr>
        </p:nvSpPr>
        <p:spPr>
          <a:xfrm>
            <a:off x="490000" y="1263723"/>
            <a:ext cx="2992975" cy="1862400"/>
          </a:xfrm>
          <a:prstGeom prst="rect">
            <a:avLst/>
          </a:prstGeom>
        </p:spPr>
        <p:txBody>
          <a:bodyPr spcFirstLastPara="1" wrap="square" lIns="91425" tIns="91425" rIns="91425" bIns="91425" anchor="t" anchorCtr="0">
            <a:noAutofit/>
          </a:bodyPr>
          <a:lstStyle/>
          <a:p>
            <a:r>
              <a:rPr lang="en-US" sz="1200" dirty="0">
                <a:solidFill>
                  <a:schemeClr val="tx1"/>
                </a:solidFill>
                <a:latin typeface="Montserrat" panose="00000500000000000000" pitchFamily="2" charset="0"/>
              </a:rPr>
              <a:t>High correlation between GDP and crop production</a:t>
            </a:r>
          </a:p>
          <a:p>
            <a:pPr marL="139700" indent="0">
              <a:buNone/>
            </a:pPr>
            <a:endParaRPr lang="en-US" sz="1200" dirty="0">
              <a:solidFill>
                <a:schemeClr val="tx1"/>
              </a:solidFill>
              <a:latin typeface="Montserrat" panose="00000500000000000000" pitchFamily="2" charset="0"/>
            </a:endParaRPr>
          </a:p>
          <a:p>
            <a:r>
              <a:rPr lang="en-US" sz="1200" dirty="0">
                <a:solidFill>
                  <a:schemeClr val="tx1"/>
                </a:solidFill>
                <a:effectLst/>
                <a:latin typeface="Montserrat" panose="00000500000000000000" pitchFamily="2" charset="0"/>
              </a:rPr>
              <a:t>As average temperature </a:t>
            </a:r>
            <a:r>
              <a:rPr lang="en-US" sz="1200" dirty="0">
                <a:solidFill>
                  <a:schemeClr val="tx1"/>
                </a:solidFill>
                <a:latin typeface="Montserrat" panose="00000500000000000000" pitchFamily="2" charset="0"/>
              </a:rPr>
              <a:t>increases, GDP decreases</a:t>
            </a:r>
          </a:p>
          <a:p>
            <a:pPr marL="139700" indent="0">
              <a:buNone/>
            </a:pPr>
            <a:endParaRPr lang="en-US" sz="1200" dirty="0">
              <a:solidFill>
                <a:schemeClr val="tx1"/>
              </a:solidFill>
              <a:latin typeface="Montserrat" panose="00000500000000000000" pitchFamily="2" charset="0"/>
            </a:endParaRPr>
          </a:p>
          <a:p>
            <a:r>
              <a:rPr lang="en-US" sz="1200" dirty="0">
                <a:solidFill>
                  <a:schemeClr val="tx1"/>
                </a:solidFill>
                <a:latin typeface="Montserrat" panose="00000500000000000000" pitchFamily="2" charset="0"/>
              </a:rPr>
              <a:t>As average temperature increases, yield decreases</a:t>
            </a:r>
          </a:p>
          <a:p>
            <a:endParaRPr lang="en-US" sz="1200" b="0" dirty="0">
              <a:solidFill>
                <a:srgbClr val="BBBBBB"/>
              </a:solidFill>
              <a:effectLst/>
              <a:latin typeface="Montserrat" panose="00000500000000000000" pitchFamily="2" charset="0"/>
            </a:endParaRPr>
          </a:p>
        </p:txBody>
      </p:sp>
    </p:spTree>
    <p:extLst>
      <p:ext uri="{BB962C8B-B14F-4D97-AF65-F5344CB8AC3E}">
        <p14:creationId xmlns:p14="http://schemas.microsoft.com/office/powerpoint/2010/main" val="246434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4" name="Google Shape;714;p5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t>
            </a:r>
            <a:r>
              <a:rPr lang="en" dirty="0">
                <a:solidFill>
                  <a:schemeClr val="dk2"/>
                </a:solidFill>
              </a:rPr>
              <a:t>ANALYSIS</a:t>
            </a:r>
            <a:endParaRPr dirty="0">
              <a:solidFill>
                <a:schemeClr val="dk2"/>
              </a:solidFill>
            </a:endParaRPr>
          </a:p>
        </p:txBody>
      </p:sp>
      <p:sp>
        <p:nvSpPr>
          <p:cNvPr id="3" name="Google Shape;275;p31">
            <a:extLst>
              <a:ext uri="{FF2B5EF4-FFF2-40B4-BE49-F238E27FC236}">
                <a16:creationId xmlns:a16="http://schemas.microsoft.com/office/drawing/2014/main" id="{DC1AECBD-0387-41DA-A3E3-86D7F7477C78}"/>
              </a:ext>
            </a:extLst>
          </p:cNvPr>
          <p:cNvSpPr txBox="1">
            <a:spLocks noGrp="1"/>
          </p:cNvSpPr>
          <p:nvPr>
            <p:ph type="body" idx="1"/>
          </p:nvPr>
        </p:nvSpPr>
        <p:spPr>
          <a:xfrm>
            <a:off x="489999" y="1263723"/>
            <a:ext cx="4428076" cy="1862400"/>
          </a:xfrm>
          <a:prstGeom prst="rect">
            <a:avLst/>
          </a:prstGeom>
        </p:spPr>
        <p:txBody>
          <a:bodyPr spcFirstLastPara="1" wrap="square" lIns="91425" tIns="91425" rIns="91425" bIns="91425" anchor="t" anchorCtr="0">
            <a:noAutofit/>
          </a:bodyPr>
          <a:lstStyle/>
          <a:p>
            <a:r>
              <a:rPr lang="en-US" sz="1200" dirty="0">
                <a:solidFill>
                  <a:schemeClr val="tx1"/>
                </a:solidFill>
                <a:latin typeface="Montserrat" panose="00000500000000000000" pitchFamily="2" charset="0"/>
              </a:rPr>
              <a:t>Finding sources that cover key topics</a:t>
            </a:r>
          </a:p>
          <a:p>
            <a:r>
              <a:rPr lang="en-US" sz="1200" dirty="0">
                <a:solidFill>
                  <a:schemeClr val="tx1"/>
                </a:solidFill>
                <a:effectLst/>
                <a:latin typeface="Montserrat" panose="00000500000000000000" pitchFamily="2" charset="0"/>
              </a:rPr>
              <a:t>Replacing null values</a:t>
            </a:r>
          </a:p>
          <a:p>
            <a:r>
              <a:rPr lang="en-US" sz="1200" dirty="0">
                <a:solidFill>
                  <a:schemeClr val="tx1"/>
                </a:solidFill>
                <a:latin typeface="Montserrat" panose="00000500000000000000" pitchFamily="2" charset="0"/>
              </a:rPr>
              <a:t>Data filtering and mapping (e.g. survey data)</a:t>
            </a:r>
          </a:p>
          <a:p>
            <a:r>
              <a:rPr lang="en-US" sz="1200" dirty="0">
                <a:solidFill>
                  <a:schemeClr val="tx1"/>
                </a:solidFill>
                <a:latin typeface="Montserrat" panose="00000500000000000000" pitchFamily="2" charset="0"/>
              </a:rPr>
              <a:t>Concatenating datasets</a:t>
            </a:r>
          </a:p>
          <a:p>
            <a:r>
              <a:rPr lang="en-US" sz="1200" dirty="0">
                <a:solidFill>
                  <a:schemeClr val="tx1"/>
                </a:solidFill>
                <a:latin typeface="Montserrat" panose="00000500000000000000" pitchFamily="2" charset="0"/>
              </a:rPr>
              <a:t>Drawing correlations between datasets</a:t>
            </a:r>
            <a:endParaRPr lang="en-US" sz="1200" dirty="0">
              <a:solidFill>
                <a:srgbClr val="BBBBBB"/>
              </a:solidFill>
              <a:latin typeface="Montserrat" panose="00000500000000000000" pitchFamily="2" charset="0"/>
            </a:endParaRPr>
          </a:p>
        </p:txBody>
      </p:sp>
    </p:spTree>
  </p:cSld>
  <p:clrMapOvr>
    <a:masterClrMapping/>
  </p:clrMapOvr>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TotalTime>
  <Words>718</Words>
  <Application>Microsoft Office PowerPoint</Application>
  <PresentationFormat>On-screen Show (16:9)</PresentationFormat>
  <Paragraphs>81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Montserrat</vt:lpstr>
      <vt:lpstr>NexusSerif</vt:lpstr>
      <vt:lpstr>Sarala</vt:lpstr>
      <vt:lpstr>Arial</vt:lpstr>
      <vt:lpstr>Final Project Proposal by Slidesgo</vt:lpstr>
      <vt:lpstr>Impacts of Climate on Crop Economics and Farmers in Cocoa Producing Countries</vt:lpstr>
      <vt:lpstr>PROJECT RESEARCH GOALS</vt:lpstr>
      <vt:lpstr>TOP COCOA PRODUCING COUNTRIES</vt:lpstr>
      <vt:lpstr>PowerPoint Presentation</vt:lpstr>
      <vt:lpstr>2021 IMPACT ON COCOA ECONOMY RESEARCH REPORT</vt:lpstr>
      <vt:lpstr>2021 IMPACT ON COCOA FARMERS’ RESEARCH REPORT</vt:lpstr>
      <vt:lpstr>KEY COCOA FARMER FINDINGS</vt:lpstr>
      <vt:lpstr>KEY FINDINGS</vt:lpstr>
      <vt:lpstr>DATA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dc:title>
  <dc:creator>Erin Rahman</dc:creator>
  <cp:lastModifiedBy>Erin Rahman</cp:lastModifiedBy>
  <cp:revision>94</cp:revision>
  <dcterms:modified xsi:type="dcterms:W3CDTF">2022-02-17T00:36:28Z</dcterms:modified>
</cp:coreProperties>
</file>