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80"/>
  </p:notesMasterIdLst>
  <p:handoutMasterIdLst>
    <p:handoutMasterId r:id="rId81"/>
  </p:handoutMasterIdLst>
  <p:sldIdLst>
    <p:sldId id="256" r:id="rId3"/>
    <p:sldId id="479" r:id="rId4"/>
    <p:sldId id="542" r:id="rId5"/>
    <p:sldId id="555" r:id="rId6"/>
    <p:sldId id="258" r:id="rId7"/>
    <p:sldId id="262" r:id="rId8"/>
    <p:sldId id="480" r:id="rId9"/>
    <p:sldId id="415" r:id="rId10"/>
    <p:sldId id="358" r:id="rId11"/>
    <p:sldId id="556" r:id="rId12"/>
    <p:sldId id="543" r:id="rId13"/>
    <p:sldId id="486" r:id="rId14"/>
    <p:sldId id="488" r:id="rId15"/>
    <p:sldId id="489" r:id="rId16"/>
    <p:sldId id="487" r:id="rId17"/>
    <p:sldId id="490" r:id="rId18"/>
    <p:sldId id="491" r:id="rId19"/>
    <p:sldId id="492" r:id="rId20"/>
    <p:sldId id="544" r:id="rId21"/>
    <p:sldId id="517" r:id="rId22"/>
    <p:sldId id="518" r:id="rId23"/>
    <p:sldId id="519" r:id="rId24"/>
    <p:sldId id="521" r:id="rId25"/>
    <p:sldId id="520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58" r:id="rId34"/>
    <p:sldId id="493" r:id="rId35"/>
    <p:sldId id="494" r:id="rId36"/>
    <p:sldId id="495" r:id="rId37"/>
    <p:sldId id="514" r:id="rId38"/>
    <p:sldId id="515" r:id="rId39"/>
    <p:sldId id="516" r:id="rId40"/>
    <p:sldId id="529" r:id="rId41"/>
    <p:sldId id="531" r:id="rId42"/>
    <p:sldId id="530" r:id="rId43"/>
    <p:sldId id="557" r:id="rId44"/>
    <p:sldId id="545" r:id="rId45"/>
    <p:sldId id="532" r:id="rId46"/>
    <p:sldId id="533" r:id="rId47"/>
    <p:sldId id="535" r:id="rId48"/>
    <p:sldId id="536" r:id="rId49"/>
    <p:sldId id="537" r:id="rId50"/>
    <p:sldId id="538" r:id="rId51"/>
    <p:sldId id="539" r:id="rId52"/>
    <p:sldId id="540" r:id="rId53"/>
    <p:sldId id="546" r:id="rId54"/>
    <p:sldId id="496" r:id="rId55"/>
    <p:sldId id="497" r:id="rId56"/>
    <p:sldId id="498" r:id="rId57"/>
    <p:sldId id="499" r:id="rId58"/>
    <p:sldId id="500" r:id="rId59"/>
    <p:sldId id="501" r:id="rId60"/>
    <p:sldId id="547" r:id="rId61"/>
    <p:sldId id="548" r:id="rId62"/>
    <p:sldId id="502" r:id="rId63"/>
    <p:sldId id="503" r:id="rId64"/>
    <p:sldId id="504" r:id="rId65"/>
    <p:sldId id="505" r:id="rId66"/>
    <p:sldId id="506" r:id="rId67"/>
    <p:sldId id="507" r:id="rId68"/>
    <p:sldId id="508" r:id="rId69"/>
    <p:sldId id="509" r:id="rId70"/>
    <p:sldId id="510" r:id="rId71"/>
    <p:sldId id="550" r:id="rId72"/>
    <p:sldId id="551" r:id="rId73"/>
    <p:sldId id="552" r:id="rId74"/>
    <p:sldId id="553" r:id="rId75"/>
    <p:sldId id="554" r:id="rId76"/>
    <p:sldId id="511" r:id="rId77"/>
    <p:sldId id="512" r:id="rId78"/>
    <p:sldId id="513" r:id="rId79"/>
  </p:sldIdLst>
  <p:sldSz cx="9144000" cy="6858000" type="screen4x3"/>
  <p:notesSz cx="6858000" cy="9144000"/>
  <p:custShowLst>
    <p:custShow name="自定义放映 1" id="0">
      <p:sldLst>
        <p:sld r:id="rId3"/>
        <p:sld r:id="rId15"/>
        <p:sld r:id="rId38"/>
        <p:sld r:id="rId39"/>
        <p:sld r:id="rId40"/>
        <p:sld r:id="rId60"/>
        <p:sld r:id="rId61"/>
        <p:sld r:id="rId62"/>
        <p:sld r:id="rId73"/>
        <p:sld r:id="rId78"/>
        <p:sld r:id="rId79"/>
      </p:sldLst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CC0099"/>
    <a:srgbClr val="00FFFF"/>
    <a:srgbClr val="33CC33"/>
    <a:srgbClr val="0000CC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68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FF3E9-EB0F-4F57-9143-D04DA37FE72F}" type="datetimeFigureOut">
              <a:rPr lang="zh-CN" altLang="en-US" smtClean="0"/>
              <a:t>2021-09-14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47F7F-E82E-4086-BF21-638A85D0C0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D2374069-CFCD-4505-833F-7B3A7C08137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19475" y="651668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BAEAA-7446-4BC7-9D7D-FDAE7FD9AEA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19475" y="651668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EF464-B960-4818-9F5B-8556F1CD8AB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22238"/>
            <a:ext cx="2078037" cy="6062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81713" cy="60626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19475" y="651668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0E829-F4F5-4176-87A7-723072D6115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4008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CDCA8-FF0A-4377-BE2D-EE0F8E7988B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4008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BC2A8-7965-4C45-84A5-CE7C2808B0E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4008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9ADA-0D52-4FA0-9E8F-0412FE37B5E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773238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0" y="1773238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4008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4E7CD-495E-4835-AD79-2D1B185C685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4008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E7885-6B65-4721-BCBA-0426E923A47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4008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74A35-37DA-473B-8174-D359B475947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19475" y="651668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7DBEE-CABE-4A55-BC6E-40E5BD896EC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4008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2EEB9-BE4A-4963-ADDA-90A7A1A2C70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4008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A97E4-5513-4ADF-BD13-62E692B5932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22238"/>
            <a:ext cx="2078037" cy="6062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81713" cy="60626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4008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FE882-DFD2-4A7D-9274-8177D807ECA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19475" y="651668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3224A-9395-494C-8E23-58B9B4A744C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773238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0" y="1773238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19475" y="651668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B737F-713B-433A-9583-42CC0682398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19475" y="651668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3E8CA-66EE-4BBE-B8DE-109ACB957AF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19475" y="651668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65F4D-9DA8-4C3F-9952-C67E267D3D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316416" y="6118234"/>
            <a:ext cx="827584" cy="76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19475" y="651668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84364-3157-4652-A8CD-04BEA2744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19475" y="651668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260F5-DBC6-42F7-AE2E-7ED08E671C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ontrol" Target="../activeX/activeX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73238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1658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1034" name="Group 8"/>
          <p:cNvGrpSpPr/>
          <p:nvPr/>
        </p:nvGrpSpPr>
        <p:grpSpPr bwMode="auto"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1035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0"/>
            <p:cNvSpPr>
              <a:spLocks noChangeArrowheads="1"/>
            </p:cNvSpPr>
            <p:nvPr/>
          </p:nvSpPr>
          <p:spPr bwMode="auto">
            <a:xfrm>
              <a:off x="112" y="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1"/>
            <p:cNvSpPr>
              <a:spLocks noChangeArrowheads="1"/>
            </p:cNvSpPr>
            <p:nvPr/>
          </p:nvSpPr>
          <p:spPr bwMode="auto">
            <a:xfrm>
              <a:off x="224" y="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76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79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76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79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4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5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76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1026" r:id="rId14" imgW="720725" imgH="647700"/>
        </mc:Choice>
        <mc:Fallback>
          <p:control r:id="rId14" imgW="720725" imgH="647700">
            <p:pic>
              <p:nvPicPr>
                <p:cNvPr id="4" name="Host Control  3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15"/>
                <a:srcRect/>
                <a:stretch>
                  <a:fillRect/>
                </a:stretch>
              </p:blipFill>
              <p:spPr bwMode="auto">
                <a:xfrm>
                  <a:off x="8401050" y="6173788"/>
                  <a:ext cx="720725" cy="6477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61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3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5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7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1" name="Group 8"/>
          <p:cNvGrpSpPr/>
          <p:nvPr/>
        </p:nvGrpSpPr>
        <p:grpSpPr bwMode="auto">
          <a:xfrm>
            <a:off x="7493000" y="2992438"/>
            <a:ext cx="1338263" cy="2189162"/>
            <a:chOff x="0" y="0"/>
            <a:chExt cx="843" cy="1379"/>
          </a:xfrm>
        </p:grpSpPr>
        <p:sp>
          <p:nvSpPr>
            <p:cNvPr id="2058" name="Oval 9"/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59" name="Oval 10"/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0" name="Oval 11"/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1" name="Oval 12"/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2" name="Oval 13"/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3" name="Oval 14"/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4" name="Oval 15"/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5" name="Oval 16"/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6" name="Oval 17"/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7" name="Oval 18"/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8" name="Oval 19"/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9" name="Oval 20"/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0" name="Oval 21"/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1" name="Oval 22"/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2" name="Oval 23"/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3" name="Oval 24"/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4" name="Oval 25"/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5" name="Oval 26"/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6" name="Oval 27"/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7" name="Oval 28"/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8" name="Oval 29"/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9" name="Oval 30"/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80" name="Oval 31"/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81" name="Oval 32"/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82" name="Oval 33"/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83" name="Oval 34"/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84" name="Oval 35"/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85" name="Oval 36"/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" name="Oval 37"/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" name="Oval 38"/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" name="Oval 39"/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205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73238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86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7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61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3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5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7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77850" y="1052513"/>
            <a:ext cx="6911975" cy="1512887"/>
          </a:xfrm>
        </p:spPr>
        <p:txBody>
          <a:bodyPr/>
          <a:lstStyle/>
          <a:p>
            <a:pPr algn="ctr" eaLnBrk="1" hangingPunct="1"/>
            <a:r>
              <a:rPr lang="zh-CN" altLang="en-US" sz="5000" dirty="0"/>
              <a:t>程序设计基础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3357562"/>
            <a:ext cx="6248400" cy="2735733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latin typeface="黑体" panose="02010609060101010101" pitchFamily="49" charset="-122"/>
              </a:rPr>
              <a:t>王春玲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600" dirty="0"/>
              <a:t>办公室：西配楼</a:t>
            </a:r>
            <a:r>
              <a:rPr lang="en-US" altLang="zh-CN" sz="2600" dirty="0"/>
              <a:t>303</a:t>
            </a:r>
            <a:endParaRPr lang="zh-CN" altLang="en-US" sz="2600" dirty="0"/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600" dirty="0"/>
              <a:t>E-mail</a:t>
            </a:r>
            <a:r>
              <a:rPr lang="zh-CN" altLang="en-US" sz="2600" dirty="0"/>
              <a:t>：</a:t>
            </a:r>
            <a:r>
              <a:rPr lang="en-US" altLang="zh-CN" sz="2600" dirty="0"/>
              <a:t>21554023@qq.com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>
                <a:solidFill>
                  <a:srgbClr val="FF0000"/>
                </a:solidFill>
              </a:rPr>
              <a:t>特别强调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zh-CN" dirty="0"/>
              <a:t>利用业余时间，加强</a:t>
            </a:r>
            <a:r>
              <a:rPr lang="zh-CN" altLang="zh-CN" dirty="0">
                <a:solidFill>
                  <a:srgbClr val="FF0000"/>
                </a:solidFill>
              </a:rPr>
              <a:t>实践</a:t>
            </a:r>
            <a:r>
              <a:rPr lang="zh-CN" altLang="zh-CN" dirty="0"/>
              <a:t>环节</a:t>
            </a:r>
          </a:p>
          <a:p>
            <a:endParaRPr lang="zh-CN" altLang="zh-CN" dirty="0"/>
          </a:p>
          <a:p>
            <a:r>
              <a:rPr lang="zh-CN" altLang="zh-CN" dirty="0"/>
              <a:t>加强与老师的</a:t>
            </a:r>
            <a:r>
              <a:rPr lang="zh-CN" altLang="zh-CN" dirty="0">
                <a:solidFill>
                  <a:srgbClr val="FF0000"/>
                </a:solidFill>
              </a:rPr>
              <a:t>沟通</a:t>
            </a:r>
            <a:r>
              <a:rPr lang="zh-CN" altLang="zh-CN" dirty="0"/>
              <a:t>，有问题及时解决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EE4F08A-1D28-420E-9CFF-7531B090554D}" type="slidenum">
              <a:rPr lang="en-US" altLang="zh-CN" sz="1000" b="0">
                <a:ea typeface="宋体" panose="02010600030101010101" pitchFamily="2" charset="-122"/>
              </a:rPr>
              <a:t>11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本次课程所讲内容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7859713" cy="4752975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zh-CN" altLang="en-US" sz="3600"/>
              <a:t>课程注意事项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en-US" altLang="zh-CN" sz="3600">
                <a:solidFill>
                  <a:srgbClr val="FF0000"/>
                </a:solidFill>
              </a:rPr>
              <a:t>C</a:t>
            </a:r>
            <a:r>
              <a:rPr lang="zh-CN" altLang="en-US" sz="3600">
                <a:solidFill>
                  <a:srgbClr val="FF0000"/>
                </a:solidFill>
              </a:rPr>
              <a:t>语言概述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en-US" altLang="zh-CN" sz="3600"/>
              <a:t>C</a:t>
            </a:r>
            <a:r>
              <a:rPr lang="zh-CN" altLang="en-US" sz="3600"/>
              <a:t>程序开发环境的介绍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zh-CN" altLang="en-US" sz="3600"/>
              <a:t>教学内容安排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zh-CN" altLang="en-US" sz="3600"/>
              <a:t>数据在计算机中的表示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D303CE6-6E02-4CF7-B17B-31146DEB0256}" type="slidenum">
              <a:rPr lang="en-US" altLang="zh-CN" sz="1000" b="0">
                <a:ea typeface="宋体" panose="02010600030101010101" pitchFamily="2" charset="-122"/>
              </a:rPr>
              <a:t>12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-111125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zh-CN"/>
              <a:t>人与计算机怎样沟通？</a:t>
            </a:r>
          </a:p>
        </p:txBody>
      </p:sp>
      <p:pic>
        <p:nvPicPr>
          <p:cNvPr id="15364" name="Picture 4" descr="MCj0345713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598738"/>
            <a:ext cx="208915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5" name="Object 7"/>
          <p:cNvGraphicFramePr>
            <a:graphicFrameLocks noChangeAspect="1"/>
          </p:cNvGraphicFramePr>
          <p:nvPr/>
        </p:nvGraphicFramePr>
        <p:xfrm>
          <a:off x="827088" y="1844675"/>
          <a:ext cx="2376487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r:id="rId7" imgW="3848100" imgH="5478780" progId="">
                  <p:embed/>
                </p:oleObj>
              </mc:Choice>
              <mc:Fallback>
                <p:oleObj r:id="rId7" imgW="3848100" imgH="54787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44675"/>
                        <a:ext cx="2376487" cy="288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AutoShape 11"/>
          <p:cNvSpPr>
            <a:spLocks noChangeArrowheads="1"/>
          </p:cNvSpPr>
          <p:nvPr/>
        </p:nvSpPr>
        <p:spPr bwMode="auto">
          <a:xfrm>
            <a:off x="2051050" y="909638"/>
            <a:ext cx="2520950" cy="1079500"/>
          </a:xfrm>
          <a:prstGeom prst="wedgeEllipseCallout">
            <a:avLst>
              <a:gd name="adj1" fmla="val -33815"/>
              <a:gd name="adj2" fmla="val 68528"/>
            </a:avLst>
          </a:prstGeom>
          <a:solidFill>
            <a:srgbClr val="00FFFF"/>
          </a:solidFill>
          <a:ln w="28575">
            <a:solidFill>
              <a:schemeClr val="tx1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黑体" panose="02010609060101010101" pitchFamily="49" charset="-122"/>
              </a:rPr>
              <a:t>Hi</a:t>
            </a:r>
            <a:r>
              <a:rPr lang="zh-CN" altLang="en-US" sz="2000">
                <a:latin typeface="黑体" panose="02010609060101010101" pitchFamily="49" charset="-122"/>
              </a:rPr>
              <a:t>，帮忙算算</a:t>
            </a:r>
            <a:r>
              <a:rPr lang="en-US" altLang="zh-CN" sz="2000">
                <a:latin typeface="黑体" panose="02010609060101010101" pitchFamily="49" charset="-122"/>
              </a:rPr>
              <a:t>12</a:t>
            </a:r>
            <a:r>
              <a:rPr lang="zh-CN" altLang="en-US" sz="2000">
                <a:latin typeface="黑体" panose="02010609060101010101" pitchFamily="49" charset="-122"/>
              </a:rPr>
              <a:t>＋</a:t>
            </a:r>
            <a:r>
              <a:rPr lang="en-US" altLang="zh-CN" sz="2000">
                <a:latin typeface="黑体" panose="02010609060101010101" pitchFamily="49" charset="-122"/>
              </a:rPr>
              <a:t>24</a:t>
            </a:r>
            <a:r>
              <a:rPr lang="zh-CN" altLang="en-US" sz="2000">
                <a:latin typeface="黑体" panose="02010609060101010101" pitchFamily="49" charset="-122"/>
              </a:rPr>
              <a:t>＝？</a:t>
            </a:r>
          </a:p>
        </p:txBody>
      </p:sp>
      <p:sp>
        <p:nvSpPr>
          <p:cNvPr id="15367" name="AutoShape 12"/>
          <p:cNvSpPr>
            <a:spLocks noChangeArrowheads="1"/>
          </p:cNvSpPr>
          <p:nvPr/>
        </p:nvSpPr>
        <p:spPr bwMode="auto">
          <a:xfrm>
            <a:off x="4932363" y="836613"/>
            <a:ext cx="2663825" cy="1368425"/>
          </a:xfrm>
          <a:prstGeom prst="cloudCallout">
            <a:avLst>
              <a:gd name="adj1" fmla="val 8282"/>
              <a:gd name="adj2" fmla="val 71694"/>
            </a:avLst>
          </a:prstGeom>
          <a:solidFill>
            <a:srgbClr val="FF9900"/>
          </a:solidFill>
          <a:ln w="28575">
            <a:solidFill>
              <a:schemeClr val="tx1"/>
            </a:solidFill>
            <a:rou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黑体" panose="02010609060101010101" pitchFamily="49" charset="-122"/>
              </a:rPr>
              <a:t>我不懂你的语言，我只认识</a:t>
            </a:r>
            <a:r>
              <a:rPr lang="en-US" altLang="zh-CN" sz="2000">
                <a:latin typeface="黑体" panose="02010609060101010101" pitchFamily="49" charset="-122"/>
              </a:rPr>
              <a:t>0</a:t>
            </a:r>
            <a:r>
              <a:rPr lang="zh-CN" altLang="en-US" sz="2000">
                <a:latin typeface="黑体" panose="02010609060101010101" pitchFamily="49" charset="-122"/>
              </a:rPr>
              <a:t>和</a:t>
            </a:r>
            <a:r>
              <a:rPr lang="en-US" altLang="zh-CN" sz="2000">
                <a:latin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</a:rPr>
              <a:t>，呵呵</a:t>
            </a:r>
          </a:p>
        </p:txBody>
      </p:sp>
      <p:sp>
        <p:nvSpPr>
          <p:cNvPr id="15368" name="AutoShape 13"/>
          <p:cNvSpPr>
            <a:spLocks noChangeArrowheads="1"/>
          </p:cNvSpPr>
          <p:nvPr/>
        </p:nvSpPr>
        <p:spPr bwMode="auto">
          <a:xfrm>
            <a:off x="3059113" y="3319463"/>
            <a:ext cx="2952750" cy="287337"/>
          </a:xfrm>
          <a:prstGeom prst="leftRightArrow">
            <a:avLst>
              <a:gd name="adj1" fmla="val 50000"/>
              <a:gd name="adj2" fmla="val 205525"/>
            </a:avLst>
          </a:prstGeom>
          <a:noFill/>
          <a:ln w="28575">
            <a:solidFill>
              <a:srgbClr val="CC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15369" name="Text Box 14"/>
          <p:cNvSpPr txBox="1">
            <a:spLocks noChangeArrowheads="1"/>
          </p:cNvSpPr>
          <p:nvPr/>
        </p:nvSpPr>
        <p:spPr bwMode="auto">
          <a:xfrm>
            <a:off x="3348038" y="3678238"/>
            <a:ext cx="27368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/>
              <a:t>怎样沟通？</a:t>
            </a:r>
          </a:p>
        </p:txBody>
      </p:sp>
      <p:sp>
        <p:nvSpPr>
          <p:cNvPr id="15370" name="Text Box 15"/>
          <p:cNvSpPr txBox="1">
            <a:spLocks noChangeArrowheads="1"/>
          </p:cNvSpPr>
          <p:nvPr/>
        </p:nvSpPr>
        <p:spPr bwMode="auto">
          <a:xfrm>
            <a:off x="3059113" y="4573588"/>
            <a:ext cx="30257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/>
              <a:t>编制程序</a:t>
            </a:r>
          </a:p>
        </p:txBody>
      </p:sp>
      <p:sp>
        <p:nvSpPr>
          <p:cNvPr id="14347" name="Text Box 17"/>
          <p:cNvSpPr txBox="1">
            <a:spLocks noChangeArrowheads="1"/>
          </p:cNvSpPr>
          <p:nvPr/>
        </p:nvSpPr>
        <p:spPr bwMode="auto">
          <a:xfrm>
            <a:off x="6300788" y="5373688"/>
            <a:ext cx="2519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15372" name="Line 19"/>
          <p:cNvSpPr>
            <a:spLocks noChangeShapeType="1"/>
          </p:cNvSpPr>
          <p:nvPr/>
        </p:nvSpPr>
        <p:spPr bwMode="auto">
          <a:xfrm>
            <a:off x="4586288" y="4221163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Text Box 20"/>
          <p:cNvSpPr txBox="1">
            <a:spLocks noChangeArrowheads="1"/>
          </p:cNvSpPr>
          <p:nvPr/>
        </p:nvSpPr>
        <p:spPr bwMode="auto">
          <a:xfrm>
            <a:off x="3059113" y="5503863"/>
            <a:ext cx="30257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/>
              <a:t>程序设计语言</a:t>
            </a:r>
          </a:p>
        </p:txBody>
      </p:sp>
      <p:sp>
        <p:nvSpPr>
          <p:cNvPr id="15374" name="Line 21"/>
          <p:cNvSpPr>
            <a:spLocks noChangeShapeType="1"/>
          </p:cNvSpPr>
          <p:nvPr/>
        </p:nvSpPr>
        <p:spPr bwMode="auto">
          <a:xfrm>
            <a:off x="4587875" y="5094288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 autoUpdateAnimBg="0"/>
      <p:bldP spid="15367" grpId="0" animBg="1" autoUpdateAnimBg="0"/>
      <p:bldP spid="15368" grpId="0" animBg="1" autoUpdateAnimBg="0"/>
      <p:bldP spid="15369" grpId="0" autoUpdateAnimBg="0"/>
      <p:bldP spid="15370" grpId="0" autoUpdateAnimBg="0"/>
      <p:bldP spid="15372" grpId="0" animBg="1"/>
      <p:bldP spid="15373" grpId="0" autoUpdateAnimBg="0"/>
      <p:bldP spid="153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BE6A523-32B7-4445-9881-6EFC832E4BB1}" type="slidenum">
              <a:rPr lang="en-US" altLang="zh-CN" sz="1000" b="0">
                <a:ea typeface="宋体" panose="02010600030101010101" pitchFamily="2" charset="-122"/>
              </a:rPr>
              <a:t>13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-106363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zh-CN"/>
              <a:t>程序设计语言的发展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908050"/>
            <a:ext cx="7848600" cy="5545138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CC0099"/>
                </a:solidFill>
                <a:latin typeface="黑体" panose="02010609060101010101" pitchFamily="49" charset="-122"/>
              </a:rPr>
              <a:t>机器语言</a:t>
            </a:r>
          </a:p>
          <a:p>
            <a:pPr lvl="1" eaLnBrk="1" hangingPunct="1"/>
            <a:r>
              <a:rPr lang="zh-CN" altLang="en-US" sz="2800">
                <a:latin typeface="黑体" panose="02010609060101010101" pitchFamily="49" charset="-122"/>
              </a:rPr>
              <a:t>由</a:t>
            </a:r>
            <a:r>
              <a:rPr lang="en-US" altLang="zh-CN" sz="2800"/>
              <a:t>0</a:t>
            </a:r>
            <a:r>
              <a:rPr lang="zh-CN" altLang="en-US" sz="2800">
                <a:latin typeface="黑体" panose="02010609060101010101" pitchFamily="49" charset="-122"/>
              </a:rPr>
              <a:t>和</a:t>
            </a:r>
            <a:r>
              <a:rPr lang="en-US" altLang="zh-CN" sz="2800"/>
              <a:t>1</a:t>
            </a:r>
            <a:r>
              <a:rPr lang="zh-CN" altLang="en-US" sz="2800">
                <a:latin typeface="黑体" panose="02010609060101010101" pitchFamily="49" charset="-122"/>
              </a:rPr>
              <a:t>所组成的一系列机器指令</a:t>
            </a:r>
          </a:p>
          <a:p>
            <a:pPr lvl="1" eaLnBrk="1" hangingPunct="1"/>
            <a:r>
              <a:rPr lang="zh-CN" altLang="en-US" sz="2800">
                <a:latin typeface="黑体" panose="02010609060101010101" pitchFamily="49" charset="-122"/>
              </a:rPr>
              <a:t>例：</a:t>
            </a:r>
            <a:r>
              <a:rPr lang="zh-CN" altLang="en-US" sz="2400">
                <a:latin typeface="黑体" panose="02010609060101010101" pitchFamily="49" charset="-122"/>
              </a:rPr>
              <a:t>机器指令</a:t>
            </a:r>
            <a:r>
              <a:rPr lang="zh-CN" altLang="en-US" sz="2400"/>
              <a:t>“</a:t>
            </a:r>
            <a:r>
              <a:rPr lang="en-US" altLang="zh-CN" sz="2400">
                <a:solidFill>
                  <a:srgbClr val="0000CC"/>
                </a:solidFill>
              </a:rPr>
              <a:t>1011011000000000</a:t>
            </a:r>
            <a:r>
              <a:rPr lang="en-US" altLang="zh-CN" sz="2400"/>
              <a:t>”</a:t>
            </a:r>
            <a:r>
              <a:rPr lang="zh-CN" altLang="en-US" sz="2400">
                <a:latin typeface="黑体" panose="02010609060101010101" pitchFamily="49" charset="-122"/>
              </a:rPr>
              <a:t>代表</a:t>
            </a:r>
            <a:r>
              <a:rPr lang="zh-CN" altLang="en-US" sz="2400"/>
              <a:t>“</a:t>
            </a:r>
            <a:r>
              <a:rPr lang="zh-CN" altLang="en-US" sz="2400">
                <a:solidFill>
                  <a:srgbClr val="0000CC"/>
                </a:solidFill>
                <a:latin typeface="黑体" panose="02010609060101010101" pitchFamily="49" charset="-122"/>
              </a:rPr>
              <a:t>加法</a:t>
            </a:r>
            <a:r>
              <a:rPr lang="zh-CN" altLang="en-US" sz="2400"/>
              <a:t>”</a:t>
            </a:r>
            <a:endParaRPr lang="zh-CN" altLang="en-US" sz="2400"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sz="3200">
                <a:solidFill>
                  <a:srgbClr val="CC0099"/>
                </a:solidFill>
                <a:latin typeface="黑体" panose="02010609060101010101" pitchFamily="49" charset="-122"/>
              </a:rPr>
              <a:t>汇编语言</a:t>
            </a:r>
          </a:p>
          <a:p>
            <a:pPr lvl="1" eaLnBrk="1" hangingPunct="1"/>
            <a:r>
              <a:rPr lang="zh-CN" altLang="en-US" sz="2800">
                <a:latin typeface="黑体" panose="02010609060101010101" pitchFamily="49" charset="-122"/>
              </a:rPr>
              <a:t>用特定的</a:t>
            </a:r>
            <a:r>
              <a:rPr lang="zh-CN" altLang="en-US" sz="2800"/>
              <a:t>“</a:t>
            </a:r>
            <a:r>
              <a:rPr lang="zh-CN" altLang="en-US" sz="2800">
                <a:latin typeface="黑体" panose="02010609060101010101" pitchFamily="49" charset="-122"/>
              </a:rPr>
              <a:t>助记符号</a:t>
            </a:r>
            <a:r>
              <a:rPr lang="zh-CN" altLang="en-US" sz="2800"/>
              <a:t>”</a:t>
            </a:r>
            <a:r>
              <a:rPr lang="zh-CN" altLang="en-US" sz="2800">
                <a:latin typeface="黑体" panose="02010609060101010101" pitchFamily="49" charset="-122"/>
              </a:rPr>
              <a:t>来描述机器指令</a:t>
            </a:r>
          </a:p>
          <a:p>
            <a:pPr lvl="1" eaLnBrk="1" hangingPunct="1"/>
            <a:r>
              <a:rPr lang="zh-CN" altLang="en-US" sz="2800">
                <a:latin typeface="黑体" panose="02010609060101010101" pitchFamily="49" charset="-122"/>
              </a:rPr>
              <a:t>例：</a:t>
            </a:r>
            <a:r>
              <a:rPr lang="en-US" altLang="zh-CN" sz="2400">
                <a:solidFill>
                  <a:srgbClr val="0000CC"/>
                </a:solidFill>
              </a:rPr>
              <a:t>ADD A, B</a:t>
            </a:r>
          </a:p>
          <a:p>
            <a:pPr eaLnBrk="1" hangingPunct="1"/>
            <a:r>
              <a:rPr lang="zh-CN" altLang="en-US" sz="3200">
                <a:solidFill>
                  <a:srgbClr val="CC0099"/>
                </a:solidFill>
                <a:latin typeface="黑体" panose="02010609060101010101" pitchFamily="49" charset="-122"/>
              </a:rPr>
              <a:t>高级语言</a:t>
            </a:r>
          </a:p>
          <a:p>
            <a:pPr lvl="1" eaLnBrk="1" hangingPunct="1"/>
            <a:r>
              <a:rPr lang="zh-CN" altLang="en-US" sz="2800">
                <a:latin typeface="黑体" panose="02010609060101010101" pitchFamily="49" charset="-122"/>
              </a:rPr>
              <a:t>接近人们习惯使用的自然语言</a:t>
            </a:r>
            <a:r>
              <a:rPr lang="en-US" altLang="zh-CN" sz="2800">
                <a:latin typeface="黑体" panose="02010609060101010101" pitchFamily="49" charset="-122"/>
              </a:rPr>
              <a:t>(</a:t>
            </a:r>
            <a:r>
              <a:rPr lang="zh-CN" altLang="en-US" sz="2800">
                <a:latin typeface="黑体" panose="02010609060101010101" pitchFamily="49" charset="-122"/>
              </a:rPr>
              <a:t>英文</a:t>
            </a:r>
            <a:r>
              <a:rPr lang="en-US" altLang="zh-CN" sz="2800">
                <a:latin typeface="黑体" panose="02010609060101010101" pitchFamily="49" charset="-122"/>
              </a:rPr>
              <a:t>)</a:t>
            </a:r>
            <a:r>
              <a:rPr lang="zh-CN" altLang="en-US" sz="2800">
                <a:latin typeface="黑体" panose="02010609060101010101" pitchFamily="49" charset="-122"/>
              </a:rPr>
              <a:t>和数学语言</a:t>
            </a:r>
          </a:p>
          <a:p>
            <a:pPr lvl="1" eaLnBrk="1" hangingPunct="1"/>
            <a:r>
              <a:rPr lang="zh-CN" altLang="en-US" sz="2800">
                <a:latin typeface="黑体" panose="02010609060101010101" pitchFamily="49" charset="-122"/>
              </a:rPr>
              <a:t>例：</a:t>
            </a:r>
            <a:r>
              <a:rPr lang="en-US" altLang="zh-CN" sz="2800">
                <a:solidFill>
                  <a:srgbClr val="0000CC"/>
                </a:solidFill>
              </a:rPr>
              <a:t>c = a + b</a:t>
            </a:r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1260475" y="1514475"/>
            <a:ext cx="144463" cy="1079500"/>
          </a:xfrm>
          <a:prstGeom prst="downArrow">
            <a:avLst>
              <a:gd name="adj1" fmla="val 50000"/>
              <a:gd name="adj2" fmla="val 186813"/>
            </a:avLst>
          </a:prstGeom>
          <a:noFill/>
          <a:ln w="28575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1258888" y="3184525"/>
            <a:ext cx="144462" cy="1079500"/>
          </a:xfrm>
          <a:prstGeom prst="downArrow">
            <a:avLst>
              <a:gd name="adj1" fmla="val 50000"/>
              <a:gd name="adj2" fmla="val 186814"/>
            </a:avLst>
          </a:prstGeom>
          <a:noFill/>
          <a:ln w="28575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16391" name="AutoShape 7"/>
          <p:cNvSpPr/>
          <p:nvPr/>
        </p:nvSpPr>
        <p:spPr bwMode="auto">
          <a:xfrm>
            <a:off x="920750" y="1196975"/>
            <a:ext cx="287338" cy="3024188"/>
          </a:xfrm>
          <a:prstGeom prst="leftBrace">
            <a:avLst>
              <a:gd name="adj1" fmla="val 87707"/>
              <a:gd name="adj2" fmla="val 50000"/>
            </a:avLst>
          </a:prstGeom>
          <a:noFill/>
          <a:ln w="28575">
            <a:solidFill>
              <a:srgbClr val="33CC3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0" y="1916113"/>
            <a:ext cx="1042988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>
                <a:solidFill>
                  <a:srgbClr val="FF3300"/>
                </a:solidFill>
              </a:rPr>
              <a:t>低级语言</a:t>
            </a:r>
            <a:r>
              <a:rPr lang="zh-CN" altLang="en-US" sz="2200"/>
              <a:t>，依赖于具体机器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 autoUpdateAnimBg="0"/>
      <p:bldP spid="16390" grpId="0" animBg="1" autoUpdateAnimBg="0"/>
      <p:bldP spid="16391" grpId="0" animBg="1" autoUpdateAnimBg="0"/>
      <p:bldP spid="163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6B908A9-A083-4EFE-88BB-667C377CAC3C}" type="slidenum">
              <a:rPr lang="en-US" altLang="zh-CN" sz="1000" b="0">
                <a:ea typeface="宋体" panose="02010600030101010101" pitchFamily="2" charset="-122"/>
              </a:rPr>
              <a:t>14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76250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zh-CN"/>
              <a:t>高级程序设计语言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898650"/>
            <a:ext cx="8229600" cy="1368425"/>
          </a:xfrm>
        </p:spPr>
        <p:txBody>
          <a:bodyPr/>
          <a:lstStyle/>
          <a:p>
            <a:pPr algn="just" eaLnBrk="1" hangingPunct="1"/>
            <a:r>
              <a:rPr lang="en-US" altLang="zh-CN" sz="3600"/>
              <a:t>FORTRAN</a:t>
            </a:r>
            <a:r>
              <a:rPr lang="zh-CN" altLang="en-US" sz="3600"/>
              <a:t>、</a:t>
            </a:r>
            <a:r>
              <a:rPr lang="en-US" altLang="zh-CN" sz="3600"/>
              <a:t>BASIC</a:t>
            </a:r>
            <a:r>
              <a:rPr lang="zh-CN" altLang="en-US" sz="3600"/>
              <a:t>、</a:t>
            </a:r>
            <a:r>
              <a:rPr lang="en-US" altLang="zh-CN" sz="3600"/>
              <a:t>Pascal</a:t>
            </a:r>
            <a:r>
              <a:rPr lang="zh-CN" altLang="en-US" sz="3600"/>
              <a:t>、</a:t>
            </a:r>
            <a:r>
              <a:rPr lang="en-US" altLang="zh-CN" sz="3600"/>
              <a:t>C</a:t>
            </a:r>
            <a:r>
              <a:rPr lang="zh-CN" altLang="en-US" sz="3600"/>
              <a:t>、</a:t>
            </a:r>
            <a:r>
              <a:rPr lang="en-US" altLang="zh-CN" sz="3600"/>
              <a:t>C++</a:t>
            </a:r>
            <a:r>
              <a:rPr lang="zh-CN" altLang="en-US" sz="3600"/>
              <a:t>、</a:t>
            </a:r>
            <a:r>
              <a:rPr lang="en-US" altLang="zh-CN" sz="3600"/>
              <a:t>Java……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725488" y="4003675"/>
            <a:ext cx="2447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/>
              <a:t>高级语言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724525" y="4005263"/>
            <a:ext cx="2447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/>
              <a:t>机器语言</a:t>
            </a:r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2987675" y="4292600"/>
            <a:ext cx="2808288" cy="215900"/>
          </a:xfrm>
          <a:prstGeom prst="leftRightArrow">
            <a:avLst>
              <a:gd name="adj1" fmla="val 50000"/>
              <a:gd name="adj2" fmla="val 260147"/>
            </a:avLst>
          </a:prstGeom>
          <a:noFill/>
          <a:ln w="28575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3228975" y="3644900"/>
            <a:ext cx="2376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rgbClr val="CC0099"/>
                </a:solidFill>
              </a:rPr>
              <a:t>编译系统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utoUpdateAnimBg="0"/>
      <p:bldP spid="17414" grpId="0" autoUpdateAnimBg="0"/>
      <p:bldP spid="17415" grpId="0" animBg="1" autoUpdateAnimBg="0"/>
      <p:bldP spid="1741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E5DDFBB-0389-4217-8587-638127EC2FE0}" type="slidenum">
              <a:rPr lang="en-US" altLang="zh-CN" sz="1000" b="0">
                <a:ea typeface="宋体" panose="02010600030101010101" pitchFamily="2" charset="-122"/>
              </a:rPr>
              <a:t>15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zh-CN" altLang="en-US"/>
              <a:t>语言的起源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627313" y="4797425"/>
            <a:ext cx="416401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fontAlgn="b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600">
                <a:solidFill>
                  <a:srgbClr val="CC0099"/>
                </a:solidFill>
                <a:latin typeface="Arial Narrow" pitchFamily="34" charset="0"/>
                <a:ea typeface="宋体" panose="02010600030101010101" pitchFamily="2" charset="-122"/>
              </a:rPr>
              <a:t>C</a:t>
            </a:r>
            <a:r>
              <a:rPr lang="en-US" altLang="zh-CN" sz="2600">
                <a:latin typeface="Arial Narrow" pitchFamily="34" charset="0"/>
                <a:ea typeface="宋体" panose="02010600030101010101" pitchFamily="2" charset="-122"/>
              </a:rPr>
              <a:t> – D.M.</a:t>
            </a:r>
            <a:r>
              <a:rPr lang="zh-CN" altLang="en-US" sz="2600">
                <a:latin typeface="Arial Narrow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Arial Narrow" pitchFamily="34" charset="0"/>
                <a:ea typeface="宋体" panose="02010600030101010101" pitchFamily="2" charset="-122"/>
              </a:rPr>
              <a:t>Ritchie</a:t>
            </a:r>
          </a:p>
          <a:p>
            <a:pPr algn="ctr" eaLnBrk="1" fontAlgn="b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600">
                <a:latin typeface="Arial Narrow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600">
                <a:ea typeface="宋体" panose="02010600030101010101" pitchFamily="2" charset="-122"/>
              </a:rPr>
              <a:t>1972</a:t>
            </a:r>
            <a:r>
              <a:rPr lang="zh-CN" altLang="en-US" sz="2600">
                <a:ea typeface="宋体" panose="02010600030101010101" pitchFamily="2" charset="-122"/>
              </a:rPr>
              <a:t>－</a:t>
            </a:r>
            <a:r>
              <a:rPr lang="en-US" altLang="zh-CN" sz="2600">
                <a:ea typeface="宋体" panose="02010600030101010101" pitchFamily="2" charset="-122"/>
              </a:rPr>
              <a:t>1973</a:t>
            </a:r>
            <a:r>
              <a:rPr lang="zh-CN" altLang="en-US" sz="2600">
                <a:latin typeface="Arial Narrow" pitchFamily="34" charset="0"/>
                <a:ea typeface="宋体" panose="02010600030101010101" pitchFamily="2" charset="-122"/>
              </a:rPr>
              <a:t>年）</a:t>
            </a:r>
            <a:r>
              <a:rPr lang="zh-CN" altLang="en-US" sz="2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1547813" y="3141663"/>
            <a:ext cx="41910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fontAlgn="b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600">
                <a:solidFill>
                  <a:srgbClr val="CC0099"/>
                </a:solidFill>
                <a:latin typeface="Arial Narrow" pitchFamily="34" charset="0"/>
                <a:ea typeface="宋体" panose="02010600030101010101" pitchFamily="2" charset="-122"/>
              </a:rPr>
              <a:t>B</a:t>
            </a:r>
            <a:r>
              <a:rPr lang="en-US" altLang="zh-CN" sz="2600">
                <a:latin typeface="Arial Narrow" pitchFamily="34" charset="0"/>
                <a:ea typeface="宋体" panose="02010600030101010101" pitchFamily="2" charset="-122"/>
              </a:rPr>
              <a:t> – Ken Thompson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</a:p>
          <a:p>
            <a:pPr algn="ctr" eaLnBrk="1" fontAlgn="b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600">
                <a:ea typeface="宋体" panose="02010600030101010101" pitchFamily="2" charset="-122"/>
              </a:rPr>
              <a:t>（</a:t>
            </a:r>
            <a:r>
              <a:rPr lang="en-US" altLang="zh-CN" sz="2600">
                <a:ea typeface="宋体" panose="02010600030101010101" pitchFamily="2" charset="-122"/>
              </a:rPr>
              <a:t>1970</a:t>
            </a:r>
            <a:r>
              <a:rPr lang="zh-CN" altLang="en-US" sz="2600">
                <a:ea typeface="宋体" panose="02010600030101010101" pitchFamily="2" charset="-122"/>
              </a:rPr>
              <a:t>年）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838200" y="1295400"/>
            <a:ext cx="38862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600">
                <a:solidFill>
                  <a:srgbClr val="CC0099"/>
                </a:solidFill>
                <a:latin typeface="Arial Narrow" pitchFamily="34" charset="0"/>
                <a:ea typeface="宋体" panose="02010600030101010101" pitchFamily="2" charset="-122"/>
              </a:rPr>
              <a:t>BCPL</a:t>
            </a:r>
            <a:r>
              <a:rPr lang="en-US" altLang="zh-CN" sz="2600">
                <a:latin typeface="Arial Narrow" pitchFamily="34" charset="0"/>
                <a:ea typeface="宋体" panose="02010600030101010101" pitchFamily="2" charset="-122"/>
              </a:rPr>
              <a:t> – Martin Richards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600">
                <a:latin typeface="Arial Narrow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600">
                <a:ea typeface="宋体" panose="02010600030101010101" pitchFamily="2" charset="-122"/>
              </a:rPr>
              <a:t>1967</a:t>
            </a:r>
            <a:r>
              <a:rPr lang="zh-CN" altLang="en-US" sz="2600">
                <a:ea typeface="宋体" panose="02010600030101010101" pitchFamily="2" charset="-122"/>
              </a:rPr>
              <a:t>年</a:t>
            </a:r>
            <a:r>
              <a:rPr lang="zh-CN" altLang="en-US" sz="2600">
                <a:latin typeface="Arial Narrow" pitchFamily="34" charset="0"/>
                <a:ea typeface="宋体" panose="02010600030101010101" pitchFamily="2" charset="-122"/>
              </a:rPr>
              <a:t>）</a:t>
            </a:r>
            <a:r>
              <a:rPr lang="zh-CN" altLang="en-US" sz="3200" b="0">
                <a:latin typeface="Arial Narrow" pitchFamily="34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18439" name="Picture 8" descr="ritch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419600"/>
            <a:ext cx="141128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9" descr="arrow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128838"/>
            <a:ext cx="692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0" descr="arrow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81450"/>
            <a:ext cx="692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1" descr="martinrichard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43000"/>
            <a:ext cx="1182688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2" descr="thomps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67000"/>
            <a:ext cx="12620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7" grpId="0" autoUpdateAnimBg="0"/>
      <p:bldP spid="1843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544BFB5-519A-4B55-898E-968483A4C34D}" type="slidenum">
              <a:rPr lang="en-US" altLang="zh-CN" sz="1000" b="0">
                <a:ea typeface="宋体" panose="02010600030101010101" pitchFamily="2" charset="-122"/>
              </a:rPr>
              <a:t>16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76250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/>
              <a:t>为什么要学习</a:t>
            </a:r>
            <a:r>
              <a:rPr lang="en-US" altLang="zh-CN"/>
              <a:t>C</a:t>
            </a:r>
            <a:r>
              <a:rPr lang="zh-CN" altLang="en-US"/>
              <a:t>语言？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1898650"/>
            <a:ext cx="7632700" cy="4032250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en-US" altLang="zh-CN" sz="3200"/>
              <a:t>C</a:t>
            </a:r>
            <a:r>
              <a:rPr lang="zh-CN" altLang="en-US" sz="3200">
                <a:latin typeface="黑体" panose="02010609060101010101" pitchFamily="49" charset="-122"/>
              </a:rPr>
              <a:t>语言是世界上应用最广泛的语言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3200">
                <a:latin typeface="黑体" panose="02010609060101010101" pitchFamily="49" charset="-122"/>
              </a:rPr>
              <a:t>国内绝大多数高校把</a:t>
            </a:r>
            <a:r>
              <a:rPr lang="en-US" altLang="zh-CN" sz="3200"/>
              <a:t>C</a:t>
            </a:r>
            <a:r>
              <a:rPr lang="zh-CN" altLang="en-US" sz="3200">
                <a:latin typeface="黑体" panose="02010609060101010101" pitchFamily="49" charset="-122"/>
              </a:rPr>
              <a:t>语言作为大学生的第一门计算机语言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zh-CN" sz="3200"/>
              <a:t>UNIX</a:t>
            </a:r>
            <a:r>
              <a:rPr lang="zh-CN" altLang="en-US" sz="3200">
                <a:latin typeface="黑体" panose="02010609060101010101" pitchFamily="49" charset="-122"/>
              </a:rPr>
              <a:t>、</a:t>
            </a:r>
            <a:r>
              <a:rPr lang="en-US" altLang="zh-CN" sz="3200"/>
              <a:t>Matlab</a:t>
            </a:r>
            <a:r>
              <a:rPr lang="zh-CN" altLang="en-US" sz="3200">
                <a:latin typeface="黑体" panose="02010609060101010101" pitchFamily="49" charset="-122"/>
              </a:rPr>
              <a:t>、以及许多应用程序包都是由</a:t>
            </a:r>
            <a:r>
              <a:rPr lang="en-US" altLang="zh-CN" sz="3200"/>
              <a:t>C</a:t>
            </a:r>
            <a:r>
              <a:rPr lang="zh-CN" altLang="en-US" sz="3200">
                <a:latin typeface="黑体" panose="02010609060101010101" pitchFamily="49" charset="-122"/>
              </a:rPr>
              <a:t>语言编写的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3200">
                <a:latin typeface="黑体" panose="02010609060101010101" pitchFamily="49" charset="-122"/>
              </a:rPr>
              <a:t>在我们的专业中，</a:t>
            </a:r>
            <a:r>
              <a:rPr lang="en-US" altLang="zh-CN" sz="3200"/>
              <a:t>C</a:t>
            </a:r>
            <a:r>
              <a:rPr lang="zh-CN" altLang="en-US" sz="3200">
                <a:latin typeface="黑体" panose="02010609060101010101" pitchFamily="49" charset="-122"/>
              </a:rPr>
              <a:t>语言是专业的基础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1589E31-8B4A-46DD-A21C-A5C7400E448E}" type="slidenum">
              <a:rPr lang="en-US" altLang="zh-CN" sz="1000" b="0">
                <a:ea typeface="宋体" panose="02010600030101010101" pitchFamily="2" charset="-122"/>
              </a:rPr>
              <a:t>17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407988"/>
            <a:ext cx="7543800" cy="858837"/>
          </a:xfrm>
        </p:spPr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zh-CN" altLang="en-US"/>
              <a:t>语言的特点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43075"/>
            <a:ext cx="8229600" cy="4321175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zh-CN" sz="3600"/>
              <a:t>语言简洁、紧凑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zh-CN" sz="3600"/>
              <a:t>运算符和数据类型丰富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zh-CN" sz="3600"/>
              <a:t>模块化和结构化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zh-CN" sz="3600"/>
              <a:t>允许直接访问物理地址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zh-CN" sz="3600"/>
              <a:t>程序执行效率高，可移植性好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3525DE2-519E-4AFD-9ED5-1DB3C173B775}" type="slidenum">
              <a:rPr lang="en-US" altLang="zh-CN" sz="1000" b="0">
                <a:ea typeface="宋体" panose="02010600030101010101" pitchFamily="2" charset="-122"/>
              </a:rPr>
              <a:t>18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zh-CN" altLang="en-US" dirty="0"/>
              <a:t>程序实例（</a:t>
            </a:r>
            <a:r>
              <a:rPr lang="en-US" altLang="zh-CN" dirty="0"/>
              <a:t>c1-1.c</a:t>
            </a:r>
            <a:r>
              <a:rPr lang="zh-CN" altLang="en-US" dirty="0"/>
              <a:t>）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5184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99"/>
                </a:solidFill>
              </a:rPr>
              <a:t>#include &lt;</a:t>
            </a:r>
            <a:r>
              <a:rPr lang="en-US" altLang="zh-CN" dirty="0" err="1">
                <a:solidFill>
                  <a:srgbClr val="CC0099"/>
                </a:solidFill>
              </a:rPr>
              <a:t>stdio.h</a:t>
            </a:r>
            <a:r>
              <a:rPr lang="en-US" altLang="zh-CN" dirty="0">
                <a:solidFill>
                  <a:srgbClr val="CC0099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(“This is a C program.</a:t>
            </a:r>
            <a:r>
              <a:rPr lang="en-US" altLang="zh-CN" dirty="0">
                <a:solidFill>
                  <a:srgbClr val="FF9900"/>
                </a:solidFill>
              </a:rPr>
              <a:t>\n</a:t>
            </a:r>
            <a:r>
              <a:rPr lang="en-US" altLang="zh-CN" dirty="0"/>
              <a:t>")</a:t>
            </a:r>
            <a:r>
              <a:rPr lang="en-US" altLang="zh-CN" dirty="0">
                <a:solidFill>
                  <a:srgbClr val="33CC33"/>
                </a:solidFill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return 0</a:t>
            </a:r>
            <a:r>
              <a:rPr lang="en-US" altLang="zh-CN" dirty="0">
                <a:solidFill>
                  <a:srgbClr val="33CC33"/>
                </a:solidFill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运行结果：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This is a C program.</a:t>
            </a:r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4427538" y="1052513"/>
            <a:ext cx="4537075" cy="431800"/>
          </a:xfrm>
          <a:prstGeom prst="wedgeRectCallout">
            <a:avLst>
              <a:gd name="adj1" fmla="val -66898"/>
              <a:gd name="adj2" fmla="val 9926"/>
            </a:avLst>
          </a:prstGeom>
          <a:solidFill>
            <a:srgbClr val="00FFFF"/>
          </a:solidFill>
          <a:ln w="3175">
            <a:solidFill>
              <a:srgbClr val="0000CC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0"/>
              <a:t>stdio.h</a:t>
            </a:r>
            <a:r>
              <a:rPr lang="zh-CN" altLang="en-US" sz="2000" b="0">
                <a:latin typeface="黑体" panose="02010609060101010101" pitchFamily="49" charset="-122"/>
              </a:rPr>
              <a:t>是标准输入输出函数库的头文件</a:t>
            </a:r>
          </a:p>
        </p:txBody>
      </p:sp>
      <p:sp>
        <p:nvSpPr>
          <p:cNvPr id="21510" name="AutoShape 7"/>
          <p:cNvSpPr>
            <a:spLocks noChangeArrowheads="1"/>
          </p:cNvSpPr>
          <p:nvPr/>
        </p:nvSpPr>
        <p:spPr bwMode="auto">
          <a:xfrm>
            <a:off x="2987675" y="1773238"/>
            <a:ext cx="5940425" cy="431800"/>
          </a:xfrm>
          <a:prstGeom prst="wedgeRectCallout">
            <a:avLst>
              <a:gd name="adj1" fmla="val -62667"/>
              <a:gd name="adj2" fmla="val -18750"/>
            </a:avLst>
          </a:prstGeom>
          <a:solidFill>
            <a:srgbClr val="00FFFF"/>
          </a:solidFill>
          <a:ln w="3175">
            <a:solidFill>
              <a:srgbClr val="0000CC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0"/>
              <a:t>main</a:t>
            </a:r>
            <a:r>
              <a:rPr lang="zh-CN" altLang="en-US" sz="2000" b="0">
                <a:latin typeface="黑体" panose="02010609060101010101" pitchFamily="49" charset="-122"/>
              </a:rPr>
              <a:t>是主函数的名字，</a:t>
            </a:r>
            <a:r>
              <a:rPr lang="en-US" altLang="zh-CN" sz="2000" b="0"/>
              <a:t>int</a:t>
            </a:r>
            <a:r>
              <a:rPr lang="zh-CN" altLang="en-US" sz="2000" b="0">
                <a:latin typeface="黑体" panose="02010609060101010101" pitchFamily="49" charset="-122"/>
              </a:rPr>
              <a:t>表示主函数的类型是整型</a:t>
            </a:r>
          </a:p>
        </p:txBody>
      </p:sp>
      <p:sp>
        <p:nvSpPr>
          <p:cNvPr id="21511" name="AutoShape 9"/>
          <p:cNvSpPr>
            <a:spLocks noChangeArrowheads="1"/>
          </p:cNvSpPr>
          <p:nvPr/>
        </p:nvSpPr>
        <p:spPr bwMode="auto">
          <a:xfrm>
            <a:off x="6516688" y="2276475"/>
            <a:ext cx="1081087" cy="431800"/>
          </a:xfrm>
          <a:prstGeom prst="wedgeRectCallout">
            <a:avLst>
              <a:gd name="adj1" fmla="val -51907"/>
              <a:gd name="adj2" fmla="val 94486"/>
            </a:avLst>
          </a:prstGeom>
          <a:solidFill>
            <a:srgbClr val="00FFFF"/>
          </a:solidFill>
          <a:ln w="3175">
            <a:solidFill>
              <a:srgbClr val="0000CC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0"/>
              <a:t>换行符</a:t>
            </a:r>
            <a:endParaRPr lang="zh-CN" altLang="en-US" sz="2000" b="0">
              <a:latin typeface="黑体" panose="02010609060101010101" pitchFamily="49" charset="-122"/>
            </a:endParaRPr>
          </a:p>
        </p:txBody>
      </p:sp>
      <p:sp>
        <p:nvSpPr>
          <p:cNvPr id="21512" name="Oval 10"/>
          <p:cNvSpPr>
            <a:spLocks noChangeArrowheads="1"/>
          </p:cNvSpPr>
          <p:nvPr/>
        </p:nvSpPr>
        <p:spPr bwMode="auto">
          <a:xfrm>
            <a:off x="6948488" y="2781300"/>
            <a:ext cx="2159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21513" name="Oval 11"/>
          <p:cNvSpPr>
            <a:spLocks noChangeArrowheads="1"/>
          </p:cNvSpPr>
          <p:nvPr/>
        </p:nvSpPr>
        <p:spPr bwMode="auto">
          <a:xfrm>
            <a:off x="2771775" y="3284538"/>
            <a:ext cx="2159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6407150" y="3789363"/>
            <a:ext cx="2486025" cy="40005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CC"/>
            </a:solidFill>
            <a:miter lim="800000"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0"/>
              <a:t>语句结束时要有分号</a:t>
            </a:r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7164388" y="2997200"/>
            <a:ext cx="647700" cy="792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Line 14"/>
          <p:cNvSpPr>
            <a:spLocks noChangeShapeType="1"/>
          </p:cNvSpPr>
          <p:nvPr/>
        </p:nvSpPr>
        <p:spPr bwMode="auto">
          <a:xfrm>
            <a:off x="3059113" y="3502025"/>
            <a:ext cx="3384550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Oval 15"/>
          <p:cNvSpPr>
            <a:spLocks noChangeArrowheads="1"/>
          </p:cNvSpPr>
          <p:nvPr/>
        </p:nvSpPr>
        <p:spPr bwMode="auto">
          <a:xfrm>
            <a:off x="179388" y="2133600"/>
            <a:ext cx="792162" cy="22320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21518" name="AutoShape 16"/>
          <p:cNvSpPr>
            <a:spLocks noChangeArrowheads="1"/>
          </p:cNvSpPr>
          <p:nvPr/>
        </p:nvSpPr>
        <p:spPr bwMode="auto">
          <a:xfrm>
            <a:off x="3708400" y="4868863"/>
            <a:ext cx="3889375" cy="431800"/>
          </a:xfrm>
          <a:prstGeom prst="wedgeRectCallout">
            <a:avLst>
              <a:gd name="adj1" fmla="val -122736"/>
              <a:gd name="adj2" fmla="val -218384"/>
            </a:avLst>
          </a:prstGeom>
          <a:solidFill>
            <a:srgbClr val="00FFFF"/>
          </a:solidFill>
          <a:ln w="3175">
            <a:solidFill>
              <a:srgbClr val="0000CC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0"/>
              <a:t>函数体由一对花括号</a:t>
            </a:r>
            <a:r>
              <a:rPr lang="en-US" altLang="zh-CN" sz="2000" b="0"/>
              <a:t>{ }</a:t>
            </a:r>
            <a:r>
              <a:rPr lang="zh-CN" altLang="en-US" sz="2000" b="0"/>
              <a:t>括起来</a:t>
            </a:r>
            <a:endParaRPr lang="zh-CN" altLang="en-US" sz="2000" b="0">
              <a:latin typeface="黑体" panose="02010609060101010101" pitchFamily="49" charset="-122"/>
            </a:endParaRPr>
          </a:p>
        </p:txBody>
      </p:sp>
      <p:sp>
        <p:nvSpPr>
          <p:cNvPr id="21519" name="AutoShape 17"/>
          <p:cNvSpPr>
            <a:spLocks noChangeArrowheads="1"/>
          </p:cNvSpPr>
          <p:nvPr/>
        </p:nvSpPr>
        <p:spPr bwMode="auto">
          <a:xfrm>
            <a:off x="1331913" y="2060575"/>
            <a:ext cx="1439862" cy="431800"/>
          </a:xfrm>
          <a:prstGeom prst="wedgeRectCallout">
            <a:avLst>
              <a:gd name="adj1" fmla="val -12403"/>
              <a:gd name="adj2" fmla="val 98162"/>
            </a:avLst>
          </a:prstGeom>
          <a:solidFill>
            <a:srgbClr val="00FFFF"/>
          </a:solidFill>
          <a:ln w="3175">
            <a:solidFill>
              <a:srgbClr val="0000CC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>
                <a:latin typeface="黑体" panose="02010609060101010101" pitchFamily="49" charset="-122"/>
              </a:rPr>
              <a:t>输出函数</a:t>
            </a:r>
          </a:p>
        </p:txBody>
      </p:sp>
      <p:sp>
        <p:nvSpPr>
          <p:cNvPr id="21520" name="Oval 19"/>
          <p:cNvSpPr>
            <a:spLocks noChangeArrowheads="1"/>
          </p:cNvSpPr>
          <p:nvPr/>
        </p:nvSpPr>
        <p:spPr bwMode="auto">
          <a:xfrm>
            <a:off x="1258888" y="2708275"/>
            <a:ext cx="1152525" cy="5746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 autoUpdateAnimBg="0"/>
      <p:bldP spid="21510" grpId="0" animBg="1" autoUpdateAnimBg="0"/>
      <p:bldP spid="21511" grpId="0" animBg="1" autoUpdateAnimBg="0"/>
      <p:bldP spid="21512" grpId="0" animBg="1" autoUpdateAnimBg="0"/>
      <p:bldP spid="21513" grpId="0" animBg="1" autoUpdateAnimBg="0"/>
      <p:bldP spid="21514" grpId="0" animBg="1" autoUpdateAnimBg="0"/>
      <p:bldP spid="21515" grpId="0" animBg="1"/>
      <p:bldP spid="21516" grpId="0" animBg="1"/>
      <p:bldP spid="21517" grpId="0" animBg="1" autoUpdateAnimBg="0"/>
      <p:bldP spid="21518" grpId="0" animBg="1" autoUpdateAnimBg="0"/>
      <p:bldP spid="21519" grpId="0" animBg="1" autoUpdateAnimBg="0"/>
      <p:bldP spid="2152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D24BF84-BC77-4C25-88DE-E4496E883509}" type="slidenum">
              <a:rPr lang="en-US" altLang="zh-CN" sz="1000" b="0">
                <a:ea typeface="宋体" panose="02010600030101010101" pitchFamily="2" charset="-122"/>
              </a:rPr>
              <a:t>19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本次课程所讲内容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7859713" cy="4752975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zh-CN" altLang="en-US" sz="3600"/>
              <a:t>课程说明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en-US" altLang="zh-CN" sz="3600"/>
              <a:t>C</a:t>
            </a:r>
            <a:r>
              <a:rPr lang="zh-CN" altLang="en-US" sz="3600"/>
              <a:t>语言概述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en-US" altLang="zh-CN" sz="3600">
                <a:solidFill>
                  <a:srgbClr val="FF0000"/>
                </a:solidFill>
              </a:rPr>
              <a:t>C</a:t>
            </a:r>
            <a:r>
              <a:rPr lang="zh-CN" altLang="en-US" sz="3600">
                <a:solidFill>
                  <a:srgbClr val="FF0000"/>
                </a:solidFill>
              </a:rPr>
              <a:t>程序开发环境的介绍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zh-CN" altLang="en-US" sz="3600"/>
              <a:t>教学内容安排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zh-CN" altLang="en-US" sz="3600"/>
              <a:t>数据在计算机中的表示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8A61BF2-BEA7-4C37-A75A-8E4C3DD0C3E2}" type="slidenum">
              <a:rPr lang="en-US" altLang="zh-CN" sz="1000" b="0">
                <a:ea typeface="宋体" panose="02010600030101010101" pitchFamily="2" charset="-122"/>
              </a:rPr>
              <a:t>2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本次课程所讲内容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7859713" cy="4752975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zh-CN" altLang="en-US" sz="3600" dirty="0"/>
              <a:t>课程说明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en-US" altLang="zh-CN" sz="3600" dirty="0"/>
              <a:t>C</a:t>
            </a:r>
            <a:r>
              <a:rPr lang="zh-CN" altLang="en-US" sz="3600" dirty="0"/>
              <a:t>语言概述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en-US" altLang="zh-CN" sz="3600" dirty="0"/>
              <a:t>C</a:t>
            </a:r>
            <a:r>
              <a:rPr lang="zh-CN" altLang="en-US" sz="3600" dirty="0"/>
              <a:t>程序开发环境的介绍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zh-CN" altLang="en-US" sz="3600" dirty="0"/>
              <a:t>教学内容安排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zh-CN" altLang="en-US" sz="3600" dirty="0"/>
              <a:t>数据在计算机中的表示</a:t>
            </a:r>
            <a:r>
              <a:rPr lang="zh-CN" altLang="en-US" sz="3600" dirty="0">
                <a:solidFill>
                  <a:srgbClr val="FF0000"/>
                </a:solidFill>
              </a:rPr>
              <a:t>（补充）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1B628E5-F2CD-4650-8EFB-6DC4ED9F642B}" type="slidenum">
              <a:rPr lang="en-US" altLang="zh-CN" sz="1000" b="0">
                <a:ea typeface="宋体" panose="02010600030101010101" pitchFamily="2" charset="-122"/>
              </a:rPr>
              <a:t>20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7543800" cy="858838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运行</a:t>
            </a:r>
            <a:r>
              <a:rPr lang="en-US" altLang="zh-CN"/>
              <a:t>C</a:t>
            </a:r>
            <a:r>
              <a:rPr lang="en-US" altLang="zh-CN">
                <a:latin typeface="黑体" panose="02010609060101010101" pitchFamily="49" charset="-122"/>
              </a:rPr>
              <a:t>程序的步骤</a:t>
            </a: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965200" y="23368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dirty="0">
                <a:latin typeface="Tahoma" panose="020B0604030504040204" pitchFamily="34" charset="0"/>
                <a:ea typeface="楷体_GB2312" pitchFamily="1" charset="-122"/>
              </a:rPr>
              <a:t>编辑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870200" y="23368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dirty="0">
                <a:latin typeface="Tahoma" panose="020B0604030504040204" pitchFamily="34" charset="0"/>
                <a:ea typeface="楷体_GB2312" pitchFamily="1" charset="-122"/>
              </a:rPr>
              <a:t>编译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699000" y="23368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dirty="0">
                <a:latin typeface="Tahoma" panose="020B0604030504040204" pitchFamily="34" charset="0"/>
                <a:ea typeface="楷体_GB2312" pitchFamily="1" charset="-122"/>
              </a:rPr>
              <a:t>连接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451600" y="2336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dirty="0">
                <a:latin typeface="Tahoma" panose="020B0604030504040204" pitchFamily="34" charset="0"/>
                <a:ea typeface="楷体_GB2312" pitchFamily="1" charset="-122"/>
              </a:rPr>
              <a:t>运行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2032000" y="2641600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937000" y="2641600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689600" y="2641600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044700" y="26543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.c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3771900" y="2641600"/>
            <a:ext cx="1150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.obj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5562600" y="264160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.exe</a:t>
            </a:r>
          </a:p>
        </p:txBody>
      </p:sp>
      <p:pic>
        <p:nvPicPr>
          <p:cNvPr id="22542" name="Picture 14" descr="MCj034346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221163"/>
            <a:ext cx="2160588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57" grpId="0" autoUpdateAnimBg="0"/>
      <p:bldP spid="23558" grpId="0" autoUpdateAnimBg="0"/>
      <p:bldP spid="23559" grpId="0" autoUpdateAnimBg="0"/>
      <p:bldP spid="23560" grpId="0" animBg="1"/>
      <p:bldP spid="23561" grpId="0" animBg="1"/>
      <p:bldP spid="23562" grpId="0" animBg="1"/>
      <p:bldP spid="23563" grpId="0" autoUpdateAnimBg="0"/>
      <p:bldP spid="23564" grpId="0" autoUpdateAnimBg="0"/>
      <p:bldP spid="2356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54869AC-968E-467F-9119-32CA066375E1}" type="slidenum">
              <a:rPr lang="en-US" altLang="zh-CN" sz="1000" b="0">
                <a:ea typeface="宋体" panose="02010600030101010101" pitchFamily="2" charset="-122"/>
              </a:rPr>
              <a:t>21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24579" name="Line 2"/>
          <p:cNvSpPr>
            <a:spLocks noChangeShapeType="1"/>
          </p:cNvSpPr>
          <p:nvPr/>
        </p:nvSpPr>
        <p:spPr bwMode="auto">
          <a:xfrm>
            <a:off x="1371600" y="752475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0" name="Line 3"/>
          <p:cNvSpPr>
            <a:spLocks noChangeShapeType="1"/>
          </p:cNvSpPr>
          <p:nvPr/>
        </p:nvSpPr>
        <p:spPr bwMode="auto">
          <a:xfrm>
            <a:off x="1371600" y="752475"/>
            <a:ext cx="0" cy="480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1371600" y="5553075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 flipH="1">
            <a:off x="1371600" y="2962275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4583" name="Group 6"/>
          <p:cNvGrpSpPr/>
          <p:nvPr/>
        </p:nvGrpSpPr>
        <p:grpSpPr bwMode="auto">
          <a:xfrm>
            <a:off x="1619250" y="3716338"/>
            <a:ext cx="1885950" cy="1050925"/>
            <a:chOff x="0" y="0"/>
            <a:chExt cx="1152" cy="528"/>
          </a:xfrm>
        </p:grpSpPr>
        <p:sp>
          <p:nvSpPr>
            <p:cNvPr id="23602" name="Oval 7"/>
            <p:cNvSpPr>
              <a:spLocks noChangeArrowheads="1"/>
            </p:cNvSpPr>
            <p:nvPr/>
          </p:nvSpPr>
          <p:spPr bwMode="auto">
            <a:xfrm>
              <a:off x="0" y="0"/>
              <a:ext cx="1152" cy="528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600" b="0">
                <a:ea typeface="宋体" panose="02010600030101010101" pitchFamily="2" charset="-122"/>
              </a:endParaRPr>
            </a:p>
          </p:txBody>
        </p:sp>
        <p:sp>
          <p:nvSpPr>
            <p:cNvPr id="23603" name="Text Box 8"/>
            <p:cNvSpPr txBox="1">
              <a:spLocks noChangeArrowheads="1"/>
            </p:cNvSpPr>
            <p:nvPr/>
          </p:nvSpPr>
          <p:spPr bwMode="auto">
            <a:xfrm>
              <a:off x="96" y="96"/>
              <a:ext cx="105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可执行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目标程序，如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f.exe</a:t>
              </a:r>
            </a:p>
          </p:txBody>
        </p:sp>
      </p:grpSp>
      <p:sp>
        <p:nvSpPr>
          <p:cNvPr id="24586" name="Line 9"/>
          <p:cNvSpPr>
            <a:spLocks noChangeShapeType="1"/>
          </p:cNvSpPr>
          <p:nvPr/>
        </p:nvSpPr>
        <p:spPr bwMode="auto">
          <a:xfrm flipH="1">
            <a:off x="3429000" y="3724275"/>
            <a:ext cx="60960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3429000" y="4410075"/>
            <a:ext cx="60960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 flipH="1">
            <a:off x="4876800" y="1666875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4953000" y="2124075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4590" name="Group 13"/>
          <p:cNvGrpSpPr/>
          <p:nvPr/>
        </p:nvGrpSpPr>
        <p:grpSpPr bwMode="auto">
          <a:xfrm>
            <a:off x="5638800" y="1209675"/>
            <a:ext cx="2533650" cy="833438"/>
            <a:chOff x="0" y="0"/>
            <a:chExt cx="864" cy="480"/>
          </a:xfrm>
        </p:grpSpPr>
        <p:sp>
          <p:nvSpPr>
            <p:cNvPr id="23600" name="Oval 14"/>
            <p:cNvSpPr>
              <a:spLocks noChangeArrowheads="1"/>
            </p:cNvSpPr>
            <p:nvPr/>
          </p:nvSpPr>
          <p:spPr bwMode="auto">
            <a:xfrm>
              <a:off x="0" y="0"/>
              <a:ext cx="864" cy="48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600" b="0">
                <a:ea typeface="宋体" panose="02010600030101010101" pitchFamily="2" charset="-122"/>
              </a:endParaRPr>
            </a:p>
          </p:txBody>
        </p:sp>
        <p:sp>
          <p:nvSpPr>
            <p:cNvPr id="23601" name="Text Box 15"/>
            <p:cNvSpPr txBox="1">
              <a:spLocks noChangeArrowheads="1"/>
            </p:cNvSpPr>
            <p:nvPr/>
          </p:nvSpPr>
          <p:spPr bwMode="auto">
            <a:xfrm>
              <a:off x="192" y="48"/>
              <a:ext cx="62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源程序，如</a:t>
              </a:r>
              <a:r>
                <a:rPr lang="en-US" altLang="zh-CN" sz="20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f.c</a:t>
              </a:r>
              <a:endPara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4593" name="Group 16"/>
          <p:cNvGrpSpPr/>
          <p:nvPr/>
        </p:nvGrpSpPr>
        <p:grpSpPr bwMode="auto">
          <a:xfrm>
            <a:off x="5791200" y="2276475"/>
            <a:ext cx="2525713" cy="912813"/>
            <a:chOff x="0" y="0"/>
            <a:chExt cx="864" cy="480"/>
          </a:xfrm>
        </p:grpSpPr>
        <p:sp>
          <p:nvSpPr>
            <p:cNvPr id="23598" name="Oval 17"/>
            <p:cNvSpPr>
              <a:spLocks noChangeArrowheads="1"/>
            </p:cNvSpPr>
            <p:nvPr/>
          </p:nvSpPr>
          <p:spPr bwMode="auto">
            <a:xfrm>
              <a:off x="0" y="0"/>
              <a:ext cx="864" cy="48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600" b="0">
                <a:ea typeface="宋体" panose="02010600030101010101" pitchFamily="2" charset="-122"/>
              </a:endParaRPr>
            </a:p>
          </p:txBody>
        </p:sp>
        <p:sp>
          <p:nvSpPr>
            <p:cNvPr id="23599" name="Text Box 18"/>
            <p:cNvSpPr txBox="1">
              <a:spLocks noChangeArrowheads="1"/>
            </p:cNvSpPr>
            <p:nvPr/>
          </p:nvSpPr>
          <p:spPr bwMode="auto">
            <a:xfrm>
              <a:off x="96" y="48"/>
              <a:ext cx="67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目标程序，如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f.obj</a:t>
              </a:r>
            </a:p>
          </p:txBody>
        </p:sp>
      </p:grpSp>
      <p:sp>
        <p:nvSpPr>
          <p:cNvPr id="24596" name="Line 19"/>
          <p:cNvSpPr>
            <a:spLocks noChangeShapeType="1"/>
          </p:cNvSpPr>
          <p:nvPr/>
        </p:nvSpPr>
        <p:spPr bwMode="auto">
          <a:xfrm flipH="1">
            <a:off x="4876800" y="2809875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 flipH="1" flipV="1">
            <a:off x="4876800" y="3724275"/>
            <a:ext cx="9906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4598" name="Group 21"/>
          <p:cNvGrpSpPr/>
          <p:nvPr/>
        </p:nvGrpSpPr>
        <p:grpSpPr bwMode="auto">
          <a:xfrm>
            <a:off x="5867400" y="4076700"/>
            <a:ext cx="2735263" cy="1096963"/>
            <a:chOff x="0" y="0"/>
            <a:chExt cx="1104" cy="528"/>
          </a:xfrm>
        </p:grpSpPr>
        <p:sp>
          <p:nvSpPr>
            <p:cNvPr id="23596" name="Oval 22"/>
            <p:cNvSpPr>
              <a:spLocks noChangeArrowheads="1"/>
            </p:cNvSpPr>
            <p:nvPr/>
          </p:nvSpPr>
          <p:spPr bwMode="auto">
            <a:xfrm>
              <a:off x="0" y="0"/>
              <a:ext cx="1008" cy="528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600" b="0">
                <a:ea typeface="宋体" panose="02010600030101010101" pitchFamily="2" charset="-122"/>
              </a:endParaRPr>
            </a:p>
          </p:txBody>
        </p:sp>
        <p:sp>
          <p:nvSpPr>
            <p:cNvPr id="23597" name="Text Box 23"/>
            <p:cNvSpPr txBox="1">
              <a:spLocks noChangeArrowheads="1"/>
            </p:cNvSpPr>
            <p:nvPr/>
          </p:nvSpPr>
          <p:spPr bwMode="auto">
            <a:xfrm>
              <a:off x="96" y="96"/>
              <a:ext cx="10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库函数和其他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目标程序</a:t>
              </a:r>
            </a:p>
          </p:txBody>
        </p:sp>
      </p:grpSp>
      <p:sp>
        <p:nvSpPr>
          <p:cNvPr id="24601" name="Text Box 27"/>
          <p:cNvSpPr txBox="1">
            <a:spLocks noChangeArrowheads="1"/>
          </p:cNvSpPr>
          <p:nvPr/>
        </p:nvSpPr>
        <p:spPr bwMode="auto">
          <a:xfrm>
            <a:off x="2411413" y="256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24602" name="Text Box 28"/>
          <p:cNvSpPr txBox="1">
            <a:spLocks noChangeArrowheads="1"/>
          </p:cNvSpPr>
          <p:nvPr/>
        </p:nvSpPr>
        <p:spPr bwMode="auto">
          <a:xfrm>
            <a:off x="2362200" y="5172075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4603" name="Line 29"/>
          <p:cNvSpPr>
            <a:spLocks noChangeShapeType="1"/>
          </p:cNvSpPr>
          <p:nvPr/>
        </p:nvSpPr>
        <p:spPr bwMode="auto">
          <a:xfrm>
            <a:off x="4953000" y="1285875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4" name="Text Box 30"/>
          <p:cNvSpPr txBox="1">
            <a:spLocks noChangeArrowheads="1"/>
          </p:cNvSpPr>
          <p:nvPr/>
        </p:nvSpPr>
        <p:spPr bwMode="auto">
          <a:xfrm>
            <a:off x="4067175" y="3184525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3573" name="Text Box 31"/>
          <p:cNvSpPr txBox="1">
            <a:spLocks noChangeArrowheads="1"/>
          </p:cNvSpPr>
          <p:nvPr/>
        </p:nvSpPr>
        <p:spPr bwMode="auto">
          <a:xfrm>
            <a:off x="3733800" y="53244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400">
                <a:latin typeface="Tahoma" panose="020B0604030504040204" pitchFamily="34" charset="0"/>
                <a:ea typeface="宋体" panose="02010600030101010101" pitchFamily="2" charset="-122"/>
              </a:rPr>
              <a:t>正确</a:t>
            </a:r>
            <a:r>
              <a:rPr lang="zh-CN" altLang="en-US" sz="2400" b="0"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</a:p>
        </p:txBody>
      </p:sp>
      <p:grpSp>
        <p:nvGrpSpPr>
          <p:cNvPr id="23574" name="Group 32"/>
          <p:cNvGrpSpPr/>
          <p:nvPr/>
        </p:nvGrpSpPr>
        <p:grpSpPr bwMode="auto">
          <a:xfrm>
            <a:off x="3505200" y="142875"/>
            <a:ext cx="1905000" cy="6629400"/>
            <a:chOff x="0" y="0"/>
            <a:chExt cx="1200" cy="4176"/>
          </a:xfrm>
        </p:grpSpPr>
        <p:sp>
          <p:nvSpPr>
            <p:cNvPr id="23578" name="AutoShape 33"/>
            <p:cNvSpPr>
              <a:spLocks noChangeArrowheads="1"/>
            </p:cNvSpPr>
            <p:nvPr/>
          </p:nvSpPr>
          <p:spPr bwMode="auto">
            <a:xfrm>
              <a:off x="240" y="0"/>
              <a:ext cx="720" cy="28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600" b="0">
                <a:ea typeface="宋体" panose="02010600030101010101" pitchFamily="2" charset="-122"/>
              </a:endParaRPr>
            </a:p>
          </p:txBody>
        </p:sp>
        <p:sp>
          <p:nvSpPr>
            <p:cNvPr id="23579" name="Text Box 34"/>
            <p:cNvSpPr txBox="1">
              <a:spLocks noChangeArrowheads="1"/>
            </p:cNvSpPr>
            <p:nvPr/>
          </p:nvSpPr>
          <p:spPr bwMode="auto">
            <a:xfrm>
              <a:off x="336" y="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23580" name="Text Box 35"/>
            <p:cNvSpPr txBox="1">
              <a:spLocks noChangeArrowheads="1"/>
            </p:cNvSpPr>
            <p:nvPr/>
          </p:nvSpPr>
          <p:spPr bwMode="auto">
            <a:xfrm>
              <a:off x="336" y="528"/>
              <a:ext cx="528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编辑</a:t>
              </a:r>
            </a:p>
          </p:txBody>
        </p:sp>
        <p:sp>
          <p:nvSpPr>
            <p:cNvPr id="23581" name="Text Box 36"/>
            <p:cNvSpPr txBox="1">
              <a:spLocks noChangeArrowheads="1"/>
            </p:cNvSpPr>
            <p:nvPr/>
          </p:nvSpPr>
          <p:spPr bwMode="auto">
            <a:xfrm>
              <a:off x="336" y="1056"/>
              <a:ext cx="528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编译</a:t>
              </a:r>
            </a:p>
          </p:txBody>
        </p:sp>
        <p:sp>
          <p:nvSpPr>
            <p:cNvPr id="23582" name="Text Box 37"/>
            <p:cNvSpPr txBox="1">
              <a:spLocks noChangeArrowheads="1"/>
            </p:cNvSpPr>
            <p:nvPr/>
          </p:nvSpPr>
          <p:spPr bwMode="auto">
            <a:xfrm>
              <a:off x="336" y="2112"/>
              <a:ext cx="528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连接</a:t>
              </a:r>
            </a:p>
          </p:txBody>
        </p:sp>
        <p:sp>
          <p:nvSpPr>
            <p:cNvPr id="23583" name="Text Box 38"/>
            <p:cNvSpPr txBox="1">
              <a:spLocks noChangeArrowheads="1"/>
            </p:cNvSpPr>
            <p:nvPr/>
          </p:nvSpPr>
          <p:spPr bwMode="auto">
            <a:xfrm>
              <a:off x="336" y="2640"/>
              <a:ext cx="528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运行</a:t>
              </a:r>
            </a:p>
          </p:txBody>
        </p:sp>
        <p:sp>
          <p:nvSpPr>
            <p:cNvPr id="23584" name="AutoShape 39"/>
            <p:cNvSpPr>
              <a:spLocks noChangeArrowheads="1"/>
            </p:cNvSpPr>
            <p:nvPr/>
          </p:nvSpPr>
          <p:spPr bwMode="auto">
            <a:xfrm>
              <a:off x="144" y="1536"/>
              <a:ext cx="864" cy="432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600" b="0">
                <a:ea typeface="宋体" panose="02010600030101010101" pitchFamily="2" charset="-122"/>
              </a:endParaRPr>
            </a:p>
          </p:txBody>
        </p:sp>
        <p:sp>
          <p:nvSpPr>
            <p:cNvPr id="23585" name="Text Box 40"/>
            <p:cNvSpPr txBox="1">
              <a:spLocks noChangeArrowheads="1"/>
            </p:cNvSpPr>
            <p:nvPr/>
          </p:nvSpPr>
          <p:spPr bwMode="auto">
            <a:xfrm>
              <a:off x="288" y="158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有错</a:t>
              </a:r>
              <a:r>
                <a:rPr lang="zh-CN" altLang="en-US" sz="2400" b="0">
                  <a:latin typeface="Tahoma" panose="020B0604030504040204" pitchFamily="34" charset="0"/>
                  <a:ea typeface="宋体" panose="02010600030101010101" pitchFamily="2" charset="-122"/>
                </a:rPr>
                <a:t>？</a:t>
              </a:r>
            </a:p>
          </p:txBody>
        </p:sp>
        <p:sp>
          <p:nvSpPr>
            <p:cNvPr id="23586" name="AutoShape 41"/>
            <p:cNvSpPr>
              <a:spLocks noChangeArrowheads="1"/>
            </p:cNvSpPr>
            <p:nvPr/>
          </p:nvSpPr>
          <p:spPr bwMode="auto">
            <a:xfrm>
              <a:off x="0" y="3168"/>
              <a:ext cx="1200" cy="480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600" b="0">
                <a:ea typeface="宋体" panose="02010600030101010101" pitchFamily="2" charset="-122"/>
              </a:endParaRPr>
            </a:p>
          </p:txBody>
        </p:sp>
        <p:sp>
          <p:nvSpPr>
            <p:cNvPr id="23587" name="AutoShape 42"/>
            <p:cNvSpPr>
              <a:spLocks noChangeArrowheads="1"/>
            </p:cNvSpPr>
            <p:nvPr/>
          </p:nvSpPr>
          <p:spPr bwMode="auto">
            <a:xfrm>
              <a:off x="240" y="3888"/>
              <a:ext cx="720" cy="28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600" b="0">
                <a:ea typeface="宋体" panose="02010600030101010101" pitchFamily="2" charset="-122"/>
              </a:endParaRPr>
            </a:p>
          </p:txBody>
        </p:sp>
        <p:sp>
          <p:nvSpPr>
            <p:cNvPr id="23588" name="Text Box 43"/>
            <p:cNvSpPr txBox="1">
              <a:spLocks noChangeArrowheads="1"/>
            </p:cNvSpPr>
            <p:nvPr/>
          </p:nvSpPr>
          <p:spPr bwMode="auto">
            <a:xfrm>
              <a:off x="336" y="388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结束</a:t>
              </a:r>
            </a:p>
          </p:txBody>
        </p:sp>
        <p:sp>
          <p:nvSpPr>
            <p:cNvPr id="23589" name="Line 44"/>
            <p:cNvSpPr>
              <a:spLocks noChangeShapeType="1"/>
            </p:cNvSpPr>
            <p:nvPr/>
          </p:nvSpPr>
          <p:spPr bwMode="auto">
            <a:xfrm>
              <a:off x="576" y="2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0" name="Line 45"/>
            <p:cNvSpPr>
              <a:spLocks noChangeShapeType="1"/>
            </p:cNvSpPr>
            <p:nvPr/>
          </p:nvSpPr>
          <p:spPr bwMode="auto">
            <a:xfrm>
              <a:off x="576" y="8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1" name="Line 46"/>
            <p:cNvSpPr>
              <a:spLocks noChangeShapeType="1"/>
            </p:cNvSpPr>
            <p:nvPr/>
          </p:nvSpPr>
          <p:spPr bwMode="auto">
            <a:xfrm>
              <a:off x="576" y="240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2" name="Line 47"/>
            <p:cNvSpPr>
              <a:spLocks noChangeShapeType="1"/>
            </p:cNvSpPr>
            <p:nvPr/>
          </p:nvSpPr>
          <p:spPr bwMode="auto">
            <a:xfrm>
              <a:off x="576" y="13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3" name="Line 48"/>
            <p:cNvSpPr>
              <a:spLocks noChangeShapeType="1"/>
            </p:cNvSpPr>
            <p:nvPr/>
          </p:nvSpPr>
          <p:spPr bwMode="auto">
            <a:xfrm>
              <a:off x="576" y="196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4" name="Line 49"/>
            <p:cNvSpPr>
              <a:spLocks noChangeShapeType="1"/>
            </p:cNvSpPr>
            <p:nvPr/>
          </p:nvSpPr>
          <p:spPr bwMode="auto">
            <a:xfrm>
              <a:off x="576" y="29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5" name="Line 50"/>
            <p:cNvSpPr>
              <a:spLocks noChangeShapeType="1"/>
            </p:cNvSpPr>
            <p:nvPr/>
          </p:nvSpPr>
          <p:spPr bwMode="auto">
            <a:xfrm>
              <a:off x="576" y="364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625" name="Text Box 51"/>
          <p:cNvSpPr txBox="1">
            <a:spLocks noChangeArrowheads="1"/>
          </p:cNvSpPr>
          <p:nvPr/>
        </p:nvSpPr>
        <p:spPr bwMode="auto">
          <a:xfrm>
            <a:off x="4067175" y="5876925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24626" name="Line 52"/>
          <p:cNvSpPr>
            <a:spLocks noChangeShapeType="1"/>
          </p:cNvSpPr>
          <p:nvPr/>
        </p:nvSpPr>
        <p:spPr bwMode="auto">
          <a:xfrm>
            <a:off x="1371600" y="752475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27" name="Line 53"/>
          <p:cNvSpPr>
            <a:spLocks noChangeShapeType="1"/>
          </p:cNvSpPr>
          <p:nvPr/>
        </p:nvSpPr>
        <p:spPr bwMode="auto">
          <a:xfrm>
            <a:off x="1371600" y="752475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  <p:bldP spid="24582" grpId="0" animBg="1"/>
      <p:bldP spid="24586" grpId="0" animBg="1"/>
      <p:bldP spid="24587" grpId="0" animBg="1"/>
      <p:bldP spid="24588" grpId="0" animBg="1"/>
      <p:bldP spid="24589" grpId="0" animBg="1"/>
      <p:bldP spid="24596" grpId="0" animBg="1"/>
      <p:bldP spid="24597" grpId="0" animBg="1"/>
      <p:bldP spid="24601" grpId="0" autoUpdateAnimBg="0"/>
      <p:bldP spid="24602" grpId="0" autoUpdateAnimBg="0"/>
      <p:bldP spid="24603" grpId="0" animBg="1"/>
      <p:bldP spid="24604" grpId="0" autoUpdateAnimBg="0"/>
      <p:bldP spid="24625" grpId="0" autoUpdateAnimBg="0"/>
      <p:bldP spid="24626" grpId="0" animBg="1"/>
      <p:bldP spid="246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E05B0D3-E74A-4AAB-A41E-B744C5FEA216}" type="slidenum">
              <a:rPr lang="en-US" altLang="zh-CN" sz="1000" b="0">
                <a:ea typeface="宋体" panose="02010600030101010101" pitchFamily="2" charset="-122"/>
              </a:rPr>
              <a:t>22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45403"/>
            <a:ext cx="7543800" cy="858837"/>
          </a:xfrm>
        </p:spPr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zh-CN" altLang="en-US"/>
              <a:t>程序的编译系统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982028"/>
            <a:ext cx="7993062" cy="5184775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en-US" altLang="zh-CN" sz="3600" dirty="0"/>
              <a:t>Turbo C 2.0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zh-CN" sz="3600" dirty="0"/>
              <a:t>Turbo C++ 3.0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zh-CN" sz="3600" dirty="0">
                <a:sym typeface="+mn-ea"/>
              </a:rPr>
              <a:t>Dev-C++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en-US" altLang="zh-CN" sz="312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Dev-C++简明使用手册.pdf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zh-CN" sz="3600" dirty="0"/>
              <a:t>Visual C++ 6.0</a:t>
            </a:r>
            <a:r>
              <a:rPr lang="zh-CN" altLang="en-US" sz="3600" dirty="0"/>
              <a:t>、</a:t>
            </a:r>
            <a:r>
              <a:rPr lang="en-US" altLang="zh-CN" sz="3600" dirty="0"/>
              <a:t>Visual Studio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en-US" altLang="zh-CN" sz="312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cs typeface="+mn-ea"/>
              </a:rPr>
              <a:t>VC++6.0系统简明使用手册.pdf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3460" dirty="0"/>
              <a:t>若在计算中心上机，开机时请选择开机菜单的“</a:t>
            </a:r>
            <a:r>
              <a:rPr lang="zh-CN" altLang="en-US" sz="3460" dirty="0">
                <a:solidFill>
                  <a:srgbClr val="CC0099"/>
                </a:solidFill>
              </a:rPr>
              <a:t>Internet</a:t>
            </a:r>
            <a:r>
              <a:rPr lang="en-US" altLang="zh-CN" sz="3460" dirty="0"/>
              <a:t>”</a:t>
            </a:r>
            <a:r>
              <a:rPr lang="zh-CN" altLang="en-US" sz="3460" dirty="0"/>
              <a:t>进入系统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0A9164E-6F18-483E-92B1-F718D43E6AC7}" type="slidenum">
              <a:rPr lang="en-US" altLang="zh-CN" sz="1000" b="0">
                <a:ea typeface="宋体" panose="02010600030101010101" pitchFamily="2" charset="-122"/>
              </a:rPr>
              <a:t>23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60350"/>
            <a:ext cx="7543800" cy="858838"/>
          </a:xfrm>
        </p:spPr>
        <p:txBody>
          <a:bodyPr/>
          <a:lstStyle/>
          <a:p>
            <a:pPr eaLnBrk="1" hangingPunct="1"/>
            <a:r>
              <a:rPr lang="en-US" altLang="zh-CN"/>
              <a:t>Visual C++</a:t>
            </a:r>
            <a:r>
              <a:rPr lang="zh-CN" altLang="en-US"/>
              <a:t>的安装和启动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412875"/>
            <a:ext cx="7056437" cy="4573588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z="3600"/>
              <a:t>安装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000"/>
              <a:t>下载“</a:t>
            </a:r>
            <a:r>
              <a:rPr lang="en-US" altLang="zh-CN" sz="3000"/>
              <a:t>Visual Studio 6 Cn/En”</a:t>
            </a:r>
            <a:r>
              <a:rPr lang="zh-CN" altLang="en-US" sz="3000"/>
              <a:t>，或者找到</a:t>
            </a:r>
            <a:r>
              <a:rPr lang="en-US" altLang="zh-CN" sz="3000"/>
              <a:t>Visual Studio</a:t>
            </a:r>
            <a:r>
              <a:rPr lang="zh-CN" altLang="en-US" sz="3000"/>
              <a:t>的光盘，执行其中的“</a:t>
            </a:r>
            <a:r>
              <a:rPr lang="en-US" altLang="zh-CN" sz="3000">
                <a:solidFill>
                  <a:srgbClr val="CC0099"/>
                </a:solidFill>
              </a:rPr>
              <a:t>setup.exe</a:t>
            </a:r>
            <a:r>
              <a:rPr lang="en-US" altLang="zh-CN" sz="3000"/>
              <a:t>”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3600"/>
              <a:t>启动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000"/>
              <a:t>开始→程序→</a:t>
            </a:r>
            <a:r>
              <a:rPr lang="en-US" altLang="zh-CN" sz="3000"/>
              <a:t>Microsoft Visual Studio →Microsoft Visual C++ 6.0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05ACE2A-99E7-4FC0-A03C-8A483F7179D8}" type="slidenum">
              <a:rPr lang="en-US" altLang="zh-CN" sz="1000" b="0">
                <a:ea typeface="宋体" panose="02010600030101010101" pitchFamily="2" charset="-122"/>
              </a:rPr>
              <a:t>24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800" y="122238"/>
            <a:ext cx="7543800" cy="858837"/>
          </a:xfrm>
        </p:spPr>
        <p:txBody>
          <a:bodyPr/>
          <a:lstStyle/>
          <a:p>
            <a:pPr eaLnBrk="1" hangingPunct="1"/>
            <a:r>
              <a:rPr lang="en-US" altLang="zh-CN"/>
              <a:t>Visual C++ 6.0</a:t>
            </a:r>
            <a:r>
              <a:rPr lang="zh-CN" altLang="en-US"/>
              <a:t>的主窗口</a:t>
            </a: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25538"/>
            <a:ext cx="84963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Oval 6"/>
          <p:cNvSpPr>
            <a:spLocks noChangeArrowheads="1"/>
          </p:cNvSpPr>
          <p:nvPr/>
        </p:nvSpPr>
        <p:spPr bwMode="auto">
          <a:xfrm>
            <a:off x="374650" y="1425575"/>
            <a:ext cx="504825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27654" name="Oval 7"/>
          <p:cNvSpPr>
            <a:spLocks noChangeArrowheads="1"/>
          </p:cNvSpPr>
          <p:nvPr/>
        </p:nvSpPr>
        <p:spPr bwMode="auto">
          <a:xfrm>
            <a:off x="2627313" y="1425575"/>
            <a:ext cx="530225" cy="3000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27655" name="AutoShape 9"/>
          <p:cNvSpPr>
            <a:spLocks noChangeArrowheads="1"/>
          </p:cNvSpPr>
          <p:nvPr/>
        </p:nvSpPr>
        <p:spPr bwMode="auto">
          <a:xfrm>
            <a:off x="611188" y="2420938"/>
            <a:ext cx="1152525" cy="647700"/>
          </a:xfrm>
          <a:prstGeom prst="wedgeRectCallout">
            <a:avLst>
              <a:gd name="adj1" fmla="val -42838"/>
              <a:gd name="adj2" fmla="val -164949"/>
            </a:avLst>
          </a:prstGeom>
          <a:solidFill>
            <a:srgbClr val="00FFFF"/>
          </a:solidFill>
          <a:ln w="12700">
            <a:solidFill>
              <a:srgbClr val="0000FF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/>
              <a:t>File</a:t>
            </a:r>
          </a:p>
        </p:txBody>
      </p:sp>
      <p:sp>
        <p:nvSpPr>
          <p:cNvPr id="27656" name="AutoShape 10"/>
          <p:cNvSpPr>
            <a:spLocks noChangeArrowheads="1"/>
          </p:cNvSpPr>
          <p:nvPr/>
        </p:nvSpPr>
        <p:spPr bwMode="auto">
          <a:xfrm>
            <a:off x="2843213" y="2420938"/>
            <a:ext cx="1152525" cy="647700"/>
          </a:xfrm>
          <a:prstGeom prst="wedgeRectCallout">
            <a:avLst>
              <a:gd name="adj1" fmla="val -42977"/>
              <a:gd name="adj2" fmla="val -164949"/>
            </a:avLst>
          </a:prstGeom>
          <a:solidFill>
            <a:srgbClr val="00FFFF"/>
          </a:solidFill>
          <a:ln w="12700">
            <a:solidFill>
              <a:srgbClr val="0000FF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/>
              <a:t>Build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 autoUpdateAnimBg="0"/>
      <p:bldP spid="27654" grpId="0" animBg="1" autoUpdateAnimBg="0"/>
      <p:bldP spid="27655" grpId="0" animBg="1" autoUpdateAnimBg="0"/>
      <p:bldP spid="2765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DC1BAC8-BF20-4252-945B-89B45FF78CF8}" type="slidenum">
              <a:rPr lang="en-US" altLang="zh-CN" sz="1000" b="0">
                <a:ea typeface="宋体" panose="02010600030101010101" pitchFamily="2" charset="-122"/>
              </a:rPr>
              <a:t>25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200" y="-42863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/>
              <a:t>新建一个</a:t>
            </a:r>
            <a:r>
              <a:rPr lang="en-US" altLang="zh-CN"/>
              <a:t>C</a:t>
            </a:r>
            <a:r>
              <a:rPr lang="zh-CN" altLang="en-US"/>
              <a:t>程序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09625"/>
            <a:ext cx="8064500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Oval 6"/>
          <p:cNvSpPr>
            <a:spLocks noChangeArrowheads="1"/>
          </p:cNvSpPr>
          <p:nvPr/>
        </p:nvSpPr>
        <p:spPr bwMode="auto">
          <a:xfrm>
            <a:off x="539750" y="1163638"/>
            <a:ext cx="1439863" cy="2873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2339975" y="2060575"/>
            <a:ext cx="5400675" cy="647700"/>
          </a:xfrm>
          <a:prstGeom prst="wedgeRectCallout">
            <a:avLst>
              <a:gd name="adj1" fmla="val -60111"/>
              <a:gd name="adj2" fmla="val -152449"/>
            </a:avLst>
          </a:prstGeom>
          <a:solidFill>
            <a:srgbClr val="00FFFF"/>
          </a:solidFill>
          <a:ln w="12700">
            <a:solidFill>
              <a:srgbClr val="0000FF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ea typeface="宋体" panose="02010600030101010101" pitchFamily="2" charset="-122"/>
              </a:rPr>
              <a:t>File→new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zh-CN" altLang="en-US">
                <a:latin typeface="黑体" panose="02010609060101010101" pitchFamily="49" charset="-122"/>
              </a:rPr>
              <a:t>新建一个</a:t>
            </a:r>
            <a:r>
              <a:rPr lang="en-US" altLang="zh-CN"/>
              <a:t>C</a:t>
            </a:r>
            <a:r>
              <a:rPr lang="zh-CN" altLang="en-US">
                <a:latin typeface="黑体" panose="02010609060101010101" pitchFamily="49" charset="-122"/>
              </a:rPr>
              <a:t>程序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 autoUpdateAnimBg="0"/>
      <p:bldP spid="2867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FFC9957-8E62-4025-823F-5F0F006F8E5A}" type="slidenum">
              <a:rPr lang="en-US" altLang="zh-CN" sz="1000" b="0">
                <a:ea typeface="宋体" panose="02010600030101010101" pitchFamily="2" charset="-122"/>
              </a:rPr>
              <a:t>26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200" y="-17463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zh-CN"/>
              <a:t>新建对话框</a:t>
            </a:r>
          </a:p>
        </p:txBody>
      </p:sp>
      <p:pic>
        <p:nvPicPr>
          <p:cNvPr id="2970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81075"/>
            <a:ext cx="80645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Oval 16"/>
          <p:cNvSpPr>
            <a:spLocks noChangeArrowheads="1"/>
          </p:cNvSpPr>
          <p:nvPr/>
        </p:nvSpPr>
        <p:spPr bwMode="auto">
          <a:xfrm>
            <a:off x="323850" y="1268413"/>
            <a:ext cx="863600" cy="5048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29702" name="Oval 17"/>
          <p:cNvSpPr>
            <a:spLocks noChangeArrowheads="1"/>
          </p:cNvSpPr>
          <p:nvPr/>
        </p:nvSpPr>
        <p:spPr bwMode="auto">
          <a:xfrm>
            <a:off x="506413" y="2466975"/>
            <a:ext cx="1582737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29703" name="Oval 18"/>
          <p:cNvSpPr>
            <a:spLocks noChangeArrowheads="1"/>
          </p:cNvSpPr>
          <p:nvPr/>
        </p:nvSpPr>
        <p:spPr bwMode="auto">
          <a:xfrm>
            <a:off x="5076825" y="2492375"/>
            <a:ext cx="3527425" cy="17287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 autoUpdateAnimBg="0"/>
      <p:bldP spid="29702" grpId="0" animBg="1" autoUpdateAnimBg="0"/>
      <p:bldP spid="2970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0655B69-769E-4BE3-925E-8C75B9ACAF04}" type="slidenum">
              <a:rPr lang="en-US" altLang="zh-CN" sz="1000" b="0">
                <a:ea typeface="宋体" panose="02010600030101010101" pitchFamily="2" charset="-122"/>
              </a:rPr>
              <a:t>27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20638"/>
            <a:ext cx="7543800" cy="858837"/>
          </a:xfrm>
        </p:spPr>
        <p:txBody>
          <a:bodyPr/>
          <a:lstStyle/>
          <a:p>
            <a:pPr eaLnBrk="1" hangingPunct="1"/>
            <a:r>
              <a:rPr lang="zh-CN" altLang="en-US"/>
              <a:t>编辑</a:t>
            </a:r>
            <a:r>
              <a:rPr lang="en-US" altLang="zh-CN"/>
              <a:t>C</a:t>
            </a:r>
            <a:r>
              <a:rPr lang="zh-CN" altLang="en-US"/>
              <a:t>程序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08050"/>
            <a:ext cx="7777162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6156325" y="3068638"/>
            <a:ext cx="2592388" cy="647700"/>
          </a:xfrm>
          <a:prstGeom prst="wedgeRectCallout">
            <a:avLst>
              <a:gd name="adj1" fmla="val -49634"/>
              <a:gd name="adj2" fmla="val -121324"/>
            </a:avLst>
          </a:prstGeom>
          <a:solidFill>
            <a:srgbClr val="00FFFF"/>
          </a:solidFill>
          <a:ln w="28575">
            <a:solidFill>
              <a:srgbClr val="0000FF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/>
              <a:t>程序编辑窗口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1258888" y="1484313"/>
            <a:ext cx="433387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979613" y="3933825"/>
            <a:ext cx="5905500" cy="1476375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黑体" panose="02010609060101010101" pitchFamily="49" charset="-122"/>
              </a:rPr>
              <a:t>程序编辑完成，</a:t>
            </a:r>
            <a:r>
              <a:rPr lang="en-US" altLang="zh-CN">
                <a:solidFill>
                  <a:srgbClr val="0000FF"/>
                </a:solidFill>
              </a:rPr>
              <a:t>File→Save</a:t>
            </a:r>
            <a:r>
              <a:rPr lang="zh-CN" altLang="en-US">
                <a:latin typeface="黑体" panose="02010609060101010101" pitchFamily="49" charset="-122"/>
              </a:rPr>
              <a:t>或者点击工具栏上的</a:t>
            </a: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保存按钮</a:t>
            </a:r>
            <a:r>
              <a:rPr lang="zh-CN" altLang="en-US"/>
              <a:t>”</a:t>
            </a:r>
            <a:r>
              <a:rPr lang="zh-CN" altLang="en-US">
                <a:latin typeface="黑体" panose="02010609060101010101" pitchFamily="49" charset="-122"/>
              </a:rPr>
              <a:t>来保存</a:t>
            </a:r>
            <a:r>
              <a:rPr lang="en-US" altLang="zh-CN"/>
              <a:t>C</a:t>
            </a:r>
            <a:r>
              <a:rPr lang="zh-CN" altLang="en-US">
                <a:latin typeface="黑体" panose="02010609060101010101" pitchFamily="49" charset="-122"/>
              </a:rPr>
              <a:t>程序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 autoUpdateAnimBg="0"/>
      <p:bldP spid="30726" grpId="0" animBg="1" autoUpdateAnimBg="0"/>
      <p:bldP spid="3072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F644098-E14E-4F57-AC56-649A5077F251}" type="slidenum">
              <a:rPr lang="en-US" altLang="zh-CN" sz="1000" b="0">
                <a:ea typeface="宋体" panose="02010600030101010101" pitchFamily="2" charset="-122"/>
              </a:rPr>
              <a:t>28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" y="-80963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/>
              <a:t>编译</a:t>
            </a:r>
            <a:r>
              <a:rPr lang="en-US" altLang="zh-CN"/>
              <a:t>C</a:t>
            </a:r>
            <a:r>
              <a:rPr lang="zh-CN" altLang="en-US"/>
              <a:t>程序</a:t>
            </a:r>
          </a:p>
        </p:txBody>
      </p:sp>
      <p:pic>
        <p:nvPicPr>
          <p:cNvPr id="317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92150"/>
            <a:ext cx="87852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Oval 10"/>
          <p:cNvSpPr>
            <a:spLocks noChangeArrowheads="1"/>
          </p:cNvSpPr>
          <p:nvPr/>
        </p:nvSpPr>
        <p:spPr bwMode="auto">
          <a:xfrm>
            <a:off x="2627313" y="1497013"/>
            <a:ext cx="2881312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31750" name="AutoShape 11"/>
          <p:cNvSpPr>
            <a:spLocks noChangeArrowheads="1"/>
          </p:cNvSpPr>
          <p:nvPr/>
        </p:nvSpPr>
        <p:spPr bwMode="auto">
          <a:xfrm>
            <a:off x="4572000" y="2708275"/>
            <a:ext cx="4427538" cy="1079500"/>
          </a:xfrm>
          <a:prstGeom prst="wedgeRectCallout">
            <a:avLst>
              <a:gd name="adj1" fmla="val -47671"/>
              <a:gd name="adj2" fmla="val -136028"/>
            </a:avLst>
          </a:prstGeom>
          <a:solidFill>
            <a:srgbClr val="00FFFF"/>
          </a:solidFill>
          <a:ln w="28575">
            <a:solidFill>
              <a:srgbClr val="0000FF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/>
              <a:t>编译</a:t>
            </a:r>
            <a:r>
              <a:rPr lang="en-US" altLang="zh-CN"/>
              <a:t>C</a:t>
            </a:r>
            <a:r>
              <a:rPr lang="zh-CN" altLang="en-US"/>
              <a:t>程序</a:t>
            </a:r>
            <a:r>
              <a:rPr lang="en-US" altLang="zh-CN"/>
              <a:t>c1_1.c</a:t>
            </a:r>
            <a:r>
              <a:rPr lang="zh-CN" altLang="en-US"/>
              <a:t>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C0099"/>
                </a:solidFill>
              </a:rPr>
              <a:t>Build→Compile c1_1.c</a:t>
            </a:r>
          </a:p>
        </p:txBody>
      </p:sp>
      <p:sp>
        <p:nvSpPr>
          <p:cNvPr id="31751" name="Oval 12"/>
          <p:cNvSpPr>
            <a:spLocks noChangeArrowheads="1"/>
          </p:cNvSpPr>
          <p:nvPr/>
        </p:nvSpPr>
        <p:spPr bwMode="auto">
          <a:xfrm>
            <a:off x="7131050" y="1989138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31752" name="Line 15"/>
          <p:cNvSpPr>
            <a:spLocks noChangeShapeType="1"/>
          </p:cNvSpPr>
          <p:nvPr/>
        </p:nvSpPr>
        <p:spPr bwMode="auto">
          <a:xfrm flipH="1">
            <a:off x="6877050" y="2420938"/>
            <a:ext cx="43180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175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221163"/>
            <a:ext cx="6840538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 autoUpdateAnimBg="0"/>
      <p:bldP spid="31750" grpId="0" animBg="1" autoUpdateAnimBg="0"/>
      <p:bldP spid="31751" grpId="0" animBg="1" autoUpdateAnimBg="0"/>
      <p:bldP spid="317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3A124F4-5565-4055-AB46-8ACF9692DA99}" type="slidenum">
              <a:rPr lang="en-US" altLang="zh-CN" sz="1000" b="0">
                <a:ea typeface="宋体" panose="02010600030101010101" pitchFamily="2" charset="-122"/>
              </a:rPr>
              <a:t>29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" y="-144463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/>
              <a:t>连接</a:t>
            </a:r>
            <a:r>
              <a:rPr lang="en-US" altLang="zh-CN"/>
              <a:t>C</a:t>
            </a:r>
            <a:r>
              <a:rPr lang="zh-CN" altLang="en-US"/>
              <a:t>程序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92150"/>
            <a:ext cx="8207375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2195513" y="1196975"/>
            <a:ext cx="1871662" cy="2873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4572000" y="2060575"/>
            <a:ext cx="4248150" cy="1152525"/>
          </a:xfrm>
          <a:prstGeom prst="wedgeRectCallout">
            <a:avLst>
              <a:gd name="adj1" fmla="val -63829"/>
              <a:gd name="adj2" fmla="val -104958"/>
            </a:avLst>
          </a:prstGeom>
          <a:solidFill>
            <a:srgbClr val="00FFFF"/>
          </a:solidFill>
          <a:ln w="28575">
            <a:solidFill>
              <a:srgbClr val="0000FF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/>
              <a:t>连接：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C0099"/>
                </a:solidFill>
              </a:rPr>
              <a:t>Build→Build c1_1.exe</a:t>
            </a:r>
            <a:endParaRPr lang="en-US" altLang="zh-CN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5521325" y="1328738"/>
            <a:ext cx="215900" cy="2159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5724525" y="1557338"/>
            <a:ext cx="1008063" cy="503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4500563" y="4941888"/>
            <a:ext cx="3457575" cy="647700"/>
          </a:xfrm>
          <a:prstGeom prst="wedgeRectCallout">
            <a:avLst>
              <a:gd name="adj1" fmla="val -69148"/>
              <a:gd name="adj2" fmla="val 29167"/>
            </a:avLst>
          </a:prstGeom>
          <a:solidFill>
            <a:srgbClr val="00FFFF"/>
          </a:solidFill>
          <a:ln w="28575">
            <a:solidFill>
              <a:srgbClr val="0000FF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/>
              <a:t>程序调试信息窗口</a:t>
            </a: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323850" y="4724400"/>
            <a:ext cx="2808288" cy="7921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3203575" y="3933825"/>
            <a:ext cx="2447925" cy="647700"/>
          </a:xfrm>
          <a:prstGeom prst="wedgeRectCallout">
            <a:avLst>
              <a:gd name="adj1" fmla="val -72505"/>
              <a:gd name="adj2" fmla="val 109069"/>
            </a:avLst>
          </a:prstGeom>
          <a:solidFill>
            <a:srgbClr val="00FFFF"/>
          </a:solidFill>
          <a:ln w="28575">
            <a:solidFill>
              <a:srgbClr val="0000FF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/>
              <a:t>编译的结果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 autoUpdateAnimBg="0"/>
      <p:bldP spid="32774" grpId="0" animBg="1" autoUpdateAnimBg="0"/>
      <p:bldP spid="32775" grpId="0" animBg="1" autoUpdateAnimBg="0"/>
      <p:bldP spid="32776" grpId="0" animBg="1"/>
      <p:bldP spid="32777" grpId="0" animBg="1" autoUpdateAnimBg="0"/>
      <p:bldP spid="32778" grpId="0" animBg="1" autoUpdateAnimBg="0"/>
      <p:bldP spid="327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FE9648B-571D-4DD3-8925-DCA815B1EF08}" type="slidenum">
              <a:rPr lang="en-US" altLang="zh-CN" sz="1000" b="0">
                <a:ea typeface="宋体" panose="02010600030101010101" pitchFamily="2" charset="-122"/>
              </a:rPr>
              <a:t>3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本次课程所讲内容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7859713" cy="4752975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zh-CN" altLang="en-US" sz="3600">
                <a:solidFill>
                  <a:srgbClr val="FF0000"/>
                </a:solidFill>
              </a:rPr>
              <a:t>课程说明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en-US" altLang="zh-CN" sz="3600"/>
              <a:t>C</a:t>
            </a:r>
            <a:r>
              <a:rPr lang="zh-CN" altLang="en-US" sz="3600"/>
              <a:t>语言概述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en-US" altLang="zh-CN" sz="3600"/>
              <a:t>C</a:t>
            </a:r>
            <a:r>
              <a:rPr lang="zh-CN" altLang="en-US" sz="3600"/>
              <a:t>程序开发环境的介绍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zh-CN" altLang="en-US" sz="3600"/>
              <a:t>教学内容安排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zh-CN" altLang="en-US" sz="3600"/>
              <a:t>数据在计算机中的表示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61E9D8A-701E-4E0B-B94D-94FF7CC4FB99}" type="slidenum">
              <a:rPr lang="en-US" altLang="zh-CN" sz="1000" b="0">
                <a:ea typeface="宋体" panose="02010600030101010101" pitchFamily="2" charset="-122"/>
              </a:rPr>
              <a:t>30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5425" y="-114300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/>
              <a:t>执行</a:t>
            </a:r>
            <a:r>
              <a:rPr lang="en-US" altLang="zh-CN"/>
              <a:t>C</a:t>
            </a:r>
            <a:r>
              <a:rPr lang="zh-CN" altLang="en-US"/>
              <a:t>程序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92150"/>
            <a:ext cx="8569325" cy="599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2124075" y="2205038"/>
            <a:ext cx="1871663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4140200" y="2420938"/>
            <a:ext cx="4752975" cy="1079500"/>
          </a:xfrm>
          <a:prstGeom prst="wedgeRectCallout">
            <a:avLst>
              <a:gd name="adj1" fmla="val -59921"/>
              <a:gd name="adj2" fmla="val -42352"/>
            </a:avLst>
          </a:prstGeom>
          <a:solidFill>
            <a:srgbClr val="00FFFF"/>
          </a:solidFill>
          <a:ln w="28575">
            <a:solidFill>
              <a:srgbClr val="0000FF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/>
              <a:t>执行：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ea typeface="宋体" panose="02010600030101010101" pitchFamily="2" charset="-122"/>
              </a:rPr>
              <a:t>Build→Execute c1_1.exe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5867400" y="1341438"/>
            <a:ext cx="288925" cy="2159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6011863" y="1557338"/>
            <a:ext cx="0" cy="86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179388" y="4724400"/>
            <a:ext cx="3024187" cy="8651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2771775" y="3933825"/>
            <a:ext cx="2376488" cy="649288"/>
          </a:xfrm>
          <a:prstGeom prst="wedgeRectCallout">
            <a:avLst>
              <a:gd name="adj1" fmla="val -69907"/>
              <a:gd name="adj2" fmla="val 128241"/>
            </a:avLst>
          </a:prstGeom>
          <a:solidFill>
            <a:srgbClr val="00FFFF"/>
          </a:solidFill>
          <a:ln w="28575">
            <a:solidFill>
              <a:srgbClr val="0000FF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/>
              <a:t>连接的结果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 autoUpdateAnimBg="0"/>
      <p:bldP spid="33798" grpId="0" animBg="1" autoUpdateAnimBg="0"/>
      <p:bldP spid="33799" grpId="0" animBg="1" autoUpdateAnimBg="0"/>
      <p:bldP spid="33800" grpId="0" animBg="1"/>
      <p:bldP spid="33801" grpId="0" animBg="1" autoUpdateAnimBg="0"/>
      <p:bldP spid="33802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A25D3AB-6E61-4712-8E1C-DFC02E8D6597}" type="slidenum">
              <a:rPr lang="en-US" altLang="zh-CN" sz="1000" b="0">
                <a:ea typeface="宋体" panose="02010600030101010101" pitchFamily="2" charset="-122"/>
              </a:rPr>
              <a:t>31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-55563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zh-CN"/>
              <a:t>输出结果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836613"/>
            <a:ext cx="79914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250825" y="1196975"/>
            <a:ext cx="3889375" cy="5762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50825" y="3284538"/>
            <a:ext cx="8424863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C0099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/>
              <a:t>“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</a:rPr>
              <a:t>Press any key to continue</a:t>
            </a:r>
            <a:r>
              <a:rPr lang="en-US" altLang="zh-CN" dirty="0"/>
              <a:t>”</a:t>
            </a:r>
            <a:r>
              <a:rPr lang="zh-CN" altLang="en-US" dirty="0">
                <a:latin typeface="黑体" panose="02010609060101010101" pitchFamily="49" charset="-122"/>
              </a:rPr>
              <a:t>是</a:t>
            </a:r>
            <a:r>
              <a:rPr lang="en-US" altLang="zh-CN" dirty="0">
                <a:latin typeface="黑体" panose="02010609060101010101" pitchFamily="49" charset="-122"/>
              </a:rPr>
              <a:t>Visual C++ 6.0</a:t>
            </a:r>
            <a:r>
              <a:rPr lang="zh-CN" altLang="en-US" dirty="0">
                <a:latin typeface="黑体" panose="02010609060101010101" pitchFamily="49" charset="-122"/>
              </a:rPr>
              <a:t>自动加上的一行信息，通知用户按任意键以便继续。</a:t>
            </a:r>
          </a:p>
          <a:p>
            <a:pPr algn="just" eaLnBrk="1" hangingPunct="1">
              <a:spcBef>
                <a:spcPct val="50000"/>
              </a:spcBef>
              <a:buClr>
                <a:srgbClr val="CC0099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dirty="0">
                <a:latin typeface="黑体" panose="02010609060101010101" pitchFamily="49" charset="-122"/>
              </a:rPr>
              <a:t>若完成对一个程序的操作，不再对它进行其他处理，应当选择</a:t>
            </a:r>
            <a:r>
              <a:rPr lang="en-US" altLang="zh-CN" dirty="0" err="1">
                <a:solidFill>
                  <a:srgbClr val="0000FF"/>
                </a:solidFill>
                <a:latin typeface="黑体" panose="02010609060101010101" pitchFamily="49" charset="-122"/>
              </a:rPr>
              <a:t>File→Close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</a:rPr>
              <a:t> Workspace</a:t>
            </a:r>
            <a:r>
              <a:rPr lang="zh-CN" altLang="en-US" dirty="0">
                <a:latin typeface="黑体" panose="02010609060101010101" pitchFamily="49" charset="-122"/>
              </a:rPr>
              <a:t>，以结束对该程序的操作。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练习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Visual C++ 6.0</a:t>
            </a:r>
            <a:r>
              <a:rPr lang="zh-CN" altLang="en-US" dirty="0"/>
              <a:t>的开发环境</a:t>
            </a:r>
            <a:endParaRPr lang="en-US" altLang="zh-CN" dirty="0"/>
          </a:p>
          <a:p>
            <a:pPr lvl="1"/>
            <a:r>
              <a:rPr lang="en-US" altLang="zh-CN" dirty="0"/>
              <a:t>c1-1.c</a:t>
            </a:r>
            <a:endParaRPr lang="zh-CN" altLang="en-US" dirty="0"/>
          </a:p>
          <a:p>
            <a:r>
              <a:rPr lang="zh-CN" altLang="en-US" dirty="0"/>
              <a:t>编写程序，输出以下图形：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*****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*****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*****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*****</a:t>
            </a:r>
            <a:endParaRPr lang="en-US" altLang="zh-CN" dirty="0"/>
          </a:p>
          <a:p>
            <a:r>
              <a:rPr lang="zh-CN" altLang="en-US" sz="3200" kern="0" dirty="0"/>
              <a:t>熟练使用“</a:t>
            </a:r>
            <a:r>
              <a:rPr lang="zh-CN" altLang="en-US" sz="3200" kern="0" dirty="0">
                <a:solidFill>
                  <a:srgbClr val="FF0000"/>
                </a:solidFill>
              </a:rPr>
              <a:t>红蜘蛛</a:t>
            </a:r>
            <a:r>
              <a:rPr lang="zh-CN" altLang="en-US" sz="3200" kern="0" dirty="0"/>
              <a:t>”软件进行答疑</a:t>
            </a:r>
            <a:endParaRPr lang="zh-CN" altLang="zh-CN" sz="3200" kern="0" dirty="0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5373B2C-93CE-4B54-854E-C86F48E9764A}" type="slidenum">
              <a:rPr lang="en-US" altLang="zh-CN" sz="1000" b="0">
                <a:ea typeface="宋体" panose="02010600030101010101" pitchFamily="2" charset="-122"/>
              </a:rPr>
              <a:t>33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zh-CN" altLang="en-US" dirty="0"/>
              <a:t>程序实例（</a:t>
            </a:r>
            <a:r>
              <a:rPr lang="en-US" altLang="zh-CN" dirty="0"/>
              <a:t>c1-2.c</a:t>
            </a:r>
            <a:r>
              <a:rPr lang="zh-CN" altLang="en-US" dirty="0"/>
              <a:t>）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19175"/>
            <a:ext cx="8229600" cy="52562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>
              <a:solidFill>
                <a:srgbClr val="33CC33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 </a:t>
            </a:r>
            <a:r>
              <a:rPr lang="en-US" altLang="zh-CN" dirty="0" err="1">
                <a:solidFill>
                  <a:srgbClr val="CC0099"/>
                </a:solidFill>
              </a:rPr>
              <a:t>int</a:t>
            </a:r>
            <a:r>
              <a:rPr lang="en-US" altLang="zh-CN" dirty="0">
                <a:solidFill>
                  <a:srgbClr val="CC0099"/>
                </a:solidFill>
              </a:rPr>
              <a:t> </a:t>
            </a:r>
            <a:r>
              <a:rPr lang="en-US" altLang="zh-CN" dirty="0" err="1">
                <a:solidFill>
                  <a:srgbClr val="CC0099"/>
                </a:solidFill>
              </a:rPr>
              <a:t>a,b,sum</a:t>
            </a:r>
            <a:r>
              <a:rPr lang="en-US" altLang="zh-CN" dirty="0">
                <a:solidFill>
                  <a:srgbClr val="CC0099"/>
                </a:solidFill>
              </a:rPr>
              <a:t>;</a:t>
            </a:r>
            <a:r>
              <a:rPr lang="en-US" altLang="zh-CN" dirty="0"/>
              <a:t>    </a:t>
            </a:r>
            <a:endParaRPr lang="en-US" altLang="zh-CN" dirty="0">
              <a:solidFill>
                <a:srgbClr val="33CC33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 a=123;   		</a:t>
            </a:r>
            <a:r>
              <a:rPr lang="en-US" altLang="zh-CN" dirty="0">
                <a:solidFill>
                  <a:srgbClr val="33CC33"/>
                </a:solidFill>
              </a:rPr>
              <a:t>// </a:t>
            </a:r>
            <a:r>
              <a:rPr lang="zh-CN" altLang="en-US" dirty="0">
                <a:solidFill>
                  <a:srgbClr val="33CC33"/>
                </a:solidFill>
              </a:rPr>
              <a:t>对变量</a:t>
            </a:r>
            <a:r>
              <a:rPr lang="en-US" altLang="zh-CN" dirty="0">
                <a:solidFill>
                  <a:srgbClr val="33CC33"/>
                </a:solidFill>
              </a:rPr>
              <a:t>a</a:t>
            </a:r>
            <a:r>
              <a:rPr lang="zh-CN" altLang="en-US" dirty="0">
                <a:solidFill>
                  <a:srgbClr val="33CC33"/>
                </a:solidFill>
              </a:rPr>
              <a:t>赋值</a:t>
            </a:r>
            <a:endParaRPr lang="en-US" altLang="zh-CN" dirty="0">
              <a:solidFill>
                <a:srgbClr val="33CC33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 b=456;		</a:t>
            </a:r>
            <a:r>
              <a:rPr lang="en-US" altLang="zh-CN" dirty="0">
                <a:solidFill>
                  <a:srgbClr val="33CC33"/>
                </a:solidFill>
              </a:rPr>
              <a:t>// </a:t>
            </a:r>
            <a:r>
              <a:rPr lang="zh-CN" altLang="en-US" dirty="0">
                <a:solidFill>
                  <a:srgbClr val="33CC33"/>
                </a:solidFill>
              </a:rPr>
              <a:t>对变量</a:t>
            </a:r>
            <a:r>
              <a:rPr lang="en-US" altLang="zh-CN" dirty="0">
                <a:solidFill>
                  <a:srgbClr val="33CC33"/>
                </a:solidFill>
              </a:rPr>
              <a:t>b</a:t>
            </a:r>
            <a:r>
              <a:rPr lang="zh-CN" altLang="en-US" dirty="0">
                <a:solidFill>
                  <a:srgbClr val="33CC33"/>
                </a:solidFill>
              </a:rPr>
              <a:t>赋值</a:t>
            </a:r>
            <a:endParaRPr lang="en-US" altLang="zh-CN" dirty="0">
              <a:solidFill>
                <a:srgbClr val="33CC33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 sum=</a:t>
            </a:r>
            <a:r>
              <a:rPr lang="en-US" altLang="zh-CN" dirty="0" err="1"/>
              <a:t>a+b</a:t>
            </a:r>
            <a:r>
              <a:rPr lang="en-US" altLang="zh-CN" dirty="0"/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printf</a:t>
            </a:r>
            <a:r>
              <a:rPr lang="en-US" altLang="zh-CN" dirty="0"/>
              <a:t>("sum is </a:t>
            </a:r>
            <a:r>
              <a:rPr lang="en-US" altLang="zh-CN" dirty="0">
                <a:solidFill>
                  <a:srgbClr val="FF3300"/>
                </a:solidFill>
              </a:rPr>
              <a:t>%d</a:t>
            </a:r>
            <a:r>
              <a:rPr lang="en-US" altLang="zh-CN" dirty="0"/>
              <a:t>\</a:t>
            </a:r>
            <a:r>
              <a:rPr lang="en-US" altLang="zh-CN" dirty="0" err="1"/>
              <a:t>n",</a:t>
            </a:r>
            <a:r>
              <a:rPr lang="en-US" altLang="zh-CN" dirty="0" err="1">
                <a:solidFill>
                  <a:srgbClr val="0000FF"/>
                </a:solidFill>
              </a:rPr>
              <a:t>sum</a:t>
            </a:r>
            <a:r>
              <a:rPr lang="en-US" altLang="zh-CN" dirty="0"/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 return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运行结果：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sum is 579</a:t>
            </a:r>
          </a:p>
        </p:txBody>
      </p:sp>
      <p:sp>
        <p:nvSpPr>
          <p:cNvPr id="36869" name="AutoShape 4"/>
          <p:cNvSpPr>
            <a:spLocks noChangeArrowheads="1"/>
          </p:cNvSpPr>
          <p:nvPr/>
        </p:nvSpPr>
        <p:spPr bwMode="auto">
          <a:xfrm>
            <a:off x="7596188" y="1989138"/>
            <a:ext cx="792162" cy="503237"/>
          </a:xfrm>
          <a:prstGeom prst="wedgeRectCallout">
            <a:avLst>
              <a:gd name="adj1" fmla="val -454810"/>
              <a:gd name="adj2" fmla="val 114037"/>
            </a:avLst>
          </a:prstGeom>
          <a:solidFill>
            <a:srgbClr val="00FFFF"/>
          </a:solidFill>
          <a:ln w="3175">
            <a:solidFill>
              <a:srgbClr val="0000CC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/>
              <a:t>注释</a:t>
            </a:r>
          </a:p>
        </p:txBody>
      </p:sp>
      <p:sp>
        <p:nvSpPr>
          <p:cNvPr id="36870" name="AutoShape 5"/>
          <p:cNvSpPr>
            <a:spLocks noChangeArrowheads="1"/>
          </p:cNvSpPr>
          <p:nvPr/>
        </p:nvSpPr>
        <p:spPr bwMode="auto">
          <a:xfrm>
            <a:off x="4067175" y="1844675"/>
            <a:ext cx="2232025" cy="433388"/>
          </a:xfrm>
          <a:prstGeom prst="wedgeRectCallout">
            <a:avLst>
              <a:gd name="adj1" fmla="val -80301"/>
              <a:gd name="adj2" fmla="val 110440"/>
            </a:avLst>
          </a:prstGeom>
          <a:solidFill>
            <a:srgbClr val="00FFFF"/>
          </a:solidFill>
          <a:ln w="3175">
            <a:solidFill>
              <a:srgbClr val="0000CC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/>
              <a:t>定义变量的声明</a:t>
            </a:r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1116013" y="2276475"/>
            <a:ext cx="792162" cy="5032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36872" name="AutoShape 7"/>
          <p:cNvSpPr>
            <a:spLocks noChangeArrowheads="1"/>
          </p:cNvSpPr>
          <p:nvPr/>
        </p:nvSpPr>
        <p:spPr bwMode="auto">
          <a:xfrm>
            <a:off x="98425" y="3068638"/>
            <a:ext cx="1042988" cy="792162"/>
          </a:xfrm>
          <a:prstGeom prst="wedgeRectCallout">
            <a:avLst>
              <a:gd name="adj1" fmla="val 60958"/>
              <a:gd name="adj2" fmla="val -96894"/>
            </a:avLst>
          </a:prstGeom>
          <a:solidFill>
            <a:srgbClr val="00FFFF"/>
          </a:solidFill>
          <a:ln w="3175">
            <a:solidFill>
              <a:srgbClr val="0000CC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/>
              <a:t>变量的类型</a:t>
            </a:r>
          </a:p>
        </p:txBody>
      </p:sp>
      <p:sp>
        <p:nvSpPr>
          <p:cNvPr id="36873" name="Oval 8"/>
          <p:cNvSpPr>
            <a:spLocks noChangeArrowheads="1"/>
          </p:cNvSpPr>
          <p:nvPr/>
        </p:nvSpPr>
        <p:spPr bwMode="auto">
          <a:xfrm>
            <a:off x="3852863" y="3832225"/>
            <a:ext cx="647700" cy="6477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36874" name="AutoShape 9"/>
          <p:cNvSpPr>
            <a:spLocks noChangeArrowheads="1"/>
          </p:cNvSpPr>
          <p:nvPr/>
        </p:nvSpPr>
        <p:spPr bwMode="auto">
          <a:xfrm>
            <a:off x="4643438" y="3068638"/>
            <a:ext cx="4321175" cy="792162"/>
          </a:xfrm>
          <a:prstGeom prst="wedgeRectCallout">
            <a:avLst>
              <a:gd name="adj1" fmla="val -66310"/>
              <a:gd name="adj2" fmla="val 55810"/>
            </a:avLst>
          </a:prstGeom>
          <a:solidFill>
            <a:srgbClr val="00FFFF"/>
          </a:solidFill>
          <a:ln w="3175">
            <a:solidFill>
              <a:srgbClr val="0000CC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/>
              <a:t>输入输出的“格式字符串”，指定输入输出时的数据类型和格式</a:t>
            </a:r>
          </a:p>
        </p:txBody>
      </p:sp>
      <p:sp>
        <p:nvSpPr>
          <p:cNvPr id="36875" name="Line 13"/>
          <p:cNvSpPr>
            <a:spLocks noChangeShapeType="1"/>
          </p:cNvSpPr>
          <p:nvPr/>
        </p:nvSpPr>
        <p:spPr bwMode="auto">
          <a:xfrm>
            <a:off x="5435600" y="4365625"/>
            <a:ext cx="0" cy="4318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14"/>
          <p:cNvSpPr>
            <a:spLocks noChangeShapeType="1"/>
          </p:cNvSpPr>
          <p:nvPr/>
        </p:nvSpPr>
        <p:spPr bwMode="auto">
          <a:xfrm flipH="1">
            <a:off x="4211638" y="4797425"/>
            <a:ext cx="1223962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Line 15"/>
          <p:cNvSpPr>
            <a:spLocks noChangeShapeType="1"/>
          </p:cNvSpPr>
          <p:nvPr/>
        </p:nvSpPr>
        <p:spPr bwMode="auto">
          <a:xfrm flipH="1" flipV="1">
            <a:off x="4211638" y="4437063"/>
            <a:ext cx="0" cy="360362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AutoShape 16"/>
          <p:cNvSpPr>
            <a:spLocks noChangeArrowheads="1"/>
          </p:cNvSpPr>
          <p:nvPr/>
        </p:nvSpPr>
        <p:spPr bwMode="auto">
          <a:xfrm>
            <a:off x="4356100" y="5157788"/>
            <a:ext cx="3816350" cy="431800"/>
          </a:xfrm>
          <a:prstGeom prst="wedgeRectCallout">
            <a:avLst>
              <a:gd name="adj1" fmla="val -40144"/>
              <a:gd name="adj2" fmla="val -136764"/>
            </a:avLst>
          </a:prstGeom>
          <a:solidFill>
            <a:srgbClr val="00FFFF"/>
          </a:solidFill>
          <a:ln w="3175">
            <a:solidFill>
              <a:srgbClr val="0000CC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/>
              <a:t>输出时变量</a:t>
            </a:r>
            <a:r>
              <a:rPr lang="en-US" altLang="zh-CN" sz="2200"/>
              <a:t>sum</a:t>
            </a:r>
            <a:r>
              <a:rPr lang="zh-CN" altLang="en-US" sz="2200"/>
              <a:t>的值代替</a:t>
            </a:r>
            <a:r>
              <a:rPr lang="en-US" altLang="zh-CN" sz="2200"/>
              <a:t>%d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 autoUpdateAnimBg="0"/>
      <p:bldP spid="36870" grpId="0" animBg="1" autoUpdateAnimBg="0"/>
      <p:bldP spid="36871" grpId="0" animBg="1" autoUpdateAnimBg="0"/>
      <p:bldP spid="36872" grpId="0" animBg="1" autoUpdateAnimBg="0"/>
      <p:bldP spid="36873" grpId="0" animBg="1" autoUpdateAnimBg="0"/>
      <p:bldP spid="36874" grpId="0" animBg="1" autoUpdateAnimBg="0"/>
      <p:bldP spid="36875" grpId="0" animBg="1"/>
      <p:bldP spid="36876" grpId="0" animBg="1"/>
      <p:bldP spid="36877" grpId="0" animBg="1"/>
      <p:bldP spid="36878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C2C010C-FCFE-424A-AAC3-17446A48BE7E}" type="slidenum">
              <a:rPr lang="en-US" altLang="zh-CN" sz="1000" b="0">
                <a:ea typeface="宋体" panose="02010600030101010101" pitchFamily="2" charset="-122"/>
              </a:rPr>
              <a:t>34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-30163"/>
            <a:ext cx="7750175" cy="858838"/>
          </a:xfrm>
        </p:spPr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zh-CN" altLang="en-US"/>
              <a:t>程序实例（</a:t>
            </a:r>
            <a:r>
              <a:rPr lang="en-US" altLang="zh-CN"/>
              <a:t>c1-3.c</a:t>
            </a:r>
            <a:r>
              <a:rPr lang="zh-CN" altLang="en-US"/>
              <a:t>）</a:t>
            </a:r>
            <a:r>
              <a:rPr lang="en-US" altLang="zh-CN"/>
              <a:t>—</a:t>
            </a:r>
            <a:r>
              <a:rPr lang="zh-CN" altLang="en-US"/>
              <a:t>主函数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23913"/>
            <a:ext cx="8229600" cy="55578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FF3300"/>
                </a:solidFill>
              </a:rPr>
              <a:t>int</a:t>
            </a:r>
            <a:r>
              <a:rPr lang="en-US" altLang="zh-CN" dirty="0">
                <a:solidFill>
                  <a:srgbClr val="FF3300"/>
                </a:solidFill>
              </a:rPr>
              <a:t> max(</a:t>
            </a:r>
            <a:r>
              <a:rPr lang="en-US" altLang="zh-CN" dirty="0" err="1">
                <a:solidFill>
                  <a:srgbClr val="FF3300"/>
                </a:solidFill>
              </a:rPr>
              <a:t>int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 err="1">
                <a:solidFill>
                  <a:srgbClr val="FF3300"/>
                </a:solidFill>
              </a:rPr>
              <a:t>x,int</a:t>
            </a:r>
            <a:r>
              <a:rPr lang="en-US" altLang="zh-CN" dirty="0">
                <a:solidFill>
                  <a:srgbClr val="FF3300"/>
                </a:solidFill>
              </a:rPr>
              <a:t> y);</a:t>
            </a:r>
            <a:r>
              <a:rPr lang="en-US" altLang="zh-CN" dirty="0"/>
              <a:t>   </a:t>
            </a:r>
            <a:endParaRPr lang="en-US" altLang="zh-CN" dirty="0">
              <a:solidFill>
                <a:srgbClr val="33CC33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a,b,c</a:t>
            </a:r>
            <a:r>
              <a:rPr lang="en-US" altLang="zh-CN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("please input the value of a and b:");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CC0099"/>
                </a:solidFill>
              </a:rPr>
              <a:t>scanf</a:t>
            </a:r>
            <a:r>
              <a:rPr lang="en-US" altLang="zh-CN" dirty="0">
                <a:solidFill>
                  <a:srgbClr val="CC0099"/>
                </a:solidFill>
              </a:rPr>
              <a:t>("%</a:t>
            </a:r>
            <a:r>
              <a:rPr lang="en-US" altLang="zh-CN" dirty="0" err="1">
                <a:solidFill>
                  <a:srgbClr val="CC0099"/>
                </a:solidFill>
              </a:rPr>
              <a:t>d,%d",&amp;a,&amp;b</a:t>
            </a:r>
            <a:r>
              <a:rPr lang="en-US" altLang="zh-CN" dirty="0">
                <a:solidFill>
                  <a:srgbClr val="CC0099"/>
                </a:solidFill>
              </a:rPr>
              <a:t>);</a:t>
            </a:r>
            <a:r>
              <a:rPr lang="en-US" altLang="zh-CN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c=max(</a:t>
            </a:r>
            <a:r>
              <a:rPr lang="en-US" altLang="zh-CN" dirty="0" err="1">
                <a:solidFill>
                  <a:srgbClr val="0000FF"/>
                </a:solidFill>
              </a:rPr>
              <a:t>a,b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("max=%d\</a:t>
            </a:r>
            <a:r>
              <a:rPr lang="en-US" altLang="zh-CN" dirty="0" err="1"/>
              <a:t>n",c</a:t>
            </a:r>
            <a:r>
              <a:rPr lang="en-US" altLang="zh-CN" dirty="0"/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5076825" y="2276475"/>
            <a:ext cx="3240088" cy="792163"/>
          </a:xfrm>
          <a:prstGeom prst="wedgeRectCallout">
            <a:avLst>
              <a:gd name="adj1" fmla="val -71801"/>
              <a:gd name="adj2" fmla="val 11120"/>
            </a:avLst>
          </a:prstGeom>
          <a:solidFill>
            <a:srgbClr val="00FFFF"/>
          </a:solidFill>
          <a:ln w="3175">
            <a:solidFill>
              <a:srgbClr val="0000CC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0">
                <a:latin typeface="黑体" panose="02010609060101010101" pitchFamily="49" charset="-122"/>
              </a:rPr>
              <a:t>对子函数</a:t>
            </a:r>
            <a:r>
              <a:rPr lang="en-US" altLang="zh-CN" sz="2200" b="0"/>
              <a:t>max</a:t>
            </a:r>
            <a:r>
              <a:rPr lang="zh-CN" altLang="en-US" sz="2200" b="0">
                <a:latin typeface="黑体" panose="02010609060101010101" pitchFamily="49" charset="-122"/>
              </a:rPr>
              <a:t>的声明；</a:t>
            </a:r>
            <a:r>
              <a:rPr lang="en-US" altLang="zh-CN" sz="2200" b="0"/>
              <a:t>x</a:t>
            </a:r>
            <a:r>
              <a:rPr lang="zh-CN" altLang="en-US" sz="2200" b="0">
                <a:latin typeface="黑体" panose="02010609060101010101" pitchFamily="49" charset="-122"/>
              </a:rPr>
              <a:t>和</a:t>
            </a:r>
            <a:r>
              <a:rPr lang="en-US" altLang="zh-CN" sz="2200" b="0"/>
              <a:t>y</a:t>
            </a:r>
            <a:r>
              <a:rPr lang="zh-CN" altLang="en-US" sz="2200" b="0">
                <a:latin typeface="黑体" panose="02010609060101010101" pitchFamily="49" charset="-122"/>
              </a:rPr>
              <a:t>为形式参数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2843213" y="3141663"/>
            <a:ext cx="1441450" cy="431800"/>
          </a:xfrm>
          <a:prstGeom prst="wedgeRectCallout">
            <a:avLst>
              <a:gd name="adj1" fmla="val -134032"/>
              <a:gd name="adj2" fmla="val 191176"/>
            </a:avLst>
          </a:prstGeom>
          <a:noFill/>
          <a:ln w="3175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>
                <a:latin typeface="黑体" panose="02010609060101010101" pitchFamily="49" charset="-122"/>
              </a:rPr>
              <a:t>输入函数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827088" y="4076700"/>
            <a:ext cx="1081087" cy="5762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3708400" y="4076700"/>
            <a:ext cx="1150938" cy="647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37897" name="AutoShape 9"/>
          <p:cNvSpPr>
            <a:spLocks noChangeArrowheads="1"/>
          </p:cNvSpPr>
          <p:nvPr/>
        </p:nvSpPr>
        <p:spPr bwMode="auto">
          <a:xfrm>
            <a:off x="5651500" y="4149725"/>
            <a:ext cx="2665413" cy="720725"/>
          </a:xfrm>
          <a:prstGeom prst="wedgeRectCallout">
            <a:avLst>
              <a:gd name="adj1" fmla="val -83472"/>
              <a:gd name="adj2" fmla="val 7931"/>
            </a:avLst>
          </a:prstGeom>
          <a:solidFill>
            <a:srgbClr val="00FFFF"/>
          </a:solidFill>
          <a:ln w="3175">
            <a:solidFill>
              <a:srgbClr val="0000CC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0">
                <a:latin typeface="黑体" panose="02010609060101010101" pitchFamily="49" charset="-122"/>
              </a:rPr>
              <a:t>将用户输入的数值赋给变量</a:t>
            </a:r>
            <a:r>
              <a:rPr lang="en-US" altLang="zh-CN" sz="2200" b="0"/>
              <a:t>a</a:t>
            </a:r>
            <a:r>
              <a:rPr lang="zh-CN" altLang="en-US" sz="2200" b="0">
                <a:latin typeface="黑体" panose="02010609060101010101" pitchFamily="49" charset="-122"/>
              </a:rPr>
              <a:t>和</a:t>
            </a:r>
            <a:r>
              <a:rPr lang="en-US" altLang="zh-CN" sz="2200" b="0"/>
              <a:t>b</a:t>
            </a:r>
          </a:p>
        </p:txBody>
      </p:sp>
      <p:sp>
        <p:nvSpPr>
          <p:cNvPr id="37898" name="AutoShape 10"/>
          <p:cNvSpPr>
            <a:spLocks noChangeArrowheads="1"/>
          </p:cNvSpPr>
          <p:nvPr/>
        </p:nvSpPr>
        <p:spPr bwMode="auto">
          <a:xfrm>
            <a:off x="5651500" y="5013325"/>
            <a:ext cx="2881313" cy="1079500"/>
          </a:xfrm>
          <a:prstGeom prst="wedgeRectCallout">
            <a:avLst>
              <a:gd name="adj1" fmla="val -137384"/>
              <a:gd name="adj2" fmla="val -51764"/>
            </a:avLst>
          </a:prstGeom>
          <a:solidFill>
            <a:srgbClr val="00FFFF"/>
          </a:solidFill>
          <a:ln w="3175">
            <a:solidFill>
              <a:srgbClr val="0000CC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0">
                <a:latin typeface="黑体" panose="02010609060101010101" pitchFamily="49" charset="-122"/>
              </a:rPr>
              <a:t>调用子函数</a:t>
            </a:r>
            <a:r>
              <a:rPr lang="en-US" altLang="zh-CN" sz="2200" b="0"/>
              <a:t>max</a:t>
            </a:r>
            <a:r>
              <a:rPr lang="zh-CN" altLang="en-US" sz="2200" b="0">
                <a:latin typeface="黑体" panose="02010609060101010101" pitchFamily="49" charset="-122"/>
              </a:rPr>
              <a:t>，将得到的值赋给</a:t>
            </a:r>
            <a:r>
              <a:rPr lang="en-US" altLang="zh-CN" sz="2200" b="0"/>
              <a:t>c</a:t>
            </a:r>
            <a:r>
              <a:rPr lang="zh-CN" altLang="en-US" sz="2200" b="0"/>
              <a:t>；</a:t>
            </a:r>
            <a:r>
              <a:rPr lang="en-US" altLang="zh-CN" sz="2200" b="0"/>
              <a:t>a</a:t>
            </a:r>
            <a:r>
              <a:rPr lang="zh-CN" altLang="en-US" sz="2200" b="0"/>
              <a:t>和</a:t>
            </a:r>
            <a:r>
              <a:rPr lang="en-US" altLang="zh-CN" sz="2200" b="0"/>
              <a:t>b</a:t>
            </a:r>
            <a:r>
              <a:rPr lang="zh-CN" altLang="en-US" sz="2200" b="0"/>
              <a:t>为实际参数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4064000" y="981075"/>
            <a:ext cx="3963988" cy="1225550"/>
          </a:xfrm>
          <a:prstGeom prst="rect">
            <a:avLst/>
          </a:prstGeom>
          <a:solidFill>
            <a:srgbClr val="FF9900"/>
          </a:solidFill>
          <a:ln w="3175">
            <a:solidFill>
              <a:srgbClr val="FF0000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600">
                <a:latin typeface="黑体" panose="02010609060101010101" pitchFamily="49" charset="-122"/>
              </a:rPr>
              <a:t>C</a:t>
            </a:r>
            <a:r>
              <a:rPr lang="zh-CN" altLang="en-US" sz="2600">
                <a:latin typeface="黑体" panose="02010609060101010101" pitchFamily="49" charset="-122"/>
              </a:rPr>
              <a:t>程序中</a:t>
            </a:r>
            <a:r>
              <a:rPr lang="zh-CN" altLang="en-US" sz="2600">
                <a:solidFill>
                  <a:srgbClr val="0000FF"/>
                </a:solidFill>
                <a:latin typeface="黑体" panose="02010609060101010101" pitchFamily="49" charset="-122"/>
              </a:rPr>
              <a:t>有且只能有一个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600">
                <a:latin typeface="黑体" panose="02010609060101010101" pitchFamily="49" charset="-122"/>
              </a:rPr>
              <a:t>主函数</a:t>
            </a:r>
            <a:r>
              <a:rPr lang="en-US" altLang="zh-CN" sz="2600">
                <a:latin typeface="黑体" panose="02010609060101010101" pitchFamily="49" charset="-122"/>
              </a:rPr>
              <a:t>main,</a:t>
            </a:r>
            <a:r>
              <a:rPr lang="zh-CN" altLang="en-US" sz="2600">
                <a:latin typeface="黑体" panose="02010609060101010101" pitchFamily="49" charset="-122"/>
              </a:rPr>
              <a:t>但是可以有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0000CC"/>
                </a:solidFill>
                <a:latin typeface="黑体" panose="02010609060101010101" pitchFamily="49" charset="-122"/>
              </a:rPr>
              <a:t>多个</a:t>
            </a:r>
            <a:r>
              <a:rPr lang="zh-CN" altLang="en-US" sz="2600">
                <a:latin typeface="黑体" panose="02010609060101010101" pitchFamily="49" charset="-122"/>
              </a:rPr>
              <a:t>子函数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 autoUpdateAnimBg="0"/>
      <p:bldP spid="37894" grpId="0" animBg="1" autoUpdateAnimBg="0"/>
      <p:bldP spid="37895" grpId="0" animBg="1" autoUpdateAnimBg="0"/>
      <p:bldP spid="37896" grpId="0" animBg="1" autoUpdateAnimBg="0"/>
      <p:bldP spid="37897" grpId="0" animBg="1" autoUpdateAnimBg="0"/>
      <p:bldP spid="37898" grpId="0" animBg="1" autoUpdateAnimBg="0"/>
      <p:bldP spid="37899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A5490E2-800A-454A-9B84-65030FA54B0F}" type="slidenum">
              <a:rPr lang="en-US" altLang="zh-CN" sz="1000" b="0">
                <a:ea typeface="宋体" panose="02010600030101010101" pitchFamily="2" charset="-122"/>
              </a:rPr>
              <a:t>35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800" y="-42863"/>
            <a:ext cx="7778750" cy="858838"/>
          </a:xfrm>
        </p:spPr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zh-CN" altLang="en-US"/>
              <a:t>程序实例（</a:t>
            </a:r>
            <a:r>
              <a:rPr lang="en-US" altLang="zh-CN"/>
              <a:t>c1-3.c</a:t>
            </a:r>
            <a:r>
              <a:rPr lang="zh-CN" altLang="en-US"/>
              <a:t>）</a:t>
            </a:r>
            <a:r>
              <a:rPr lang="en-US" altLang="zh-CN"/>
              <a:t>—</a:t>
            </a:r>
            <a:r>
              <a:rPr lang="zh-CN" altLang="en-US"/>
              <a:t>子函数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11213"/>
            <a:ext cx="8218488" cy="5659437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FF3300"/>
                </a:solidFill>
              </a:rPr>
              <a:t>int</a:t>
            </a:r>
            <a:r>
              <a:rPr lang="en-US" altLang="zh-CN" dirty="0">
                <a:solidFill>
                  <a:srgbClr val="FF3300"/>
                </a:solidFill>
              </a:rPr>
              <a:t> max(</a:t>
            </a:r>
            <a:r>
              <a:rPr lang="en-US" altLang="zh-CN" dirty="0" err="1">
                <a:solidFill>
                  <a:srgbClr val="FF3300"/>
                </a:solidFill>
              </a:rPr>
              <a:t>int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 err="1">
                <a:solidFill>
                  <a:srgbClr val="FF3300"/>
                </a:solidFill>
              </a:rPr>
              <a:t>x,int</a:t>
            </a:r>
            <a:r>
              <a:rPr lang="en-US" altLang="zh-CN" dirty="0">
                <a:solidFill>
                  <a:srgbClr val="FF3300"/>
                </a:solidFill>
              </a:rPr>
              <a:t> y)</a:t>
            </a:r>
            <a:r>
              <a:rPr lang="en-US" altLang="zh-CN" dirty="0"/>
              <a:t>   	</a:t>
            </a:r>
            <a:r>
              <a:rPr lang="en-US" altLang="zh-CN" dirty="0">
                <a:solidFill>
                  <a:srgbClr val="33CC33"/>
                </a:solidFill>
              </a:rPr>
              <a:t>//</a:t>
            </a:r>
            <a:r>
              <a:rPr lang="zh-CN" altLang="en-US" dirty="0">
                <a:solidFill>
                  <a:srgbClr val="33CC33"/>
                </a:solidFill>
              </a:rPr>
              <a:t>定义函数</a:t>
            </a:r>
            <a:r>
              <a:rPr lang="en-US" altLang="zh-CN" dirty="0">
                <a:solidFill>
                  <a:srgbClr val="33CC33"/>
                </a:solidFill>
              </a:rPr>
              <a:t>max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int</a:t>
            </a:r>
            <a:r>
              <a:rPr lang="en-US" altLang="zh-CN" dirty="0"/>
              <a:t> z;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  </a:t>
            </a:r>
            <a:r>
              <a:rPr lang="en-US" altLang="zh-CN" dirty="0">
                <a:solidFill>
                  <a:srgbClr val="CC0099"/>
                </a:solidFill>
              </a:rPr>
              <a:t>if(x&gt;y)</a:t>
            </a:r>
            <a:r>
              <a:rPr lang="en-US" altLang="zh-CN" dirty="0"/>
              <a:t> 			</a:t>
            </a:r>
            <a:r>
              <a:rPr lang="en-US" altLang="zh-CN" dirty="0">
                <a:solidFill>
                  <a:srgbClr val="33CC33"/>
                </a:solidFill>
              </a:rPr>
              <a:t>//</a:t>
            </a:r>
            <a:r>
              <a:rPr lang="zh-CN" altLang="en-US" dirty="0">
                <a:solidFill>
                  <a:srgbClr val="33CC33"/>
                </a:solidFill>
              </a:rPr>
              <a:t>如果</a:t>
            </a:r>
            <a:r>
              <a:rPr lang="en-US" altLang="zh-CN" dirty="0">
                <a:solidFill>
                  <a:srgbClr val="33CC33"/>
                </a:solidFill>
              </a:rPr>
              <a:t>x&gt;y</a:t>
            </a:r>
            <a:r>
              <a:rPr lang="zh-CN" altLang="en-US" dirty="0">
                <a:solidFill>
                  <a:srgbClr val="33CC33"/>
                </a:solidFill>
              </a:rPr>
              <a:t>，则</a:t>
            </a:r>
            <a:r>
              <a:rPr lang="en-US" altLang="zh-CN" dirty="0">
                <a:solidFill>
                  <a:srgbClr val="33CC33"/>
                </a:solidFill>
              </a:rPr>
              <a:t>z=x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	z=x;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  </a:t>
            </a:r>
            <a:r>
              <a:rPr lang="en-US" altLang="zh-CN" dirty="0">
                <a:solidFill>
                  <a:srgbClr val="CC0099"/>
                </a:solidFill>
              </a:rPr>
              <a:t>else</a:t>
            </a:r>
            <a:r>
              <a:rPr lang="en-US" altLang="zh-CN" dirty="0"/>
              <a:t> 			</a:t>
            </a:r>
            <a:r>
              <a:rPr lang="en-US" altLang="zh-CN" dirty="0">
                <a:solidFill>
                  <a:srgbClr val="33CC33"/>
                </a:solidFill>
              </a:rPr>
              <a:t>//</a:t>
            </a:r>
            <a:r>
              <a:rPr lang="zh-CN" altLang="en-US" dirty="0">
                <a:solidFill>
                  <a:srgbClr val="33CC33"/>
                </a:solidFill>
              </a:rPr>
              <a:t>如果</a:t>
            </a:r>
            <a:r>
              <a:rPr lang="en-US" altLang="zh-CN" dirty="0">
                <a:solidFill>
                  <a:srgbClr val="33CC33"/>
                </a:solidFill>
              </a:rPr>
              <a:t>x&lt;=y</a:t>
            </a:r>
            <a:r>
              <a:rPr lang="zh-CN" altLang="en-US" dirty="0">
                <a:solidFill>
                  <a:srgbClr val="33CC33"/>
                </a:solidFill>
              </a:rPr>
              <a:t>，则</a:t>
            </a:r>
            <a:r>
              <a:rPr lang="en-US" altLang="zh-CN" dirty="0">
                <a:solidFill>
                  <a:srgbClr val="33CC33"/>
                </a:solidFill>
              </a:rPr>
              <a:t>z=y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	z=y;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  </a:t>
            </a:r>
            <a:r>
              <a:rPr lang="en-US" altLang="zh-CN" dirty="0">
                <a:solidFill>
                  <a:srgbClr val="0000CC"/>
                </a:solidFill>
              </a:rPr>
              <a:t>return(z);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程序运行情况：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Please input the value of a and b:1,2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max=2</a:t>
            </a:r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 flipH="1">
            <a:off x="7308850" y="5516563"/>
            <a:ext cx="144463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6588125" y="5876925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AutoShape 6"/>
          <p:cNvSpPr>
            <a:spLocks noChangeArrowheads="1"/>
          </p:cNvSpPr>
          <p:nvPr/>
        </p:nvSpPr>
        <p:spPr bwMode="auto">
          <a:xfrm>
            <a:off x="3563938" y="3789363"/>
            <a:ext cx="4968875" cy="792162"/>
          </a:xfrm>
          <a:prstGeom prst="wedgeRectCallout">
            <a:avLst>
              <a:gd name="adj1" fmla="val -64218"/>
              <a:gd name="adj2" fmla="val 19741"/>
            </a:avLst>
          </a:prstGeom>
          <a:solidFill>
            <a:srgbClr val="00FFFF"/>
          </a:solidFill>
          <a:ln w="3175">
            <a:solidFill>
              <a:srgbClr val="0000CC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200" b="0">
                <a:latin typeface="黑体" panose="02010609060101010101" pitchFamily="49" charset="-122"/>
              </a:rPr>
              <a:t>将</a:t>
            </a:r>
            <a:r>
              <a:rPr lang="en-US" altLang="zh-CN" sz="2200" b="0"/>
              <a:t>z</a:t>
            </a:r>
            <a:r>
              <a:rPr lang="zh-CN" altLang="en-US" sz="2200" b="0">
                <a:latin typeface="黑体" panose="02010609060101010101" pitchFamily="49" charset="-122"/>
              </a:rPr>
              <a:t>的值返回到主函数</a:t>
            </a:r>
            <a:r>
              <a:rPr lang="en-US" altLang="zh-CN" sz="2200" b="0"/>
              <a:t>main</a:t>
            </a:r>
            <a:r>
              <a:rPr lang="zh-CN" altLang="en-US" sz="2200" b="0">
                <a:latin typeface="黑体" panose="02010609060101010101" pitchFamily="49" charset="-122"/>
              </a:rPr>
              <a:t>中调用子函数</a:t>
            </a:r>
            <a:r>
              <a:rPr lang="en-US" altLang="zh-CN" sz="2200" b="0"/>
              <a:t>max</a:t>
            </a:r>
            <a:r>
              <a:rPr lang="zh-CN" altLang="en-US" sz="2200" b="0">
                <a:latin typeface="黑体" panose="02010609060101010101" pitchFamily="49" charset="-122"/>
              </a:rPr>
              <a:t>的位置，即</a:t>
            </a:r>
            <a:r>
              <a:rPr lang="zh-CN" altLang="en-US" sz="2200" b="0"/>
              <a:t>“</a:t>
            </a:r>
            <a:r>
              <a:rPr lang="en-US" altLang="zh-CN" sz="2200" b="0"/>
              <a:t>c=max(a,b)”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AE5686F-261E-4A4C-B328-F93F0897DDD0}" type="slidenum">
              <a:rPr lang="en-US" altLang="zh-CN" sz="1000" b="0">
                <a:ea typeface="宋体" panose="02010600030101010101" pitchFamily="2" charset="-122"/>
              </a:rPr>
              <a:t>36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-14288"/>
            <a:ext cx="7543800" cy="858838"/>
          </a:xfrm>
        </p:spPr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zh-CN" altLang="en-US"/>
              <a:t>程序概括（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892175"/>
            <a:ext cx="8229600" cy="2465388"/>
          </a:xfrm>
        </p:spPr>
        <p:txBody>
          <a:bodyPr/>
          <a:lstStyle/>
          <a:p>
            <a:pPr eaLnBrk="1" hangingPunct="1"/>
            <a:r>
              <a:rPr lang="en-US" altLang="zh-CN" sz="3600"/>
              <a:t>C</a:t>
            </a:r>
            <a:r>
              <a:rPr lang="zh-CN" altLang="en-US" sz="3600"/>
              <a:t>程序是由函数构成的</a:t>
            </a:r>
          </a:p>
          <a:p>
            <a:pPr lvl="1" eaLnBrk="1" hangingPunct="1"/>
            <a:r>
              <a:rPr lang="zh-CN" altLang="en-US" sz="3200"/>
              <a:t>必须并且只能有一个</a:t>
            </a:r>
            <a:r>
              <a:rPr lang="en-US" altLang="zh-CN" sz="3200"/>
              <a:t>main</a:t>
            </a:r>
            <a:r>
              <a:rPr lang="zh-CN" altLang="en-US" sz="3200"/>
              <a:t>函数</a:t>
            </a:r>
          </a:p>
          <a:p>
            <a:pPr lvl="1" eaLnBrk="1" hangingPunct="1"/>
            <a:r>
              <a:rPr lang="zh-CN" altLang="en-US" sz="3200"/>
              <a:t>可以包含若干个其他函数</a:t>
            </a:r>
          </a:p>
          <a:p>
            <a:pPr lvl="2" eaLnBrk="1" hangingPunct="1"/>
            <a:r>
              <a:rPr lang="zh-CN" altLang="en-US" sz="2800"/>
              <a:t>例如标准库函数、用户自己编制的子函数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323850" y="3213100"/>
            <a:ext cx="4968875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int max(int x,int y);</a:t>
            </a:r>
            <a:r>
              <a:rPr lang="en-US" altLang="zh-CN" sz="2400">
                <a:ea typeface="宋体" panose="02010600030101010101" pitchFamily="2" charset="-122"/>
              </a:rPr>
              <a:t> 	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int a,b,c;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scanf</a:t>
            </a:r>
            <a:r>
              <a:rPr lang="en-US" altLang="zh-CN" sz="2400">
                <a:ea typeface="宋体" panose="02010600030101010101" pitchFamily="2" charset="-122"/>
              </a:rPr>
              <a:t>("%d%d",&amp;a,&amp;b); 	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c=max(a,b); 	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>
                <a:ea typeface="宋体" panose="02010600030101010101" pitchFamily="2" charset="-122"/>
              </a:rPr>
              <a:t>("max=%d\n",c);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5508625" y="3500438"/>
            <a:ext cx="3313113" cy="2660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int max(int x,int y)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int z;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if(x&gt;y) 	z=x;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else       z=y;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return(z);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6084888" y="260350"/>
            <a:ext cx="2736850" cy="1008063"/>
          </a:xfrm>
          <a:prstGeom prst="wedgeRectCallout">
            <a:avLst>
              <a:gd name="adj1" fmla="val -77551"/>
              <a:gd name="adj2" fmla="val 47009"/>
            </a:avLst>
          </a:prstGeom>
          <a:solidFill>
            <a:srgbClr val="00FFFF"/>
          </a:solidFill>
          <a:ln w="12700">
            <a:solidFill>
              <a:srgbClr val="0000CC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600" b="0" dirty="0">
                <a:solidFill>
                  <a:srgbClr val="FF0000"/>
                </a:solidFill>
                <a:latin typeface="黑体" panose="02010609060101010101" pitchFamily="49" charset="-122"/>
              </a:rPr>
              <a:t>函数</a:t>
            </a:r>
            <a:r>
              <a:rPr lang="zh-CN" altLang="en-US" sz="2600" b="0" dirty="0">
                <a:latin typeface="黑体" panose="02010609060101010101" pitchFamily="49" charset="-122"/>
              </a:rPr>
              <a:t>是</a:t>
            </a:r>
            <a:r>
              <a:rPr lang="en-US" altLang="zh-CN" sz="2600" b="0" dirty="0"/>
              <a:t>C</a:t>
            </a:r>
            <a:r>
              <a:rPr lang="zh-CN" altLang="en-US" sz="2600" b="0" dirty="0">
                <a:latin typeface="黑体" panose="02010609060101010101" pitchFamily="49" charset="-122"/>
              </a:rPr>
              <a:t>程序的基本单位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 autoUpdateAnimBg="0"/>
      <p:bldP spid="39941" grpId="0" animBg="1" autoUpdateAnimBg="0"/>
      <p:bldP spid="39942" grpId="0" animBg="1" autoUpdateAnimBg="0"/>
      <p:bldP spid="3994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13BECA1-9ED4-4BEC-B5FF-82039B63DF0C}" type="slidenum">
              <a:rPr lang="en-US" altLang="zh-CN" sz="1000" b="0">
                <a:ea typeface="宋体" panose="02010600030101010101" pitchFamily="2" charset="-122"/>
              </a:rPr>
              <a:t>37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500" y="-4763"/>
            <a:ext cx="7543800" cy="858838"/>
          </a:xfrm>
        </p:spPr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zh-CN" altLang="en-US"/>
              <a:t>程序概括（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808038"/>
            <a:ext cx="8640762" cy="5399087"/>
          </a:xfrm>
        </p:spPr>
        <p:txBody>
          <a:bodyPr/>
          <a:lstStyle/>
          <a:p>
            <a:pPr eaLnBrk="1" hangingPunct="1"/>
            <a:r>
              <a:rPr lang="en-US" altLang="zh-CN" sz="3600"/>
              <a:t>C</a:t>
            </a:r>
            <a:r>
              <a:rPr lang="zh-CN" altLang="en-US" sz="3600"/>
              <a:t>程序中的函数由两部分组成</a:t>
            </a:r>
          </a:p>
          <a:p>
            <a:pPr lvl="1" eaLnBrk="1" hangingPunct="1"/>
            <a:r>
              <a:rPr lang="zh-CN" altLang="en-US" sz="3200">
                <a:solidFill>
                  <a:srgbClr val="CC0099"/>
                </a:solidFill>
              </a:rPr>
              <a:t>函数首部</a:t>
            </a:r>
          </a:p>
          <a:p>
            <a:pPr lvl="2" eaLnBrk="1" hangingPunct="1"/>
            <a:r>
              <a:rPr lang="zh-CN" altLang="en-US" sz="2600"/>
              <a:t>函数类型 函数名</a:t>
            </a:r>
            <a:r>
              <a:rPr lang="en-US" altLang="zh-CN" sz="2600"/>
              <a:t>([</a:t>
            </a:r>
            <a:r>
              <a:rPr lang="zh-CN" altLang="en-US" sz="2600"/>
              <a:t>函数参数的类型</a:t>
            </a:r>
            <a:r>
              <a:rPr lang="en-US" altLang="zh-CN" sz="2600"/>
              <a:t>]</a:t>
            </a:r>
            <a:r>
              <a:rPr lang="zh-CN" altLang="en-US" sz="2600"/>
              <a:t>、</a:t>
            </a:r>
            <a:r>
              <a:rPr lang="en-US" altLang="zh-CN" sz="2600"/>
              <a:t>[</a:t>
            </a:r>
            <a:r>
              <a:rPr lang="zh-CN" altLang="en-US" sz="2600"/>
              <a:t>函数参数</a:t>
            </a:r>
            <a:r>
              <a:rPr lang="en-US" altLang="zh-CN" sz="2600"/>
              <a:t>])</a:t>
            </a:r>
          </a:p>
          <a:p>
            <a:pPr lvl="2" eaLnBrk="1" hangingPunct="1"/>
            <a:r>
              <a:rPr lang="en-US" altLang="zh-CN" sz="2800"/>
              <a:t>int max</a:t>
            </a: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en-US" altLang="zh-CN" sz="2800"/>
              <a:t>int x, int y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</a:p>
          <a:p>
            <a:pPr lvl="2" eaLnBrk="1" hangingPunct="1"/>
            <a:r>
              <a:rPr lang="en-US" altLang="zh-CN" sz="2800"/>
              <a:t>void main</a:t>
            </a:r>
            <a:r>
              <a:rPr lang="en-US" altLang="zh-CN" sz="2800">
                <a:solidFill>
                  <a:srgbClr val="0000FF"/>
                </a:solidFill>
              </a:rPr>
              <a:t>()</a:t>
            </a:r>
          </a:p>
          <a:p>
            <a:pPr lvl="1" eaLnBrk="1" hangingPunct="1"/>
            <a:r>
              <a:rPr lang="zh-CN" altLang="en-US" sz="3200">
                <a:solidFill>
                  <a:srgbClr val="CC0099"/>
                </a:solidFill>
              </a:rPr>
              <a:t>函数体</a:t>
            </a:r>
            <a:r>
              <a:rPr lang="zh-CN" altLang="en-US" sz="3200"/>
              <a:t>（由一对花括号</a:t>
            </a:r>
            <a:r>
              <a:rPr lang="en-US" altLang="zh-CN" sz="3200"/>
              <a:t>{ }</a:t>
            </a:r>
            <a:r>
              <a:rPr lang="zh-CN" altLang="en-US" sz="3200"/>
              <a:t>括起来）</a:t>
            </a:r>
          </a:p>
          <a:p>
            <a:pPr lvl="2" eaLnBrk="1" hangingPunct="1"/>
            <a:r>
              <a:rPr lang="zh-CN" altLang="en-US" sz="2600"/>
              <a:t>声明部分</a:t>
            </a:r>
          </a:p>
          <a:p>
            <a:pPr lvl="3" eaLnBrk="1" hangingPunct="1"/>
            <a:r>
              <a:rPr lang="zh-CN" altLang="en-US" sz="2600"/>
              <a:t>对变量的定义、对子函数的声明</a:t>
            </a:r>
          </a:p>
          <a:p>
            <a:pPr lvl="2" eaLnBrk="1" hangingPunct="1"/>
            <a:r>
              <a:rPr lang="zh-CN" altLang="en-US" sz="2600"/>
              <a:t>执行部分</a:t>
            </a:r>
          </a:p>
          <a:p>
            <a:pPr lvl="3" eaLnBrk="1" hangingPunct="1"/>
            <a:r>
              <a:rPr lang="zh-CN" altLang="en-US" sz="2600"/>
              <a:t>有若干语句组成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944CC48-2A4C-49E2-B12C-7603D0C461A8}" type="slidenum">
              <a:rPr lang="en-US" altLang="zh-CN" sz="1000" b="0">
                <a:ea typeface="宋体" panose="02010600030101010101" pitchFamily="2" charset="-122"/>
              </a:rPr>
              <a:t>38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zh-CN" altLang="en-US"/>
              <a:t>程序概括（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341438"/>
            <a:ext cx="7921625" cy="4933950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en-US" altLang="zh-CN" sz="3600" dirty="0"/>
              <a:t>C</a:t>
            </a:r>
            <a:r>
              <a:rPr lang="zh-CN" altLang="en-US" sz="3600" dirty="0"/>
              <a:t>程序总是从</a:t>
            </a:r>
            <a:r>
              <a:rPr lang="en-US" altLang="zh-CN" sz="3600" dirty="0">
                <a:solidFill>
                  <a:srgbClr val="FF0000"/>
                </a:solidFill>
              </a:rPr>
              <a:t>main</a:t>
            </a:r>
            <a:r>
              <a:rPr lang="zh-CN" altLang="en-US" sz="3600" dirty="0">
                <a:solidFill>
                  <a:srgbClr val="FF0000"/>
                </a:solidFill>
              </a:rPr>
              <a:t>函数</a:t>
            </a:r>
            <a:r>
              <a:rPr lang="zh-CN" altLang="en-US" sz="3600" dirty="0"/>
              <a:t>开始执行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zh-CN" sz="3600"/>
              <a:t>C</a:t>
            </a:r>
            <a:r>
              <a:rPr lang="zh-CN" altLang="en-US" sz="3600" dirty="0"/>
              <a:t>程序的函数体中的每一条声明和执行语句的最后必须有一个</a:t>
            </a:r>
            <a:r>
              <a:rPr lang="zh-CN" altLang="en-US" sz="3600" dirty="0">
                <a:solidFill>
                  <a:srgbClr val="CC0099"/>
                </a:solidFill>
              </a:rPr>
              <a:t>分号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zh-CN" sz="3600" dirty="0"/>
              <a:t>C</a:t>
            </a:r>
            <a:r>
              <a:rPr lang="zh-CN" altLang="en-US" sz="3600" dirty="0"/>
              <a:t>程序用</a:t>
            </a:r>
            <a:r>
              <a:rPr lang="en-US" altLang="zh-CN" sz="3600" dirty="0">
                <a:solidFill>
                  <a:srgbClr val="33CC33"/>
                </a:solidFill>
              </a:rPr>
              <a:t>/*……*/</a:t>
            </a:r>
            <a:r>
              <a:rPr lang="zh-CN" altLang="en-US" sz="3600" dirty="0"/>
              <a:t>或</a:t>
            </a:r>
            <a:r>
              <a:rPr lang="en-US" altLang="zh-CN" sz="3600" dirty="0">
                <a:solidFill>
                  <a:srgbClr val="33CC33"/>
                </a:solidFill>
              </a:rPr>
              <a:t>//</a:t>
            </a:r>
            <a:r>
              <a:rPr lang="zh-CN" altLang="en-US" sz="3600" dirty="0"/>
              <a:t>对程序中的内容做注释，增加程序的可读性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CE3F9DE-25D9-4AB1-84D1-A0551DC21A7F}" type="slidenum">
              <a:rPr lang="en-US" altLang="zh-CN" sz="1000" b="0">
                <a:ea typeface="宋体" panose="02010600030101010101" pitchFamily="2" charset="-122"/>
              </a:rPr>
              <a:t>39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7777162" cy="5976938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z="3600"/>
              <a:t>打开一个已有的程序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000"/>
              <a:t>找到</a:t>
            </a:r>
            <a:r>
              <a:rPr lang="en-US" altLang="zh-CN" sz="3000"/>
              <a:t>C</a:t>
            </a:r>
            <a:r>
              <a:rPr lang="zh-CN" altLang="en-US" sz="3000"/>
              <a:t>程序所在的路径，</a:t>
            </a:r>
            <a:r>
              <a:rPr lang="zh-CN" altLang="en-US" sz="3000">
                <a:solidFill>
                  <a:srgbClr val="CC0099"/>
                </a:solidFill>
              </a:rPr>
              <a:t>双击此文件</a:t>
            </a:r>
            <a:r>
              <a:rPr lang="zh-CN" altLang="en-US" sz="3000"/>
              <a:t>即可进入</a:t>
            </a:r>
            <a:r>
              <a:rPr lang="en-US" altLang="zh-CN" sz="3000"/>
              <a:t>Visual C++ 6.0</a:t>
            </a:r>
            <a:r>
              <a:rPr lang="zh-CN" altLang="en-US" sz="3000"/>
              <a:t>程序开发环境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en-US" altLang="zh-CN" sz="3000"/>
              <a:t>Visual C++ 6.0</a:t>
            </a:r>
            <a:r>
              <a:rPr lang="zh-CN" altLang="en-US" sz="3000"/>
              <a:t>中的</a:t>
            </a:r>
            <a:r>
              <a:rPr lang="en-US" altLang="zh-CN" sz="3000">
                <a:solidFill>
                  <a:srgbClr val="CC0099"/>
                </a:solidFill>
              </a:rPr>
              <a:t>File→Open</a:t>
            </a:r>
            <a:r>
              <a:rPr lang="zh-CN" altLang="en-US" sz="3000"/>
              <a:t>或者点击工具栏中的“打开文件”图标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3600"/>
              <a:t>通过已有的程序建立一个新程序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000"/>
              <a:t>打开一个已有的</a:t>
            </a:r>
            <a:r>
              <a:rPr lang="en-US" altLang="zh-CN" sz="3000"/>
              <a:t>C</a:t>
            </a:r>
            <a:r>
              <a:rPr lang="zh-CN" altLang="en-US" sz="3000"/>
              <a:t>程序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000"/>
              <a:t>在程序编辑窗口中修改程序内容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000"/>
              <a:t>通过</a:t>
            </a:r>
            <a:r>
              <a:rPr lang="en-US" altLang="zh-CN" sz="3000">
                <a:solidFill>
                  <a:srgbClr val="CC0099"/>
                </a:solidFill>
              </a:rPr>
              <a:t>File→Save As</a:t>
            </a:r>
            <a:r>
              <a:rPr lang="zh-CN" altLang="en-US" sz="3000"/>
              <a:t>另存为新的文件名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zh-CN" altLang="en-US" dirty="0"/>
              <a:t>参考书目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38" y="476568"/>
            <a:ext cx="3683144" cy="53732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917" y="6093306"/>
            <a:ext cx="90364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 eaLnBrk="1" hangingPunct="1">
              <a:spcAft>
                <a:spcPct val="20000"/>
              </a:spcAft>
              <a:defRPr/>
            </a:pPr>
            <a:r>
              <a:rPr lang="zh-CN" altLang="en-US" sz="2400" b="1" dirty="0">
                <a:latin typeface="黑体" panose="02010609060101010101" pitchFamily="49" charset="-122"/>
                <a:cs typeface="+mn-cs"/>
              </a:rPr>
              <a:t>电子版：</a:t>
            </a:r>
            <a:r>
              <a:rPr sz="2400" b="1" dirty="0">
                <a:latin typeface="黑体" panose="02010609060101010101" pitchFamily="49" charset="-122"/>
              </a:rPr>
              <a:t>从问题到程序 程序设计与C语言引论 第2版.pdf</a:t>
            </a:r>
            <a:r>
              <a:rPr lang="zh-CN" altLang="en-US" sz="2400" b="1" dirty="0">
                <a:latin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9C56AD3-5ED9-431F-A264-75B1ECACF8F8}" type="slidenum">
              <a:rPr lang="en-US" altLang="zh-CN" sz="1000" b="0">
                <a:ea typeface="宋体" panose="02010600030101010101" pitchFamily="2" charset="-122"/>
              </a:rPr>
              <a:t>40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程序的调试（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2513"/>
            <a:ext cx="8229600" cy="5132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int main()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int a,b,c,sum;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a=123;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b=456;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sum=a+b;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printf("sum is %d\n",sum);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return 0;</a:t>
            </a:r>
            <a:endParaRPr lang="zh-CN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  <p:sp>
        <p:nvSpPr>
          <p:cNvPr id="44037" name="Oval 6"/>
          <p:cNvSpPr>
            <a:spLocks noChangeArrowheads="1"/>
          </p:cNvSpPr>
          <p:nvPr/>
        </p:nvSpPr>
        <p:spPr bwMode="auto">
          <a:xfrm>
            <a:off x="2268538" y="2492375"/>
            <a:ext cx="287337" cy="647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CC88495-942F-4676-BD71-DD13D7917C3B}" type="slidenum">
              <a:rPr lang="en-US" altLang="zh-CN" sz="1000" b="0">
                <a:ea typeface="宋体" panose="02010600030101010101" pitchFamily="2" charset="-122"/>
              </a:rPr>
              <a:t>41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程序的调试（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268413"/>
            <a:ext cx="8229600" cy="4968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/>
              <a:t>#include &lt;stdio.h&gt;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/>
              <a:t>int main();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/>
              <a:t>	printf("This is a C program.\n")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/>
              <a:t>   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/>
              <a:t>}</a:t>
            </a:r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2527300" y="2060575"/>
            <a:ext cx="287338" cy="5032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4183063" y="1989138"/>
            <a:ext cx="2592387" cy="647700"/>
          </a:xfrm>
          <a:prstGeom prst="wedgeRectCallout">
            <a:avLst>
              <a:gd name="adj1" fmla="val -104931"/>
              <a:gd name="adj2" fmla="val 10051"/>
            </a:avLst>
          </a:prstGeom>
          <a:solidFill>
            <a:srgbClr val="00FFFF"/>
          </a:solidFill>
          <a:ln w="28575">
            <a:solidFill>
              <a:srgbClr val="0000FF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/>
              <a:t>多了一个分号</a:t>
            </a: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4716463" y="4581525"/>
            <a:ext cx="2592387" cy="647700"/>
          </a:xfrm>
          <a:prstGeom prst="wedgeRectCallout">
            <a:avLst>
              <a:gd name="adj1" fmla="val 62310"/>
              <a:gd name="adj2" fmla="val -171569"/>
            </a:avLst>
          </a:prstGeom>
          <a:solidFill>
            <a:srgbClr val="00FFFF"/>
          </a:solidFill>
          <a:ln w="28575">
            <a:solidFill>
              <a:srgbClr val="0000FF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/>
              <a:t>少了一个分号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 autoUpdateAnimBg="0"/>
      <p:bldP spid="45062" grpId="0" animBg="1" autoUpdateAnimBg="0"/>
      <p:bldP spid="45063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练习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Visual C++ 6.0</a:t>
            </a:r>
            <a:r>
              <a:rPr lang="zh-CN" altLang="en-US" dirty="0"/>
              <a:t>的开发环境</a:t>
            </a:r>
          </a:p>
          <a:p>
            <a:r>
              <a:rPr lang="zh-CN" altLang="en-US" dirty="0"/>
              <a:t>上机运行本章的</a:t>
            </a:r>
            <a:r>
              <a:rPr lang="en-US" altLang="zh-CN" dirty="0"/>
              <a:t>3</a:t>
            </a:r>
            <a:r>
              <a:rPr lang="zh-CN" altLang="en-US" dirty="0"/>
              <a:t>个例题，理解以下概念：</a:t>
            </a:r>
          </a:p>
          <a:p>
            <a:pPr lvl="1"/>
            <a:r>
              <a:rPr lang="zh-CN" altLang="en-US" dirty="0"/>
              <a:t>源程序  目标程序  可执行程序</a:t>
            </a:r>
          </a:p>
          <a:p>
            <a:pPr lvl="1"/>
            <a:r>
              <a:rPr lang="zh-CN" altLang="en-US" dirty="0"/>
              <a:t>程序编辑  程序编译  程序连接</a:t>
            </a:r>
          </a:p>
          <a:p>
            <a:endParaRPr lang="en-US" altLang="zh-CN" dirty="0"/>
          </a:p>
          <a:p>
            <a:r>
              <a:rPr lang="zh-CN" altLang="en-US" dirty="0"/>
              <a:t>编写程序，运行时输入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三个值，输出其中最大者。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B917013-CC27-4165-976D-BF44DFBA967F}" type="slidenum">
              <a:rPr lang="en-US" altLang="zh-CN" sz="1000" b="0">
                <a:ea typeface="宋体" panose="02010600030101010101" pitchFamily="2" charset="-122"/>
              </a:rPr>
              <a:t>43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本次课程所讲内容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7859713" cy="4752975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zh-CN" altLang="en-US" sz="3600"/>
              <a:t>课程说明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en-US" altLang="zh-CN" sz="3600"/>
              <a:t>C</a:t>
            </a:r>
            <a:r>
              <a:rPr lang="zh-CN" altLang="en-US" sz="3600"/>
              <a:t>语言概述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en-US" altLang="zh-CN" sz="3600"/>
              <a:t>C</a:t>
            </a:r>
            <a:r>
              <a:rPr lang="zh-CN" altLang="en-US" sz="3600"/>
              <a:t>程序开发环境的介绍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zh-CN" altLang="en-US" sz="3600">
                <a:solidFill>
                  <a:srgbClr val="FF0000"/>
                </a:solidFill>
              </a:rPr>
              <a:t>教学内容安排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zh-CN" altLang="en-US" sz="3600"/>
              <a:t>数据在计算机中的表示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7B25A7E-53F2-4385-801E-43155008C454}" type="slidenum">
              <a:rPr lang="en-US" altLang="zh-CN" sz="1000" b="0">
                <a:ea typeface="宋体" panose="02010600030101010101" pitchFamily="2" charset="-122"/>
              </a:rPr>
              <a:t>44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0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/>
              <a:t>教学内容安排（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908050"/>
            <a:ext cx="8229600" cy="55451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3200" dirty="0">
                <a:solidFill>
                  <a:srgbClr val="0000CC"/>
                </a:solidFill>
              </a:rPr>
              <a:t>C</a:t>
            </a:r>
            <a:r>
              <a:rPr lang="zh-CN" altLang="en-US" sz="3200" dirty="0">
                <a:solidFill>
                  <a:srgbClr val="0000CC"/>
                </a:solidFill>
              </a:rPr>
              <a:t>语言概述</a:t>
            </a:r>
          </a:p>
          <a:p>
            <a:pPr lvl="1"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800" dirty="0"/>
              <a:t>简单</a:t>
            </a:r>
            <a:r>
              <a:rPr lang="en-US" altLang="zh-CN" sz="2800" dirty="0"/>
              <a:t>C</a:t>
            </a:r>
            <a:r>
              <a:rPr lang="zh-CN" altLang="en-US" sz="2800" dirty="0"/>
              <a:t>程序的介绍、认识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语言的开发环境</a:t>
            </a:r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3200" dirty="0">
                <a:solidFill>
                  <a:srgbClr val="0000CC"/>
                </a:solidFill>
                <a:hlinkClick r:id="rId2" action="ppaction://hlinksldjump"/>
              </a:rPr>
              <a:t>数据类型、运算符和表达式</a:t>
            </a:r>
            <a:endParaRPr lang="zh-CN" altLang="en-US" sz="3200" dirty="0">
              <a:solidFill>
                <a:srgbClr val="0000CC"/>
              </a:solidFill>
            </a:endParaRPr>
          </a:p>
          <a:p>
            <a:pPr lvl="1"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800" dirty="0"/>
              <a:t>各种数据类型的常量与变量、运算符的运算规则、优先级等</a:t>
            </a:r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3200" dirty="0">
                <a:solidFill>
                  <a:srgbClr val="0000CC"/>
                </a:solidFill>
                <a:hlinkClick r:id="rId3" action="ppaction://hlinksldjump"/>
              </a:rPr>
              <a:t>顺序结构程序设计</a:t>
            </a:r>
            <a:endParaRPr lang="zh-CN" altLang="en-US" sz="3200" dirty="0">
              <a:solidFill>
                <a:srgbClr val="0000CC"/>
              </a:solidFill>
            </a:endParaRPr>
          </a:p>
          <a:p>
            <a:pPr lvl="1"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800" dirty="0"/>
              <a:t>赋值语句、数据的输入、输出方法</a:t>
            </a:r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3200" dirty="0">
                <a:solidFill>
                  <a:srgbClr val="0000CC"/>
                </a:solidFill>
                <a:hlinkClick r:id="rId4" action="ppaction://hlinksldjump"/>
              </a:rPr>
              <a:t>选择结构程序设计</a:t>
            </a:r>
            <a:endParaRPr lang="zh-CN" altLang="en-US" sz="3200" dirty="0">
              <a:solidFill>
                <a:srgbClr val="0000CC"/>
              </a:solidFill>
            </a:endParaRPr>
          </a:p>
          <a:p>
            <a:pPr lvl="1"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800" dirty="0"/>
              <a:t>关系运算符与表达式、逻辑运算符与表达式、</a:t>
            </a:r>
            <a:r>
              <a:rPr lang="en-US" altLang="zh-CN" sz="2800" dirty="0"/>
              <a:t>if</a:t>
            </a:r>
            <a:r>
              <a:rPr lang="zh-CN" altLang="en-US" sz="2800" dirty="0"/>
              <a:t>语句、</a:t>
            </a:r>
            <a:r>
              <a:rPr lang="en-US" altLang="zh-CN" sz="2800" dirty="0"/>
              <a:t>switch</a:t>
            </a:r>
            <a:r>
              <a:rPr lang="zh-CN" altLang="en-US" sz="2800" dirty="0"/>
              <a:t>语句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FF42022-2DE0-455E-ABAA-AC1787BDC113}" type="slidenum">
              <a:rPr lang="en-US" altLang="zh-CN" sz="1000" b="0">
                <a:ea typeface="宋体" panose="02010600030101010101" pitchFamily="2" charset="-122"/>
              </a:rPr>
              <a:t>45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260350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/>
              <a:t>教学内容安排（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412875"/>
            <a:ext cx="7345363" cy="47529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3200" dirty="0">
                <a:solidFill>
                  <a:srgbClr val="0000CC"/>
                </a:solidFill>
                <a:hlinkClick r:id="rId2" action="ppaction://hlinksldjump"/>
              </a:rPr>
              <a:t>循环程序结构设计</a:t>
            </a:r>
            <a:endParaRPr lang="zh-CN" altLang="en-US" sz="3200" dirty="0">
              <a:solidFill>
                <a:srgbClr val="0000CC"/>
              </a:solidFill>
            </a:endParaRPr>
          </a:p>
          <a:p>
            <a:pPr lvl="1"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800" dirty="0"/>
              <a:t>循环语句的结构特点和使用方法、循环的嵌套、改变循环状态的语句</a:t>
            </a:r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3200" dirty="0">
                <a:solidFill>
                  <a:srgbClr val="0000CC"/>
                </a:solidFill>
                <a:hlinkClick r:id="rId3" action="ppaction://hlinksldjump"/>
              </a:rPr>
              <a:t>函数</a:t>
            </a:r>
            <a:endParaRPr lang="zh-CN" altLang="en-US" sz="3200" dirty="0">
              <a:solidFill>
                <a:srgbClr val="0000CC"/>
              </a:solidFill>
            </a:endParaRPr>
          </a:p>
          <a:p>
            <a:pPr lvl="1"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800" dirty="0"/>
              <a:t>函数的定义、函数的参数和函数的返回值、函数的调用</a:t>
            </a:r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3200" dirty="0">
                <a:solidFill>
                  <a:srgbClr val="0000CC"/>
                </a:solidFill>
              </a:rPr>
              <a:t>数组</a:t>
            </a:r>
          </a:p>
          <a:p>
            <a:pPr lvl="1"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800" dirty="0"/>
              <a:t>数组的概念、一维数组、二维数组、字符数组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982C7C0-8F38-4681-917B-34610B24963C}" type="slidenum">
              <a:rPr lang="en-US" altLang="zh-CN" sz="1000" b="0">
                <a:ea typeface="宋体" panose="02010600030101010101" pitchFamily="2" charset="-122"/>
              </a:rPr>
              <a:t>46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0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/>
              <a:t>教学内容安排（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196975"/>
            <a:ext cx="7920037" cy="4779963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z="3200" dirty="0">
                <a:solidFill>
                  <a:srgbClr val="0000CC"/>
                </a:solidFill>
              </a:rPr>
              <a:t>指针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2800" dirty="0"/>
              <a:t>地址和指针、变量的指针和指向变量的指针变量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3200" dirty="0">
                <a:solidFill>
                  <a:srgbClr val="0000CC"/>
                </a:solidFill>
              </a:rPr>
              <a:t>用户建立的数据类型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2800" dirty="0"/>
              <a:t>结构体、共用体、枚举类型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3200" dirty="0">
                <a:solidFill>
                  <a:srgbClr val="0000CC"/>
                </a:solidFill>
              </a:rPr>
              <a:t>文件操作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2800" dirty="0"/>
              <a:t>文件的有关概念、文件的打开与关闭、文件的读写</a:t>
            </a:r>
          </a:p>
        </p:txBody>
      </p:sp>
      <p:sp>
        <p:nvSpPr>
          <p:cNvPr id="49157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04025" y="5734050"/>
            <a:ext cx="1152525" cy="503238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  <a:hlinkClick r:id="rId2" action="ppaction://hlinksldjump"/>
              </a:rPr>
              <a:t>continue</a:t>
            </a:r>
            <a:endParaRPr lang="en-US" altLang="zh-CN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9A71C34-71BF-4944-9E40-0C9B52962BAD}" type="slidenum">
              <a:rPr lang="en-US" altLang="zh-CN" sz="1000" b="0">
                <a:ea typeface="宋体" panose="02010600030101010101" pitchFamily="2" charset="-122"/>
              </a:rPr>
              <a:t>47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-11113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zh-CN"/>
              <a:t>数据类型、运算符和表达式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908050"/>
            <a:ext cx="7993063" cy="55451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int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0000CC"/>
                </a:solidFill>
              </a:rPr>
              <a:t>int</a:t>
            </a:r>
            <a:r>
              <a:rPr lang="en-US" altLang="zh-CN"/>
              <a:t> a1,a2,a3;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0000CC"/>
                </a:solidFill>
              </a:rPr>
              <a:t>float</a:t>
            </a:r>
            <a:r>
              <a:rPr lang="en-US" altLang="zh-CN"/>
              <a:t> b;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0000CC"/>
                </a:solidFill>
              </a:rPr>
              <a:t>char</a:t>
            </a:r>
            <a:r>
              <a:rPr lang="en-US" altLang="zh-CN"/>
              <a:t> c;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a1=10;a2=12;a3=</a:t>
            </a:r>
            <a:r>
              <a:rPr lang="en-US" altLang="zh-CN">
                <a:solidFill>
                  <a:srgbClr val="0000CC"/>
                </a:solidFill>
              </a:rPr>
              <a:t>a1+a2</a:t>
            </a:r>
            <a:r>
              <a:rPr lang="en-US" altLang="zh-CN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b=3.14;c='u';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printf("a3=%d,b=%f,c=%c\n",a3,b,c);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return 0;</a:t>
            </a:r>
            <a:endParaRPr lang="zh-CN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  <p:sp>
        <p:nvSpPr>
          <p:cNvPr id="50181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85113" y="5805488"/>
            <a:ext cx="719137" cy="57626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2374C1A-410F-4FE2-A032-320BD5C6D2CC}" type="slidenum">
              <a:rPr lang="en-US" altLang="zh-CN" sz="1000" b="0">
                <a:ea typeface="宋体" panose="02010600030101010101" pitchFamily="2" charset="-122"/>
              </a:rPr>
              <a:t>48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0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zh-CN"/>
              <a:t>顺序程序结构设计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052513"/>
            <a:ext cx="6553200" cy="5472112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/>
            <a:r>
              <a:rPr lang="en-US" altLang="zh-CN" sz="2600">
                <a:solidFill>
                  <a:srgbClr val="CC0099"/>
                </a:solidFill>
              </a:rPr>
              <a:t>c1-2.c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#include &lt;stdio.h&gt;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int main()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    int a,b,sum;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    a=123;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    b=456;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    sum=a+b;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    printf("sum is %d\n",sum);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    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}</a:t>
            </a:r>
          </a:p>
        </p:txBody>
      </p:sp>
      <p:sp>
        <p:nvSpPr>
          <p:cNvPr id="51205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24750" y="5516563"/>
            <a:ext cx="863600" cy="79216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D283FBA-DDFC-4374-9D93-14E34C691DD5}" type="slidenum">
              <a:rPr lang="en-US" altLang="zh-CN" sz="1000" b="0">
                <a:ea typeface="宋体" panose="02010600030101010101" pitchFamily="2" charset="-122"/>
              </a:rPr>
              <a:t>49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88" y="-101600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zh-CN"/>
              <a:t>选择结构程序设计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96975"/>
            <a:ext cx="3479800" cy="4916488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int max(int x,int y)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int z;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chemeClr val="folHlink"/>
                </a:solidFill>
              </a:rPr>
              <a:t>if</a:t>
            </a:r>
            <a:r>
              <a:rPr lang="en-US" altLang="zh-CN"/>
              <a:t>(x&gt;y)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	z=x;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chemeClr val="folHlink"/>
                </a:solidFill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	z=y;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return(z);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3779838" y="836613"/>
            <a:ext cx="5183187" cy="5545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800"/>
              <a:t>char grade;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800"/>
              <a:t>scanf("%c",&amp;grade);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</a:rPr>
              <a:t>switch</a:t>
            </a:r>
            <a:r>
              <a:rPr lang="en-US" altLang="zh-CN" sz="2800"/>
              <a:t>(grade)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800"/>
              <a:t>{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800"/>
              <a:t>    case 'A': printf("85~100\n");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800"/>
              <a:t>    case 'B': printf("70~84\n");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800"/>
              <a:t>    case 'C': printf("60~69\n");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800"/>
              <a:t>    case 'D': printf("&lt;60\n");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800"/>
              <a:t>	default:  printf("error\n");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800"/>
              <a:t>} </a:t>
            </a:r>
          </a:p>
        </p:txBody>
      </p:sp>
      <p:sp>
        <p:nvSpPr>
          <p:cNvPr id="52230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40650" y="5516563"/>
            <a:ext cx="792163" cy="79216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32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3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3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3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3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 animBg="1" autoUpdateAnimBg="0"/>
      <p:bldP spid="53253" grpId="0" build="allAtOnce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463E422-E0D7-49CB-8019-E472D7D43705}" type="slidenum">
              <a:rPr lang="en-US" altLang="zh-CN" sz="1000" b="0">
                <a:ea typeface="宋体" panose="02010600030101010101" pitchFamily="2" charset="-122"/>
              </a:rPr>
              <a:t>5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2423"/>
            <a:ext cx="7543800" cy="862012"/>
          </a:xfrm>
        </p:spPr>
        <p:txBody>
          <a:bodyPr/>
          <a:lstStyle/>
          <a:p>
            <a:pPr eaLnBrk="1" hangingPunct="1"/>
            <a:r>
              <a:rPr lang="zh-CN" altLang="zh-CN"/>
              <a:t>课时分配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605" y="1564640"/>
            <a:ext cx="8147050" cy="5104765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</a:rPr>
              <a:t>64 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</a:rPr>
              <a:t>= 4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</a:rPr>
              <a:t>0（理论课）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</a:rPr>
              <a:t>+8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</a:rPr>
              <a:t>（实验课）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</a:rPr>
              <a:t>+16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</a:rPr>
              <a:t>（课程设计）</a:t>
            </a:r>
            <a:endParaRPr lang="en-US" altLang="zh-CN" sz="3600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</a:rPr>
              <a:t>全部在机房上课</a:t>
            </a:r>
            <a:endParaRPr lang="en-US" altLang="zh-CN" sz="3200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algn="just" eaLnBrk="1" hangingPunct="1">
              <a:spcAft>
                <a:spcPct val="20000"/>
              </a:spcAft>
            </a:pPr>
            <a:r>
              <a:rPr lang="en-US" altLang="zh-CN" sz="3200" dirty="0">
                <a:latin typeface="黑体" panose="02010609060101010101" pitchFamily="49" charset="-122"/>
              </a:rPr>
              <a:t>2,4,6-15周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en-US" altLang="zh-CN" sz="2800" dirty="0">
                <a:latin typeface="黑体" panose="02010609060101010101" pitchFamily="49" charset="-122"/>
                <a:sym typeface="+mn-ea"/>
              </a:rPr>
              <a:t>21-1-2</a:t>
            </a: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班：</a:t>
            </a:r>
            <a:r>
              <a:rPr lang="zh-CN" altLang="en-US" sz="2800" dirty="0">
                <a:latin typeface="黑体" panose="02010609060101010101" pitchFamily="49" charset="-122"/>
              </a:rPr>
              <a:t>周二下午 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N</a:t>
            </a:r>
            <a:r>
              <a:rPr lang="en-US" altLang="zh-CN" sz="2800" dirty="0">
                <a:latin typeface="黑体" panose="02010609060101010101" pitchFamily="49" charset="-122"/>
                <a:sym typeface="+mn-ea"/>
              </a:rPr>
              <a:t>09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lvl="1" algn="just" eaLnBrk="1" hangingPunct="1">
              <a:spcAft>
                <a:spcPct val="20000"/>
              </a:spcAft>
            </a:pPr>
            <a:r>
              <a:rPr lang="en-US" altLang="zh-CN" sz="2800" dirty="0">
                <a:latin typeface="黑体" panose="02010609060101010101" pitchFamily="49" charset="-122"/>
                <a:sym typeface="+mn-ea"/>
              </a:rPr>
              <a:t>21-3-4</a:t>
            </a: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班</a:t>
            </a:r>
            <a:r>
              <a:rPr lang="zh-CN" altLang="en-US" sz="2800">
                <a:latin typeface="黑体" panose="02010609060101010101" pitchFamily="49" charset="-122"/>
                <a:sym typeface="+mn-ea"/>
              </a:rPr>
              <a:t>：</a:t>
            </a:r>
            <a:r>
              <a:rPr lang="zh-CN" altLang="en-US" sz="2800">
                <a:latin typeface="黑体" panose="02010609060101010101" pitchFamily="49" charset="-122"/>
              </a:rPr>
              <a:t>周三下午 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N</a:t>
            </a:r>
            <a:r>
              <a:rPr lang="en-US" altLang="zh-CN" sz="2800" dirty="0">
                <a:latin typeface="黑体" panose="02010609060101010101" pitchFamily="49" charset="-122"/>
                <a:sym typeface="+mn-ea"/>
              </a:rPr>
              <a:t>09</a:t>
            </a:r>
          </a:p>
          <a:p>
            <a:pPr lvl="1" algn="just" eaLnBrk="1" hangingPunct="1">
              <a:spcAft>
                <a:spcPct val="20000"/>
              </a:spcAft>
            </a:pPr>
            <a:endParaRPr lang="en-US" altLang="zh-CN" sz="2800" dirty="0">
              <a:latin typeface="黑体" panose="02010609060101010101" pitchFamily="49" charset="-122"/>
            </a:endParaRP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3200" dirty="0">
                <a:latin typeface="黑体" panose="02010609060101010101" pitchFamily="49" charset="-122"/>
              </a:rPr>
              <a:t>课程设计：</a:t>
            </a:r>
            <a:r>
              <a:rPr lang="en-US" altLang="zh-CN" sz="3200" dirty="0">
                <a:latin typeface="黑体" panose="02010609060101010101" pitchFamily="49" charset="-122"/>
              </a:rPr>
              <a:t>17</a:t>
            </a:r>
            <a:r>
              <a:rPr lang="zh-CN" altLang="en-US" sz="3200" dirty="0">
                <a:latin typeface="黑体" panose="02010609060101010101" pitchFamily="49" charset="-122"/>
              </a:rPr>
              <a:t>周</a:t>
            </a:r>
            <a:endParaRPr lang="en-US" altLang="zh-CN" sz="32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791C228-FB2B-44B4-877B-59ADC9F0CB15}" type="slidenum">
              <a:rPr lang="en-US" altLang="zh-CN" sz="1000" b="0">
                <a:ea typeface="宋体" panose="02010600030101010101" pitchFamily="2" charset="-122"/>
              </a:rPr>
              <a:t>50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900" y="-93663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zh-CN"/>
              <a:t>循环程序结构设计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893763"/>
            <a:ext cx="5761037" cy="554355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400"/>
              <a:t>求</a:t>
            </a:r>
            <a:r>
              <a:rPr lang="en-US" altLang="zh-CN" sz="2400"/>
              <a:t>1+2+…+100=?</a:t>
            </a:r>
            <a:endParaRPr lang="zh-CN" altLang="en-US" sz="240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#include &lt;stdio.h&gt;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int main()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{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int i,sum;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i=1;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sum=0;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folHlink"/>
                </a:solidFill>
              </a:rPr>
              <a:t>while</a:t>
            </a:r>
            <a:r>
              <a:rPr lang="en-US" altLang="zh-CN" sz="2400"/>
              <a:t>(i&lt;=100)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{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	sum=sum+i;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	i=i+1;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printf("sum=%d\n",sum);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  return 0;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53253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51725" y="5516563"/>
            <a:ext cx="720725" cy="720725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2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2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2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42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22238"/>
            <a:ext cx="7677150" cy="858837"/>
          </a:xfrm>
        </p:spPr>
        <p:txBody>
          <a:bodyPr/>
          <a:lstStyle/>
          <a:p>
            <a:pPr eaLnBrk="1" hangingPunct="1"/>
            <a:r>
              <a:rPr lang="zh-CN" altLang="en-US"/>
              <a:t>函数</a:t>
            </a:r>
            <a:r>
              <a:rPr lang="en-US" altLang="zh-CN"/>
              <a:t>(</a:t>
            </a:r>
            <a:r>
              <a:rPr lang="zh-CN" altLang="en-US"/>
              <a:t>例如</a:t>
            </a:r>
            <a:r>
              <a:rPr lang="en-US" altLang="zh-CN"/>
              <a:t>c1-3.c)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932363" y="981075"/>
            <a:ext cx="3887787" cy="5327650"/>
          </a:xfrm>
          <a:noFill/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/>
            <a:r>
              <a:rPr lang="en-US" altLang="zh-CN"/>
              <a:t>int max(int x,int 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int z;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if(x&gt;y)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	z=x;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	z=y;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return(z);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539750" y="981075"/>
            <a:ext cx="3887788" cy="532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#include &lt;stdio.h&gt;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int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3300"/>
                </a:solidFill>
              </a:rPr>
              <a:t>int max(int x,int y);</a:t>
            </a:r>
            <a:r>
              <a:rPr lang="en-US" altLang="zh-CN"/>
              <a:t>   </a:t>
            </a:r>
            <a:endParaRPr lang="en-US" altLang="zh-CN">
              <a:solidFill>
                <a:srgbClr val="33CC33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int a,b,c;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……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0000FF"/>
                </a:solidFill>
              </a:rPr>
              <a:t>c=max(a,b);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en-US" altLang="zh-CN"/>
              <a:t>……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  <p:sp>
        <p:nvSpPr>
          <p:cNvPr id="54277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67625" y="5516563"/>
            <a:ext cx="792163" cy="720725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470E218-60DE-48EF-8F7B-29E545CEB7B8}" type="slidenum">
              <a:rPr lang="en-US" altLang="zh-CN" sz="1000" b="0">
                <a:ea typeface="宋体" panose="02010600030101010101" pitchFamily="2" charset="-122"/>
              </a:rPr>
              <a:t>52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本次课程所讲内容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7859713" cy="4752975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zh-CN" altLang="en-US" sz="3600" dirty="0"/>
              <a:t>课程说明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en-US" altLang="zh-CN" sz="3600" dirty="0"/>
              <a:t>C</a:t>
            </a:r>
            <a:r>
              <a:rPr lang="zh-CN" altLang="en-US" sz="3600" dirty="0"/>
              <a:t>语言概述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en-US" altLang="zh-CN" sz="3600" dirty="0"/>
              <a:t>C</a:t>
            </a:r>
            <a:r>
              <a:rPr lang="zh-CN" altLang="en-US" sz="3600" dirty="0"/>
              <a:t>程序开发环境的介绍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zh-CN" altLang="en-US" sz="3600" dirty="0"/>
              <a:t>教学内容安排</a:t>
            </a:r>
          </a:p>
          <a:p>
            <a:pPr algn="just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zh-CN" altLang="en-US" sz="3600" dirty="0">
                <a:solidFill>
                  <a:srgbClr val="FF0000"/>
                </a:solidFill>
              </a:rPr>
              <a:t>数据在计算机中的表示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76B37F0-614B-4C13-9786-F49313593037}" type="slidenum">
              <a:rPr lang="en-US" altLang="zh-CN" sz="1000" b="0">
                <a:ea typeface="宋体" panose="02010600030101010101" pitchFamily="2" charset="-122"/>
              </a:rPr>
              <a:t>53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268413"/>
            <a:ext cx="8208962" cy="46799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</a:rPr>
              <a:t>容易实现</a:t>
            </a:r>
            <a:r>
              <a:rPr lang="zh-CN" altLang="en-US" sz="3200">
                <a:latin typeface="黑体" panose="02010609060101010101" pitchFamily="49" charset="-122"/>
              </a:rPr>
              <a:t>  二进制只有</a:t>
            </a:r>
            <a:r>
              <a:rPr lang="en-US" altLang="zh-CN" sz="3200">
                <a:solidFill>
                  <a:srgbClr val="FF0066"/>
                </a:solidFill>
                <a:latin typeface="黑体" panose="02010609060101010101" pitchFamily="49" charset="-122"/>
              </a:rPr>
              <a:t>0</a:t>
            </a:r>
            <a:r>
              <a:rPr lang="zh-CN" altLang="en-US" sz="3200">
                <a:latin typeface="黑体" panose="02010609060101010101" pitchFamily="49" charset="-122"/>
              </a:rPr>
              <a:t>和</a:t>
            </a:r>
            <a:r>
              <a:rPr lang="en-US" altLang="zh-CN" sz="3200">
                <a:solidFill>
                  <a:srgbClr val="FF0066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3200">
                <a:latin typeface="黑体" panose="02010609060101010101" pitchFamily="49" charset="-122"/>
              </a:rPr>
              <a:t>两个状态，电子器件具有实现的可行性</a:t>
            </a:r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</a:rPr>
              <a:t>运算简单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</a:rPr>
              <a:t>  </a:t>
            </a:r>
            <a:r>
              <a:rPr lang="zh-CN" altLang="en-US" sz="3200">
                <a:latin typeface="黑体" panose="02010609060101010101" pitchFamily="49" charset="-122"/>
              </a:rPr>
              <a:t>二进制的运算法则少，运算简单，使硬件结构大大简化</a:t>
            </a:r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</a:rPr>
              <a:t>有逻辑性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</a:rPr>
              <a:t>  </a:t>
            </a:r>
            <a:r>
              <a:rPr lang="zh-CN" altLang="en-US" sz="3200">
                <a:latin typeface="黑体" panose="02010609060101010101" pitchFamily="49" charset="-122"/>
              </a:rPr>
              <a:t>二进制的</a:t>
            </a:r>
            <a:r>
              <a:rPr lang="en-US" altLang="zh-CN" sz="3200">
                <a:solidFill>
                  <a:srgbClr val="FF0066"/>
                </a:solidFill>
                <a:latin typeface="黑体" panose="02010609060101010101" pitchFamily="49" charset="-122"/>
              </a:rPr>
              <a:t>0</a:t>
            </a:r>
            <a:r>
              <a:rPr lang="zh-CN" altLang="en-US" sz="3200">
                <a:latin typeface="黑体" panose="02010609060101010101" pitchFamily="49" charset="-122"/>
              </a:rPr>
              <a:t>和</a:t>
            </a:r>
            <a:r>
              <a:rPr lang="en-US" altLang="zh-CN" sz="3200">
                <a:solidFill>
                  <a:srgbClr val="FF0066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3200">
                <a:latin typeface="黑体" panose="02010609060101010101" pitchFamily="49" charset="-122"/>
              </a:rPr>
              <a:t>正好和逻辑代数的</a:t>
            </a:r>
            <a:r>
              <a:rPr lang="zh-CN" altLang="en-US" sz="3200">
                <a:solidFill>
                  <a:srgbClr val="33CC33"/>
                </a:solidFill>
                <a:latin typeface="黑体" panose="02010609060101010101" pitchFamily="49" charset="-122"/>
              </a:rPr>
              <a:t>假</a:t>
            </a:r>
            <a:r>
              <a:rPr lang="zh-CN" altLang="en-US" sz="3200">
                <a:latin typeface="黑体" panose="02010609060101010101" pitchFamily="49" charset="-122"/>
              </a:rPr>
              <a:t>和</a:t>
            </a:r>
            <a:r>
              <a:rPr lang="zh-CN" altLang="en-US" sz="3200">
                <a:solidFill>
                  <a:srgbClr val="33CC33"/>
                </a:solidFill>
                <a:latin typeface="黑体" panose="02010609060101010101" pitchFamily="49" charset="-122"/>
              </a:rPr>
              <a:t>真</a:t>
            </a:r>
            <a:r>
              <a:rPr lang="zh-CN" altLang="en-US" sz="3200">
                <a:latin typeface="黑体" panose="02010609060101010101" pitchFamily="49" charset="-122"/>
              </a:rPr>
              <a:t>相对应，用二进制表示二值逻辑很自然</a:t>
            </a:r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</a:rPr>
              <a:t>有稳定性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</a:rPr>
              <a:t>  </a:t>
            </a:r>
            <a:r>
              <a:rPr lang="zh-CN" altLang="en-US" sz="3200">
                <a:latin typeface="黑体" panose="02010609060101010101" pitchFamily="49" charset="-122"/>
              </a:rPr>
              <a:t>二进制只有</a:t>
            </a:r>
            <a:r>
              <a:rPr lang="en-US" altLang="zh-CN" sz="3200">
                <a:solidFill>
                  <a:srgbClr val="FF0066"/>
                </a:solidFill>
                <a:latin typeface="黑体" panose="02010609060101010101" pitchFamily="49" charset="-122"/>
              </a:rPr>
              <a:t>0</a:t>
            </a:r>
            <a:r>
              <a:rPr lang="zh-CN" altLang="en-US" sz="3200">
                <a:latin typeface="黑体" panose="02010609060101010101" pitchFamily="49" charset="-122"/>
              </a:rPr>
              <a:t>和</a:t>
            </a:r>
            <a:r>
              <a:rPr lang="en-US" altLang="zh-CN" sz="3200">
                <a:solidFill>
                  <a:srgbClr val="FF0066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3200">
                <a:latin typeface="黑体" panose="02010609060101010101" pitchFamily="49" charset="-122"/>
              </a:rPr>
              <a:t>两个状态，传输和处理时不容易出错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250825" y="188913"/>
            <a:ext cx="7543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200"/>
              <a:t>计算机中用</a:t>
            </a:r>
            <a:r>
              <a:rPr lang="zh-CN" altLang="en-US" sz="4200">
                <a:solidFill>
                  <a:srgbClr val="FF0066"/>
                </a:solidFill>
              </a:rPr>
              <a:t>二进制</a:t>
            </a:r>
            <a:r>
              <a:rPr lang="zh-CN" altLang="en-US" sz="4200"/>
              <a:t>来表示数据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69007BB-A7D8-4F30-95C3-98E31B1CD49E}" type="slidenum">
              <a:rPr lang="en-US" altLang="zh-CN" sz="1000" b="0">
                <a:ea typeface="宋体" panose="02010600030101010101" pitchFamily="2" charset="-122"/>
              </a:rPr>
              <a:t>54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计算机中数据的存储单位（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341438"/>
            <a:ext cx="8002587" cy="4824412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位：</a:t>
            </a:r>
            <a:r>
              <a:rPr lang="zh-CN" altLang="en-US" dirty="0">
                <a:latin typeface="黑体" panose="02010609060101010101" pitchFamily="49" charset="-122"/>
              </a:rPr>
              <a:t>也称</a:t>
            </a:r>
            <a:r>
              <a:rPr lang="zh-CN" altLang="en-US" dirty="0">
                <a:solidFill>
                  <a:srgbClr val="FF0066"/>
                </a:solidFill>
                <a:latin typeface="黑体" panose="02010609060101010101" pitchFamily="49" charset="-122"/>
              </a:rPr>
              <a:t>比特</a:t>
            </a:r>
            <a:r>
              <a:rPr lang="zh-CN" altLang="en-US" dirty="0">
                <a:latin typeface="黑体" panose="02010609060101010101" pitchFamily="49" charset="-122"/>
              </a:rPr>
              <a:t>，记为</a:t>
            </a:r>
            <a:r>
              <a:rPr lang="en-US" altLang="zh-CN" dirty="0">
                <a:solidFill>
                  <a:srgbClr val="FF0066"/>
                </a:solidFill>
                <a:latin typeface="黑体" panose="02010609060101010101" pitchFamily="49" charset="-122"/>
              </a:rPr>
              <a:t>bit</a:t>
            </a:r>
            <a:r>
              <a:rPr lang="zh-CN" altLang="en-US" dirty="0">
                <a:latin typeface="黑体" panose="02010609060101010101" pitchFamily="49" charset="-122"/>
              </a:rPr>
              <a:t>或</a:t>
            </a:r>
            <a:r>
              <a:rPr lang="en-US" altLang="zh-CN" dirty="0">
                <a:solidFill>
                  <a:srgbClr val="FF0066"/>
                </a:solidFill>
                <a:latin typeface="黑体" panose="02010609060101010101" pitchFamily="49" charset="-122"/>
              </a:rPr>
              <a:t>b</a:t>
            </a:r>
            <a:r>
              <a:rPr lang="zh-CN" altLang="en-US" dirty="0">
                <a:latin typeface="黑体" panose="02010609060101010101" pitchFamily="49" charset="-122"/>
              </a:rPr>
              <a:t>。是数据的最小单位，用</a:t>
            </a:r>
            <a:r>
              <a:rPr lang="en-US" altLang="zh-CN" dirty="0">
                <a:solidFill>
                  <a:srgbClr val="33CC33"/>
                </a:solidFill>
                <a:latin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</a:rPr>
              <a:t>或</a:t>
            </a:r>
            <a:r>
              <a:rPr lang="en-US" altLang="zh-CN" dirty="0">
                <a:solidFill>
                  <a:srgbClr val="33CC33"/>
                </a:solidFill>
                <a:latin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</a:rPr>
              <a:t>表示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字节：</a:t>
            </a:r>
            <a:r>
              <a:rPr lang="zh-CN" altLang="en-US" dirty="0">
                <a:latin typeface="黑体" panose="02010609060101010101" pitchFamily="49" charset="-122"/>
              </a:rPr>
              <a:t>也称</a:t>
            </a:r>
            <a:r>
              <a:rPr lang="zh-CN" altLang="en-US" dirty="0">
                <a:solidFill>
                  <a:srgbClr val="FF0066"/>
                </a:solidFill>
                <a:latin typeface="黑体" panose="02010609060101010101" pitchFamily="49" charset="-122"/>
              </a:rPr>
              <a:t>拜特</a:t>
            </a:r>
            <a:r>
              <a:rPr lang="zh-CN" altLang="en-US" dirty="0">
                <a:latin typeface="黑体" panose="02010609060101010101" pitchFamily="49" charset="-122"/>
              </a:rPr>
              <a:t>，记为</a:t>
            </a:r>
            <a:r>
              <a:rPr lang="en-US" altLang="zh-CN" dirty="0">
                <a:solidFill>
                  <a:srgbClr val="FF0066"/>
                </a:solidFill>
                <a:latin typeface="黑体" panose="02010609060101010101" pitchFamily="49" charset="-122"/>
              </a:rPr>
              <a:t>Byte</a:t>
            </a:r>
            <a:r>
              <a:rPr lang="zh-CN" altLang="en-US" dirty="0">
                <a:latin typeface="黑体" panose="02010609060101010101" pitchFamily="49" charset="-122"/>
              </a:rPr>
              <a:t>或</a:t>
            </a:r>
            <a:r>
              <a:rPr lang="en-US" altLang="zh-CN" dirty="0">
                <a:solidFill>
                  <a:srgbClr val="FF0066"/>
                </a:solidFill>
                <a:latin typeface="黑体" panose="02010609060101010101" pitchFamily="49" charset="-122"/>
              </a:rPr>
              <a:t>B</a:t>
            </a:r>
            <a:r>
              <a:rPr lang="zh-CN" altLang="en-US" dirty="0">
                <a:latin typeface="黑体" panose="02010609060101010101" pitchFamily="49" charset="-122"/>
              </a:rPr>
              <a:t>，是计算机中用来</a:t>
            </a:r>
            <a:r>
              <a:rPr lang="zh-CN" altLang="en-US" dirty="0">
                <a:solidFill>
                  <a:srgbClr val="33CC33"/>
                </a:solidFill>
                <a:latin typeface="黑体" panose="02010609060101010101" pitchFamily="49" charset="-122"/>
              </a:rPr>
              <a:t>表示存储容量大小的最基本单位</a:t>
            </a:r>
            <a:endParaRPr lang="zh-CN" altLang="en-US" b="0" dirty="0">
              <a:solidFill>
                <a:srgbClr val="33CC33"/>
              </a:solidFill>
              <a:latin typeface="黑体" panose="02010609060101010101" pitchFamily="49" charset="-122"/>
            </a:endParaRPr>
          </a:p>
          <a:p>
            <a:pPr algn="just"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    </a:t>
            </a:r>
            <a:r>
              <a:rPr lang="en-US" altLang="zh-CN" dirty="0"/>
              <a:t>1B=8bit</a:t>
            </a:r>
          </a:p>
          <a:p>
            <a:pPr algn="just"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      1KB=1024B=2</a:t>
            </a:r>
            <a:r>
              <a:rPr lang="en-US" altLang="zh-CN" baseline="30000" dirty="0"/>
              <a:t>10</a:t>
            </a:r>
            <a:r>
              <a:rPr lang="en-US" altLang="zh-CN" dirty="0"/>
              <a:t>B</a:t>
            </a:r>
          </a:p>
          <a:p>
            <a:pPr algn="just"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      1MB=1024KB=2</a:t>
            </a:r>
            <a:r>
              <a:rPr lang="en-US" altLang="zh-CN" baseline="30000" dirty="0"/>
              <a:t>10</a:t>
            </a:r>
            <a:r>
              <a:rPr lang="en-US" altLang="zh-CN" dirty="0"/>
              <a:t>KB=2</a:t>
            </a:r>
            <a:r>
              <a:rPr lang="en-US" altLang="zh-CN" baseline="30000" dirty="0"/>
              <a:t>20</a:t>
            </a:r>
            <a:r>
              <a:rPr lang="en-US" altLang="zh-CN" dirty="0"/>
              <a:t>B</a:t>
            </a:r>
          </a:p>
          <a:p>
            <a:pPr algn="just"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      1GB=1024MB=2</a:t>
            </a:r>
            <a:r>
              <a:rPr lang="en-US" altLang="zh-CN" baseline="30000" dirty="0"/>
              <a:t>10</a:t>
            </a:r>
            <a:r>
              <a:rPr lang="en-US" altLang="zh-CN" dirty="0"/>
              <a:t>MB=2</a:t>
            </a:r>
            <a:r>
              <a:rPr lang="en-US" altLang="zh-CN" baseline="30000" dirty="0"/>
              <a:t>30</a:t>
            </a:r>
            <a:r>
              <a:rPr lang="en-US" altLang="zh-CN" dirty="0"/>
              <a:t>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F5EE78D-610A-440D-8DC7-E892DE1AF029}" type="slidenum">
              <a:rPr lang="en-US" altLang="zh-CN" sz="1000" b="0">
                <a:ea typeface="宋体" panose="02010600030101010101" pitchFamily="2" charset="-122"/>
              </a:rPr>
              <a:t>55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88913"/>
            <a:ext cx="7543800" cy="858837"/>
          </a:xfrm>
        </p:spPr>
        <p:txBody>
          <a:bodyPr/>
          <a:lstStyle/>
          <a:p>
            <a:pPr eaLnBrk="1" hangingPunct="1"/>
            <a:r>
              <a:rPr lang="zh-CN" altLang="en-US"/>
              <a:t>计算机中数据的存储单位（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25538"/>
            <a:ext cx="8424863" cy="5327650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字</a:t>
            </a:r>
            <a:r>
              <a:rPr lang="zh-CN" altLang="en-US" sz="3600">
                <a:latin typeface="黑体" panose="02010609060101010101" pitchFamily="49" charset="-122"/>
              </a:rPr>
              <a:t>：</a:t>
            </a:r>
            <a:r>
              <a:rPr lang="zh-CN" altLang="en-US">
                <a:latin typeface="黑体" panose="02010609060101010101" pitchFamily="49" charset="-122"/>
              </a:rPr>
              <a:t>常记为</a:t>
            </a:r>
            <a:r>
              <a:rPr lang="en-US" altLang="zh-CN">
                <a:solidFill>
                  <a:srgbClr val="FF0066"/>
                </a:solidFill>
                <a:latin typeface="黑体" panose="02010609060101010101" pitchFamily="49" charset="-122"/>
              </a:rPr>
              <a:t>Word</a:t>
            </a:r>
            <a:r>
              <a:rPr lang="zh-CN" altLang="en-US">
                <a:latin typeface="黑体" panose="02010609060101010101" pitchFamily="49" charset="-122"/>
              </a:rPr>
              <a:t>或</a:t>
            </a:r>
            <a:r>
              <a:rPr lang="en-US" altLang="zh-CN">
                <a:solidFill>
                  <a:srgbClr val="FF0066"/>
                </a:solidFill>
                <a:latin typeface="黑体" panose="02010609060101010101" pitchFamily="49" charset="-122"/>
              </a:rPr>
              <a:t>W</a:t>
            </a:r>
            <a:r>
              <a:rPr lang="zh-CN" altLang="en-US">
                <a:latin typeface="黑体" panose="02010609060101010101" pitchFamily="49" charset="-122"/>
              </a:rPr>
              <a:t>，</a:t>
            </a:r>
            <a:r>
              <a:rPr lang="zh-CN" altLang="en-US" sz="2800">
                <a:solidFill>
                  <a:srgbClr val="33CC33"/>
                </a:solidFill>
                <a:latin typeface="黑体" panose="02010609060101010101" pitchFamily="49" charset="-122"/>
              </a:rPr>
              <a:t>字</a:t>
            </a:r>
            <a:r>
              <a:rPr lang="zh-CN" altLang="en-US" sz="2800">
                <a:latin typeface="黑体" panose="02010609060101010101" pitchFamily="49" charset="-122"/>
              </a:rPr>
              <a:t>由若干</a:t>
            </a:r>
            <a:r>
              <a:rPr lang="zh-CN" altLang="en-US" sz="2800">
                <a:solidFill>
                  <a:srgbClr val="33CC33"/>
                </a:solidFill>
                <a:latin typeface="黑体" panose="02010609060101010101" pitchFamily="49" charset="-122"/>
              </a:rPr>
              <a:t>字节</a:t>
            </a:r>
            <a:r>
              <a:rPr lang="zh-CN" altLang="en-US" sz="2800">
                <a:latin typeface="黑体" panose="02010609060101010101" pitchFamily="49" charset="-122"/>
              </a:rPr>
              <a:t>组成，每个字中包含的二进制位数称为</a:t>
            </a:r>
            <a:r>
              <a:rPr lang="zh-CN" altLang="en-US" sz="2800">
                <a:solidFill>
                  <a:srgbClr val="FF9900"/>
                </a:solidFill>
                <a:latin typeface="黑体" panose="02010609060101010101" pitchFamily="49" charset="-122"/>
              </a:rPr>
              <a:t>字长</a:t>
            </a:r>
          </a:p>
          <a:p>
            <a:pPr algn="just" eaLnBrk="1" hangingPunct="1">
              <a:spcAft>
                <a:spcPct val="20000"/>
              </a:spcAft>
            </a:pPr>
            <a:endParaRPr lang="zh-CN" altLang="en-US" sz="2800">
              <a:latin typeface="黑体" panose="02010609060101010101" pitchFamily="49" charset="-122"/>
            </a:endParaRPr>
          </a:p>
          <a:p>
            <a:pPr algn="just" eaLnBrk="1" hangingPunct="1">
              <a:spcAft>
                <a:spcPct val="20000"/>
              </a:spcAft>
            </a:pPr>
            <a:endParaRPr lang="zh-CN" altLang="en-US" sz="2800">
              <a:latin typeface="黑体" panose="02010609060101010101" pitchFamily="49" charset="-122"/>
            </a:endParaRPr>
          </a:p>
          <a:p>
            <a:pPr algn="just" eaLnBrk="1" hangingPunct="1">
              <a:spcAft>
                <a:spcPct val="20000"/>
              </a:spcAft>
            </a:pPr>
            <a:endParaRPr lang="zh-CN" altLang="en-US" sz="2800">
              <a:latin typeface="黑体" panose="02010609060101010101" pitchFamily="49" charset="-122"/>
            </a:endParaRPr>
          </a:p>
          <a:p>
            <a:pPr algn="just" eaLnBrk="1" hangingPunct="1">
              <a:spcAft>
                <a:spcPct val="20000"/>
              </a:spcAft>
            </a:pPr>
            <a:endParaRPr lang="zh-CN" altLang="en-US" sz="2800">
              <a:latin typeface="黑体" panose="02010609060101010101" pitchFamily="49" charset="-122"/>
            </a:endParaRP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2800">
                <a:latin typeface="黑体" panose="02010609060101010101" pitchFamily="49" charset="-122"/>
              </a:rPr>
              <a:t>示例：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en-US" altLang="zh-CN">
                <a:latin typeface="黑体" panose="02010609060101010101" pitchFamily="49" charset="-122"/>
              </a:rPr>
              <a:t>32</a:t>
            </a:r>
            <a:r>
              <a:rPr lang="zh-CN" altLang="en-US">
                <a:latin typeface="黑体" panose="02010609060101010101" pitchFamily="49" charset="-122"/>
              </a:rPr>
              <a:t>位计算机是指计算机一次可以处理</a:t>
            </a:r>
            <a:r>
              <a:rPr lang="en-US" altLang="zh-CN">
                <a:latin typeface="黑体" panose="02010609060101010101" pitchFamily="49" charset="-122"/>
              </a:rPr>
              <a:t>32</a:t>
            </a:r>
            <a:r>
              <a:rPr lang="zh-CN" altLang="en-US">
                <a:latin typeface="黑体" panose="02010609060101010101" pitchFamily="49" charset="-122"/>
              </a:rPr>
              <a:t>位二进制数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en-US" altLang="zh-CN">
                <a:latin typeface="黑体" panose="02010609060101010101" pitchFamily="49" charset="-122"/>
              </a:rPr>
              <a:t>32</a:t>
            </a:r>
            <a:r>
              <a:rPr lang="zh-CN" altLang="en-US">
                <a:latin typeface="黑体" panose="02010609060101010101" pitchFamily="49" charset="-122"/>
              </a:rPr>
              <a:t>位计算机中的</a:t>
            </a:r>
            <a:r>
              <a:rPr lang="en-US" altLang="zh-CN">
                <a:latin typeface="黑体" panose="02010609060101010101" pitchFamily="49" charset="-122"/>
              </a:rPr>
              <a:t>32</a:t>
            </a:r>
            <a:r>
              <a:rPr lang="zh-CN" altLang="en-US">
                <a:latin typeface="黑体" panose="02010609060101010101" pitchFamily="49" charset="-122"/>
              </a:rPr>
              <a:t>是指</a:t>
            </a:r>
            <a:r>
              <a:rPr lang="zh-CN" altLang="en-US">
                <a:solidFill>
                  <a:srgbClr val="FF9900"/>
                </a:solidFill>
                <a:latin typeface="黑体" panose="02010609060101010101" pitchFamily="49" charset="-122"/>
              </a:rPr>
              <a:t>机器字长</a:t>
            </a:r>
          </a:p>
        </p:txBody>
      </p:sp>
      <p:grpSp>
        <p:nvGrpSpPr>
          <p:cNvPr id="59397" name="Group 4"/>
          <p:cNvGrpSpPr/>
          <p:nvPr/>
        </p:nvGrpSpPr>
        <p:grpSpPr bwMode="auto">
          <a:xfrm>
            <a:off x="1114425" y="3213100"/>
            <a:ext cx="6770688" cy="482600"/>
            <a:chOff x="0" y="0"/>
            <a:chExt cx="4265" cy="304"/>
          </a:xfrm>
        </p:grpSpPr>
        <p:sp>
          <p:nvSpPr>
            <p:cNvPr id="58380" name="Rectangle 5"/>
            <p:cNvSpPr>
              <a:spLocks noChangeArrowheads="1"/>
            </p:cNvSpPr>
            <p:nvPr/>
          </p:nvSpPr>
          <p:spPr bwMode="auto">
            <a:xfrm>
              <a:off x="272" y="0"/>
              <a:ext cx="273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8381" name="Rectangle 6"/>
            <p:cNvSpPr>
              <a:spLocks noChangeArrowheads="1"/>
            </p:cNvSpPr>
            <p:nvPr/>
          </p:nvSpPr>
          <p:spPr bwMode="auto">
            <a:xfrm>
              <a:off x="817" y="0"/>
              <a:ext cx="273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8382" name="Rectangle 7"/>
            <p:cNvSpPr>
              <a:spLocks noChangeArrowheads="1"/>
            </p:cNvSpPr>
            <p:nvPr/>
          </p:nvSpPr>
          <p:spPr bwMode="auto">
            <a:xfrm>
              <a:off x="545" y="0"/>
              <a:ext cx="273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8383" name="Rectangle 8"/>
            <p:cNvSpPr>
              <a:spLocks noChangeArrowheads="1"/>
            </p:cNvSpPr>
            <p:nvPr/>
          </p:nvSpPr>
          <p:spPr bwMode="auto">
            <a:xfrm>
              <a:off x="1089" y="0"/>
              <a:ext cx="273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8384" name="Rectangle 9"/>
            <p:cNvSpPr>
              <a:spLocks noChangeArrowheads="1"/>
            </p:cNvSpPr>
            <p:nvPr/>
          </p:nvSpPr>
          <p:spPr bwMode="auto">
            <a:xfrm>
              <a:off x="2087" y="0"/>
              <a:ext cx="273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8385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273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8386" name="Rectangle 11"/>
            <p:cNvSpPr>
              <a:spLocks noChangeArrowheads="1"/>
            </p:cNvSpPr>
            <p:nvPr/>
          </p:nvSpPr>
          <p:spPr bwMode="auto">
            <a:xfrm>
              <a:off x="2903" y="0"/>
              <a:ext cx="273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8387" name="Rectangle 12"/>
            <p:cNvSpPr>
              <a:spLocks noChangeArrowheads="1"/>
            </p:cNvSpPr>
            <p:nvPr/>
          </p:nvSpPr>
          <p:spPr bwMode="auto">
            <a:xfrm>
              <a:off x="1361" y="0"/>
              <a:ext cx="273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8388" name="Rectangle 13"/>
            <p:cNvSpPr>
              <a:spLocks noChangeArrowheads="1"/>
            </p:cNvSpPr>
            <p:nvPr/>
          </p:nvSpPr>
          <p:spPr bwMode="auto">
            <a:xfrm>
              <a:off x="3720" y="0"/>
              <a:ext cx="273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8389" name="Rectangle 14"/>
            <p:cNvSpPr>
              <a:spLocks noChangeArrowheads="1"/>
            </p:cNvSpPr>
            <p:nvPr/>
          </p:nvSpPr>
          <p:spPr bwMode="auto">
            <a:xfrm>
              <a:off x="1633" y="0"/>
              <a:ext cx="273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8390" name="Rectangle 15"/>
            <p:cNvSpPr>
              <a:spLocks noChangeArrowheads="1"/>
            </p:cNvSpPr>
            <p:nvPr/>
          </p:nvSpPr>
          <p:spPr bwMode="auto">
            <a:xfrm>
              <a:off x="2631" y="0"/>
              <a:ext cx="273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8391" name="Rectangle 16"/>
            <p:cNvSpPr>
              <a:spLocks noChangeArrowheads="1"/>
            </p:cNvSpPr>
            <p:nvPr/>
          </p:nvSpPr>
          <p:spPr bwMode="auto">
            <a:xfrm>
              <a:off x="3175" y="0"/>
              <a:ext cx="273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8392" name="Rectangle 17"/>
            <p:cNvSpPr>
              <a:spLocks noChangeArrowheads="1"/>
            </p:cNvSpPr>
            <p:nvPr/>
          </p:nvSpPr>
          <p:spPr bwMode="auto">
            <a:xfrm>
              <a:off x="3448" y="0"/>
              <a:ext cx="273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8393" name="Rectangle 18"/>
            <p:cNvSpPr>
              <a:spLocks noChangeArrowheads="1"/>
            </p:cNvSpPr>
            <p:nvPr/>
          </p:nvSpPr>
          <p:spPr bwMode="auto">
            <a:xfrm>
              <a:off x="1860" y="0"/>
              <a:ext cx="273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8394" name="Rectangle 19"/>
            <p:cNvSpPr>
              <a:spLocks noChangeArrowheads="1"/>
            </p:cNvSpPr>
            <p:nvPr/>
          </p:nvSpPr>
          <p:spPr bwMode="auto">
            <a:xfrm>
              <a:off x="2359" y="0"/>
              <a:ext cx="273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8395" name="Rectangle 20"/>
            <p:cNvSpPr>
              <a:spLocks noChangeArrowheads="1"/>
            </p:cNvSpPr>
            <p:nvPr/>
          </p:nvSpPr>
          <p:spPr bwMode="auto">
            <a:xfrm>
              <a:off x="3992" y="0"/>
              <a:ext cx="273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59414" name="Text Box 21"/>
          <p:cNvSpPr txBox="1">
            <a:spLocks noChangeArrowheads="1"/>
          </p:cNvSpPr>
          <p:nvPr/>
        </p:nvSpPr>
        <p:spPr bwMode="auto">
          <a:xfrm>
            <a:off x="1114425" y="4019550"/>
            <a:ext cx="1871663" cy="547688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ea typeface="宋体" panose="02010600030101010101" pitchFamily="2" charset="-122"/>
              </a:rPr>
              <a:t>一个位</a:t>
            </a:r>
          </a:p>
        </p:txBody>
      </p:sp>
      <p:sp>
        <p:nvSpPr>
          <p:cNvPr id="59415" name="Text Box 22"/>
          <p:cNvSpPr txBox="1">
            <a:spLocks noChangeArrowheads="1"/>
          </p:cNvSpPr>
          <p:nvPr/>
        </p:nvSpPr>
        <p:spPr bwMode="auto">
          <a:xfrm>
            <a:off x="5435600" y="4048125"/>
            <a:ext cx="2232025" cy="547688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ea typeface="宋体" panose="02010600030101010101" pitchFamily="2" charset="-122"/>
              </a:rPr>
              <a:t>一个字节</a:t>
            </a:r>
          </a:p>
        </p:txBody>
      </p:sp>
      <p:sp>
        <p:nvSpPr>
          <p:cNvPr id="59416" name="Line 23"/>
          <p:cNvSpPr>
            <a:spLocks noChangeShapeType="1"/>
          </p:cNvSpPr>
          <p:nvPr/>
        </p:nvSpPr>
        <p:spPr bwMode="auto">
          <a:xfrm flipV="1">
            <a:off x="1690688" y="3644900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7" name="AutoShape 24"/>
          <p:cNvSpPr/>
          <p:nvPr/>
        </p:nvSpPr>
        <p:spPr bwMode="auto">
          <a:xfrm rot="5400000">
            <a:off x="6041232" y="2318544"/>
            <a:ext cx="290512" cy="3086100"/>
          </a:xfrm>
          <a:prstGeom prst="rightBrace">
            <a:avLst>
              <a:gd name="adj1" fmla="val 88525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59418" name="AutoShape 25"/>
          <p:cNvSpPr/>
          <p:nvPr/>
        </p:nvSpPr>
        <p:spPr bwMode="auto">
          <a:xfrm rot="16200000" flipV="1">
            <a:off x="4391819" y="-207169"/>
            <a:ext cx="142875" cy="6551613"/>
          </a:xfrm>
          <a:prstGeom prst="rightBrace">
            <a:avLst>
              <a:gd name="adj1" fmla="val 382130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59419" name="Text Box 26"/>
          <p:cNvSpPr txBox="1">
            <a:spLocks noChangeArrowheads="1"/>
          </p:cNvSpPr>
          <p:nvPr/>
        </p:nvSpPr>
        <p:spPr bwMode="auto">
          <a:xfrm>
            <a:off x="3419475" y="2347913"/>
            <a:ext cx="2395538" cy="547687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ea typeface="宋体" panose="02010600030101010101" pitchFamily="2" charset="-122"/>
              </a:rPr>
              <a:t>字长（</a:t>
            </a:r>
            <a:r>
              <a:rPr lang="en-US" altLang="zh-CN" sz="2800">
                <a:ea typeface="宋体" panose="02010600030101010101" pitchFamily="2" charset="-122"/>
              </a:rPr>
              <a:t>16</a:t>
            </a:r>
            <a:r>
              <a:rPr lang="zh-CN" altLang="en-US" sz="2800">
                <a:ea typeface="宋体" panose="02010600030101010101" pitchFamily="2" charset="-122"/>
              </a:rPr>
              <a:t>位）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 autoUpdateAnimBg="0"/>
      <p:bldP spid="59414" grpId="0" animBg="1" autoUpdateAnimBg="0"/>
      <p:bldP spid="59415" grpId="0" animBg="1" autoUpdateAnimBg="0"/>
      <p:bldP spid="59416" grpId="0" animBg="1"/>
      <p:bldP spid="59417" grpId="0" animBg="1" autoUpdateAnimBg="0"/>
      <p:bldP spid="59418" grpId="0" animBg="1" autoUpdateAnimBg="0"/>
      <p:bldP spid="59419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5C067D5-D2A8-4EA3-AA99-5C22D673FDFA}" type="slidenum">
              <a:rPr lang="en-US" altLang="zh-CN" sz="1000" b="0">
                <a:ea typeface="宋体" panose="02010600030101010101" pitchFamily="2" charset="-122"/>
              </a:rPr>
              <a:t>56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3375"/>
            <a:ext cx="7488237" cy="693738"/>
          </a:xfrm>
        </p:spPr>
        <p:txBody>
          <a:bodyPr/>
          <a:lstStyle/>
          <a:p>
            <a:pPr eaLnBrk="1" hangingPunct="1"/>
            <a:r>
              <a:rPr lang="zh-CN" altLang="zh-CN"/>
              <a:t>进位计数制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341438"/>
            <a:ext cx="8362950" cy="5111750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z="3200" dirty="0">
                <a:latin typeface="黑体" panose="02010609060101010101" pitchFamily="49" charset="-122"/>
              </a:rPr>
              <a:t>进位计数制</a:t>
            </a:r>
            <a:r>
              <a:rPr lang="en-US" altLang="zh-CN" sz="3200" dirty="0"/>
              <a:t>——</a:t>
            </a:r>
            <a:r>
              <a:rPr lang="zh-CN" altLang="en-US" sz="3200" dirty="0">
                <a:latin typeface="黑体" panose="02010609060101010101" pitchFamily="49" charset="-122"/>
              </a:rPr>
              <a:t>按照进位方式计数的数制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3200" dirty="0">
                <a:latin typeface="黑体" panose="02010609060101010101" pitchFamily="49" charset="-122"/>
              </a:rPr>
              <a:t>常用的进位计数制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200" dirty="0">
                <a:latin typeface="黑体" panose="02010609060101010101" pitchFamily="49" charset="-122"/>
              </a:rPr>
              <a:t>日常使用：十进制（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</a:rPr>
              <a:t>D</a:t>
            </a:r>
            <a:r>
              <a:rPr lang="en-US" altLang="zh-CN" sz="3200" dirty="0">
                <a:latin typeface="黑体" panose="02010609060101010101" pitchFamily="49" charset="-122"/>
              </a:rPr>
              <a:t>ecimal</a:t>
            </a:r>
            <a:r>
              <a:rPr lang="zh-CN" altLang="en-US" sz="3200" dirty="0">
                <a:latin typeface="黑体" panose="02010609060101010101" pitchFamily="49" charset="-122"/>
              </a:rPr>
              <a:t>）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200" dirty="0">
                <a:latin typeface="黑体" panose="02010609060101010101" pitchFamily="49" charset="-122"/>
              </a:rPr>
              <a:t>计算机采用：二进制（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</a:rPr>
              <a:t>B</a:t>
            </a:r>
            <a:r>
              <a:rPr lang="en-US" altLang="zh-CN" sz="3200" dirty="0">
                <a:latin typeface="黑体" panose="02010609060101010101" pitchFamily="49" charset="-122"/>
              </a:rPr>
              <a:t>inary</a:t>
            </a:r>
            <a:r>
              <a:rPr lang="zh-CN" altLang="en-US" sz="3200" dirty="0">
                <a:latin typeface="黑体" panose="02010609060101010101" pitchFamily="49" charset="-122"/>
              </a:rPr>
              <a:t>）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200" dirty="0">
                <a:latin typeface="黑体" panose="02010609060101010101" pitchFamily="49" charset="-122"/>
              </a:rPr>
              <a:t>为了简化二进制的表示方式，使用：</a:t>
            </a:r>
          </a:p>
          <a:p>
            <a:pPr lvl="2" algn="just" eaLnBrk="1" hangingPunct="1">
              <a:spcAft>
                <a:spcPct val="20000"/>
              </a:spcAft>
            </a:pPr>
            <a:r>
              <a:rPr lang="zh-CN" altLang="en-US" sz="3200" dirty="0">
                <a:latin typeface="黑体" panose="02010609060101010101" pitchFamily="49" charset="-122"/>
              </a:rPr>
              <a:t>八进制（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</a:rPr>
              <a:t>O</a:t>
            </a:r>
            <a:r>
              <a:rPr lang="en-US" altLang="zh-CN" sz="3200" dirty="0">
                <a:latin typeface="黑体" panose="02010609060101010101" pitchFamily="49" charset="-122"/>
              </a:rPr>
              <a:t>ctal</a:t>
            </a:r>
            <a:r>
              <a:rPr lang="zh-CN" altLang="en-US" sz="3200" dirty="0">
                <a:latin typeface="黑体" panose="02010609060101010101" pitchFamily="49" charset="-122"/>
              </a:rPr>
              <a:t>）</a:t>
            </a:r>
          </a:p>
          <a:p>
            <a:pPr lvl="2" algn="just" eaLnBrk="1" hangingPunct="1">
              <a:spcAft>
                <a:spcPct val="20000"/>
              </a:spcAft>
            </a:pPr>
            <a:r>
              <a:rPr lang="zh-CN" altLang="en-US" sz="3200" dirty="0">
                <a:latin typeface="黑体" panose="02010609060101010101" pitchFamily="49" charset="-122"/>
              </a:rPr>
              <a:t>十六进制（</a:t>
            </a:r>
            <a:r>
              <a:rPr lang="en-US" altLang="zh-CN" sz="3200" dirty="0" err="1">
                <a:solidFill>
                  <a:srgbClr val="FF0000"/>
                </a:solidFill>
                <a:latin typeface="黑体" panose="02010609060101010101" pitchFamily="49" charset="-122"/>
              </a:rPr>
              <a:t>H</a:t>
            </a:r>
            <a:r>
              <a:rPr lang="en-US" altLang="zh-CN" sz="3200" dirty="0" err="1">
                <a:latin typeface="黑体" panose="02010609060101010101" pitchFamily="49" charset="-122"/>
              </a:rPr>
              <a:t>exdecimal</a:t>
            </a:r>
            <a:r>
              <a:rPr lang="zh-CN" altLang="en-US" sz="3200" dirty="0">
                <a:latin typeface="黑体" panose="02010609060101010101" pitchFamily="49" charset="-122"/>
              </a:rPr>
              <a:t>）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6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96F29B7-02B5-4AA5-9D76-B1ECCFFBF567}" type="slidenum">
              <a:rPr lang="en-US" altLang="zh-CN" sz="1000" b="0">
                <a:ea typeface="宋体" panose="02010600030101010101" pitchFamily="2" charset="-122"/>
              </a:rPr>
              <a:t>57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60350"/>
            <a:ext cx="7488237" cy="717550"/>
          </a:xfrm>
        </p:spPr>
        <p:txBody>
          <a:bodyPr/>
          <a:lstStyle/>
          <a:p>
            <a:pPr eaLnBrk="1" hangingPunct="1"/>
            <a:r>
              <a:rPr lang="zh-CN" altLang="zh-CN"/>
              <a:t>进位计数制的要素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052513"/>
            <a:ext cx="7848600" cy="5184775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z="3200">
                <a:solidFill>
                  <a:srgbClr val="FF0066"/>
                </a:solidFill>
                <a:latin typeface="黑体" panose="02010609060101010101" pitchFamily="49" charset="-122"/>
              </a:rPr>
              <a:t>数码、基数、位权、计数规则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zh-CN" sz="3200"/>
              <a:t>R</a:t>
            </a:r>
            <a:r>
              <a:rPr lang="zh-CN" altLang="en-US" sz="3200">
                <a:latin typeface="黑体" panose="02010609060101010101" pitchFamily="49" charset="-122"/>
              </a:rPr>
              <a:t>进制数</a:t>
            </a:r>
            <a:r>
              <a:rPr lang="en-US" altLang="zh-CN" sz="3200"/>
              <a:t>(R = 2,8,10 or 16)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000">
                <a:latin typeface="黑体" panose="02010609060101010101" pitchFamily="49" charset="-122"/>
              </a:rPr>
              <a:t>数码：</a:t>
            </a:r>
            <a:r>
              <a:rPr lang="en-US" altLang="zh-CN" sz="3000"/>
              <a:t>0 ~ (R-1)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000">
                <a:latin typeface="黑体" panose="02010609060101010101" pitchFamily="49" charset="-122"/>
              </a:rPr>
              <a:t>基数：</a:t>
            </a:r>
            <a:r>
              <a:rPr lang="en-US" altLang="zh-CN" sz="3000"/>
              <a:t>R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000">
                <a:latin typeface="黑体" panose="02010609060101010101" pitchFamily="49" charset="-122"/>
              </a:rPr>
              <a:t>位权：</a:t>
            </a:r>
          </a:p>
          <a:p>
            <a:pPr lvl="2" algn="just" eaLnBrk="1" hangingPunct="1">
              <a:spcAft>
                <a:spcPct val="20000"/>
              </a:spcAft>
            </a:pPr>
            <a:r>
              <a:rPr lang="zh-CN" altLang="en-US" sz="2800">
                <a:latin typeface="黑体" panose="02010609060101010101" pitchFamily="49" charset="-122"/>
              </a:rPr>
              <a:t>整数部分（从又向左）： </a:t>
            </a:r>
            <a:r>
              <a:rPr lang="en-US" altLang="zh-CN" sz="2800">
                <a:latin typeface="黑体" panose="02010609060101010101" pitchFamily="49" charset="-122"/>
              </a:rPr>
              <a:t>R</a:t>
            </a:r>
            <a:r>
              <a:rPr lang="en-US" altLang="zh-CN" sz="2800" baseline="30000">
                <a:latin typeface="黑体" panose="02010609060101010101" pitchFamily="49" charset="-122"/>
              </a:rPr>
              <a:t>0</a:t>
            </a:r>
            <a:r>
              <a:rPr lang="en-US" altLang="zh-CN" sz="2800">
                <a:latin typeface="黑体" panose="02010609060101010101" pitchFamily="49" charset="-122"/>
              </a:rPr>
              <a:t>,R</a:t>
            </a:r>
            <a:r>
              <a:rPr lang="en-US" altLang="zh-CN" sz="2800" baseline="30000">
                <a:latin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</a:rPr>
              <a:t>,R</a:t>
            </a:r>
            <a:r>
              <a:rPr lang="en-US" altLang="zh-CN" sz="2800" baseline="30000">
                <a:latin typeface="黑体" panose="02010609060101010101" pitchFamily="49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…</a:t>
            </a:r>
            <a:endParaRPr lang="en-US" altLang="zh-CN" sz="2800">
              <a:latin typeface="黑体" panose="02010609060101010101" pitchFamily="49" charset="-122"/>
            </a:endParaRPr>
          </a:p>
          <a:p>
            <a:pPr lvl="2" algn="just" eaLnBrk="1" hangingPunct="1">
              <a:spcAft>
                <a:spcPct val="20000"/>
              </a:spcAft>
            </a:pPr>
            <a:r>
              <a:rPr lang="zh-CN" altLang="en-US" sz="2800">
                <a:latin typeface="黑体" panose="02010609060101010101" pitchFamily="49" charset="-122"/>
              </a:rPr>
              <a:t>小数部分（从左向右）： </a:t>
            </a:r>
            <a:r>
              <a:rPr lang="en-US" altLang="zh-CN" sz="2800">
                <a:latin typeface="黑体" panose="02010609060101010101" pitchFamily="49" charset="-122"/>
              </a:rPr>
              <a:t>R</a:t>
            </a:r>
            <a:r>
              <a:rPr lang="en-US" altLang="zh-CN" sz="2800" baseline="30000">
                <a:latin typeface="黑体" panose="02010609060101010101" pitchFamily="49" charset="-122"/>
              </a:rPr>
              <a:t>0</a:t>
            </a:r>
            <a:r>
              <a:rPr lang="en-US" altLang="zh-CN" sz="2800">
                <a:latin typeface="黑体" panose="02010609060101010101" pitchFamily="49" charset="-122"/>
              </a:rPr>
              <a:t>,R</a:t>
            </a:r>
            <a:r>
              <a:rPr lang="en-US" altLang="zh-CN" sz="2800" baseline="30000">
                <a:latin typeface="黑体" panose="02010609060101010101" pitchFamily="49" charset="-122"/>
              </a:rPr>
              <a:t>-1</a:t>
            </a:r>
            <a:r>
              <a:rPr lang="en-US" altLang="zh-CN" sz="2800">
                <a:latin typeface="黑体" panose="02010609060101010101" pitchFamily="49" charset="-122"/>
              </a:rPr>
              <a:t>,R</a:t>
            </a:r>
            <a:r>
              <a:rPr lang="en-US" altLang="zh-CN" sz="2800" baseline="30000">
                <a:latin typeface="黑体" panose="02010609060101010101" pitchFamily="49" charset="-122"/>
              </a:rPr>
              <a:t>-2</a:t>
            </a:r>
            <a:r>
              <a:rPr lang="en-US" altLang="zh-CN" sz="2800">
                <a:latin typeface="Times New Roman" panose="02020603050405020304" pitchFamily="18" charset="0"/>
              </a:rPr>
              <a:t>…</a:t>
            </a:r>
            <a:endParaRPr lang="en-US" altLang="zh-CN" sz="2800">
              <a:latin typeface="黑体" panose="02010609060101010101" pitchFamily="49" charset="-122"/>
            </a:endParaRP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000">
                <a:latin typeface="黑体" panose="02010609060101010101" pitchFamily="49" charset="-122"/>
              </a:rPr>
              <a:t>计数规则：逢</a:t>
            </a:r>
            <a:r>
              <a:rPr lang="zh-CN" altLang="en-US" sz="3000"/>
              <a:t> </a:t>
            </a:r>
            <a:r>
              <a:rPr lang="en-US" altLang="zh-CN" sz="3000"/>
              <a:t>R </a:t>
            </a:r>
            <a:r>
              <a:rPr lang="zh-CN" altLang="en-US" sz="3000">
                <a:latin typeface="黑体" panose="02010609060101010101" pitchFamily="49" charset="-122"/>
              </a:rPr>
              <a:t>进一</a:t>
            </a:r>
          </a:p>
        </p:txBody>
      </p:sp>
      <p:sp>
        <p:nvSpPr>
          <p:cNvPr id="61445" name="AutoShape 4"/>
          <p:cNvSpPr>
            <a:spLocks noChangeArrowheads="1"/>
          </p:cNvSpPr>
          <p:nvPr/>
        </p:nvSpPr>
        <p:spPr bwMode="auto">
          <a:xfrm>
            <a:off x="5003800" y="2420938"/>
            <a:ext cx="3887788" cy="1366837"/>
          </a:xfrm>
          <a:prstGeom prst="wedgeRectCallout">
            <a:avLst>
              <a:gd name="adj1" fmla="val -72787"/>
              <a:gd name="adj2" fmla="val -23634"/>
            </a:avLst>
          </a:prstGeom>
          <a:solidFill>
            <a:srgbClr val="00FFFF"/>
          </a:solidFill>
          <a:ln w="28575">
            <a:solidFill>
              <a:srgbClr val="0000CC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600">
                <a:latin typeface="黑体" panose="02010609060101010101" pitchFamily="49" charset="-122"/>
              </a:rPr>
              <a:t>特别说明，十六进制的数码比较特殊，为：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600">
                <a:solidFill>
                  <a:srgbClr val="FF0066"/>
                </a:solidFill>
              </a:rPr>
              <a:t>0</a:t>
            </a:r>
            <a:r>
              <a:rPr lang="zh-CN" altLang="en-US" sz="2600">
                <a:solidFill>
                  <a:srgbClr val="FF0066"/>
                </a:solidFill>
              </a:rPr>
              <a:t>～</a:t>
            </a:r>
            <a:r>
              <a:rPr lang="en-US" altLang="zh-CN" sz="2600">
                <a:solidFill>
                  <a:srgbClr val="FF0066"/>
                </a:solidFill>
              </a:rPr>
              <a:t>9</a:t>
            </a:r>
            <a:r>
              <a:rPr lang="zh-CN" altLang="en-US" sz="2600">
                <a:solidFill>
                  <a:srgbClr val="FF0066"/>
                </a:solidFill>
              </a:rPr>
              <a:t>，</a:t>
            </a:r>
            <a:r>
              <a:rPr lang="en-US" altLang="zh-CN" sz="2600">
                <a:solidFill>
                  <a:srgbClr val="FF0066"/>
                </a:solidFill>
              </a:rPr>
              <a:t>A</a:t>
            </a:r>
            <a:r>
              <a:rPr lang="zh-CN" altLang="en-US" sz="2600">
                <a:solidFill>
                  <a:srgbClr val="FF0066"/>
                </a:solidFill>
              </a:rPr>
              <a:t>～</a:t>
            </a:r>
            <a:r>
              <a:rPr lang="en-US" altLang="zh-CN" sz="2600">
                <a:solidFill>
                  <a:srgbClr val="FF0066"/>
                </a:solidFill>
              </a:rPr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 autoUpdateAnimBg="0"/>
      <p:bldP spid="61445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424D493-C735-4BAF-9821-919542063200}" type="slidenum">
              <a:rPr lang="en-US" altLang="zh-CN" sz="1000" b="0">
                <a:ea typeface="宋体" panose="02010600030101010101" pitchFamily="2" charset="-122"/>
              </a:rPr>
              <a:t>58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88913"/>
            <a:ext cx="7543800" cy="714375"/>
          </a:xfrm>
        </p:spPr>
        <p:txBody>
          <a:bodyPr/>
          <a:lstStyle/>
          <a:p>
            <a:pPr eaLnBrk="1" hangingPunct="1"/>
            <a:r>
              <a:rPr lang="zh-CN" altLang="zh-CN"/>
              <a:t>进位计数制的表示形式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052513"/>
            <a:ext cx="7705725" cy="5113337"/>
          </a:xfrm>
        </p:spPr>
        <p:txBody>
          <a:bodyPr/>
          <a:lstStyle/>
          <a:p>
            <a:pPr eaLnBrk="1" hangingPunct="1"/>
            <a:r>
              <a:rPr lang="zh-CN" altLang="en-US"/>
              <a:t>数字后面加各计数制的英文单词的第一个字母的大写</a:t>
            </a:r>
          </a:p>
          <a:p>
            <a:pPr lvl="2" eaLnBrk="1" hangingPunct="1"/>
            <a:r>
              <a:rPr lang="en-US" altLang="zh-CN" sz="3000">
                <a:latin typeface="Times New Roman" panose="02020603050405020304" pitchFamily="18" charset="0"/>
              </a:rPr>
              <a:t>1011</a:t>
            </a:r>
            <a:r>
              <a:rPr lang="en-US" altLang="zh-CN" sz="3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000">
                <a:latin typeface="Times New Roman" panose="02020603050405020304" pitchFamily="18" charset="0"/>
              </a:rPr>
              <a:t>       16</a:t>
            </a:r>
            <a:r>
              <a:rPr lang="en-US" altLang="zh-CN" sz="3000">
                <a:solidFill>
                  <a:srgbClr val="0000FF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sz="3000">
                <a:latin typeface="Times New Roman" panose="02020603050405020304" pitchFamily="18" charset="0"/>
              </a:rPr>
              <a:t>        26</a:t>
            </a:r>
            <a:r>
              <a:rPr lang="en-US" altLang="zh-CN" sz="3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3000">
                <a:latin typeface="Times New Roman" panose="02020603050405020304" pitchFamily="18" charset="0"/>
              </a:rPr>
              <a:t>         6A</a:t>
            </a:r>
            <a:r>
              <a:rPr lang="en-US" altLang="zh-CN" sz="300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endParaRPr lang="en-US" altLang="zh-CN" sz="3000"/>
          </a:p>
          <a:p>
            <a:pPr eaLnBrk="1" hangingPunct="1"/>
            <a:r>
              <a:rPr lang="zh-CN" altLang="en-US"/>
              <a:t>数字加括号再加下标</a:t>
            </a:r>
          </a:p>
          <a:p>
            <a:pPr lvl="2" eaLnBrk="1" hangingPunct="1"/>
            <a:r>
              <a:rPr lang="en-US" altLang="zh-CN" sz="3000">
                <a:latin typeface="Times New Roman" panose="02020603050405020304" pitchFamily="18" charset="0"/>
              </a:rPr>
              <a:t>(1011)</a:t>
            </a:r>
            <a:r>
              <a:rPr lang="en-US" altLang="zh-CN" sz="3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000" baseline="-25000">
                <a:latin typeface="Times New Roman" panose="02020603050405020304" pitchFamily="18" charset="0"/>
              </a:rPr>
              <a:t>      </a:t>
            </a:r>
            <a:r>
              <a:rPr lang="en-US" altLang="zh-CN" sz="3000">
                <a:latin typeface="Times New Roman" panose="02020603050405020304" pitchFamily="18" charset="0"/>
              </a:rPr>
              <a:t>(16)</a:t>
            </a:r>
            <a:r>
              <a:rPr lang="en-US" altLang="zh-CN" sz="3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3000" baseline="-25000">
                <a:latin typeface="Times New Roman" panose="02020603050405020304" pitchFamily="18" charset="0"/>
              </a:rPr>
              <a:t>          </a:t>
            </a:r>
            <a:r>
              <a:rPr lang="en-US" altLang="zh-CN" sz="3000">
                <a:latin typeface="Times New Roman" panose="02020603050405020304" pitchFamily="18" charset="0"/>
              </a:rPr>
              <a:t>(26)</a:t>
            </a:r>
            <a:r>
              <a:rPr lang="en-US" altLang="zh-CN" sz="3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3000" baseline="-25000">
                <a:latin typeface="Times New Roman" panose="02020603050405020304" pitchFamily="18" charset="0"/>
              </a:rPr>
              <a:t>            </a:t>
            </a:r>
            <a:r>
              <a:rPr lang="en-US" altLang="zh-CN" sz="3000">
                <a:latin typeface="Times New Roman" panose="02020603050405020304" pitchFamily="18" charset="0"/>
              </a:rPr>
              <a:t>(6A)</a:t>
            </a:r>
            <a:r>
              <a:rPr lang="en-US" altLang="zh-CN" sz="3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16</a:t>
            </a:r>
          </a:p>
          <a:p>
            <a:pPr eaLnBrk="1" hangingPunct="1"/>
            <a:r>
              <a:rPr lang="zh-CN" altLang="en-US" sz="3200">
                <a:solidFill>
                  <a:srgbClr val="CC0099"/>
                </a:solidFill>
                <a:latin typeface="Times New Roman" panose="02020603050405020304" pitchFamily="18" charset="0"/>
                <a:hlinkClick r:id="rId2" action="ppaction://hlinksldjump"/>
              </a:rPr>
              <a:t>在</a:t>
            </a:r>
            <a:r>
              <a:rPr lang="en-US" altLang="zh-CN" sz="3200">
                <a:solidFill>
                  <a:srgbClr val="CC0099"/>
                </a:solidFill>
                <a:latin typeface="Times New Roman" panose="02020603050405020304" pitchFamily="18" charset="0"/>
                <a:hlinkClick r:id="rId2" action="ppaction://hlinksldjump"/>
              </a:rPr>
              <a:t>C</a:t>
            </a:r>
            <a:r>
              <a:rPr lang="zh-CN" altLang="en-US" sz="3200">
                <a:solidFill>
                  <a:srgbClr val="CC0099"/>
                </a:solidFill>
                <a:latin typeface="Times New Roman" panose="02020603050405020304" pitchFamily="18" charset="0"/>
                <a:hlinkClick r:id="rId2" action="ppaction://hlinksldjump"/>
              </a:rPr>
              <a:t>语言中，整数常用三种形式表示</a:t>
            </a:r>
            <a:endParaRPr lang="zh-CN" altLang="en-US" sz="3200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3000">
                <a:solidFill>
                  <a:srgbClr val="CC0099"/>
                </a:solidFill>
                <a:latin typeface="Times New Roman" panose="02020603050405020304" pitchFamily="18" charset="0"/>
              </a:rPr>
              <a:t>十进制整数：</a:t>
            </a:r>
            <a:r>
              <a:rPr lang="en-US" altLang="zh-CN" sz="3000">
                <a:solidFill>
                  <a:srgbClr val="CC0099"/>
                </a:solidFill>
                <a:latin typeface="Times New Roman" panose="02020603050405020304" pitchFamily="18" charset="0"/>
              </a:rPr>
              <a:t>123</a:t>
            </a:r>
            <a:r>
              <a:rPr lang="zh-CN" altLang="en-US" sz="3000">
                <a:solidFill>
                  <a:srgbClr val="CC0099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000">
                <a:solidFill>
                  <a:srgbClr val="CC0099"/>
                </a:solidFill>
                <a:latin typeface="Times New Roman" panose="02020603050405020304" pitchFamily="18" charset="0"/>
              </a:rPr>
              <a:t>-456</a:t>
            </a:r>
            <a:r>
              <a:rPr lang="zh-CN" altLang="en-US" sz="3000">
                <a:solidFill>
                  <a:srgbClr val="CC0099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000">
                <a:solidFill>
                  <a:srgbClr val="CC0099"/>
                </a:solidFill>
                <a:latin typeface="Times New Roman" panose="02020603050405020304" pitchFamily="18" charset="0"/>
              </a:rPr>
              <a:t>6</a:t>
            </a:r>
          </a:p>
          <a:p>
            <a:pPr lvl="1" eaLnBrk="1" hangingPunct="1"/>
            <a:r>
              <a:rPr lang="zh-CN" altLang="en-US" sz="3000">
                <a:solidFill>
                  <a:srgbClr val="CC0099"/>
                </a:solidFill>
                <a:latin typeface="Times New Roman" panose="02020603050405020304" pitchFamily="18" charset="0"/>
              </a:rPr>
              <a:t>八进制整数：以</a:t>
            </a:r>
            <a:r>
              <a:rPr lang="en-US" altLang="zh-CN" sz="3000">
                <a:solidFill>
                  <a:srgbClr val="CC0099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3000">
                <a:solidFill>
                  <a:srgbClr val="CC0099"/>
                </a:solidFill>
                <a:latin typeface="Times New Roman" panose="02020603050405020304" pitchFamily="18" charset="0"/>
              </a:rPr>
              <a:t>开头，如</a:t>
            </a:r>
            <a:r>
              <a:rPr lang="en-US" altLang="zh-CN" sz="3000">
                <a:solidFill>
                  <a:srgbClr val="CC0099"/>
                </a:solidFill>
                <a:latin typeface="Times New Roman" panose="02020603050405020304" pitchFamily="18" charset="0"/>
              </a:rPr>
              <a:t>012</a:t>
            </a:r>
            <a:r>
              <a:rPr lang="zh-CN" altLang="en-US" sz="3000">
                <a:solidFill>
                  <a:srgbClr val="CC0099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000">
                <a:solidFill>
                  <a:srgbClr val="CC0099"/>
                </a:solidFill>
                <a:latin typeface="Times New Roman" panose="02020603050405020304" pitchFamily="18" charset="0"/>
              </a:rPr>
              <a:t>-016</a:t>
            </a:r>
          </a:p>
          <a:p>
            <a:pPr lvl="1" eaLnBrk="1" hangingPunct="1"/>
            <a:r>
              <a:rPr lang="zh-CN" altLang="en-US" sz="3000">
                <a:solidFill>
                  <a:srgbClr val="CC0099"/>
                </a:solidFill>
                <a:latin typeface="Times New Roman" panose="02020603050405020304" pitchFamily="18" charset="0"/>
              </a:rPr>
              <a:t>十六进制整数：以</a:t>
            </a:r>
            <a:r>
              <a:rPr lang="en-US" altLang="zh-CN" sz="3000">
                <a:solidFill>
                  <a:srgbClr val="CC0099"/>
                </a:solidFill>
                <a:latin typeface="Times New Roman" panose="02020603050405020304" pitchFamily="18" charset="0"/>
              </a:rPr>
              <a:t>0x</a:t>
            </a:r>
            <a:r>
              <a:rPr lang="zh-CN" altLang="en-US" sz="3000">
                <a:solidFill>
                  <a:srgbClr val="CC0099"/>
                </a:solidFill>
                <a:latin typeface="Times New Roman" panose="02020603050405020304" pitchFamily="18" charset="0"/>
              </a:rPr>
              <a:t>开头，如</a:t>
            </a:r>
            <a:r>
              <a:rPr lang="en-US" altLang="zh-CN" sz="3000">
                <a:solidFill>
                  <a:srgbClr val="CC0099"/>
                </a:solidFill>
                <a:latin typeface="Times New Roman" panose="02020603050405020304" pitchFamily="18" charset="0"/>
              </a:rPr>
              <a:t>0x12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1248427-FACA-46C0-8A90-DF0C28EB23FE}" type="slidenum">
              <a:rPr lang="en-US" altLang="zh-CN" sz="1000" b="0">
                <a:ea typeface="宋体" panose="02010600030101010101" pitchFamily="2" charset="-122"/>
              </a:rPr>
              <a:t>59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60325"/>
            <a:ext cx="7993062" cy="858838"/>
          </a:xfrm>
        </p:spPr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zh-CN" altLang="en-US"/>
              <a:t>语言中整数表示形式举例（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08050"/>
            <a:ext cx="8229600" cy="5616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int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	int u;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	u=10;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	printf(“d=</a:t>
            </a:r>
            <a:r>
              <a:rPr lang="en-US" altLang="zh-CN" sz="3200">
                <a:solidFill>
                  <a:srgbClr val="CC0099"/>
                </a:solidFill>
              </a:rPr>
              <a:t>%d</a:t>
            </a:r>
            <a:r>
              <a:rPr lang="en-US" altLang="zh-CN" sz="3200"/>
              <a:t>,o=</a:t>
            </a:r>
            <a:r>
              <a:rPr lang="en-US" altLang="zh-CN" sz="3200">
                <a:solidFill>
                  <a:srgbClr val="CC0099"/>
                </a:solidFill>
              </a:rPr>
              <a:t>%o</a:t>
            </a:r>
            <a:r>
              <a:rPr lang="en-US" altLang="zh-CN" sz="3200"/>
              <a:t>,h=</a:t>
            </a:r>
            <a:r>
              <a:rPr lang="en-US" altLang="zh-CN" sz="3200">
                <a:solidFill>
                  <a:srgbClr val="CC0099"/>
                </a:solidFill>
              </a:rPr>
              <a:t>%x</a:t>
            </a:r>
            <a:r>
              <a:rPr lang="en-US" altLang="zh-CN" sz="3200"/>
              <a:t>\n",u,u,u);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   return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/>
              <a:t>程序运行结果：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d=10,o=12,h=a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5239019-7064-4045-8E37-654A93DCC318}" type="slidenum">
              <a:rPr lang="en-US" altLang="zh-CN" sz="1000" b="0">
                <a:ea typeface="宋体" panose="02010600030101010101" pitchFamily="2" charset="-122"/>
              </a:rPr>
              <a:t>6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3375"/>
            <a:ext cx="7543800" cy="714375"/>
          </a:xfrm>
        </p:spPr>
        <p:txBody>
          <a:bodyPr/>
          <a:lstStyle/>
          <a:p>
            <a:pPr eaLnBrk="1" hangingPunct="1"/>
            <a:r>
              <a:rPr lang="zh-CN" altLang="zh-CN"/>
              <a:t>课程考核方式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84312"/>
            <a:ext cx="8064500" cy="4825007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z="3200" dirty="0">
                <a:solidFill>
                  <a:srgbClr val="CC0099"/>
                </a:solidFill>
                <a:latin typeface="黑体" panose="02010609060101010101" pitchFamily="49" charset="-122"/>
              </a:rPr>
              <a:t>总评成绩</a:t>
            </a:r>
            <a:r>
              <a:rPr lang="zh-CN" altLang="en-US" sz="3200" dirty="0">
                <a:latin typeface="黑体" panose="02010609060101010101" pitchFamily="49" charset="-122"/>
              </a:rPr>
              <a:t>的计算方法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2800" dirty="0">
                <a:solidFill>
                  <a:srgbClr val="CC0099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总评成绩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＝平时考核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40%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期末考试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60%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solidFill>
                  <a:srgbClr val="CC0099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平时考核：</a:t>
            </a:r>
          </a:p>
          <a:p>
            <a:pPr marL="1143000" lvl="2" indent="-228600"/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出勤情况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marL="1143000" lvl="2" indent="-228600"/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期中测试</a:t>
            </a:r>
          </a:p>
          <a:p>
            <a:pPr marL="1143000" lvl="2" indent="-228600"/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实验成绩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marL="627380" lvl="1" indent="-228600"/>
            <a:r>
              <a:rPr lang="zh-CN" altLang="en-US" sz="2800" dirty="0">
                <a:solidFill>
                  <a:srgbClr val="CC0099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 期末考试：</a:t>
            </a:r>
            <a:endParaRPr lang="en-US" altLang="zh-CN" sz="2800" dirty="0">
              <a:solidFill>
                <a:srgbClr val="CC0099"/>
              </a:solidFill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marL="1170305" lvl="2" indent="-228600"/>
            <a:r>
              <a:rPr lang="zh-CN" altLang="zh-CN" sz="2800" dirty="0">
                <a:solidFill>
                  <a:srgbClr val="0000FF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机考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marL="1170305" lvl="2" indent="-228600"/>
            <a:r>
              <a:rPr lang="zh-CN" altLang="zh-CN" sz="2800" dirty="0">
                <a:solidFill>
                  <a:srgbClr val="0000FF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编程题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D83160D-C72C-4B52-BFB1-A1459A225E06}" type="slidenum">
              <a:rPr lang="en-US" altLang="zh-CN" sz="1000" b="0">
                <a:ea typeface="宋体" panose="02010600030101010101" pitchFamily="2" charset="-122"/>
              </a:rPr>
              <a:t>60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-53975"/>
            <a:ext cx="8064500" cy="858838"/>
          </a:xfrm>
        </p:spPr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zh-CN" altLang="en-US"/>
              <a:t>语言中整数表示形式举例（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836613"/>
            <a:ext cx="8193087" cy="5761037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#include &lt;stdio.h&gt;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int main()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{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	int a,b,c;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	a=</a:t>
            </a:r>
            <a:r>
              <a:rPr lang="en-US" altLang="zh-CN" sz="2800">
                <a:solidFill>
                  <a:srgbClr val="CC0099"/>
                </a:solidFill>
              </a:rPr>
              <a:t>10</a:t>
            </a:r>
            <a:r>
              <a:rPr lang="en-US" altLang="zh-CN" sz="2800"/>
              <a:t>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	b=</a:t>
            </a:r>
            <a:r>
              <a:rPr lang="en-US" altLang="zh-CN" sz="2800">
                <a:solidFill>
                  <a:srgbClr val="CC0099"/>
                </a:solidFill>
              </a:rPr>
              <a:t>012</a:t>
            </a:r>
            <a:r>
              <a:rPr lang="en-US" altLang="zh-CN" sz="2800"/>
              <a:t>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	c=</a:t>
            </a:r>
            <a:r>
              <a:rPr lang="en-US" altLang="zh-CN" sz="2800">
                <a:solidFill>
                  <a:srgbClr val="CC0099"/>
                </a:solidFill>
              </a:rPr>
              <a:t>0xA</a:t>
            </a:r>
            <a:r>
              <a:rPr lang="en-US" altLang="zh-CN" sz="2800"/>
              <a:t>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	printf("a=%d,b=%d,c=%d\n",a,b,c);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   return 0;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程序运行结果：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a=10,b=10,c=10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5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6FEEAA9-4869-45FD-8881-EB22C7FB76A6}" type="slidenum">
              <a:rPr lang="en-US" altLang="zh-CN" sz="1000" b="0">
                <a:ea typeface="宋体" panose="02010600030101010101" pitchFamily="2" charset="-122"/>
              </a:rPr>
              <a:t>61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981075"/>
            <a:ext cx="7643812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200">
                <a:latin typeface="黑体" panose="02010609060101010101" pitchFamily="49" charset="-122"/>
              </a:rPr>
              <a:t>不同进位制之间的转换</a:t>
            </a:r>
          </a:p>
          <a:p>
            <a:pPr eaLnBrk="1" hangingPunct="1">
              <a:lnSpc>
                <a:spcPct val="90000"/>
              </a:lnSpc>
            </a:pPr>
            <a:endParaRPr lang="zh-CN" altLang="en-US" sz="420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>
                <a:solidFill>
                  <a:srgbClr val="FF0000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二进制     </a:t>
            </a:r>
            <a:r>
              <a:rPr lang="zh-CN" altLang="en-US" sz="3600">
                <a:solidFill>
                  <a:srgbClr val="FF0000"/>
                </a:solidFill>
                <a:latin typeface="黑体" panose="02010609060101010101" pitchFamily="49" charset="-122"/>
              </a:rPr>
              <a:t>十进制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360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十进制     二进制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360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二进制       八、十六进制之间</a:t>
            </a:r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3132138" y="2492375"/>
            <a:ext cx="503237" cy="287338"/>
          </a:xfrm>
          <a:prstGeom prst="rightArrow">
            <a:avLst>
              <a:gd name="adj1" fmla="val 50000"/>
              <a:gd name="adj2" fmla="val 437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64517" name="AutoShape 4"/>
          <p:cNvSpPr>
            <a:spLocks noChangeArrowheads="1"/>
          </p:cNvSpPr>
          <p:nvPr/>
        </p:nvSpPr>
        <p:spPr bwMode="auto">
          <a:xfrm>
            <a:off x="3132138" y="3716338"/>
            <a:ext cx="503237" cy="287337"/>
          </a:xfrm>
          <a:prstGeom prst="rightArrow">
            <a:avLst>
              <a:gd name="adj1" fmla="val 50000"/>
              <a:gd name="adj2" fmla="val 437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64518" name="AutoShape 5"/>
          <p:cNvSpPr>
            <a:spLocks noChangeArrowheads="1"/>
          </p:cNvSpPr>
          <p:nvPr/>
        </p:nvSpPr>
        <p:spPr bwMode="auto">
          <a:xfrm>
            <a:off x="3203575" y="4941888"/>
            <a:ext cx="647700" cy="287337"/>
          </a:xfrm>
          <a:prstGeom prst="leftRightArrow">
            <a:avLst>
              <a:gd name="adj1" fmla="val 50000"/>
              <a:gd name="adj2" fmla="val 45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6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BD8C75D-CB21-4DA1-BCFD-0071AB9B9EF0}" type="slidenum">
              <a:rPr lang="en-US" altLang="zh-CN" sz="1000" b="0">
                <a:ea typeface="宋体" panose="02010600030101010101" pitchFamily="2" charset="-122"/>
              </a:rPr>
              <a:t>62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5175"/>
            <a:ext cx="8713787" cy="5616575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z="3600">
                <a:latin typeface="黑体" panose="02010609060101010101" pitchFamily="49" charset="-122"/>
              </a:rPr>
              <a:t>二进制      十进制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000"/>
              <a:t>方法：</a:t>
            </a:r>
            <a:r>
              <a:rPr lang="zh-CN" altLang="en-US" sz="3000">
                <a:solidFill>
                  <a:srgbClr val="FF0066"/>
                </a:solidFill>
              </a:rPr>
              <a:t>每个数位上的数字乘以各自位权的累加</a:t>
            </a:r>
            <a:endParaRPr lang="zh-CN" altLang="en-US" sz="3000" b="0">
              <a:solidFill>
                <a:srgbClr val="FF0066"/>
              </a:solidFill>
            </a:endParaRP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3600">
                <a:latin typeface="黑体" panose="02010609060101010101" pitchFamily="49" charset="-122"/>
              </a:rPr>
              <a:t>示例：</a:t>
            </a:r>
            <a:endParaRPr lang="zh-CN" altLang="en-US" sz="3600" b="0"/>
          </a:p>
          <a:p>
            <a:pPr lvl="1" algn="just" eaLnBrk="1" hangingPunct="1">
              <a:spcAft>
                <a:spcPct val="20000"/>
              </a:spcAft>
            </a:pPr>
            <a:r>
              <a:rPr lang="en-US" altLang="zh-CN" sz="3200">
                <a:latin typeface="Times New Roman" panose="02020603050405020304" pitchFamily="18" charset="0"/>
              </a:rPr>
              <a:t>(101.1)</a:t>
            </a:r>
            <a:r>
              <a:rPr lang="en-US" altLang="zh-CN" sz="3200" baseline="-25000">
                <a:latin typeface="Times New Roman" panose="02020603050405020304" pitchFamily="18" charset="0"/>
              </a:rPr>
              <a:t>2</a:t>
            </a:r>
            <a:r>
              <a:rPr lang="en-US" altLang="zh-CN" sz="3200">
                <a:latin typeface="Times New Roman" panose="02020603050405020304" pitchFamily="18" charset="0"/>
              </a:rPr>
              <a:t> =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>
                <a:solidFill>
                  <a:srgbClr val="33CC33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aseline="30000">
                <a:solidFill>
                  <a:srgbClr val="33CC33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>
                <a:latin typeface="Times New Roman" panose="02020603050405020304" pitchFamily="18" charset="0"/>
              </a:rPr>
              <a:t> +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>
                <a:solidFill>
                  <a:srgbClr val="33CC33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aseline="30000">
                <a:solidFill>
                  <a:srgbClr val="33CC33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>
                <a:latin typeface="Times New Roman" panose="02020603050405020304" pitchFamily="18" charset="0"/>
              </a:rPr>
              <a:t> +</a:t>
            </a:r>
            <a:r>
              <a:rPr lang="en-US" altLang="zh-CN" sz="3200">
                <a:solidFill>
                  <a:srgbClr val="CC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>
                <a:solidFill>
                  <a:srgbClr val="33CC33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aseline="30000">
                <a:solidFill>
                  <a:srgbClr val="33CC33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200">
                <a:latin typeface="Times New Roman" panose="02020603050405020304" pitchFamily="18" charset="0"/>
              </a:rPr>
              <a:t> + 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>
                <a:solidFill>
                  <a:srgbClr val="33CC33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aseline="30000">
                <a:solidFill>
                  <a:srgbClr val="33CC33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3200" baseline="30000"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= 5.5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红色数字</a:t>
            </a:r>
            <a:r>
              <a:rPr lang="zh-CN" altLang="en-US" sz="3200">
                <a:latin typeface="Times New Roman" panose="02020603050405020304" pitchFamily="18" charset="0"/>
              </a:rPr>
              <a:t>代表各整数位的数字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蓝色数字</a:t>
            </a:r>
            <a:r>
              <a:rPr lang="zh-CN" altLang="en-US" sz="3200">
                <a:latin typeface="Times New Roman" panose="02020603050405020304" pitchFamily="18" charset="0"/>
              </a:rPr>
              <a:t>代表各小数位的数字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3200">
                <a:solidFill>
                  <a:srgbClr val="33CC33"/>
                </a:solidFill>
                <a:latin typeface="Times New Roman" panose="02020603050405020304" pitchFamily="18" charset="0"/>
              </a:rPr>
              <a:t>绿色数字</a:t>
            </a:r>
            <a:r>
              <a:rPr lang="zh-CN" altLang="en-US" sz="3200">
                <a:latin typeface="Times New Roman" panose="02020603050405020304" pitchFamily="18" charset="0"/>
              </a:rPr>
              <a:t>代表各位数字对应的位权</a:t>
            </a:r>
          </a:p>
        </p:txBody>
      </p:sp>
      <p:sp>
        <p:nvSpPr>
          <p:cNvPr id="66564" name="AutoShape 3"/>
          <p:cNvSpPr>
            <a:spLocks noChangeArrowheads="1"/>
          </p:cNvSpPr>
          <p:nvPr/>
        </p:nvSpPr>
        <p:spPr bwMode="auto">
          <a:xfrm>
            <a:off x="2411413" y="981075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  <p:bldP spid="66564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FBA1639-C1B6-42C0-9824-E9AE87839454}" type="slidenum">
              <a:rPr lang="en-US" altLang="zh-CN" sz="1000" b="0">
                <a:ea typeface="宋体" panose="02010600030101010101" pitchFamily="2" charset="-122"/>
              </a:rPr>
              <a:t>63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981075"/>
            <a:ext cx="7643812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200">
                <a:latin typeface="黑体" panose="02010609060101010101" pitchFamily="49" charset="-122"/>
              </a:rPr>
              <a:t>不同进位制之间的转换</a:t>
            </a:r>
          </a:p>
          <a:p>
            <a:pPr eaLnBrk="1" hangingPunct="1">
              <a:lnSpc>
                <a:spcPct val="90000"/>
              </a:lnSpc>
            </a:pPr>
            <a:endParaRPr lang="zh-CN" altLang="en-US" sz="420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>
                <a:latin typeface="黑体" panose="02010609060101010101" pitchFamily="49" charset="-122"/>
                <a:sym typeface="Wingdings" panose="05000000000000000000" pitchFamily="2" charset="2"/>
              </a:rPr>
              <a:t>二进制     </a:t>
            </a:r>
            <a:r>
              <a:rPr lang="zh-CN" altLang="en-US" sz="3600">
                <a:latin typeface="黑体" panose="02010609060101010101" pitchFamily="49" charset="-122"/>
              </a:rPr>
              <a:t>十进制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360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>
                <a:solidFill>
                  <a:srgbClr val="FF0000"/>
                </a:solidFill>
                <a:latin typeface="黑体" panose="02010609060101010101" pitchFamily="49" charset="-122"/>
              </a:rPr>
              <a:t>十进制     二进制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360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二进制       八、十六进制之间</a:t>
            </a:r>
          </a:p>
        </p:txBody>
      </p:sp>
      <p:sp>
        <p:nvSpPr>
          <p:cNvPr id="66564" name="AutoShape 3"/>
          <p:cNvSpPr>
            <a:spLocks noChangeArrowheads="1"/>
          </p:cNvSpPr>
          <p:nvPr/>
        </p:nvSpPr>
        <p:spPr bwMode="auto">
          <a:xfrm>
            <a:off x="3132138" y="2492375"/>
            <a:ext cx="503237" cy="287338"/>
          </a:xfrm>
          <a:prstGeom prst="rightArrow">
            <a:avLst>
              <a:gd name="adj1" fmla="val 50000"/>
              <a:gd name="adj2" fmla="val 437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66565" name="AutoShape 4"/>
          <p:cNvSpPr>
            <a:spLocks noChangeArrowheads="1"/>
          </p:cNvSpPr>
          <p:nvPr/>
        </p:nvSpPr>
        <p:spPr bwMode="auto">
          <a:xfrm>
            <a:off x="3132138" y="3716338"/>
            <a:ext cx="503237" cy="287337"/>
          </a:xfrm>
          <a:prstGeom prst="rightArrow">
            <a:avLst>
              <a:gd name="adj1" fmla="val 50000"/>
              <a:gd name="adj2" fmla="val 437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66566" name="AutoShape 5"/>
          <p:cNvSpPr>
            <a:spLocks noChangeArrowheads="1"/>
          </p:cNvSpPr>
          <p:nvPr/>
        </p:nvSpPr>
        <p:spPr bwMode="auto">
          <a:xfrm>
            <a:off x="3203575" y="4941888"/>
            <a:ext cx="647700" cy="287337"/>
          </a:xfrm>
          <a:prstGeom prst="leftRightArrow">
            <a:avLst>
              <a:gd name="adj1" fmla="val 50000"/>
              <a:gd name="adj2" fmla="val 45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2A56C6F-3EF0-4D7F-93C3-0C367501ADF3}" type="slidenum">
              <a:rPr lang="en-US" altLang="zh-CN" sz="1000" b="0">
                <a:ea typeface="宋体" panose="02010600030101010101" pitchFamily="2" charset="-122"/>
              </a:rPr>
              <a:t>64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549275"/>
            <a:ext cx="8351838" cy="5832475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</a:rPr>
              <a:t>十进制      二进制</a:t>
            </a:r>
            <a:endParaRPr lang="zh-CN" altLang="en-US" sz="1000">
              <a:solidFill>
                <a:srgbClr val="0000FF"/>
              </a:solidFill>
            </a:endParaRP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000">
                <a:latin typeface="黑体" panose="02010609060101010101" pitchFamily="49" charset="-122"/>
              </a:rPr>
              <a:t>整数部分（</a:t>
            </a:r>
            <a:r>
              <a:rPr lang="zh-CN" altLang="en-US" sz="3000">
                <a:solidFill>
                  <a:srgbClr val="0000FF"/>
                </a:solidFill>
                <a:latin typeface="黑体" panose="02010609060101010101" pitchFamily="49" charset="-122"/>
              </a:rPr>
              <a:t>先余为低，后余为高</a:t>
            </a:r>
            <a:r>
              <a:rPr lang="zh-CN" altLang="en-US" sz="3000">
                <a:latin typeface="黑体" panose="02010609060101010101" pitchFamily="49" charset="-122"/>
              </a:rPr>
              <a:t>）</a:t>
            </a:r>
            <a:endParaRPr lang="zh-CN" altLang="en-US" sz="1000">
              <a:latin typeface="黑体" panose="02010609060101010101" pitchFamily="49" charset="-122"/>
            </a:endParaRPr>
          </a:p>
          <a:p>
            <a:pPr lvl="2" algn="just" eaLnBrk="1" hangingPunct="1">
              <a:spcAft>
                <a:spcPct val="20000"/>
              </a:spcAft>
            </a:pPr>
            <a:r>
              <a:rPr lang="zh-CN" altLang="en-US" sz="2800">
                <a:latin typeface="黑体" panose="02010609060101010101" pitchFamily="49" charset="-122"/>
              </a:rPr>
              <a:t>除 </a:t>
            </a:r>
            <a:r>
              <a:rPr lang="en-US" altLang="zh-CN" sz="2800">
                <a:latin typeface="黑体" panose="02010609060101010101" pitchFamily="49" charset="-122"/>
              </a:rPr>
              <a:t>2 </a:t>
            </a:r>
            <a:r>
              <a:rPr lang="zh-CN" altLang="en-US" sz="2800">
                <a:latin typeface="黑体" panose="02010609060101010101" pitchFamily="49" charset="-122"/>
              </a:rPr>
              <a:t>取余数，直到商为 </a:t>
            </a:r>
            <a:r>
              <a:rPr lang="en-US" altLang="zh-CN" sz="2800">
                <a:latin typeface="黑体" panose="02010609060101010101" pitchFamily="49" charset="-122"/>
              </a:rPr>
              <a:t>0</a:t>
            </a:r>
          </a:p>
          <a:p>
            <a:pPr lvl="2" algn="just" eaLnBrk="1" hangingPunct="1">
              <a:spcAft>
                <a:spcPct val="20000"/>
              </a:spcAft>
            </a:pPr>
            <a:r>
              <a:rPr lang="zh-CN" altLang="en-US" sz="2800">
                <a:latin typeface="黑体" panose="02010609060101010101" pitchFamily="49" charset="-122"/>
              </a:rPr>
              <a:t>首次取得的余数是转换后的进制整数部分的最低位，最后取得的余数是最高位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000">
                <a:latin typeface="黑体" panose="02010609060101010101" pitchFamily="49" charset="-122"/>
              </a:rPr>
              <a:t>小数部分（</a:t>
            </a:r>
            <a:r>
              <a:rPr lang="zh-CN" altLang="en-US" sz="3000">
                <a:solidFill>
                  <a:srgbClr val="0000FF"/>
                </a:solidFill>
                <a:latin typeface="黑体" panose="02010609060101010101" pitchFamily="49" charset="-122"/>
              </a:rPr>
              <a:t>先整为高，后整为低</a:t>
            </a:r>
            <a:r>
              <a:rPr lang="zh-CN" altLang="en-US" sz="3000">
                <a:latin typeface="黑体" panose="02010609060101010101" pitchFamily="49" charset="-122"/>
              </a:rPr>
              <a:t>）</a:t>
            </a:r>
            <a:endParaRPr lang="zh-CN" altLang="en-US" sz="1000">
              <a:latin typeface="黑体" panose="02010609060101010101" pitchFamily="49" charset="-122"/>
            </a:endParaRPr>
          </a:p>
          <a:p>
            <a:pPr lvl="2" algn="just" eaLnBrk="1" hangingPunct="1">
              <a:spcAft>
                <a:spcPct val="20000"/>
              </a:spcAft>
            </a:pPr>
            <a:r>
              <a:rPr lang="zh-CN" altLang="en-US" sz="2800">
                <a:latin typeface="黑体" panose="02010609060101010101" pitchFamily="49" charset="-122"/>
              </a:rPr>
              <a:t>乘 </a:t>
            </a:r>
            <a:r>
              <a:rPr lang="en-US" altLang="zh-CN" sz="2800">
                <a:latin typeface="黑体" panose="02010609060101010101" pitchFamily="49" charset="-122"/>
              </a:rPr>
              <a:t>2 </a:t>
            </a:r>
            <a:r>
              <a:rPr lang="zh-CN" altLang="en-US" sz="2800">
                <a:latin typeface="黑体" panose="02010609060101010101" pitchFamily="49" charset="-122"/>
              </a:rPr>
              <a:t>取整数，直到小数部分为 </a:t>
            </a:r>
            <a:r>
              <a:rPr lang="en-US" altLang="zh-CN" sz="2800">
                <a:latin typeface="黑体" panose="02010609060101010101" pitchFamily="49" charset="-122"/>
              </a:rPr>
              <a:t>0 </a:t>
            </a:r>
            <a:r>
              <a:rPr lang="zh-CN" altLang="en-US" sz="2800">
                <a:latin typeface="黑体" panose="02010609060101010101" pitchFamily="49" charset="-122"/>
              </a:rPr>
              <a:t>或者达到要求的精度</a:t>
            </a:r>
          </a:p>
          <a:p>
            <a:pPr lvl="2" algn="just" eaLnBrk="1" hangingPunct="1">
              <a:spcAft>
                <a:spcPct val="20000"/>
              </a:spcAft>
            </a:pPr>
            <a:r>
              <a:rPr lang="zh-CN" altLang="en-US" sz="2800">
                <a:latin typeface="黑体" panose="02010609060101010101" pitchFamily="49" charset="-122"/>
              </a:rPr>
              <a:t>首次取得的整数是转换后的进制小数部分的最高位，最后取得的整数是最低位</a:t>
            </a:r>
          </a:p>
        </p:txBody>
      </p:sp>
      <p:sp>
        <p:nvSpPr>
          <p:cNvPr id="68612" name="AutoShape 3"/>
          <p:cNvSpPr>
            <a:spLocks noChangeArrowheads="1"/>
          </p:cNvSpPr>
          <p:nvPr/>
        </p:nvSpPr>
        <p:spPr bwMode="auto">
          <a:xfrm>
            <a:off x="2339975" y="765175"/>
            <a:ext cx="576263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  <p:bldP spid="68612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0FF1BD4-AA74-4CA9-8B46-DC20E5F9023B}" type="slidenum">
              <a:rPr lang="en-US" altLang="zh-CN" sz="1000" b="0">
                <a:ea typeface="宋体" panose="02010600030101010101" pitchFamily="2" charset="-122"/>
              </a:rPr>
              <a:t>65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88913"/>
            <a:ext cx="7993062" cy="12239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十进制          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二</a:t>
            </a:r>
            <a:r>
              <a:rPr lang="zh-CN" altLang="en-US">
                <a:solidFill>
                  <a:srgbClr val="0000FF"/>
                </a:solidFill>
              </a:rPr>
              <a:t>进制示例</a:t>
            </a:r>
            <a:endParaRPr lang="zh-CN" altLang="en-US" sz="100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3000"/>
              <a:t>将 </a:t>
            </a:r>
            <a:r>
              <a:rPr lang="en-US" altLang="zh-CN" sz="3000">
                <a:latin typeface="Times New Roman" panose="02020603050405020304" pitchFamily="18" charset="0"/>
              </a:rPr>
              <a:t>(100.6875)</a:t>
            </a:r>
            <a:r>
              <a:rPr lang="en-US" altLang="zh-CN" sz="1800">
                <a:latin typeface="Times New Roman" panose="02020603050405020304" pitchFamily="18" charset="0"/>
              </a:rPr>
              <a:t>10 </a:t>
            </a:r>
            <a:r>
              <a:rPr lang="en-US" altLang="zh-CN" sz="3000"/>
              <a:t>          </a:t>
            </a:r>
            <a:r>
              <a:rPr lang="zh-CN" altLang="en-US" sz="3000"/>
              <a:t>二进制</a:t>
            </a: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179388" y="2420938"/>
            <a:ext cx="3889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整数部分 </a:t>
            </a:r>
            <a:r>
              <a:rPr lang="en-US" altLang="zh-CN">
                <a:latin typeface="Times New Roman" panose="02020603050405020304" pitchFamily="18" charset="0"/>
              </a:rPr>
              <a:t>= (1100100)</a:t>
            </a:r>
            <a:r>
              <a:rPr lang="en-US" altLang="zh-CN" sz="2200"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69637" name="Group 4"/>
          <p:cNvGrpSpPr/>
          <p:nvPr/>
        </p:nvGrpSpPr>
        <p:grpSpPr bwMode="auto">
          <a:xfrm>
            <a:off x="4067175" y="1557338"/>
            <a:ext cx="3529013" cy="4716462"/>
            <a:chOff x="0" y="0"/>
            <a:chExt cx="2223" cy="2971"/>
          </a:xfrm>
        </p:grpSpPr>
        <p:sp>
          <p:nvSpPr>
            <p:cNvPr id="68618" name="Line 5"/>
            <p:cNvSpPr>
              <a:spLocks noChangeShapeType="1"/>
            </p:cNvSpPr>
            <p:nvPr/>
          </p:nvSpPr>
          <p:spPr bwMode="auto">
            <a:xfrm>
              <a:off x="467" y="71"/>
              <a:ext cx="0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9" name="Line 6"/>
            <p:cNvSpPr>
              <a:spLocks noChangeShapeType="1"/>
            </p:cNvSpPr>
            <p:nvPr/>
          </p:nvSpPr>
          <p:spPr bwMode="auto">
            <a:xfrm>
              <a:off x="382" y="331"/>
              <a:ext cx="10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0" name="Rectangle 7"/>
            <p:cNvSpPr>
              <a:spLocks noChangeArrowheads="1"/>
            </p:cNvSpPr>
            <p:nvPr/>
          </p:nvSpPr>
          <p:spPr bwMode="auto">
            <a:xfrm>
              <a:off x="567" y="0"/>
              <a:ext cx="10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</a:p>
          </p:txBody>
        </p:sp>
        <p:sp>
          <p:nvSpPr>
            <p:cNvPr id="6862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65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8622" name="Line 9"/>
            <p:cNvSpPr>
              <a:spLocks noChangeShapeType="1"/>
            </p:cNvSpPr>
            <p:nvPr/>
          </p:nvSpPr>
          <p:spPr bwMode="auto">
            <a:xfrm>
              <a:off x="467" y="470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3" name="Line 10"/>
            <p:cNvSpPr>
              <a:spLocks noChangeShapeType="1"/>
            </p:cNvSpPr>
            <p:nvPr/>
          </p:nvSpPr>
          <p:spPr bwMode="auto">
            <a:xfrm>
              <a:off x="475" y="731"/>
              <a:ext cx="7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4" name="Rectangle 11"/>
            <p:cNvSpPr>
              <a:spLocks noChangeArrowheads="1"/>
            </p:cNvSpPr>
            <p:nvPr/>
          </p:nvSpPr>
          <p:spPr bwMode="auto">
            <a:xfrm>
              <a:off x="567" y="399"/>
              <a:ext cx="10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</a:p>
          </p:txBody>
        </p:sp>
        <p:sp>
          <p:nvSpPr>
            <p:cNvPr id="68625" name="Rectangle 12"/>
            <p:cNvSpPr>
              <a:spLocks noChangeArrowheads="1"/>
            </p:cNvSpPr>
            <p:nvPr/>
          </p:nvSpPr>
          <p:spPr bwMode="auto">
            <a:xfrm>
              <a:off x="0" y="399"/>
              <a:ext cx="65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8626" name="Line 13"/>
            <p:cNvSpPr>
              <a:spLocks noChangeShapeType="1"/>
            </p:cNvSpPr>
            <p:nvPr/>
          </p:nvSpPr>
          <p:spPr bwMode="auto">
            <a:xfrm>
              <a:off x="467" y="870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7" name="Line 14"/>
            <p:cNvSpPr>
              <a:spLocks noChangeShapeType="1"/>
            </p:cNvSpPr>
            <p:nvPr/>
          </p:nvSpPr>
          <p:spPr bwMode="auto">
            <a:xfrm>
              <a:off x="475" y="1131"/>
              <a:ext cx="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Rectangle 15"/>
            <p:cNvSpPr>
              <a:spLocks noChangeArrowheads="1"/>
            </p:cNvSpPr>
            <p:nvPr/>
          </p:nvSpPr>
          <p:spPr bwMode="auto">
            <a:xfrm>
              <a:off x="567" y="800"/>
              <a:ext cx="10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</a:p>
          </p:txBody>
        </p:sp>
        <p:sp>
          <p:nvSpPr>
            <p:cNvPr id="68629" name="Rectangle 16"/>
            <p:cNvSpPr>
              <a:spLocks noChangeArrowheads="1"/>
            </p:cNvSpPr>
            <p:nvPr/>
          </p:nvSpPr>
          <p:spPr bwMode="auto">
            <a:xfrm>
              <a:off x="0" y="800"/>
              <a:ext cx="65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8630" name="Line 17"/>
            <p:cNvSpPr>
              <a:spLocks noChangeShapeType="1"/>
            </p:cNvSpPr>
            <p:nvPr/>
          </p:nvSpPr>
          <p:spPr bwMode="auto">
            <a:xfrm>
              <a:off x="467" y="1204"/>
              <a:ext cx="0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Rectangle 18"/>
            <p:cNvSpPr>
              <a:spLocks noChangeArrowheads="1"/>
            </p:cNvSpPr>
            <p:nvPr/>
          </p:nvSpPr>
          <p:spPr bwMode="auto">
            <a:xfrm>
              <a:off x="531" y="1156"/>
              <a:ext cx="103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68632" name="Rectangle 19"/>
            <p:cNvSpPr>
              <a:spLocks noChangeArrowheads="1"/>
            </p:cNvSpPr>
            <p:nvPr/>
          </p:nvSpPr>
          <p:spPr bwMode="auto">
            <a:xfrm>
              <a:off x="0" y="1133"/>
              <a:ext cx="65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8633" name="Line 20"/>
            <p:cNvSpPr>
              <a:spLocks noChangeShapeType="1"/>
            </p:cNvSpPr>
            <p:nvPr/>
          </p:nvSpPr>
          <p:spPr bwMode="auto">
            <a:xfrm>
              <a:off x="475" y="1546"/>
              <a:ext cx="8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4" name="Rectangle 21"/>
            <p:cNvSpPr>
              <a:spLocks noChangeArrowheads="1"/>
            </p:cNvSpPr>
            <p:nvPr/>
          </p:nvSpPr>
          <p:spPr bwMode="auto">
            <a:xfrm>
              <a:off x="567" y="1549"/>
              <a:ext cx="10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8635" name="Rectangle 22"/>
            <p:cNvSpPr>
              <a:spLocks noChangeArrowheads="1"/>
            </p:cNvSpPr>
            <p:nvPr/>
          </p:nvSpPr>
          <p:spPr bwMode="auto">
            <a:xfrm>
              <a:off x="0" y="1549"/>
              <a:ext cx="65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8636" name="Line 23"/>
            <p:cNvSpPr>
              <a:spLocks noChangeShapeType="1"/>
            </p:cNvSpPr>
            <p:nvPr/>
          </p:nvSpPr>
          <p:spPr bwMode="auto">
            <a:xfrm>
              <a:off x="467" y="1951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7" name="Line 24"/>
            <p:cNvSpPr>
              <a:spLocks noChangeShapeType="1"/>
            </p:cNvSpPr>
            <p:nvPr/>
          </p:nvSpPr>
          <p:spPr bwMode="auto">
            <a:xfrm>
              <a:off x="475" y="2213"/>
              <a:ext cx="8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8" name="Rectangle 25"/>
            <p:cNvSpPr>
              <a:spLocks noChangeArrowheads="1"/>
            </p:cNvSpPr>
            <p:nvPr/>
          </p:nvSpPr>
          <p:spPr bwMode="auto">
            <a:xfrm>
              <a:off x="567" y="1881"/>
              <a:ext cx="10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8639" name="Rectangle 26"/>
            <p:cNvSpPr>
              <a:spLocks noChangeArrowheads="1"/>
            </p:cNvSpPr>
            <p:nvPr/>
          </p:nvSpPr>
          <p:spPr bwMode="auto">
            <a:xfrm>
              <a:off x="0" y="1881"/>
              <a:ext cx="65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8640" name="Line 27"/>
            <p:cNvSpPr>
              <a:spLocks noChangeShapeType="1"/>
            </p:cNvSpPr>
            <p:nvPr/>
          </p:nvSpPr>
          <p:spPr bwMode="auto">
            <a:xfrm>
              <a:off x="467" y="1558"/>
              <a:ext cx="0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1" name="Line 28"/>
            <p:cNvSpPr>
              <a:spLocks noChangeShapeType="1"/>
            </p:cNvSpPr>
            <p:nvPr/>
          </p:nvSpPr>
          <p:spPr bwMode="auto">
            <a:xfrm>
              <a:off x="475" y="1881"/>
              <a:ext cx="7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2" name="Rectangle 29"/>
            <p:cNvSpPr>
              <a:spLocks noChangeArrowheads="1"/>
            </p:cNvSpPr>
            <p:nvPr/>
          </p:nvSpPr>
          <p:spPr bwMode="auto">
            <a:xfrm>
              <a:off x="606" y="2241"/>
              <a:ext cx="56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8643" name="Line 30"/>
            <p:cNvSpPr>
              <a:spLocks noChangeShapeType="1"/>
            </p:cNvSpPr>
            <p:nvPr/>
          </p:nvSpPr>
          <p:spPr bwMode="auto">
            <a:xfrm>
              <a:off x="467" y="2219"/>
              <a:ext cx="0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4" name="Line 31"/>
            <p:cNvSpPr>
              <a:spLocks noChangeShapeType="1"/>
            </p:cNvSpPr>
            <p:nvPr/>
          </p:nvSpPr>
          <p:spPr bwMode="auto">
            <a:xfrm>
              <a:off x="475" y="2545"/>
              <a:ext cx="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5" name="Rectangle 32"/>
            <p:cNvSpPr>
              <a:spLocks noChangeArrowheads="1"/>
            </p:cNvSpPr>
            <p:nvPr/>
          </p:nvSpPr>
          <p:spPr bwMode="auto">
            <a:xfrm>
              <a:off x="586" y="2603"/>
              <a:ext cx="37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8646" name="Rectangle 33"/>
            <p:cNvSpPr>
              <a:spLocks noChangeArrowheads="1"/>
            </p:cNvSpPr>
            <p:nvPr/>
          </p:nvSpPr>
          <p:spPr bwMode="auto">
            <a:xfrm>
              <a:off x="1688" y="399"/>
              <a:ext cx="39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7" name="Rectangle 34"/>
            <p:cNvSpPr>
              <a:spLocks noChangeArrowheads="1"/>
            </p:cNvSpPr>
            <p:nvPr/>
          </p:nvSpPr>
          <p:spPr bwMode="auto">
            <a:xfrm>
              <a:off x="1688" y="800"/>
              <a:ext cx="39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8" name="Rectangle 35"/>
            <p:cNvSpPr>
              <a:spLocks noChangeArrowheads="1"/>
            </p:cNvSpPr>
            <p:nvPr/>
          </p:nvSpPr>
          <p:spPr bwMode="auto">
            <a:xfrm>
              <a:off x="1688" y="1199"/>
              <a:ext cx="35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9" name="Rectangle 36"/>
            <p:cNvSpPr>
              <a:spLocks noChangeArrowheads="1"/>
            </p:cNvSpPr>
            <p:nvPr/>
          </p:nvSpPr>
          <p:spPr bwMode="auto">
            <a:xfrm>
              <a:off x="1679" y="1542"/>
              <a:ext cx="54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0" name="Rectangle 37"/>
            <p:cNvSpPr>
              <a:spLocks noChangeArrowheads="1"/>
            </p:cNvSpPr>
            <p:nvPr/>
          </p:nvSpPr>
          <p:spPr bwMode="auto">
            <a:xfrm>
              <a:off x="1702" y="1883"/>
              <a:ext cx="52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1" name="Rectangle 38"/>
            <p:cNvSpPr>
              <a:spLocks noChangeArrowheads="1"/>
            </p:cNvSpPr>
            <p:nvPr/>
          </p:nvSpPr>
          <p:spPr bwMode="auto">
            <a:xfrm>
              <a:off x="1693" y="2603"/>
              <a:ext cx="39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2" name="Rectangle 39"/>
            <p:cNvSpPr>
              <a:spLocks noChangeArrowheads="1"/>
            </p:cNvSpPr>
            <p:nvPr/>
          </p:nvSpPr>
          <p:spPr bwMode="auto">
            <a:xfrm>
              <a:off x="1697" y="2241"/>
              <a:ext cx="29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673" name="AutoShape 40"/>
          <p:cNvSpPr>
            <a:spLocks noChangeArrowheads="1"/>
          </p:cNvSpPr>
          <p:nvPr/>
        </p:nvSpPr>
        <p:spPr bwMode="auto">
          <a:xfrm>
            <a:off x="2124075" y="333375"/>
            <a:ext cx="576263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69674" name="AutoShape 41"/>
          <p:cNvSpPr>
            <a:spLocks noChangeArrowheads="1"/>
          </p:cNvSpPr>
          <p:nvPr/>
        </p:nvSpPr>
        <p:spPr bwMode="auto">
          <a:xfrm>
            <a:off x="3779838" y="908050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69675" name="AutoShape 42"/>
          <p:cNvSpPr>
            <a:spLocks noChangeArrowheads="1"/>
          </p:cNvSpPr>
          <p:nvPr/>
        </p:nvSpPr>
        <p:spPr bwMode="auto">
          <a:xfrm>
            <a:off x="7451725" y="2349500"/>
            <a:ext cx="288925" cy="3743325"/>
          </a:xfrm>
          <a:prstGeom prst="upArrow">
            <a:avLst>
              <a:gd name="adj1" fmla="val 38463"/>
              <a:gd name="adj2" fmla="val 1061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69676" name="Text Box 43"/>
          <p:cNvSpPr txBox="1">
            <a:spLocks noChangeArrowheads="1"/>
          </p:cNvSpPr>
          <p:nvPr/>
        </p:nvSpPr>
        <p:spPr bwMode="auto">
          <a:xfrm>
            <a:off x="7866063" y="2852738"/>
            <a:ext cx="549275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/>
              <a:t>从高位到低位读数方向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6" grpId="0" autoUpdateAnimBg="0"/>
      <p:bldP spid="69673" grpId="0" animBg="1" autoUpdateAnimBg="0"/>
      <p:bldP spid="69674" grpId="0" animBg="1" autoUpdateAnimBg="0"/>
      <p:bldP spid="69675" grpId="0" animBg="1" autoUpdateAnimBg="0"/>
      <p:bldP spid="69676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68C8CD3-600C-4903-A4D7-0D97F17A2D45}" type="slidenum">
              <a:rPr lang="en-US" altLang="zh-CN" sz="1000" b="0">
                <a:ea typeface="宋体" panose="02010600030101010101" pitchFamily="2" charset="-122"/>
              </a:rPr>
              <a:t>66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8913"/>
            <a:ext cx="3241675" cy="936625"/>
          </a:xfrm>
          <a:noFill/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将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-方正超大字符集" pitchFamily="1" charset="-122"/>
              </a:rPr>
              <a:t>(100.6875)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-方正超大字符集" pitchFamily="1" charset="-122"/>
              </a:rPr>
              <a:t>10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       </a:t>
            </a:r>
            <a:r>
              <a:rPr lang="zh-CN" altLang="en-US">
                <a:solidFill>
                  <a:srgbClr val="0000FF"/>
                </a:solidFill>
              </a:rPr>
              <a:t>二进制数</a:t>
            </a:r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250825" y="1628775"/>
            <a:ext cx="36004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小数部分 </a:t>
            </a:r>
            <a:r>
              <a:rPr lang="en-US" altLang="zh-CN">
                <a:latin typeface="Times New Roman" panose="02020603050405020304" pitchFamily="18" charset="0"/>
              </a:rPr>
              <a:t>= (0.1011)</a:t>
            </a:r>
            <a:r>
              <a:rPr lang="en-US" altLang="zh-CN" sz="2200"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70661" name="Group 4"/>
          <p:cNvGrpSpPr/>
          <p:nvPr/>
        </p:nvGrpSpPr>
        <p:grpSpPr bwMode="auto">
          <a:xfrm>
            <a:off x="3708400" y="549275"/>
            <a:ext cx="4067175" cy="5697538"/>
            <a:chOff x="0" y="0"/>
            <a:chExt cx="2562" cy="3589"/>
          </a:xfrm>
        </p:grpSpPr>
        <p:sp>
          <p:nvSpPr>
            <p:cNvPr id="69642" name="Line 5"/>
            <p:cNvSpPr>
              <a:spLocks noChangeShapeType="1"/>
            </p:cNvSpPr>
            <p:nvPr/>
          </p:nvSpPr>
          <p:spPr bwMode="auto">
            <a:xfrm>
              <a:off x="0" y="2949"/>
              <a:ext cx="1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3" name="Rectangle 6"/>
            <p:cNvSpPr>
              <a:spLocks noChangeArrowheads="1"/>
            </p:cNvSpPr>
            <p:nvPr/>
          </p:nvSpPr>
          <p:spPr bwMode="auto">
            <a:xfrm>
              <a:off x="636" y="1537"/>
              <a:ext cx="95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u="sng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.7500</a:t>
              </a:r>
            </a:p>
          </p:txBody>
        </p:sp>
        <p:sp>
          <p:nvSpPr>
            <p:cNvPr id="69644" name="Rectangle 7"/>
            <p:cNvSpPr>
              <a:spLocks noChangeArrowheads="1"/>
            </p:cNvSpPr>
            <p:nvPr/>
          </p:nvSpPr>
          <p:spPr bwMode="auto">
            <a:xfrm>
              <a:off x="628" y="0"/>
              <a:ext cx="105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0.6875</a:t>
              </a:r>
            </a:p>
          </p:txBody>
        </p:sp>
        <p:sp>
          <p:nvSpPr>
            <p:cNvPr id="69645" name="Rectangle 8"/>
            <p:cNvSpPr>
              <a:spLocks noChangeArrowheads="1"/>
            </p:cNvSpPr>
            <p:nvPr/>
          </p:nvSpPr>
          <p:spPr bwMode="auto">
            <a:xfrm>
              <a:off x="1174" y="278"/>
              <a:ext cx="41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9646" name="Line 9"/>
            <p:cNvSpPr>
              <a:spLocks noChangeShapeType="1"/>
            </p:cNvSpPr>
            <p:nvPr/>
          </p:nvSpPr>
          <p:spPr bwMode="auto">
            <a:xfrm>
              <a:off x="71" y="609"/>
              <a:ext cx="1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7" name="Rectangle 10"/>
            <p:cNvSpPr>
              <a:spLocks noChangeArrowheads="1"/>
            </p:cNvSpPr>
            <p:nvPr/>
          </p:nvSpPr>
          <p:spPr bwMode="auto">
            <a:xfrm>
              <a:off x="628" y="595"/>
              <a:ext cx="96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u="sng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.3750</a:t>
              </a:r>
            </a:p>
          </p:txBody>
        </p:sp>
        <p:sp>
          <p:nvSpPr>
            <p:cNvPr id="69648" name="Rectangle 11"/>
            <p:cNvSpPr>
              <a:spLocks noChangeArrowheads="1"/>
            </p:cNvSpPr>
            <p:nvPr/>
          </p:nvSpPr>
          <p:spPr bwMode="auto">
            <a:xfrm>
              <a:off x="1174" y="1220"/>
              <a:ext cx="41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9649" name="Line 12"/>
            <p:cNvSpPr>
              <a:spLocks noChangeShapeType="1"/>
            </p:cNvSpPr>
            <p:nvPr/>
          </p:nvSpPr>
          <p:spPr bwMode="auto">
            <a:xfrm>
              <a:off x="71" y="1542"/>
              <a:ext cx="1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Rectangle 13"/>
            <p:cNvSpPr>
              <a:spLocks noChangeArrowheads="1"/>
            </p:cNvSpPr>
            <p:nvPr/>
          </p:nvSpPr>
          <p:spPr bwMode="auto">
            <a:xfrm>
              <a:off x="1179" y="1810"/>
              <a:ext cx="41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9651" name="Line 14"/>
            <p:cNvSpPr>
              <a:spLocks noChangeShapeType="1"/>
            </p:cNvSpPr>
            <p:nvPr/>
          </p:nvSpPr>
          <p:spPr bwMode="auto">
            <a:xfrm>
              <a:off x="71" y="2132"/>
              <a:ext cx="1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2" name="Rectangle 15"/>
            <p:cNvSpPr>
              <a:spLocks noChangeArrowheads="1"/>
            </p:cNvSpPr>
            <p:nvPr/>
          </p:nvSpPr>
          <p:spPr bwMode="auto">
            <a:xfrm>
              <a:off x="566" y="2127"/>
              <a:ext cx="9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u="sng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.5000</a:t>
              </a:r>
            </a:p>
          </p:txBody>
        </p:sp>
        <p:sp>
          <p:nvSpPr>
            <p:cNvPr id="69653" name="Rectangle 16"/>
            <p:cNvSpPr>
              <a:spLocks noChangeArrowheads="1"/>
            </p:cNvSpPr>
            <p:nvPr/>
          </p:nvSpPr>
          <p:spPr bwMode="auto">
            <a:xfrm>
              <a:off x="1124" y="2581"/>
              <a:ext cx="4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2</a:t>
              </a:r>
            </a:p>
          </p:txBody>
        </p:sp>
        <p:sp>
          <p:nvSpPr>
            <p:cNvPr id="69654" name="Rectangle 17"/>
            <p:cNvSpPr>
              <a:spLocks noChangeArrowheads="1"/>
            </p:cNvSpPr>
            <p:nvPr/>
          </p:nvSpPr>
          <p:spPr bwMode="auto">
            <a:xfrm>
              <a:off x="558" y="2898"/>
              <a:ext cx="9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u="sng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.0000</a:t>
              </a:r>
            </a:p>
          </p:txBody>
        </p:sp>
        <p:sp>
          <p:nvSpPr>
            <p:cNvPr id="69655" name="Rectangle 18"/>
            <p:cNvSpPr>
              <a:spLocks noChangeArrowheads="1"/>
            </p:cNvSpPr>
            <p:nvPr/>
          </p:nvSpPr>
          <p:spPr bwMode="auto">
            <a:xfrm>
              <a:off x="290" y="274"/>
              <a:ext cx="388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7840" tIns="68920" rIns="137840" bIns="68920">
              <a:spAutoFit/>
            </a:bodyPr>
            <a:lstStyle>
              <a:lvl1pPr algn="l" defTabSz="1379855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79855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79855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79855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79855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7985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7985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7985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7985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Wingdings 2" panose="05020102010507070707" pitchFamily="18" charset="2"/>
                </a:rPr>
                <a:t></a:t>
              </a:r>
            </a:p>
          </p:txBody>
        </p:sp>
        <p:sp>
          <p:nvSpPr>
            <p:cNvPr id="69656" name="Rectangle 19"/>
            <p:cNvSpPr>
              <a:spLocks noChangeArrowheads="1"/>
            </p:cNvSpPr>
            <p:nvPr/>
          </p:nvSpPr>
          <p:spPr bwMode="auto">
            <a:xfrm>
              <a:off x="290" y="1214"/>
              <a:ext cx="388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7840" tIns="68920" rIns="137840" bIns="68920">
              <a:spAutoFit/>
            </a:bodyPr>
            <a:lstStyle>
              <a:lvl1pPr algn="l" defTabSz="1379855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79855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79855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79855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79855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7985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7985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7985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7985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Wingdings 2" panose="05020102010507070707" pitchFamily="18" charset="2"/>
                </a:rPr>
                <a:t></a:t>
              </a:r>
            </a:p>
          </p:txBody>
        </p:sp>
        <p:sp>
          <p:nvSpPr>
            <p:cNvPr id="69657" name="Rectangle 20"/>
            <p:cNvSpPr>
              <a:spLocks noChangeArrowheads="1"/>
            </p:cNvSpPr>
            <p:nvPr/>
          </p:nvSpPr>
          <p:spPr bwMode="auto">
            <a:xfrm>
              <a:off x="294" y="1804"/>
              <a:ext cx="388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7840" tIns="68920" rIns="137840" bIns="68920">
              <a:spAutoFit/>
            </a:bodyPr>
            <a:lstStyle>
              <a:lvl1pPr algn="l" defTabSz="1379855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79855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79855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79855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79855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7985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7985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7985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7985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Wingdings 2" panose="05020102010507070707" pitchFamily="18" charset="2"/>
                </a:rPr>
                <a:t></a:t>
              </a:r>
            </a:p>
          </p:txBody>
        </p:sp>
        <p:sp>
          <p:nvSpPr>
            <p:cNvPr id="69658" name="Rectangle 21"/>
            <p:cNvSpPr>
              <a:spLocks noChangeArrowheads="1"/>
            </p:cNvSpPr>
            <p:nvPr/>
          </p:nvSpPr>
          <p:spPr bwMode="auto">
            <a:xfrm>
              <a:off x="291" y="2620"/>
              <a:ext cx="388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7840" tIns="68920" rIns="137840" bIns="68920">
              <a:spAutoFit/>
            </a:bodyPr>
            <a:lstStyle>
              <a:lvl1pPr algn="l" defTabSz="1379855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79855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79855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79855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79855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7985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7985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7985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7985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Wingdings 2" panose="05020102010507070707" pitchFamily="18" charset="2"/>
                </a:rPr>
                <a:t></a:t>
              </a:r>
            </a:p>
          </p:txBody>
        </p:sp>
        <p:sp>
          <p:nvSpPr>
            <p:cNvPr id="69659" name="Rectangle 22"/>
            <p:cNvSpPr>
              <a:spLocks noChangeArrowheads="1"/>
            </p:cNvSpPr>
            <p:nvPr/>
          </p:nvSpPr>
          <p:spPr bwMode="auto">
            <a:xfrm>
              <a:off x="589" y="2356"/>
              <a:ext cx="9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0.5000</a:t>
              </a:r>
            </a:p>
          </p:txBody>
        </p:sp>
        <p:sp>
          <p:nvSpPr>
            <p:cNvPr id="69660" name="Rectangle 23"/>
            <p:cNvSpPr>
              <a:spLocks noChangeArrowheads="1"/>
            </p:cNvSpPr>
            <p:nvPr/>
          </p:nvSpPr>
          <p:spPr bwMode="auto">
            <a:xfrm>
              <a:off x="640" y="953"/>
              <a:ext cx="96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0.3750</a:t>
              </a:r>
            </a:p>
          </p:txBody>
        </p:sp>
        <p:sp>
          <p:nvSpPr>
            <p:cNvPr id="69661" name="Rectangle 24"/>
            <p:cNvSpPr>
              <a:spLocks noChangeArrowheads="1"/>
            </p:cNvSpPr>
            <p:nvPr/>
          </p:nvSpPr>
          <p:spPr bwMode="auto">
            <a:xfrm>
              <a:off x="2086" y="606"/>
              <a:ext cx="46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62" name="Rectangle 25"/>
            <p:cNvSpPr>
              <a:spLocks noChangeArrowheads="1"/>
            </p:cNvSpPr>
            <p:nvPr/>
          </p:nvSpPr>
          <p:spPr bwMode="auto">
            <a:xfrm>
              <a:off x="2100" y="1513"/>
              <a:ext cx="46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63" name="Rectangle 26"/>
            <p:cNvSpPr>
              <a:spLocks noChangeArrowheads="1"/>
            </p:cNvSpPr>
            <p:nvPr/>
          </p:nvSpPr>
          <p:spPr bwMode="auto">
            <a:xfrm>
              <a:off x="2089" y="2893"/>
              <a:ext cx="46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64" name="Rectangle 27"/>
            <p:cNvSpPr>
              <a:spLocks noChangeArrowheads="1"/>
            </p:cNvSpPr>
            <p:nvPr/>
          </p:nvSpPr>
          <p:spPr bwMode="auto">
            <a:xfrm>
              <a:off x="2086" y="2122"/>
              <a:ext cx="46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65" name="Rectangle 28"/>
            <p:cNvSpPr>
              <a:spLocks noChangeArrowheads="1"/>
            </p:cNvSpPr>
            <p:nvPr/>
          </p:nvSpPr>
          <p:spPr bwMode="auto">
            <a:xfrm>
              <a:off x="576" y="3221"/>
              <a:ext cx="9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9257" tIns="63494" rIns="129257" bIns="63494">
              <a:spAutoFit/>
            </a:bodyPr>
            <a:lstStyle>
              <a:lvl1pPr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30683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30683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30683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30683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3068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0.0000</a:t>
              </a:r>
            </a:p>
          </p:txBody>
        </p:sp>
      </p:grpSp>
      <p:sp>
        <p:nvSpPr>
          <p:cNvPr id="70686" name="Rectangle 29"/>
          <p:cNvSpPr>
            <a:spLocks noChangeArrowheads="1"/>
          </p:cNvSpPr>
          <p:nvPr/>
        </p:nvSpPr>
        <p:spPr bwMode="auto">
          <a:xfrm>
            <a:off x="323850" y="3357563"/>
            <a:ext cx="35274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/>
              <a:t>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-方正超大字符集" pitchFamily="1" charset="-122"/>
              </a:rPr>
              <a:t>(100.6875)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宋体-方正超大字符集" pitchFamily="1" charset="-122"/>
              </a:rPr>
              <a:t>10</a:t>
            </a:r>
            <a:endParaRPr lang="en-US" altLang="zh-CN" sz="22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= (1100100.1011)</a:t>
            </a:r>
            <a:r>
              <a:rPr lang="en-US" altLang="zh-CN" sz="2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0687" name="AutoShape 30"/>
          <p:cNvSpPr>
            <a:spLocks noChangeArrowheads="1"/>
          </p:cNvSpPr>
          <p:nvPr/>
        </p:nvSpPr>
        <p:spPr bwMode="auto">
          <a:xfrm>
            <a:off x="539750" y="692150"/>
            <a:ext cx="576263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70688" name="AutoShape 31"/>
          <p:cNvSpPr>
            <a:spLocks noChangeArrowheads="1"/>
          </p:cNvSpPr>
          <p:nvPr/>
        </p:nvSpPr>
        <p:spPr bwMode="auto">
          <a:xfrm flipV="1">
            <a:off x="7451725" y="1773238"/>
            <a:ext cx="360363" cy="4032250"/>
          </a:xfrm>
          <a:prstGeom prst="upArrow">
            <a:avLst>
              <a:gd name="adj1" fmla="val 38463"/>
              <a:gd name="adj2" fmla="val 91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70689" name="Text Box 32"/>
          <p:cNvSpPr txBox="1">
            <a:spLocks noChangeArrowheads="1"/>
          </p:cNvSpPr>
          <p:nvPr/>
        </p:nvSpPr>
        <p:spPr bwMode="auto">
          <a:xfrm>
            <a:off x="7812088" y="2205038"/>
            <a:ext cx="549275" cy="31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/>
              <a:t>从高位向低位读数方向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70660" grpId="0" autoUpdateAnimBg="0"/>
      <p:bldP spid="70686" grpId="0" autoUpdateAnimBg="0"/>
      <p:bldP spid="70687" grpId="0" animBg="1" autoUpdateAnimBg="0"/>
      <p:bldP spid="70688" grpId="0" animBg="1" autoUpdateAnimBg="0"/>
      <p:bldP spid="7068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359B7F4-6D50-4F0E-875A-5F3F4F4AE5ED}" type="slidenum">
              <a:rPr lang="en-US" altLang="zh-CN" sz="1000" b="0">
                <a:ea typeface="宋体" panose="02010600030101010101" pitchFamily="2" charset="-122"/>
              </a:rPr>
              <a:t>67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981075"/>
            <a:ext cx="7643812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200">
                <a:latin typeface="黑体" panose="02010609060101010101" pitchFamily="49" charset="-122"/>
              </a:rPr>
              <a:t>不同进位制之间的转换</a:t>
            </a:r>
          </a:p>
          <a:p>
            <a:pPr eaLnBrk="1" hangingPunct="1">
              <a:lnSpc>
                <a:spcPct val="90000"/>
              </a:lnSpc>
            </a:pPr>
            <a:endParaRPr lang="zh-CN" altLang="en-US" sz="420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>
                <a:latin typeface="黑体" panose="02010609060101010101" pitchFamily="49" charset="-122"/>
                <a:sym typeface="Wingdings" panose="05000000000000000000" pitchFamily="2" charset="2"/>
              </a:rPr>
              <a:t>二进制     </a:t>
            </a:r>
            <a:r>
              <a:rPr lang="zh-CN" altLang="en-US" sz="3600">
                <a:latin typeface="黑体" panose="02010609060101010101" pitchFamily="49" charset="-122"/>
              </a:rPr>
              <a:t>十进制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360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>
                <a:latin typeface="黑体" panose="02010609060101010101" pitchFamily="49" charset="-122"/>
              </a:rPr>
              <a:t>十进制     二进制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360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>
                <a:solidFill>
                  <a:srgbClr val="FF0000"/>
                </a:solidFill>
                <a:latin typeface="黑体" panose="02010609060101010101" pitchFamily="49" charset="-122"/>
              </a:rPr>
              <a:t>二进制       八、十六进制之间</a:t>
            </a:r>
          </a:p>
        </p:txBody>
      </p:sp>
      <p:sp>
        <p:nvSpPr>
          <p:cNvPr id="70660" name="AutoShape 3"/>
          <p:cNvSpPr>
            <a:spLocks noChangeArrowheads="1"/>
          </p:cNvSpPr>
          <p:nvPr/>
        </p:nvSpPr>
        <p:spPr bwMode="auto">
          <a:xfrm>
            <a:off x="3132138" y="2492375"/>
            <a:ext cx="503237" cy="287338"/>
          </a:xfrm>
          <a:prstGeom prst="rightArrow">
            <a:avLst>
              <a:gd name="adj1" fmla="val 50000"/>
              <a:gd name="adj2" fmla="val 437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70661" name="AutoShape 4"/>
          <p:cNvSpPr>
            <a:spLocks noChangeArrowheads="1"/>
          </p:cNvSpPr>
          <p:nvPr/>
        </p:nvSpPr>
        <p:spPr bwMode="auto">
          <a:xfrm>
            <a:off x="3132138" y="3716338"/>
            <a:ext cx="503237" cy="287337"/>
          </a:xfrm>
          <a:prstGeom prst="rightArrow">
            <a:avLst>
              <a:gd name="adj1" fmla="val 50000"/>
              <a:gd name="adj2" fmla="val 437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70662" name="AutoShape 5"/>
          <p:cNvSpPr>
            <a:spLocks noChangeArrowheads="1"/>
          </p:cNvSpPr>
          <p:nvPr/>
        </p:nvSpPr>
        <p:spPr bwMode="auto">
          <a:xfrm>
            <a:off x="3203575" y="4941888"/>
            <a:ext cx="647700" cy="287337"/>
          </a:xfrm>
          <a:prstGeom prst="leftRightArrow">
            <a:avLst>
              <a:gd name="adj1" fmla="val 50000"/>
              <a:gd name="adj2" fmla="val 45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7A7D67D-984A-4D6B-A5DF-2246BB21040B}" type="slidenum">
              <a:rPr lang="en-US" altLang="zh-CN" sz="1000" b="0">
                <a:ea typeface="宋体" panose="02010600030101010101" pitchFamily="2" charset="-122"/>
              </a:rPr>
              <a:t>68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620713"/>
            <a:ext cx="7848600" cy="5510212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z="3600">
                <a:solidFill>
                  <a:srgbClr val="0000FF"/>
                </a:solidFill>
                <a:latin typeface="黑体" panose="02010609060101010101" pitchFamily="49" charset="-122"/>
              </a:rPr>
              <a:t>二进制     八进制</a:t>
            </a:r>
            <a:endParaRPr lang="zh-CN" altLang="en-US" sz="1200"/>
          </a:p>
          <a:p>
            <a:pPr lvl="1" algn="just" eaLnBrk="1" hangingPunct="1">
              <a:spcAft>
                <a:spcPct val="20000"/>
              </a:spcAft>
            </a:pPr>
            <a:r>
              <a:rPr lang="en-US" altLang="zh-CN" sz="3200">
                <a:solidFill>
                  <a:srgbClr val="FF0066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3200">
                <a:latin typeface="黑体" panose="02010609060101010101" pitchFamily="49" charset="-122"/>
              </a:rPr>
              <a:t>位八进制数相当于</a:t>
            </a:r>
            <a:r>
              <a:rPr lang="en-US" altLang="zh-CN" sz="3200">
                <a:solidFill>
                  <a:srgbClr val="FF0066"/>
                </a:solidFill>
                <a:latin typeface="黑体" panose="02010609060101010101" pitchFamily="49" charset="-122"/>
              </a:rPr>
              <a:t>3</a:t>
            </a:r>
            <a:r>
              <a:rPr lang="zh-CN" altLang="en-US" sz="3200">
                <a:latin typeface="黑体" panose="02010609060101010101" pitchFamily="49" charset="-122"/>
              </a:rPr>
              <a:t>位二进制数</a:t>
            </a:r>
            <a:endParaRPr lang="zh-CN" altLang="en-US" sz="1100">
              <a:latin typeface="黑体" panose="02010609060101010101" pitchFamily="49" charset="-122"/>
            </a:endParaRP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200">
                <a:latin typeface="黑体" panose="02010609060101010101" pitchFamily="49" charset="-122"/>
              </a:rPr>
              <a:t>以小数点为中心向左右两边分组，每</a:t>
            </a:r>
            <a:r>
              <a:rPr lang="en-US" altLang="zh-CN" sz="3200">
                <a:solidFill>
                  <a:srgbClr val="FF0066"/>
                </a:solidFill>
                <a:latin typeface="黑体" panose="02010609060101010101" pitchFamily="49" charset="-122"/>
              </a:rPr>
              <a:t>3</a:t>
            </a:r>
            <a:r>
              <a:rPr lang="en-US" altLang="zh-CN" sz="3200">
                <a:latin typeface="黑体" panose="02010609060101010101" pitchFamily="49" charset="-122"/>
              </a:rPr>
              <a:t> </a:t>
            </a:r>
            <a:r>
              <a:rPr lang="zh-CN" altLang="en-US" sz="3200">
                <a:latin typeface="黑体" panose="02010609060101010101" pitchFamily="49" charset="-122"/>
              </a:rPr>
              <a:t>位为一组，两头不足</a:t>
            </a:r>
            <a:r>
              <a:rPr lang="en-US" altLang="zh-CN" sz="3200">
                <a:solidFill>
                  <a:srgbClr val="FF0066"/>
                </a:solidFill>
                <a:latin typeface="黑体" panose="02010609060101010101" pitchFamily="49" charset="-122"/>
              </a:rPr>
              <a:t>3</a:t>
            </a:r>
            <a:r>
              <a:rPr lang="zh-CN" altLang="en-US" sz="3200">
                <a:latin typeface="黑体" panose="02010609060101010101" pitchFamily="49" charset="-122"/>
              </a:rPr>
              <a:t>位补</a:t>
            </a:r>
            <a:r>
              <a:rPr lang="en-US" altLang="zh-CN" sz="3200">
                <a:solidFill>
                  <a:srgbClr val="0000CC"/>
                </a:solidFill>
                <a:latin typeface="黑体" panose="02010609060101010101" pitchFamily="49" charset="-122"/>
              </a:rPr>
              <a:t>0</a:t>
            </a:r>
            <a:r>
              <a:rPr lang="zh-CN" altLang="en-US" sz="3200">
                <a:latin typeface="黑体" panose="02010609060101010101" pitchFamily="49" charset="-122"/>
              </a:rPr>
              <a:t>即可</a:t>
            </a:r>
            <a:endParaRPr lang="zh-CN" altLang="en-US"/>
          </a:p>
        </p:txBody>
      </p:sp>
      <p:grpSp>
        <p:nvGrpSpPr>
          <p:cNvPr id="72708" name="Group 3"/>
          <p:cNvGrpSpPr/>
          <p:nvPr/>
        </p:nvGrpSpPr>
        <p:grpSpPr bwMode="auto">
          <a:xfrm>
            <a:off x="1187450" y="3213100"/>
            <a:ext cx="7040563" cy="2667000"/>
            <a:chOff x="0" y="0"/>
            <a:chExt cx="4435" cy="1680"/>
          </a:xfrm>
        </p:grpSpPr>
        <p:sp>
          <p:nvSpPr>
            <p:cNvPr id="71686" name="Line 4"/>
            <p:cNvSpPr>
              <a:spLocks noChangeShapeType="1"/>
            </p:cNvSpPr>
            <p:nvPr/>
          </p:nvSpPr>
          <p:spPr bwMode="auto">
            <a:xfrm>
              <a:off x="0" y="601"/>
              <a:ext cx="5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7" name="Line 5"/>
            <p:cNvSpPr>
              <a:spLocks noChangeShapeType="1"/>
            </p:cNvSpPr>
            <p:nvPr/>
          </p:nvSpPr>
          <p:spPr bwMode="auto">
            <a:xfrm>
              <a:off x="696" y="601"/>
              <a:ext cx="5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8" name="Line 6"/>
            <p:cNvSpPr>
              <a:spLocks noChangeShapeType="1"/>
            </p:cNvSpPr>
            <p:nvPr/>
          </p:nvSpPr>
          <p:spPr bwMode="auto">
            <a:xfrm>
              <a:off x="1441" y="601"/>
              <a:ext cx="5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9" name="Line 7"/>
            <p:cNvSpPr>
              <a:spLocks noChangeShapeType="1"/>
            </p:cNvSpPr>
            <p:nvPr/>
          </p:nvSpPr>
          <p:spPr bwMode="auto">
            <a:xfrm>
              <a:off x="2153" y="601"/>
              <a:ext cx="5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0" name="Line 8"/>
            <p:cNvSpPr>
              <a:spLocks noChangeShapeType="1"/>
            </p:cNvSpPr>
            <p:nvPr/>
          </p:nvSpPr>
          <p:spPr bwMode="auto">
            <a:xfrm>
              <a:off x="3611" y="601"/>
              <a:ext cx="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1" name="Line 9"/>
            <p:cNvSpPr>
              <a:spLocks noChangeShapeType="1"/>
            </p:cNvSpPr>
            <p:nvPr/>
          </p:nvSpPr>
          <p:spPr bwMode="auto">
            <a:xfrm>
              <a:off x="2961" y="601"/>
              <a:ext cx="5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692" name="Group 10"/>
            <p:cNvGrpSpPr/>
            <p:nvPr/>
          </p:nvGrpSpPr>
          <p:grpSpPr bwMode="auto">
            <a:xfrm>
              <a:off x="91" y="0"/>
              <a:ext cx="4344" cy="1680"/>
              <a:chOff x="0" y="0"/>
              <a:chExt cx="4344" cy="1680"/>
            </a:xfrm>
          </p:grpSpPr>
          <p:sp>
            <p:nvSpPr>
              <p:cNvPr id="71693" name="Rectangl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44" cy="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 anchor="ctr"/>
              <a:lstStyle>
                <a:lvl1pPr algn="l" defTabSz="1133475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defTabSz="1133475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defTabSz="1133475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defTabSz="1133475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defTabSz="1133475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defTabSz="11334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defTabSz="11334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defTabSz="11334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defTabSz="11334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4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100	101	110	111	.011 1</a:t>
                </a:r>
                <a:r>
                  <a:rPr lang="en-US" altLang="zh-CN" sz="4000" b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</a:t>
                </a:r>
                <a:br>
                  <a:rPr lang="en-US" altLang="zh-CN" sz="4000">
                    <a:latin typeface="Times New Roman" panose="02020603050405020304" pitchFamily="18" charset="0"/>
                    <a:ea typeface="宋体" panose="02010600030101010101" pitchFamily="2" charset="-122"/>
                  </a:rPr>
                </a:br>
                <a:br>
                  <a:rPr lang="en-US" altLang="zh-CN" sz="4000">
                    <a:latin typeface="Times New Roman" panose="02020603050405020304" pitchFamily="18" charset="0"/>
                    <a:ea typeface="宋体" panose="02010600030101010101" pitchFamily="2" charset="-122"/>
                  </a:rPr>
                </a:br>
                <a:r>
                  <a:rPr lang="en-US" altLang="zh-CN" sz="4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( 4	  5	  6	  7	.  3     4 )</a:t>
                </a:r>
                <a:r>
                  <a:rPr lang="en-US" altLang="zh-CN" sz="400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endParaRPr lang="en-US" altLang="zh-CN" sz="4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694" name="AutoShape 12"/>
              <p:cNvSpPr>
                <a:spLocks noChangeArrowheads="1"/>
              </p:cNvSpPr>
              <p:nvPr/>
            </p:nvSpPr>
            <p:spPr bwMode="auto">
              <a:xfrm>
                <a:off x="240" y="672"/>
                <a:ext cx="192" cy="38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333333"/>
              </a:solidFill>
              <a:ln w="31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71695" name="AutoShape 13"/>
              <p:cNvSpPr>
                <a:spLocks noChangeArrowheads="1"/>
              </p:cNvSpPr>
              <p:nvPr/>
            </p:nvSpPr>
            <p:spPr bwMode="auto">
              <a:xfrm>
                <a:off x="912" y="672"/>
                <a:ext cx="192" cy="38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333333"/>
              </a:solidFill>
              <a:ln w="31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71696" name="AutoShape 14"/>
              <p:cNvSpPr>
                <a:spLocks noChangeArrowheads="1"/>
              </p:cNvSpPr>
              <p:nvPr/>
            </p:nvSpPr>
            <p:spPr bwMode="auto">
              <a:xfrm>
                <a:off x="1632" y="672"/>
                <a:ext cx="192" cy="38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333333"/>
              </a:solidFill>
              <a:ln w="31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71697" name="AutoShape 15"/>
              <p:cNvSpPr>
                <a:spLocks noChangeArrowheads="1"/>
              </p:cNvSpPr>
              <p:nvPr/>
            </p:nvSpPr>
            <p:spPr bwMode="auto">
              <a:xfrm>
                <a:off x="2352" y="672"/>
                <a:ext cx="192" cy="38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333333"/>
              </a:solidFill>
              <a:ln w="31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71698" name="AutoShape 16"/>
              <p:cNvSpPr>
                <a:spLocks noChangeArrowheads="1"/>
              </p:cNvSpPr>
              <p:nvPr/>
            </p:nvSpPr>
            <p:spPr bwMode="auto">
              <a:xfrm>
                <a:off x="3696" y="672"/>
                <a:ext cx="192" cy="38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333333"/>
              </a:solidFill>
              <a:ln w="31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71699" name="AutoShape 17"/>
              <p:cNvSpPr>
                <a:spLocks noChangeArrowheads="1"/>
              </p:cNvSpPr>
              <p:nvPr/>
            </p:nvSpPr>
            <p:spPr bwMode="auto">
              <a:xfrm>
                <a:off x="3120" y="672"/>
                <a:ext cx="192" cy="38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333333"/>
              </a:solidFill>
              <a:ln w="31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600" b="0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1685" name="AutoShape 18"/>
          <p:cNvSpPr>
            <a:spLocks noChangeArrowheads="1"/>
          </p:cNvSpPr>
          <p:nvPr/>
        </p:nvSpPr>
        <p:spPr bwMode="auto">
          <a:xfrm>
            <a:off x="2627313" y="836613"/>
            <a:ext cx="792162" cy="215900"/>
          </a:xfrm>
          <a:prstGeom prst="leftRightArrow">
            <a:avLst>
              <a:gd name="adj1" fmla="val 50000"/>
              <a:gd name="adj2" fmla="val 73382"/>
            </a:avLst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7270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3D6A670-7936-4B90-99EE-8071E1A2F40E}" type="slidenum">
              <a:rPr lang="en-US" altLang="zh-CN" sz="1000" b="0">
                <a:ea typeface="宋体" panose="02010600030101010101" pitchFamily="2" charset="-122"/>
              </a:rPr>
              <a:t>69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549275"/>
            <a:ext cx="8064500" cy="5581650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z="3600">
                <a:solidFill>
                  <a:srgbClr val="0000FF"/>
                </a:solidFill>
                <a:latin typeface="黑体" panose="02010609060101010101" pitchFamily="49" charset="-122"/>
              </a:rPr>
              <a:t>二进制     十六进制</a:t>
            </a:r>
            <a:endParaRPr lang="zh-CN" altLang="en-US" sz="3600">
              <a:latin typeface="黑体" panose="02010609060101010101" pitchFamily="49" charset="-122"/>
            </a:endParaRPr>
          </a:p>
          <a:p>
            <a:pPr lvl="1" algn="just" eaLnBrk="1" hangingPunct="1">
              <a:spcAft>
                <a:spcPct val="20000"/>
              </a:spcAft>
            </a:pPr>
            <a:r>
              <a:rPr lang="en-US" altLang="zh-CN" sz="3200">
                <a:solidFill>
                  <a:srgbClr val="FF0066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3200">
                <a:latin typeface="黑体" panose="02010609060101010101" pitchFamily="49" charset="-122"/>
              </a:rPr>
              <a:t>位十六进制数相当于</a:t>
            </a:r>
            <a:r>
              <a:rPr lang="en-US" altLang="zh-CN" sz="3200">
                <a:solidFill>
                  <a:srgbClr val="FF0066"/>
                </a:solidFill>
                <a:latin typeface="黑体" panose="02010609060101010101" pitchFamily="49" charset="-122"/>
              </a:rPr>
              <a:t>4</a:t>
            </a:r>
            <a:r>
              <a:rPr lang="zh-CN" altLang="en-US" sz="3200">
                <a:latin typeface="黑体" panose="02010609060101010101" pitchFamily="49" charset="-122"/>
              </a:rPr>
              <a:t>位二进制数</a:t>
            </a:r>
            <a:endParaRPr lang="zh-CN" altLang="en-US" sz="1100">
              <a:latin typeface="黑体" panose="02010609060101010101" pitchFamily="49" charset="-122"/>
            </a:endParaRP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200">
                <a:latin typeface="黑体" panose="02010609060101010101" pitchFamily="49" charset="-122"/>
              </a:rPr>
              <a:t>以小数点为中心向左右两边分组，每</a:t>
            </a:r>
            <a:r>
              <a:rPr lang="en-US" altLang="zh-CN" sz="3200">
                <a:solidFill>
                  <a:srgbClr val="FF0066"/>
                </a:solidFill>
                <a:latin typeface="黑体" panose="02010609060101010101" pitchFamily="49" charset="-122"/>
              </a:rPr>
              <a:t>4</a:t>
            </a:r>
            <a:r>
              <a:rPr lang="zh-CN" altLang="en-US" sz="3200">
                <a:latin typeface="黑体" panose="02010609060101010101" pitchFamily="49" charset="-122"/>
              </a:rPr>
              <a:t>位为一组，两头不足</a:t>
            </a:r>
            <a:r>
              <a:rPr lang="en-US" altLang="zh-CN" sz="3200">
                <a:solidFill>
                  <a:srgbClr val="FF0066"/>
                </a:solidFill>
                <a:latin typeface="黑体" panose="02010609060101010101" pitchFamily="49" charset="-122"/>
              </a:rPr>
              <a:t>4</a:t>
            </a:r>
            <a:r>
              <a:rPr lang="zh-CN" altLang="en-US" sz="3200">
                <a:latin typeface="黑体" panose="02010609060101010101" pitchFamily="49" charset="-122"/>
              </a:rPr>
              <a:t>位补</a:t>
            </a:r>
            <a:r>
              <a:rPr lang="en-US" altLang="zh-CN" sz="3200">
                <a:solidFill>
                  <a:srgbClr val="0000CC"/>
                </a:solidFill>
                <a:latin typeface="黑体" panose="02010609060101010101" pitchFamily="49" charset="-122"/>
              </a:rPr>
              <a:t>0</a:t>
            </a:r>
            <a:r>
              <a:rPr lang="zh-CN" altLang="en-US" sz="3200">
                <a:latin typeface="黑体" panose="02010609060101010101" pitchFamily="49" charset="-122"/>
              </a:rPr>
              <a:t>即可</a:t>
            </a:r>
            <a:endParaRPr lang="zh-CN" altLang="en-US">
              <a:latin typeface="黑体" panose="02010609060101010101" pitchFamily="49" charset="-122"/>
            </a:endParaRPr>
          </a:p>
        </p:txBody>
      </p:sp>
      <p:grpSp>
        <p:nvGrpSpPr>
          <p:cNvPr id="73732" name="Group 3"/>
          <p:cNvGrpSpPr/>
          <p:nvPr/>
        </p:nvGrpSpPr>
        <p:grpSpPr bwMode="auto">
          <a:xfrm>
            <a:off x="1476375" y="3573463"/>
            <a:ext cx="6337300" cy="2101850"/>
            <a:chOff x="0" y="0"/>
            <a:chExt cx="3666" cy="1044"/>
          </a:xfrm>
        </p:grpSpPr>
        <p:sp>
          <p:nvSpPr>
            <p:cNvPr id="7271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666" cy="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 defTabSz="1133475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defTabSz="1133475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defTabSz="1133475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defTabSz="1133475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defTabSz="1133475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11334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11334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11334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11334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4400" b="0">
                  <a:latin typeface="Times New Roman" panose="02020603050405020304" pitchFamily="18" charset="0"/>
                  <a:ea typeface="宋体" panose="02010600030101010101" pitchFamily="2" charset="-122"/>
                </a:rPr>
                <a:t>1000 1010 0101. 1111</a:t>
              </a:r>
              <a:br>
                <a:rPr lang="en-US" altLang="zh-CN" sz="4400" b="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br>
                <a:rPr lang="en-US" altLang="zh-CN" sz="4400" b="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en-US" altLang="zh-CN" sz="4400" b="0">
                  <a:latin typeface="Times New Roman" panose="02020603050405020304" pitchFamily="18" charset="0"/>
                  <a:ea typeface="宋体" panose="02010600030101010101" pitchFamily="2" charset="-122"/>
                </a:rPr>
                <a:t>(   8	     A	       5    .   F )</a:t>
              </a:r>
              <a:r>
                <a:rPr lang="en-US" altLang="zh-CN" sz="44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 sz="2400" b="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11" name="Line 5"/>
            <p:cNvSpPr>
              <a:spLocks noChangeShapeType="1"/>
            </p:cNvSpPr>
            <p:nvPr/>
          </p:nvSpPr>
          <p:spPr bwMode="auto">
            <a:xfrm>
              <a:off x="55" y="296"/>
              <a:ext cx="6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2" name="Line 6"/>
            <p:cNvSpPr>
              <a:spLocks noChangeShapeType="1"/>
            </p:cNvSpPr>
            <p:nvPr/>
          </p:nvSpPr>
          <p:spPr bwMode="auto">
            <a:xfrm>
              <a:off x="865" y="296"/>
              <a:ext cx="6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3" name="Line 7"/>
            <p:cNvSpPr>
              <a:spLocks noChangeShapeType="1"/>
            </p:cNvSpPr>
            <p:nvPr/>
          </p:nvSpPr>
          <p:spPr bwMode="auto">
            <a:xfrm>
              <a:off x="1658" y="296"/>
              <a:ext cx="6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4" name="Line 8"/>
            <p:cNvSpPr>
              <a:spLocks noChangeShapeType="1"/>
            </p:cNvSpPr>
            <p:nvPr/>
          </p:nvSpPr>
          <p:spPr bwMode="auto">
            <a:xfrm>
              <a:off x="2544" y="292"/>
              <a:ext cx="6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5" name="AutoShape 9"/>
            <p:cNvSpPr>
              <a:spLocks noChangeArrowheads="1"/>
            </p:cNvSpPr>
            <p:nvPr/>
          </p:nvSpPr>
          <p:spPr bwMode="auto">
            <a:xfrm>
              <a:off x="2762" y="323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333333"/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600" b="0">
                <a:ea typeface="宋体" panose="02010600030101010101" pitchFamily="2" charset="-122"/>
              </a:endParaRPr>
            </a:p>
          </p:txBody>
        </p:sp>
        <p:sp>
          <p:nvSpPr>
            <p:cNvPr id="72716" name="AutoShape 10"/>
            <p:cNvSpPr>
              <a:spLocks noChangeArrowheads="1"/>
            </p:cNvSpPr>
            <p:nvPr/>
          </p:nvSpPr>
          <p:spPr bwMode="auto">
            <a:xfrm>
              <a:off x="1898" y="323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333333"/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600" b="0">
                <a:ea typeface="宋体" panose="02010600030101010101" pitchFamily="2" charset="-122"/>
              </a:endParaRPr>
            </a:p>
          </p:txBody>
        </p:sp>
        <p:sp>
          <p:nvSpPr>
            <p:cNvPr id="72717" name="AutoShape 11"/>
            <p:cNvSpPr>
              <a:spLocks noChangeArrowheads="1"/>
            </p:cNvSpPr>
            <p:nvPr/>
          </p:nvSpPr>
          <p:spPr bwMode="auto">
            <a:xfrm>
              <a:off x="1130" y="323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333333"/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600" b="0">
                <a:ea typeface="宋体" panose="02010600030101010101" pitchFamily="2" charset="-122"/>
              </a:endParaRPr>
            </a:p>
          </p:txBody>
        </p:sp>
        <p:sp>
          <p:nvSpPr>
            <p:cNvPr id="72718" name="AutoShape 12"/>
            <p:cNvSpPr>
              <a:spLocks noChangeArrowheads="1"/>
            </p:cNvSpPr>
            <p:nvPr/>
          </p:nvSpPr>
          <p:spPr bwMode="auto">
            <a:xfrm>
              <a:off x="314" y="323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333333"/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600" b="0">
                <a:ea typeface="宋体" panose="02010600030101010101" pitchFamily="2" charset="-122"/>
              </a:endParaRPr>
            </a:p>
          </p:txBody>
        </p:sp>
      </p:grpSp>
      <p:sp>
        <p:nvSpPr>
          <p:cNvPr id="72709" name="AutoShape 13"/>
          <p:cNvSpPr>
            <a:spLocks noChangeArrowheads="1"/>
          </p:cNvSpPr>
          <p:nvPr/>
        </p:nvSpPr>
        <p:spPr bwMode="auto">
          <a:xfrm>
            <a:off x="2411413" y="765175"/>
            <a:ext cx="792162" cy="215900"/>
          </a:xfrm>
          <a:prstGeom prst="leftRightArrow">
            <a:avLst>
              <a:gd name="adj1" fmla="val 50000"/>
              <a:gd name="adj2" fmla="val 73382"/>
            </a:avLst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FDD49E8-DA68-4CCB-8404-D8B7B80CB53E}" type="slidenum">
              <a:rPr lang="en-US" altLang="zh-CN" sz="1000" b="0">
                <a:ea typeface="宋体" panose="02010600030101010101" pitchFamily="2" charset="-122"/>
              </a:rPr>
              <a:t>7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60350"/>
            <a:ext cx="7543800" cy="736600"/>
          </a:xfrm>
        </p:spPr>
        <p:txBody>
          <a:bodyPr/>
          <a:lstStyle/>
          <a:p>
            <a:pPr eaLnBrk="1" hangingPunct="1"/>
            <a:r>
              <a:rPr lang="zh-CN" altLang="zh-CN"/>
              <a:t>教学服务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6410" y="1268730"/>
            <a:ext cx="7614920" cy="4968875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  <a:defRPr/>
            </a:pPr>
            <a:r>
              <a:rPr lang="zh-CN" altLang="en-US" sz="3600" dirty="0">
                <a:latin typeface="黑体" panose="02010609060101010101" pitchFamily="49" charset="-122"/>
              </a:rPr>
              <a:t>课堂派</a:t>
            </a:r>
          </a:p>
          <a:p>
            <a:pPr lvl="2" algn="just" eaLnBrk="1" hangingPunct="1">
              <a:spcAft>
                <a:spcPct val="20000"/>
              </a:spcAft>
              <a:defRPr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下载</a:t>
            </a: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课件、实验任务、课程设计任务、课程资料等</a:t>
            </a:r>
            <a:endParaRPr lang="zh-CN" altLang="en-US" sz="2800" dirty="0">
              <a:latin typeface="黑体" panose="02010609060101010101" pitchFamily="49" charset="-122"/>
            </a:endParaRPr>
          </a:p>
          <a:p>
            <a:pPr algn="just" eaLnBrk="1" hangingPunct="1">
              <a:spcAft>
                <a:spcPct val="20000"/>
              </a:spcAft>
              <a:defRPr/>
            </a:pPr>
            <a:r>
              <a:rPr lang="zh-CN" altLang="en-US" sz="3600" dirty="0">
                <a:latin typeface="黑体" panose="02010609060101010101" pitchFamily="49" charset="-122"/>
              </a:rPr>
              <a:t>服务器：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</a:rPr>
              <a:t>211.71.149.53 </a:t>
            </a:r>
            <a:r>
              <a:rPr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(FileZilla)</a:t>
            </a:r>
          </a:p>
          <a:p>
            <a:pPr lvl="1" algn="just" eaLnBrk="1" hangingPunct="1">
              <a:spcAft>
                <a:spcPct val="20000"/>
              </a:spcAft>
              <a:defRPr/>
            </a:pPr>
            <a:r>
              <a:rPr lang="en-US" altLang="zh-CN" sz="3000" dirty="0">
                <a:solidFill>
                  <a:srgbClr val="0000FF"/>
                </a:solidFill>
                <a:latin typeface="黑体" panose="02010609060101010101" pitchFamily="49" charset="-122"/>
              </a:rPr>
              <a:t>ftp://</a:t>
            </a:r>
            <a:r>
              <a:rPr lang="en-US" altLang="zh-CN" sz="3000" dirty="0">
                <a:solidFill>
                  <a:srgbClr val="0000FF"/>
                </a:solidFill>
                <a:latin typeface="黑体" panose="02010609060101010101" pitchFamily="49" charset="-122"/>
                <a:sym typeface="+mn-ea"/>
              </a:rPr>
              <a:t>211.71.149.53</a:t>
            </a:r>
            <a:r>
              <a:rPr lang="en-US" altLang="zh-CN" sz="3000" dirty="0">
                <a:solidFill>
                  <a:srgbClr val="0000FF"/>
                </a:solidFill>
                <a:latin typeface="黑体" panose="02010609060101010101" pitchFamily="49" charset="-122"/>
              </a:rPr>
              <a:t>/</a:t>
            </a:r>
            <a:r>
              <a:rPr lang="zh-CN" altLang="en-US" sz="3000" dirty="0">
                <a:solidFill>
                  <a:srgbClr val="0000FF"/>
                </a:solidFill>
                <a:latin typeface="黑体" panose="02010609060101010101" pitchFamily="49" charset="-122"/>
              </a:rPr>
              <a:t>王春玲</a:t>
            </a:r>
            <a:r>
              <a:rPr lang="en-US" altLang="zh-CN" sz="3000" dirty="0">
                <a:solidFill>
                  <a:srgbClr val="0000FF"/>
                </a:solidFill>
                <a:latin typeface="黑体" panose="02010609060101010101" pitchFamily="49" charset="-122"/>
              </a:rPr>
              <a:t>/</a:t>
            </a:r>
            <a:r>
              <a:rPr lang="zh-CN" altLang="en-US" sz="3000" dirty="0">
                <a:solidFill>
                  <a:srgbClr val="FF3300"/>
                </a:solidFill>
                <a:latin typeface="黑体" panose="02010609060101010101" pitchFamily="49" charset="-122"/>
              </a:rPr>
              <a:t>课程作业</a:t>
            </a:r>
          </a:p>
          <a:p>
            <a:pPr lvl="2" algn="just" eaLnBrk="1" hangingPunct="1">
              <a:spcAft>
                <a:spcPct val="20000"/>
              </a:spcAft>
              <a:defRPr/>
            </a:pPr>
            <a:r>
              <a:rPr lang="zh-CN" altLang="en-US" sz="2800" dirty="0">
                <a:latin typeface="黑体" panose="02010609060101010101" pitchFamily="49" charset="-122"/>
              </a:rPr>
              <a:t>包含各班文件夹</a:t>
            </a:r>
            <a:r>
              <a:rPr lang="en-US" altLang="zh-CN" sz="2800" dirty="0">
                <a:latin typeface="黑体" panose="02010609060101010101" pitchFamily="49" charset="-122"/>
              </a:rPr>
              <a:t>(</a:t>
            </a:r>
            <a:r>
              <a:rPr lang="zh-CN" altLang="en-US" sz="2800" dirty="0">
                <a:latin typeface="黑体" panose="02010609060101010101" pitchFamily="49" charset="-122"/>
              </a:rPr>
              <a:t>例如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</a:rPr>
              <a:t>计算机类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</a:rPr>
              <a:t>21-1</a:t>
            </a:r>
            <a:r>
              <a:rPr lang="en-US" altLang="zh-CN" sz="2800" dirty="0">
                <a:latin typeface="黑体" panose="02010609060101010101" pitchFamily="49" charset="-122"/>
              </a:rPr>
              <a:t>)</a:t>
            </a:r>
          </a:p>
          <a:p>
            <a:pPr lvl="2" algn="just" eaLnBrk="1" hangingPunct="1">
              <a:spcAft>
                <a:spcPct val="20000"/>
              </a:spcAft>
              <a:defRPr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</a:rPr>
              <a:t>上传</a:t>
            </a:r>
            <a:r>
              <a:rPr lang="zh-CN" altLang="en-US" sz="2800" dirty="0">
                <a:latin typeface="黑体" panose="02010609060101010101" pitchFamily="49" charset="-122"/>
              </a:rPr>
              <a:t>期中测试、期末考试、实验报告、课程设计成果等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4215B01-162E-4F4E-A9D6-D07C88E74F99}" type="slidenum">
              <a:rPr lang="en-US" altLang="zh-CN" sz="1000" b="0">
                <a:ea typeface="宋体" panose="02010600030101010101" pitchFamily="2" charset="-122"/>
              </a:rPr>
              <a:t>70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88913"/>
            <a:ext cx="7543800" cy="890587"/>
          </a:xfrm>
        </p:spPr>
        <p:txBody>
          <a:bodyPr/>
          <a:lstStyle/>
          <a:p>
            <a:pPr eaLnBrk="1" hangingPunct="1"/>
            <a:r>
              <a:rPr lang="zh-CN" altLang="zh-CN"/>
              <a:t>带符号数的表示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557338"/>
            <a:ext cx="8075612" cy="4411662"/>
          </a:xfrm>
        </p:spPr>
        <p:txBody>
          <a:bodyPr/>
          <a:lstStyle/>
          <a:p>
            <a:pPr algn="just" eaLnBrk="1" hangingPunct="1"/>
            <a:r>
              <a:rPr lang="zh-CN" altLang="en-US"/>
              <a:t>通常规定一个数的最高位为</a:t>
            </a:r>
            <a:r>
              <a:rPr lang="zh-CN" altLang="en-US" i="1" u="sng">
                <a:solidFill>
                  <a:srgbClr val="0000FF"/>
                </a:solidFill>
              </a:rPr>
              <a:t>符号位</a:t>
            </a:r>
            <a:r>
              <a:rPr lang="zh-CN" altLang="en-US"/>
              <a:t>。用“</a:t>
            </a:r>
            <a:r>
              <a:rPr lang="en-US" altLang="zh-CN"/>
              <a:t>0”</a:t>
            </a:r>
            <a:r>
              <a:rPr lang="zh-CN" altLang="en-US"/>
              <a:t>和“</a:t>
            </a:r>
            <a:r>
              <a:rPr lang="en-US" altLang="zh-CN"/>
              <a:t>1”</a:t>
            </a:r>
            <a:r>
              <a:rPr lang="zh-CN" altLang="en-US"/>
              <a:t>来表示，０表示该数为正，符号位为１表示该数为负。</a:t>
            </a:r>
          </a:p>
          <a:p>
            <a:pPr algn="just" eaLnBrk="1" hangingPunct="1"/>
            <a:r>
              <a:rPr lang="zh-CN" altLang="en-US"/>
              <a:t>一个数在计算机内部的表示称为</a:t>
            </a:r>
            <a:r>
              <a:rPr lang="zh-CN" altLang="en-US" i="1" u="sng">
                <a:solidFill>
                  <a:srgbClr val="0000FF"/>
                </a:solidFill>
              </a:rPr>
              <a:t>机器数</a:t>
            </a:r>
            <a:endParaRPr lang="zh-CN" altLang="en-US"/>
          </a:p>
        </p:txBody>
      </p:sp>
      <p:sp>
        <p:nvSpPr>
          <p:cNvPr id="74757" name="Line 4"/>
          <p:cNvSpPr>
            <a:spLocks noChangeShapeType="1"/>
          </p:cNvSpPr>
          <p:nvPr/>
        </p:nvSpPr>
        <p:spPr bwMode="auto">
          <a:xfrm>
            <a:off x="1763713" y="5013325"/>
            <a:ext cx="0" cy="5127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1187450" y="5516563"/>
            <a:ext cx="1512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257" tIns="63494" rIns="129257" bIns="63494">
            <a:spAutoFit/>
          </a:bodyPr>
          <a:lstStyle>
            <a:lvl1pPr algn="l" defTabSz="130683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defTabSz="13068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defTabSz="130683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defTabSz="130683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defTabSz="130683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3068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3068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3068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3068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黑体" panose="02010609060101010101" pitchFamily="49" charset="-122"/>
              </a:rPr>
              <a:t>符号位</a:t>
            </a:r>
          </a:p>
        </p:txBody>
      </p:sp>
      <p:grpSp>
        <p:nvGrpSpPr>
          <p:cNvPr id="74759" name="Group 6"/>
          <p:cNvGrpSpPr/>
          <p:nvPr/>
        </p:nvGrpSpPr>
        <p:grpSpPr bwMode="auto">
          <a:xfrm>
            <a:off x="1476375" y="4292600"/>
            <a:ext cx="5003800" cy="685800"/>
            <a:chOff x="0" y="0"/>
            <a:chExt cx="3152" cy="988"/>
          </a:xfrm>
        </p:grpSpPr>
        <p:grpSp>
          <p:nvGrpSpPr>
            <p:cNvPr id="73736" name="Group 7"/>
            <p:cNvGrpSpPr/>
            <p:nvPr/>
          </p:nvGrpSpPr>
          <p:grpSpPr bwMode="auto">
            <a:xfrm>
              <a:off x="0" y="0"/>
              <a:ext cx="394" cy="988"/>
              <a:chOff x="0" y="0"/>
              <a:chExt cx="257" cy="480"/>
            </a:xfrm>
          </p:grpSpPr>
          <p:sp>
            <p:nvSpPr>
              <p:cNvPr id="73758" name="Rectangle 8"/>
              <p:cNvSpPr>
                <a:spLocks noChangeArrowheads="1"/>
              </p:cNvSpPr>
              <p:nvPr/>
            </p:nvSpPr>
            <p:spPr bwMode="auto">
              <a:xfrm>
                <a:off x="11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0" rIns="18000" bIns="0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360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en-US" altLang="zh-CN" sz="3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59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8000" tIns="0" rIns="18000" bIns="0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600" b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3737" name="Group 10"/>
            <p:cNvGrpSpPr/>
            <p:nvPr/>
          </p:nvGrpSpPr>
          <p:grpSpPr bwMode="auto">
            <a:xfrm>
              <a:off x="394" y="0"/>
              <a:ext cx="394" cy="988"/>
              <a:chOff x="0" y="0"/>
              <a:chExt cx="257" cy="480"/>
            </a:xfrm>
          </p:grpSpPr>
          <p:sp>
            <p:nvSpPr>
              <p:cNvPr id="73756" name="Rectangle 11"/>
              <p:cNvSpPr>
                <a:spLocks noChangeArrowheads="1"/>
              </p:cNvSpPr>
              <p:nvPr/>
            </p:nvSpPr>
            <p:spPr bwMode="auto">
              <a:xfrm>
                <a:off x="11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0" rIns="18000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360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sz="3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57" name="Rectangl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8000" tIns="0" rIns="18000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600" b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3738" name="Group 13"/>
            <p:cNvGrpSpPr/>
            <p:nvPr/>
          </p:nvGrpSpPr>
          <p:grpSpPr bwMode="auto">
            <a:xfrm>
              <a:off x="788" y="0"/>
              <a:ext cx="394" cy="988"/>
              <a:chOff x="0" y="0"/>
              <a:chExt cx="257" cy="480"/>
            </a:xfrm>
          </p:grpSpPr>
          <p:sp>
            <p:nvSpPr>
              <p:cNvPr id="73754" name="Rectangle 14"/>
              <p:cNvSpPr>
                <a:spLocks noChangeArrowheads="1"/>
              </p:cNvSpPr>
              <p:nvPr/>
            </p:nvSpPr>
            <p:spPr bwMode="auto">
              <a:xfrm>
                <a:off x="11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0" rIns="18000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360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en-US" altLang="zh-CN" sz="3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55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8000" tIns="0" rIns="18000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600" b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3739" name="Group 16"/>
            <p:cNvGrpSpPr/>
            <p:nvPr/>
          </p:nvGrpSpPr>
          <p:grpSpPr bwMode="auto">
            <a:xfrm>
              <a:off x="1182" y="0"/>
              <a:ext cx="394" cy="988"/>
              <a:chOff x="0" y="0"/>
              <a:chExt cx="257" cy="480"/>
            </a:xfrm>
          </p:grpSpPr>
          <p:sp>
            <p:nvSpPr>
              <p:cNvPr id="73752" name="Rectangle 17"/>
              <p:cNvSpPr>
                <a:spLocks noChangeArrowheads="1"/>
              </p:cNvSpPr>
              <p:nvPr/>
            </p:nvSpPr>
            <p:spPr bwMode="auto">
              <a:xfrm>
                <a:off x="11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0" rIns="18000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360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sz="3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53" name="Rectangle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8000" tIns="0" rIns="18000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600" b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3740" name="Group 19"/>
            <p:cNvGrpSpPr/>
            <p:nvPr/>
          </p:nvGrpSpPr>
          <p:grpSpPr bwMode="auto">
            <a:xfrm>
              <a:off x="1576" y="0"/>
              <a:ext cx="394" cy="988"/>
              <a:chOff x="0" y="0"/>
              <a:chExt cx="257" cy="480"/>
            </a:xfrm>
          </p:grpSpPr>
          <p:sp>
            <p:nvSpPr>
              <p:cNvPr id="73750" name="Rectangle 20"/>
              <p:cNvSpPr>
                <a:spLocks noChangeArrowheads="1"/>
              </p:cNvSpPr>
              <p:nvPr/>
            </p:nvSpPr>
            <p:spPr bwMode="auto">
              <a:xfrm>
                <a:off x="11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0" rIns="18000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360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en-US" altLang="zh-CN" sz="3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51" name="Rectangle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8000" tIns="0" rIns="18000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600" b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3741" name="Group 22"/>
            <p:cNvGrpSpPr/>
            <p:nvPr/>
          </p:nvGrpSpPr>
          <p:grpSpPr bwMode="auto">
            <a:xfrm>
              <a:off x="1970" y="0"/>
              <a:ext cx="394" cy="988"/>
              <a:chOff x="0" y="0"/>
              <a:chExt cx="257" cy="480"/>
            </a:xfrm>
          </p:grpSpPr>
          <p:sp>
            <p:nvSpPr>
              <p:cNvPr id="73748" name="Rectangle 23"/>
              <p:cNvSpPr>
                <a:spLocks noChangeArrowheads="1"/>
              </p:cNvSpPr>
              <p:nvPr/>
            </p:nvSpPr>
            <p:spPr bwMode="auto">
              <a:xfrm>
                <a:off x="11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0" rIns="18000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360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en-US" altLang="zh-CN" sz="3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49" name="Rectangle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8000" tIns="0" rIns="18000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600" b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3742" name="Group 25"/>
            <p:cNvGrpSpPr/>
            <p:nvPr/>
          </p:nvGrpSpPr>
          <p:grpSpPr bwMode="auto">
            <a:xfrm>
              <a:off x="2364" y="0"/>
              <a:ext cx="394" cy="988"/>
              <a:chOff x="0" y="0"/>
              <a:chExt cx="257" cy="480"/>
            </a:xfrm>
          </p:grpSpPr>
          <p:sp>
            <p:nvSpPr>
              <p:cNvPr id="73746" name="Rectangle 26"/>
              <p:cNvSpPr>
                <a:spLocks noChangeArrowheads="1"/>
              </p:cNvSpPr>
              <p:nvPr/>
            </p:nvSpPr>
            <p:spPr bwMode="auto">
              <a:xfrm>
                <a:off x="11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0" rIns="18000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360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sz="3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47" name="Rectangl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8000" tIns="0" rIns="18000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600" b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3743" name="Group 28"/>
            <p:cNvGrpSpPr/>
            <p:nvPr/>
          </p:nvGrpSpPr>
          <p:grpSpPr bwMode="auto">
            <a:xfrm>
              <a:off x="2758" y="0"/>
              <a:ext cx="394" cy="988"/>
              <a:chOff x="0" y="0"/>
              <a:chExt cx="257" cy="480"/>
            </a:xfrm>
          </p:grpSpPr>
          <p:sp>
            <p:nvSpPr>
              <p:cNvPr id="73744" name="Rectangle 29"/>
              <p:cNvSpPr>
                <a:spLocks noChangeArrowheads="1"/>
              </p:cNvSpPr>
              <p:nvPr/>
            </p:nvSpPr>
            <p:spPr bwMode="auto">
              <a:xfrm>
                <a:off x="11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0" rIns="18000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360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sz="3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45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8000" tIns="0" rIns="18000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600" b="0"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  <p:bldP spid="74757" grpId="0" animBg="1"/>
      <p:bldP spid="7475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6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8DA7596-B45D-4B77-A8FB-BE67B2A8C39F}" type="slidenum">
              <a:rPr lang="en-US" altLang="zh-CN" sz="1000" b="0">
                <a:ea typeface="宋体" panose="02010600030101010101" pitchFamily="2" charset="-122"/>
              </a:rPr>
              <a:t>71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/>
              <a:t>原码和补码（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052513"/>
            <a:ext cx="7559675" cy="1944687"/>
          </a:xfrm>
        </p:spPr>
        <p:txBody>
          <a:bodyPr/>
          <a:lstStyle/>
          <a:p>
            <a:pPr eaLnBrk="1" hangingPunct="1"/>
            <a:r>
              <a:rPr lang="zh-CN" altLang="en-US" sz="3600"/>
              <a:t>正整数的补码等于原码</a:t>
            </a:r>
          </a:p>
          <a:p>
            <a:pPr eaLnBrk="1" hangingPunct="1"/>
            <a:r>
              <a:rPr lang="zh-CN" altLang="en-US" sz="3600"/>
              <a:t>负整数的补码：将该数的</a:t>
            </a:r>
            <a:r>
              <a:rPr lang="zh-CN" altLang="en-US" sz="3600">
                <a:solidFill>
                  <a:srgbClr val="0000CC"/>
                </a:solidFill>
              </a:rPr>
              <a:t>绝对值</a:t>
            </a:r>
            <a:r>
              <a:rPr lang="zh-CN" altLang="en-US" sz="3600"/>
              <a:t>按位取反再加</a:t>
            </a:r>
            <a:r>
              <a:rPr lang="en-US" altLang="zh-CN" sz="3600"/>
              <a:t>1</a:t>
            </a:r>
          </a:p>
        </p:txBody>
      </p:sp>
      <p:graphicFrame>
        <p:nvGraphicFramePr>
          <p:cNvPr id="75781" name="Group 5"/>
          <p:cNvGraphicFramePr>
            <a:graphicFrameLocks noGrp="1"/>
          </p:cNvGraphicFramePr>
          <p:nvPr>
            <p:ph sz="half" idx="4294967295"/>
          </p:nvPr>
        </p:nvGraphicFramePr>
        <p:xfrm>
          <a:off x="1692275" y="3644900"/>
          <a:ext cx="7199313" cy="2232025"/>
        </p:xfrm>
        <a:graphic>
          <a:graphicData uri="http://schemas.openxmlformats.org/drawingml/2006/table">
            <a:tbl>
              <a:tblPr/>
              <a:tblGrid>
                <a:gridCol w="449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828" name="Text Box 80"/>
          <p:cNvSpPr txBox="1">
            <a:spLocks noChangeArrowheads="1"/>
          </p:cNvSpPr>
          <p:nvPr/>
        </p:nvSpPr>
        <p:spPr bwMode="auto">
          <a:xfrm>
            <a:off x="250825" y="3716338"/>
            <a:ext cx="12969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</a:rPr>
              <a:t>|-10|</a:t>
            </a:r>
          </a:p>
        </p:txBody>
      </p:sp>
      <p:sp>
        <p:nvSpPr>
          <p:cNvPr id="74829" name="Text Box 81"/>
          <p:cNvSpPr txBox="1">
            <a:spLocks noChangeArrowheads="1"/>
          </p:cNvSpPr>
          <p:nvPr/>
        </p:nvSpPr>
        <p:spPr bwMode="auto">
          <a:xfrm>
            <a:off x="250825" y="4508500"/>
            <a:ext cx="12969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取反</a:t>
            </a:r>
          </a:p>
        </p:txBody>
      </p:sp>
      <p:sp>
        <p:nvSpPr>
          <p:cNvPr id="74830" name="Text Box 82"/>
          <p:cNvSpPr txBox="1">
            <a:spLocks noChangeArrowheads="1"/>
          </p:cNvSpPr>
          <p:nvPr/>
        </p:nvSpPr>
        <p:spPr bwMode="auto">
          <a:xfrm>
            <a:off x="101600" y="5229225"/>
            <a:ext cx="151288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再加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</a:rPr>
              <a:t>得</a:t>
            </a:r>
            <a:r>
              <a:rPr lang="en-US" altLang="zh-CN">
                <a:latin typeface="黑体" panose="02010609060101010101" pitchFamily="49" charset="-122"/>
              </a:rPr>
              <a:t>-10</a:t>
            </a:r>
            <a:r>
              <a:rPr lang="zh-CN" altLang="en-US">
                <a:latin typeface="黑体" panose="02010609060101010101" pitchFamily="49" charset="-122"/>
              </a:rPr>
              <a:t>的补码</a:t>
            </a:r>
          </a:p>
        </p:txBody>
      </p:sp>
      <p:sp>
        <p:nvSpPr>
          <p:cNvPr id="74831" name="Text Box 83"/>
          <p:cNvSpPr txBox="1">
            <a:spLocks noChangeArrowheads="1"/>
          </p:cNvSpPr>
          <p:nvPr/>
        </p:nvSpPr>
        <p:spPr bwMode="auto">
          <a:xfrm>
            <a:off x="3995738" y="2492375"/>
            <a:ext cx="4176712" cy="103505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CC0099"/>
                </a:solidFill>
              </a:rPr>
              <a:t>整数在内存中是以补码的形式存在的</a:t>
            </a:r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6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02D0968-52B6-4D26-9411-6023A034530E}" type="slidenum">
              <a:rPr lang="en-US" altLang="zh-CN" sz="1000" b="0">
                <a:ea typeface="宋体" panose="02010600030101010101" pitchFamily="2" charset="-122"/>
              </a:rPr>
              <a:t>72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/>
              <a:t>原码和补码（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052513"/>
            <a:ext cx="7559675" cy="1944687"/>
          </a:xfrm>
        </p:spPr>
        <p:txBody>
          <a:bodyPr/>
          <a:lstStyle/>
          <a:p>
            <a:pPr eaLnBrk="1" hangingPunct="1"/>
            <a:r>
              <a:rPr lang="zh-CN" altLang="en-US" sz="3600"/>
              <a:t>占两个字节的整数的数值范围是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/>
              <a:t>-32768</a:t>
            </a:r>
            <a:r>
              <a:rPr lang="zh-CN" altLang="en-US" sz="3600"/>
              <a:t>～</a:t>
            </a:r>
            <a:r>
              <a:rPr lang="en-US" altLang="zh-CN" sz="3600"/>
              <a:t>32767</a:t>
            </a:r>
          </a:p>
        </p:txBody>
      </p:sp>
      <p:graphicFrame>
        <p:nvGraphicFramePr>
          <p:cNvPr id="76805" name="Group 5"/>
          <p:cNvGraphicFramePr>
            <a:graphicFrameLocks noGrp="1"/>
          </p:cNvGraphicFramePr>
          <p:nvPr>
            <p:ph sz="half" idx="4294967295"/>
          </p:nvPr>
        </p:nvGraphicFramePr>
        <p:xfrm>
          <a:off x="1763713" y="2636838"/>
          <a:ext cx="7199312" cy="2974975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868" name="Text Box 111"/>
          <p:cNvSpPr txBox="1">
            <a:spLocks noChangeArrowheads="1"/>
          </p:cNvSpPr>
          <p:nvPr/>
        </p:nvSpPr>
        <p:spPr bwMode="auto">
          <a:xfrm>
            <a:off x="395288" y="2636838"/>
            <a:ext cx="1223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黑体" panose="02010609060101010101" pitchFamily="49" charset="-122"/>
              </a:rPr>
              <a:t>32767</a:t>
            </a:r>
          </a:p>
        </p:txBody>
      </p:sp>
      <p:sp>
        <p:nvSpPr>
          <p:cNvPr id="75869" name="Text Box 112"/>
          <p:cNvSpPr txBox="1">
            <a:spLocks noChangeArrowheads="1"/>
          </p:cNvSpPr>
          <p:nvPr/>
        </p:nvSpPr>
        <p:spPr bwMode="auto">
          <a:xfrm>
            <a:off x="250825" y="3141663"/>
            <a:ext cx="14398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黑体" panose="02010609060101010101" pitchFamily="49" charset="-122"/>
              </a:rPr>
              <a:t>-32768</a:t>
            </a:r>
            <a:r>
              <a:rPr lang="zh-CN" altLang="en-US">
                <a:latin typeface="黑体" panose="02010609060101010101" pitchFamily="49" charset="-122"/>
              </a:rPr>
              <a:t>的补码</a:t>
            </a:r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214CAA7-C1A8-42CD-BE60-880FB76B9FDD}" type="slidenum">
              <a:rPr lang="en-US" altLang="zh-CN" sz="1000" b="0">
                <a:ea typeface="宋体" panose="02010600030101010101" pitchFamily="2" charset="-122"/>
              </a:rPr>
              <a:t>73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浮点数的表示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341438"/>
            <a:ext cx="8229600" cy="4843462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z="3600"/>
              <a:t>小数形式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en-US" altLang="zh-CN" sz="3600"/>
              <a:t>0.123</a:t>
            </a:r>
            <a:r>
              <a:rPr lang="zh-CN" altLang="en-US" sz="3600"/>
              <a:t>，</a:t>
            </a:r>
            <a:r>
              <a:rPr lang="en-US" altLang="zh-CN" sz="3600"/>
              <a:t>12.3</a:t>
            </a:r>
            <a:r>
              <a:rPr lang="zh-CN" altLang="en-US" sz="3600"/>
              <a:t>，</a:t>
            </a:r>
            <a:r>
              <a:rPr lang="en-US" altLang="zh-CN" sz="3600"/>
              <a:t>123.0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3600"/>
              <a:t>指数形式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600"/>
              <a:t>规范化的指数形式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en-US" altLang="zh-CN" sz="3600"/>
              <a:t>1.23456e2</a:t>
            </a: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5633CC0-7914-496C-999E-86EEE1086C92}" type="slidenum">
              <a:rPr lang="en-US" altLang="zh-CN" sz="1000" b="0">
                <a:ea typeface="宋体" panose="02010600030101010101" pitchFamily="2" charset="-122"/>
              </a:rPr>
              <a:t>74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493713" y="2852738"/>
            <a:ext cx="7129462" cy="53657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0" scaled="1"/>
          </a:gradFill>
          <a:ln w="12700">
            <a:solidFill>
              <a:schemeClr val="tx1"/>
            </a:solidFill>
            <a:miter lim="800000"/>
          </a:ln>
        </p:spPr>
        <p:txBody>
          <a:bodyPr lIns="129257" tIns="63494" rIns="129257" bIns="63494">
            <a:spAutoFit/>
          </a:bodyPr>
          <a:lstStyle>
            <a:lvl1pPr algn="l" defTabSz="130683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defTabSz="13068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defTabSz="130683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defTabSz="130683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defTabSz="130683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3068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3068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3068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3068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dist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600">
                <a:solidFill>
                  <a:schemeClr val="tx2"/>
                </a:solidFill>
                <a:latin typeface="黑体" panose="02010609060101010101" pitchFamily="49" charset="-122"/>
              </a:rPr>
              <a:t>0000100111010100</a:t>
            </a:r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468313" y="4625975"/>
            <a:ext cx="5545137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N=2</a:t>
            </a:r>
            <a:r>
              <a:rPr lang="en-US" altLang="zh-CN" baseline="30000"/>
              <a:t>E</a:t>
            </a:r>
            <a:r>
              <a:rPr lang="en-US" altLang="zh-CN"/>
              <a:t>×M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=2</a:t>
            </a:r>
            <a:r>
              <a:rPr lang="en-US" altLang="zh-CN" baseline="30000"/>
              <a:t>(+000100)</a:t>
            </a:r>
            <a:r>
              <a:rPr lang="en-US" altLang="zh-CN" sz="1600">
                <a:ea typeface="宋体" panose="02010600030101010101" pitchFamily="2" charset="-122"/>
              </a:rPr>
              <a:t>2</a:t>
            </a:r>
            <a:r>
              <a:rPr lang="en-US" altLang="zh-CN"/>
              <a:t>×(-0.11010100)</a:t>
            </a:r>
            <a:r>
              <a:rPr lang="en-US" altLang="zh-CN" sz="1600">
                <a:ea typeface="宋体" panose="02010600030101010101" pitchFamily="2" charset="-122"/>
              </a:rPr>
              <a:t>2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=(-1101.0100)</a:t>
            </a:r>
            <a:r>
              <a:rPr lang="en-US" altLang="zh-CN" baseline="-25000"/>
              <a:t>2</a:t>
            </a:r>
          </a:p>
        </p:txBody>
      </p:sp>
      <p:sp>
        <p:nvSpPr>
          <p:cNvPr id="78853" name="AutoShape 4"/>
          <p:cNvSpPr/>
          <p:nvPr/>
        </p:nvSpPr>
        <p:spPr bwMode="auto">
          <a:xfrm rot="5400000">
            <a:off x="1717676" y="2490787"/>
            <a:ext cx="431800" cy="2593975"/>
          </a:xfrm>
          <a:prstGeom prst="rightBrace">
            <a:avLst>
              <a:gd name="adj1" fmla="val 5006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78854" name="AutoShape 5"/>
          <p:cNvSpPr/>
          <p:nvPr/>
        </p:nvSpPr>
        <p:spPr bwMode="auto">
          <a:xfrm rot="5400000">
            <a:off x="5497513" y="2095500"/>
            <a:ext cx="431800" cy="3673475"/>
          </a:xfrm>
          <a:prstGeom prst="rightBrace">
            <a:avLst>
              <a:gd name="adj1" fmla="val 70895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78855" name="Text Box 6"/>
          <p:cNvSpPr txBox="1">
            <a:spLocks noChangeArrowheads="1"/>
          </p:cNvSpPr>
          <p:nvPr/>
        </p:nvSpPr>
        <p:spPr bwMode="auto">
          <a:xfrm>
            <a:off x="1373188" y="4003675"/>
            <a:ext cx="1136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latin typeface="黑体" panose="02010609060101010101" pitchFamily="49" charset="-122"/>
              </a:rPr>
              <a:t>E</a:t>
            </a:r>
          </a:p>
        </p:txBody>
      </p:sp>
      <p:sp>
        <p:nvSpPr>
          <p:cNvPr id="78856" name="Rectangle 7"/>
          <p:cNvSpPr>
            <a:spLocks noChangeArrowheads="1"/>
          </p:cNvSpPr>
          <p:nvPr/>
        </p:nvSpPr>
        <p:spPr bwMode="auto">
          <a:xfrm>
            <a:off x="5534025" y="40767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latin typeface="黑体" panose="02010609060101010101" pitchFamily="49" charset="-122"/>
              </a:rPr>
              <a:t>M</a:t>
            </a:r>
          </a:p>
        </p:txBody>
      </p:sp>
      <p:sp>
        <p:nvSpPr>
          <p:cNvPr id="77833" name="Text Box 8"/>
          <p:cNvSpPr txBox="1">
            <a:spLocks noChangeArrowheads="1"/>
          </p:cNvSpPr>
          <p:nvPr/>
        </p:nvSpPr>
        <p:spPr bwMode="auto">
          <a:xfrm>
            <a:off x="468313" y="1052513"/>
            <a:ext cx="6337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latin typeface="黑体" panose="02010609060101010101" pitchFamily="49" charset="-122"/>
              </a:rPr>
              <a:t>示例：假设尾数为</a:t>
            </a:r>
            <a:r>
              <a:rPr lang="en-US" altLang="zh-CN" sz="2800">
                <a:latin typeface="黑体" panose="02010609060101010101" pitchFamily="49" charset="-122"/>
              </a:rPr>
              <a:t>9</a:t>
            </a:r>
            <a:r>
              <a:rPr lang="zh-CN" altLang="en-US" sz="2800">
                <a:latin typeface="黑体" panose="02010609060101010101" pitchFamily="49" charset="-122"/>
              </a:rPr>
              <a:t>位（含符号位），阶码为</a:t>
            </a:r>
            <a:r>
              <a:rPr lang="en-US" altLang="zh-CN" sz="2800">
                <a:latin typeface="黑体" panose="02010609060101010101" pitchFamily="49" charset="-122"/>
              </a:rPr>
              <a:t>7</a:t>
            </a:r>
            <a:r>
              <a:rPr lang="zh-CN" altLang="en-US" sz="2800">
                <a:latin typeface="黑体" panose="02010609060101010101" pitchFamily="49" charset="-122"/>
              </a:rPr>
              <a:t>位（含符号位）</a:t>
            </a:r>
          </a:p>
        </p:txBody>
      </p:sp>
      <p:sp>
        <p:nvSpPr>
          <p:cNvPr id="78858" name="Rectangle 9"/>
          <p:cNvSpPr>
            <a:spLocks noChangeArrowheads="1"/>
          </p:cNvSpPr>
          <p:nvPr/>
        </p:nvSpPr>
        <p:spPr bwMode="auto">
          <a:xfrm>
            <a:off x="3563938" y="1962150"/>
            <a:ext cx="1081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数符</a:t>
            </a:r>
          </a:p>
        </p:txBody>
      </p:sp>
      <p:sp>
        <p:nvSpPr>
          <p:cNvPr id="78859" name="Oval 10"/>
          <p:cNvSpPr>
            <a:spLocks noChangeArrowheads="1"/>
          </p:cNvSpPr>
          <p:nvPr/>
        </p:nvSpPr>
        <p:spPr bwMode="auto">
          <a:xfrm>
            <a:off x="3660775" y="2924175"/>
            <a:ext cx="360363" cy="5762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78860" name="Rectangle 11"/>
          <p:cNvSpPr>
            <a:spLocks noChangeArrowheads="1"/>
          </p:cNvSpPr>
          <p:nvPr/>
        </p:nvSpPr>
        <p:spPr bwMode="auto">
          <a:xfrm>
            <a:off x="4500563" y="1890713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/>
              <a:t>尾数数值</a:t>
            </a:r>
          </a:p>
        </p:txBody>
      </p:sp>
      <p:sp>
        <p:nvSpPr>
          <p:cNvPr id="78861" name="Rectangle 12"/>
          <p:cNvSpPr>
            <a:spLocks noChangeArrowheads="1"/>
          </p:cNvSpPr>
          <p:nvPr/>
        </p:nvSpPr>
        <p:spPr bwMode="auto">
          <a:xfrm>
            <a:off x="1573213" y="1971675"/>
            <a:ext cx="1847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/>
              <a:t>阶码数值</a:t>
            </a:r>
          </a:p>
        </p:txBody>
      </p:sp>
      <p:sp>
        <p:nvSpPr>
          <p:cNvPr id="78862" name="Rectangle 13"/>
          <p:cNvSpPr>
            <a:spLocks noChangeArrowheads="1"/>
          </p:cNvSpPr>
          <p:nvPr/>
        </p:nvSpPr>
        <p:spPr bwMode="auto">
          <a:xfrm>
            <a:off x="484188" y="1974850"/>
            <a:ext cx="1063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/>
              <a:t>阶符</a:t>
            </a:r>
          </a:p>
        </p:txBody>
      </p:sp>
      <p:sp>
        <p:nvSpPr>
          <p:cNvPr id="78863" name="Oval 14"/>
          <p:cNvSpPr>
            <a:spLocks noChangeArrowheads="1"/>
          </p:cNvSpPr>
          <p:nvPr/>
        </p:nvSpPr>
        <p:spPr bwMode="auto">
          <a:xfrm>
            <a:off x="4165600" y="2779713"/>
            <a:ext cx="3527425" cy="7921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8864" name="Oval 15"/>
          <p:cNvSpPr>
            <a:spLocks noChangeArrowheads="1"/>
          </p:cNvSpPr>
          <p:nvPr/>
        </p:nvSpPr>
        <p:spPr bwMode="auto">
          <a:xfrm>
            <a:off x="925513" y="2779713"/>
            <a:ext cx="2663825" cy="7207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78865" name="Oval 16"/>
          <p:cNvSpPr>
            <a:spLocks noChangeArrowheads="1"/>
          </p:cNvSpPr>
          <p:nvPr/>
        </p:nvSpPr>
        <p:spPr bwMode="auto">
          <a:xfrm>
            <a:off x="420688" y="2852738"/>
            <a:ext cx="504825" cy="5746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78866" name="Line 17"/>
          <p:cNvSpPr>
            <a:spLocks noChangeShapeType="1"/>
          </p:cNvSpPr>
          <p:nvPr/>
        </p:nvSpPr>
        <p:spPr bwMode="auto">
          <a:xfrm flipH="1">
            <a:off x="781050" y="2492375"/>
            <a:ext cx="144463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7" name="Line 18"/>
          <p:cNvSpPr>
            <a:spLocks noChangeShapeType="1"/>
          </p:cNvSpPr>
          <p:nvPr/>
        </p:nvSpPr>
        <p:spPr bwMode="auto">
          <a:xfrm>
            <a:off x="2293938" y="2492375"/>
            <a:ext cx="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8" name="Line 19"/>
          <p:cNvSpPr>
            <a:spLocks noChangeShapeType="1"/>
          </p:cNvSpPr>
          <p:nvPr/>
        </p:nvSpPr>
        <p:spPr bwMode="auto">
          <a:xfrm flipH="1">
            <a:off x="3876675" y="2492375"/>
            <a:ext cx="73025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9" name="Line 20"/>
          <p:cNvSpPr>
            <a:spLocks noChangeShapeType="1"/>
          </p:cNvSpPr>
          <p:nvPr/>
        </p:nvSpPr>
        <p:spPr bwMode="auto">
          <a:xfrm>
            <a:off x="6037263" y="2419350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70" name="AutoShape 21"/>
          <p:cNvSpPr>
            <a:spLocks noChangeArrowheads="1"/>
          </p:cNvSpPr>
          <p:nvPr/>
        </p:nvSpPr>
        <p:spPr bwMode="auto">
          <a:xfrm>
            <a:off x="5795963" y="4625975"/>
            <a:ext cx="3348037" cy="2232025"/>
          </a:xfrm>
          <a:prstGeom prst="wedgeRectCallout">
            <a:avLst>
              <a:gd name="adj1" fmla="val -117519"/>
              <a:gd name="adj2" fmla="val -99074"/>
            </a:avLst>
          </a:prstGeom>
          <a:solidFill>
            <a:srgbClr val="00FFFF"/>
          </a:solidFill>
          <a:ln w="28575">
            <a:solidFill>
              <a:schemeClr val="folHlink"/>
            </a:solidFill>
            <a:miter lim="800000"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600" b="0">
                <a:solidFill>
                  <a:srgbClr val="CC0099"/>
                </a:solidFill>
              </a:rPr>
              <a:t>阶码的符号</a:t>
            </a:r>
            <a:r>
              <a:rPr lang="zh-CN" altLang="en-US" sz="2600" b="0"/>
              <a:t>决定尾数中小数点向左还是向右移动，</a:t>
            </a:r>
            <a:r>
              <a:rPr lang="zh-CN" altLang="en-US" sz="2600" b="0">
                <a:solidFill>
                  <a:srgbClr val="CC0099"/>
                </a:solidFill>
              </a:rPr>
              <a:t>阶码的数值部分</a:t>
            </a:r>
            <a:r>
              <a:rPr lang="zh-CN" altLang="en-US" sz="2600" b="0"/>
              <a:t>决定着小数点移动的位数。</a:t>
            </a:r>
          </a:p>
        </p:txBody>
      </p:sp>
      <p:sp>
        <p:nvSpPr>
          <p:cNvPr id="77847" name="Rectangle 2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/>
              <a:t>浮点数在内存中的表示形式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 autoUpdateAnimBg="0"/>
      <p:bldP spid="78852" grpId="0" autoUpdateAnimBg="0"/>
      <p:bldP spid="78853" grpId="0" animBg="1" autoUpdateAnimBg="0"/>
      <p:bldP spid="78854" grpId="0" animBg="1" autoUpdateAnimBg="0"/>
      <p:bldP spid="78855" grpId="0" autoUpdateAnimBg="0"/>
      <p:bldP spid="78856" grpId="0" autoUpdateAnimBg="0"/>
      <p:bldP spid="78858" grpId="0" autoUpdateAnimBg="0"/>
      <p:bldP spid="78859" grpId="0" animBg="1" autoUpdateAnimBg="0"/>
      <p:bldP spid="78860" grpId="0" autoUpdateAnimBg="0"/>
      <p:bldP spid="78861" grpId="0" autoUpdateAnimBg="0"/>
      <p:bldP spid="78862" grpId="0" autoUpdateAnimBg="0"/>
      <p:bldP spid="78863" grpId="0" animBg="1" autoUpdateAnimBg="0"/>
      <p:bldP spid="78864" grpId="0" animBg="1" autoUpdateAnimBg="0"/>
      <p:bldP spid="78865" grpId="0" animBg="1" autoUpdateAnimBg="0"/>
      <p:bldP spid="78866" grpId="0" animBg="1"/>
      <p:bldP spid="78867" grpId="0" animBg="1"/>
      <p:bldP spid="78868" grpId="0" animBg="1"/>
      <p:bldP spid="78869" grpId="0" animBg="1"/>
      <p:bldP spid="78870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7C8AC97-12C7-40A6-A119-FF7FBD4170F4}" type="slidenum">
              <a:rPr lang="en-US" altLang="zh-CN" sz="1000" b="0">
                <a:ea typeface="宋体" panose="02010600030101010101" pitchFamily="2" charset="-122"/>
              </a:rPr>
              <a:t>75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zh-CN"/>
              <a:t>计算机的信息转换过程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" y="1916113"/>
            <a:ext cx="2016125" cy="649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</a:rPr>
              <a:t>输入信息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323850" y="2636838"/>
            <a:ext cx="1655763" cy="302418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/>
              <a:t>数值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/>
              <a:t>西文字符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/>
              <a:t>汉字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/>
              <a:t>……</a:t>
            </a:r>
          </a:p>
        </p:txBody>
      </p:sp>
      <p:sp>
        <p:nvSpPr>
          <p:cNvPr id="79878" name="AutoShape 5"/>
          <p:cNvSpPr>
            <a:spLocks noChangeArrowheads="1"/>
          </p:cNvSpPr>
          <p:nvPr/>
        </p:nvSpPr>
        <p:spPr bwMode="auto">
          <a:xfrm>
            <a:off x="2411413" y="3860800"/>
            <a:ext cx="720725" cy="3603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79879" name="AutoShape 6"/>
          <p:cNvSpPr>
            <a:spLocks noChangeArrowheads="1"/>
          </p:cNvSpPr>
          <p:nvPr/>
        </p:nvSpPr>
        <p:spPr bwMode="auto">
          <a:xfrm>
            <a:off x="3636963" y="2924175"/>
            <a:ext cx="1800225" cy="2303463"/>
          </a:xfrm>
          <a:prstGeom prst="can">
            <a:avLst>
              <a:gd name="adj" fmla="val 31989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600"/>
              <a:t>二进制数</a:t>
            </a:r>
          </a:p>
        </p:txBody>
      </p:sp>
      <p:sp>
        <p:nvSpPr>
          <p:cNvPr id="79880" name="Rectangle 7"/>
          <p:cNvSpPr>
            <a:spLocks noChangeArrowheads="1"/>
          </p:cNvSpPr>
          <p:nvPr/>
        </p:nvSpPr>
        <p:spPr bwMode="auto">
          <a:xfrm>
            <a:off x="7092950" y="2708275"/>
            <a:ext cx="1728788" cy="295275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/>
              <a:t>数值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/>
              <a:t>西文字符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/>
              <a:t>汉字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/>
              <a:t>……</a:t>
            </a:r>
          </a:p>
        </p:txBody>
      </p:sp>
      <p:sp>
        <p:nvSpPr>
          <p:cNvPr id="79881" name="AutoShape 8"/>
          <p:cNvSpPr>
            <a:spLocks noChangeArrowheads="1"/>
          </p:cNvSpPr>
          <p:nvPr/>
        </p:nvSpPr>
        <p:spPr bwMode="auto">
          <a:xfrm>
            <a:off x="5867400" y="3848100"/>
            <a:ext cx="720725" cy="3603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79882" name="Rectangle 9"/>
          <p:cNvSpPr>
            <a:spLocks noChangeArrowheads="1"/>
          </p:cNvSpPr>
          <p:nvPr/>
        </p:nvSpPr>
        <p:spPr bwMode="auto">
          <a:xfrm>
            <a:off x="3678238" y="2276475"/>
            <a:ext cx="172878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</a:rPr>
              <a:t>计算机</a:t>
            </a:r>
          </a:p>
        </p:txBody>
      </p:sp>
      <p:sp>
        <p:nvSpPr>
          <p:cNvPr id="79883" name="Rectangle 10"/>
          <p:cNvSpPr>
            <a:spLocks noChangeArrowheads="1"/>
          </p:cNvSpPr>
          <p:nvPr/>
        </p:nvSpPr>
        <p:spPr bwMode="auto">
          <a:xfrm>
            <a:off x="6886575" y="1916113"/>
            <a:ext cx="20161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</a:rPr>
              <a:t>输出信息</a:t>
            </a:r>
          </a:p>
        </p:txBody>
      </p:sp>
      <p:sp>
        <p:nvSpPr>
          <p:cNvPr id="79884" name="Text Box 11"/>
          <p:cNvSpPr txBox="1">
            <a:spLocks noChangeArrowheads="1"/>
          </p:cNvSpPr>
          <p:nvPr/>
        </p:nvSpPr>
        <p:spPr bwMode="auto">
          <a:xfrm>
            <a:off x="2195513" y="3355975"/>
            <a:ext cx="11525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0066"/>
                </a:solidFill>
              </a:rPr>
              <a:t>编码</a:t>
            </a:r>
          </a:p>
        </p:txBody>
      </p:sp>
      <p:sp>
        <p:nvSpPr>
          <p:cNvPr id="79885" name="Text Box 12"/>
          <p:cNvSpPr txBox="1">
            <a:spLocks noChangeArrowheads="1"/>
          </p:cNvSpPr>
          <p:nvPr/>
        </p:nvSpPr>
        <p:spPr bwMode="auto">
          <a:xfrm>
            <a:off x="5651500" y="3357563"/>
            <a:ext cx="11525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0066"/>
                </a:solidFill>
              </a:rPr>
              <a:t>编码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9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build="p" autoUpdateAnimBg="0"/>
      <p:bldP spid="79877" grpId="0" animBg="1" autoUpdateAnimBg="0"/>
      <p:bldP spid="79878" grpId="0" animBg="1" autoUpdateAnimBg="0"/>
      <p:bldP spid="79879" grpId="0" animBg="1" autoUpdateAnimBg="0"/>
      <p:bldP spid="79880" grpId="0" animBg="1" autoUpdateAnimBg="0"/>
      <p:bldP spid="79881" grpId="0" animBg="1" autoUpdateAnimBg="0"/>
      <p:bldP spid="79882" grpId="0" autoUpdateAnimBg="0"/>
      <p:bldP spid="79883" grpId="0" autoUpdateAnimBg="0"/>
      <p:bldP spid="79884" grpId="0" autoUpdateAnimBg="0"/>
      <p:bldP spid="7988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00EDD31-2211-4B09-B061-D9A85A794365}" type="slidenum">
              <a:rPr lang="en-US" altLang="zh-CN" sz="1000" b="0">
                <a:ea typeface="宋体" panose="02010600030101010101" pitchFamily="2" charset="-122"/>
              </a:rPr>
              <a:t>76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323850" y="1341438"/>
            <a:ext cx="8034338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32702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2" algn="just" eaLnBrk="1" hangingPunct="1"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3000">
                <a:latin typeface="黑体" panose="02010609060101010101" pitchFamily="49" charset="-122"/>
                <a:sym typeface="Symbol" panose="05050102010706020507" pitchFamily="18" charset="2"/>
              </a:rPr>
              <a:t>ASCII</a:t>
            </a:r>
            <a:r>
              <a:rPr lang="zh-CN" altLang="en-US" sz="3000">
                <a:latin typeface="黑体" panose="02010609060101010101" pitchFamily="49" charset="-122"/>
                <a:sym typeface="Symbol" panose="05050102010706020507" pitchFamily="18" charset="2"/>
              </a:rPr>
              <a:t>编码</a:t>
            </a:r>
            <a:r>
              <a:rPr lang="en-US" altLang="zh-CN" sz="3000">
                <a:latin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3000">
                <a:solidFill>
                  <a:srgbClr val="FF0066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3000">
                <a:latin typeface="黑体" panose="02010609060101010101" pitchFamily="49" charset="-122"/>
                <a:sym typeface="Symbol" panose="05050102010706020507" pitchFamily="18" charset="2"/>
              </a:rPr>
              <a:t>merican </a:t>
            </a:r>
            <a:r>
              <a:rPr lang="en-US" altLang="zh-CN" sz="3000">
                <a:solidFill>
                  <a:srgbClr val="FF0066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en-US" altLang="zh-CN" sz="3000">
                <a:latin typeface="黑体" panose="02010609060101010101" pitchFamily="49" charset="-122"/>
                <a:sym typeface="Symbol" panose="05050102010706020507" pitchFamily="18" charset="2"/>
              </a:rPr>
              <a:t>tandard </a:t>
            </a:r>
            <a:r>
              <a:rPr lang="en-US" altLang="zh-CN" sz="3000">
                <a:solidFill>
                  <a:srgbClr val="FF0066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en-US" altLang="zh-CN" sz="3000">
                <a:latin typeface="黑体" panose="02010609060101010101" pitchFamily="49" charset="-122"/>
                <a:sym typeface="Symbol" panose="05050102010706020507" pitchFamily="18" charset="2"/>
              </a:rPr>
              <a:t>ode for </a:t>
            </a:r>
            <a:r>
              <a:rPr lang="en-US" altLang="zh-CN" sz="3000">
                <a:solidFill>
                  <a:srgbClr val="FF0066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3000">
                <a:latin typeface="黑体" panose="02010609060101010101" pitchFamily="49" charset="-122"/>
                <a:sym typeface="Symbol" panose="05050102010706020507" pitchFamily="18" charset="2"/>
              </a:rPr>
              <a:t>nformation </a:t>
            </a:r>
            <a:r>
              <a:rPr lang="en-US" altLang="zh-CN" sz="3000">
                <a:solidFill>
                  <a:srgbClr val="FF0066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3000">
                <a:latin typeface="黑体" panose="02010609060101010101" pitchFamily="49" charset="-122"/>
                <a:sym typeface="Symbol" panose="05050102010706020507" pitchFamily="18" charset="2"/>
              </a:rPr>
              <a:t>nterchange)</a:t>
            </a:r>
            <a:r>
              <a:rPr lang="zh-CN" altLang="en-US" sz="3000">
                <a:latin typeface="黑体" panose="02010609060101010101" pitchFamily="49" charset="-122"/>
                <a:sym typeface="Symbol" panose="05050102010706020507" pitchFamily="18" charset="2"/>
              </a:rPr>
              <a:t>，称为</a:t>
            </a:r>
            <a:r>
              <a:rPr lang="zh-CN" altLang="en-US" sz="3000">
                <a:solidFill>
                  <a:srgbClr val="00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美国标准信息交换代码</a:t>
            </a:r>
            <a:endParaRPr lang="zh-CN" altLang="en-US" sz="3000"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lvl="2" algn="just" eaLnBrk="1" hangingPunct="1"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3000">
                <a:latin typeface="黑体" panose="02010609060101010101" pitchFamily="49" charset="-122"/>
                <a:sym typeface="Symbol" panose="05050102010706020507" pitchFamily="18" charset="2"/>
              </a:rPr>
              <a:t>ASCII</a:t>
            </a:r>
            <a:r>
              <a:rPr lang="zh-CN" altLang="en-US" sz="3000">
                <a:latin typeface="黑体" panose="02010609060101010101" pitchFamily="49" charset="-122"/>
                <a:sym typeface="Symbol" panose="05050102010706020507" pitchFamily="18" charset="2"/>
              </a:rPr>
              <a:t>编码用</a:t>
            </a:r>
            <a:r>
              <a:rPr lang="en-US" altLang="zh-CN" sz="3000">
                <a:latin typeface="黑体" panose="02010609060101010101" pitchFamily="49" charset="-122"/>
                <a:sym typeface="Symbol" panose="05050102010706020507" pitchFamily="18" charset="2"/>
              </a:rPr>
              <a:t>7</a:t>
            </a:r>
            <a:r>
              <a:rPr lang="zh-CN" altLang="en-US" sz="3000">
                <a:latin typeface="黑体" panose="02010609060101010101" pitchFamily="49" charset="-122"/>
                <a:sym typeface="Symbol" panose="05050102010706020507" pitchFamily="18" charset="2"/>
              </a:rPr>
              <a:t>位二进制数表示</a:t>
            </a:r>
            <a:r>
              <a:rPr lang="en-US" altLang="zh-CN" sz="3000">
                <a:latin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sz="3000">
                <a:latin typeface="黑体" panose="02010609060101010101" pitchFamily="49" charset="-122"/>
                <a:sym typeface="Symbol" panose="05050102010706020507" pitchFamily="18" charset="2"/>
              </a:rPr>
              <a:t>～</a:t>
            </a:r>
            <a:r>
              <a:rPr lang="en-US" altLang="zh-CN" sz="3000">
                <a:latin typeface="黑体" panose="02010609060101010101" pitchFamily="49" charset="-122"/>
                <a:sym typeface="Symbol" panose="05050102010706020507" pitchFamily="18" charset="2"/>
              </a:rPr>
              <a:t>127</a:t>
            </a:r>
            <a:r>
              <a:rPr lang="zh-CN" altLang="en-US" sz="3000">
                <a:latin typeface="黑体" panose="02010609060101010101" pitchFamily="49" charset="-122"/>
                <a:sym typeface="Symbol" panose="05050102010706020507" pitchFamily="18" charset="2"/>
              </a:rPr>
              <a:t>共</a:t>
            </a:r>
            <a:r>
              <a:rPr lang="en-US" altLang="zh-CN" sz="3000">
                <a:latin typeface="黑体" panose="02010609060101010101" pitchFamily="49" charset="-122"/>
                <a:sym typeface="Symbol" panose="05050102010706020507" pitchFamily="18" charset="2"/>
              </a:rPr>
              <a:t>128</a:t>
            </a:r>
            <a:r>
              <a:rPr lang="zh-CN" altLang="en-US" sz="3000">
                <a:latin typeface="黑体" panose="02010609060101010101" pitchFamily="49" charset="-122"/>
                <a:sym typeface="Symbol" panose="05050102010706020507" pitchFamily="18" charset="2"/>
              </a:rPr>
              <a:t>个字符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323850" y="3789363"/>
            <a:ext cx="84248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406" tIns="44703" rIns="89406" bIns="44703"/>
          <a:lstStyle>
            <a:lvl1pPr marL="422275" indent="-422275" algn="l" defTabSz="1119505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defTabSz="1119505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defTabSz="1119505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defTabSz="1119505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defTabSz="1119505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11950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11950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11950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11950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800">
                <a:solidFill>
                  <a:srgbClr val="FF99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800">
                <a:solidFill>
                  <a:srgbClr val="FF9900"/>
                </a:solidFill>
                <a:ea typeface="宋体" panose="02010600030101010101" pitchFamily="2" charset="-122"/>
              </a:rPr>
              <a:t>～</a:t>
            </a:r>
            <a:r>
              <a:rPr lang="en-US" altLang="zh-CN" sz="2800">
                <a:solidFill>
                  <a:srgbClr val="FF9900"/>
                </a:solidFill>
                <a:ea typeface="宋体" panose="02010600030101010101" pitchFamily="2" charset="-122"/>
              </a:rPr>
              <a:t>9</a:t>
            </a:r>
            <a:r>
              <a:rPr lang="en-US" altLang="zh-CN" sz="2800">
                <a:ea typeface="宋体" panose="02010600030101010101" pitchFamily="2" charset="-122"/>
              </a:rPr>
              <a:t>      00110000</a:t>
            </a:r>
            <a:r>
              <a:rPr lang="en-US" altLang="zh-CN" sz="2800">
                <a:solidFill>
                  <a:srgbClr val="33CC33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800">
                <a:ea typeface="宋体" panose="02010600030101010101" pitchFamily="2" charset="-122"/>
              </a:rPr>
              <a:t>～</a:t>
            </a:r>
            <a:r>
              <a:rPr lang="en-US" altLang="zh-CN" sz="2800">
                <a:ea typeface="宋体" panose="02010600030101010101" pitchFamily="2" charset="-122"/>
              </a:rPr>
              <a:t>00111001</a:t>
            </a:r>
            <a:r>
              <a:rPr lang="en-US" altLang="zh-CN" sz="2800">
                <a:solidFill>
                  <a:srgbClr val="33CC33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>
                <a:ea typeface="宋体" panose="02010600030101010101" pitchFamily="2" charset="-122"/>
              </a:rPr>
              <a:t>      48</a:t>
            </a:r>
            <a:r>
              <a:rPr lang="zh-CN" altLang="en-US" sz="2800">
                <a:ea typeface="宋体" panose="02010600030101010101" pitchFamily="2" charset="-122"/>
              </a:rPr>
              <a:t>～</a:t>
            </a:r>
            <a:r>
              <a:rPr lang="en-US" altLang="zh-CN" sz="2800">
                <a:ea typeface="宋体" panose="02010600030101010101" pitchFamily="2" charset="-122"/>
              </a:rPr>
              <a:t>57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    </a:t>
            </a:r>
            <a:r>
              <a:rPr lang="en-US" altLang="zh-CN" sz="2800">
                <a:solidFill>
                  <a:srgbClr val="FF99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>
                <a:solidFill>
                  <a:srgbClr val="FF9900"/>
                </a:solidFill>
                <a:ea typeface="宋体" panose="02010600030101010101" pitchFamily="2" charset="-122"/>
              </a:rPr>
              <a:t>～</a:t>
            </a:r>
            <a:r>
              <a:rPr lang="en-US" altLang="zh-CN" sz="2800">
                <a:solidFill>
                  <a:srgbClr val="FF9900"/>
                </a:solidFill>
                <a:ea typeface="宋体" panose="02010600030101010101" pitchFamily="2" charset="-122"/>
              </a:rPr>
              <a:t>Z</a:t>
            </a:r>
            <a:r>
              <a:rPr lang="en-US" altLang="zh-CN" sz="2800">
                <a:ea typeface="宋体" panose="02010600030101010101" pitchFamily="2" charset="-122"/>
              </a:rPr>
              <a:t>     01000001</a:t>
            </a:r>
            <a:r>
              <a:rPr lang="en-US" altLang="zh-CN" sz="2800">
                <a:solidFill>
                  <a:srgbClr val="33CC33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800">
                <a:ea typeface="宋体" panose="02010600030101010101" pitchFamily="2" charset="-122"/>
              </a:rPr>
              <a:t>～</a:t>
            </a:r>
            <a:r>
              <a:rPr lang="en-US" altLang="zh-CN" sz="2800">
                <a:ea typeface="宋体" panose="02010600030101010101" pitchFamily="2" charset="-122"/>
              </a:rPr>
              <a:t>01011010</a:t>
            </a:r>
            <a:r>
              <a:rPr lang="en-US" altLang="zh-CN" sz="2800">
                <a:solidFill>
                  <a:srgbClr val="33CC33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>
                <a:ea typeface="宋体" panose="02010600030101010101" pitchFamily="2" charset="-122"/>
              </a:rPr>
              <a:t>      65</a:t>
            </a:r>
            <a:r>
              <a:rPr lang="zh-CN" altLang="en-US" sz="2800">
                <a:ea typeface="宋体" panose="02010600030101010101" pitchFamily="2" charset="-122"/>
              </a:rPr>
              <a:t>～</a:t>
            </a:r>
            <a:r>
              <a:rPr lang="en-US" altLang="zh-CN" sz="2800">
                <a:ea typeface="宋体" panose="02010600030101010101" pitchFamily="2" charset="-122"/>
              </a:rPr>
              <a:t>90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    </a:t>
            </a:r>
            <a:r>
              <a:rPr lang="en-US" altLang="zh-CN" sz="2800">
                <a:solidFill>
                  <a:srgbClr val="FF99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>
                <a:solidFill>
                  <a:srgbClr val="FF9900"/>
                </a:solidFill>
                <a:ea typeface="宋体" panose="02010600030101010101" pitchFamily="2" charset="-122"/>
              </a:rPr>
              <a:t>～</a:t>
            </a:r>
            <a:r>
              <a:rPr lang="en-US" altLang="zh-CN" sz="2800">
                <a:solidFill>
                  <a:srgbClr val="FF9900"/>
                </a:solidFill>
                <a:ea typeface="宋体" panose="02010600030101010101" pitchFamily="2" charset="-122"/>
              </a:rPr>
              <a:t>z</a:t>
            </a:r>
            <a:r>
              <a:rPr lang="en-US" altLang="zh-CN" sz="2800">
                <a:ea typeface="宋体" panose="02010600030101010101" pitchFamily="2" charset="-122"/>
              </a:rPr>
              <a:t>      01100001</a:t>
            </a:r>
            <a:r>
              <a:rPr lang="en-US" altLang="zh-CN" sz="2800">
                <a:solidFill>
                  <a:srgbClr val="33CC33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800">
                <a:ea typeface="宋体" panose="02010600030101010101" pitchFamily="2" charset="-122"/>
              </a:rPr>
              <a:t>～</a:t>
            </a:r>
            <a:r>
              <a:rPr lang="en-US" altLang="zh-CN" sz="2800">
                <a:ea typeface="宋体" panose="02010600030101010101" pitchFamily="2" charset="-122"/>
              </a:rPr>
              <a:t>01111010</a:t>
            </a:r>
            <a:r>
              <a:rPr lang="en-US" altLang="zh-CN" sz="2800">
                <a:solidFill>
                  <a:srgbClr val="33CC33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>
                <a:ea typeface="宋体" panose="02010600030101010101" pitchFamily="2" charset="-122"/>
              </a:rPr>
              <a:t>      97</a:t>
            </a:r>
            <a:r>
              <a:rPr lang="zh-CN" altLang="en-US" sz="2800">
                <a:ea typeface="宋体" panose="02010600030101010101" pitchFamily="2" charset="-122"/>
              </a:rPr>
              <a:t>～</a:t>
            </a:r>
            <a:r>
              <a:rPr lang="en-US" altLang="zh-CN" sz="2800">
                <a:ea typeface="宋体" panose="02010600030101010101" pitchFamily="2" charset="-122"/>
              </a:rPr>
              <a:t>122</a:t>
            </a: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179388" y="333375"/>
            <a:ext cx="431958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32702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2"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zh-CN" sz="4200">
                <a:latin typeface="黑体" panose="02010609060101010101" pitchFamily="49" charset="-122"/>
                <a:sym typeface="Symbol" panose="05050102010706020507" pitchFamily="18" charset="2"/>
              </a:rPr>
              <a:t>ASCII</a:t>
            </a:r>
            <a:r>
              <a:rPr lang="zh-CN" altLang="en-US" sz="4200">
                <a:latin typeface="黑体" panose="02010609060101010101" pitchFamily="49" charset="-122"/>
                <a:sym typeface="Symbol" panose="05050102010706020507" pitchFamily="18" charset="2"/>
              </a:rPr>
              <a:t>编码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  <p:bldP spid="80900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45E45C2-D0FA-42C1-8AE5-41F3A2C2D91D}" type="slidenum">
              <a:rPr lang="en-US" altLang="zh-CN" sz="1000" b="0">
                <a:ea typeface="宋体" panose="02010600030101010101" pitchFamily="2" charset="-122"/>
              </a:rPr>
              <a:t>77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0"/>
            <a:ext cx="7272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114300" y="1628775"/>
            <a:ext cx="15128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FF0066"/>
                </a:solidFill>
                <a:latin typeface="黑体" panose="02010609060101010101" pitchFamily="49" charset="-122"/>
              </a:rPr>
              <a:t>ASCII</a:t>
            </a:r>
            <a:r>
              <a:rPr lang="zh-CN" altLang="en-US" sz="3200" dirty="0">
                <a:solidFill>
                  <a:srgbClr val="FF0066"/>
                </a:solidFill>
                <a:latin typeface="黑体" panose="02010609060101010101" pitchFamily="49" charset="-122"/>
              </a:rPr>
              <a:t>编码表</a:t>
            </a:r>
            <a:endParaRPr lang="en-US" altLang="zh-CN" sz="3200" dirty="0">
              <a:solidFill>
                <a:srgbClr val="FF0066"/>
              </a:solidFill>
              <a:latin typeface="黑体" panose="02010609060101010101" pitchFamily="49" charset="-122"/>
            </a:endParaRPr>
          </a:p>
        </p:txBody>
      </p:sp>
      <p:sp>
        <p:nvSpPr>
          <p:cNvPr id="80901" name="Oval 4"/>
          <p:cNvSpPr>
            <a:spLocks noChangeArrowheads="1"/>
          </p:cNvSpPr>
          <p:nvPr/>
        </p:nvSpPr>
        <p:spPr bwMode="auto">
          <a:xfrm>
            <a:off x="5795963" y="404813"/>
            <a:ext cx="576262" cy="54721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80902" name="Oval 5"/>
          <p:cNvSpPr>
            <a:spLocks noChangeArrowheads="1"/>
          </p:cNvSpPr>
          <p:nvPr/>
        </p:nvSpPr>
        <p:spPr bwMode="auto">
          <a:xfrm>
            <a:off x="7451725" y="404813"/>
            <a:ext cx="576263" cy="55451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80903" name="Oval 6"/>
          <p:cNvSpPr>
            <a:spLocks noChangeArrowheads="1"/>
          </p:cNvSpPr>
          <p:nvPr/>
        </p:nvSpPr>
        <p:spPr bwMode="auto">
          <a:xfrm>
            <a:off x="6732588" y="404813"/>
            <a:ext cx="576262" cy="5472112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80904" name="Oval 7"/>
          <p:cNvSpPr>
            <a:spLocks noChangeArrowheads="1"/>
          </p:cNvSpPr>
          <p:nvPr/>
        </p:nvSpPr>
        <p:spPr bwMode="auto">
          <a:xfrm>
            <a:off x="8316913" y="404813"/>
            <a:ext cx="576262" cy="5472112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80905" name="Oval 8"/>
          <p:cNvSpPr>
            <a:spLocks noChangeArrowheads="1"/>
          </p:cNvSpPr>
          <p:nvPr/>
        </p:nvSpPr>
        <p:spPr bwMode="auto">
          <a:xfrm>
            <a:off x="4284663" y="3500438"/>
            <a:ext cx="431800" cy="21605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80906" name="Oval 9"/>
          <p:cNvSpPr>
            <a:spLocks noChangeArrowheads="1"/>
          </p:cNvSpPr>
          <p:nvPr/>
        </p:nvSpPr>
        <p:spPr bwMode="auto">
          <a:xfrm>
            <a:off x="5219700" y="3500438"/>
            <a:ext cx="431800" cy="2089150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56010E4-CAD7-43C4-B44D-2EFDEB89E77D}" type="slidenum">
              <a:rPr lang="en-US" altLang="zh-CN" sz="1000" b="0">
                <a:ea typeface="宋体" panose="02010600030101010101" pitchFamily="2" charset="-122"/>
              </a:rPr>
              <a:t>8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8361"/>
            <a:ext cx="7543800" cy="714375"/>
          </a:xfrm>
        </p:spPr>
        <p:txBody>
          <a:bodyPr/>
          <a:lstStyle/>
          <a:p>
            <a:pPr eaLnBrk="1" hangingPunct="1"/>
            <a:r>
              <a:rPr lang="zh-CN" altLang="zh-CN" dirty="0"/>
              <a:t>实验注意事项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705" y="1639570"/>
            <a:ext cx="8353425" cy="4958080"/>
          </a:xfrm>
        </p:spPr>
        <p:txBody>
          <a:bodyPr/>
          <a:lstStyle/>
          <a:p>
            <a:pPr lvl="1" algn="just" eaLnBrk="1" hangingPunct="1">
              <a:spcAft>
                <a:spcPct val="20000"/>
              </a:spcAft>
            </a:pPr>
            <a:r>
              <a:rPr lang="zh-CN" altLang="en-US" sz="3800" dirty="0">
                <a:latin typeface="黑体" panose="02010609060101010101" pitchFamily="49" charset="-122"/>
              </a:rPr>
              <a:t>每次实验都要按照规定的时间</a:t>
            </a:r>
            <a:r>
              <a:rPr lang="zh-CN" altLang="en-US" sz="3800" dirty="0">
                <a:solidFill>
                  <a:srgbClr val="CC0099"/>
                </a:solidFill>
                <a:latin typeface="黑体" panose="02010609060101010101" pitchFamily="49" charset="-122"/>
              </a:rPr>
              <a:t>按时提交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800" dirty="0">
                <a:latin typeface="黑体" panose="02010609060101010101" pitchFamily="49" charset="-122"/>
              </a:rPr>
              <a:t>严禁抄袭，若发现抄袭现象，</a:t>
            </a:r>
            <a:r>
              <a:rPr lang="zh-CN" altLang="en-US" sz="3800" dirty="0">
                <a:solidFill>
                  <a:srgbClr val="CC0099"/>
                </a:solidFill>
                <a:latin typeface="黑体" panose="02010609060101010101" pitchFamily="49" charset="-122"/>
              </a:rPr>
              <a:t>抄袭者和被抄袭者</a:t>
            </a:r>
            <a:r>
              <a:rPr lang="zh-CN" altLang="en-US" sz="3800" dirty="0">
                <a:latin typeface="黑体" panose="02010609060101010101" pitchFamily="49" charset="-122"/>
              </a:rPr>
              <a:t>本次实验报告的分数都为</a:t>
            </a:r>
            <a:r>
              <a:rPr lang="en-US" altLang="zh-CN" sz="3800" dirty="0">
                <a:latin typeface="黑体" panose="02010609060101010101" pitchFamily="49" charset="-122"/>
              </a:rPr>
              <a:t>0</a:t>
            </a:r>
            <a:r>
              <a:rPr lang="zh-CN" altLang="en-US" sz="3800" dirty="0">
                <a:latin typeface="黑体" panose="02010609060101010101" pitchFamily="49" charset="-122"/>
              </a:rPr>
              <a:t>分</a:t>
            </a:r>
            <a:endParaRPr lang="zh-CN" altLang="en-US" sz="360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 noChangeArrowheads="1"/>
          </p:cNvSpPr>
          <p:nvPr/>
        </p:nvSpPr>
        <p:spPr bwMode="auto">
          <a:xfrm>
            <a:off x="3419475" y="65166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4A24407-D153-44E6-B9CB-115226EB7F30}" type="slidenum">
              <a:rPr lang="en-US" altLang="zh-CN" sz="1000" b="0">
                <a:ea typeface="宋体" panose="02010600030101010101" pitchFamily="2" charset="-122"/>
              </a:rPr>
              <a:t>9</a:t>
            </a:fld>
            <a:endParaRPr lang="en-US" altLang="zh-CN" sz="1000" b="0"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60350"/>
            <a:ext cx="7848600" cy="885825"/>
          </a:xfrm>
        </p:spPr>
        <p:txBody>
          <a:bodyPr/>
          <a:lstStyle/>
          <a:p>
            <a:pPr eaLnBrk="1" hangingPunct="1"/>
            <a:r>
              <a:rPr lang="zh-CN" altLang="zh-CN"/>
              <a:t>实源代码上传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705" y="1268730"/>
            <a:ext cx="7654925" cy="4699000"/>
          </a:xfrm>
        </p:spPr>
        <p:txBody>
          <a:bodyPr/>
          <a:lstStyle/>
          <a:p>
            <a:pPr lvl="1" algn="just" eaLnBrk="1" hangingPunct="1">
              <a:spcAft>
                <a:spcPct val="20000"/>
              </a:spcAft>
            </a:pPr>
            <a:r>
              <a:rPr lang="zh-CN" altLang="en-US" sz="3400" dirty="0">
                <a:latin typeface="黑体" panose="02010609060101010101" pitchFamily="49" charset="-122"/>
              </a:rPr>
              <a:t>上传实验报告时，请按照以下格式给你的文件命名：</a:t>
            </a:r>
          </a:p>
          <a:p>
            <a:pPr lvl="1" algn="ctr"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3400" dirty="0">
                <a:solidFill>
                  <a:srgbClr val="0000FF"/>
                </a:solidFill>
                <a:latin typeface="黑体" panose="02010609060101010101" pitchFamily="49" charset="-122"/>
              </a:rPr>
              <a:t>学号</a:t>
            </a:r>
            <a:r>
              <a:rPr lang="en-US" altLang="zh-CN" sz="3400" dirty="0">
                <a:solidFill>
                  <a:srgbClr val="FF0000"/>
                </a:solidFill>
                <a:latin typeface="黑体" panose="02010609060101010101" pitchFamily="49" charset="-122"/>
              </a:rPr>
              <a:t>_</a:t>
            </a:r>
            <a:r>
              <a:rPr lang="zh-CN" altLang="en-US" sz="3400" dirty="0">
                <a:solidFill>
                  <a:srgbClr val="0000FF"/>
                </a:solidFill>
                <a:latin typeface="黑体" panose="02010609060101010101" pitchFamily="49" charset="-122"/>
              </a:rPr>
              <a:t>姓名</a:t>
            </a:r>
            <a:r>
              <a:rPr lang="en-US" altLang="zh-CN" sz="3400" dirty="0">
                <a:solidFill>
                  <a:srgbClr val="FF0000"/>
                </a:solidFill>
                <a:latin typeface="黑体" panose="02010609060101010101" pitchFamily="49" charset="-122"/>
              </a:rPr>
              <a:t>_</a:t>
            </a:r>
            <a:r>
              <a:rPr lang="zh-CN" altLang="en-US" sz="3400" dirty="0">
                <a:solidFill>
                  <a:srgbClr val="0000FF"/>
                </a:solidFill>
                <a:latin typeface="黑体" panose="02010609060101010101" pitchFamily="49" charset="-122"/>
              </a:rPr>
              <a:t>实验</a:t>
            </a:r>
            <a:r>
              <a:rPr lang="en-US" altLang="zh-CN" sz="3400" dirty="0" err="1">
                <a:solidFill>
                  <a:srgbClr val="0000FF"/>
                </a:solidFill>
                <a:latin typeface="黑体" panose="02010609060101010101" pitchFamily="49" charset="-122"/>
              </a:rPr>
              <a:t>X.pdf</a:t>
            </a:r>
            <a:endParaRPr lang="en-US" altLang="zh-CN" sz="1000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lvl="1" algn="just" eaLnBrk="1" hangingPunct="1">
              <a:spcAft>
                <a:spcPct val="20000"/>
              </a:spcAft>
            </a:pPr>
            <a:endParaRPr lang="zh-CN" altLang="en-US" sz="3400" dirty="0">
              <a:latin typeface="黑体" panose="02010609060101010101" pitchFamily="49" charset="-122"/>
            </a:endParaRPr>
          </a:p>
          <a:p>
            <a:pPr lvl="1" algn="just" eaLnBrk="1" hangingPunct="1">
              <a:spcAft>
                <a:spcPct val="20000"/>
              </a:spcAft>
            </a:pPr>
            <a:endParaRPr lang="zh-CN" altLang="en-US" sz="3400" dirty="0">
              <a:latin typeface="黑体" panose="02010609060101010101" pitchFamily="49" charset="-122"/>
            </a:endParaRP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3400" dirty="0">
                <a:latin typeface="黑体" panose="02010609060101010101" pitchFamily="49" charset="-122"/>
              </a:rPr>
              <a:t>将实验报告上传到指定文件夹（</a:t>
            </a:r>
            <a:r>
              <a:rPr lang="zh-CN" altLang="en-US" sz="3400" dirty="0">
                <a:solidFill>
                  <a:srgbClr val="0000FF"/>
                </a:solidFill>
                <a:latin typeface="黑体" panose="02010609060101010101" pitchFamily="49" charset="-122"/>
              </a:rPr>
              <a:t>课程作业</a:t>
            </a:r>
            <a:r>
              <a:rPr lang="zh-CN" altLang="en-US" sz="3400" dirty="0">
                <a:latin typeface="黑体" panose="02010609060101010101" pitchFamily="49" charset="-122"/>
              </a:rPr>
              <a:t>文件夹下各班级的子文件夹）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35" y="3068955"/>
            <a:ext cx="3214370" cy="16383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uiExpand="1" build="p" autoUpdateAnimBg="0"/>
    </p:bldLst>
  </p:timing>
</p:sld>
</file>

<file path=ppt/theme/theme1.xml><?xml version="1.0" encoding="utf-8"?>
<a:theme xmlns:a="http://schemas.openxmlformats.org/drawingml/2006/main" name="Network">
  <a:themeElements>
    <a:clrScheme name="Network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CC"/>
      </a:hlink>
      <a:folHlink>
        <a:srgbClr val="0000CC"/>
      </a:folHlink>
    </a:clrScheme>
    <a:fontScheme name="Network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">
  <a:themeElements>
    <a:clrScheme name="1_Network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CC"/>
      </a:hlink>
      <a:folHlink>
        <a:srgbClr val="0000CC"/>
      </a:folHlink>
    </a:clrScheme>
    <a:fontScheme name="1_Network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4100</Words>
  <Application>Microsoft Office PowerPoint</Application>
  <PresentationFormat>全屏显示(4:3)</PresentationFormat>
  <Paragraphs>872</Paragraphs>
  <Slides>77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77</vt:i4>
      </vt:variant>
      <vt:variant>
        <vt:lpstr>自定义放映</vt:lpstr>
      </vt:variant>
      <vt:variant>
        <vt:i4>1</vt:i4>
      </vt:variant>
    </vt:vector>
  </HeadingPairs>
  <TitlesOfParts>
    <vt:vector size="88" baseType="lpstr">
      <vt:lpstr>黑体</vt:lpstr>
      <vt:lpstr>楷体_GB2312</vt:lpstr>
      <vt:lpstr>宋体</vt:lpstr>
      <vt:lpstr>Arial</vt:lpstr>
      <vt:lpstr>Arial Narrow</vt:lpstr>
      <vt:lpstr>Tahoma</vt:lpstr>
      <vt:lpstr>Times New Roman</vt:lpstr>
      <vt:lpstr>Wingdings</vt:lpstr>
      <vt:lpstr>Network</vt:lpstr>
      <vt:lpstr>1_Network</vt:lpstr>
      <vt:lpstr>程序设计基础</vt:lpstr>
      <vt:lpstr>本次课程所讲内容</vt:lpstr>
      <vt:lpstr>本次课程所讲内容</vt:lpstr>
      <vt:lpstr>参考书目</vt:lpstr>
      <vt:lpstr>课时分配</vt:lpstr>
      <vt:lpstr>课程考核方式</vt:lpstr>
      <vt:lpstr>教学服务</vt:lpstr>
      <vt:lpstr>实验注意事项</vt:lpstr>
      <vt:lpstr>实源代码上传</vt:lpstr>
      <vt:lpstr>特别强调</vt:lpstr>
      <vt:lpstr>本次课程所讲内容</vt:lpstr>
      <vt:lpstr>人与计算机怎样沟通？</vt:lpstr>
      <vt:lpstr>程序设计语言的发展</vt:lpstr>
      <vt:lpstr>高级程序设计语言</vt:lpstr>
      <vt:lpstr>C语言的起源</vt:lpstr>
      <vt:lpstr>为什么要学习C语言？</vt:lpstr>
      <vt:lpstr>C语言的特点</vt:lpstr>
      <vt:lpstr>C程序实例（c1-1.c）</vt:lpstr>
      <vt:lpstr>本次课程所讲内容</vt:lpstr>
      <vt:lpstr>运行C程序的步骤</vt:lpstr>
      <vt:lpstr>PowerPoint 演示文稿</vt:lpstr>
      <vt:lpstr>C程序的编译系统</vt:lpstr>
      <vt:lpstr>Visual C++的安装和启动</vt:lpstr>
      <vt:lpstr>Visual C++ 6.0的主窗口</vt:lpstr>
      <vt:lpstr>新建一个C程序</vt:lpstr>
      <vt:lpstr>新建对话框</vt:lpstr>
      <vt:lpstr>编辑C程序</vt:lpstr>
      <vt:lpstr>编译C程序</vt:lpstr>
      <vt:lpstr>连接C程序</vt:lpstr>
      <vt:lpstr>执行C程序</vt:lpstr>
      <vt:lpstr>输出结果</vt:lpstr>
      <vt:lpstr>练习</vt:lpstr>
      <vt:lpstr>C程序实例（c1-2.c）</vt:lpstr>
      <vt:lpstr>C程序实例（c1-3.c）—主函数</vt:lpstr>
      <vt:lpstr>C程序实例（c1-3.c）—子函数</vt:lpstr>
      <vt:lpstr>C程序概括（1）</vt:lpstr>
      <vt:lpstr>C程序概括（2）</vt:lpstr>
      <vt:lpstr>C程序概括（3）</vt:lpstr>
      <vt:lpstr>PowerPoint 演示文稿</vt:lpstr>
      <vt:lpstr>程序的调试（1）</vt:lpstr>
      <vt:lpstr>程序的调试（2）</vt:lpstr>
      <vt:lpstr>练习</vt:lpstr>
      <vt:lpstr>本次课程所讲内容</vt:lpstr>
      <vt:lpstr>教学内容安排（1）</vt:lpstr>
      <vt:lpstr>教学内容安排（2）</vt:lpstr>
      <vt:lpstr>教学内容安排（3）</vt:lpstr>
      <vt:lpstr>数据类型、运算符和表达式</vt:lpstr>
      <vt:lpstr>顺序程序结构设计</vt:lpstr>
      <vt:lpstr>选择结构程序设计</vt:lpstr>
      <vt:lpstr>循环程序结构设计</vt:lpstr>
      <vt:lpstr>函数(例如c1-3.c)</vt:lpstr>
      <vt:lpstr>本次课程所讲内容</vt:lpstr>
      <vt:lpstr>PowerPoint 演示文稿</vt:lpstr>
      <vt:lpstr>计算机中数据的存储单位（1）</vt:lpstr>
      <vt:lpstr>计算机中数据的存储单位（2）</vt:lpstr>
      <vt:lpstr>进位计数制</vt:lpstr>
      <vt:lpstr>进位计数制的要素</vt:lpstr>
      <vt:lpstr>进位计数制的表示形式</vt:lpstr>
      <vt:lpstr>C语言中整数表示形式举例（1）</vt:lpstr>
      <vt:lpstr>C语言中整数表示形式举例（2）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带符号数的表示</vt:lpstr>
      <vt:lpstr>原码和补码（1）</vt:lpstr>
      <vt:lpstr>原码和补码（2）</vt:lpstr>
      <vt:lpstr>浮点数的表示</vt:lpstr>
      <vt:lpstr>浮点数在内存中的表示形式</vt:lpstr>
      <vt:lpstr>计算机的信息转换过程</vt:lpstr>
      <vt:lpstr>PowerPoint 演示文稿</vt:lpstr>
      <vt:lpstr>PowerPoint 演示文稿</vt:lpstr>
      <vt:lpstr>自定义放映 1</vt:lpstr>
    </vt:vector>
  </TitlesOfParts>
  <Company>xinxi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计算机应用技术基础</dc:title>
  <dc:creator>FtpDown</dc:creator>
  <cp:lastModifiedBy>Computer Center of BFU</cp:lastModifiedBy>
  <cp:revision>445</cp:revision>
  <dcterms:created xsi:type="dcterms:W3CDTF">2007-09-10T04:44:00Z</dcterms:created>
  <dcterms:modified xsi:type="dcterms:W3CDTF">2021-09-14T07:37:39Z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764333DBCCF14D1ABE5A21DE36F1BB45</vt:lpwstr>
  </property>
</Properties>
</file>