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378" r:id="rId2"/>
    <p:sldId id="311" r:id="rId3"/>
    <p:sldId id="312" r:id="rId4"/>
    <p:sldId id="313"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58" r:id="rId50"/>
    <p:sldId id="379" r:id="rId51"/>
    <p:sldId id="359" r:id="rId52"/>
    <p:sldId id="360" r:id="rId53"/>
    <p:sldId id="361" r:id="rId54"/>
    <p:sldId id="362" r:id="rId55"/>
    <p:sldId id="363" r:id="rId56"/>
    <p:sldId id="364" r:id="rId57"/>
    <p:sldId id="365" r:id="rId58"/>
    <p:sldId id="366" r:id="rId59"/>
    <p:sldId id="367" r:id="rId60"/>
    <p:sldId id="368" r:id="rId61"/>
    <p:sldId id="369" r:id="rId62"/>
    <p:sldId id="370" r:id="rId63"/>
    <p:sldId id="371" r:id="rId64"/>
    <p:sldId id="372" r:id="rId65"/>
    <p:sldId id="373" r:id="rId66"/>
    <p:sldId id="374" r:id="rId67"/>
    <p:sldId id="375" r:id="rId68"/>
    <p:sldId id="376" r:id="rId69"/>
    <p:sldId id="377" r:id="rId70"/>
    <p:sldId id="380" r:id="rId71"/>
  </p:sldIdLst>
  <p:sldSz cx="9144000" cy="6858000" type="screen4x3"/>
  <p:notesSz cx="6858000" cy="9144000"/>
  <p:defaultTextStyle>
    <a:defPPr>
      <a:defRPr lang="zh-CN"/>
    </a:defPPr>
    <a:lvl1pPr algn="l" rtl="0" fontAlgn="base">
      <a:spcBef>
        <a:spcPct val="0"/>
      </a:spcBef>
      <a:spcAft>
        <a:spcPct val="0"/>
      </a:spcAft>
      <a:defRPr kumimoji="1" sz="40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umimoji="1" sz="40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umimoji="1" sz="40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umimoji="1" sz="40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umimoji="1" sz="4000" kern="1200">
        <a:solidFill>
          <a:schemeClr val="tx1"/>
        </a:solidFill>
        <a:latin typeface="Arial" pitchFamily="34" charset="0"/>
        <a:ea typeface="宋体" pitchFamily="2" charset="-122"/>
        <a:cs typeface="+mn-cs"/>
      </a:defRPr>
    </a:lvl5pPr>
    <a:lvl6pPr marL="2286000" algn="l" defTabSz="914400" rtl="0" eaLnBrk="1" latinLnBrk="0" hangingPunct="1">
      <a:defRPr kumimoji="1" sz="4000" kern="1200">
        <a:solidFill>
          <a:schemeClr val="tx1"/>
        </a:solidFill>
        <a:latin typeface="Arial" pitchFamily="34" charset="0"/>
        <a:ea typeface="宋体" pitchFamily="2" charset="-122"/>
        <a:cs typeface="+mn-cs"/>
      </a:defRPr>
    </a:lvl6pPr>
    <a:lvl7pPr marL="2743200" algn="l" defTabSz="914400" rtl="0" eaLnBrk="1" latinLnBrk="0" hangingPunct="1">
      <a:defRPr kumimoji="1" sz="4000" kern="1200">
        <a:solidFill>
          <a:schemeClr val="tx1"/>
        </a:solidFill>
        <a:latin typeface="Arial" pitchFamily="34" charset="0"/>
        <a:ea typeface="宋体" pitchFamily="2" charset="-122"/>
        <a:cs typeface="+mn-cs"/>
      </a:defRPr>
    </a:lvl7pPr>
    <a:lvl8pPr marL="3200400" algn="l" defTabSz="914400" rtl="0" eaLnBrk="1" latinLnBrk="0" hangingPunct="1">
      <a:defRPr kumimoji="1" sz="4000" kern="1200">
        <a:solidFill>
          <a:schemeClr val="tx1"/>
        </a:solidFill>
        <a:latin typeface="Arial" pitchFamily="34" charset="0"/>
        <a:ea typeface="宋体" pitchFamily="2" charset="-122"/>
        <a:cs typeface="+mn-cs"/>
      </a:defRPr>
    </a:lvl8pPr>
    <a:lvl9pPr marL="3657600" algn="l" defTabSz="914400" rtl="0" eaLnBrk="1" latinLnBrk="0" hangingPunct="1">
      <a:defRPr kumimoji="1" sz="40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FF99CC"/>
    <a:srgbClr val="9D138D"/>
    <a:srgbClr val="FFFFCC"/>
    <a:srgbClr val="E1FFE1"/>
    <a:srgbClr val="FFCCFF"/>
    <a:srgbClr val="CCEC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69" autoAdjust="0"/>
    <p:restoredTop sz="86449" autoAdjust="0"/>
  </p:normalViewPr>
  <p:slideViewPr>
    <p:cSldViewPr>
      <p:cViewPr varScale="1">
        <p:scale>
          <a:sx n="55" d="100"/>
          <a:sy n="55" d="100"/>
        </p:scale>
        <p:origin x="1292" y="3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24.xml"/><Relationship Id="rId18" Type="http://schemas.openxmlformats.org/officeDocument/2006/relationships/slide" Target="slides/slide29.xml"/><Relationship Id="rId26" Type="http://schemas.openxmlformats.org/officeDocument/2006/relationships/slide" Target="slides/slide60.xml"/><Relationship Id="rId3" Type="http://schemas.openxmlformats.org/officeDocument/2006/relationships/slide" Target="slides/slide4.xml"/><Relationship Id="rId21" Type="http://schemas.openxmlformats.org/officeDocument/2006/relationships/slide" Target="slides/slide44.xml"/><Relationship Id="rId7" Type="http://schemas.openxmlformats.org/officeDocument/2006/relationships/slide" Target="slides/slide8.xml"/><Relationship Id="rId12" Type="http://schemas.openxmlformats.org/officeDocument/2006/relationships/slide" Target="slides/slide23.xml"/><Relationship Id="rId17" Type="http://schemas.openxmlformats.org/officeDocument/2006/relationships/slide" Target="slides/slide28.xml"/><Relationship Id="rId25" Type="http://schemas.openxmlformats.org/officeDocument/2006/relationships/slide" Target="slides/slide51.xml"/><Relationship Id="rId2" Type="http://schemas.openxmlformats.org/officeDocument/2006/relationships/slide" Target="slides/slide3.xml"/><Relationship Id="rId16" Type="http://schemas.openxmlformats.org/officeDocument/2006/relationships/slide" Target="slides/slide27.xml"/><Relationship Id="rId20" Type="http://schemas.openxmlformats.org/officeDocument/2006/relationships/slide" Target="slides/slide43.xml"/><Relationship Id="rId29" Type="http://schemas.openxmlformats.org/officeDocument/2006/relationships/slide" Target="slides/slide69.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47.xml"/><Relationship Id="rId5" Type="http://schemas.openxmlformats.org/officeDocument/2006/relationships/slide" Target="slides/slide6.xml"/><Relationship Id="rId15" Type="http://schemas.openxmlformats.org/officeDocument/2006/relationships/slide" Target="slides/slide26.xml"/><Relationship Id="rId23" Type="http://schemas.openxmlformats.org/officeDocument/2006/relationships/slide" Target="slides/slide46.xml"/><Relationship Id="rId28" Type="http://schemas.openxmlformats.org/officeDocument/2006/relationships/slide" Target="slides/slide68.xml"/><Relationship Id="rId10" Type="http://schemas.openxmlformats.org/officeDocument/2006/relationships/slide" Target="slides/slide11.xml"/><Relationship Id="rId19" Type="http://schemas.openxmlformats.org/officeDocument/2006/relationships/slide" Target="slides/slide3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25.xml"/><Relationship Id="rId22" Type="http://schemas.openxmlformats.org/officeDocument/2006/relationships/slide" Target="slides/slide45.xml"/><Relationship Id="rId27" Type="http://schemas.openxmlformats.org/officeDocument/2006/relationships/slide" Target="slides/slide6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a:defRPr/>
            </a:pPr>
            <a:endParaRPr lang="zh-CN" altLang="zh-CN" sz="2400">
              <a:latin typeface="Verdana" pitchFamily="34" charset="0"/>
            </a:endParaRPr>
          </a:p>
        </p:txBody>
      </p:sp>
      <p:sp>
        <p:nvSpPr>
          <p:cNvPr id="4163" name="Rectangle 67"/>
          <p:cNvSpPr>
            <a:spLocks noGrp="1" noChangeArrowheads="1"/>
          </p:cNvSpPr>
          <p:nvPr>
            <p:ph type="ctrTitle" sz="quarter"/>
          </p:nvPr>
        </p:nvSpPr>
        <p:spPr>
          <a:xfrm>
            <a:off x="779463" y="1766888"/>
            <a:ext cx="7678737"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xfrm>
            <a:off x="6553200" y="6248400"/>
            <a:ext cx="1905000" cy="457200"/>
          </a:xfrm>
        </p:spPr>
        <p:txBody>
          <a:bodyPr/>
          <a:lstStyle>
            <a:lvl1pPr>
              <a:defRPr/>
            </a:lvl1pPr>
          </a:lstStyle>
          <a:p>
            <a:pPr>
              <a:defRPr/>
            </a:pPr>
            <a:fld id="{9A9DE792-D03D-4DEF-823B-8634A69AABAF}" type="slidenum">
              <a:rPr lang="en-US" altLang="zh-CN"/>
              <a:pPr>
                <a:defRPr/>
              </a:pPr>
              <a:t>‹#›</a:t>
            </a:fld>
            <a:endParaRPr lang="en-US" altLang="zh-CN"/>
          </a:p>
        </p:txBody>
      </p:sp>
    </p:spTree>
    <p:extLst>
      <p:ext uri="{BB962C8B-B14F-4D97-AF65-F5344CB8AC3E}">
        <p14:creationId xmlns:p14="http://schemas.microsoft.com/office/powerpoint/2010/main" val="26953055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DA4B211F-CAFA-4A38-8A62-ABC735E55DF2}" type="slidenum">
              <a:rPr lang="en-US" altLang="zh-CN"/>
              <a:pPr>
                <a:defRPr/>
              </a:pPr>
              <a:t>‹#›</a:t>
            </a:fld>
            <a:endParaRPr lang="en-US" altLang="zh-CN"/>
          </a:p>
        </p:txBody>
      </p:sp>
    </p:spTree>
    <p:extLst>
      <p:ext uri="{BB962C8B-B14F-4D97-AF65-F5344CB8AC3E}">
        <p14:creationId xmlns:p14="http://schemas.microsoft.com/office/powerpoint/2010/main" val="39271352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762000"/>
            <a:ext cx="2039937" cy="5362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762000"/>
            <a:ext cx="5970588" cy="5362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43AF4948-4660-49C3-81B9-B394C5DF5760}" type="slidenum">
              <a:rPr lang="en-US" altLang="zh-CN"/>
              <a:pPr>
                <a:defRPr/>
              </a:pPr>
              <a:t>‹#›</a:t>
            </a:fld>
            <a:endParaRPr lang="en-US" altLang="zh-CN"/>
          </a:p>
        </p:txBody>
      </p:sp>
    </p:spTree>
    <p:extLst>
      <p:ext uri="{BB962C8B-B14F-4D97-AF65-F5344CB8AC3E}">
        <p14:creationId xmlns:p14="http://schemas.microsoft.com/office/powerpoint/2010/main" val="163505301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92650" y="1628775"/>
            <a:ext cx="40005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92650" y="3952875"/>
            <a:ext cx="40005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9"/>
          <p:cNvSpPr>
            <a:spLocks noGrp="1" noChangeArrowheads="1"/>
          </p:cNvSpPr>
          <p:nvPr>
            <p:ph type="sldNum" sz="quarter" idx="12"/>
          </p:nvPr>
        </p:nvSpPr>
        <p:spPr>
          <a:ln/>
        </p:spPr>
        <p:txBody>
          <a:bodyPr/>
          <a:lstStyle>
            <a:lvl1pPr>
              <a:defRPr/>
            </a:lvl1pPr>
          </a:lstStyle>
          <a:p>
            <a:pPr>
              <a:defRPr/>
            </a:pPr>
            <a:fld id="{6A50C82B-7E38-474B-BB8D-350E06FB7E71}" type="slidenum">
              <a:rPr lang="en-US" altLang="zh-CN"/>
              <a:pPr>
                <a:defRPr/>
              </a:pPr>
              <a:t>‹#›</a:t>
            </a:fld>
            <a:endParaRPr lang="en-US" altLang="zh-CN"/>
          </a:p>
        </p:txBody>
      </p:sp>
    </p:spTree>
    <p:extLst>
      <p:ext uri="{BB962C8B-B14F-4D97-AF65-F5344CB8AC3E}">
        <p14:creationId xmlns:p14="http://schemas.microsoft.com/office/powerpoint/2010/main" val="578998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E1A98877-AA9D-471F-9492-74AFED48BF15}" type="slidenum">
              <a:rPr lang="en-US" altLang="zh-CN"/>
              <a:pPr>
                <a:defRPr/>
              </a:pPr>
              <a:t>‹#›</a:t>
            </a:fld>
            <a:endParaRPr lang="en-US" altLang="zh-CN"/>
          </a:p>
        </p:txBody>
      </p:sp>
    </p:spTree>
    <p:extLst>
      <p:ext uri="{BB962C8B-B14F-4D97-AF65-F5344CB8AC3E}">
        <p14:creationId xmlns:p14="http://schemas.microsoft.com/office/powerpoint/2010/main" val="3845352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表格占位符 2"/>
          <p:cNvSpPr>
            <a:spLocks noGrp="1"/>
          </p:cNvSpPr>
          <p:nvPr>
            <p:ph type="tbl" idx="1"/>
          </p:nvPr>
        </p:nvSpPr>
        <p:spPr>
          <a:xfrm>
            <a:off x="539750" y="1628775"/>
            <a:ext cx="8153400" cy="4495800"/>
          </a:xfrm>
        </p:spPr>
        <p:txBody>
          <a:bodyPr/>
          <a:lstStyle/>
          <a:p>
            <a:pPr lvl="0"/>
            <a:endParaRPr lang="zh-CN" altLang="en-US" noProof="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CED74311-61AE-4357-91BD-6D9286D106BA}" type="slidenum">
              <a:rPr lang="en-US" altLang="zh-CN"/>
              <a:pPr>
                <a:defRPr/>
              </a:pPr>
              <a:t>‹#›</a:t>
            </a:fld>
            <a:endParaRPr lang="en-US" altLang="zh-CN"/>
          </a:p>
        </p:txBody>
      </p:sp>
    </p:spTree>
    <p:extLst>
      <p:ext uri="{BB962C8B-B14F-4D97-AF65-F5344CB8AC3E}">
        <p14:creationId xmlns:p14="http://schemas.microsoft.com/office/powerpoint/2010/main" val="22810631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a:t>单击此处编辑母版文本样式</a:t>
            </a:r>
          </a:p>
          <a:p>
            <a:pPr lvl="1"/>
            <a:r>
              <a:rPr lang="zh-CN" altLang="en-US" dirty="0"/>
              <a:t>第二级</a:t>
            </a:r>
          </a:p>
          <a:p>
            <a:pPr lvl="2"/>
            <a:r>
              <a:rPr lang="zh-CN" altLang="en-US" dirty="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2A5408C3-123E-4F22-AEE5-0643E084E8CF}" type="slidenum">
              <a:rPr lang="en-US" altLang="zh-CN"/>
              <a:pPr>
                <a:defRPr/>
              </a:pPr>
              <a:t>‹#›</a:t>
            </a:fld>
            <a:endParaRPr lang="en-US" altLang="zh-CN"/>
          </a:p>
        </p:txBody>
      </p:sp>
    </p:spTree>
    <p:extLst>
      <p:ext uri="{BB962C8B-B14F-4D97-AF65-F5344CB8AC3E}">
        <p14:creationId xmlns:p14="http://schemas.microsoft.com/office/powerpoint/2010/main" val="341376538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25AA1CF6-7856-409A-B82F-3A7CE9BD1E6B}" type="slidenum">
              <a:rPr lang="en-US" altLang="zh-CN"/>
              <a:pPr>
                <a:defRPr/>
              </a:pPr>
              <a:t>‹#›</a:t>
            </a:fld>
            <a:endParaRPr lang="en-US" altLang="zh-CN"/>
          </a:p>
        </p:txBody>
      </p:sp>
    </p:spTree>
    <p:extLst>
      <p:ext uri="{BB962C8B-B14F-4D97-AF65-F5344CB8AC3E}">
        <p14:creationId xmlns:p14="http://schemas.microsoft.com/office/powerpoint/2010/main" val="29715262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37418AB7-F170-4756-997C-AE32E504B021}" type="slidenum">
              <a:rPr lang="en-US" altLang="zh-CN"/>
              <a:pPr>
                <a:defRPr/>
              </a:pPr>
              <a:t>‹#›</a:t>
            </a:fld>
            <a:endParaRPr lang="en-US" altLang="zh-CN"/>
          </a:p>
        </p:txBody>
      </p:sp>
    </p:spTree>
    <p:extLst>
      <p:ext uri="{BB962C8B-B14F-4D97-AF65-F5344CB8AC3E}">
        <p14:creationId xmlns:p14="http://schemas.microsoft.com/office/powerpoint/2010/main" val="66051465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9"/>
          <p:cNvSpPr>
            <a:spLocks noGrp="1" noChangeArrowheads="1"/>
          </p:cNvSpPr>
          <p:nvPr>
            <p:ph type="sldNum" sz="quarter" idx="12"/>
          </p:nvPr>
        </p:nvSpPr>
        <p:spPr>
          <a:ln/>
        </p:spPr>
        <p:txBody>
          <a:bodyPr/>
          <a:lstStyle>
            <a:lvl1pPr>
              <a:defRPr/>
            </a:lvl1pPr>
          </a:lstStyle>
          <a:p>
            <a:pPr>
              <a:defRPr/>
            </a:pPr>
            <a:fld id="{8BCF332E-9842-42D3-8E09-06EF1ED0CF40}" type="slidenum">
              <a:rPr lang="en-US" altLang="zh-CN"/>
              <a:pPr>
                <a:defRPr/>
              </a:pPr>
              <a:t>‹#›</a:t>
            </a:fld>
            <a:endParaRPr lang="en-US" altLang="zh-CN"/>
          </a:p>
        </p:txBody>
      </p:sp>
    </p:spTree>
    <p:extLst>
      <p:ext uri="{BB962C8B-B14F-4D97-AF65-F5344CB8AC3E}">
        <p14:creationId xmlns:p14="http://schemas.microsoft.com/office/powerpoint/2010/main" val="200405518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9"/>
          <p:cNvSpPr>
            <a:spLocks noGrp="1" noChangeArrowheads="1"/>
          </p:cNvSpPr>
          <p:nvPr>
            <p:ph type="sldNum" sz="quarter" idx="12"/>
          </p:nvPr>
        </p:nvSpPr>
        <p:spPr>
          <a:ln/>
        </p:spPr>
        <p:txBody>
          <a:bodyPr/>
          <a:lstStyle>
            <a:lvl1pPr>
              <a:defRPr/>
            </a:lvl1pPr>
          </a:lstStyle>
          <a:p>
            <a:pPr>
              <a:defRPr/>
            </a:pPr>
            <a:fld id="{AC1E6024-ADBF-49C1-B015-1665AC41D2D0}" type="slidenum">
              <a:rPr lang="en-US" altLang="zh-CN"/>
              <a:pPr>
                <a:defRPr/>
              </a:pPr>
              <a:t>‹#›</a:t>
            </a:fld>
            <a:endParaRPr lang="en-US" altLang="zh-CN"/>
          </a:p>
        </p:txBody>
      </p:sp>
    </p:spTree>
    <p:extLst>
      <p:ext uri="{BB962C8B-B14F-4D97-AF65-F5344CB8AC3E}">
        <p14:creationId xmlns:p14="http://schemas.microsoft.com/office/powerpoint/2010/main" val="148471525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9"/>
          <p:cNvSpPr>
            <a:spLocks noGrp="1" noChangeArrowheads="1"/>
          </p:cNvSpPr>
          <p:nvPr>
            <p:ph type="sldNum" sz="quarter" idx="12"/>
          </p:nvPr>
        </p:nvSpPr>
        <p:spPr>
          <a:ln/>
        </p:spPr>
        <p:txBody>
          <a:bodyPr/>
          <a:lstStyle>
            <a:lvl1pPr>
              <a:defRPr/>
            </a:lvl1pPr>
          </a:lstStyle>
          <a:p>
            <a:pPr>
              <a:defRPr/>
            </a:pPr>
            <a:fld id="{6DB9256E-F3A2-4CFB-A17C-FF6F23CCAAC2}" type="slidenum">
              <a:rPr lang="en-US" altLang="zh-CN"/>
              <a:pPr>
                <a:defRPr/>
              </a:pPr>
              <a:t>‹#›</a:t>
            </a:fld>
            <a:endParaRPr lang="en-US" altLang="zh-CN"/>
          </a:p>
        </p:txBody>
      </p:sp>
    </p:spTree>
    <p:extLst>
      <p:ext uri="{BB962C8B-B14F-4D97-AF65-F5344CB8AC3E}">
        <p14:creationId xmlns:p14="http://schemas.microsoft.com/office/powerpoint/2010/main" val="41373969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377FC18B-171B-4676-8E61-755D8C04793B}" type="slidenum">
              <a:rPr lang="en-US" altLang="zh-CN"/>
              <a:pPr>
                <a:defRPr/>
              </a:pPr>
              <a:t>‹#›</a:t>
            </a:fld>
            <a:endParaRPr lang="en-US" altLang="zh-CN"/>
          </a:p>
        </p:txBody>
      </p:sp>
    </p:spTree>
    <p:extLst>
      <p:ext uri="{BB962C8B-B14F-4D97-AF65-F5344CB8AC3E}">
        <p14:creationId xmlns:p14="http://schemas.microsoft.com/office/powerpoint/2010/main" val="410916709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72AF0ECC-2039-4932-A5AE-3610C50A17CB}" type="slidenum">
              <a:rPr lang="en-US" altLang="zh-CN"/>
              <a:pPr>
                <a:defRPr/>
              </a:pPr>
              <a:t>‹#›</a:t>
            </a:fld>
            <a:endParaRPr lang="en-US" altLang="zh-CN"/>
          </a:p>
        </p:txBody>
      </p:sp>
    </p:spTree>
    <p:extLst>
      <p:ext uri="{BB962C8B-B14F-4D97-AF65-F5344CB8AC3E}">
        <p14:creationId xmlns:p14="http://schemas.microsoft.com/office/powerpoint/2010/main" val="315840805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pic>
        <p:nvPicPr>
          <p:cNvPr id="13314" name="Picture 4"/>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588" y="-26988"/>
            <a:ext cx="9144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7" name="Rectangle 65"/>
          <p:cNvSpPr>
            <a:spLocks noGrp="1" noChangeArrowheads="1"/>
          </p:cNvSpPr>
          <p:nvPr>
            <p:ph type="title"/>
          </p:nvPr>
        </p:nvSpPr>
        <p:spPr bwMode="auto">
          <a:xfrm>
            <a:off x="533400" y="762000"/>
            <a:ext cx="8162925" cy="762000"/>
          </a:xfrm>
          <a:prstGeom prst="rect">
            <a:avLst/>
          </a:prstGeom>
          <a:noFill/>
          <a:ln w="9525">
            <a:noFill/>
            <a:miter lim="800000"/>
            <a:headEnd/>
            <a:tailEnd/>
          </a:ln>
          <a:effectLst>
            <a:outerShdw dist="45791" dir="3378596" algn="ctr" rotWithShape="0">
              <a:schemeClr val="accent2"/>
            </a:outerShdw>
          </a:effectLst>
        </p:spPr>
        <p:txBody>
          <a:bodyPr vert="horz" wrap="square" lIns="91440" tIns="45720" rIns="91440" bIns="45720" numCol="1" anchor="b" anchorCtr="0" compatLnSpc="1">
            <a:prstTxWarp prst="textNoShape">
              <a:avLst/>
            </a:prstTxWarp>
            <a:spAutoFit/>
          </a:bodyPr>
          <a:lstStyle/>
          <a:p>
            <a:pPr lvl="0"/>
            <a:r>
              <a:rPr lang="zh-CN" altLang="en-US"/>
              <a:t>单击此处编辑母版标题样式</a:t>
            </a:r>
          </a:p>
        </p:txBody>
      </p:sp>
      <p:sp>
        <p:nvSpPr>
          <p:cNvPr id="13316" name="Rectangle 66"/>
          <p:cNvSpPr>
            <a:spLocks noGrp="1" noChangeArrowheads="1"/>
          </p:cNvSpPr>
          <p:nvPr>
            <p:ph type="body" idx="1"/>
          </p:nvPr>
        </p:nvSpPr>
        <p:spPr bwMode="auto">
          <a:xfrm>
            <a:off x="539750" y="1628775"/>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3139"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defRPr>
            </a:lvl1pPr>
          </a:lstStyle>
          <a:p>
            <a:pPr>
              <a:defRPr/>
            </a:pPr>
            <a:endParaRPr lang="en-US" altLang="zh-CN"/>
          </a:p>
        </p:txBody>
      </p:sp>
      <p:sp>
        <p:nvSpPr>
          <p:cNvPr id="3140"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defRPr>
            </a:lvl1pPr>
          </a:lstStyle>
          <a:p>
            <a:pPr>
              <a:defRPr/>
            </a:pPr>
            <a:endParaRPr lang="en-US" altLang="zh-CN"/>
          </a:p>
        </p:txBody>
      </p:sp>
      <p:sp>
        <p:nvSpPr>
          <p:cNvPr id="3141"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defRPr>
            </a:lvl1pPr>
          </a:lstStyle>
          <a:p>
            <a:pPr>
              <a:defRPr/>
            </a:pPr>
            <a:fld id="{83D9CEDC-F71A-44D2-861C-B0D1469CBE6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8" r:id="rId1"/>
    <p:sldLayoutId id="2147483797" r:id="rId2"/>
    <p:sldLayoutId id="2147483796" r:id="rId3"/>
    <p:sldLayoutId id="2147483795" r:id="rId4"/>
    <p:sldLayoutId id="2147483794" r:id="rId5"/>
    <p:sldLayoutId id="2147483793" r:id="rId6"/>
    <p:sldLayoutId id="2147483792" r:id="rId7"/>
    <p:sldLayoutId id="2147483791" r:id="rId8"/>
    <p:sldLayoutId id="2147483790" r:id="rId9"/>
    <p:sldLayoutId id="2147483789" r:id="rId10"/>
    <p:sldLayoutId id="2147483788" r:id="rId11"/>
    <p:sldLayoutId id="2147483787" r:id="rId12"/>
    <p:sldLayoutId id="2147483786" r:id="rId13"/>
    <p:sldLayoutId id="2147483785" r:id="rId14"/>
  </p:sldLayoutIdLst>
  <p:transition>
    <p:fade/>
  </p:transition>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slide" Target="slide6.x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slide" Target="slide6.xml"/><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slide" Target="slide6.x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slide" Target="slide6.xml"/><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slide" Target="slide6.x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29.xml"/><Relationship Id="rId7" Type="http://schemas.openxmlformats.org/officeDocument/2006/relationships/slide" Target="slide63.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60.xml"/><Relationship Id="rId5" Type="http://schemas.openxmlformats.org/officeDocument/2006/relationships/slide" Target="slide51.xml"/><Relationship Id="rId4" Type="http://schemas.openxmlformats.org/officeDocument/2006/relationships/slide" Target="slide43.xml"/><Relationship Id="rId9"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png"/><Relationship Id="rId5" Type="http://schemas.openxmlformats.org/officeDocument/2006/relationships/slide" Target="slide27.xml"/><Relationship Id="rId4" Type="http://schemas.openxmlformats.org/officeDocument/2006/relationships/image" Target="../media/image4.wmf"/></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6.png"/><Relationship Id="rId5" Type="http://schemas.openxmlformats.org/officeDocument/2006/relationships/slide" Target="slide27.xml"/><Relationship Id="rId4" Type="http://schemas.openxmlformats.org/officeDocument/2006/relationships/image" Target="../media/image7.wmf"/></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slide" Target="slide27.xml"/><Relationship Id="rId4" Type="http://schemas.openxmlformats.org/officeDocument/2006/relationships/image" Target="../media/image4.wmf"/></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slide" Target="slide27.xml"/><Relationship Id="rId4" Type="http://schemas.openxmlformats.org/officeDocument/2006/relationships/image" Target="../media/image7.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png"/><Relationship Id="rId5" Type="http://schemas.openxmlformats.org/officeDocument/2006/relationships/slide" Target="slide27.xml"/><Relationship Id="rId4" Type="http://schemas.openxmlformats.org/officeDocument/2006/relationships/image" Target="../media/image7.wmf"/></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68.xml"/><Relationship Id="rId5" Type="http://schemas.openxmlformats.org/officeDocument/2006/relationships/slide" Target="slide26.xml"/><Relationship Id="rId4" Type="http://schemas.openxmlformats.org/officeDocument/2006/relationships/slide" Target="slide23.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png"/><Relationship Id="rId5" Type="http://schemas.openxmlformats.org/officeDocument/2006/relationships/slide" Target="slide27.xml"/><Relationship Id="rId4" Type="http://schemas.openxmlformats.org/officeDocument/2006/relationships/image" Target="../media/image4.wmf"/></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png"/><Relationship Id="rId5" Type="http://schemas.openxmlformats.org/officeDocument/2006/relationships/slide" Target="slide27.xml"/><Relationship Id="rId4" Type="http://schemas.openxmlformats.org/officeDocument/2006/relationships/image" Target="../media/image4.wmf"/></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2428875"/>
            <a:ext cx="8215312" cy="923925"/>
          </a:xfrm>
          <a:effectLst/>
        </p:spPr>
        <p:txBody>
          <a:bodyPr anchor="ctr"/>
          <a:lstStyle/>
          <a:p>
            <a:pPr eaLnBrk="1" hangingPunct="1">
              <a:defRPr/>
            </a:pPr>
            <a:r>
              <a:rPr lang="zh-CN" altLang="zh-CN" sz="5400" dirty="0">
                <a:solidFill>
                  <a:srgbClr val="800000"/>
                </a:solidFill>
                <a:effectLst>
                  <a:outerShdw blurRad="38100" dist="38100" dir="2700000" algn="tl">
                    <a:srgbClr val="000000"/>
                  </a:outerShdw>
                </a:effectLst>
                <a:latin typeface="Arial" charset="0"/>
                <a:ea typeface="黑体" pitchFamily="2" charset="-122"/>
              </a:rPr>
              <a:t>第</a:t>
            </a:r>
            <a:r>
              <a:rPr lang="en-US" altLang="zh-CN" sz="5400" dirty="0">
                <a:solidFill>
                  <a:srgbClr val="800000"/>
                </a:solidFill>
                <a:effectLst>
                  <a:outerShdw blurRad="38100" dist="38100" dir="2700000" algn="tl">
                    <a:srgbClr val="000000"/>
                  </a:outerShdw>
                </a:effectLst>
                <a:latin typeface="Arial" charset="0"/>
                <a:ea typeface="黑体" pitchFamily="2" charset="-122"/>
              </a:rPr>
              <a:t>2</a:t>
            </a:r>
            <a:r>
              <a:rPr lang="zh-CN" altLang="zh-CN" sz="5400" dirty="0">
                <a:solidFill>
                  <a:srgbClr val="800000"/>
                </a:solidFill>
                <a:effectLst>
                  <a:outerShdw blurRad="38100" dist="38100" dir="2700000" algn="tl">
                    <a:srgbClr val="000000"/>
                  </a:outerShdw>
                </a:effectLst>
                <a:latin typeface="Arial" charset="0"/>
                <a:ea typeface="黑体" pitchFamily="2" charset="-122"/>
              </a:rPr>
              <a:t>章 算法</a:t>
            </a:r>
            <a:r>
              <a:rPr lang="en-US" altLang="zh-CN" sz="5400" dirty="0">
                <a:solidFill>
                  <a:srgbClr val="800000"/>
                </a:solidFill>
                <a:effectLst>
                  <a:outerShdw blurRad="38100" dist="38100" dir="2700000" algn="tl">
                    <a:srgbClr val="000000"/>
                  </a:outerShdw>
                </a:effectLst>
                <a:latin typeface="Arial" charset="0"/>
                <a:ea typeface="黑体" pitchFamily="2" charset="-122"/>
              </a:rPr>
              <a:t>---</a:t>
            </a:r>
            <a:r>
              <a:rPr lang="zh-CN" altLang="zh-CN" sz="5400" dirty="0">
                <a:solidFill>
                  <a:srgbClr val="800000"/>
                </a:solidFill>
                <a:effectLst>
                  <a:outerShdw blurRad="38100" dist="38100" dir="2700000" algn="tl">
                    <a:srgbClr val="000000"/>
                  </a:outerShdw>
                </a:effectLst>
                <a:latin typeface="Arial" charset="0"/>
                <a:ea typeface="黑体" pitchFamily="2" charset="-122"/>
              </a:rPr>
              <a:t>程序的灵魂</a:t>
            </a:r>
            <a:endParaRPr lang="zh-CN" altLang="en-US" sz="5400" dirty="0">
              <a:solidFill>
                <a:srgbClr val="800000"/>
              </a:solidFill>
              <a:effectLst>
                <a:outerShdw blurRad="38100" dist="38100" dir="2700000" algn="tl">
                  <a:srgbClr val="000000"/>
                </a:outerShdw>
              </a:effectLst>
              <a:latin typeface="Arial" charset="0"/>
              <a:ea typeface="黑体" pitchFamily="2" charset="-122"/>
            </a:endParaRPr>
          </a:p>
        </p:txBody>
      </p:sp>
    </p:spTree>
  </p:cSld>
  <p:clrMapOvr>
    <a:masterClrMapping/>
  </p:clrMapOvr>
  <p:transition spd="med">
    <p:blinds/>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2.2</a:t>
            </a:r>
            <a:r>
              <a:rPr lang="zh-CN" altLang="zh-CN" sz="4800" dirty="0">
                <a:solidFill>
                  <a:srgbClr val="800000"/>
                </a:solidFill>
                <a:effectLst>
                  <a:outerShdw blurRad="38100" dist="38100" dir="2700000" algn="tl">
                    <a:srgbClr val="000000"/>
                  </a:outerShdw>
                </a:effectLst>
                <a:latin typeface="Arial" charset="0"/>
                <a:ea typeface="黑体" pitchFamily="2" charset="-122"/>
              </a:rPr>
              <a:t>简单的算法举例</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24579" name="Rectangle 3"/>
          <p:cNvSpPr>
            <a:spLocks noGrp="1" noChangeArrowheads="1"/>
          </p:cNvSpPr>
          <p:nvPr>
            <p:ph type="body" idx="1"/>
          </p:nvPr>
        </p:nvSpPr>
        <p:spPr>
          <a:xfrm>
            <a:off x="928688" y="1714500"/>
            <a:ext cx="7072312" cy="3571875"/>
          </a:xfrm>
        </p:spPr>
        <p:txBody>
          <a:bodyPr/>
          <a:lstStyle/>
          <a:p>
            <a:r>
              <a:rPr lang="zh-CN" altLang="en-US"/>
              <a:t>改进的算法：</a:t>
            </a:r>
            <a:endParaRPr lang="en-US" altLang="zh-CN"/>
          </a:p>
          <a:p>
            <a:pPr lvl="1"/>
            <a:r>
              <a:rPr lang="zh-CN" altLang="zh-CN"/>
              <a:t>设变量</a:t>
            </a:r>
            <a:r>
              <a:rPr lang="en-US" altLang="zh-CN"/>
              <a:t>p</a:t>
            </a:r>
            <a:r>
              <a:rPr lang="zh-CN" altLang="zh-CN"/>
              <a:t>为被乘数</a:t>
            </a:r>
            <a:endParaRPr lang="en-US" altLang="zh-CN"/>
          </a:p>
          <a:p>
            <a:pPr lvl="1"/>
            <a:r>
              <a:rPr lang="zh-CN" altLang="zh-CN"/>
              <a:t>变量</a:t>
            </a:r>
            <a:r>
              <a:rPr lang="en-US" altLang="zh-CN"/>
              <a:t>i</a:t>
            </a:r>
            <a:r>
              <a:rPr lang="zh-CN" altLang="zh-CN"/>
              <a:t>为乘数</a:t>
            </a:r>
            <a:endParaRPr lang="en-US" altLang="zh-CN"/>
          </a:p>
          <a:p>
            <a:pPr lvl="1"/>
            <a:r>
              <a:rPr lang="zh-CN" altLang="zh-CN"/>
              <a:t>用循环算法求结果</a:t>
            </a:r>
            <a:endParaRPr lang="zh-CN" altLang="en-US"/>
          </a:p>
        </p:txBody>
      </p:sp>
      <p:pic>
        <p:nvPicPr>
          <p:cNvPr id="24580"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2.2</a:t>
            </a:r>
            <a:r>
              <a:rPr lang="zh-CN" altLang="zh-CN" sz="4800" dirty="0">
                <a:solidFill>
                  <a:srgbClr val="800000"/>
                </a:solidFill>
                <a:effectLst>
                  <a:outerShdw blurRad="38100" dist="38100" dir="2700000" algn="tl">
                    <a:srgbClr val="000000"/>
                  </a:outerShdw>
                </a:effectLst>
                <a:latin typeface="Arial" charset="0"/>
                <a:ea typeface="黑体" pitchFamily="2" charset="-122"/>
              </a:rPr>
              <a:t>简单的算法举例</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14375" y="1714500"/>
            <a:ext cx="7929563" cy="4500563"/>
          </a:xfrm>
        </p:spPr>
        <p:txBody>
          <a:bodyPr/>
          <a:lstStyle/>
          <a:p>
            <a:r>
              <a:rPr lang="en-US" altLang="zh-CN" sz="2800"/>
              <a:t>S1</a:t>
            </a:r>
            <a:r>
              <a:rPr lang="zh-CN" altLang="zh-CN" sz="2800"/>
              <a:t>：使</a:t>
            </a:r>
            <a:r>
              <a:rPr lang="en-US" altLang="zh-CN" sz="2800"/>
              <a:t>p=1</a:t>
            </a:r>
            <a:r>
              <a:rPr lang="zh-CN" altLang="zh-CN" sz="2800"/>
              <a:t>，或写成</a:t>
            </a:r>
            <a:r>
              <a:rPr lang="en-US" altLang="zh-CN" sz="2800"/>
              <a:t>1</a:t>
            </a:r>
            <a:r>
              <a:rPr lang="en-US" altLang="zh-CN" sz="2800">
                <a:sym typeface="Symbol" pitchFamily="18" charset="2"/>
              </a:rPr>
              <a:t></a:t>
            </a:r>
            <a:r>
              <a:rPr lang="en-US" altLang="zh-CN" sz="2800"/>
              <a:t>p</a:t>
            </a:r>
            <a:endParaRPr lang="zh-CN" altLang="zh-CN" sz="2800"/>
          </a:p>
          <a:p>
            <a:r>
              <a:rPr lang="en-US" altLang="zh-CN" sz="2800"/>
              <a:t>S2</a:t>
            </a:r>
            <a:r>
              <a:rPr lang="zh-CN" altLang="zh-CN" sz="2800"/>
              <a:t>：使</a:t>
            </a:r>
            <a:r>
              <a:rPr lang="en-US" altLang="zh-CN" sz="2800"/>
              <a:t>i=2</a:t>
            </a:r>
            <a:r>
              <a:rPr lang="zh-CN" altLang="zh-CN" sz="2800"/>
              <a:t>，或写成</a:t>
            </a:r>
            <a:r>
              <a:rPr lang="en-US" altLang="zh-CN" sz="2800"/>
              <a:t>2</a:t>
            </a:r>
            <a:r>
              <a:rPr lang="en-US" altLang="zh-CN" sz="2800">
                <a:sym typeface="Symbol" pitchFamily="18" charset="2"/>
              </a:rPr>
              <a:t></a:t>
            </a:r>
            <a:r>
              <a:rPr lang="en-US" altLang="zh-CN" sz="2800"/>
              <a:t>i</a:t>
            </a:r>
            <a:endParaRPr lang="zh-CN" altLang="zh-CN" sz="2800"/>
          </a:p>
          <a:p>
            <a:r>
              <a:rPr lang="en-US" altLang="zh-CN" sz="2800"/>
              <a:t>S3</a:t>
            </a:r>
            <a:r>
              <a:rPr lang="zh-CN" altLang="zh-CN" sz="2800"/>
              <a:t>：使</a:t>
            </a:r>
            <a:r>
              <a:rPr lang="en-US" altLang="zh-CN" sz="2800"/>
              <a:t>p</a:t>
            </a:r>
            <a:r>
              <a:rPr lang="zh-CN" altLang="zh-CN" sz="2800"/>
              <a:t>与</a:t>
            </a:r>
            <a:r>
              <a:rPr lang="en-US" altLang="zh-CN" sz="2800"/>
              <a:t>i</a:t>
            </a:r>
            <a:r>
              <a:rPr lang="zh-CN" altLang="zh-CN" sz="2800"/>
              <a:t>相乘，乘积仍放在变量</a:t>
            </a:r>
            <a:r>
              <a:rPr lang="en-US" altLang="zh-CN" sz="2800"/>
              <a:t>p</a:t>
            </a:r>
            <a:r>
              <a:rPr lang="zh-CN" altLang="zh-CN" sz="2800"/>
              <a:t>中，可表示为：</a:t>
            </a:r>
            <a:r>
              <a:rPr lang="en-US" altLang="zh-CN" sz="2800"/>
              <a:t>p*i</a:t>
            </a:r>
            <a:r>
              <a:rPr lang="en-US" altLang="zh-CN" sz="2800">
                <a:sym typeface="Symbol" pitchFamily="18" charset="2"/>
              </a:rPr>
              <a:t></a:t>
            </a:r>
            <a:r>
              <a:rPr lang="en-US" altLang="zh-CN" sz="2800"/>
              <a:t>p</a:t>
            </a:r>
            <a:endParaRPr lang="zh-CN" altLang="zh-CN" sz="2800"/>
          </a:p>
          <a:p>
            <a:r>
              <a:rPr lang="en-US" altLang="zh-CN" sz="2800"/>
              <a:t>S4</a:t>
            </a:r>
            <a:r>
              <a:rPr lang="zh-CN" altLang="zh-CN" sz="2800"/>
              <a:t>：使</a:t>
            </a:r>
            <a:r>
              <a:rPr lang="en-US" altLang="zh-CN" sz="2800"/>
              <a:t>i</a:t>
            </a:r>
            <a:r>
              <a:rPr lang="zh-CN" altLang="zh-CN" sz="2800"/>
              <a:t>的值加</a:t>
            </a:r>
            <a:r>
              <a:rPr lang="en-US" altLang="zh-CN" sz="2800"/>
              <a:t>1</a:t>
            </a:r>
            <a:r>
              <a:rPr lang="zh-CN" altLang="zh-CN" sz="2800"/>
              <a:t>，即</a:t>
            </a:r>
            <a:r>
              <a:rPr lang="en-US" altLang="zh-CN" sz="2800"/>
              <a:t>i+1</a:t>
            </a:r>
            <a:r>
              <a:rPr lang="en-US" altLang="zh-CN" sz="2800">
                <a:sym typeface="Symbol" pitchFamily="18" charset="2"/>
              </a:rPr>
              <a:t> </a:t>
            </a:r>
            <a:r>
              <a:rPr lang="en-US" altLang="zh-CN" sz="2800"/>
              <a:t>i</a:t>
            </a:r>
            <a:endParaRPr lang="zh-CN" altLang="zh-CN" sz="2800"/>
          </a:p>
          <a:p>
            <a:r>
              <a:rPr lang="en-US" altLang="zh-CN" sz="2800"/>
              <a:t>S5</a:t>
            </a:r>
            <a:r>
              <a:rPr lang="zh-CN" altLang="zh-CN" sz="2800"/>
              <a:t>：如果</a:t>
            </a:r>
            <a:r>
              <a:rPr lang="en-US" altLang="zh-CN" sz="2800"/>
              <a:t>i</a:t>
            </a:r>
            <a:r>
              <a:rPr lang="zh-CN" altLang="zh-CN" sz="2800"/>
              <a:t>不大于</a:t>
            </a:r>
            <a:r>
              <a:rPr lang="en-US" altLang="zh-CN" sz="2800"/>
              <a:t>5</a:t>
            </a:r>
            <a:r>
              <a:rPr lang="zh-CN" altLang="zh-CN" sz="2800"/>
              <a:t>，返回重新执行</a:t>
            </a:r>
            <a:r>
              <a:rPr lang="en-US" altLang="zh-CN" sz="2800"/>
              <a:t>S3</a:t>
            </a:r>
            <a:r>
              <a:rPr lang="zh-CN" altLang="zh-CN" sz="2800"/>
              <a:t>；否则，算法结束</a:t>
            </a:r>
            <a:endParaRPr lang="en-US" altLang="zh-CN" sz="2800"/>
          </a:p>
          <a:p>
            <a:r>
              <a:rPr lang="zh-CN" altLang="zh-CN" sz="2800"/>
              <a:t>最后得到</a:t>
            </a:r>
            <a:r>
              <a:rPr lang="en-US" altLang="zh-CN" sz="2800"/>
              <a:t>p</a:t>
            </a:r>
            <a:r>
              <a:rPr lang="zh-CN" altLang="zh-CN" sz="2800"/>
              <a:t>的值就是</a:t>
            </a:r>
            <a:r>
              <a:rPr lang="en-US" altLang="zh-CN" sz="2800"/>
              <a:t> 5!</a:t>
            </a:r>
            <a:r>
              <a:rPr lang="zh-CN" altLang="zh-CN" sz="2800"/>
              <a:t>的值</a:t>
            </a:r>
          </a:p>
        </p:txBody>
      </p:sp>
      <p:sp>
        <p:nvSpPr>
          <p:cNvPr id="9" name="椭圆 8"/>
          <p:cNvSpPr>
            <a:spLocks noChangeArrowheads="1"/>
          </p:cNvSpPr>
          <p:nvPr/>
        </p:nvSpPr>
        <p:spPr bwMode="auto">
          <a:xfrm>
            <a:off x="3857625" y="4643438"/>
            <a:ext cx="428625" cy="571500"/>
          </a:xfrm>
          <a:prstGeom prst="ellipse">
            <a:avLst/>
          </a:prstGeom>
          <a:noFill/>
          <a:ln w="38100" algn="ctr">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 name="圆角矩形标注 9"/>
          <p:cNvSpPr>
            <a:spLocks noChangeArrowheads="1"/>
          </p:cNvSpPr>
          <p:nvPr/>
        </p:nvSpPr>
        <p:spPr bwMode="auto">
          <a:xfrm>
            <a:off x="4572000" y="3286125"/>
            <a:ext cx="3857625" cy="642938"/>
          </a:xfrm>
          <a:prstGeom prst="wedgeRoundRectCallout">
            <a:avLst>
              <a:gd name="adj1" fmla="val -58824"/>
              <a:gd name="adj2" fmla="val 171602"/>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a:solidFill>
                  <a:srgbClr val="0000CC"/>
                </a:solidFill>
              </a:rPr>
              <a:t>若是</a:t>
            </a:r>
            <a:r>
              <a:rPr lang="en-US" altLang="zh-CN" sz="2800" b="1">
                <a:solidFill>
                  <a:srgbClr val="0000CC"/>
                </a:solidFill>
              </a:rPr>
              <a:t>1000</a:t>
            </a:r>
            <a:r>
              <a:rPr lang="zh-CN" altLang="en-US" sz="2800" b="1">
                <a:solidFill>
                  <a:srgbClr val="0000CC"/>
                </a:solidFill>
              </a:rPr>
              <a:t>，求什么？</a:t>
            </a:r>
          </a:p>
        </p:txBody>
      </p:sp>
      <p:pic>
        <p:nvPicPr>
          <p:cNvPr id="25606"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2" dur="500"/>
                                        <p:tgtEl>
                                          <p:spTgt spid="6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7" dur="500"/>
                                        <p:tgtEl>
                                          <p:spTgt spid="61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blinds(horizontal)">
                                      <p:cBhvr>
                                        <p:cTn id="32" dur="500"/>
                                        <p:tgtEl>
                                          <p:spTgt spid="61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 calcmode="lin" valueType="num">
                                      <p:cBhvr>
                                        <p:cTn id="39" dur="500" fill="hold"/>
                                        <p:tgtEl>
                                          <p:spTgt spid="9"/>
                                        </p:tgtEl>
                                        <p:attrNameLst>
                                          <p:attrName>style.rotation</p:attrName>
                                        </p:attrNameLst>
                                      </p:cBhvr>
                                      <p:tavLst>
                                        <p:tav tm="0">
                                          <p:val>
                                            <p:fltVal val="360"/>
                                          </p:val>
                                        </p:tav>
                                        <p:tav tm="100000">
                                          <p:val>
                                            <p:fltVal val="0"/>
                                          </p:val>
                                        </p:tav>
                                      </p:tavLst>
                                    </p:anim>
                                    <p:animEffect transition="in" filter="fade">
                                      <p:cBhvr>
                                        <p:cTn id="40" dur="500"/>
                                        <p:tgtEl>
                                          <p:spTgt spid="9"/>
                                        </p:tgtEl>
                                      </p:cBhvr>
                                    </p:animEffect>
                                  </p:childTnLst>
                                </p:cTn>
                              </p:par>
                            </p:childTnLst>
                          </p:cTn>
                        </p:par>
                        <p:par>
                          <p:cTn id="41" fill="hold" nodeType="afterGroup">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linds(horizontal)">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2.2</a:t>
            </a:r>
            <a:r>
              <a:rPr lang="zh-CN" altLang="zh-CN" sz="4800" dirty="0">
                <a:solidFill>
                  <a:srgbClr val="800000"/>
                </a:solidFill>
                <a:effectLst>
                  <a:outerShdw blurRad="38100" dist="38100" dir="2700000" algn="tl">
                    <a:srgbClr val="000000"/>
                  </a:outerShdw>
                </a:effectLst>
                <a:latin typeface="Arial" charset="0"/>
                <a:ea typeface="黑体" pitchFamily="2" charset="-122"/>
              </a:rPr>
              <a:t>简单的算法举例</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26627" name="Rectangle 3"/>
          <p:cNvSpPr>
            <a:spLocks noGrp="1" noChangeArrowheads="1"/>
          </p:cNvSpPr>
          <p:nvPr>
            <p:ph type="body" idx="1"/>
          </p:nvPr>
        </p:nvSpPr>
        <p:spPr>
          <a:xfrm>
            <a:off x="714375" y="1714500"/>
            <a:ext cx="7929563" cy="4500563"/>
          </a:xfrm>
        </p:spPr>
        <p:txBody>
          <a:bodyPr/>
          <a:lstStyle/>
          <a:p>
            <a:r>
              <a:rPr lang="en-US" altLang="zh-CN" sz="2800"/>
              <a:t>S1</a:t>
            </a:r>
            <a:r>
              <a:rPr lang="zh-CN" altLang="zh-CN" sz="2800"/>
              <a:t>：使</a:t>
            </a:r>
            <a:r>
              <a:rPr lang="en-US" altLang="zh-CN" sz="2800"/>
              <a:t>p=1</a:t>
            </a:r>
            <a:r>
              <a:rPr lang="zh-CN" altLang="zh-CN" sz="2800"/>
              <a:t>，或写成</a:t>
            </a:r>
            <a:r>
              <a:rPr lang="en-US" altLang="zh-CN" sz="2800"/>
              <a:t>1</a:t>
            </a:r>
            <a:r>
              <a:rPr lang="en-US" altLang="zh-CN" sz="2800">
                <a:sym typeface="Symbol" pitchFamily="18" charset="2"/>
              </a:rPr>
              <a:t></a:t>
            </a:r>
            <a:r>
              <a:rPr lang="en-US" altLang="zh-CN" sz="2800"/>
              <a:t>p</a:t>
            </a:r>
            <a:endParaRPr lang="zh-CN" altLang="zh-CN" sz="2800"/>
          </a:p>
          <a:p>
            <a:r>
              <a:rPr lang="en-US" altLang="zh-CN" sz="2800"/>
              <a:t>S2</a:t>
            </a:r>
            <a:r>
              <a:rPr lang="zh-CN" altLang="zh-CN" sz="2800"/>
              <a:t>：使</a:t>
            </a:r>
            <a:r>
              <a:rPr lang="en-US" altLang="zh-CN" sz="2800"/>
              <a:t>i=2</a:t>
            </a:r>
            <a:r>
              <a:rPr lang="zh-CN" altLang="zh-CN" sz="2800"/>
              <a:t>，或写成</a:t>
            </a:r>
            <a:r>
              <a:rPr lang="en-US" altLang="zh-CN" sz="2800"/>
              <a:t>2</a:t>
            </a:r>
            <a:r>
              <a:rPr lang="en-US" altLang="zh-CN" sz="2800">
                <a:sym typeface="Symbol" pitchFamily="18" charset="2"/>
              </a:rPr>
              <a:t></a:t>
            </a:r>
            <a:r>
              <a:rPr lang="en-US" altLang="zh-CN" sz="2800"/>
              <a:t>i</a:t>
            </a:r>
            <a:endParaRPr lang="zh-CN" altLang="zh-CN" sz="2800"/>
          </a:p>
          <a:p>
            <a:r>
              <a:rPr lang="en-US" altLang="zh-CN" sz="2800"/>
              <a:t>S3</a:t>
            </a:r>
            <a:r>
              <a:rPr lang="zh-CN" altLang="zh-CN" sz="2800"/>
              <a:t>：使</a:t>
            </a:r>
            <a:r>
              <a:rPr lang="en-US" altLang="zh-CN" sz="2800"/>
              <a:t>p</a:t>
            </a:r>
            <a:r>
              <a:rPr lang="zh-CN" altLang="zh-CN" sz="2800"/>
              <a:t>与</a:t>
            </a:r>
            <a:r>
              <a:rPr lang="en-US" altLang="zh-CN" sz="2800"/>
              <a:t>i</a:t>
            </a:r>
            <a:r>
              <a:rPr lang="zh-CN" altLang="zh-CN" sz="2800"/>
              <a:t>相乘，乘积仍放在变量</a:t>
            </a:r>
            <a:r>
              <a:rPr lang="en-US" altLang="zh-CN" sz="2800"/>
              <a:t>p</a:t>
            </a:r>
            <a:r>
              <a:rPr lang="zh-CN" altLang="zh-CN" sz="2800"/>
              <a:t>中，可表示为：</a:t>
            </a:r>
            <a:r>
              <a:rPr lang="en-US" altLang="zh-CN" sz="2800"/>
              <a:t>p*i</a:t>
            </a:r>
            <a:r>
              <a:rPr lang="en-US" altLang="zh-CN" sz="2800">
                <a:sym typeface="Symbol" pitchFamily="18" charset="2"/>
              </a:rPr>
              <a:t></a:t>
            </a:r>
            <a:r>
              <a:rPr lang="en-US" altLang="zh-CN" sz="2800"/>
              <a:t>p</a:t>
            </a:r>
            <a:endParaRPr lang="zh-CN" altLang="zh-CN" sz="2800"/>
          </a:p>
          <a:p>
            <a:r>
              <a:rPr lang="en-US" altLang="zh-CN" sz="2800"/>
              <a:t>S4</a:t>
            </a:r>
            <a:r>
              <a:rPr lang="zh-CN" altLang="zh-CN" sz="2800"/>
              <a:t>：使</a:t>
            </a:r>
            <a:r>
              <a:rPr lang="en-US" altLang="zh-CN" sz="2800"/>
              <a:t>i</a:t>
            </a:r>
            <a:r>
              <a:rPr lang="zh-CN" altLang="zh-CN" sz="2800"/>
              <a:t>的值加</a:t>
            </a:r>
            <a:r>
              <a:rPr lang="en-US" altLang="zh-CN" sz="2800"/>
              <a:t>1</a:t>
            </a:r>
            <a:r>
              <a:rPr lang="zh-CN" altLang="zh-CN" sz="2800"/>
              <a:t>，即</a:t>
            </a:r>
            <a:r>
              <a:rPr lang="en-US" altLang="zh-CN" sz="2800"/>
              <a:t>i+1 </a:t>
            </a:r>
            <a:r>
              <a:rPr lang="en-US" altLang="zh-CN" sz="2800">
                <a:sym typeface="Symbol" pitchFamily="18" charset="2"/>
              </a:rPr>
              <a:t></a:t>
            </a:r>
            <a:r>
              <a:rPr lang="en-US" altLang="zh-CN" sz="2800"/>
              <a:t>i</a:t>
            </a:r>
            <a:endParaRPr lang="zh-CN" altLang="zh-CN" sz="2800"/>
          </a:p>
          <a:p>
            <a:r>
              <a:rPr lang="en-US" altLang="zh-CN" sz="2800"/>
              <a:t>S5</a:t>
            </a:r>
            <a:r>
              <a:rPr lang="zh-CN" altLang="zh-CN" sz="2800"/>
              <a:t>：如果</a:t>
            </a:r>
            <a:r>
              <a:rPr lang="en-US" altLang="zh-CN" sz="2800"/>
              <a:t>i</a:t>
            </a:r>
            <a:r>
              <a:rPr lang="zh-CN" altLang="zh-CN" sz="2800"/>
              <a:t>不大于</a:t>
            </a:r>
            <a:r>
              <a:rPr lang="en-US" altLang="zh-CN" sz="2800"/>
              <a:t>5</a:t>
            </a:r>
            <a:r>
              <a:rPr lang="zh-CN" altLang="zh-CN" sz="2800"/>
              <a:t>，返回重新执行</a:t>
            </a:r>
            <a:r>
              <a:rPr lang="en-US" altLang="zh-CN" sz="2800"/>
              <a:t>S3</a:t>
            </a:r>
            <a:r>
              <a:rPr lang="zh-CN" altLang="zh-CN" sz="2800"/>
              <a:t>；否则，算法结束</a:t>
            </a:r>
            <a:endParaRPr lang="en-US" altLang="zh-CN" sz="2800"/>
          </a:p>
          <a:p>
            <a:r>
              <a:rPr lang="zh-CN" altLang="zh-CN" sz="2800"/>
              <a:t>最后得到</a:t>
            </a:r>
            <a:r>
              <a:rPr lang="en-US" altLang="zh-CN" sz="2800"/>
              <a:t>p</a:t>
            </a:r>
            <a:r>
              <a:rPr lang="zh-CN" altLang="zh-CN" sz="2800"/>
              <a:t>的值就是</a:t>
            </a:r>
            <a:r>
              <a:rPr lang="en-US" altLang="zh-CN" sz="2800"/>
              <a:t> 5!</a:t>
            </a:r>
            <a:r>
              <a:rPr lang="zh-CN" altLang="zh-CN" sz="2800"/>
              <a:t>的值</a:t>
            </a:r>
          </a:p>
        </p:txBody>
      </p:sp>
      <p:sp>
        <p:nvSpPr>
          <p:cNvPr id="9" name="TextBox 8"/>
          <p:cNvSpPr txBox="1">
            <a:spLocks noChangeArrowheads="1"/>
          </p:cNvSpPr>
          <p:nvPr/>
        </p:nvSpPr>
        <p:spPr bwMode="auto">
          <a:xfrm>
            <a:off x="1500188" y="928688"/>
            <a:ext cx="5857875" cy="646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3600" b="1"/>
              <a:t>若</a:t>
            </a:r>
            <a:r>
              <a:rPr lang="zh-CN" altLang="zh-CN" sz="3600" b="1"/>
              <a:t>求</a:t>
            </a:r>
            <a:r>
              <a:rPr lang="en-US" altLang="zh-CN" sz="3600" b="1"/>
              <a:t>1</a:t>
            </a:r>
            <a:r>
              <a:rPr lang="zh-CN" altLang="zh-CN" sz="3600" b="1"/>
              <a:t>×</a:t>
            </a:r>
            <a:r>
              <a:rPr lang="en-US" altLang="zh-CN" sz="3600" b="1"/>
              <a:t>3</a:t>
            </a:r>
            <a:r>
              <a:rPr lang="zh-CN" altLang="zh-CN" sz="3600" b="1"/>
              <a:t>×</a:t>
            </a:r>
            <a:r>
              <a:rPr lang="en-US" altLang="zh-CN" sz="3600" b="1"/>
              <a:t>5</a:t>
            </a:r>
            <a:r>
              <a:rPr lang="zh-CN" altLang="zh-CN" sz="3600" b="1"/>
              <a:t>×</a:t>
            </a:r>
            <a:r>
              <a:rPr lang="en-US" altLang="zh-CN" sz="3600" b="1"/>
              <a:t>7</a:t>
            </a:r>
            <a:r>
              <a:rPr lang="zh-CN" altLang="zh-CN" sz="3600" b="1"/>
              <a:t>×</a:t>
            </a:r>
            <a:r>
              <a:rPr lang="en-US" altLang="zh-CN" sz="3600" b="1"/>
              <a:t>9</a:t>
            </a:r>
            <a:r>
              <a:rPr lang="zh-CN" altLang="zh-CN" sz="3600" b="1"/>
              <a:t>×</a:t>
            </a:r>
            <a:r>
              <a:rPr lang="en-US" altLang="zh-CN" sz="3600" b="1"/>
              <a:t>11</a:t>
            </a:r>
            <a:endParaRPr lang="zh-CN" altLang="en-US" sz="3600" b="1"/>
          </a:p>
        </p:txBody>
      </p:sp>
      <p:sp>
        <p:nvSpPr>
          <p:cNvPr id="10" name="TextBox 9"/>
          <p:cNvSpPr txBox="1">
            <a:spLocks noChangeArrowheads="1"/>
          </p:cNvSpPr>
          <p:nvPr/>
        </p:nvSpPr>
        <p:spPr bwMode="auto">
          <a:xfrm>
            <a:off x="2714625" y="2306638"/>
            <a:ext cx="357188" cy="58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FF0000"/>
                </a:solidFill>
              </a:rPr>
              <a:t>3</a:t>
            </a:r>
            <a:endParaRPr lang="zh-CN" altLang="en-US" sz="3200" b="1">
              <a:solidFill>
                <a:srgbClr val="FF0000"/>
              </a:solidFill>
            </a:endParaRPr>
          </a:p>
        </p:txBody>
      </p:sp>
      <p:sp>
        <p:nvSpPr>
          <p:cNvPr id="11" name="TextBox 10"/>
          <p:cNvSpPr txBox="1">
            <a:spLocks noChangeArrowheads="1"/>
          </p:cNvSpPr>
          <p:nvPr/>
        </p:nvSpPr>
        <p:spPr bwMode="auto">
          <a:xfrm>
            <a:off x="4500563" y="2311400"/>
            <a:ext cx="357187" cy="58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FF0000"/>
                </a:solidFill>
              </a:rPr>
              <a:t>3</a:t>
            </a:r>
            <a:endParaRPr lang="zh-CN" altLang="en-US" sz="3200" b="1">
              <a:solidFill>
                <a:srgbClr val="FF0000"/>
              </a:solidFill>
            </a:endParaRPr>
          </a:p>
        </p:txBody>
      </p:sp>
      <p:sp>
        <p:nvSpPr>
          <p:cNvPr id="12" name="TextBox 11"/>
          <p:cNvSpPr txBox="1">
            <a:spLocks noChangeArrowheads="1"/>
          </p:cNvSpPr>
          <p:nvPr/>
        </p:nvSpPr>
        <p:spPr bwMode="auto">
          <a:xfrm>
            <a:off x="3597275" y="4030663"/>
            <a:ext cx="357188" cy="58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FF0000"/>
                </a:solidFill>
              </a:rPr>
              <a:t>2</a:t>
            </a:r>
            <a:endParaRPr lang="zh-CN" altLang="en-US" sz="3200" b="1">
              <a:solidFill>
                <a:srgbClr val="FF0000"/>
              </a:solidFill>
            </a:endParaRPr>
          </a:p>
        </p:txBody>
      </p:sp>
      <p:sp>
        <p:nvSpPr>
          <p:cNvPr id="13" name="TextBox 12"/>
          <p:cNvSpPr txBox="1">
            <a:spLocks noChangeArrowheads="1"/>
          </p:cNvSpPr>
          <p:nvPr/>
        </p:nvSpPr>
        <p:spPr bwMode="auto">
          <a:xfrm>
            <a:off x="4962525" y="4025900"/>
            <a:ext cx="357188" cy="58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FF0000"/>
                </a:solidFill>
              </a:rPr>
              <a:t>2</a:t>
            </a:r>
            <a:endParaRPr lang="zh-CN" altLang="en-US" sz="3200" b="1">
              <a:solidFill>
                <a:srgbClr val="FF0000"/>
              </a:solidFill>
            </a:endParaRPr>
          </a:p>
        </p:txBody>
      </p:sp>
      <p:sp>
        <p:nvSpPr>
          <p:cNvPr id="14" name="TextBox 13"/>
          <p:cNvSpPr txBox="1">
            <a:spLocks noChangeArrowheads="1"/>
          </p:cNvSpPr>
          <p:nvPr/>
        </p:nvSpPr>
        <p:spPr bwMode="auto">
          <a:xfrm>
            <a:off x="3929063" y="4610100"/>
            <a:ext cx="538162" cy="58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FF0000"/>
                </a:solidFill>
              </a:rPr>
              <a:t>11</a:t>
            </a:r>
            <a:endParaRPr lang="zh-CN" altLang="en-US" sz="3200" b="1">
              <a:solidFill>
                <a:srgbClr val="FF0000"/>
              </a:solidFill>
            </a:endParaRPr>
          </a:p>
        </p:txBody>
      </p:sp>
      <p:sp>
        <p:nvSpPr>
          <p:cNvPr id="15" name="TextBox 14"/>
          <p:cNvSpPr txBox="1">
            <a:spLocks noChangeArrowheads="1"/>
          </p:cNvSpPr>
          <p:nvPr/>
        </p:nvSpPr>
        <p:spPr bwMode="auto">
          <a:xfrm>
            <a:off x="4202113" y="5727700"/>
            <a:ext cx="454025" cy="58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FF0000"/>
                </a:solidFill>
              </a:rPr>
              <a:t>11</a:t>
            </a:r>
            <a:endParaRPr lang="zh-CN" altLang="en-US" sz="3200" b="1">
              <a:solidFill>
                <a:srgbClr val="FF0000"/>
              </a:solidFill>
            </a:endParaRPr>
          </a:p>
        </p:txBody>
      </p:sp>
      <p:cxnSp>
        <p:nvCxnSpPr>
          <p:cNvPr id="17" name="直接连接符 16"/>
          <p:cNvCxnSpPr>
            <a:cxnSpLocks noChangeShapeType="1"/>
          </p:cNvCxnSpPr>
          <p:nvPr/>
        </p:nvCxnSpPr>
        <p:spPr bwMode="auto">
          <a:xfrm>
            <a:off x="2571750" y="5143500"/>
            <a:ext cx="1928813"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sp>
        <p:nvSpPr>
          <p:cNvPr id="18" name="圆角矩形标注 17"/>
          <p:cNvSpPr>
            <a:spLocks noChangeArrowheads="1"/>
          </p:cNvSpPr>
          <p:nvPr/>
        </p:nvSpPr>
        <p:spPr bwMode="auto">
          <a:xfrm>
            <a:off x="4143375" y="3286125"/>
            <a:ext cx="2643188" cy="642938"/>
          </a:xfrm>
          <a:prstGeom prst="wedgeRoundRectCallout">
            <a:avLst>
              <a:gd name="adj1" fmla="val -58824"/>
              <a:gd name="adj2" fmla="val 171602"/>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相当于</a:t>
            </a:r>
            <a:r>
              <a:rPr lang="en-US" altLang="zh-CN" sz="2800" b="1">
                <a:solidFill>
                  <a:srgbClr val="0000CC"/>
                </a:solidFill>
              </a:rPr>
              <a:t>i &lt;=11</a:t>
            </a:r>
            <a:endParaRPr lang="zh-CN" altLang="en-US" sz="2800" b="1">
              <a:solidFill>
                <a:srgbClr val="0000CC"/>
              </a:solidFill>
            </a:endParaRPr>
          </a:p>
        </p:txBody>
      </p:sp>
      <p:pic>
        <p:nvPicPr>
          <p:cNvPr id="26637"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9" presetClass="entr" presetSubtype="0" decel="10000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 calcmode="lin" valueType="num">
                                      <p:cBhvr>
                                        <p:cTn id="15" dur="500" fill="hold"/>
                                        <p:tgtEl>
                                          <p:spTgt spid="10"/>
                                        </p:tgtEl>
                                        <p:attrNameLst>
                                          <p:attrName>style.rotation</p:attrName>
                                        </p:attrNameLst>
                                      </p:cBhvr>
                                      <p:tavLst>
                                        <p:tav tm="0">
                                          <p:val>
                                            <p:fltVal val="360"/>
                                          </p:val>
                                        </p:tav>
                                        <p:tav tm="100000">
                                          <p:val>
                                            <p:fltVal val="0"/>
                                          </p:val>
                                        </p:tav>
                                      </p:tavLst>
                                    </p:anim>
                                    <p:animEffect transition="in" filter="fade">
                                      <p:cBhvr>
                                        <p:cTn id="16" dur="5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 calcmode="lin" valueType="num">
                                      <p:cBhvr>
                                        <p:cTn id="23" dur="500" fill="hold"/>
                                        <p:tgtEl>
                                          <p:spTgt spid="11"/>
                                        </p:tgtEl>
                                        <p:attrNameLst>
                                          <p:attrName>style.rotation</p:attrName>
                                        </p:attrNameLst>
                                      </p:cBhvr>
                                      <p:tavLst>
                                        <p:tav tm="0">
                                          <p:val>
                                            <p:fltVal val="360"/>
                                          </p:val>
                                        </p:tav>
                                        <p:tav tm="100000">
                                          <p:val>
                                            <p:fltVal val="0"/>
                                          </p:val>
                                        </p:tav>
                                      </p:tavLst>
                                    </p:anim>
                                    <p:animEffect transition="in" filter="fade">
                                      <p:cBhvr>
                                        <p:cTn id="24" dur="500"/>
                                        <p:tgtEl>
                                          <p:spTgt spid="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9" presetClass="entr" presetSubtype="0" decel="10000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 calcmode="lin" valueType="num">
                                      <p:cBhvr>
                                        <p:cTn id="31" dur="500" fill="hold"/>
                                        <p:tgtEl>
                                          <p:spTgt spid="12"/>
                                        </p:tgtEl>
                                        <p:attrNameLst>
                                          <p:attrName>style.rotation</p:attrName>
                                        </p:attrNameLst>
                                      </p:cBhvr>
                                      <p:tavLst>
                                        <p:tav tm="0">
                                          <p:val>
                                            <p:fltVal val="360"/>
                                          </p:val>
                                        </p:tav>
                                        <p:tav tm="100000">
                                          <p:val>
                                            <p:fltVal val="0"/>
                                          </p:val>
                                        </p:tav>
                                      </p:tavLst>
                                    </p:anim>
                                    <p:animEffect transition="in" filter="fade">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 calcmode="lin" valueType="num">
                                      <p:cBhvr>
                                        <p:cTn id="39" dur="500" fill="hold"/>
                                        <p:tgtEl>
                                          <p:spTgt spid="13"/>
                                        </p:tgtEl>
                                        <p:attrNameLst>
                                          <p:attrName>style.rotation</p:attrName>
                                        </p:attrNameLst>
                                      </p:cBhvr>
                                      <p:tavLst>
                                        <p:tav tm="0">
                                          <p:val>
                                            <p:fltVal val="360"/>
                                          </p:val>
                                        </p:tav>
                                        <p:tav tm="100000">
                                          <p:val>
                                            <p:fltVal val="0"/>
                                          </p:val>
                                        </p:tav>
                                      </p:tavLst>
                                    </p:anim>
                                    <p:animEffect transition="in" filter="fade">
                                      <p:cBhvr>
                                        <p:cTn id="40" dur="500"/>
                                        <p:tgtEl>
                                          <p:spTgt spid="1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 calcmode="lin" valueType="num">
                                      <p:cBhvr>
                                        <p:cTn id="47" dur="500" fill="hold"/>
                                        <p:tgtEl>
                                          <p:spTgt spid="14"/>
                                        </p:tgtEl>
                                        <p:attrNameLst>
                                          <p:attrName>style.rotation</p:attrName>
                                        </p:attrNameLst>
                                      </p:cBhvr>
                                      <p:tavLst>
                                        <p:tav tm="0">
                                          <p:val>
                                            <p:fltVal val="360"/>
                                          </p:val>
                                        </p:tav>
                                        <p:tav tm="100000">
                                          <p:val>
                                            <p:fltVal val="0"/>
                                          </p:val>
                                        </p:tav>
                                      </p:tavLst>
                                    </p:anim>
                                    <p:animEffect transition="in" filter="fade">
                                      <p:cBhvr>
                                        <p:cTn id="48" dur="500"/>
                                        <p:tgtEl>
                                          <p:spTgt spid="1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9" presetClass="entr" presetSubtype="0" decel="10000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500" fill="hold"/>
                                        <p:tgtEl>
                                          <p:spTgt spid="15"/>
                                        </p:tgtEl>
                                        <p:attrNameLst>
                                          <p:attrName>ppt_w</p:attrName>
                                        </p:attrNameLst>
                                      </p:cBhvr>
                                      <p:tavLst>
                                        <p:tav tm="0">
                                          <p:val>
                                            <p:fltVal val="0"/>
                                          </p:val>
                                        </p:tav>
                                        <p:tav tm="100000">
                                          <p:val>
                                            <p:strVal val="#ppt_w"/>
                                          </p:val>
                                        </p:tav>
                                      </p:tavLst>
                                    </p:anim>
                                    <p:anim calcmode="lin" valueType="num">
                                      <p:cBhvr>
                                        <p:cTn id="54" dur="500" fill="hold"/>
                                        <p:tgtEl>
                                          <p:spTgt spid="15"/>
                                        </p:tgtEl>
                                        <p:attrNameLst>
                                          <p:attrName>ppt_h</p:attrName>
                                        </p:attrNameLst>
                                      </p:cBhvr>
                                      <p:tavLst>
                                        <p:tav tm="0">
                                          <p:val>
                                            <p:fltVal val="0"/>
                                          </p:val>
                                        </p:tav>
                                        <p:tav tm="100000">
                                          <p:val>
                                            <p:strVal val="#ppt_h"/>
                                          </p:val>
                                        </p:tav>
                                      </p:tavLst>
                                    </p:anim>
                                    <p:anim calcmode="lin" valueType="num">
                                      <p:cBhvr>
                                        <p:cTn id="55" dur="500" fill="hold"/>
                                        <p:tgtEl>
                                          <p:spTgt spid="15"/>
                                        </p:tgtEl>
                                        <p:attrNameLst>
                                          <p:attrName>style.rotation</p:attrName>
                                        </p:attrNameLst>
                                      </p:cBhvr>
                                      <p:tavLst>
                                        <p:tav tm="0">
                                          <p:val>
                                            <p:fltVal val="360"/>
                                          </p:val>
                                        </p:tav>
                                        <p:tav tm="100000">
                                          <p:val>
                                            <p:fltVal val="0"/>
                                          </p:val>
                                        </p:tav>
                                      </p:tavLst>
                                    </p:anim>
                                    <p:animEffect transition="in" filter="fade">
                                      <p:cBhvr>
                                        <p:cTn id="56" dur="500"/>
                                        <p:tgtEl>
                                          <p:spTgt spid="1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8"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slide(fromLeft)">
                                      <p:cBhvr>
                                        <p:cTn id="61" dur="500"/>
                                        <p:tgtEl>
                                          <p:spTgt spid="17"/>
                                        </p:tgtEl>
                                      </p:cBhvr>
                                    </p:animEffect>
                                  </p:childTnLst>
                                </p:cTn>
                              </p:par>
                            </p:childTnLst>
                          </p:cTn>
                        </p:par>
                        <p:par>
                          <p:cTn id="62" fill="hold" nodeType="afterGroup">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blinds(horizontal)">
                                      <p:cBhvr>
                                        <p:cTn id="6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785813"/>
            <a:ext cx="8153400" cy="5357812"/>
          </a:xfrm>
        </p:spPr>
        <p:txBody>
          <a:bodyPr/>
          <a:lstStyle/>
          <a:p>
            <a:pPr>
              <a:buFont typeface="Wingdings" pitchFamily="2" charset="2"/>
              <a:buNone/>
            </a:pPr>
            <a:r>
              <a:rPr lang="en-US" altLang="zh-CN"/>
              <a:t>  </a:t>
            </a:r>
            <a:r>
              <a:rPr lang="zh-CN" altLang="zh-CN"/>
              <a:t>例</a:t>
            </a:r>
            <a:r>
              <a:rPr lang="en-US" altLang="zh-CN"/>
              <a:t>2.2 </a:t>
            </a:r>
            <a:r>
              <a:rPr lang="zh-CN" altLang="zh-CN"/>
              <a:t>有</a:t>
            </a:r>
            <a:r>
              <a:rPr lang="en-US" altLang="zh-CN"/>
              <a:t>50</a:t>
            </a:r>
            <a:r>
              <a:rPr lang="zh-CN" altLang="zh-CN"/>
              <a:t>个学生，要求将成绩在</a:t>
            </a:r>
            <a:r>
              <a:rPr lang="en-US" altLang="zh-CN"/>
              <a:t>80</a:t>
            </a:r>
            <a:r>
              <a:rPr lang="zh-CN" altLang="zh-CN"/>
              <a:t>分以上的学生的学号和成绩输出。</a:t>
            </a:r>
            <a:endParaRPr lang="en-US" altLang="zh-CN"/>
          </a:p>
          <a:p>
            <a:r>
              <a:rPr lang="zh-CN" altLang="zh-CN" sz="2800"/>
              <a:t>用</a:t>
            </a:r>
            <a:r>
              <a:rPr lang="en-US" altLang="zh-CN" sz="2800">
                <a:solidFill>
                  <a:srgbClr val="C00000"/>
                </a:solidFill>
              </a:rPr>
              <a:t>n</a:t>
            </a:r>
            <a:r>
              <a:rPr lang="en-US" altLang="zh-CN" sz="2800" baseline="-25000">
                <a:solidFill>
                  <a:srgbClr val="C00000"/>
                </a:solidFill>
              </a:rPr>
              <a:t>i</a:t>
            </a:r>
            <a:r>
              <a:rPr lang="zh-CN" altLang="zh-CN" sz="2800"/>
              <a:t>代表第</a:t>
            </a:r>
            <a:r>
              <a:rPr lang="en-US" altLang="zh-CN" sz="2800"/>
              <a:t>i</a:t>
            </a:r>
            <a:r>
              <a:rPr lang="zh-CN" altLang="zh-CN" sz="2800"/>
              <a:t>个学生</a:t>
            </a:r>
            <a:r>
              <a:rPr lang="zh-CN" altLang="en-US" sz="2800"/>
              <a:t>学号，</a:t>
            </a:r>
            <a:r>
              <a:rPr lang="en-US" altLang="zh-CN" sz="2800">
                <a:solidFill>
                  <a:srgbClr val="C00000"/>
                </a:solidFill>
              </a:rPr>
              <a:t>g</a:t>
            </a:r>
            <a:r>
              <a:rPr lang="en-US" altLang="zh-CN" sz="2800" baseline="-25000">
                <a:solidFill>
                  <a:srgbClr val="C00000"/>
                </a:solidFill>
              </a:rPr>
              <a:t>i</a:t>
            </a:r>
            <a:r>
              <a:rPr lang="zh-CN" altLang="zh-CN" sz="2800"/>
              <a:t>表示第</a:t>
            </a:r>
            <a:r>
              <a:rPr lang="en-US" altLang="zh-CN" sz="2800"/>
              <a:t>i</a:t>
            </a:r>
            <a:r>
              <a:rPr lang="zh-CN" altLang="zh-CN" sz="2800"/>
              <a:t>个学生成绩</a:t>
            </a:r>
            <a:endParaRPr lang="en-US" altLang="zh-CN" sz="2800"/>
          </a:p>
          <a:p>
            <a:pPr lvl="1">
              <a:buFont typeface="Wingdings" pitchFamily="2" charset="2"/>
              <a:buNone/>
            </a:pPr>
            <a:r>
              <a:rPr lang="en-US" altLang="zh-CN"/>
              <a:t>S1</a:t>
            </a:r>
            <a:r>
              <a:rPr lang="zh-CN" altLang="zh-CN"/>
              <a:t>：</a:t>
            </a:r>
            <a:r>
              <a:rPr lang="en-US" altLang="zh-CN"/>
              <a:t>1</a:t>
            </a:r>
            <a:r>
              <a:rPr lang="en-US" altLang="zh-CN">
                <a:sym typeface="Symbol" pitchFamily="18" charset="2"/>
              </a:rPr>
              <a:t></a:t>
            </a:r>
            <a:r>
              <a:rPr lang="en-US" altLang="zh-CN"/>
              <a:t>i</a:t>
            </a:r>
            <a:endParaRPr lang="zh-CN" altLang="zh-CN"/>
          </a:p>
          <a:p>
            <a:pPr lvl="1">
              <a:buFont typeface="Wingdings" pitchFamily="2" charset="2"/>
              <a:buNone/>
            </a:pPr>
            <a:r>
              <a:rPr lang="en-US" altLang="zh-CN"/>
              <a:t>S2</a:t>
            </a:r>
            <a:r>
              <a:rPr lang="zh-CN" altLang="zh-CN"/>
              <a:t>：如果</a:t>
            </a:r>
            <a:r>
              <a:rPr lang="en-US" altLang="zh-CN"/>
              <a:t>g</a:t>
            </a:r>
            <a:r>
              <a:rPr lang="en-US" altLang="zh-CN" baseline="-25000"/>
              <a:t>i</a:t>
            </a:r>
            <a:r>
              <a:rPr lang="zh-CN" altLang="zh-CN"/>
              <a:t>≥</a:t>
            </a:r>
            <a:r>
              <a:rPr lang="en-US" altLang="zh-CN"/>
              <a:t>80</a:t>
            </a:r>
            <a:r>
              <a:rPr lang="zh-CN" altLang="zh-CN"/>
              <a:t>，</a:t>
            </a:r>
            <a:endParaRPr lang="en-US" altLang="zh-CN"/>
          </a:p>
          <a:p>
            <a:pPr lvl="1">
              <a:buFont typeface="Wingdings" pitchFamily="2" charset="2"/>
              <a:buNone/>
            </a:pPr>
            <a:r>
              <a:rPr lang="en-US" altLang="zh-CN"/>
              <a:t>        </a:t>
            </a:r>
            <a:r>
              <a:rPr lang="zh-CN" altLang="zh-CN"/>
              <a:t>则输出</a:t>
            </a:r>
            <a:r>
              <a:rPr lang="en-US" altLang="zh-CN"/>
              <a:t>n</a:t>
            </a:r>
            <a:r>
              <a:rPr lang="en-US" altLang="zh-CN" baseline="-25000"/>
              <a:t>i</a:t>
            </a:r>
            <a:r>
              <a:rPr lang="zh-CN" altLang="zh-CN"/>
              <a:t>和</a:t>
            </a:r>
            <a:r>
              <a:rPr lang="en-US" altLang="zh-CN"/>
              <a:t>g</a:t>
            </a:r>
            <a:r>
              <a:rPr lang="en-US" altLang="zh-CN" baseline="-25000"/>
              <a:t>i</a:t>
            </a:r>
            <a:r>
              <a:rPr lang="zh-CN" altLang="zh-CN"/>
              <a:t>，否则不输出</a:t>
            </a:r>
          </a:p>
          <a:p>
            <a:pPr lvl="1">
              <a:buFont typeface="Wingdings" pitchFamily="2" charset="2"/>
              <a:buNone/>
            </a:pPr>
            <a:r>
              <a:rPr lang="en-US" altLang="zh-CN"/>
              <a:t>S3</a:t>
            </a:r>
            <a:r>
              <a:rPr lang="zh-CN" altLang="zh-CN"/>
              <a:t>：</a:t>
            </a:r>
            <a:r>
              <a:rPr lang="en-US" altLang="zh-CN"/>
              <a:t>i+1</a:t>
            </a:r>
            <a:r>
              <a:rPr lang="en-US" altLang="zh-CN">
                <a:sym typeface="Symbol" pitchFamily="18" charset="2"/>
              </a:rPr>
              <a:t></a:t>
            </a:r>
            <a:r>
              <a:rPr lang="en-US" altLang="zh-CN"/>
              <a:t>i</a:t>
            </a:r>
            <a:endParaRPr lang="zh-CN" altLang="zh-CN"/>
          </a:p>
          <a:p>
            <a:pPr lvl="1">
              <a:buFont typeface="Wingdings" pitchFamily="2" charset="2"/>
              <a:buNone/>
            </a:pPr>
            <a:r>
              <a:rPr lang="en-US" altLang="zh-CN"/>
              <a:t>S4</a:t>
            </a:r>
            <a:r>
              <a:rPr lang="zh-CN" altLang="zh-CN"/>
              <a:t>：如果</a:t>
            </a:r>
            <a:r>
              <a:rPr lang="en-US" altLang="zh-CN"/>
              <a:t>i</a:t>
            </a:r>
            <a:r>
              <a:rPr lang="zh-CN" altLang="zh-CN"/>
              <a:t>≤</a:t>
            </a:r>
            <a:r>
              <a:rPr lang="en-US" altLang="zh-CN"/>
              <a:t>50</a:t>
            </a:r>
            <a:r>
              <a:rPr lang="zh-CN" altLang="zh-CN"/>
              <a:t>，返回到步骤</a:t>
            </a:r>
            <a:r>
              <a:rPr lang="en-US" altLang="zh-CN"/>
              <a:t>S2</a:t>
            </a:r>
            <a:r>
              <a:rPr lang="zh-CN" altLang="zh-CN"/>
              <a:t>，继续执行，否则，算法结束</a:t>
            </a:r>
          </a:p>
          <a:p>
            <a:endParaRPr lang="zh-CN" altLang="en-US" sz="2800"/>
          </a:p>
        </p:txBody>
      </p:sp>
      <p:pic>
        <p:nvPicPr>
          <p:cNvPr id="27651"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857250"/>
            <a:ext cx="8153400" cy="5072063"/>
          </a:xfrm>
        </p:spPr>
        <p:txBody>
          <a:bodyPr/>
          <a:lstStyle/>
          <a:p>
            <a:pPr>
              <a:buFont typeface="Wingdings" pitchFamily="2" charset="2"/>
              <a:buNone/>
            </a:pPr>
            <a:r>
              <a:rPr lang="en-US" altLang="zh-CN"/>
              <a:t>  </a:t>
            </a:r>
            <a:r>
              <a:rPr lang="zh-CN" altLang="zh-CN"/>
              <a:t>例</a:t>
            </a:r>
            <a:r>
              <a:rPr lang="en-US" altLang="zh-CN"/>
              <a:t>2.3 </a:t>
            </a:r>
            <a:r>
              <a:rPr lang="zh-CN" altLang="zh-CN"/>
              <a:t>判定</a:t>
            </a:r>
            <a:r>
              <a:rPr lang="en-US" altLang="zh-CN"/>
              <a:t>2000</a:t>
            </a:r>
            <a:r>
              <a:rPr lang="zh-CN" altLang="zh-CN"/>
              <a:t>—</a:t>
            </a:r>
            <a:r>
              <a:rPr lang="en-US" altLang="zh-CN"/>
              <a:t>2500</a:t>
            </a:r>
            <a:r>
              <a:rPr lang="zh-CN" altLang="zh-CN"/>
              <a:t>年中的每一年是否闰年，并将结果输出。</a:t>
            </a:r>
            <a:endParaRPr lang="en-US" altLang="zh-CN"/>
          </a:p>
          <a:p>
            <a:r>
              <a:rPr lang="zh-CN" altLang="zh-CN"/>
              <a:t>闰年的条件：</a:t>
            </a:r>
          </a:p>
          <a:p>
            <a:pPr lvl="1">
              <a:buFont typeface="Wingdings" pitchFamily="2" charset="2"/>
              <a:buNone/>
            </a:pPr>
            <a:r>
              <a:rPr lang="en-US" altLang="zh-CN"/>
              <a:t> (1)</a:t>
            </a:r>
            <a:r>
              <a:rPr lang="zh-CN" altLang="zh-CN"/>
              <a:t>能被</a:t>
            </a:r>
            <a:r>
              <a:rPr lang="en-US" altLang="zh-CN"/>
              <a:t>4</a:t>
            </a:r>
            <a:r>
              <a:rPr lang="zh-CN" altLang="zh-CN"/>
              <a:t>整除，但不能被</a:t>
            </a:r>
            <a:r>
              <a:rPr lang="en-US" altLang="zh-CN"/>
              <a:t>100</a:t>
            </a:r>
            <a:r>
              <a:rPr lang="zh-CN" altLang="zh-CN"/>
              <a:t>整除的年份都是闰年，如</a:t>
            </a:r>
            <a:r>
              <a:rPr lang="en-US" altLang="zh-CN"/>
              <a:t>2008</a:t>
            </a:r>
            <a:r>
              <a:rPr lang="zh-CN" altLang="zh-CN"/>
              <a:t>、</a:t>
            </a:r>
            <a:r>
              <a:rPr lang="en-US" altLang="zh-CN"/>
              <a:t>2012</a:t>
            </a:r>
            <a:r>
              <a:rPr lang="zh-CN" altLang="zh-CN"/>
              <a:t>、</a:t>
            </a:r>
            <a:r>
              <a:rPr lang="en-US" altLang="zh-CN"/>
              <a:t>2048</a:t>
            </a:r>
            <a:r>
              <a:rPr lang="zh-CN" altLang="zh-CN"/>
              <a:t>年</a:t>
            </a:r>
          </a:p>
          <a:p>
            <a:pPr lvl="1">
              <a:buFont typeface="Wingdings" pitchFamily="2" charset="2"/>
              <a:buNone/>
            </a:pPr>
            <a:r>
              <a:rPr lang="en-US" altLang="zh-CN"/>
              <a:t> (2)</a:t>
            </a:r>
            <a:r>
              <a:rPr lang="zh-CN" altLang="zh-CN"/>
              <a:t>能被</a:t>
            </a:r>
            <a:r>
              <a:rPr lang="en-US" altLang="zh-CN"/>
              <a:t>400</a:t>
            </a:r>
            <a:r>
              <a:rPr lang="zh-CN" altLang="zh-CN"/>
              <a:t>整除的年份是闰年，如</a:t>
            </a:r>
            <a:r>
              <a:rPr lang="en-US" altLang="zh-CN"/>
              <a:t>2000</a:t>
            </a:r>
            <a:r>
              <a:rPr lang="zh-CN" altLang="zh-CN"/>
              <a:t>年</a:t>
            </a:r>
          </a:p>
          <a:p>
            <a:pPr lvl="1"/>
            <a:r>
              <a:rPr lang="zh-CN" altLang="zh-CN"/>
              <a:t>不符合这两个条件的年份不是闰年</a:t>
            </a:r>
            <a:endParaRPr lang="en-US" altLang="zh-CN"/>
          </a:p>
          <a:p>
            <a:pPr lvl="1"/>
            <a:r>
              <a:rPr lang="zh-CN" altLang="zh-CN"/>
              <a:t>例如</a:t>
            </a:r>
            <a:r>
              <a:rPr lang="en-US" altLang="zh-CN"/>
              <a:t>2009</a:t>
            </a:r>
            <a:r>
              <a:rPr lang="zh-CN" altLang="zh-CN"/>
              <a:t>、</a:t>
            </a:r>
            <a:r>
              <a:rPr lang="en-US" altLang="zh-CN"/>
              <a:t>2100</a:t>
            </a:r>
            <a:r>
              <a:rPr lang="zh-CN" altLang="zh-CN"/>
              <a:t>年</a:t>
            </a:r>
            <a:endParaRPr lang="zh-CN" altLang="en-US"/>
          </a:p>
        </p:txBody>
      </p:sp>
      <p:pic>
        <p:nvPicPr>
          <p:cNvPr id="28675"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642938"/>
            <a:ext cx="8153400" cy="5786437"/>
          </a:xfrm>
        </p:spPr>
        <p:txBody>
          <a:bodyPr/>
          <a:lstStyle/>
          <a:p>
            <a:pPr>
              <a:lnSpc>
                <a:spcPct val="100000"/>
              </a:lnSpc>
            </a:pPr>
            <a:r>
              <a:rPr lang="zh-CN" altLang="zh-CN" sz="2800"/>
              <a:t>设</a:t>
            </a:r>
            <a:r>
              <a:rPr lang="en-US" altLang="zh-CN" sz="2800"/>
              <a:t>year</a:t>
            </a:r>
            <a:r>
              <a:rPr lang="zh-CN" altLang="zh-CN" sz="2800"/>
              <a:t>为被检测的年份。算法表示如下：</a:t>
            </a:r>
          </a:p>
          <a:p>
            <a:pPr lvl="1">
              <a:lnSpc>
                <a:spcPct val="100000"/>
              </a:lnSpc>
            </a:pPr>
            <a:r>
              <a:rPr lang="en-US" altLang="zh-CN"/>
              <a:t>S1</a:t>
            </a:r>
            <a:r>
              <a:rPr lang="zh-CN" altLang="zh-CN"/>
              <a:t>：</a:t>
            </a:r>
            <a:r>
              <a:rPr lang="en-US" altLang="zh-CN"/>
              <a:t>2000</a:t>
            </a:r>
            <a:r>
              <a:rPr lang="en-US" altLang="zh-CN">
                <a:sym typeface="Symbol" pitchFamily="18" charset="2"/>
              </a:rPr>
              <a:t></a:t>
            </a:r>
            <a:r>
              <a:rPr lang="en-US" altLang="zh-CN"/>
              <a:t>year</a:t>
            </a:r>
            <a:endParaRPr lang="zh-CN" altLang="zh-CN"/>
          </a:p>
          <a:p>
            <a:pPr lvl="1">
              <a:lnSpc>
                <a:spcPct val="100000"/>
              </a:lnSpc>
            </a:pPr>
            <a:r>
              <a:rPr lang="en-US" altLang="zh-CN"/>
              <a:t>S2</a:t>
            </a:r>
            <a:r>
              <a:rPr lang="zh-CN" altLang="zh-CN"/>
              <a:t>：若</a:t>
            </a:r>
            <a:r>
              <a:rPr lang="en-US" altLang="zh-CN"/>
              <a:t>year</a:t>
            </a:r>
            <a:r>
              <a:rPr lang="zh-CN" altLang="zh-CN"/>
              <a:t>不能被</a:t>
            </a:r>
            <a:r>
              <a:rPr lang="en-US" altLang="zh-CN"/>
              <a:t>4</a:t>
            </a:r>
            <a:r>
              <a:rPr lang="zh-CN" altLang="zh-CN"/>
              <a:t>整除，则输出</a:t>
            </a:r>
            <a:r>
              <a:rPr lang="en-US" altLang="zh-CN"/>
              <a:t>year </a:t>
            </a:r>
            <a:r>
              <a:rPr lang="zh-CN" altLang="zh-CN"/>
              <a:t>的值和“不是闰年”。然后转到</a:t>
            </a:r>
            <a:r>
              <a:rPr lang="en-US" altLang="zh-CN"/>
              <a:t>S6</a:t>
            </a:r>
            <a:endParaRPr lang="zh-CN" altLang="zh-CN"/>
          </a:p>
          <a:p>
            <a:pPr lvl="1">
              <a:lnSpc>
                <a:spcPct val="100000"/>
              </a:lnSpc>
            </a:pPr>
            <a:r>
              <a:rPr lang="en-US" altLang="zh-CN"/>
              <a:t>S3</a:t>
            </a:r>
            <a:r>
              <a:rPr lang="zh-CN" altLang="zh-CN"/>
              <a:t>：若</a:t>
            </a:r>
            <a:r>
              <a:rPr lang="en-US" altLang="zh-CN"/>
              <a:t>year</a:t>
            </a:r>
            <a:r>
              <a:rPr lang="zh-CN" altLang="zh-CN"/>
              <a:t>能被</a:t>
            </a:r>
            <a:r>
              <a:rPr lang="en-US" altLang="zh-CN"/>
              <a:t>4</a:t>
            </a:r>
            <a:r>
              <a:rPr lang="zh-CN" altLang="zh-CN"/>
              <a:t>整除，不能被</a:t>
            </a:r>
            <a:r>
              <a:rPr lang="en-US" altLang="zh-CN"/>
              <a:t>100</a:t>
            </a:r>
            <a:r>
              <a:rPr lang="zh-CN" altLang="zh-CN"/>
              <a:t>整除，则输出</a:t>
            </a:r>
            <a:r>
              <a:rPr lang="en-US" altLang="zh-CN"/>
              <a:t>year</a:t>
            </a:r>
            <a:r>
              <a:rPr lang="zh-CN" altLang="zh-CN"/>
              <a:t>的值和“是闰年”。然后转到</a:t>
            </a:r>
            <a:r>
              <a:rPr lang="en-US" altLang="zh-CN"/>
              <a:t>S6</a:t>
            </a:r>
            <a:endParaRPr lang="zh-CN" altLang="zh-CN"/>
          </a:p>
          <a:p>
            <a:pPr lvl="1">
              <a:lnSpc>
                <a:spcPct val="100000"/>
              </a:lnSpc>
            </a:pPr>
            <a:r>
              <a:rPr lang="en-US" altLang="zh-CN"/>
              <a:t>S4</a:t>
            </a:r>
            <a:r>
              <a:rPr lang="zh-CN" altLang="zh-CN"/>
              <a:t>：若</a:t>
            </a:r>
            <a:r>
              <a:rPr lang="en-US" altLang="zh-CN"/>
              <a:t>year</a:t>
            </a:r>
            <a:r>
              <a:rPr lang="zh-CN" altLang="zh-CN"/>
              <a:t>能被</a:t>
            </a:r>
            <a:r>
              <a:rPr lang="en-US" altLang="zh-CN"/>
              <a:t>400</a:t>
            </a:r>
            <a:r>
              <a:rPr lang="zh-CN" altLang="zh-CN"/>
              <a:t>整除，</a:t>
            </a:r>
            <a:r>
              <a:rPr lang="zh-CN" altLang="en-US"/>
              <a:t>则</a:t>
            </a:r>
            <a:r>
              <a:rPr lang="zh-CN" altLang="zh-CN"/>
              <a:t>输出</a:t>
            </a:r>
            <a:r>
              <a:rPr lang="en-US" altLang="zh-CN"/>
              <a:t>year</a:t>
            </a:r>
            <a:r>
              <a:rPr lang="zh-CN" altLang="zh-CN"/>
              <a:t>的值和“是闰年” ，然后转到</a:t>
            </a:r>
            <a:r>
              <a:rPr lang="en-US" altLang="zh-CN"/>
              <a:t>S6</a:t>
            </a:r>
            <a:endParaRPr lang="zh-CN" altLang="zh-CN"/>
          </a:p>
          <a:p>
            <a:pPr lvl="1">
              <a:lnSpc>
                <a:spcPct val="100000"/>
              </a:lnSpc>
            </a:pPr>
            <a:r>
              <a:rPr lang="en-US" altLang="zh-CN"/>
              <a:t>S5: </a:t>
            </a:r>
            <a:r>
              <a:rPr lang="zh-CN" altLang="en-US"/>
              <a:t>其他情况</a:t>
            </a:r>
            <a:r>
              <a:rPr lang="zh-CN" altLang="zh-CN"/>
              <a:t>输出</a:t>
            </a:r>
            <a:r>
              <a:rPr lang="en-US" altLang="zh-CN"/>
              <a:t>year</a:t>
            </a:r>
            <a:r>
              <a:rPr lang="zh-CN" altLang="zh-CN"/>
              <a:t>的值和“不是闰年”</a:t>
            </a:r>
          </a:p>
          <a:p>
            <a:pPr lvl="1">
              <a:lnSpc>
                <a:spcPct val="100000"/>
              </a:lnSpc>
            </a:pPr>
            <a:r>
              <a:rPr lang="en-US" altLang="zh-CN"/>
              <a:t>S6</a:t>
            </a:r>
            <a:r>
              <a:rPr lang="zh-CN" altLang="zh-CN"/>
              <a:t>：</a:t>
            </a:r>
            <a:r>
              <a:rPr lang="en-US" altLang="zh-CN"/>
              <a:t>year+1</a:t>
            </a:r>
            <a:r>
              <a:rPr lang="en-US" altLang="zh-CN">
                <a:sym typeface="Symbol" pitchFamily="18" charset="2"/>
              </a:rPr>
              <a:t></a:t>
            </a:r>
            <a:r>
              <a:rPr lang="en-US" altLang="zh-CN"/>
              <a:t>year</a:t>
            </a:r>
            <a:endParaRPr lang="zh-CN" altLang="zh-CN"/>
          </a:p>
          <a:p>
            <a:pPr lvl="1">
              <a:lnSpc>
                <a:spcPct val="100000"/>
              </a:lnSpc>
            </a:pPr>
            <a:r>
              <a:rPr lang="en-US" altLang="zh-CN"/>
              <a:t>S7</a:t>
            </a:r>
            <a:r>
              <a:rPr lang="zh-CN" altLang="zh-CN"/>
              <a:t>：当</a:t>
            </a:r>
            <a:r>
              <a:rPr lang="en-US" altLang="zh-CN"/>
              <a:t>year</a:t>
            </a:r>
            <a:r>
              <a:rPr lang="zh-CN" altLang="zh-CN"/>
              <a:t>≤</a:t>
            </a:r>
            <a:r>
              <a:rPr lang="en-US" altLang="zh-CN"/>
              <a:t>2500</a:t>
            </a:r>
            <a:r>
              <a:rPr lang="zh-CN" altLang="zh-CN"/>
              <a:t>时，转</a:t>
            </a:r>
            <a:r>
              <a:rPr lang="en-US" altLang="zh-CN"/>
              <a:t>S2</a:t>
            </a:r>
            <a:r>
              <a:rPr lang="zh-CN" altLang="zh-CN"/>
              <a:t>，否则停止</a:t>
            </a:r>
            <a:endParaRPr lang="zh-CN" altLang="en-US"/>
          </a:p>
        </p:txBody>
      </p:sp>
      <p:pic>
        <p:nvPicPr>
          <p:cNvPr id="29699"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椭圆 3"/>
          <p:cNvSpPr>
            <a:spLocks noChangeArrowheads="1"/>
          </p:cNvSpPr>
          <p:nvPr/>
        </p:nvSpPr>
        <p:spPr bwMode="auto">
          <a:xfrm rot="-3158859">
            <a:off x="549275" y="1243013"/>
            <a:ext cx="7358063" cy="4554537"/>
          </a:xfrm>
          <a:prstGeom prst="ellipse">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5" name="任意多边形 4"/>
          <p:cNvSpPr>
            <a:spLocks/>
          </p:cNvSpPr>
          <p:nvPr/>
        </p:nvSpPr>
        <p:spPr bwMode="auto">
          <a:xfrm>
            <a:off x="3532188" y="1014413"/>
            <a:ext cx="3468687" cy="1763712"/>
          </a:xfrm>
          <a:custGeom>
            <a:avLst/>
            <a:gdLst>
              <a:gd name="T0" fmla="*/ 0 w 3281819"/>
              <a:gd name="T1" fmla="*/ 0 h 1764082"/>
              <a:gd name="T2" fmla="*/ 976095 w 3281819"/>
              <a:gd name="T3" fmla="*/ 1477451 h 1764082"/>
              <a:gd name="T4" fmla="*/ 3874802 w 3281819"/>
              <a:gd name="T5" fmla="*/ 1715346 h 1764082"/>
              <a:gd name="T6" fmla="*/ 0 60000 65536"/>
              <a:gd name="T7" fmla="*/ 0 60000 65536"/>
              <a:gd name="T8" fmla="*/ 0 60000 65536"/>
              <a:gd name="T9" fmla="*/ 0 w 3281819"/>
              <a:gd name="T10" fmla="*/ 0 h 1764082"/>
              <a:gd name="T11" fmla="*/ 3281819 w 3281819"/>
              <a:gd name="T12" fmla="*/ 1764082 h 1764082"/>
            </a:gdLst>
            <a:ahLst/>
            <a:cxnLst>
              <a:cxn ang="T6">
                <a:pos x="T0" y="T1"/>
              </a:cxn>
              <a:cxn ang="T7">
                <a:pos x="T2" y="T3"/>
              </a:cxn>
              <a:cxn ang="T8">
                <a:pos x="T4" y="T5"/>
              </a:cxn>
            </a:cxnLst>
            <a:rect l="T9" t="T10" r="T11" b="T12"/>
            <a:pathLst>
              <a:path w="3281819" h="1764082">
                <a:moveTo>
                  <a:pt x="0" y="0"/>
                </a:moveTo>
                <a:cubicBezTo>
                  <a:pt x="139874" y="596030"/>
                  <a:pt x="279748" y="1192060"/>
                  <a:pt x="826718" y="1478071"/>
                </a:cubicBezTo>
                <a:cubicBezTo>
                  <a:pt x="1373688" y="1764082"/>
                  <a:pt x="2327753" y="1740074"/>
                  <a:pt x="3281819" y="1716066"/>
                </a:cubicBezTo>
              </a:path>
            </a:pathLst>
          </a:cu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6" name="TextBox 5"/>
          <p:cNvSpPr txBox="1">
            <a:spLocks noChangeArrowheads="1"/>
          </p:cNvSpPr>
          <p:nvPr/>
        </p:nvSpPr>
        <p:spPr bwMode="auto">
          <a:xfrm>
            <a:off x="4357688" y="642938"/>
            <a:ext cx="17859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solidFill>
                  <a:srgbClr val="00B050"/>
                </a:solidFill>
              </a:rPr>
              <a:t>year</a:t>
            </a:r>
            <a:r>
              <a:rPr lang="zh-CN" altLang="en-US" sz="2800" b="1">
                <a:solidFill>
                  <a:srgbClr val="00B050"/>
                </a:solidFill>
              </a:rPr>
              <a:t>不能被</a:t>
            </a:r>
            <a:r>
              <a:rPr lang="en-US" altLang="zh-CN" sz="2800" b="1">
                <a:solidFill>
                  <a:srgbClr val="00B050"/>
                </a:solidFill>
              </a:rPr>
              <a:t>4</a:t>
            </a:r>
            <a:r>
              <a:rPr lang="zh-CN" altLang="en-US" sz="2800" b="1">
                <a:solidFill>
                  <a:srgbClr val="00B050"/>
                </a:solidFill>
              </a:rPr>
              <a:t>整除</a:t>
            </a:r>
          </a:p>
        </p:txBody>
      </p:sp>
      <p:sp>
        <p:nvSpPr>
          <p:cNvPr id="7" name="TextBox 6"/>
          <p:cNvSpPr txBox="1">
            <a:spLocks noChangeArrowheads="1"/>
          </p:cNvSpPr>
          <p:nvPr/>
        </p:nvSpPr>
        <p:spPr bwMode="auto">
          <a:xfrm>
            <a:off x="4643438" y="1785938"/>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9D138D"/>
                </a:solidFill>
              </a:rPr>
              <a:t>非闰年</a:t>
            </a:r>
          </a:p>
        </p:txBody>
      </p:sp>
      <p:sp>
        <p:nvSpPr>
          <p:cNvPr id="8" name="TextBox 7"/>
          <p:cNvSpPr txBox="1">
            <a:spLocks noChangeArrowheads="1"/>
          </p:cNvSpPr>
          <p:nvPr/>
        </p:nvSpPr>
        <p:spPr bwMode="auto">
          <a:xfrm>
            <a:off x="4357688" y="2928938"/>
            <a:ext cx="21431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solidFill>
                  <a:srgbClr val="00B050"/>
                </a:solidFill>
              </a:rPr>
              <a:t>year</a:t>
            </a:r>
            <a:r>
              <a:rPr lang="zh-CN" altLang="en-US" sz="2800" b="1">
                <a:solidFill>
                  <a:srgbClr val="00B050"/>
                </a:solidFill>
              </a:rPr>
              <a:t>被</a:t>
            </a:r>
            <a:r>
              <a:rPr lang="en-US" altLang="zh-CN" sz="2800" b="1">
                <a:solidFill>
                  <a:srgbClr val="00B050"/>
                </a:solidFill>
              </a:rPr>
              <a:t>4</a:t>
            </a:r>
            <a:r>
              <a:rPr lang="zh-CN" altLang="en-US" sz="2800" b="1">
                <a:solidFill>
                  <a:srgbClr val="00B050"/>
                </a:solidFill>
              </a:rPr>
              <a:t>整除，但不能被</a:t>
            </a:r>
            <a:r>
              <a:rPr lang="en-US" altLang="zh-CN" sz="2800" b="1">
                <a:solidFill>
                  <a:srgbClr val="00B050"/>
                </a:solidFill>
              </a:rPr>
              <a:t>100</a:t>
            </a:r>
            <a:r>
              <a:rPr lang="zh-CN" altLang="en-US" sz="2800" b="1">
                <a:solidFill>
                  <a:srgbClr val="00B050"/>
                </a:solidFill>
              </a:rPr>
              <a:t>整除</a:t>
            </a:r>
          </a:p>
        </p:txBody>
      </p:sp>
      <p:sp>
        <p:nvSpPr>
          <p:cNvPr id="9" name="任意多边形 8"/>
          <p:cNvSpPr>
            <a:spLocks/>
          </p:cNvSpPr>
          <p:nvPr/>
        </p:nvSpPr>
        <p:spPr bwMode="auto">
          <a:xfrm>
            <a:off x="3776663" y="2500313"/>
            <a:ext cx="1108075" cy="3500437"/>
          </a:xfrm>
          <a:custGeom>
            <a:avLst/>
            <a:gdLst>
              <a:gd name="T0" fmla="*/ 619503 w 1108554"/>
              <a:gd name="T1" fmla="*/ 0 h 3457183"/>
              <a:gd name="T2" fmla="*/ 81349 w 1108554"/>
              <a:gd name="T3" fmla="*/ 1338919 h 3457183"/>
              <a:gd name="T4" fmla="*/ 1107596 w 1108554"/>
              <a:gd name="T5" fmla="*/ 3587780 h 3457183"/>
              <a:gd name="T6" fmla="*/ 0 60000 65536"/>
              <a:gd name="T7" fmla="*/ 0 60000 65536"/>
              <a:gd name="T8" fmla="*/ 0 60000 65536"/>
              <a:gd name="T9" fmla="*/ 0 w 1108554"/>
              <a:gd name="T10" fmla="*/ 0 h 3457183"/>
              <a:gd name="T11" fmla="*/ 1108554 w 1108554"/>
              <a:gd name="T12" fmla="*/ 3457183 h 3457183"/>
            </a:gdLst>
            <a:ahLst/>
            <a:cxnLst>
              <a:cxn ang="T6">
                <a:pos x="T0" y="T1"/>
              </a:cxn>
              <a:cxn ang="T7">
                <a:pos x="T2" y="T3"/>
              </a:cxn>
              <a:cxn ang="T8">
                <a:pos x="T4" y="T5"/>
              </a:cxn>
            </a:cxnLst>
            <a:rect l="T9" t="T10" r="T11" b="T12"/>
            <a:pathLst>
              <a:path w="1108554" h="3457183">
                <a:moveTo>
                  <a:pt x="620039" y="0"/>
                </a:moveTo>
                <a:cubicBezTo>
                  <a:pt x="310019" y="356991"/>
                  <a:pt x="0" y="713983"/>
                  <a:pt x="81419" y="1290180"/>
                </a:cubicBezTo>
                <a:cubicBezTo>
                  <a:pt x="162838" y="1866377"/>
                  <a:pt x="635696" y="2661780"/>
                  <a:pt x="1108554" y="3457183"/>
                </a:cubicBezTo>
              </a:path>
            </a:pathLst>
          </a:cu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 name="TextBox 9"/>
          <p:cNvSpPr txBox="1">
            <a:spLocks noChangeArrowheads="1"/>
          </p:cNvSpPr>
          <p:nvPr/>
        </p:nvSpPr>
        <p:spPr bwMode="auto">
          <a:xfrm>
            <a:off x="4286250" y="4357688"/>
            <a:ext cx="1785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9D138D"/>
                </a:solidFill>
              </a:rPr>
              <a:t>闰年</a:t>
            </a:r>
          </a:p>
        </p:txBody>
      </p:sp>
      <p:sp>
        <p:nvSpPr>
          <p:cNvPr id="11" name="任意多边形 10"/>
          <p:cNvSpPr>
            <a:spLocks/>
          </p:cNvSpPr>
          <p:nvPr/>
        </p:nvSpPr>
        <p:spPr bwMode="auto">
          <a:xfrm>
            <a:off x="1327150" y="4710113"/>
            <a:ext cx="2806700" cy="623887"/>
          </a:xfrm>
          <a:custGeom>
            <a:avLst/>
            <a:gdLst>
              <a:gd name="T0" fmla="*/ 2807570 w 2805830"/>
              <a:gd name="T1" fmla="*/ 0 h 624214"/>
              <a:gd name="T2" fmla="*/ 2281149 w 2805830"/>
              <a:gd name="T3" fmla="*/ 262771 h 624214"/>
              <a:gd name="T4" fmla="*/ 1453921 w 2805830"/>
              <a:gd name="T5" fmla="*/ 187695 h 624214"/>
              <a:gd name="T6" fmla="*/ 714425 w 2805830"/>
              <a:gd name="T7" fmla="*/ 575594 h 624214"/>
              <a:gd name="T8" fmla="*/ 0 w 2805830"/>
              <a:gd name="T9" fmla="*/ 475491 h 624214"/>
              <a:gd name="T10" fmla="*/ 0 60000 65536"/>
              <a:gd name="T11" fmla="*/ 0 60000 65536"/>
              <a:gd name="T12" fmla="*/ 0 60000 65536"/>
              <a:gd name="T13" fmla="*/ 0 60000 65536"/>
              <a:gd name="T14" fmla="*/ 0 60000 65536"/>
              <a:gd name="T15" fmla="*/ 0 w 2805830"/>
              <a:gd name="T16" fmla="*/ 0 h 624214"/>
              <a:gd name="T17" fmla="*/ 2805830 w 2805830"/>
              <a:gd name="T18" fmla="*/ 624214 h 624214"/>
            </a:gdLst>
            <a:ahLst/>
            <a:cxnLst>
              <a:cxn ang="T10">
                <a:pos x="T0" y="T1"/>
              </a:cxn>
              <a:cxn ang="T11">
                <a:pos x="T2" y="T3"/>
              </a:cxn>
              <a:cxn ang="T12">
                <a:pos x="T4" y="T5"/>
              </a:cxn>
              <a:cxn ang="T13">
                <a:pos x="T6" y="T7"/>
              </a:cxn>
              <a:cxn ang="T14">
                <a:pos x="T8" y="T9"/>
              </a:cxn>
            </a:cxnLst>
            <a:rect l="T15" t="T16" r="T17" b="T18"/>
            <a:pathLst>
              <a:path w="2805830" h="624214">
                <a:moveTo>
                  <a:pt x="2805830" y="0"/>
                </a:moveTo>
                <a:cubicBezTo>
                  <a:pt x="2655517" y="115866"/>
                  <a:pt x="2505205" y="231732"/>
                  <a:pt x="2279737" y="263047"/>
                </a:cubicBezTo>
                <a:cubicBezTo>
                  <a:pt x="2054269" y="294362"/>
                  <a:pt x="1713978" y="135699"/>
                  <a:pt x="1453019" y="187891"/>
                </a:cubicBezTo>
                <a:cubicBezTo>
                  <a:pt x="1192060" y="240083"/>
                  <a:pt x="956153" y="528182"/>
                  <a:pt x="713983" y="576198"/>
                </a:cubicBezTo>
                <a:cubicBezTo>
                  <a:pt x="471813" y="624214"/>
                  <a:pt x="0" y="475989"/>
                  <a:pt x="0" y="475989"/>
                </a:cubicBezTo>
              </a:path>
            </a:pathLst>
          </a:cu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2" name="TextBox 11"/>
          <p:cNvSpPr txBox="1">
            <a:spLocks noChangeArrowheads="1"/>
          </p:cNvSpPr>
          <p:nvPr/>
        </p:nvSpPr>
        <p:spPr bwMode="auto">
          <a:xfrm>
            <a:off x="1785938" y="2973388"/>
            <a:ext cx="21431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solidFill>
                  <a:srgbClr val="00B050"/>
                </a:solidFill>
              </a:rPr>
              <a:t>year</a:t>
            </a:r>
            <a:r>
              <a:rPr lang="zh-CN" altLang="en-US" sz="2800" b="1">
                <a:solidFill>
                  <a:srgbClr val="00B050"/>
                </a:solidFill>
              </a:rPr>
              <a:t>被</a:t>
            </a:r>
            <a:r>
              <a:rPr lang="en-US" altLang="zh-CN" sz="2800" b="1">
                <a:solidFill>
                  <a:srgbClr val="00B050"/>
                </a:solidFill>
              </a:rPr>
              <a:t>100</a:t>
            </a:r>
            <a:r>
              <a:rPr lang="zh-CN" altLang="en-US" sz="2800" b="1">
                <a:solidFill>
                  <a:srgbClr val="00B050"/>
                </a:solidFill>
              </a:rPr>
              <a:t>整除，又能被</a:t>
            </a:r>
            <a:r>
              <a:rPr lang="en-US" altLang="zh-CN" sz="2800" b="1">
                <a:solidFill>
                  <a:srgbClr val="00B050"/>
                </a:solidFill>
              </a:rPr>
              <a:t>400</a:t>
            </a:r>
            <a:r>
              <a:rPr lang="zh-CN" altLang="en-US" sz="2800" b="1">
                <a:solidFill>
                  <a:srgbClr val="00B050"/>
                </a:solidFill>
              </a:rPr>
              <a:t>整除</a:t>
            </a:r>
          </a:p>
        </p:txBody>
      </p:sp>
      <p:sp>
        <p:nvSpPr>
          <p:cNvPr id="13" name="TextBox 12"/>
          <p:cNvSpPr txBox="1">
            <a:spLocks noChangeArrowheads="1"/>
          </p:cNvSpPr>
          <p:nvPr/>
        </p:nvSpPr>
        <p:spPr bwMode="auto">
          <a:xfrm>
            <a:off x="2214563" y="2357438"/>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9D138D"/>
                </a:solidFill>
              </a:rPr>
              <a:t>闰年</a:t>
            </a:r>
          </a:p>
        </p:txBody>
      </p:sp>
      <p:sp>
        <p:nvSpPr>
          <p:cNvPr id="14" name="TextBox 13"/>
          <p:cNvSpPr txBox="1">
            <a:spLocks noChangeArrowheads="1"/>
          </p:cNvSpPr>
          <p:nvPr/>
        </p:nvSpPr>
        <p:spPr bwMode="auto">
          <a:xfrm>
            <a:off x="2714625" y="5143500"/>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a:solidFill>
                  <a:srgbClr val="00B050"/>
                </a:solidFill>
              </a:rPr>
              <a:t>其他</a:t>
            </a:r>
          </a:p>
        </p:txBody>
      </p:sp>
      <p:sp>
        <p:nvSpPr>
          <p:cNvPr id="15" name="TextBox 14"/>
          <p:cNvSpPr txBox="1">
            <a:spLocks noChangeArrowheads="1"/>
          </p:cNvSpPr>
          <p:nvPr/>
        </p:nvSpPr>
        <p:spPr bwMode="auto">
          <a:xfrm>
            <a:off x="2357438" y="5786438"/>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9D138D"/>
                </a:solidFill>
              </a:rPr>
              <a:t>非闰年</a:t>
            </a:r>
          </a:p>
        </p:txBody>
      </p:sp>
      <p:sp>
        <p:nvSpPr>
          <p:cNvPr id="16" name="圆角矩形标注 15"/>
          <p:cNvSpPr>
            <a:spLocks noChangeArrowheads="1"/>
          </p:cNvSpPr>
          <p:nvPr/>
        </p:nvSpPr>
        <p:spPr bwMode="auto">
          <a:xfrm>
            <a:off x="6715125" y="4643438"/>
            <a:ext cx="2428875" cy="1071562"/>
          </a:xfrm>
          <a:prstGeom prst="wedgeRoundRectCallout">
            <a:avLst>
              <a:gd name="adj1" fmla="val -74296"/>
              <a:gd name="adj2" fmla="val -39977"/>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逐渐缩小判断的范围</a:t>
            </a:r>
          </a:p>
        </p:txBody>
      </p:sp>
      <p:pic>
        <p:nvPicPr>
          <p:cNvPr id="30735"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in)">
                                      <p:cBhvr>
                                        <p:cTn id="21" dur="500"/>
                                        <p:tgtEl>
                                          <p:spTgt spid="9"/>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ox(in)">
                                      <p:cBhvr>
                                        <p:cTn id="35" dur="500"/>
                                        <p:tgtEl>
                                          <p:spTgt spid="11"/>
                                        </p:tgtEl>
                                      </p:cBhvr>
                                    </p:animEffec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linds(horizontal)">
                                      <p:cBhvr>
                                        <p:cTn id="44" dur="500"/>
                                        <p:tgtEl>
                                          <p:spTgt spid="1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linds(horizontal)">
                                      <p:cBhvr>
                                        <p:cTn id="49" dur="500"/>
                                        <p:tgtEl>
                                          <p:spTgt spid="14"/>
                                        </p:tgtEl>
                                      </p:cBhvr>
                                    </p:animEffect>
                                  </p:childTnLst>
                                </p:cTn>
                              </p:par>
                            </p:childTnLst>
                          </p:cTn>
                        </p:par>
                        <p:par>
                          <p:cTn id="50" fill="hold" nodeType="afterGroup">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linds(horizontal)">
                                      <p:cBhvr>
                                        <p:cTn id="53" dur="500"/>
                                        <p:tgtEl>
                                          <p:spTgt spid="1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blinds(horizontal)">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animBg="1"/>
      <p:bldP spid="10" grpId="0"/>
      <p:bldP spid="11" grpId="0" animBg="1"/>
      <p:bldP spid="12" grpId="0"/>
      <p:bldP spid="13" grpId="0"/>
      <p:bldP spid="14" grpId="0"/>
      <p:bldP spid="15"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985838"/>
            <a:ext cx="8153400" cy="5086350"/>
          </a:xfrm>
        </p:spPr>
        <p:txBody>
          <a:bodyPr/>
          <a:lstStyle/>
          <a:p>
            <a:pPr>
              <a:buFont typeface="Wingdings" pitchFamily="2" charset="2"/>
              <a:buNone/>
            </a:pPr>
            <a:r>
              <a:rPr lang="zh-CN" altLang="zh-CN"/>
              <a:t>例</a:t>
            </a:r>
            <a:r>
              <a:rPr lang="en-US" altLang="zh-CN"/>
              <a:t>2.4 </a:t>
            </a:r>
            <a:r>
              <a:rPr lang="zh-CN" altLang="zh-CN"/>
              <a:t>求</a:t>
            </a:r>
            <a:endParaRPr lang="en-US" altLang="zh-CN"/>
          </a:p>
          <a:p>
            <a:pPr>
              <a:buFont typeface="Wingdings" pitchFamily="2" charset="2"/>
              <a:buNone/>
            </a:pPr>
            <a:endParaRPr lang="en-US" altLang="zh-CN"/>
          </a:p>
          <a:p>
            <a:r>
              <a:rPr lang="zh-CN" altLang="en-US"/>
              <a:t>规律：</a:t>
            </a:r>
            <a:endParaRPr lang="en-US" altLang="zh-CN"/>
          </a:p>
          <a:p>
            <a:pPr lvl="1">
              <a:buFont typeface="Wingdings" pitchFamily="2" charset="2"/>
              <a:buNone/>
            </a:pPr>
            <a:r>
              <a:rPr lang="zh-CN" altLang="en-US"/>
              <a:t>①</a:t>
            </a:r>
            <a:r>
              <a:rPr lang="zh-CN" altLang="zh-CN"/>
              <a:t>第</a:t>
            </a:r>
            <a:r>
              <a:rPr lang="en-US" altLang="zh-CN"/>
              <a:t>1</a:t>
            </a:r>
            <a:r>
              <a:rPr lang="zh-CN" altLang="zh-CN"/>
              <a:t>项的分子分母都是</a:t>
            </a:r>
            <a:r>
              <a:rPr lang="en-US" altLang="zh-CN"/>
              <a:t>1</a:t>
            </a:r>
            <a:endParaRPr lang="zh-CN" altLang="zh-CN"/>
          </a:p>
          <a:p>
            <a:pPr lvl="1">
              <a:buFont typeface="Wingdings" pitchFamily="2" charset="2"/>
              <a:buNone/>
            </a:pPr>
            <a:r>
              <a:rPr lang="zh-CN" altLang="zh-CN"/>
              <a:t>② 第</a:t>
            </a:r>
            <a:r>
              <a:rPr lang="en-US" altLang="zh-CN"/>
              <a:t>2</a:t>
            </a:r>
            <a:r>
              <a:rPr lang="zh-CN" altLang="zh-CN"/>
              <a:t>项的分母是</a:t>
            </a:r>
            <a:r>
              <a:rPr lang="en-US" altLang="zh-CN"/>
              <a:t>2</a:t>
            </a:r>
            <a:r>
              <a:rPr lang="zh-CN" altLang="zh-CN"/>
              <a:t>，以后每一项的分母都是前一项的分母加</a:t>
            </a:r>
            <a:r>
              <a:rPr lang="en-US" altLang="zh-CN"/>
              <a:t>1</a:t>
            </a:r>
            <a:endParaRPr lang="zh-CN" altLang="zh-CN"/>
          </a:p>
          <a:p>
            <a:pPr lvl="1">
              <a:buFont typeface="Wingdings" pitchFamily="2" charset="2"/>
              <a:buNone/>
            </a:pPr>
            <a:r>
              <a:rPr lang="zh-CN" altLang="zh-CN"/>
              <a:t>③ 笫</a:t>
            </a:r>
            <a:r>
              <a:rPr lang="en-US" altLang="zh-CN"/>
              <a:t>2</a:t>
            </a:r>
            <a:r>
              <a:rPr lang="zh-CN" altLang="zh-CN"/>
              <a:t>项前的运算符为“</a:t>
            </a:r>
            <a:r>
              <a:rPr lang="en-US" altLang="zh-CN"/>
              <a:t>-</a:t>
            </a:r>
            <a:r>
              <a:rPr lang="zh-CN" altLang="zh-CN"/>
              <a:t>”，后一项前面的运算符都与前一项前的运算符相反</a:t>
            </a:r>
          </a:p>
          <a:p>
            <a:pPr>
              <a:buFont typeface="Wingdings" pitchFamily="2" charset="2"/>
              <a:buNone/>
            </a:pPr>
            <a:endParaRPr lang="zh-CN" altLang="en-US"/>
          </a:p>
        </p:txBody>
      </p:sp>
      <p:graphicFrame>
        <p:nvGraphicFramePr>
          <p:cNvPr id="1026" name="Object 1"/>
          <p:cNvGraphicFramePr>
            <a:graphicFrameLocks noChangeAspect="1"/>
          </p:cNvGraphicFramePr>
          <p:nvPr/>
        </p:nvGraphicFramePr>
        <p:xfrm>
          <a:off x="2571750" y="785813"/>
          <a:ext cx="5240338" cy="1143000"/>
        </p:xfrm>
        <a:graphic>
          <a:graphicData uri="http://schemas.openxmlformats.org/presentationml/2006/ole">
            <mc:AlternateContent xmlns:mc="http://schemas.openxmlformats.org/markup-compatibility/2006">
              <mc:Choice xmlns:v="urn:schemas-microsoft-com:vml" Requires="v">
                <p:oleObj spid="_x0000_s1031" name="公式" r:id="rId3" imgW="1790700" imgH="393700" progId="Equation.3">
                  <p:embed/>
                </p:oleObj>
              </mc:Choice>
              <mc:Fallback>
                <p:oleObj name="公式" r:id="rId3" imgW="1790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785813"/>
                        <a:ext cx="5240338"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8" name="图片 4"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985838"/>
            <a:ext cx="8153400" cy="5514975"/>
          </a:xfrm>
        </p:spPr>
        <p:txBody>
          <a:bodyPr/>
          <a:lstStyle/>
          <a:p>
            <a:pPr>
              <a:buFont typeface="Wingdings" pitchFamily="2" charset="2"/>
              <a:buNone/>
            </a:pPr>
            <a:r>
              <a:rPr lang="zh-CN" altLang="zh-CN"/>
              <a:t>例</a:t>
            </a:r>
            <a:r>
              <a:rPr lang="en-US" altLang="zh-CN"/>
              <a:t>2.4 </a:t>
            </a:r>
            <a:r>
              <a:rPr lang="zh-CN" altLang="zh-CN"/>
              <a:t>求</a:t>
            </a:r>
            <a:endParaRPr lang="en-US" altLang="zh-CN"/>
          </a:p>
          <a:p>
            <a:pPr>
              <a:buFont typeface="Wingdings" pitchFamily="2" charset="2"/>
              <a:buNone/>
            </a:pPr>
            <a:endParaRPr lang="en-US" altLang="zh-CN"/>
          </a:p>
          <a:p>
            <a:pPr>
              <a:lnSpc>
                <a:spcPct val="100000"/>
              </a:lnSpc>
            </a:pPr>
            <a:r>
              <a:rPr lang="en-US" altLang="zh-CN" sz="2800"/>
              <a:t>S1</a:t>
            </a:r>
            <a:r>
              <a:rPr lang="zh-CN" altLang="zh-CN" sz="2800"/>
              <a:t>：</a:t>
            </a:r>
            <a:r>
              <a:rPr lang="en-US" altLang="zh-CN" sz="2800"/>
              <a:t>sign=1</a:t>
            </a:r>
            <a:endParaRPr lang="zh-CN" altLang="zh-CN" sz="2800"/>
          </a:p>
          <a:p>
            <a:pPr>
              <a:lnSpc>
                <a:spcPct val="100000"/>
              </a:lnSpc>
            </a:pPr>
            <a:r>
              <a:rPr lang="en-US" altLang="zh-CN" sz="2800"/>
              <a:t>S2</a:t>
            </a:r>
            <a:r>
              <a:rPr lang="zh-CN" altLang="zh-CN" sz="2800"/>
              <a:t>：</a:t>
            </a:r>
            <a:r>
              <a:rPr lang="en-US" altLang="zh-CN" sz="2800"/>
              <a:t>sum=1</a:t>
            </a:r>
            <a:endParaRPr lang="zh-CN" altLang="zh-CN" sz="2800"/>
          </a:p>
          <a:p>
            <a:pPr>
              <a:lnSpc>
                <a:spcPct val="100000"/>
              </a:lnSpc>
            </a:pPr>
            <a:r>
              <a:rPr lang="en-US" altLang="zh-CN" sz="2800"/>
              <a:t>S3</a:t>
            </a:r>
            <a:r>
              <a:rPr lang="zh-CN" altLang="zh-CN" sz="2800"/>
              <a:t>：</a:t>
            </a:r>
            <a:r>
              <a:rPr lang="en-US" altLang="zh-CN" sz="2800"/>
              <a:t>deno=2</a:t>
            </a:r>
            <a:endParaRPr lang="zh-CN" altLang="zh-CN" sz="2800"/>
          </a:p>
          <a:p>
            <a:pPr>
              <a:lnSpc>
                <a:spcPct val="100000"/>
              </a:lnSpc>
            </a:pPr>
            <a:r>
              <a:rPr lang="en-US" altLang="zh-CN" sz="2800"/>
              <a:t>S4</a:t>
            </a:r>
            <a:r>
              <a:rPr lang="zh-CN" altLang="zh-CN" sz="2800"/>
              <a:t>：</a:t>
            </a:r>
            <a:r>
              <a:rPr lang="en-US" altLang="zh-CN" sz="2800"/>
              <a:t>sign=(-1)*sign</a:t>
            </a:r>
            <a:endParaRPr lang="zh-CN" altLang="zh-CN" sz="2800"/>
          </a:p>
          <a:p>
            <a:pPr>
              <a:lnSpc>
                <a:spcPct val="100000"/>
              </a:lnSpc>
            </a:pPr>
            <a:r>
              <a:rPr lang="en-US" altLang="zh-CN" sz="2800"/>
              <a:t>S5</a:t>
            </a:r>
            <a:r>
              <a:rPr lang="zh-CN" altLang="zh-CN" sz="2800"/>
              <a:t>：</a:t>
            </a:r>
            <a:r>
              <a:rPr lang="en-US" altLang="zh-CN" sz="2800"/>
              <a:t>term=sign*(1/deno)</a:t>
            </a:r>
            <a:endParaRPr lang="zh-CN" altLang="zh-CN" sz="2800"/>
          </a:p>
          <a:p>
            <a:pPr>
              <a:lnSpc>
                <a:spcPct val="100000"/>
              </a:lnSpc>
            </a:pPr>
            <a:r>
              <a:rPr lang="en-US" altLang="zh-CN" sz="2800"/>
              <a:t>S6</a:t>
            </a:r>
            <a:r>
              <a:rPr lang="zh-CN" altLang="zh-CN" sz="2800"/>
              <a:t>：</a:t>
            </a:r>
            <a:r>
              <a:rPr lang="en-US" altLang="zh-CN" sz="2800"/>
              <a:t>sum=sum+term</a:t>
            </a:r>
            <a:endParaRPr lang="zh-CN" altLang="zh-CN" sz="2800"/>
          </a:p>
          <a:p>
            <a:pPr>
              <a:lnSpc>
                <a:spcPct val="100000"/>
              </a:lnSpc>
            </a:pPr>
            <a:r>
              <a:rPr lang="en-US" altLang="zh-CN" sz="2800"/>
              <a:t>S7</a:t>
            </a:r>
            <a:r>
              <a:rPr lang="zh-CN" altLang="zh-CN" sz="2800"/>
              <a:t>：</a:t>
            </a:r>
            <a:r>
              <a:rPr lang="en-US" altLang="zh-CN" sz="2800"/>
              <a:t>deno=deno+1</a:t>
            </a:r>
            <a:endParaRPr lang="zh-CN" altLang="zh-CN" sz="2800"/>
          </a:p>
          <a:p>
            <a:pPr>
              <a:lnSpc>
                <a:spcPct val="100000"/>
              </a:lnSpc>
            </a:pPr>
            <a:r>
              <a:rPr lang="en-US" altLang="zh-CN" sz="2800"/>
              <a:t>S8</a:t>
            </a:r>
            <a:r>
              <a:rPr lang="zh-CN" altLang="zh-CN" sz="2800"/>
              <a:t>：若</a:t>
            </a:r>
            <a:r>
              <a:rPr lang="en-US" altLang="zh-CN" sz="2800"/>
              <a:t>deno</a:t>
            </a:r>
            <a:r>
              <a:rPr lang="zh-CN" altLang="zh-CN" sz="2800"/>
              <a:t>≤</a:t>
            </a:r>
            <a:r>
              <a:rPr lang="en-US" altLang="zh-CN" sz="2800"/>
              <a:t>100</a:t>
            </a:r>
            <a:r>
              <a:rPr lang="zh-CN" altLang="zh-CN" sz="2800"/>
              <a:t>返回</a:t>
            </a:r>
            <a:r>
              <a:rPr lang="en-US" altLang="zh-CN" sz="2800"/>
              <a:t>S4</a:t>
            </a:r>
            <a:r>
              <a:rPr lang="zh-CN" altLang="zh-CN" sz="2800"/>
              <a:t>；否则算法结束</a:t>
            </a:r>
            <a:endParaRPr lang="zh-CN" altLang="en-US" sz="2800"/>
          </a:p>
        </p:txBody>
      </p:sp>
      <p:graphicFrame>
        <p:nvGraphicFramePr>
          <p:cNvPr id="2050" name="Object 1"/>
          <p:cNvGraphicFramePr>
            <a:graphicFrameLocks noChangeAspect="1"/>
          </p:cNvGraphicFramePr>
          <p:nvPr/>
        </p:nvGraphicFramePr>
        <p:xfrm>
          <a:off x="2571750" y="785813"/>
          <a:ext cx="5240338" cy="1143000"/>
        </p:xfrm>
        <a:graphic>
          <a:graphicData uri="http://schemas.openxmlformats.org/presentationml/2006/ole">
            <mc:AlternateContent xmlns:mc="http://schemas.openxmlformats.org/markup-compatibility/2006">
              <mc:Choice xmlns:v="urn:schemas-microsoft-com:vml" Requires="v">
                <p:oleObj spid="_x0000_s2061" name="公式" r:id="rId3" imgW="1790700" imgH="393700" progId="Equation.3">
                  <p:embed/>
                </p:oleObj>
              </mc:Choice>
              <mc:Fallback>
                <p:oleObj name="公式" r:id="rId3" imgW="1790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785813"/>
                        <a:ext cx="5240338"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a:spLocks noChangeArrowheads="1"/>
          </p:cNvSpPr>
          <p:nvPr/>
        </p:nvSpPr>
        <p:spPr bwMode="auto">
          <a:xfrm>
            <a:off x="5000625" y="1928813"/>
            <a:ext cx="3857625" cy="1816100"/>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sign—</a:t>
            </a:r>
            <a:r>
              <a:rPr lang="zh-CN" altLang="zh-CN" sz="2800" b="1"/>
              <a:t>当前项符号</a:t>
            </a:r>
            <a:endParaRPr lang="en-US" altLang="zh-CN" sz="2800" b="1"/>
          </a:p>
          <a:p>
            <a:pPr eaLnBrk="1" hangingPunct="1"/>
            <a:r>
              <a:rPr lang="en-US" altLang="zh-CN" sz="2800" b="1"/>
              <a:t>term—</a:t>
            </a:r>
            <a:r>
              <a:rPr lang="zh-CN" altLang="zh-CN" sz="2800" b="1"/>
              <a:t>当前项的值</a:t>
            </a:r>
            <a:endParaRPr lang="en-US" altLang="zh-CN" sz="2800" b="1"/>
          </a:p>
          <a:p>
            <a:pPr eaLnBrk="1" hangingPunct="1"/>
            <a:r>
              <a:rPr lang="en-US" altLang="zh-CN" sz="2800" b="1"/>
              <a:t>sum—</a:t>
            </a:r>
            <a:r>
              <a:rPr lang="zh-CN" altLang="zh-CN" sz="2800" b="1"/>
              <a:t>当前各项的和</a:t>
            </a:r>
            <a:endParaRPr lang="en-US" altLang="zh-CN" sz="2800" b="1"/>
          </a:p>
          <a:p>
            <a:pPr eaLnBrk="1" hangingPunct="1"/>
            <a:r>
              <a:rPr lang="en-US" altLang="zh-CN" sz="2800" b="1"/>
              <a:t>deno—</a:t>
            </a:r>
            <a:r>
              <a:rPr lang="zh-CN" altLang="zh-CN" sz="2800" b="1"/>
              <a:t>当前项分母</a:t>
            </a:r>
            <a:endParaRPr lang="zh-CN" altLang="en-US" sz="2800" b="1"/>
          </a:p>
        </p:txBody>
      </p:sp>
      <p:sp>
        <p:nvSpPr>
          <p:cNvPr id="5" name="圆角矩形标注 4"/>
          <p:cNvSpPr>
            <a:spLocks noChangeArrowheads="1"/>
          </p:cNvSpPr>
          <p:nvPr/>
        </p:nvSpPr>
        <p:spPr bwMode="auto">
          <a:xfrm>
            <a:off x="3714750" y="3143250"/>
            <a:ext cx="857250" cy="571500"/>
          </a:xfrm>
          <a:prstGeom prst="wedgeRoundRectCallout">
            <a:avLst>
              <a:gd name="adj1" fmla="val -178870"/>
              <a:gd name="adj2" fmla="val 104681"/>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-1</a:t>
            </a:r>
            <a:endParaRPr lang="zh-CN" altLang="en-US" sz="2800" b="1">
              <a:solidFill>
                <a:srgbClr val="0000CC"/>
              </a:solidFill>
            </a:endParaRPr>
          </a:p>
        </p:txBody>
      </p:sp>
      <p:sp>
        <p:nvSpPr>
          <p:cNvPr id="6" name="圆角矩形标注 5"/>
          <p:cNvSpPr>
            <a:spLocks noChangeArrowheads="1"/>
          </p:cNvSpPr>
          <p:nvPr/>
        </p:nvSpPr>
        <p:spPr bwMode="auto">
          <a:xfrm>
            <a:off x="5214938" y="3857625"/>
            <a:ext cx="1071562" cy="571500"/>
          </a:xfrm>
          <a:prstGeom prst="wedgeRoundRectCallout">
            <a:avLst>
              <a:gd name="adj1" fmla="val -297227"/>
              <a:gd name="adj2" fmla="val 63037"/>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-1/2</a:t>
            </a:r>
            <a:endParaRPr lang="zh-CN" altLang="en-US" sz="2800" b="1">
              <a:solidFill>
                <a:srgbClr val="0000CC"/>
              </a:solidFill>
            </a:endParaRPr>
          </a:p>
        </p:txBody>
      </p:sp>
      <p:sp>
        <p:nvSpPr>
          <p:cNvPr id="7" name="圆角矩形标注 6"/>
          <p:cNvSpPr>
            <a:spLocks noChangeArrowheads="1"/>
          </p:cNvSpPr>
          <p:nvPr/>
        </p:nvSpPr>
        <p:spPr bwMode="auto">
          <a:xfrm>
            <a:off x="6143625" y="4500563"/>
            <a:ext cx="1285875" cy="571500"/>
          </a:xfrm>
          <a:prstGeom prst="wedgeRoundRectCallout">
            <a:avLst>
              <a:gd name="adj1" fmla="val -324505"/>
              <a:gd name="adj2" fmla="val 49884"/>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1-1/2</a:t>
            </a:r>
            <a:endParaRPr lang="zh-CN" altLang="en-US" sz="2800" b="1">
              <a:solidFill>
                <a:srgbClr val="0000CC"/>
              </a:solidFill>
            </a:endParaRPr>
          </a:p>
        </p:txBody>
      </p:sp>
      <p:sp>
        <p:nvSpPr>
          <p:cNvPr id="8" name="圆角矩形标注 7"/>
          <p:cNvSpPr>
            <a:spLocks noChangeArrowheads="1"/>
          </p:cNvSpPr>
          <p:nvPr/>
        </p:nvSpPr>
        <p:spPr bwMode="auto">
          <a:xfrm>
            <a:off x="5214938" y="5072063"/>
            <a:ext cx="928687" cy="571500"/>
          </a:xfrm>
          <a:prstGeom prst="wedgeRoundRectCallout">
            <a:avLst>
              <a:gd name="adj1" fmla="val -312287"/>
              <a:gd name="adj2" fmla="val 41120"/>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3</a:t>
            </a:r>
            <a:endParaRPr lang="zh-CN" altLang="en-US" sz="2800" b="1">
              <a:solidFill>
                <a:srgbClr val="0000CC"/>
              </a:solidFill>
            </a:endParaRPr>
          </a:p>
        </p:txBody>
      </p:sp>
      <p:sp>
        <p:nvSpPr>
          <p:cNvPr id="9" name="圆角矩形标注 8"/>
          <p:cNvSpPr>
            <a:spLocks noChangeArrowheads="1"/>
          </p:cNvSpPr>
          <p:nvPr/>
        </p:nvSpPr>
        <p:spPr bwMode="auto">
          <a:xfrm>
            <a:off x="6286500" y="5286375"/>
            <a:ext cx="2643188" cy="571500"/>
          </a:xfrm>
          <a:prstGeom prst="wedgeRoundRectCallout">
            <a:avLst>
              <a:gd name="adj1" fmla="val -81708"/>
              <a:gd name="adj2" fmla="val 71801"/>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满足，返回</a:t>
            </a:r>
            <a:r>
              <a:rPr lang="en-US" altLang="zh-CN" sz="2800" b="1">
                <a:solidFill>
                  <a:srgbClr val="0000CC"/>
                </a:solidFill>
              </a:rPr>
              <a:t>S4</a:t>
            </a:r>
            <a:endParaRPr lang="zh-CN" altLang="en-US" sz="2800" b="1">
              <a:solidFill>
                <a:srgbClr val="0000CC"/>
              </a:solidFill>
            </a:endParaRPr>
          </a:p>
        </p:txBody>
      </p:sp>
      <p:pic>
        <p:nvPicPr>
          <p:cNvPr id="2058" name="图片 4"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linds(horizontal)">
                                      <p:cBhvr>
                                        <p:cTn id="47" dur="500"/>
                                        <p:tgtEl>
                                          <p:spTgt spid="3">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linds(horizontal)">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blinds(horizontal)">
                                      <p:cBhvr>
                                        <p:cTn id="57" dur="500"/>
                                        <p:tgtEl>
                                          <p:spTgt spid="3">
                                            <p:txEl>
                                              <p:pRg st="8" end="8"/>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linds(horizontal)">
                                      <p:cBhvr>
                                        <p:cTn id="62" dur="500"/>
                                        <p:tgtEl>
                                          <p:spTgt spid="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Effect transition="in" filter="blinds(horizontal)">
                                      <p:cBhvr>
                                        <p:cTn id="67" dur="500"/>
                                        <p:tgtEl>
                                          <p:spTgt spid="3">
                                            <p:txEl>
                                              <p:pRg st="9" end="9"/>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blinds(horizontal)">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985838"/>
            <a:ext cx="8153400" cy="5514975"/>
          </a:xfrm>
        </p:spPr>
        <p:txBody>
          <a:bodyPr/>
          <a:lstStyle/>
          <a:p>
            <a:pPr>
              <a:buFont typeface="Wingdings" pitchFamily="2" charset="2"/>
              <a:buNone/>
            </a:pPr>
            <a:r>
              <a:rPr lang="zh-CN" altLang="zh-CN"/>
              <a:t>例</a:t>
            </a:r>
            <a:r>
              <a:rPr lang="en-US" altLang="zh-CN"/>
              <a:t>2.4 </a:t>
            </a:r>
            <a:r>
              <a:rPr lang="zh-CN" altLang="zh-CN"/>
              <a:t>求</a:t>
            </a:r>
            <a:endParaRPr lang="en-US" altLang="zh-CN"/>
          </a:p>
          <a:p>
            <a:pPr>
              <a:buFont typeface="Wingdings" pitchFamily="2" charset="2"/>
              <a:buNone/>
            </a:pPr>
            <a:endParaRPr lang="en-US" altLang="zh-CN"/>
          </a:p>
          <a:p>
            <a:pPr>
              <a:lnSpc>
                <a:spcPct val="100000"/>
              </a:lnSpc>
            </a:pPr>
            <a:r>
              <a:rPr lang="en-US" altLang="zh-CN" sz="2800"/>
              <a:t>S1</a:t>
            </a:r>
            <a:r>
              <a:rPr lang="zh-CN" altLang="zh-CN" sz="2800"/>
              <a:t>：</a:t>
            </a:r>
            <a:r>
              <a:rPr lang="en-US" altLang="zh-CN" sz="2800"/>
              <a:t>sign=1</a:t>
            </a:r>
            <a:endParaRPr lang="zh-CN" altLang="zh-CN" sz="2800"/>
          </a:p>
          <a:p>
            <a:pPr>
              <a:lnSpc>
                <a:spcPct val="100000"/>
              </a:lnSpc>
            </a:pPr>
            <a:r>
              <a:rPr lang="en-US" altLang="zh-CN" sz="2800"/>
              <a:t>S2</a:t>
            </a:r>
            <a:r>
              <a:rPr lang="zh-CN" altLang="zh-CN" sz="2800"/>
              <a:t>：</a:t>
            </a:r>
            <a:r>
              <a:rPr lang="en-US" altLang="zh-CN" sz="2800"/>
              <a:t>sum=1</a:t>
            </a:r>
            <a:endParaRPr lang="zh-CN" altLang="zh-CN" sz="2800"/>
          </a:p>
          <a:p>
            <a:pPr>
              <a:lnSpc>
                <a:spcPct val="100000"/>
              </a:lnSpc>
            </a:pPr>
            <a:r>
              <a:rPr lang="en-US" altLang="zh-CN" sz="2800"/>
              <a:t>S3</a:t>
            </a:r>
            <a:r>
              <a:rPr lang="zh-CN" altLang="zh-CN" sz="2800"/>
              <a:t>：</a:t>
            </a:r>
            <a:r>
              <a:rPr lang="en-US" altLang="zh-CN" sz="2800"/>
              <a:t>deno=2</a:t>
            </a:r>
            <a:endParaRPr lang="zh-CN" altLang="zh-CN" sz="2800"/>
          </a:p>
          <a:p>
            <a:pPr>
              <a:lnSpc>
                <a:spcPct val="100000"/>
              </a:lnSpc>
            </a:pPr>
            <a:r>
              <a:rPr lang="en-US" altLang="zh-CN" sz="2800"/>
              <a:t>S4</a:t>
            </a:r>
            <a:r>
              <a:rPr lang="zh-CN" altLang="zh-CN" sz="2800"/>
              <a:t>：</a:t>
            </a:r>
            <a:r>
              <a:rPr lang="en-US" altLang="zh-CN" sz="2800"/>
              <a:t>sign=(-1)*sign</a:t>
            </a:r>
            <a:endParaRPr lang="zh-CN" altLang="zh-CN" sz="2800"/>
          </a:p>
          <a:p>
            <a:pPr>
              <a:lnSpc>
                <a:spcPct val="100000"/>
              </a:lnSpc>
            </a:pPr>
            <a:r>
              <a:rPr lang="en-US" altLang="zh-CN" sz="2800"/>
              <a:t>S5</a:t>
            </a:r>
            <a:r>
              <a:rPr lang="zh-CN" altLang="zh-CN" sz="2800"/>
              <a:t>：</a:t>
            </a:r>
            <a:r>
              <a:rPr lang="en-US" altLang="zh-CN" sz="2800"/>
              <a:t>term=sign*(1/deno)</a:t>
            </a:r>
            <a:endParaRPr lang="zh-CN" altLang="zh-CN" sz="2800"/>
          </a:p>
          <a:p>
            <a:pPr>
              <a:lnSpc>
                <a:spcPct val="100000"/>
              </a:lnSpc>
            </a:pPr>
            <a:r>
              <a:rPr lang="en-US" altLang="zh-CN" sz="2800"/>
              <a:t>S6</a:t>
            </a:r>
            <a:r>
              <a:rPr lang="zh-CN" altLang="zh-CN" sz="2800"/>
              <a:t>：</a:t>
            </a:r>
            <a:r>
              <a:rPr lang="en-US" altLang="zh-CN" sz="2800"/>
              <a:t>sum=sum+term</a:t>
            </a:r>
            <a:endParaRPr lang="zh-CN" altLang="zh-CN" sz="2800"/>
          </a:p>
          <a:p>
            <a:pPr>
              <a:lnSpc>
                <a:spcPct val="100000"/>
              </a:lnSpc>
            </a:pPr>
            <a:r>
              <a:rPr lang="en-US" altLang="zh-CN" sz="2800"/>
              <a:t>S7</a:t>
            </a:r>
            <a:r>
              <a:rPr lang="zh-CN" altLang="zh-CN" sz="2800"/>
              <a:t>：</a:t>
            </a:r>
            <a:r>
              <a:rPr lang="en-US" altLang="zh-CN" sz="2800"/>
              <a:t>deno=deno+1</a:t>
            </a:r>
            <a:endParaRPr lang="zh-CN" altLang="zh-CN" sz="2800"/>
          </a:p>
          <a:p>
            <a:pPr>
              <a:lnSpc>
                <a:spcPct val="100000"/>
              </a:lnSpc>
            </a:pPr>
            <a:r>
              <a:rPr lang="en-US" altLang="zh-CN" sz="2800"/>
              <a:t>S8</a:t>
            </a:r>
            <a:r>
              <a:rPr lang="zh-CN" altLang="zh-CN" sz="2800"/>
              <a:t>：若</a:t>
            </a:r>
            <a:r>
              <a:rPr lang="en-US" altLang="zh-CN" sz="2800"/>
              <a:t>deno</a:t>
            </a:r>
            <a:r>
              <a:rPr lang="zh-CN" altLang="zh-CN" sz="2800"/>
              <a:t>≤</a:t>
            </a:r>
            <a:r>
              <a:rPr lang="en-US" altLang="zh-CN" sz="2800"/>
              <a:t>100</a:t>
            </a:r>
            <a:r>
              <a:rPr lang="zh-CN" altLang="zh-CN" sz="2800"/>
              <a:t>返回</a:t>
            </a:r>
            <a:r>
              <a:rPr lang="en-US" altLang="zh-CN" sz="2800"/>
              <a:t>S4</a:t>
            </a:r>
            <a:r>
              <a:rPr lang="zh-CN" altLang="zh-CN" sz="2800"/>
              <a:t>；否则算法结束</a:t>
            </a:r>
            <a:endParaRPr lang="zh-CN" altLang="en-US" sz="2800"/>
          </a:p>
        </p:txBody>
      </p:sp>
      <p:graphicFrame>
        <p:nvGraphicFramePr>
          <p:cNvPr id="3074" name="Object 1"/>
          <p:cNvGraphicFramePr>
            <a:graphicFrameLocks noChangeAspect="1"/>
          </p:cNvGraphicFramePr>
          <p:nvPr/>
        </p:nvGraphicFramePr>
        <p:xfrm>
          <a:off x="2571750" y="785813"/>
          <a:ext cx="5240338" cy="1143000"/>
        </p:xfrm>
        <a:graphic>
          <a:graphicData uri="http://schemas.openxmlformats.org/presentationml/2006/ole">
            <mc:AlternateContent xmlns:mc="http://schemas.openxmlformats.org/markup-compatibility/2006">
              <mc:Choice xmlns:v="urn:schemas-microsoft-com:vml" Requires="v">
                <p:oleObj spid="_x0000_s3085" name="公式" r:id="rId3" imgW="1790700" imgH="393700" progId="Equation.3">
                  <p:embed/>
                </p:oleObj>
              </mc:Choice>
              <mc:Fallback>
                <p:oleObj name="公式" r:id="rId3" imgW="1790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785813"/>
                        <a:ext cx="5240338"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TextBox 3"/>
          <p:cNvSpPr txBox="1">
            <a:spLocks noChangeArrowheads="1"/>
          </p:cNvSpPr>
          <p:nvPr/>
        </p:nvSpPr>
        <p:spPr bwMode="auto">
          <a:xfrm>
            <a:off x="5000625" y="1928813"/>
            <a:ext cx="3857625" cy="1816100"/>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sign—</a:t>
            </a:r>
            <a:r>
              <a:rPr lang="zh-CN" altLang="zh-CN" sz="2800" b="1"/>
              <a:t>当前项符号</a:t>
            </a:r>
            <a:endParaRPr lang="en-US" altLang="zh-CN" sz="2800" b="1"/>
          </a:p>
          <a:p>
            <a:pPr eaLnBrk="1" hangingPunct="1"/>
            <a:r>
              <a:rPr lang="en-US" altLang="zh-CN" sz="2800" b="1"/>
              <a:t>term—</a:t>
            </a:r>
            <a:r>
              <a:rPr lang="zh-CN" altLang="zh-CN" sz="2800" b="1"/>
              <a:t>当前项的值</a:t>
            </a:r>
            <a:endParaRPr lang="en-US" altLang="zh-CN" sz="2800" b="1"/>
          </a:p>
          <a:p>
            <a:pPr eaLnBrk="1" hangingPunct="1"/>
            <a:r>
              <a:rPr lang="en-US" altLang="zh-CN" sz="2800" b="1"/>
              <a:t>sum—</a:t>
            </a:r>
            <a:r>
              <a:rPr lang="zh-CN" altLang="zh-CN" sz="2800" b="1"/>
              <a:t>当前各项的和</a:t>
            </a:r>
            <a:endParaRPr lang="en-US" altLang="zh-CN" sz="2800" b="1"/>
          </a:p>
          <a:p>
            <a:pPr eaLnBrk="1" hangingPunct="1"/>
            <a:r>
              <a:rPr lang="en-US" altLang="zh-CN" sz="2800" b="1"/>
              <a:t>deno—</a:t>
            </a:r>
            <a:r>
              <a:rPr lang="zh-CN" altLang="zh-CN" sz="2800" b="1"/>
              <a:t>当前项分母</a:t>
            </a:r>
            <a:endParaRPr lang="zh-CN" altLang="en-US" sz="2800" b="1"/>
          </a:p>
        </p:txBody>
      </p:sp>
      <p:sp>
        <p:nvSpPr>
          <p:cNvPr id="5" name="圆角矩形标注 4"/>
          <p:cNvSpPr>
            <a:spLocks noChangeArrowheads="1"/>
          </p:cNvSpPr>
          <p:nvPr/>
        </p:nvSpPr>
        <p:spPr bwMode="auto">
          <a:xfrm>
            <a:off x="3714750" y="3143250"/>
            <a:ext cx="857250" cy="571500"/>
          </a:xfrm>
          <a:prstGeom prst="wedgeRoundRectCallout">
            <a:avLst>
              <a:gd name="adj1" fmla="val -178870"/>
              <a:gd name="adj2" fmla="val 104681"/>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1</a:t>
            </a:r>
            <a:endParaRPr lang="zh-CN" altLang="en-US" sz="2800" b="1">
              <a:solidFill>
                <a:srgbClr val="0000CC"/>
              </a:solidFill>
            </a:endParaRPr>
          </a:p>
        </p:txBody>
      </p:sp>
      <p:sp>
        <p:nvSpPr>
          <p:cNvPr id="6" name="圆角矩形标注 5"/>
          <p:cNvSpPr>
            <a:spLocks noChangeArrowheads="1"/>
          </p:cNvSpPr>
          <p:nvPr/>
        </p:nvSpPr>
        <p:spPr bwMode="auto">
          <a:xfrm>
            <a:off x="5214938" y="3857625"/>
            <a:ext cx="1071562" cy="571500"/>
          </a:xfrm>
          <a:prstGeom prst="wedgeRoundRectCallout">
            <a:avLst>
              <a:gd name="adj1" fmla="val -297227"/>
              <a:gd name="adj2" fmla="val 63037"/>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1/3</a:t>
            </a:r>
            <a:endParaRPr lang="zh-CN" altLang="en-US" sz="2800" b="1">
              <a:solidFill>
                <a:srgbClr val="0000CC"/>
              </a:solidFill>
            </a:endParaRPr>
          </a:p>
        </p:txBody>
      </p:sp>
      <p:sp>
        <p:nvSpPr>
          <p:cNvPr id="7" name="圆角矩形标注 6"/>
          <p:cNvSpPr>
            <a:spLocks noChangeArrowheads="1"/>
          </p:cNvSpPr>
          <p:nvPr/>
        </p:nvSpPr>
        <p:spPr bwMode="auto">
          <a:xfrm>
            <a:off x="6143625" y="4500563"/>
            <a:ext cx="2071688" cy="571500"/>
          </a:xfrm>
          <a:prstGeom prst="wedgeRoundRectCallout">
            <a:avLst>
              <a:gd name="adj1" fmla="val -221718"/>
              <a:gd name="adj2" fmla="val 49884"/>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1-1/2+1/3</a:t>
            </a:r>
            <a:endParaRPr lang="zh-CN" altLang="en-US" sz="2800" b="1">
              <a:solidFill>
                <a:srgbClr val="0000CC"/>
              </a:solidFill>
            </a:endParaRPr>
          </a:p>
        </p:txBody>
      </p:sp>
      <p:sp>
        <p:nvSpPr>
          <p:cNvPr id="8" name="圆角矩形标注 7"/>
          <p:cNvSpPr>
            <a:spLocks noChangeArrowheads="1"/>
          </p:cNvSpPr>
          <p:nvPr/>
        </p:nvSpPr>
        <p:spPr bwMode="auto">
          <a:xfrm>
            <a:off x="5214938" y="5072063"/>
            <a:ext cx="928687" cy="571500"/>
          </a:xfrm>
          <a:prstGeom prst="wedgeRoundRectCallout">
            <a:avLst>
              <a:gd name="adj1" fmla="val -310940"/>
              <a:gd name="adj2" fmla="val 41120"/>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4</a:t>
            </a:r>
            <a:endParaRPr lang="zh-CN" altLang="en-US" sz="2800" b="1">
              <a:solidFill>
                <a:srgbClr val="0000CC"/>
              </a:solidFill>
            </a:endParaRPr>
          </a:p>
        </p:txBody>
      </p:sp>
      <p:sp>
        <p:nvSpPr>
          <p:cNvPr id="9" name="圆角矩形标注 8"/>
          <p:cNvSpPr>
            <a:spLocks noChangeArrowheads="1"/>
          </p:cNvSpPr>
          <p:nvPr/>
        </p:nvSpPr>
        <p:spPr bwMode="auto">
          <a:xfrm>
            <a:off x="6286500" y="5286375"/>
            <a:ext cx="2643188" cy="571500"/>
          </a:xfrm>
          <a:prstGeom prst="wedgeRoundRectCallout">
            <a:avLst>
              <a:gd name="adj1" fmla="val -81708"/>
              <a:gd name="adj2" fmla="val 71801"/>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满足，返回</a:t>
            </a:r>
            <a:r>
              <a:rPr lang="en-US" altLang="zh-CN" sz="2800" b="1">
                <a:solidFill>
                  <a:srgbClr val="0000CC"/>
                </a:solidFill>
              </a:rPr>
              <a:t>S4</a:t>
            </a:r>
            <a:endParaRPr lang="zh-CN" altLang="en-US" sz="2800" b="1">
              <a:solidFill>
                <a:srgbClr val="0000CC"/>
              </a:solidFill>
            </a:endParaRPr>
          </a:p>
        </p:txBody>
      </p:sp>
      <p:pic>
        <p:nvPicPr>
          <p:cNvPr id="3082" name="图片 4"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linds(horizontal)">
                                      <p:cBhvr>
                                        <p:cTn id="47" dur="500"/>
                                        <p:tgtEl>
                                          <p:spTgt spid="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linds(horizontal)">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785813" y="1428750"/>
            <a:ext cx="7858125" cy="4643438"/>
          </a:xfrm>
        </p:spPr>
        <p:txBody>
          <a:bodyPr/>
          <a:lstStyle/>
          <a:p>
            <a:r>
              <a:rPr lang="zh-CN" altLang="zh-CN"/>
              <a:t>一个程序主要包括以下两方面的信息：</a:t>
            </a:r>
          </a:p>
          <a:p>
            <a:pPr lvl="1">
              <a:buFont typeface="Wingdings" pitchFamily="2" charset="2"/>
              <a:buNone/>
            </a:pPr>
            <a:r>
              <a:rPr lang="en-US" altLang="zh-CN"/>
              <a:t>(1) </a:t>
            </a:r>
            <a:r>
              <a:rPr lang="zh-CN" altLang="zh-CN">
                <a:solidFill>
                  <a:srgbClr val="C00000"/>
                </a:solidFill>
              </a:rPr>
              <a:t>对数据的描述</a:t>
            </a:r>
            <a:r>
              <a:rPr lang="zh-CN" altLang="zh-CN"/>
              <a:t>。在程序中要指定用到</a:t>
            </a:r>
            <a:r>
              <a:rPr lang="zh-CN" altLang="en-US"/>
              <a:t>哪</a:t>
            </a:r>
            <a:r>
              <a:rPr lang="zh-CN" altLang="zh-CN"/>
              <a:t>些数据以及这些数据的类型和数据的组织形式</a:t>
            </a:r>
            <a:endParaRPr lang="en-US" altLang="zh-CN"/>
          </a:p>
          <a:p>
            <a:pPr lvl="1"/>
            <a:r>
              <a:rPr lang="zh-CN" altLang="zh-CN"/>
              <a:t>这就是数据结构</a:t>
            </a:r>
            <a:r>
              <a:rPr lang="en-US" altLang="zh-CN"/>
              <a:t>(data structure)</a:t>
            </a:r>
            <a:endParaRPr lang="zh-CN" altLang="zh-CN"/>
          </a:p>
          <a:p>
            <a:pPr lvl="1" eaLnBrk="1" hangingPunct="1">
              <a:lnSpc>
                <a:spcPct val="100000"/>
              </a:lnSpc>
              <a:spcBef>
                <a:spcPct val="50000"/>
              </a:spcBef>
              <a:buFont typeface="Wingdings" pitchFamily="2" charset="2"/>
              <a:buNone/>
            </a:pPr>
            <a:r>
              <a:rPr lang="en-US" altLang="zh-CN"/>
              <a:t>(2) </a:t>
            </a:r>
            <a:r>
              <a:rPr lang="zh-CN" altLang="zh-CN">
                <a:solidFill>
                  <a:srgbClr val="C00000"/>
                </a:solidFill>
              </a:rPr>
              <a:t>对操作的描述</a:t>
            </a:r>
            <a:r>
              <a:rPr lang="zh-CN" altLang="zh-CN"/>
              <a:t>。即要求计算机进行操作的步骤</a:t>
            </a:r>
            <a:endParaRPr lang="en-US" altLang="zh-CN"/>
          </a:p>
          <a:p>
            <a:pPr lvl="1" eaLnBrk="1" hangingPunct="1">
              <a:lnSpc>
                <a:spcPct val="100000"/>
              </a:lnSpc>
              <a:spcBef>
                <a:spcPct val="50000"/>
              </a:spcBef>
            </a:pPr>
            <a:r>
              <a:rPr lang="zh-CN" altLang="zh-CN"/>
              <a:t>也就是算法</a:t>
            </a:r>
            <a:r>
              <a:rPr lang="en-US" altLang="zh-CN"/>
              <a:t>(algorithm)</a:t>
            </a:r>
            <a:endParaRPr lang="zh-CN" altLang="en-US"/>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7" dur="500"/>
                                        <p:tgtEl>
                                          <p:spTgt spid="15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2" dur="500"/>
                                        <p:tgtEl>
                                          <p:spTgt spid="153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7" dur="500"/>
                                        <p:tgtEl>
                                          <p:spTgt spid="153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22"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2"/>
          <p:cNvSpPr>
            <a:spLocks noGrp="1"/>
          </p:cNvSpPr>
          <p:nvPr>
            <p:ph idx="1"/>
          </p:nvPr>
        </p:nvSpPr>
        <p:spPr>
          <a:xfrm>
            <a:off x="539750" y="985838"/>
            <a:ext cx="8153400" cy="5514975"/>
          </a:xfrm>
        </p:spPr>
        <p:txBody>
          <a:bodyPr/>
          <a:lstStyle/>
          <a:p>
            <a:pPr>
              <a:buFont typeface="Wingdings" pitchFamily="2" charset="2"/>
              <a:buNone/>
            </a:pPr>
            <a:r>
              <a:rPr lang="zh-CN" altLang="zh-CN"/>
              <a:t>例</a:t>
            </a:r>
            <a:r>
              <a:rPr lang="en-US" altLang="zh-CN"/>
              <a:t>2.4 </a:t>
            </a:r>
            <a:r>
              <a:rPr lang="zh-CN" altLang="zh-CN"/>
              <a:t>求</a:t>
            </a:r>
            <a:endParaRPr lang="en-US" altLang="zh-CN"/>
          </a:p>
          <a:p>
            <a:pPr>
              <a:buFont typeface="Wingdings" pitchFamily="2" charset="2"/>
              <a:buNone/>
            </a:pPr>
            <a:endParaRPr lang="en-US" altLang="zh-CN"/>
          </a:p>
          <a:p>
            <a:pPr>
              <a:lnSpc>
                <a:spcPct val="100000"/>
              </a:lnSpc>
            </a:pPr>
            <a:r>
              <a:rPr lang="en-US" altLang="zh-CN" sz="2800"/>
              <a:t>S1</a:t>
            </a:r>
            <a:r>
              <a:rPr lang="zh-CN" altLang="zh-CN" sz="2800"/>
              <a:t>：</a:t>
            </a:r>
            <a:r>
              <a:rPr lang="en-US" altLang="zh-CN" sz="2800"/>
              <a:t>sign=1</a:t>
            </a:r>
            <a:endParaRPr lang="zh-CN" altLang="zh-CN" sz="2800"/>
          </a:p>
          <a:p>
            <a:pPr>
              <a:lnSpc>
                <a:spcPct val="100000"/>
              </a:lnSpc>
            </a:pPr>
            <a:r>
              <a:rPr lang="en-US" altLang="zh-CN" sz="2800"/>
              <a:t>S2</a:t>
            </a:r>
            <a:r>
              <a:rPr lang="zh-CN" altLang="zh-CN" sz="2800"/>
              <a:t>：</a:t>
            </a:r>
            <a:r>
              <a:rPr lang="en-US" altLang="zh-CN" sz="2800"/>
              <a:t>sum=1</a:t>
            </a:r>
            <a:endParaRPr lang="zh-CN" altLang="zh-CN" sz="2800"/>
          </a:p>
          <a:p>
            <a:pPr>
              <a:lnSpc>
                <a:spcPct val="100000"/>
              </a:lnSpc>
            </a:pPr>
            <a:r>
              <a:rPr lang="en-US" altLang="zh-CN" sz="2800"/>
              <a:t>S3</a:t>
            </a:r>
            <a:r>
              <a:rPr lang="zh-CN" altLang="zh-CN" sz="2800"/>
              <a:t>：</a:t>
            </a:r>
            <a:r>
              <a:rPr lang="en-US" altLang="zh-CN" sz="2800"/>
              <a:t>deno=2</a:t>
            </a:r>
            <a:endParaRPr lang="zh-CN" altLang="zh-CN" sz="2800"/>
          </a:p>
          <a:p>
            <a:pPr>
              <a:lnSpc>
                <a:spcPct val="100000"/>
              </a:lnSpc>
            </a:pPr>
            <a:r>
              <a:rPr lang="en-US" altLang="zh-CN" sz="2800"/>
              <a:t>S4</a:t>
            </a:r>
            <a:r>
              <a:rPr lang="zh-CN" altLang="zh-CN" sz="2800"/>
              <a:t>：</a:t>
            </a:r>
            <a:r>
              <a:rPr lang="en-US" altLang="zh-CN" sz="2800"/>
              <a:t>sign=(-1)*sign</a:t>
            </a:r>
            <a:endParaRPr lang="zh-CN" altLang="zh-CN" sz="2800"/>
          </a:p>
          <a:p>
            <a:pPr>
              <a:lnSpc>
                <a:spcPct val="100000"/>
              </a:lnSpc>
            </a:pPr>
            <a:r>
              <a:rPr lang="en-US" altLang="zh-CN" sz="2800"/>
              <a:t>S5</a:t>
            </a:r>
            <a:r>
              <a:rPr lang="zh-CN" altLang="zh-CN" sz="2800"/>
              <a:t>：</a:t>
            </a:r>
            <a:r>
              <a:rPr lang="en-US" altLang="zh-CN" sz="2800"/>
              <a:t>term=sign*(1/deno)</a:t>
            </a:r>
            <a:endParaRPr lang="zh-CN" altLang="zh-CN" sz="2800"/>
          </a:p>
          <a:p>
            <a:pPr>
              <a:lnSpc>
                <a:spcPct val="100000"/>
              </a:lnSpc>
            </a:pPr>
            <a:r>
              <a:rPr lang="en-US" altLang="zh-CN" sz="2800"/>
              <a:t>S6</a:t>
            </a:r>
            <a:r>
              <a:rPr lang="zh-CN" altLang="zh-CN" sz="2800"/>
              <a:t>：</a:t>
            </a:r>
            <a:r>
              <a:rPr lang="en-US" altLang="zh-CN" sz="2800"/>
              <a:t>sum=sum+term</a:t>
            </a:r>
            <a:endParaRPr lang="zh-CN" altLang="zh-CN" sz="2800"/>
          </a:p>
          <a:p>
            <a:pPr>
              <a:lnSpc>
                <a:spcPct val="100000"/>
              </a:lnSpc>
            </a:pPr>
            <a:r>
              <a:rPr lang="en-US" altLang="zh-CN" sz="2800"/>
              <a:t>S7</a:t>
            </a:r>
            <a:r>
              <a:rPr lang="zh-CN" altLang="zh-CN" sz="2800"/>
              <a:t>：</a:t>
            </a:r>
            <a:r>
              <a:rPr lang="en-US" altLang="zh-CN" sz="2800"/>
              <a:t>deno=deno+1</a:t>
            </a:r>
            <a:endParaRPr lang="zh-CN" altLang="zh-CN" sz="2800"/>
          </a:p>
          <a:p>
            <a:pPr>
              <a:lnSpc>
                <a:spcPct val="100000"/>
              </a:lnSpc>
            </a:pPr>
            <a:r>
              <a:rPr lang="en-US" altLang="zh-CN" sz="2800"/>
              <a:t>S8</a:t>
            </a:r>
            <a:r>
              <a:rPr lang="zh-CN" altLang="zh-CN" sz="2800"/>
              <a:t>：若</a:t>
            </a:r>
            <a:r>
              <a:rPr lang="en-US" altLang="zh-CN" sz="2800"/>
              <a:t>deno</a:t>
            </a:r>
            <a:r>
              <a:rPr lang="zh-CN" altLang="zh-CN" sz="2800"/>
              <a:t>≤</a:t>
            </a:r>
            <a:r>
              <a:rPr lang="en-US" altLang="zh-CN" sz="2800"/>
              <a:t>100</a:t>
            </a:r>
            <a:r>
              <a:rPr lang="zh-CN" altLang="zh-CN" sz="2800"/>
              <a:t>返回</a:t>
            </a:r>
            <a:r>
              <a:rPr lang="en-US" altLang="zh-CN" sz="2800"/>
              <a:t>S4</a:t>
            </a:r>
            <a:r>
              <a:rPr lang="zh-CN" altLang="zh-CN" sz="2800"/>
              <a:t>；否则算法结束</a:t>
            </a:r>
            <a:endParaRPr lang="zh-CN" altLang="en-US" sz="2800"/>
          </a:p>
        </p:txBody>
      </p:sp>
      <p:graphicFrame>
        <p:nvGraphicFramePr>
          <p:cNvPr id="4098" name="Object 1"/>
          <p:cNvGraphicFramePr>
            <a:graphicFrameLocks noChangeAspect="1"/>
          </p:cNvGraphicFramePr>
          <p:nvPr/>
        </p:nvGraphicFramePr>
        <p:xfrm>
          <a:off x="2571750" y="785813"/>
          <a:ext cx="5240338" cy="1143000"/>
        </p:xfrm>
        <a:graphic>
          <a:graphicData uri="http://schemas.openxmlformats.org/presentationml/2006/ole">
            <mc:AlternateContent xmlns:mc="http://schemas.openxmlformats.org/markup-compatibility/2006">
              <mc:Choice xmlns:v="urn:schemas-microsoft-com:vml" Requires="v">
                <p:oleObj spid="_x0000_s4104" name="公式" r:id="rId3" imgW="1790700" imgH="393700" progId="Equation.3">
                  <p:embed/>
                </p:oleObj>
              </mc:Choice>
              <mc:Fallback>
                <p:oleObj name="公式" r:id="rId3" imgW="1790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785813"/>
                        <a:ext cx="5240338"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a:spLocks noChangeArrowheads="1"/>
          </p:cNvSpPr>
          <p:nvPr/>
        </p:nvSpPr>
        <p:spPr bwMode="auto">
          <a:xfrm>
            <a:off x="4714875" y="2357438"/>
            <a:ext cx="3500438" cy="954087"/>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solidFill>
                  <a:srgbClr val="C00000"/>
                </a:solidFill>
              </a:rPr>
              <a:t>99</a:t>
            </a:r>
            <a:r>
              <a:rPr lang="zh-CN" altLang="en-US" sz="2800" b="1">
                <a:solidFill>
                  <a:srgbClr val="C00000"/>
                </a:solidFill>
              </a:rPr>
              <a:t>次循环后</a:t>
            </a:r>
            <a:r>
              <a:rPr lang="en-US" altLang="zh-CN" sz="2800" b="1">
                <a:solidFill>
                  <a:srgbClr val="C00000"/>
                </a:solidFill>
              </a:rPr>
              <a:t>sum</a:t>
            </a:r>
            <a:r>
              <a:rPr lang="zh-CN" altLang="en-US" sz="2800" b="1">
                <a:solidFill>
                  <a:srgbClr val="C00000"/>
                </a:solidFill>
              </a:rPr>
              <a:t>的值就是所要求的结果</a:t>
            </a:r>
          </a:p>
        </p:txBody>
      </p:sp>
      <p:pic>
        <p:nvPicPr>
          <p:cNvPr id="4101" name="图片 4"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p:txBody>
          <a:bodyPr/>
          <a:lstStyle/>
          <a:p>
            <a:pPr>
              <a:buFont typeface="Wingdings" pitchFamily="2" charset="2"/>
              <a:buNone/>
            </a:pPr>
            <a:r>
              <a:rPr lang="en-US" altLang="zh-CN"/>
              <a:t>  </a:t>
            </a:r>
            <a:r>
              <a:rPr lang="zh-CN" altLang="zh-CN"/>
              <a:t>例</a:t>
            </a:r>
            <a:r>
              <a:rPr lang="en-US" altLang="zh-CN"/>
              <a:t>2.5 </a:t>
            </a:r>
            <a:r>
              <a:rPr lang="zh-CN" altLang="zh-CN"/>
              <a:t>给出一个大于或等于</a:t>
            </a:r>
            <a:r>
              <a:rPr lang="en-US" altLang="zh-CN"/>
              <a:t>3</a:t>
            </a:r>
            <a:r>
              <a:rPr lang="zh-CN" altLang="zh-CN"/>
              <a:t>的正整数，判断它是不是一个素数。</a:t>
            </a:r>
            <a:endParaRPr lang="en-US" altLang="zh-CN"/>
          </a:p>
          <a:p>
            <a:r>
              <a:rPr lang="zh-CN" altLang="zh-CN"/>
              <a:t>所谓素数</a:t>
            </a:r>
            <a:r>
              <a:rPr lang="en-US" altLang="zh-CN"/>
              <a:t>(prime)</a:t>
            </a:r>
            <a:r>
              <a:rPr lang="zh-CN" altLang="zh-CN"/>
              <a:t>，是指除了</a:t>
            </a:r>
            <a:r>
              <a:rPr lang="en-US" altLang="zh-CN"/>
              <a:t>1</a:t>
            </a:r>
            <a:r>
              <a:rPr lang="zh-CN" altLang="zh-CN"/>
              <a:t>和该数本身之外，不能被其他任何整数整除的数</a:t>
            </a:r>
            <a:endParaRPr lang="en-US" altLang="zh-CN"/>
          </a:p>
          <a:p>
            <a:r>
              <a:rPr lang="zh-CN" altLang="zh-CN"/>
              <a:t>例如，</a:t>
            </a:r>
            <a:r>
              <a:rPr lang="en-US" altLang="zh-CN"/>
              <a:t>13</a:t>
            </a:r>
            <a:r>
              <a:rPr lang="zh-CN" altLang="zh-CN"/>
              <a:t>是素数，因为它不能被</a:t>
            </a:r>
            <a:r>
              <a:rPr lang="en-US" altLang="zh-CN"/>
              <a:t>2</a:t>
            </a:r>
            <a:r>
              <a:rPr lang="zh-CN" altLang="zh-CN"/>
              <a:t>，</a:t>
            </a:r>
            <a:r>
              <a:rPr lang="en-US" altLang="zh-CN"/>
              <a:t>3</a:t>
            </a:r>
            <a:r>
              <a:rPr lang="zh-CN" altLang="zh-CN"/>
              <a:t>，</a:t>
            </a:r>
            <a:r>
              <a:rPr lang="en-US" altLang="zh-CN"/>
              <a:t>4</a:t>
            </a:r>
            <a:r>
              <a:rPr lang="zh-CN" altLang="zh-CN"/>
              <a:t>，…，</a:t>
            </a:r>
            <a:r>
              <a:rPr lang="en-US" altLang="zh-CN"/>
              <a:t>12</a:t>
            </a:r>
            <a:r>
              <a:rPr lang="zh-CN" altLang="zh-CN"/>
              <a:t>整除。</a:t>
            </a:r>
            <a:endParaRPr lang="zh-CN" altLang="en-US"/>
          </a:p>
        </p:txBody>
      </p:sp>
      <p:pic>
        <p:nvPicPr>
          <p:cNvPr id="31747"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714375"/>
            <a:ext cx="8153400" cy="5857875"/>
          </a:xfrm>
        </p:spPr>
        <p:txBody>
          <a:bodyPr/>
          <a:lstStyle/>
          <a:p>
            <a:r>
              <a:rPr lang="zh-CN" altLang="zh-CN"/>
              <a:t>判断一个数</a:t>
            </a:r>
            <a:r>
              <a:rPr lang="en-US" altLang="zh-CN"/>
              <a:t>n(n</a:t>
            </a:r>
            <a:r>
              <a:rPr lang="zh-CN" altLang="zh-CN"/>
              <a:t>≥</a:t>
            </a:r>
            <a:r>
              <a:rPr lang="en-US" altLang="zh-CN"/>
              <a:t>3)</a:t>
            </a:r>
            <a:r>
              <a:rPr lang="zh-CN" altLang="zh-CN"/>
              <a:t>是否素数：将</a:t>
            </a:r>
            <a:r>
              <a:rPr lang="en-US" altLang="zh-CN"/>
              <a:t>n</a:t>
            </a:r>
            <a:r>
              <a:rPr lang="zh-CN" altLang="zh-CN"/>
              <a:t>作为被除数，将</a:t>
            </a:r>
            <a:r>
              <a:rPr lang="en-US" altLang="zh-CN"/>
              <a:t>2</a:t>
            </a:r>
            <a:r>
              <a:rPr lang="zh-CN" altLang="zh-CN"/>
              <a:t>到</a:t>
            </a:r>
            <a:r>
              <a:rPr lang="en-US" altLang="zh-CN"/>
              <a:t>(n-1)</a:t>
            </a:r>
            <a:r>
              <a:rPr lang="zh-CN" altLang="zh-CN"/>
              <a:t>各个整数先后作为除数，如果都不能被整除，则</a:t>
            </a:r>
            <a:r>
              <a:rPr lang="en-US" altLang="zh-CN"/>
              <a:t>n</a:t>
            </a:r>
            <a:r>
              <a:rPr lang="zh-CN" altLang="zh-CN"/>
              <a:t>为素数</a:t>
            </a:r>
          </a:p>
          <a:p>
            <a:pPr lvl="1">
              <a:lnSpc>
                <a:spcPct val="100000"/>
              </a:lnSpc>
              <a:buFont typeface="Wingdings" pitchFamily="2" charset="2"/>
              <a:buNone/>
            </a:pPr>
            <a:r>
              <a:rPr lang="en-US" altLang="zh-CN"/>
              <a:t>S1</a:t>
            </a:r>
            <a:r>
              <a:rPr lang="zh-CN" altLang="zh-CN"/>
              <a:t>：输入</a:t>
            </a:r>
            <a:r>
              <a:rPr lang="en-US" altLang="zh-CN"/>
              <a:t>n</a:t>
            </a:r>
            <a:r>
              <a:rPr lang="zh-CN" altLang="zh-CN"/>
              <a:t>的值</a:t>
            </a:r>
          </a:p>
          <a:p>
            <a:pPr lvl="1">
              <a:lnSpc>
                <a:spcPct val="100000"/>
              </a:lnSpc>
              <a:buFont typeface="Wingdings" pitchFamily="2" charset="2"/>
              <a:buNone/>
            </a:pPr>
            <a:r>
              <a:rPr lang="en-US" altLang="zh-CN"/>
              <a:t>S2</a:t>
            </a:r>
            <a:r>
              <a:rPr lang="zh-CN" altLang="zh-CN"/>
              <a:t>：</a:t>
            </a:r>
            <a:r>
              <a:rPr lang="en-US" altLang="zh-CN"/>
              <a:t>i=2           </a:t>
            </a:r>
            <a:r>
              <a:rPr lang="zh-CN" altLang="zh-CN"/>
              <a:t>（</a:t>
            </a:r>
            <a:r>
              <a:rPr lang="en-US" altLang="zh-CN"/>
              <a:t>i</a:t>
            </a:r>
            <a:r>
              <a:rPr lang="zh-CN" altLang="zh-CN"/>
              <a:t>作为除数）</a:t>
            </a:r>
          </a:p>
          <a:p>
            <a:pPr lvl="1">
              <a:lnSpc>
                <a:spcPct val="100000"/>
              </a:lnSpc>
              <a:buFont typeface="Wingdings" pitchFamily="2" charset="2"/>
              <a:buNone/>
            </a:pPr>
            <a:r>
              <a:rPr lang="en-US" altLang="zh-CN"/>
              <a:t>S3</a:t>
            </a:r>
            <a:r>
              <a:rPr lang="zh-CN" altLang="zh-CN"/>
              <a:t>：</a:t>
            </a:r>
            <a:r>
              <a:rPr lang="en-US" altLang="zh-CN"/>
              <a:t>n</a:t>
            </a:r>
            <a:r>
              <a:rPr lang="zh-CN" altLang="zh-CN"/>
              <a:t>被</a:t>
            </a:r>
            <a:r>
              <a:rPr lang="en-US" altLang="zh-CN"/>
              <a:t>i</a:t>
            </a:r>
            <a:r>
              <a:rPr lang="zh-CN" altLang="zh-CN"/>
              <a:t>除，得余数</a:t>
            </a:r>
            <a:r>
              <a:rPr lang="en-US" altLang="zh-CN"/>
              <a:t>r</a:t>
            </a:r>
            <a:endParaRPr lang="zh-CN" altLang="zh-CN"/>
          </a:p>
          <a:p>
            <a:pPr lvl="1">
              <a:lnSpc>
                <a:spcPct val="100000"/>
              </a:lnSpc>
              <a:buFont typeface="Wingdings" pitchFamily="2" charset="2"/>
              <a:buNone/>
            </a:pPr>
            <a:r>
              <a:rPr lang="en-US" altLang="zh-CN"/>
              <a:t>S4</a:t>
            </a:r>
            <a:r>
              <a:rPr lang="zh-CN" altLang="zh-CN"/>
              <a:t>：如果</a:t>
            </a:r>
            <a:r>
              <a:rPr lang="en-US" altLang="zh-CN"/>
              <a:t>r=0</a:t>
            </a:r>
            <a:r>
              <a:rPr lang="zh-CN" altLang="zh-CN"/>
              <a:t>，表示</a:t>
            </a:r>
            <a:r>
              <a:rPr lang="en-US" altLang="zh-CN"/>
              <a:t>n</a:t>
            </a:r>
            <a:r>
              <a:rPr lang="zh-CN" altLang="zh-CN"/>
              <a:t>能被</a:t>
            </a:r>
            <a:r>
              <a:rPr lang="en-US" altLang="zh-CN"/>
              <a:t>i</a:t>
            </a:r>
            <a:r>
              <a:rPr lang="zh-CN" altLang="zh-CN"/>
              <a:t>整除，则输出</a:t>
            </a:r>
            <a:r>
              <a:rPr lang="en-US" altLang="zh-CN"/>
              <a:t>n</a:t>
            </a:r>
            <a:r>
              <a:rPr lang="zh-CN" altLang="zh-CN"/>
              <a:t>“不是素数”，算法结束；否则执行</a:t>
            </a:r>
            <a:r>
              <a:rPr lang="en-US" altLang="zh-CN"/>
              <a:t>S5</a:t>
            </a:r>
            <a:endParaRPr lang="zh-CN" altLang="zh-CN"/>
          </a:p>
          <a:p>
            <a:pPr lvl="1">
              <a:lnSpc>
                <a:spcPct val="100000"/>
              </a:lnSpc>
              <a:buFont typeface="Wingdings" pitchFamily="2" charset="2"/>
              <a:buNone/>
            </a:pPr>
            <a:r>
              <a:rPr lang="en-US" altLang="zh-CN"/>
              <a:t>S5</a:t>
            </a:r>
            <a:r>
              <a:rPr lang="zh-CN" altLang="zh-CN"/>
              <a:t>：</a:t>
            </a:r>
            <a:r>
              <a:rPr lang="en-US" altLang="zh-CN"/>
              <a:t>i+1</a:t>
            </a:r>
            <a:r>
              <a:rPr lang="en-US" altLang="zh-CN">
                <a:sym typeface="Symbol" pitchFamily="18" charset="2"/>
              </a:rPr>
              <a:t></a:t>
            </a:r>
            <a:r>
              <a:rPr lang="en-US" altLang="zh-CN"/>
              <a:t>i</a:t>
            </a:r>
            <a:endParaRPr lang="zh-CN" altLang="zh-CN"/>
          </a:p>
          <a:p>
            <a:pPr lvl="1">
              <a:lnSpc>
                <a:spcPct val="100000"/>
              </a:lnSpc>
              <a:buFont typeface="Wingdings" pitchFamily="2" charset="2"/>
              <a:buNone/>
            </a:pPr>
            <a:r>
              <a:rPr lang="en-US" altLang="zh-CN"/>
              <a:t>S6</a:t>
            </a:r>
            <a:r>
              <a:rPr lang="zh-CN" altLang="zh-CN"/>
              <a:t>：如果</a:t>
            </a:r>
            <a:r>
              <a:rPr lang="en-US" altLang="zh-CN"/>
              <a:t>i</a:t>
            </a:r>
            <a:r>
              <a:rPr lang="zh-CN" altLang="zh-CN"/>
              <a:t>≤</a:t>
            </a:r>
            <a:r>
              <a:rPr lang="en-US" altLang="zh-CN"/>
              <a:t>n-1</a:t>
            </a:r>
            <a:r>
              <a:rPr lang="zh-CN" altLang="zh-CN"/>
              <a:t>，返回</a:t>
            </a:r>
            <a:r>
              <a:rPr lang="en-US" altLang="zh-CN"/>
              <a:t>S3</a:t>
            </a:r>
            <a:r>
              <a:rPr lang="zh-CN" altLang="zh-CN"/>
              <a:t>；否则输出</a:t>
            </a:r>
            <a:r>
              <a:rPr lang="en-US" altLang="zh-CN"/>
              <a:t>n </a:t>
            </a:r>
            <a:r>
              <a:rPr lang="zh-CN" altLang="zh-CN"/>
              <a:t>“是素数”，然后结束。</a:t>
            </a:r>
          </a:p>
        </p:txBody>
      </p:sp>
      <p:sp>
        <p:nvSpPr>
          <p:cNvPr id="6" name="椭圆 5"/>
          <p:cNvSpPr>
            <a:spLocks noChangeArrowheads="1"/>
          </p:cNvSpPr>
          <p:nvPr/>
        </p:nvSpPr>
        <p:spPr bwMode="auto">
          <a:xfrm>
            <a:off x="3071813" y="5500688"/>
            <a:ext cx="785812" cy="571500"/>
          </a:xfrm>
          <a:prstGeom prst="ellipse">
            <a:avLst/>
          </a:prstGeom>
          <a:noFill/>
          <a:ln w="38100" algn="ctr">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512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grpSp>
        <p:nvGrpSpPr>
          <p:cNvPr id="2" name="组合 8"/>
          <p:cNvGrpSpPr>
            <a:grpSpLocks/>
          </p:cNvGrpSpPr>
          <p:nvPr/>
        </p:nvGrpSpPr>
        <p:grpSpPr bwMode="auto">
          <a:xfrm>
            <a:off x="3714750" y="4143375"/>
            <a:ext cx="2786063" cy="754063"/>
            <a:chOff x="3714744" y="4143380"/>
            <a:chExt cx="2786082" cy="754385"/>
          </a:xfrm>
        </p:grpSpPr>
        <p:sp>
          <p:nvSpPr>
            <p:cNvPr id="5128" name="圆角矩形标注 4"/>
            <p:cNvSpPr>
              <a:spLocks noChangeArrowheads="1"/>
            </p:cNvSpPr>
            <p:nvPr/>
          </p:nvSpPr>
          <p:spPr bwMode="auto">
            <a:xfrm>
              <a:off x="3714744" y="4214818"/>
              <a:ext cx="2786082" cy="642942"/>
            </a:xfrm>
            <a:prstGeom prst="wedgeRoundRectCallout">
              <a:avLst>
                <a:gd name="adj1" fmla="val -52208"/>
                <a:gd name="adj2" fmla="val 139019"/>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a:solidFill>
                    <a:srgbClr val="0000CC"/>
                  </a:solidFill>
                </a:rPr>
                <a:t>可改为</a:t>
              </a:r>
              <a:r>
                <a:rPr lang="en-US" altLang="zh-CN" sz="2800" b="1">
                  <a:solidFill>
                    <a:srgbClr val="0000CC"/>
                  </a:solidFill>
                </a:rPr>
                <a:t>n/2</a:t>
              </a:r>
              <a:endParaRPr lang="zh-CN" altLang="en-US" sz="2800" b="1">
                <a:solidFill>
                  <a:srgbClr val="0000CC"/>
                </a:solidFill>
              </a:endParaRPr>
            </a:p>
          </p:txBody>
        </p:sp>
        <p:graphicFrame>
          <p:nvGraphicFramePr>
            <p:cNvPr id="5122" name="Object 1"/>
            <p:cNvGraphicFramePr>
              <a:graphicFrameLocks noChangeAspect="1"/>
            </p:cNvGraphicFramePr>
            <p:nvPr/>
          </p:nvGraphicFramePr>
          <p:xfrm>
            <a:off x="5572132" y="4143380"/>
            <a:ext cx="785818" cy="754385"/>
          </p:xfrm>
          <a:graphic>
            <a:graphicData uri="http://schemas.openxmlformats.org/presentationml/2006/ole">
              <mc:AlternateContent xmlns:mc="http://schemas.openxmlformats.org/markup-compatibility/2006">
                <mc:Choice xmlns:v="urn:schemas-microsoft-com:vml" Requires="v">
                  <p:oleObj spid="_x0000_s5131" name="公式" r:id="rId3" imgW="241300" imgH="228600" progId="Equation.3">
                    <p:embed/>
                  </p:oleObj>
                </mc:Choice>
                <mc:Fallback>
                  <p:oleObj name="公式" r:id="rId3" imgW="241300" imgH="228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32" y="4143380"/>
                          <a:ext cx="785818" cy="754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5127" name="图片 4"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 calcmode="lin" valueType="num">
                                      <p:cBhvr>
                                        <p:cTn id="39" dur="500" fill="hold"/>
                                        <p:tgtEl>
                                          <p:spTgt spid="6"/>
                                        </p:tgtEl>
                                        <p:attrNameLst>
                                          <p:attrName>style.rotation</p:attrName>
                                        </p:attrNameLst>
                                      </p:cBhvr>
                                      <p:tavLst>
                                        <p:tav tm="0">
                                          <p:val>
                                            <p:fltVal val="360"/>
                                          </p:val>
                                        </p:tav>
                                        <p:tav tm="100000">
                                          <p:val>
                                            <p:fltVal val="0"/>
                                          </p:val>
                                        </p:tav>
                                      </p:tavLst>
                                    </p:anim>
                                    <p:animEffect transition="in" filter="fade">
                                      <p:cBhvr>
                                        <p:cTn id="40" dur="500"/>
                                        <p:tgtEl>
                                          <p:spTgt spid="6"/>
                                        </p:tgtEl>
                                      </p:cBhvr>
                                    </p:animEffect>
                                  </p:childTnLst>
                                </p:cTn>
                              </p:par>
                            </p:childTnLst>
                          </p:cTn>
                        </p:par>
                        <p:par>
                          <p:cTn id="41" fill="hold" nodeType="afterGroup">
                            <p:stCondLst>
                              <p:cond delay="500"/>
                            </p:stCondLst>
                            <p:childTnLst>
                              <p:par>
                                <p:cTn id="42" presetID="3" presetClass="entr" presetSubtype="10"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2.3</a:t>
            </a:r>
            <a:r>
              <a:rPr lang="zh-CN" altLang="zh-CN" sz="4800" dirty="0">
                <a:solidFill>
                  <a:srgbClr val="800000"/>
                </a:solidFill>
                <a:effectLst>
                  <a:outerShdw blurRad="38100" dist="38100" dir="2700000" algn="tl">
                    <a:srgbClr val="000000"/>
                  </a:outerShdw>
                </a:effectLst>
                <a:latin typeface="Arial" charset="0"/>
                <a:ea typeface="黑体" pitchFamily="2" charset="-122"/>
              </a:rPr>
              <a:t>算法的特性</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928688" y="1714500"/>
            <a:ext cx="7072312" cy="3571875"/>
          </a:xfrm>
        </p:spPr>
        <p:txBody>
          <a:bodyPr/>
          <a:lstStyle/>
          <a:p>
            <a:r>
              <a:rPr lang="zh-CN" altLang="zh-CN"/>
              <a:t>一个有效算法应该具有以下</a:t>
            </a:r>
            <a:r>
              <a:rPr lang="zh-CN" altLang="zh-CN">
                <a:solidFill>
                  <a:srgbClr val="C00000"/>
                </a:solidFill>
              </a:rPr>
              <a:t>特点</a:t>
            </a:r>
            <a:r>
              <a:rPr lang="zh-CN" altLang="en-US"/>
              <a:t>：</a:t>
            </a:r>
            <a:endParaRPr lang="en-US" altLang="zh-CN"/>
          </a:p>
          <a:p>
            <a:pPr lvl="1">
              <a:buFont typeface="Wingdings" pitchFamily="2" charset="2"/>
              <a:buNone/>
            </a:pPr>
            <a:r>
              <a:rPr lang="en-US" altLang="zh-CN"/>
              <a:t>(1)</a:t>
            </a:r>
            <a:r>
              <a:rPr lang="zh-CN" altLang="zh-CN"/>
              <a:t> </a:t>
            </a:r>
            <a:r>
              <a:rPr lang="zh-CN" altLang="zh-CN">
                <a:solidFill>
                  <a:srgbClr val="0000CC"/>
                </a:solidFill>
              </a:rPr>
              <a:t>有穷性</a:t>
            </a:r>
            <a:r>
              <a:rPr lang="zh-CN" altLang="zh-CN"/>
              <a:t>。一个算法应包含有限的操作步骤，而不能是无限的。</a:t>
            </a:r>
            <a:endParaRPr lang="en-US" altLang="zh-CN"/>
          </a:p>
          <a:p>
            <a:pPr lvl="1">
              <a:buFont typeface="Wingdings" pitchFamily="2" charset="2"/>
              <a:buNone/>
            </a:pPr>
            <a:r>
              <a:rPr lang="en-US" altLang="zh-CN"/>
              <a:t>(2)</a:t>
            </a:r>
            <a:r>
              <a:rPr lang="zh-CN" altLang="zh-CN"/>
              <a:t> </a:t>
            </a:r>
            <a:r>
              <a:rPr lang="zh-CN" altLang="zh-CN">
                <a:solidFill>
                  <a:srgbClr val="0000CC"/>
                </a:solidFill>
              </a:rPr>
              <a:t>确定性</a:t>
            </a:r>
            <a:r>
              <a:rPr lang="zh-CN" altLang="zh-CN"/>
              <a:t>。算法中的每一个步骤都应当是确定的，而不应当是含糊的、模棱两可的。</a:t>
            </a:r>
            <a:endParaRPr lang="zh-CN" altLang="en-US"/>
          </a:p>
        </p:txBody>
      </p:sp>
      <p:pic>
        <p:nvPicPr>
          <p:cNvPr id="32772"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2.3</a:t>
            </a:r>
            <a:r>
              <a:rPr lang="zh-CN" altLang="zh-CN" sz="4800" dirty="0">
                <a:solidFill>
                  <a:srgbClr val="800000"/>
                </a:solidFill>
                <a:effectLst>
                  <a:outerShdw blurRad="38100" dist="38100" dir="2700000" algn="tl">
                    <a:srgbClr val="000000"/>
                  </a:outerShdw>
                </a:effectLst>
                <a:latin typeface="Arial" charset="0"/>
                <a:ea typeface="黑体" pitchFamily="2" charset="-122"/>
              </a:rPr>
              <a:t>算法的特性</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928688" y="1714500"/>
            <a:ext cx="7500937" cy="4714875"/>
          </a:xfrm>
        </p:spPr>
        <p:txBody>
          <a:bodyPr/>
          <a:lstStyle/>
          <a:p>
            <a:r>
              <a:rPr lang="zh-CN" altLang="zh-CN"/>
              <a:t>一个有效算法应该具有以下</a:t>
            </a:r>
            <a:r>
              <a:rPr lang="zh-CN" altLang="zh-CN">
                <a:solidFill>
                  <a:srgbClr val="C00000"/>
                </a:solidFill>
              </a:rPr>
              <a:t>特点</a:t>
            </a:r>
            <a:r>
              <a:rPr lang="zh-CN" altLang="en-US"/>
              <a:t>：</a:t>
            </a:r>
            <a:endParaRPr lang="en-US" altLang="zh-CN"/>
          </a:p>
          <a:p>
            <a:pPr lvl="1">
              <a:buFont typeface="Wingdings" pitchFamily="2" charset="2"/>
              <a:buNone/>
            </a:pPr>
            <a:r>
              <a:rPr lang="en-US" altLang="zh-CN"/>
              <a:t>(3)</a:t>
            </a:r>
            <a:r>
              <a:rPr lang="zh-CN" altLang="zh-CN"/>
              <a:t> </a:t>
            </a:r>
            <a:r>
              <a:rPr lang="zh-CN" altLang="zh-CN">
                <a:solidFill>
                  <a:srgbClr val="0000CC"/>
                </a:solidFill>
              </a:rPr>
              <a:t>有零个或多个输入</a:t>
            </a:r>
            <a:r>
              <a:rPr lang="zh-CN" altLang="zh-CN"/>
              <a:t>。所谓输入是指在执行算法时需要从外界取得必要的信息。</a:t>
            </a:r>
            <a:endParaRPr lang="en-US" altLang="zh-CN"/>
          </a:p>
          <a:p>
            <a:pPr lvl="1">
              <a:buFont typeface="Wingdings" pitchFamily="2" charset="2"/>
              <a:buNone/>
            </a:pPr>
            <a:r>
              <a:rPr lang="en-US" altLang="zh-CN"/>
              <a:t>(4)</a:t>
            </a:r>
            <a:r>
              <a:rPr lang="zh-CN" altLang="zh-CN"/>
              <a:t> </a:t>
            </a:r>
            <a:r>
              <a:rPr lang="zh-CN" altLang="zh-CN">
                <a:solidFill>
                  <a:srgbClr val="0000CC"/>
                </a:solidFill>
              </a:rPr>
              <a:t>有一个或多个输出</a:t>
            </a:r>
            <a:r>
              <a:rPr lang="zh-CN" altLang="zh-CN"/>
              <a:t>。算法的目的是为了求解，“解” 就是输出。</a:t>
            </a:r>
            <a:endParaRPr lang="en-US" altLang="zh-CN"/>
          </a:p>
          <a:p>
            <a:pPr lvl="1"/>
            <a:r>
              <a:rPr lang="zh-CN" altLang="zh-CN"/>
              <a:t>没有输出的算法是没有意义的。</a:t>
            </a:r>
            <a:endParaRPr lang="en-US" altLang="zh-CN"/>
          </a:p>
          <a:p>
            <a:pPr lvl="1">
              <a:buFont typeface="Wingdings" pitchFamily="2" charset="2"/>
              <a:buNone/>
            </a:pPr>
            <a:r>
              <a:rPr lang="en-US" altLang="zh-CN"/>
              <a:t>(5)</a:t>
            </a:r>
            <a:r>
              <a:rPr lang="zh-CN" altLang="zh-CN"/>
              <a:t> </a:t>
            </a:r>
            <a:r>
              <a:rPr lang="zh-CN" altLang="zh-CN">
                <a:solidFill>
                  <a:srgbClr val="0000CC"/>
                </a:solidFill>
              </a:rPr>
              <a:t>有效性</a:t>
            </a:r>
            <a:r>
              <a:rPr lang="zh-CN" altLang="zh-CN"/>
              <a:t>。算法中的每一个步骤都应当能有效地执行，并得到确定的结果。</a:t>
            </a:r>
            <a:endParaRPr lang="zh-CN" altLang="en-US"/>
          </a:p>
        </p:txBody>
      </p:sp>
      <p:pic>
        <p:nvPicPr>
          <p:cNvPr id="33796"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7" dur="500"/>
                                        <p:tgtEl>
                                          <p:spTgt spid="61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2"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2.3</a:t>
            </a:r>
            <a:r>
              <a:rPr lang="zh-CN" altLang="zh-CN" sz="4800" dirty="0">
                <a:solidFill>
                  <a:srgbClr val="800000"/>
                </a:solidFill>
                <a:effectLst>
                  <a:outerShdw blurRad="38100" dist="38100" dir="2700000" algn="tl">
                    <a:srgbClr val="000000"/>
                  </a:outerShdw>
                </a:effectLst>
                <a:latin typeface="Arial" charset="0"/>
                <a:ea typeface="黑体" pitchFamily="2" charset="-122"/>
              </a:rPr>
              <a:t>算法的特性</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34819" name="Rectangle 3"/>
          <p:cNvSpPr>
            <a:spLocks noGrp="1" noChangeArrowheads="1"/>
          </p:cNvSpPr>
          <p:nvPr>
            <p:ph type="body" idx="1"/>
          </p:nvPr>
        </p:nvSpPr>
        <p:spPr>
          <a:xfrm>
            <a:off x="928688" y="1714500"/>
            <a:ext cx="7643812" cy="4714875"/>
          </a:xfrm>
        </p:spPr>
        <p:txBody>
          <a:bodyPr/>
          <a:lstStyle/>
          <a:p>
            <a:r>
              <a:rPr lang="zh-CN" altLang="zh-CN"/>
              <a:t>对于一般最终用户来说</a:t>
            </a:r>
            <a:r>
              <a:rPr lang="en-US" altLang="zh-CN"/>
              <a:t>:</a:t>
            </a:r>
          </a:p>
          <a:p>
            <a:pPr lvl="1"/>
            <a:r>
              <a:rPr lang="zh-CN" altLang="zh-CN"/>
              <a:t>他们并不需要在处理每一个问题时都要自己设计算法和编写程序</a:t>
            </a:r>
            <a:endParaRPr lang="en-US" altLang="zh-CN"/>
          </a:p>
          <a:p>
            <a:pPr lvl="1"/>
            <a:r>
              <a:rPr lang="zh-CN" altLang="zh-CN"/>
              <a:t>可以使用别人已设计好的现成算法和程序</a:t>
            </a:r>
            <a:endParaRPr lang="en-US" altLang="zh-CN"/>
          </a:p>
          <a:p>
            <a:pPr lvl="1"/>
            <a:r>
              <a:rPr lang="zh-CN" altLang="zh-CN"/>
              <a:t>只需根据已知算法的要求给予必要的输入，就能得到输出的结果</a:t>
            </a:r>
            <a:endParaRPr lang="zh-CN" altLang="en-US"/>
          </a:p>
        </p:txBody>
      </p:sp>
      <p:sp>
        <p:nvSpPr>
          <p:cNvPr id="4" name="矩形 3"/>
          <p:cNvSpPr>
            <a:spLocks noChangeArrowheads="1"/>
          </p:cNvSpPr>
          <p:nvPr/>
        </p:nvSpPr>
        <p:spPr bwMode="auto">
          <a:xfrm>
            <a:off x="3214688" y="5143500"/>
            <a:ext cx="2714625" cy="1214438"/>
          </a:xfrm>
          <a:prstGeom prst="rec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cxnSp>
        <p:nvCxnSpPr>
          <p:cNvPr id="6" name="直接箭头连接符 5"/>
          <p:cNvCxnSpPr>
            <a:cxnSpLocks noChangeShapeType="1"/>
          </p:cNvCxnSpPr>
          <p:nvPr/>
        </p:nvCxnSpPr>
        <p:spPr bwMode="auto">
          <a:xfrm>
            <a:off x="785813" y="5786438"/>
            <a:ext cx="242887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8" name="TextBox 7"/>
          <p:cNvSpPr txBox="1">
            <a:spLocks noChangeArrowheads="1"/>
          </p:cNvSpPr>
          <p:nvPr/>
        </p:nvSpPr>
        <p:spPr bwMode="auto">
          <a:xfrm>
            <a:off x="857250" y="5214938"/>
            <a:ext cx="2143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B050"/>
                </a:solidFill>
              </a:rPr>
              <a:t>输入</a:t>
            </a:r>
            <a:r>
              <a:rPr lang="en-US" altLang="zh-CN" sz="2800" b="1">
                <a:solidFill>
                  <a:srgbClr val="00B050"/>
                </a:solidFill>
              </a:rPr>
              <a:t>3</a:t>
            </a:r>
            <a:r>
              <a:rPr lang="zh-CN" altLang="en-US" sz="2800" b="1">
                <a:solidFill>
                  <a:srgbClr val="00B050"/>
                </a:solidFill>
              </a:rPr>
              <a:t>个数</a:t>
            </a:r>
          </a:p>
        </p:txBody>
      </p:sp>
      <p:sp>
        <p:nvSpPr>
          <p:cNvPr id="9" name="TextBox 8"/>
          <p:cNvSpPr txBox="1">
            <a:spLocks noChangeArrowheads="1"/>
          </p:cNvSpPr>
          <p:nvPr/>
        </p:nvSpPr>
        <p:spPr bwMode="auto">
          <a:xfrm>
            <a:off x="3571875" y="5500688"/>
            <a:ext cx="2143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黑箱子</a:t>
            </a:r>
          </a:p>
        </p:txBody>
      </p:sp>
      <p:cxnSp>
        <p:nvCxnSpPr>
          <p:cNvPr id="10" name="直接箭头连接符 9"/>
          <p:cNvCxnSpPr>
            <a:cxnSpLocks noChangeShapeType="1"/>
          </p:cNvCxnSpPr>
          <p:nvPr/>
        </p:nvCxnSpPr>
        <p:spPr bwMode="auto">
          <a:xfrm>
            <a:off x="5929313" y="5786438"/>
            <a:ext cx="2714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1" name="TextBox 10"/>
          <p:cNvSpPr txBox="1">
            <a:spLocks noChangeArrowheads="1"/>
          </p:cNvSpPr>
          <p:nvPr/>
        </p:nvSpPr>
        <p:spPr bwMode="auto">
          <a:xfrm>
            <a:off x="6000750" y="5214938"/>
            <a:ext cx="2857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B050"/>
                </a:solidFill>
              </a:rPr>
              <a:t>3</a:t>
            </a:r>
            <a:r>
              <a:rPr lang="zh-CN" altLang="en-US" sz="2800" b="1">
                <a:solidFill>
                  <a:srgbClr val="00B050"/>
                </a:solidFill>
              </a:rPr>
              <a:t>个数中最大数</a:t>
            </a:r>
          </a:p>
        </p:txBody>
      </p:sp>
      <p:sp>
        <p:nvSpPr>
          <p:cNvPr id="13" name="TextBox 12"/>
          <p:cNvSpPr txBox="1">
            <a:spLocks noChangeArrowheads="1"/>
          </p:cNvSpPr>
          <p:nvPr/>
        </p:nvSpPr>
        <p:spPr bwMode="auto">
          <a:xfrm>
            <a:off x="3500438" y="5260975"/>
            <a:ext cx="2143125" cy="9540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求</a:t>
            </a:r>
            <a:r>
              <a:rPr lang="en-US" altLang="zh-CN" sz="2800" b="1"/>
              <a:t>3</a:t>
            </a:r>
            <a:r>
              <a:rPr lang="zh-CN" altLang="en-US" sz="2800" b="1"/>
              <a:t>个数的最大数</a:t>
            </a:r>
          </a:p>
        </p:txBody>
      </p:sp>
      <p:pic>
        <p:nvPicPr>
          <p:cNvPr id="34827"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Left)">
                                      <p:cBhvr>
                                        <p:cTn id="16" dur="500"/>
                                        <p:tgtEl>
                                          <p:spTgt spid="6"/>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lide(fromLeft)">
                                      <p:cBhvr>
                                        <p:cTn id="19" dur="5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slide(fromLeft)">
                                      <p:cBhvr>
                                        <p:cTn id="29" dur="500"/>
                                        <p:tgtEl>
                                          <p:spTgt spid="10"/>
                                        </p:tgtEl>
                                      </p:cBhvr>
                                    </p:animEffect>
                                  </p:childTnLst>
                                </p:cTn>
                              </p:par>
                              <p:par>
                                <p:cTn id="30" presetID="12" presetClass="entr" presetSubtype="8"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1" grpId="0"/>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2.4</a:t>
            </a:r>
            <a:r>
              <a:rPr lang="zh-CN" altLang="zh-CN" sz="4800" dirty="0">
                <a:solidFill>
                  <a:srgbClr val="800000"/>
                </a:solidFill>
                <a:effectLst>
                  <a:outerShdw blurRad="38100" dist="38100" dir="2700000" algn="tl">
                    <a:srgbClr val="000000"/>
                  </a:outerShdw>
                </a:effectLst>
                <a:latin typeface="Arial" charset="0"/>
                <a:ea typeface="黑体" pitchFamily="2" charset="-122"/>
              </a:rPr>
              <a:t>怎样表示一个算法</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35843" name="Rectangle 3"/>
          <p:cNvSpPr>
            <a:spLocks noGrp="1" noChangeArrowheads="1"/>
          </p:cNvSpPr>
          <p:nvPr>
            <p:ph type="body" idx="1"/>
          </p:nvPr>
        </p:nvSpPr>
        <p:spPr>
          <a:xfrm>
            <a:off x="928688" y="1714500"/>
            <a:ext cx="7500937" cy="4714875"/>
          </a:xfrm>
        </p:spPr>
        <p:txBody>
          <a:bodyPr/>
          <a:lstStyle/>
          <a:p>
            <a:r>
              <a:rPr lang="zh-CN" altLang="zh-CN"/>
              <a:t>常用的方法有：</a:t>
            </a:r>
            <a:endParaRPr lang="en-US" altLang="zh-CN"/>
          </a:p>
          <a:p>
            <a:pPr lvl="1"/>
            <a:r>
              <a:rPr lang="zh-CN" altLang="zh-CN"/>
              <a:t>自然语言</a:t>
            </a:r>
            <a:endParaRPr lang="en-US" altLang="zh-CN"/>
          </a:p>
          <a:p>
            <a:pPr lvl="1"/>
            <a:r>
              <a:rPr lang="zh-CN" altLang="zh-CN"/>
              <a:t>传统流程图</a:t>
            </a:r>
            <a:endParaRPr lang="en-US" altLang="zh-CN"/>
          </a:p>
          <a:p>
            <a:pPr lvl="1"/>
            <a:r>
              <a:rPr lang="zh-CN" altLang="zh-CN"/>
              <a:t>结构化流程图</a:t>
            </a:r>
            <a:endParaRPr lang="en-US" altLang="zh-CN"/>
          </a:p>
          <a:p>
            <a:pPr lvl="1"/>
            <a:r>
              <a:rPr lang="zh-CN" altLang="zh-CN"/>
              <a:t>伪代码</a:t>
            </a:r>
            <a:endParaRPr lang="en-US" altLang="zh-CN"/>
          </a:p>
          <a:p>
            <a:pPr lvl="1"/>
            <a:r>
              <a:rPr lang="en-US" altLang="zh-CN"/>
              <a:t>……</a:t>
            </a:r>
            <a:endParaRPr lang="zh-CN" altLang="en-US"/>
          </a:p>
        </p:txBody>
      </p:sp>
      <p:pic>
        <p:nvPicPr>
          <p:cNvPr id="35844"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2.4</a:t>
            </a:r>
            <a:r>
              <a:rPr lang="zh-CN" altLang="zh-CN" sz="4800" dirty="0">
                <a:solidFill>
                  <a:srgbClr val="800000"/>
                </a:solidFill>
                <a:effectLst>
                  <a:outerShdw blurRad="38100" dist="38100" dir="2700000" algn="tl">
                    <a:srgbClr val="000000"/>
                  </a:outerShdw>
                </a:effectLst>
                <a:latin typeface="Arial" charset="0"/>
                <a:ea typeface="黑体" pitchFamily="2" charset="-122"/>
              </a:rPr>
              <a:t>怎样表示一个算法</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36867" name="Rectangle 3"/>
          <p:cNvSpPr>
            <a:spLocks noGrp="1" noChangeArrowheads="1"/>
          </p:cNvSpPr>
          <p:nvPr>
            <p:ph type="body" idx="1"/>
          </p:nvPr>
        </p:nvSpPr>
        <p:spPr>
          <a:xfrm>
            <a:off x="642938" y="1714500"/>
            <a:ext cx="8358187" cy="4714875"/>
          </a:xfrm>
        </p:spPr>
        <p:txBody>
          <a:bodyPr/>
          <a:lstStyle/>
          <a:p>
            <a:pPr>
              <a:buFont typeface="Wingdings" pitchFamily="2" charset="2"/>
              <a:buNone/>
            </a:pPr>
            <a:r>
              <a:rPr lang="en-US" altLang="zh-CN" sz="3600">
                <a:hlinkClick r:id="rId2" action="ppaction://hlinksldjump"/>
              </a:rPr>
              <a:t>2.4.1 </a:t>
            </a:r>
            <a:r>
              <a:rPr lang="zh-CN" altLang="zh-CN" sz="3600">
                <a:hlinkClick r:id="rId2" action="ppaction://hlinksldjump"/>
              </a:rPr>
              <a:t>用自然语言表示算法</a:t>
            </a:r>
            <a:endParaRPr lang="en-US" altLang="zh-CN" sz="3600"/>
          </a:p>
          <a:p>
            <a:pPr>
              <a:buFont typeface="Wingdings" pitchFamily="2" charset="2"/>
              <a:buNone/>
            </a:pPr>
            <a:r>
              <a:rPr lang="en-US" altLang="zh-CN" sz="3600">
                <a:hlinkClick r:id="rId3" action="ppaction://hlinksldjump"/>
              </a:rPr>
              <a:t>2.4.2 </a:t>
            </a:r>
            <a:r>
              <a:rPr lang="zh-CN" altLang="zh-CN" sz="3600">
                <a:hlinkClick r:id="rId3" action="ppaction://hlinksldjump"/>
              </a:rPr>
              <a:t>用流程图表示算法</a:t>
            </a:r>
            <a:endParaRPr lang="en-US" altLang="zh-CN" sz="3600"/>
          </a:p>
          <a:p>
            <a:pPr>
              <a:buFont typeface="Wingdings" pitchFamily="2" charset="2"/>
              <a:buNone/>
            </a:pPr>
            <a:r>
              <a:rPr lang="en-US" altLang="zh-CN" sz="3600">
                <a:hlinkClick r:id="rId4" action="ppaction://hlinksldjump"/>
              </a:rPr>
              <a:t>2.4.3 </a:t>
            </a:r>
            <a:r>
              <a:rPr lang="zh-CN" altLang="zh-CN" sz="3600">
                <a:hlinkClick r:id="rId4" action="ppaction://hlinksldjump"/>
              </a:rPr>
              <a:t>三种基本结构和改进的流程图</a:t>
            </a:r>
            <a:endParaRPr lang="en-US" altLang="zh-CN" sz="3600"/>
          </a:p>
          <a:p>
            <a:pPr>
              <a:buFont typeface="Wingdings" pitchFamily="2" charset="2"/>
              <a:buNone/>
            </a:pPr>
            <a:r>
              <a:rPr lang="en-US" altLang="zh-CN" sz="3600">
                <a:hlinkClick r:id="rId5" action="ppaction://hlinksldjump"/>
              </a:rPr>
              <a:t>2.4.4 </a:t>
            </a:r>
            <a:r>
              <a:rPr lang="zh-CN" altLang="zh-CN" sz="3600">
                <a:hlinkClick r:id="rId5" action="ppaction://hlinksldjump"/>
              </a:rPr>
              <a:t>用</a:t>
            </a:r>
            <a:r>
              <a:rPr lang="en-US" altLang="zh-CN" sz="3600">
                <a:hlinkClick r:id="rId5" action="ppaction://hlinksldjump"/>
              </a:rPr>
              <a:t>N-S</a:t>
            </a:r>
            <a:r>
              <a:rPr lang="zh-CN" altLang="zh-CN" sz="3600">
                <a:hlinkClick r:id="rId5" action="ppaction://hlinksldjump"/>
              </a:rPr>
              <a:t>流程图表示算法</a:t>
            </a:r>
            <a:endParaRPr lang="en-US" altLang="zh-CN" sz="3600"/>
          </a:p>
          <a:p>
            <a:pPr>
              <a:buFont typeface="Wingdings" pitchFamily="2" charset="2"/>
              <a:buNone/>
            </a:pPr>
            <a:r>
              <a:rPr lang="en-US" altLang="zh-CN" sz="3600">
                <a:hlinkClick r:id="rId6" action="ppaction://hlinksldjump"/>
              </a:rPr>
              <a:t>2.4.5 </a:t>
            </a:r>
            <a:r>
              <a:rPr lang="zh-CN" altLang="zh-CN" sz="3600">
                <a:hlinkClick r:id="rId6" action="ppaction://hlinksldjump"/>
              </a:rPr>
              <a:t>用伪代码表示算法</a:t>
            </a:r>
            <a:endParaRPr lang="en-US" altLang="zh-CN" sz="3600"/>
          </a:p>
          <a:p>
            <a:pPr>
              <a:buFont typeface="Wingdings" pitchFamily="2" charset="2"/>
              <a:buNone/>
            </a:pPr>
            <a:r>
              <a:rPr lang="en-US" altLang="zh-CN" sz="3600">
                <a:hlinkClick r:id="rId7" action="ppaction://hlinksldjump"/>
              </a:rPr>
              <a:t>2.4.6 </a:t>
            </a:r>
            <a:r>
              <a:rPr lang="zh-CN" altLang="zh-CN" sz="3600">
                <a:hlinkClick r:id="rId7" action="ppaction://hlinksldjump"/>
              </a:rPr>
              <a:t>用计算机语言表示算法</a:t>
            </a:r>
            <a:endParaRPr lang="zh-CN" altLang="en-US" sz="3600"/>
          </a:p>
        </p:txBody>
      </p:sp>
      <p:pic>
        <p:nvPicPr>
          <p:cNvPr id="36868" name="图片 4" descr="Untitled.png">
            <a:hlinkClick r:id="rId8" action="ppaction://hlinksldjump"/>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2.4.1 </a:t>
            </a:r>
            <a:r>
              <a:rPr lang="zh-CN" altLang="zh-CN" sz="4800" dirty="0">
                <a:solidFill>
                  <a:srgbClr val="800000"/>
                </a:solidFill>
                <a:effectLst>
                  <a:outerShdw blurRad="38100" dist="38100" dir="2700000" algn="tl">
                    <a:srgbClr val="000000"/>
                  </a:outerShdw>
                </a:effectLst>
                <a:latin typeface="Arial" charset="0"/>
                <a:ea typeface="黑体" pitchFamily="2" charset="-122"/>
              </a:rPr>
              <a:t>用自然语言表示算法</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37891" name="Rectangle 3"/>
          <p:cNvSpPr>
            <a:spLocks noGrp="1" noChangeArrowheads="1"/>
          </p:cNvSpPr>
          <p:nvPr>
            <p:ph type="body" idx="1"/>
          </p:nvPr>
        </p:nvSpPr>
        <p:spPr>
          <a:xfrm>
            <a:off x="642938" y="1714500"/>
            <a:ext cx="8358187" cy="4357688"/>
          </a:xfrm>
        </p:spPr>
        <p:txBody>
          <a:bodyPr/>
          <a:lstStyle/>
          <a:p>
            <a:r>
              <a:rPr lang="en-US" altLang="zh-CN"/>
              <a:t>2.2</a:t>
            </a:r>
            <a:r>
              <a:rPr lang="zh-CN" altLang="zh-CN"/>
              <a:t>节介绍的算法是用自然语言表示的</a:t>
            </a:r>
            <a:endParaRPr lang="en-US" altLang="zh-CN"/>
          </a:p>
          <a:p>
            <a:r>
              <a:rPr lang="zh-CN" altLang="zh-CN"/>
              <a:t>用自然语言表示通俗易懂，但文字冗长，容易出现歧义性</a:t>
            </a:r>
            <a:endParaRPr lang="en-US" altLang="zh-CN"/>
          </a:p>
          <a:p>
            <a:r>
              <a:rPr lang="zh-CN" altLang="zh-CN"/>
              <a:t>用自然语言描述包含分支和循环的算法，不很方便</a:t>
            </a:r>
            <a:endParaRPr lang="en-US" altLang="zh-CN"/>
          </a:p>
          <a:p>
            <a:r>
              <a:rPr lang="zh-CN" altLang="zh-CN"/>
              <a:t>除了很简单的问题外，一般不用自然语言</a:t>
            </a:r>
            <a:endParaRPr lang="zh-CN" altLang="en-US"/>
          </a:p>
        </p:txBody>
      </p:sp>
      <p:pic>
        <p:nvPicPr>
          <p:cNvPr id="37892"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2.4.2</a:t>
            </a:r>
            <a:r>
              <a:rPr lang="zh-CN" altLang="zh-CN" sz="4800" dirty="0">
                <a:solidFill>
                  <a:srgbClr val="800000"/>
                </a:solidFill>
                <a:effectLst>
                  <a:outerShdw blurRad="38100" dist="38100" dir="2700000" algn="tl">
                    <a:srgbClr val="000000"/>
                  </a:outerShdw>
                </a:effectLst>
                <a:latin typeface="Arial" charset="0"/>
                <a:ea typeface="黑体" pitchFamily="2" charset="-122"/>
              </a:rPr>
              <a:t>用流程图表示算法</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38915" name="Rectangle 3"/>
          <p:cNvSpPr>
            <a:spLocks noGrp="1" noChangeArrowheads="1"/>
          </p:cNvSpPr>
          <p:nvPr>
            <p:ph type="body" idx="1"/>
          </p:nvPr>
        </p:nvSpPr>
        <p:spPr>
          <a:xfrm>
            <a:off x="642938" y="1714500"/>
            <a:ext cx="8358187" cy="1428750"/>
          </a:xfrm>
        </p:spPr>
        <p:txBody>
          <a:bodyPr/>
          <a:lstStyle/>
          <a:p>
            <a:r>
              <a:rPr lang="zh-CN" altLang="zh-CN">
                <a:solidFill>
                  <a:srgbClr val="C00000"/>
                </a:solidFill>
              </a:rPr>
              <a:t>流程图</a:t>
            </a:r>
            <a:r>
              <a:rPr lang="zh-CN" altLang="zh-CN"/>
              <a:t>是用一些图框来表示各种操作</a:t>
            </a:r>
            <a:endParaRPr lang="en-US" altLang="zh-CN"/>
          </a:p>
          <a:p>
            <a:r>
              <a:rPr lang="zh-CN" altLang="zh-CN"/>
              <a:t>用图形表示算法，直观形象，易于理解</a:t>
            </a:r>
            <a:endParaRPr lang="zh-CN" altLang="en-US"/>
          </a:p>
        </p:txBody>
      </p:sp>
      <p:sp>
        <p:nvSpPr>
          <p:cNvPr id="4" name="流程图: 终止 3"/>
          <p:cNvSpPr>
            <a:spLocks noChangeArrowheads="1"/>
          </p:cNvSpPr>
          <p:nvPr/>
        </p:nvSpPr>
        <p:spPr bwMode="auto">
          <a:xfrm>
            <a:off x="785813" y="3690938"/>
            <a:ext cx="1428750" cy="500062"/>
          </a:xfrm>
          <a:prstGeom prst="flowChartTerminator">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5" name="TextBox 4"/>
          <p:cNvSpPr txBox="1">
            <a:spLocks noChangeArrowheads="1"/>
          </p:cNvSpPr>
          <p:nvPr/>
        </p:nvSpPr>
        <p:spPr bwMode="auto">
          <a:xfrm>
            <a:off x="757238" y="4191000"/>
            <a:ext cx="1428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起止框</a:t>
            </a:r>
          </a:p>
        </p:txBody>
      </p:sp>
      <p:sp>
        <p:nvSpPr>
          <p:cNvPr id="7" name="TextBox 6"/>
          <p:cNvSpPr txBox="1">
            <a:spLocks noChangeArrowheads="1"/>
          </p:cNvSpPr>
          <p:nvPr/>
        </p:nvSpPr>
        <p:spPr bwMode="auto">
          <a:xfrm>
            <a:off x="2428875" y="4191000"/>
            <a:ext cx="2214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输入输出框</a:t>
            </a:r>
          </a:p>
        </p:txBody>
      </p:sp>
      <p:sp>
        <p:nvSpPr>
          <p:cNvPr id="8" name="流程图: 数据 7"/>
          <p:cNvSpPr>
            <a:spLocks noChangeArrowheads="1"/>
          </p:cNvSpPr>
          <p:nvPr/>
        </p:nvSpPr>
        <p:spPr bwMode="auto">
          <a:xfrm>
            <a:off x="2643188" y="3690938"/>
            <a:ext cx="1785937" cy="500062"/>
          </a:xfrm>
          <a:prstGeom prst="flowChartInputOutpu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9" name="TextBox 8"/>
          <p:cNvSpPr txBox="1">
            <a:spLocks noChangeArrowheads="1"/>
          </p:cNvSpPr>
          <p:nvPr/>
        </p:nvSpPr>
        <p:spPr bwMode="auto">
          <a:xfrm>
            <a:off x="6929438" y="4191000"/>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处理框</a:t>
            </a:r>
          </a:p>
        </p:txBody>
      </p:sp>
      <p:sp>
        <p:nvSpPr>
          <p:cNvPr id="11" name="流程图: 决策 10"/>
          <p:cNvSpPr>
            <a:spLocks noChangeArrowheads="1"/>
          </p:cNvSpPr>
          <p:nvPr/>
        </p:nvSpPr>
        <p:spPr bwMode="auto">
          <a:xfrm>
            <a:off x="4929188" y="3619500"/>
            <a:ext cx="1643062" cy="571500"/>
          </a:xfrm>
          <a:prstGeom prst="flowChartDecision">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2" name="流程图: 过程 11"/>
          <p:cNvSpPr>
            <a:spLocks noChangeArrowheads="1"/>
          </p:cNvSpPr>
          <p:nvPr/>
        </p:nvSpPr>
        <p:spPr bwMode="auto">
          <a:xfrm>
            <a:off x="7072313" y="3619500"/>
            <a:ext cx="1357312" cy="571500"/>
          </a:xfrm>
          <a:prstGeom prst="flowChartProcess">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cxnSp>
        <p:nvCxnSpPr>
          <p:cNvPr id="14" name="直接箭头连接符 13"/>
          <p:cNvCxnSpPr>
            <a:cxnSpLocks noChangeShapeType="1"/>
          </p:cNvCxnSpPr>
          <p:nvPr/>
        </p:nvCxnSpPr>
        <p:spPr bwMode="auto">
          <a:xfrm rot="5400000">
            <a:off x="822325" y="5297488"/>
            <a:ext cx="642937"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5" name="直接箭头连接符 14"/>
          <p:cNvCxnSpPr>
            <a:cxnSpLocks noChangeShapeType="1"/>
          </p:cNvCxnSpPr>
          <p:nvPr/>
        </p:nvCxnSpPr>
        <p:spPr bwMode="auto">
          <a:xfrm>
            <a:off x="1428750" y="5262563"/>
            <a:ext cx="712788" cy="158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7" name="流程图: 联系 16"/>
          <p:cNvSpPr>
            <a:spLocks noChangeArrowheads="1"/>
          </p:cNvSpPr>
          <p:nvPr/>
        </p:nvSpPr>
        <p:spPr bwMode="auto">
          <a:xfrm>
            <a:off x="3143250" y="4976813"/>
            <a:ext cx="714375" cy="642937"/>
          </a:xfrm>
          <a:prstGeom prst="flowChartConnector">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8" name="TextBox 17"/>
          <p:cNvSpPr txBox="1">
            <a:spLocks noChangeArrowheads="1"/>
          </p:cNvSpPr>
          <p:nvPr/>
        </p:nvSpPr>
        <p:spPr bwMode="auto">
          <a:xfrm>
            <a:off x="5000625" y="4119563"/>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判断框</a:t>
            </a:r>
          </a:p>
        </p:txBody>
      </p:sp>
      <p:sp>
        <p:nvSpPr>
          <p:cNvPr id="19" name="TextBox 18"/>
          <p:cNvSpPr txBox="1">
            <a:spLocks noChangeArrowheads="1"/>
          </p:cNvSpPr>
          <p:nvPr/>
        </p:nvSpPr>
        <p:spPr bwMode="auto">
          <a:xfrm>
            <a:off x="785813" y="5762625"/>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流程线</a:t>
            </a:r>
          </a:p>
        </p:txBody>
      </p:sp>
      <p:sp>
        <p:nvSpPr>
          <p:cNvPr id="20" name="TextBox 19"/>
          <p:cNvSpPr txBox="1">
            <a:spLocks noChangeArrowheads="1"/>
          </p:cNvSpPr>
          <p:nvPr/>
        </p:nvSpPr>
        <p:spPr bwMode="auto">
          <a:xfrm>
            <a:off x="2786063" y="5762625"/>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连接点</a:t>
            </a:r>
          </a:p>
        </p:txBody>
      </p:sp>
      <p:cxnSp>
        <p:nvCxnSpPr>
          <p:cNvPr id="22" name="直接连接符 21"/>
          <p:cNvCxnSpPr>
            <a:cxnSpLocks noChangeShapeType="1"/>
          </p:cNvCxnSpPr>
          <p:nvPr/>
        </p:nvCxnSpPr>
        <p:spPr bwMode="auto">
          <a:xfrm>
            <a:off x="5214938" y="5334000"/>
            <a:ext cx="785812"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23" name="直接连接符 22"/>
          <p:cNvCxnSpPr>
            <a:cxnSpLocks noChangeShapeType="1"/>
          </p:cNvCxnSpPr>
          <p:nvPr/>
        </p:nvCxnSpPr>
        <p:spPr bwMode="auto">
          <a:xfrm>
            <a:off x="6000750" y="4895850"/>
            <a:ext cx="428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 name="直接连接符 23"/>
          <p:cNvCxnSpPr>
            <a:cxnSpLocks noChangeShapeType="1"/>
          </p:cNvCxnSpPr>
          <p:nvPr/>
        </p:nvCxnSpPr>
        <p:spPr bwMode="auto">
          <a:xfrm rot="5400000">
            <a:off x="5572125" y="5334000"/>
            <a:ext cx="857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8" name="直接连接符 27"/>
          <p:cNvCxnSpPr>
            <a:cxnSpLocks noChangeShapeType="1"/>
          </p:cNvCxnSpPr>
          <p:nvPr/>
        </p:nvCxnSpPr>
        <p:spPr bwMode="auto">
          <a:xfrm>
            <a:off x="6000750" y="5762625"/>
            <a:ext cx="428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9" name="TextBox 28"/>
          <p:cNvSpPr txBox="1">
            <a:spLocks noChangeArrowheads="1"/>
          </p:cNvSpPr>
          <p:nvPr/>
        </p:nvSpPr>
        <p:spPr bwMode="auto">
          <a:xfrm>
            <a:off x="5143500" y="5762625"/>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注释框</a:t>
            </a:r>
          </a:p>
        </p:txBody>
      </p:sp>
      <p:sp>
        <p:nvSpPr>
          <p:cNvPr id="31" name="矩形 30"/>
          <p:cNvSpPr>
            <a:spLocks noChangeArrowheads="1"/>
          </p:cNvSpPr>
          <p:nvPr/>
        </p:nvSpPr>
        <p:spPr bwMode="auto">
          <a:xfrm>
            <a:off x="357188" y="714375"/>
            <a:ext cx="8286750" cy="2428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32" name="流程图: 决策 31"/>
          <p:cNvSpPr>
            <a:spLocks noChangeArrowheads="1"/>
          </p:cNvSpPr>
          <p:nvPr/>
        </p:nvSpPr>
        <p:spPr bwMode="auto">
          <a:xfrm>
            <a:off x="4929188" y="1143000"/>
            <a:ext cx="1714500" cy="857250"/>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0000CC"/>
                </a:solidFill>
              </a:rPr>
              <a:t>x≧0</a:t>
            </a:r>
            <a:endParaRPr lang="zh-CN" altLang="en-US" sz="3200" b="1">
              <a:solidFill>
                <a:srgbClr val="0000CC"/>
              </a:solidFill>
            </a:endParaRPr>
          </a:p>
        </p:txBody>
      </p:sp>
      <p:cxnSp>
        <p:nvCxnSpPr>
          <p:cNvPr id="34" name="直接箭头连接符 33"/>
          <p:cNvCxnSpPr>
            <a:cxnSpLocks noChangeShapeType="1"/>
          </p:cNvCxnSpPr>
          <p:nvPr/>
        </p:nvCxnSpPr>
        <p:spPr bwMode="auto">
          <a:xfrm rot="5400000">
            <a:off x="5617369" y="940594"/>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5" name="TextBox 34"/>
          <p:cNvSpPr txBox="1">
            <a:spLocks noChangeArrowheads="1"/>
          </p:cNvSpPr>
          <p:nvPr/>
        </p:nvSpPr>
        <p:spPr bwMode="auto">
          <a:xfrm>
            <a:off x="4214813" y="1028700"/>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cxnSp>
        <p:nvCxnSpPr>
          <p:cNvPr id="36" name="直接箭头连接符 35"/>
          <p:cNvCxnSpPr>
            <a:cxnSpLocks noChangeShapeType="1"/>
          </p:cNvCxnSpPr>
          <p:nvPr/>
        </p:nvCxnSpPr>
        <p:spPr bwMode="auto">
          <a:xfrm rot="5400000">
            <a:off x="3715544" y="1785144"/>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40" name="直接连接符 39"/>
          <p:cNvCxnSpPr>
            <a:cxnSpLocks noChangeShapeType="1"/>
            <a:stCxn id="32" idx="1"/>
          </p:cNvCxnSpPr>
          <p:nvPr/>
        </p:nvCxnSpPr>
        <p:spPr bwMode="auto">
          <a:xfrm rot="10800000">
            <a:off x="3929063" y="1571625"/>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41" name="TextBox 40"/>
          <p:cNvSpPr txBox="1">
            <a:spLocks noChangeArrowheads="1"/>
          </p:cNvSpPr>
          <p:nvPr/>
        </p:nvSpPr>
        <p:spPr bwMode="auto">
          <a:xfrm>
            <a:off x="3143250" y="1785938"/>
            <a:ext cx="1571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00B050"/>
                </a:solidFill>
              </a:rPr>
              <a:t>……</a:t>
            </a:r>
            <a:endParaRPr lang="zh-CN" altLang="en-US" sz="3200" b="1">
              <a:solidFill>
                <a:srgbClr val="00B050"/>
              </a:solidFill>
            </a:endParaRPr>
          </a:p>
        </p:txBody>
      </p:sp>
      <p:sp>
        <p:nvSpPr>
          <p:cNvPr id="42" name="TextBox 41"/>
          <p:cNvSpPr txBox="1">
            <a:spLocks noChangeArrowheads="1"/>
          </p:cNvSpPr>
          <p:nvPr/>
        </p:nvSpPr>
        <p:spPr bwMode="auto">
          <a:xfrm>
            <a:off x="6715125" y="10715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cxnSp>
        <p:nvCxnSpPr>
          <p:cNvPr id="43" name="直接连接符 42"/>
          <p:cNvCxnSpPr>
            <a:cxnSpLocks noChangeShapeType="1"/>
          </p:cNvCxnSpPr>
          <p:nvPr/>
        </p:nvCxnSpPr>
        <p:spPr bwMode="auto">
          <a:xfrm rot="10800000">
            <a:off x="6642100" y="1571625"/>
            <a:ext cx="9302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4" name="直接箭头连接符 43"/>
          <p:cNvCxnSpPr>
            <a:cxnSpLocks noChangeShapeType="1"/>
          </p:cNvCxnSpPr>
          <p:nvPr/>
        </p:nvCxnSpPr>
        <p:spPr bwMode="auto">
          <a:xfrm rot="5400000">
            <a:off x="7358856" y="1785144"/>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5" name="TextBox 44"/>
          <p:cNvSpPr txBox="1">
            <a:spLocks noChangeArrowheads="1"/>
          </p:cNvSpPr>
          <p:nvPr/>
        </p:nvSpPr>
        <p:spPr bwMode="auto">
          <a:xfrm>
            <a:off x="6786563" y="1785938"/>
            <a:ext cx="1571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00B050"/>
                </a:solidFill>
              </a:rPr>
              <a:t>……</a:t>
            </a:r>
            <a:endParaRPr lang="zh-CN" altLang="en-US" sz="3200" b="1">
              <a:solidFill>
                <a:srgbClr val="00B050"/>
              </a:solidFill>
            </a:endParaRPr>
          </a:p>
        </p:txBody>
      </p:sp>
      <p:cxnSp>
        <p:nvCxnSpPr>
          <p:cNvPr id="47" name="直接连接符 46"/>
          <p:cNvCxnSpPr>
            <a:cxnSpLocks noChangeShapeType="1"/>
          </p:cNvCxnSpPr>
          <p:nvPr/>
        </p:nvCxnSpPr>
        <p:spPr bwMode="auto">
          <a:xfrm rot="5400000">
            <a:off x="3786188" y="2571750"/>
            <a:ext cx="285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8" name="直接连接符 47"/>
          <p:cNvCxnSpPr>
            <a:cxnSpLocks noChangeShapeType="1"/>
          </p:cNvCxnSpPr>
          <p:nvPr/>
        </p:nvCxnSpPr>
        <p:spPr bwMode="auto">
          <a:xfrm rot="5400000">
            <a:off x="7429500" y="2571750"/>
            <a:ext cx="285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9" name="直接连接符 48"/>
          <p:cNvCxnSpPr>
            <a:cxnSpLocks noChangeShapeType="1"/>
          </p:cNvCxnSpPr>
          <p:nvPr/>
        </p:nvCxnSpPr>
        <p:spPr bwMode="auto">
          <a:xfrm rot="10800000">
            <a:off x="3929063" y="2714625"/>
            <a:ext cx="364331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51" name="直接箭头连接符 50"/>
          <p:cNvCxnSpPr>
            <a:cxnSpLocks noChangeShapeType="1"/>
          </p:cNvCxnSpPr>
          <p:nvPr/>
        </p:nvCxnSpPr>
        <p:spPr bwMode="auto">
          <a:xfrm rot="5400000">
            <a:off x="5572919" y="2928144"/>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56" name="椭圆 55"/>
          <p:cNvSpPr>
            <a:spLocks noChangeArrowheads="1"/>
          </p:cNvSpPr>
          <p:nvPr/>
        </p:nvSpPr>
        <p:spPr bwMode="auto">
          <a:xfrm>
            <a:off x="5500688" y="928688"/>
            <a:ext cx="642937" cy="428625"/>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57" name="圆角矩形标注 56"/>
          <p:cNvSpPr>
            <a:spLocks noChangeArrowheads="1"/>
          </p:cNvSpPr>
          <p:nvPr/>
        </p:nvSpPr>
        <p:spPr bwMode="auto">
          <a:xfrm>
            <a:off x="2357438" y="357188"/>
            <a:ext cx="1928812" cy="642937"/>
          </a:xfrm>
          <a:prstGeom prst="wedgeRoundRectCallout">
            <a:avLst>
              <a:gd name="adj1" fmla="val 112093"/>
              <a:gd name="adj2" fmla="val 63037"/>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C00000"/>
                </a:solidFill>
              </a:rPr>
              <a:t>一个入口</a:t>
            </a:r>
          </a:p>
        </p:txBody>
      </p:sp>
      <p:sp>
        <p:nvSpPr>
          <p:cNvPr id="58" name="椭圆 57"/>
          <p:cNvSpPr>
            <a:spLocks noChangeArrowheads="1"/>
          </p:cNvSpPr>
          <p:nvPr/>
        </p:nvSpPr>
        <p:spPr bwMode="auto">
          <a:xfrm>
            <a:off x="4643438" y="1285875"/>
            <a:ext cx="642937" cy="428625"/>
          </a:xfrm>
          <a:prstGeom prst="ellipse">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59" name="椭圆 58"/>
          <p:cNvSpPr>
            <a:spLocks noChangeArrowheads="1"/>
          </p:cNvSpPr>
          <p:nvPr/>
        </p:nvSpPr>
        <p:spPr bwMode="auto">
          <a:xfrm>
            <a:off x="6215063" y="1285875"/>
            <a:ext cx="642937" cy="428625"/>
          </a:xfrm>
          <a:prstGeom prst="ellipse">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60" name="圆角矩形标注 59"/>
          <p:cNvSpPr>
            <a:spLocks noChangeArrowheads="1"/>
          </p:cNvSpPr>
          <p:nvPr/>
        </p:nvSpPr>
        <p:spPr bwMode="auto">
          <a:xfrm>
            <a:off x="1643063" y="1643063"/>
            <a:ext cx="1928812" cy="642937"/>
          </a:xfrm>
          <a:prstGeom prst="wedgeRoundRectCallout">
            <a:avLst>
              <a:gd name="adj1" fmla="val 107546"/>
              <a:gd name="adj2" fmla="val -59704"/>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C00000"/>
                </a:solidFill>
              </a:rPr>
              <a:t>两个出口</a:t>
            </a:r>
          </a:p>
        </p:txBody>
      </p:sp>
      <p:pic>
        <p:nvPicPr>
          <p:cNvPr id="38954"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iterate type="lt">
                                    <p:tmPct val="0"/>
                                  </p:iterate>
                                  <p:childTnLst>
                                    <p:set>
                                      <p:cBhvr>
                                        <p:cTn id="25" dur="1" fill="hold">
                                          <p:stCondLst>
                                            <p:cond delay="0"/>
                                          </p:stCondLst>
                                        </p:cTn>
                                        <p:tgtEl>
                                          <p:spTgt spid="18">
                                            <p:txEl>
                                              <p:pRg st="0" end="0"/>
                                            </p:txEl>
                                          </p:spTgt>
                                        </p:tgtEl>
                                        <p:attrNameLst>
                                          <p:attrName>style.visibility</p:attrName>
                                        </p:attrNameLst>
                                      </p:cBhvr>
                                      <p:to>
                                        <p:strVal val="visible"/>
                                      </p:to>
                                    </p:set>
                                    <p:animEffect transition="in" filter="blinds(horizontal)">
                                      <p:cBhvr>
                                        <p:cTn id="26" dur="500"/>
                                        <p:tgtEl>
                                          <p:spTgt spid="18">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par>
                                <p:cTn id="40" presetID="3" presetClass="entr" presetSubtype="1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linds(horizontal)">
                                      <p:cBhvr>
                                        <p:cTn id="45" dur="500"/>
                                        <p:tgtEl>
                                          <p:spTgt spid="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linds(horizontal)">
                                      <p:cBhvr>
                                        <p:cTn id="50" dur="500"/>
                                        <p:tgtEl>
                                          <p:spTgt spid="17"/>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blinds(horizontal)">
                                      <p:cBhvr>
                                        <p:cTn id="53" dur="500"/>
                                        <p:tgtEl>
                                          <p:spTgt spid="2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par>
                                <p:cTn id="59" presetID="3" presetClass="entr" presetSubtype="1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blinds(horizontal)">
                                      <p:cBhvr>
                                        <p:cTn id="61" dur="500"/>
                                        <p:tgtEl>
                                          <p:spTgt spid="23"/>
                                        </p:tgtEl>
                                      </p:cBhvr>
                                    </p:animEffect>
                                  </p:childTnLst>
                                </p:cTn>
                              </p:par>
                              <p:par>
                                <p:cTn id="62" presetID="3" presetClass="entr" presetSubtype="1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blinds(horizontal)">
                                      <p:cBhvr>
                                        <p:cTn id="64" dur="500"/>
                                        <p:tgtEl>
                                          <p:spTgt spid="24"/>
                                        </p:tgtEl>
                                      </p:cBhvr>
                                    </p:animEffect>
                                  </p:childTnLst>
                                </p:cTn>
                              </p:par>
                              <p:par>
                                <p:cTn id="65" presetID="3" presetClass="entr" presetSubtype="1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blinds(horizontal)">
                                      <p:cBhvr>
                                        <p:cTn id="67" dur="500"/>
                                        <p:tgtEl>
                                          <p:spTgt spid="28"/>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blinds(horizontal)">
                                      <p:cBhvr>
                                        <p:cTn id="70" dur="500"/>
                                        <p:tgtEl>
                                          <p:spTgt spid="2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6" presetClass="emph" presetSubtype="0" fill="hold" nodeType="clickEffect">
                                  <p:stCondLst>
                                    <p:cond delay="0"/>
                                  </p:stCondLst>
                                  <p:iterate type="lt">
                                    <p:tmPct val="4000"/>
                                  </p:iterate>
                                  <p:childTnLst>
                                    <p:set>
                                      <p:cBhvr override="childStyle">
                                        <p:cTn id="74" dur="500" fill="hold"/>
                                        <p:tgtEl>
                                          <p:spTgt spid="18">
                                            <p:txEl>
                                              <p:pRg st="0" end="0"/>
                                            </p:txEl>
                                          </p:spTgt>
                                        </p:tgtEl>
                                        <p:attrNameLst>
                                          <p:attrName>style.color</p:attrName>
                                        </p:attrNameLst>
                                      </p:cBhvr>
                                      <p:to>
                                        <p:clrVal>
                                          <a:srgbClr val="FF3300"/>
                                        </p:clrVal>
                                      </p:to>
                                    </p:set>
                                    <p:set>
                                      <p:cBhvr>
                                        <p:cTn id="75" dur="500" fill="hold"/>
                                        <p:tgtEl>
                                          <p:spTgt spid="18">
                                            <p:txEl>
                                              <p:pRg st="0" end="0"/>
                                            </p:txEl>
                                          </p:spTgt>
                                        </p:tgtEl>
                                        <p:attrNameLst>
                                          <p:attrName>fillcolor</p:attrName>
                                        </p:attrNameLst>
                                      </p:cBhvr>
                                      <p:to>
                                        <p:clrVal>
                                          <a:srgbClr val="FF3300"/>
                                        </p:clrVal>
                                      </p:to>
                                    </p:set>
                                    <p:set>
                                      <p:cBhvr>
                                        <p:cTn id="76" dur="500" fill="hold"/>
                                        <p:tgtEl>
                                          <p:spTgt spid="18">
                                            <p:txEl>
                                              <p:pRg st="0" end="0"/>
                                            </p:txEl>
                                          </p:spTgt>
                                        </p:tgtEl>
                                        <p:attrNameLst>
                                          <p:attrName>fill.type</p:attrName>
                                        </p:attrNameLst>
                                      </p:cBhvr>
                                      <p:to>
                                        <p:strVal val="solid"/>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0"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anim calcmode="lin" valueType="num">
                                      <p:cBhvr>
                                        <p:cTn id="81" dur="500" fill="hold"/>
                                        <p:tgtEl>
                                          <p:spTgt spid="31"/>
                                        </p:tgtEl>
                                        <p:attrNameLst>
                                          <p:attrName>ppt_w</p:attrName>
                                        </p:attrNameLst>
                                      </p:cBhvr>
                                      <p:tavLst>
                                        <p:tav tm="0">
                                          <p:val>
                                            <p:fltVal val="0"/>
                                          </p:val>
                                        </p:tav>
                                        <p:tav tm="100000">
                                          <p:val>
                                            <p:strVal val="#ppt_w"/>
                                          </p:val>
                                        </p:tav>
                                      </p:tavLst>
                                    </p:anim>
                                    <p:anim calcmode="lin" valueType="num">
                                      <p:cBhvr>
                                        <p:cTn id="82" dur="500" fill="hold"/>
                                        <p:tgtEl>
                                          <p:spTgt spid="31"/>
                                        </p:tgtEl>
                                        <p:attrNameLst>
                                          <p:attrName>ppt_h</p:attrName>
                                        </p:attrNameLst>
                                      </p:cBhvr>
                                      <p:tavLst>
                                        <p:tav tm="0">
                                          <p:val>
                                            <p:strVal val="#ppt_h"/>
                                          </p:val>
                                        </p:tav>
                                        <p:tav tm="100000">
                                          <p:val>
                                            <p:strVal val="#ppt_h"/>
                                          </p:val>
                                        </p:tav>
                                      </p:tavLst>
                                    </p:anim>
                                  </p:childTnLst>
                                </p:cTn>
                              </p:par>
                            </p:childTnLst>
                          </p:cTn>
                        </p:par>
                        <p:par>
                          <p:cTn id="83" fill="hold" nodeType="afterGroup">
                            <p:stCondLst>
                              <p:cond delay="500"/>
                            </p:stCondLst>
                            <p:childTnLst>
                              <p:par>
                                <p:cTn id="84" presetID="12" presetClass="entr" presetSubtype="1" fill="hold" nodeType="after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slide(fromTop)">
                                      <p:cBhvr>
                                        <p:cTn id="86" dur="500"/>
                                        <p:tgtEl>
                                          <p:spTgt spid="34"/>
                                        </p:tgtEl>
                                      </p:cBhvr>
                                    </p:animEffect>
                                  </p:childTnLst>
                                </p:cTn>
                              </p:par>
                            </p:childTnLst>
                          </p:cTn>
                        </p:par>
                        <p:par>
                          <p:cTn id="87" fill="hold" nodeType="afterGroup">
                            <p:stCondLst>
                              <p:cond delay="1000"/>
                            </p:stCondLst>
                            <p:childTnLst>
                              <p:par>
                                <p:cTn id="88" presetID="3" presetClass="entr" presetSubtype="10" fill="hold" grpId="0" nodeType="after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blinds(horizontal)">
                                      <p:cBhvr>
                                        <p:cTn id="90" dur="500"/>
                                        <p:tgtEl>
                                          <p:spTgt spid="3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blinds(horizontal)">
                                      <p:cBhvr>
                                        <p:cTn id="95" dur="500"/>
                                        <p:tgtEl>
                                          <p:spTgt spid="35"/>
                                        </p:tgtEl>
                                      </p:cBhvr>
                                    </p:animEffect>
                                  </p:childTnLst>
                                </p:cTn>
                              </p:par>
                            </p:childTnLst>
                          </p:cTn>
                        </p:par>
                        <p:par>
                          <p:cTn id="96" fill="hold" nodeType="afterGroup">
                            <p:stCondLst>
                              <p:cond delay="500"/>
                            </p:stCondLst>
                            <p:childTnLst>
                              <p:par>
                                <p:cTn id="97" presetID="12" presetClass="entr" presetSubtype="2" fill="hold" nodeType="after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slide(fromRight)">
                                      <p:cBhvr>
                                        <p:cTn id="99" dur="500"/>
                                        <p:tgtEl>
                                          <p:spTgt spid="40"/>
                                        </p:tgtEl>
                                      </p:cBhvr>
                                    </p:animEffect>
                                  </p:childTnLst>
                                </p:cTn>
                              </p:par>
                            </p:childTnLst>
                          </p:cTn>
                        </p:par>
                        <p:par>
                          <p:cTn id="100" fill="hold" nodeType="afterGroup">
                            <p:stCondLst>
                              <p:cond delay="1000"/>
                            </p:stCondLst>
                            <p:childTnLst>
                              <p:par>
                                <p:cTn id="101" presetID="12" presetClass="entr" presetSubtype="1" fill="hold" nodeType="after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slide(fromTop)">
                                      <p:cBhvr>
                                        <p:cTn id="103" dur="500"/>
                                        <p:tgtEl>
                                          <p:spTgt spid="36"/>
                                        </p:tgtEl>
                                      </p:cBhvr>
                                    </p:animEffect>
                                  </p:childTnLst>
                                </p:cTn>
                              </p:par>
                            </p:childTnLst>
                          </p:cTn>
                        </p:par>
                        <p:par>
                          <p:cTn id="104" fill="hold" nodeType="afterGroup">
                            <p:stCondLst>
                              <p:cond delay="1500"/>
                            </p:stCondLst>
                            <p:childTnLst>
                              <p:par>
                                <p:cTn id="105" presetID="3" presetClass="entr" presetSubtype="10" fill="hold" grpId="0"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blinds(horizontal)">
                                      <p:cBhvr>
                                        <p:cTn id="107" dur="500"/>
                                        <p:tgtEl>
                                          <p:spTgt spid="4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blinds(horizontal)">
                                      <p:cBhvr>
                                        <p:cTn id="112" dur="500"/>
                                        <p:tgtEl>
                                          <p:spTgt spid="42"/>
                                        </p:tgtEl>
                                      </p:cBhvr>
                                    </p:animEffect>
                                  </p:childTnLst>
                                </p:cTn>
                              </p:par>
                            </p:childTnLst>
                          </p:cTn>
                        </p:par>
                        <p:par>
                          <p:cTn id="113" fill="hold" nodeType="afterGroup">
                            <p:stCondLst>
                              <p:cond delay="500"/>
                            </p:stCondLst>
                            <p:childTnLst>
                              <p:par>
                                <p:cTn id="114" presetID="12" presetClass="entr" presetSubtype="8" fill="hold" nodeType="afterEffect">
                                  <p:stCondLst>
                                    <p:cond delay="0"/>
                                  </p:stCondLst>
                                  <p:childTnLst>
                                    <p:set>
                                      <p:cBhvr>
                                        <p:cTn id="115" dur="1" fill="hold">
                                          <p:stCondLst>
                                            <p:cond delay="0"/>
                                          </p:stCondLst>
                                        </p:cTn>
                                        <p:tgtEl>
                                          <p:spTgt spid="43"/>
                                        </p:tgtEl>
                                        <p:attrNameLst>
                                          <p:attrName>style.visibility</p:attrName>
                                        </p:attrNameLst>
                                      </p:cBhvr>
                                      <p:to>
                                        <p:strVal val="visible"/>
                                      </p:to>
                                    </p:set>
                                    <p:animEffect transition="in" filter="slide(fromLeft)">
                                      <p:cBhvr>
                                        <p:cTn id="116" dur="500"/>
                                        <p:tgtEl>
                                          <p:spTgt spid="43"/>
                                        </p:tgtEl>
                                      </p:cBhvr>
                                    </p:animEffect>
                                  </p:childTnLst>
                                </p:cTn>
                              </p:par>
                            </p:childTnLst>
                          </p:cTn>
                        </p:par>
                        <p:par>
                          <p:cTn id="117" fill="hold" nodeType="afterGroup">
                            <p:stCondLst>
                              <p:cond delay="1000"/>
                            </p:stCondLst>
                            <p:childTnLst>
                              <p:par>
                                <p:cTn id="118" presetID="12" presetClass="entr" presetSubtype="1" fill="hold" nodeType="after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slide(fromTop)">
                                      <p:cBhvr>
                                        <p:cTn id="120" dur="500"/>
                                        <p:tgtEl>
                                          <p:spTgt spid="44"/>
                                        </p:tgtEl>
                                      </p:cBhvr>
                                    </p:animEffect>
                                  </p:childTnLst>
                                </p:cTn>
                              </p:par>
                            </p:childTnLst>
                          </p:cTn>
                        </p:par>
                        <p:par>
                          <p:cTn id="121" fill="hold" nodeType="afterGroup">
                            <p:stCondLst>
                              <p:cond delay="1500"/>
                            </p:stCondLst>
                            <p:childTnLst>
                              <p:par>
                                <p:cTn id="122" presetID="3" presetClass="entr" presetSubtype="10" fill="hold" grpId="0" nodeType="after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blinds(horizontal)">
                                      <p:cBhvr>
                                        <p:cTn id="124" dur="500"/>
                                        <p:tgtEl>
                                          <p:spTgt spid="45"/>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2" presetClass="entr" presetSubtype="1" fill="hold" nodeType="click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slide(fromTop)">
                                      <p:cBhvr>
                                        <p:cTn id="129" dur="500"/>
                                        <p:tgtEl>
                                          <p:spTgt spid="47"/>
                                        </p:tgtEl>
                                      </p:cBhvr>
                                    </p:animEffect>
                                  </p:childTnLst>
                                </p:cTn>
                              </p:par>
                              <p:par>
                                <p:cTn id="130" presetID="12" presetClass="entr" presetSubtype="1" fill="hold" nodeType="withEffect">
                                  <p:stCondLst>
                                    <p:cond delay="0"/>
                                  </p:stCondLst>
                                  <p:childTnLst>
                                    <p:set>
                                      <p:cBhvr>
                                        <p:cTn id="131" dur="1" fill="hold">
                                          <p:stCondLst>
                                            <p:cond delay="0"/>
                                          </p:stCondLst>
                                        </p:cTn>
                                        <p:tgtEl>
                                          <p:spTgt spid="48"/>
                                        </p:tgtEl>
                                        <p:attrNameLst>
                                          <p:attrName>style.visibility</p:attrName>
                                        </p:attrNameLst>
                                      </p:cBhvr>
                                      <p:to>
                                        <p:strVal val="visible"/>
                                      </p:to>
                                    </p:set>
                                    <p:animEffect transition="in" filter="slide(fromTop)">
                                      <p:cBhvr>
                                        <p:cTn id="132" dur="500"/>
                                        <p:tgtEl>
                                          <p:spTgt spid="48"/>
                                        </p:tgtEl>
                                      </p:cBhvr>
                                    </p:animEffect>
                                  </p:childTnLst>
                                </p:cTn>
                              </p:par>
                            </p:childTnLst>
                          </p:cTn>
                        </p:par>
                        <p:par>
                          <p:cTn id="133" fill="hold" nodeType="afterGroup">
                            <p:stCondLst>
                              <p:cond delay="500"/>
                            </p:stCondLst>
                            <p:childTnLst>
                              <p:par>
                                <p:cTn id="134" presetID="4" presetClass="entr" presetSubtype="16" fill="hold" nodeType="after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box(in)">
                                      <p:cBhvr>
                                        <p:cTn id="136" dur="500"/>
                                        <p:tgtEl>
                                          <p:spTgt spid="49"/>
                                        </p:tgtEl>
                                      </p:cBhvr>
                                    </p:animEffect>
                                  </p:childTnLst>
                                </p:cTn>
                              </p:par>
                            </p:childTnLst>
                          </p:cTn>
                        </p:par>
                        <p:par>
                          <p:cTn id="137" fill="hold" nodeType="afterGroup">
                            <p:stCondLst>
                              <p:cond delay="1000"/>
                            </p:stCondLst>
                            <p:childTnLst>
                              <p:par>
                                <p:cTn id="138" presetID="12" presetClass="entr" presetSubtype="1" fill="hold" nodeType="after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slide(fromTop)">
                                      <p:cBhvr>
                                        <p:cTn id="140" dur="500"/>
                                        <p:tgtEl>
                                          <p:spTgt spid="51"/>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5" presetClass="entr" presetSubtype="0" fill="hold" grpId="0" nodeType="clickEffect">
                                  <p:stCondLst>
                                    <p:cond delay="0"/>
                                  </p:stCondLst>
                                  <p:childTnLst>
                                    <p:set>
                                      <p:cBhvr>
                                        <p:cTn id="144" dur="1" fill="hold">
                                          <p:stCondLst>
                                            <p:cond delay="0"/>
                                          </p:stCondLst>
                                        </p:cTn>
                                        <p:tgtEl>
                                          <p:spTgt spid="56"/>
                                        </p:tgtEl>
                                        <p:attrNameLst>
                                          <p:attrName>style.visibility</p:attrName>
                                        </p:attrNameLst>
                                      </p:cBhvr>
                                      <p:to>
                                        <p:strVal val="visible"/>
                                      </p:to>
                                    </p:set>
                                    <p:anim calcmode="lin" valueType="num">
                                      <p:cBhvr>
                                        <p:cTn id="145" dur="1000" fill="hold"/>
                                        <p:tgtEl>
                                          <p:spTgt spid="56"/>
                                        </p:tgtEl>
                                        <p:attrNameLst>
                                          <p:attrName>ppt_w</p:attrName>
                                        </p:attrNameLst>
                                      </p:cBhvr>
                                      <p:tavLst>
                                        <p:tav tm="0">
                                          <p:val>
                                            <p:fltVal val="0"/>
                                          </p:val>
                                        </p:tav>
                                        <p:tav tm="100000">
                                          <p:val>
                                            <p:strVal val="#ppt_w"/>
                                          </p:val>
                                        </p:tav>
                                      </p:tavLst>
                                    </p:anim>
                                    <p:anim calcmode="lin" valueType="num">
                                      <p:cBhvr>
                                        <p:cTn id="146" dur="1000" fill="hold"/>
                                        <p:tgtEl>
                                          <p:spTgt spid="56"/>
                                        </p:tgtEl>
                                        <p:attrNameLst>
                                          <p:attrName>ppt_h</p:attrName>
                                        </p:attrNameLst>
                                      </p:cBhvr>
                                      <p:tavLst>
                                        <p:tav tm="0">
                                          <p:val>
                                            <p:fltVal val="0"/>
                                          </p:val>
                                        </p:tav>
                                        <p:tav tm="100000">
                                          <p:val>
                                            <p:strVal val="#ppt_h"/>
                                          </p:val>
                                        </p:tav>
                                      </p:tavLst>
                                    </p:anim>
                                    <p:anim calcmode="lin" valueType="num">
                                      <p:cBhvr>
                                        <p:cTn id="147" dur="1000" fill="hold"/>
                                        <p:tgtEl>
                                          <p:spTgt spid="56"/>
                                        </p:tgtEl>
                                        <p:attrNameLst>
                                          <p:attrName>ppt_x</p:attrName>
                                        </p:attrNameLst>
                                      </p:cBhvr>
                                      <p:tavLst>
                                        <p:tav tm="0" fmla="#ppt_x+(cos(-2*pi*(1-$))*-#ppt_x-sin(-2*pi*(1-$))*(1-#ppt_y))*(1-$)">
                                          <p:val>
                                            <p:fltVal val="0"/>
                                          </p:val>
                                        </p:tav>
                                        <p:tav tm="100000">
                                          <p:val>
                                            <p:fltVal val="1"/>
                                          </p:val>
                                        </p:tav>
                                      </p:tavLst>
                                    </p:anim>
                                    <p:anim calcmode="lin" valueType="num">
                                      <p:cBhvr>
                                        <p:cTn id="148" dur="1000" fill="hold"/>
                                        <p:tgtEl>
                                          <p:spTgt spid="56"/>
                                        </p:tgtEl>
                                        <p:attrNameLst>
                                          <p:attrName>ppt_y</p:attrName>
                                        </p:attrNameLst>
                                      </p:cBhvr>
                                      <p:tavLst>
                                        <p:tav tm="0" fmla="#ppt_y+(sin(-2*pi*(1-$))*-#ppt_x+cos(-2*pi*(1-$))*(1-#ppt_y))*(1-$)">
                                          <p:val>
                                            <p:fltVal val="0"/>
                                          </p:val>
                                        </p:tav>
                                        <p:tav tm="100000">
                                          <p:val>
                                            <p:fltVal val="1"/>
                                          </p:val>
                                        </p:tav>
                                      </p:tavLst>
                                    </p:anim>
                                  </p:childTnLst>
                                </p:cTn>
                              </p:par>
                            </p:childTnLst>
                          </p:cTn>
                        </p:par>
                        <p:par>
                          <p:cTn id="149" fill="hold" nodeType="afterGroup">
                            <p:stCondLst>
                              <p:cond delay="1000"/>
                            </p:stCondLst>
                            <p:childTnLst>
                              <p:par>
                                <p:cTn id="150" presetID="3" presetClass="entr" presetSubtype="10" fill="hold" grpId="0" nodeType="afterEffect">
                                  <p:stCondLst>
                                    <p:cond delay="0"/>
                                  </p:stCondLst>
                                  <p:childTnLst>
                                    <p:set>
                                      <p:cBhvr>
                                        <p:cTn id="151" dur="1" fill="hold">
                                          <p:stCondLst>
                                            <p:cond delay="0"/>
                                          </p:stCondLst>
                                        </p:cTn>
                                        <p:tgtEl>
                                          <p:spTgt spid="57"/>
                                        </p:tgtEl>
                                        <p:attrNameLst>
                                          <p:attrName>style.visibility</p:attrName>
                                        </p:attrNameLst>
                                      </p:cBhvr>
                                      <p:to>
                                        <p:strVal val="visible"/>
                                      </p:to>
                                    </p:set>
                                    <p:animEffect transition="in" filter="blinds(horizontal)">
                                      <p:cBhvr>
                                        <p:cTn id="152" dur="500"/>
                                        <p:tgtEl>
                                          <p:spTgt spid="57"/>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5" presetClass="entr" presetSubtype="0" fill="hold" grpId="0" nodeType="clickEffect">
                                  <p:stCondLst>
                                    <p:cond delay="0"/>
                                  </p:stCondLst>
                                  <p:childTnLst>
                                    <p:set>
                                      <p:cBhvr>
                                        <p:cTn id="156" dur="1" fill="hold">
                                          <p:stCondLst>
                                            <p:cond delay="0"/>
                                          </p:stCondLst>
                                        </p:cTn>
                                        <p:tgtEl>
                                          <p:spTgt spid="58"/>
                                        </p:tgtEl>
                                        <p:attrNameLst>
                                          <p:attrName>style.visibility</p:attrName>
                                        </p:attrNameLst>
                                      </p:cBhvr>
                                      <p:to>
                                        <p:strVal val="visible"/>
                                      </p:to>
                                    </p:set>
                                    <p:anim calcmode="lin" valueType="num">
                                      <p:cBhvr>
                                        <p:cTn id="157" dur="1000" fill="hold"/>
                                        <p:tgtEl>
                                          <p:spTgt spid="58"/>
                                        </p:tgtEl>
                                        <p:attrNameLst>
                                          <p:attrName>ppt_w</p:attrName>
                                        </p:attrNameLst>
                                      </p:cBhvr>
                                      <p:tavLst>
                                        <p:tav tm="0">
                                          <p:val>
                                            <p:fltVal val="0"/>
                                          </p:val>
                                        </p:tav>
                                        <p:tav tm="100000">
                                          <p:val>
                                            <p:strVal val="#ppt_w"/>
                                          </p:val>
                                        </p:tav>
                                      </p:tavLst>
                                    </p:anim>
                                    <p:anim calcmode="lin" valueType="num">
                                      <p:cBhvr>
                                        <p:cTn id="158" dur="1000" fill="hold"/>
                                        <p:tgtEl>
                                          <p:spTgt spid="58"/>
                                        </p:tgtEl>
                                        <p:attrNameLst>
                                          <p:attrName>ppt_h</p:attrName>
                                        </p:attrNameLst>
                                      </p:cBhvr>
                                      <p:tavLst>
                                        <p:tav tm="0">
                                          <p:val>
                                            <p:fltVal val="0"/>
                                          </p:val>
                                        </p:tav>
                                        <p:tav tm="100000">
                                          <p:val>
                                            <p:strVal val="#ppt_h"/>
                                          </p:val>
                                        </p:tav>
                                      </p:tavLst>
                                    </p:anim>
                                    <p:anim calcmode="lin" valueType="num">
                                      <p:cBhvr>
                                        <p:cTn id="159" dur="1000" fill="hold"/>
                                        <p:tgtEl>
                                          <p:spTgt spid="58"/>
                                        </p:tgtEl>
                                        <p:attrNameLst>
                                          <p:attrName>ppt_x</p:attrName>
                                        </p:attrNameLst>
                                      </p:cBhvr>
                                      <p:tavLst>
                                        <p:tav tm="0" fmla="#ppt_x+(cos(-2*pi*(1-$))*-#ppt_x-sin(-2*pi*(1-$))*(1-#ppt_y))*(1-$)">
                                          <p:val>
                                            <p:fltVal val="0"/>
                                          </p:val>
                                        </p:tav>
                                        <p:tav tm="100000">
                                          <p:val>
                                            <p:fltVal val="1"/>
                                          </p:val>
                                        </p:tav>
                                      </p:tavLst>
                                    </p:anim>
                                    <p:anim calcmode="lin" valueType="num">
                                      <p:cBhvr>
                                        <p:cTn id="160" dur="1000" fill="hold"/>
                                        <p:tgtEl>
                                          <p:spTgt spid="58"/>
                                        </p:tgtEl>
                                        <p:attrNameLst>
                                          <p:attrName>ppt_y</p:attrName>
                                        </p:attrNameLst>
                                      </p:cBhvr>
                                      <p:tavLst>
                                        <p:tav tm="0" fmla="#ppt_y+(sin(-2*pi*(1-$))*-#ppt_x+cos(-2*pi*(1-$))*(1-#ppt_y))*(1-$)">
                                          <p:val>
                                            <p:fltVal val="0"/>
                                          </p:val>
                                        </p:tav>
                                        <p:tav tm="100000">
                                          <p:val>
                                            <p:fltVal val="1"/>
                                          </p:val>
                                        </p:tav>
                                      </p:tavLst>
                                    </p:anim>
                                  </p:childTnLst>
                                </p:cTn>
                              </p:par>
                              <p:par>
                                <p:cTn id="161" presetID="15" presetClass="entr" presetSubtype="0" fill="hold" grpId="0" nodeType="withEffect">
                                  <p:stCondLst>
                                    <p:cond delay="0"/>
                                  </p:stCondLst>
                                  <p:childTnLst>
                                    <p:set>
                                      <p:cBhvr>
                                        <p:cTn id="162" dur="1" fill="hold">
                                          <p:stCondLst>
                                            <p:cond delay="0"/>
                                          </p:stCondLst>
                                        </p:cTn>
                                        <p:tgtEl>
                                          <p:spTgt spid="59"/>
                                        </p:tgtEl>
                                        <p:attrNameLst>
                                          <p:attrName>style.visibility</p:attrName>
                                        </p:attrNameLst>
                                      </p:cBhvr>
                                      <p:to>
                                        <p:strVal val="visible"/>
                                      </p:to>
                                    </p:set>
                                    <p:anim calcmode="lin" valueType="num">
                                      <p:cBhvr>
                                        <p:cTn id="163" dur="1000" fill="hold"/>
                                        <p:tgtEl>
                                          <p:spTgt spid="59"/>
                                        </p:tgtEl>
                                        <p:attrNameLst>
                                          <p:attrName>ppt_w</p:attrName>
                                        </p:attrNameLst>
                                      </p:cBhvr>
                                      <p:tavLst>
                                        <p:tav tm="0">
                                          <p:val>
                                            <p:fltVal val="0"/>
                                          </p:val>
                                        </p:tav>
                                        <p:tav tm="100000">
                                          <p:val>
                                            <p:strVal val="#ppt_w"/>
                                          </p:val>
                                        </p:tav>
                                      </p:tavLst>
                                    </p:anim>
                                    <p:anim calcmode="lin" valueType="num">
                                      <p:cBhvr>
                                        <p:cTn id="164" dur="1000" fill="hold"/>
                                        <p:tgtEl>
                                          <p:spTgt spid="59"/>
                                        </p:tgtEl>
                                        <p:attrNameLst>
                                          <p:attrName>ppt_h</p:attrName>
                                        </p:attrNameLst>
                                      </p:cBhvr>
                                      <p:tavLst>
                                        <p:tav tm="0">
                                          <p:val>
                                            <p:fltVal val="0"/>
                                          </p:val>
                                        </p:tav>
                                        <p:tav tm="100000">
                                          <p:val>
                                            <p:strVal val="#ppt_h"/>
                                          </p:val>
                                        </p:tav>
                                      </p:tavLst>
                                    </p:anim>
                                    <p:anim calcmode="lin" valueType="num">
                                      <p:cBhvr>
                                        <p:cTn id="165" dur="1000" fill="hold"/>
                                        <p:tgtEl>
                                          <p:spTgt spid="59"/>
                                        </p:tgtEl>
                                        <p:attrNameLst>
                                          <p:attrName>ppt_x</p:attrName>
                                        </p:attrNameLst>
                                      </p:cBhvr>
                                      <p:tavLst>
                                        <p:tav tm="0" fmla="#ppt_x+(cos(-2*pi*(1-$))*-#ppt_x-sin(-2*pi*(1-$))*(1-#ppt_y))*(1-$)">
                                          <p:val>
                                            <p:fltVal val="0"/>
                                          </p:val>
                                        </p:tav>
                                        <p:tav tm="100000">
                                          <p:val>
                                            <p:fltVal val="1"/>
                                          </p:val>
                                        </p:tav>
                                      </p:tavLst>
                                    </p:anim>
                                    <p:anim calcmode="lin" valueType="num">
                                      <p:cBhvr>
                                        <p:cTn id="166" dur="1000" fill="hold"/>
                                        <p:tgtEl>
                                          <p:spTgt spid="59"/>
                                        </p:tgtEl>
                                        <p:attrNameLst>
                                          <p:attrName>ppt_y</p:attrName>
                                        </p:attrNameLst>
                                      </p:cBhvr>
                                      <p:tavLst>
                                        <p:tav tm="0" fmla="#ppt_y+(sin(-2*pi*(1-$))*-#ppt_x+cos(-2*pi*(1-$))*(1-#ppt_y))*(1-$)">
                                          <p:val>
                                            <p:fltVal val="0"/>
                                          </p:val>
                                        </p:tav>
                                        <p:tav tm="100000">
                                          <p:val>
                                            <p:fltVal val="1"/>
                                          </p:val>
                                        </p:tav>
                                      </p:tavLst>
                                    </p:anim>
                                  </p:childTnLst>
                                </p:cTn>
                              </p:par>
                            </p:childTnLst>
                          </p:cTn>
                        </p:par>
                        <p:par>
                          <p:cTn id="167" fill="hold" nodeType="afterGroup">
                            <p:stCondLst>
                              <p:cond delay="1000"/>
                            </p:stCondLst>
                            <p:childTnLst>
                              <p:par>
                                <p:cTn id="168" presetID="3" presetClass="entr" presetSubtype="10" fill="hold" grpId="0" nodeType="afterEffect">
                                  <p:stCondLst>
                                    <p:cond delay="0"/>
                                  </p:stCondLst>
                                  <p:childTnLst>
                                    <p:set>
                                      <p:cBhvr>
                                        <p:cTn id="169" dur="1" fill="hold">
                                          <p:stCondLst>
                                            <p:cond delay="0"/>
                                          </p:stCondLst>
                                        </p:cTn>
                                        <p:tgtEl>
                                          <p:spTgt spid="60"/>
                                        </p:tgtEl>
                                        <p:attrNameLst>
                                          <p:attrName>style.visibility</p:attrName>
                                        </p:attrNameLst>
                                      </p:cBhvr>
                                      <p:to>
                                        <p:strVal val="visible"/>
                                      </p:to>
                                    </p:set>
                                    <p:animEffect transition="in" filter="blinds(horizontal)">
                                      <p:cBhvr>
                                        <p:cTn id="17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8" grpId="0" animBg="1"/>
      <p:bldP spid="9" grpId="0"/>
      <p:bldP spid="11" grpId="0" animBg="1"/>
      <p:bldP spid="12" grpId="0" animBg="1"/>
      <p:bldP spid="17" grpId="0" animBg="1"/>
      <p:bldP spid="18" grpId="0" build="allAtOnce"/>
      <p:bldP spid="19" grpId="0"/>
      <p:bldP spid="20" grpId="0"/>
      <p:bldP spid="29" grpId="0"/>
      <p:bldP spid="31" grpId="0" animBg="1"/>
      <p:bldP spid="32" grpId="0" animBg="1"/>
      <p:bldP spid="35" grpId="0"/>
      <p:bldP spid="41" grpId="0"/>
      <p:bldP spid="42" grpId="0"/>
      <p:bldP spid="45" grpId="0"/>
      <p:bldP spid="56" grpId="0" animBg="1"/>
      <p:bldP spid="57" grpId="0" animBg="1"/>
      <p:bldP spid="58" grpId="0" animBg="1"/>
      <p:bldP spid="59" grpId="0" animBg="1"/>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785813" y="1428750"/>
            <a:ext cx="7858125" cy="4286250"/>
          </a:xfrm>
        </p:spPr>
        <p:txBody>
          <a:bodyPr/>
          <a:lstStyle/>
          <a:p>
            <a:r>
              <a:rPr lang="zh-CN" altLang="zh-CN"/>
              <a:t>数据是操作的对象</a:t>
            </a:r>
            <a:endParaRPr lang="en-US" altLang="zh-CN"/>
          </a:p>
          <a:p>
            <a:r>
              <a:rPr lang="zh-CN" altLang="zh-CN"/>
              <a:t>操作的目的是对数据进行加工处理，以得到期望的结果</a:t>
            </a:r>
            <a:endParaRPr lang="en-US" altLang="zh-CN"/>
          </a:p>
          <a:p>
            <a:r>
              <a:rPr lang="zh-CN" altLang="zh-CN"/>
              <a:t>著名计算机科学家沃思</a:t>
            </a:r>
            <a:r>
              <a:rPr lang="en-US" altLang="zh-CN"/>
              <a:t>(Nikiklaus Wirth)</a:t>
            </a:r>
            <a:r>
              <a:rPr lang="zh-CN" altLang="zh-CN"/>
              <a:t>提出一个公式：</a:t>
            </a:r>
          </a:p>
          <a:p>
            <a:pPr>
              <a:buFont typeface="Wingdings" pitchFamily="2" charset="2"/>
              <a:buNone/>
            </a:pPr>
            <a:r>
              <a:rPr lang="en-US" altLang="zh-CN"/>
              <a:t>        </a:t>
            </a:r>
            <a:r>
              <a:rPr lang="zh-CN" altLang="zh-CN">
                <a:solidFill>
                  <a:srgbClr val="C00000"/>
                </a:solidFill>
              </a:rPr>
              <a:t>算法</a:t>
            </a:r>
            <a:r>
              <a:rPr lang="zh-CN" altLang="zh-CN"/>
              <a:t> </a:t>
            </a:r>
            <a:r>
              <a:rPr lang="en-US" altLang="zh-CN"/>
              <a:t>+ </a:t>
            </a:r>
            <a:r>
              <a:rPr lang="zh-CN" altLang="zh-CN">
                <a:solidFill>
                  <a:srgbClr val="C00000"/>
                </a:solidFill>
              </a:rPr>
              <a:t>数据结构 </a:t>
            </a:r>
            <a:r>
              <a:rPr lang="en-US" altLang="zh-CN"/>
              <a:t>= </a:t>
            </a:r>
            <a:r>
              <a:rPr lang="zh-CN" altLang="zh-CN">
                <a:solidFill>
                  <a:srgbClr val="0000CC"/>
                </a:solidFill>
              </a:rPr>
              <a:t>程序</a:t>
            </a:r>
            <a:endParaRPr lang="zh-CN" altLang="en-US">
              <a:solidFill>
                <a:srgbClr val="0000CC"/>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par>
                                <p:cTn id="8" presetID="3" presetClass="entr" presetSubtype="10" fill="hold" nodeType="withEffect">
                                  <p:stCondLst>
                                    <p:cond delay="0"/>
                                  </p:stCondLst>
                                  <p:iterate type="lt">
                                    <p:tmPct val="0"/>
                                  </p:iterate>
                                  <p:childTnLst>
                                    <p:set>
                                      <p:cBhvr>
                                        <p:cTn id="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0" dur="500"/>
                                        <p:tgtEl>
                                          <p:spTgt spid="6147">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mph" presetSubtype="0" fill="hold" nodeType="clickEffect">
                                  <p:stCondLst>
                                    <p:cond delay="0"/>
                                  </p:stCondLst>
                                  <p:iterate type="lt">
                                    <p:tmPct val="4000"/>
                                  </p:iterate>
                                  <p:childTnLst>
                                    <p:set>
                                      <p:cBhvr override="childStyle">
                                        <p:cTn id="14" dur="500" fill="hold"/>
                                        <p:tgtEl>
                                          <p:spTgt spid="6147">
                                            <p:txEl>
                                              <p:pRg st="3" end="3"/>
                                            </p:txEl>
                                          </p:spTgt>
                                        </p:tgtEl>
                                        <p:attrNameLst>
                                          <p:attrName>style.color</p:attrName>
                                        </p:attrNameLst>
                                      </p:cBhvr>
                                      <p:to>
                                        <p:clrVal>
                                          <a:srgbClr val="9D138D"/>
                                        </p:clrVal>
                                      </p:to>
                                    </p:set>
                                    <p:set>
                                      <p:cBhvr>
                                        <p:cTn id="15" dur="500" fill="hold"/>
                                        <p:tgtEl>
                                          <p:spTgt spid="6147">
                                            <p:txEl>
                                              <p:pRg st="3" end="3"/>
                                            </p:txEl>
                                          </p:spTgt>
                                        </p:tgtEl>
                                        <p:attrNameLst>
                                          <p:attrName>fillcolor</p:attrName>
                                        </p:attrNameLst>
                                      </p:cBhvr>
                                      <p:to>
                                        <p:clrVal>
                                          <a:srgbClr val="9D138D"/>
                                        </p:clrVal>
                                      </p:to>
                                    </p:set>
                                    <p:set>
                                      <p:cBhvr>
                                        <p:cTn id="16" dur="500" fill="hold"/>
                                        <p:tgtEl>
                                          <p:spTgt spid="6147">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2.4.2</a:t>
            </a:r>
            <a:r>
              <a:rPr lang="zh-CN" altLang="zh-CN" sz="4800" dirty="0">
                <a:solidFill>
                  <a:srgbClr val="800000"/>
                </a:solidFill>
                <a:effectLst>
                  <a:outerShdw blurRad="38100" dist="38100" dir="2700000" algn="tl">
                    <a:srgbClr val="000000"/>
                  </a:outerShdw>
                </a:effectLst>
                <a:latin typeface="Arial" charset="0"/>
                <a:ea typeface="黑体" pitchFamily="2" charset="-122"/>
              </a:rPr>
              <a:t>用流程图表示算法</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39939" name="Rectangle 3"/>
          <p:cNvSpPr>
            <a:spLocks noGrp="1" noChangeArrowheads="1"/>
          </p:cNvSpPr>
          <p:nvPr>
            <p:ph type="body" idx="1"/>
          </p:nvPr>
        </p:nvSpPr>
        <p:spPr>
          <a:xfrm>
            <a:off x="642938" y="1714500"/>
            <a:ext cx="8358187" cy="1428750"/>
          </a:xfrm>
        </p:spPr>
        <p:txBody>
          <a:bodyPr/>
          <a:lstStyle/>
          <a:p>
            <a:r>
              <a:rPr lang="zh-CN" altLang="zh-CN">
                <a:solidFill>
                  <a:srgbClr val="C00000"/>
                </a:solidFill>
              </a:rPr>
              <a:t>流程图</a:t>
            </a:r>
            <a:r>
              <a:rPr lang="zh-CN" altLang="zh-CN"/>
              <a:t>是用一些图框来表示各种操作</a:t>
            </a:r>
            <a:endParaRPr lang="en-US" altLang="zh-CN"/>
          </a:p>
          <a:p>
            <a:r>
              <a:rPr lang="zh-CN" altLang="zh-CN"/>
              <a:t>用图形表示算法，直观形象，易于理解</a:t>
            </a:r>
            <a:endParaRPr lang="zh-CN" altLang="en-US"/>
          </a:p>
        </p:txBody>
      </p:sp>
      <p:sp>
        <p:nvSpPr>
          <p:cNvPr id="39940" name="流程图: 终止 3"/>
          <p:cNvSpPr>
            <a:spLocks noChangeArrowheads="1"/>
          </p:cNvSpPr>
          <p:nvPr/>
        </p:nvSpPr>
        <p:spPr bwMode="auto">
          <a:xfrm>
            <a:off x="1285875" y="3690938"/>
            <a:ext cx="1428750" cy="500062"/>
          </a:xfrm>
          <a:prstGeom prst="flowChartTerminator">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39941" name="TextBox 4"/>
          <p:cNvSpPr txBox="1">
            <a:spLocks noChangeArrowheads="1"/>
          </p:cNvSpPr>
          <p:nvPr/>
        </p:nvSpPr>
        <p:spPr bwMode="auto">
          <a:xfrm>
            <a:off x="757238" y="4191000"/>
            <a:ext cx="1428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起止框</a:t>
            </a:r>
          </a:p>
        </p:txBody>
      </p:sp>
      <p:sp>
        <p:nvSpPr>
          <p:cNvPr id="39942" name="TextBox 6"/>
          <p:cNvSpPr txBox="1">
            <a:spLocks noChangeArrowheads="1"/>
          </p:cNvSpPr>
          <p:nvPr/>
        </p:nvSpPr>
        <p:spPr bwMode="auto">
          <a:xfrm>
            <a:off x="2428875" y="4191000"/>
            <a:ext cx="2214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输入输出框</a:t>
            </a:r>
          </a:p>
        </p:txBody>
      </p:sp>
      <p:sp>
        <p:nvSpPr>
          <p:cNvPr id="39943" name="流程图: 数据 7"/>
          <p:cNvSpPr>
            <a:spLocks noChangeArrowheads="1"/>
          </p:cNvSpPr>
          <p:nvPr/>
        </p:nvSpPr>
        <p:spPr bwMode="auto">
          <a:xfrm>
            <a:off x="2643188" y="3690938"/>
            <a:ext cx="1785937" cy="500062"/>
          </a:xfrm>
          <a:prstGeom prst="flowChartInputOutput">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39944" name="TextBox 8"/>
          <p:cNvSpPr txBox="1">
            <a:spLocks noChangeArrowheads="1"/>
          </p:cNvSpPr>
          <p:nvPr/>
        </p:nvSpPr>
        <p:spPr bwMode="auto">
          <a:xfrm>
            <a:off x="6929438" y="4048125"/>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处理框</a:t>
            </a:r>
          </a:p>
        </p:txBody>
      </p:sp>
      <p:sp>
        <p:nvSpPr>
          <p:cNvPr id="39945" name="流程图: 决策 10"/>
          <p:cNvSpPr>
            <a:spLocks noChangeArrowheads="1"/>
          </p:cNvSpPr>
          <p:nvPr/>
        </p:nvSpPr>
        <p:spPr bwMode="auto">
          <a:xfrm>
            <a:off x="4929188" y="3317875"/>
            <a:ext cx="1643062" cy="571500"/>
          </a:xfrm>
          <a:prstGeom prst="flowChartDecision">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39946" name="流程图: 过程 11"/>
          <p:cNvSpPr>
            <a:spLocks noChangeArrowheads="1"/>
          </p:cNvSpPr>
          <p:nvPr/>
        </p:nvSpPr>
        <p:spPr bwMode="auto">
          <a:xfrm>
            <a:off x="7072313" y="3476625"/>
            <a:ext cx="1357312" cy="571500"/>
          </a:xfrm>
          <a:prstGeom prst="flowChartProcess">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cxnSp>
        <p:nvCxnSpPr>
          <p:cNvPr id="39947" name="直接箭头连接符 13"/>
          <p:cNvCxnSpPr>
            <a:cxnSpLocks noChangeShapeType="1"/>
          </p:cNvCxnSpPr>
          <p:nvPr/>
        </p:nvCxnSpPr>
        <p:spPr bwMode="auto">
          <a:xfrm rot="5400000">
            <a:off x="822325" y="5297488"/>
            <a:ext cx="642937"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9948" name="直接箭头连接符 14"/>
          <p:cNvCxnSpPr>
            <a:cxnSpLocks noChangeShapeType="1"/>
          </p:cNvCxnSpPr>
          <p:nvPr/>
        </p:nvCxnSpPr>
        <p:spPr bwMode="auto">
          <a:xfrm>
            <a:off x="1428750" y="5262563"/>
            <a:ext cx="712788" cy="158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9949" name="流程图: 联系 16"/>
          <p:cNvSpPr>
            <a:spLocks noChangeArrowheads="1"/>
          </p:cNvSpPr>
          <p:nvPr/>
        </p:nvSpPr>
        <p:spPr bwMode="auto">
          <a:xfrm>
            <a:off x="3143250" y="4976813"/>
            <a:ext cx="714375" cy="642937"/>
          </a:xfrm>
          <a:prstGeom prst="flowChartConnector">
            <a:avLst/>
          </a:prstGeom>
          <a:solidFill>
            <a:schemeClr val="accent1"/>
          </a:solidFill>
          <a:ln w="38100"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39950" name="TextBox 17"/>
          <p:cNvSpPr txBox="1">
            <a:spLocks noChangeArrowheads="1"/>
          </p:cNvSpPr>
          <p:nvPr/>
        </p:nvSpPr>
        <p:spPr bwMode="auto">
          <a:xfrm>
            <a:off x="5000625" y="3817938"/>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判断框</a:t>
            </a:r>
          </a:p>
        </p:txBody>
      </p:sp>
      <p:sp>
        <p:nvSpPr>
          <p:cNvPr id="39951" name="TextBox 18"/>
          <p:cNvSpPr txBox="1">
            <a:spLocks noChangeArrowheads="1"/>
          </p:cNvSpPr>
          <p:nvPr/>
        </p:nvSpPr>
        <p:spPr bwMode="auto">
          <a:xfrm>
            <a:off x="785813" y="5762625"/>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流程线</a:t>
            </a:r>
          </a:p>
        </p:txBody>
      </p:sp>
      <p:sp>
        <p:nvSpPr>
          <p:cNvPr id="20" name="TextBox 19"/>
          <p:cNvSpPr txBox="1">
            <a:spLocks noChangeArrowheads="1"/>
          </p:cNvSpPr>
          <p:nvPr/>
        </p:nvSpPr>
        <p:spPr bwMode="auto">
          <a:xfrm>
            <a:off x="2786063" y="5762625"/>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连接点</a:t>
            </a:r>
          </a:p>
        </p:txBody>
      </p:sp>
      <p:cxnSp>
        <p:nvCxnSpPr>
          <p:cNvPr id="39953" name="直接连接符 21"/>
          <p:cNvCxnSpPr>
            <a:cxnSpLocks noChangeShapeType="1"/>
          </p:cNvCxnSpPr>
          <p:nvPr/>
        </p:nvCxnSpPr>
        <p:spPr bwMode="auto">
          <a:xfrm>
            <a:off x="5214938" y="5334000"/>
            <a:ext cx="785812"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39954" name="直接连接符 22"/>
          <p:cNvCxnSpPr>
            <a:cxnSpLocks noChangeShapeType="1"/>
          </p:cNvCxnSpPr>
          <p:nvPr/>
        </p:nvCxnSpPr>
        <p:spPr bwMode="auto">
          <a:xfrm>
            <a:off x="6000750" y="4592638"/>
            <a:ext cx="428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9955" name="直接连接符 23"/>
          <p:cNvCxnSpPr>
            <a:cxnSpLocks noChangeShapeType="1"/>
          </p:cNvCxnSpPr>
          <p:nvPr/>
        </p:nvCxnSpPr>
        <p:spPr bwMode="auto">
          <a:xfrm rot="5400000">
            <a:off x="5572125" y="5334000"/>
            <a:ext cx="857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9956" name="直接连接符 27"/>
          <p:cNvCxnSpPr>
            <a:cxnSpLocks noChangeShapeType="1"/>
          </p:cNvCxnSpPr>
          <p:nvPr/>
        </p:nvCxnSpPr>
        <p:spPr bwMode="auto">
          <a:xfrm>
            <a:off x="6000750" y="5762625"/>
            <a:ext cx="428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39957" name="TextBox 28"/>
          <p:cNvSpPr txBox="1">
            <a:spLocks noChangeArrowheads="1"/>
          </p:cNvSpPr>
          <p:nvPr/>
        </p:nvSpPr>
        <p:spPr bwMode="auto">
          <a:xfrm>
            <a:off x="5143500" y="5762625"/>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注释框</a:t>
            </a:r>
          </a:p>
        </p:txBody>
      </p:sp>
      <p:sp>
        <p:nvSpPr>
          <p:cNvPr id="39958" name="矩形 30"/>
          <p:cNvSpPr>
            <a:spLocks noChangeArrowheads="1"/>
          </p:cNvSpPr>
          <p:nvPr/>
        </p:nvSpPr>
        <p:spPr bwMode="auto">
          <a:xfrm>
            <a:off x="357188" y="714375"/>
            <a:ext cx="8286750" cy="3929063"/>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32" name="流程图: 决策 31"/>
          <p:cNvSpPr>
            <a:spLocks noChangeArrowheads="1"/>
          </p:cNvSpPr>
          <p:nvPr/>
        </p:nvSpPr>
        <p:spPr bwMode="auto">
          <a:xfrm>
            <a:off x="1285875" y="2143125"/>
            <a:ext cx="1428750" cy="642938"/>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3200" b="1">
              <a:solidFill>
                <a:srgbClr val="0000CC"/>
              </a:solidFill>
            </a:endParaRPr>
          </a:p>
        </p:txBody>
      </p:sp>
      <p:cxnSp>
        <p:nvCxnSpPr>
          <p:cNvPr id="34" name="直接箭头连接符 33"/>
          <p:cNvCxnSpPr>
            <a:cxnSpLocks noChangeShapeType="1"/>
          </p:cNvCxnSpPr>
          <p:nvPr/>
        </p:nvCxnSpPr>
        <p:spPr bwMode="auto">
          <a:xfrm rot="5400000">
            <a:off x="1766094" y="973932"/>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5" name="TextBox 34"/>
          <p:cNvSpPr txBox="1">
            <a:spLocks noChangeArrowheads="1"/>
          </p:cNvSpPr>
          <p:nvPr/>
        </p:nvSpPr>
        <p:spPr bwMode="auto">
          <a:xfrm>
            <a:off x="61913" y="2190750"/>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③</a:t>
            </a:r>
            <a:endParaRPr lang="zh-CN" altLang="en-US" sz="2800" b="1">
              <a:solidFill>
                <a:srgbClr val="0000CC"/>
              </a:solidFill>
            </a:endParaRPr>
          </a:p>
        </p:txBody>
      </p:sp>
      <p:cxnSp>
        <p:nvCxnSpPr>
          <p:cNvPr id="36" name="直接箭头连接符 35"/>
          <p:cNvCxnSpPr>
            <a:cxnSpLocks noChangeShapeType="1"/>
          </p:cNvCxnSpPr>
          <p:nvPr/>
        </p:nvCxnSpPr>
        <p:spPr bwMode="auto">
          <a:xfrm rot="10800000">
            <a:off x="500063" y="2460625"/>
            <a:ext cx="7858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1" name="TextBox 40"/>
          <p:cNvSpPr txBox="1">
            <a:spLocks noChangeArrowheads="1"/>
          </p:cNvSpPr>
          <p:nvPr/>
        </p:nvSpPr>
        <p:spPr bwMode="auto">
          <a:xfrm>
            <a:off x="1597025" y="1189038"/>
            <a:ext cx="785813"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800" b="1">
              <a:solidFill>
                <a:srgbClr val="00B050"/>
              </a:solidFill>
            </a:endParaRPr>
          </a:p>
        </p:txBody>
      </p:sp>
      <p:cxnSp>
        <p:nvCxnSpPr>
          <p:cNvPr id="46" name="直接箭头连接符 45"/>
          <p:cNvCxnSpPr>
            <a:cxnSpLocks noChangeShapeType="1"/>
          </p:cNvCxnSpPr>
          <p:nvPr/>
        </p:nvCxnSpPr>
        <p:spPr bwMode="auto">
          <a:xfrm rot="5400000">
            <a:off x="1786731" y="19280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0" name="直接箭头连接符 49"/>
          <p:cNvCxnSpPr>
            <a:cxnSpLocks noChangeShapeType="1"/>
          </p:cNvCxnSpPr>
          <p:nvPr/>
        </p:nvCxnSpPr>
        <p:spPr bwMode="auto">
          <a:xfrm rot="5400000">
            <a:off x="1786731" y="299958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52" name="TextBox 51"/>
          <p:cNvSpPr txBox="1">
            <a:spLocks noChangeArrowheads="1"/>
          </p:cNvSpPr>
          <p:nvPr/>
        </p:nvSpPr>
        <p:spPr bwMode="auto">
          <a:xfrm>
            <a:off x="1609725" y="3214688"/>
            <a:ext cx="785813"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800" b="1">
              <a:solidFill>
                <a:srgbClr val="00B050"/>
              </a:solidFill>
            </a:endParaRPr>
          </a:p>
        </p:txBody>
      </p:sp>
      <p:cxnSp>
        <p:nvCxnSpPr>
          <p:cNvPr id="53" name="直接箭头连接符 52"/>
          <p:cNvCxnSpPr>
            <a:cxnSpLocks noChangeShapeType="1"/>
          </p:cNvCxnSpPr>
          <p:nvPr/>
        </p:nvCxnSpPr>
        <p:spPr bwMode="auto">
          <a:xfrm rot="5400000">
            <a:off x="1786731" y="396160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1" name="TextBox 60"/>
          <p:cNvSpPr txBox="1">
            <a:spLocks noChangeArrowheads="1"/>
          </p:cNvSpPr>
          <p:nvPr/>
        </p:nvSpPr>
        <p:spPr bwMode="auto">
          <a:xfrm>
            <a:off x="1727200" y="4046538"/>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C00000"/>
                </a:solidFill>
              </a:rPr>
              <a:t>①</a:t>
            </a:r>
            <a:endParaRPr lang="zh-CN" altLang="en-US" sz="2800" b="1">
              <a:solidFill>
                <a:srgbClr val="C00000"/>
              </a:solidFill>
            </a:endParaRPr>
          </a:p>
        </p:txBody>
      </p:sp>
      <p:cxnSp>
        <p:nvCxnSpPr>
          <p:cNvPr id="62" name="直接箭头连接符 61"/>
          <p:cNvCxnSpPr>
            <a:cxnSpLocks noChangeShapeType="1"/>
          </p:cNvCxnSpPr>
          <p:nvPr/>
        </p:nvCxnSpPr>
        <p:spPr bwMode="auto">
          <a:xfrm rot="10800000">
            <a:off x="2000250" y="1928813"/>
            <a:ext cx="785813"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3" name="TextBox 62"/>
          <p:cNvSpPr txBox="1">
            <a:spLocks noChangeArrowheads="1"/>
          </p:cNvSpPr>
          <p:nvPr/>
        </p:nvSpPr>
        <p:spPr bwMode="auto">
          <a:xfrm>
            <a:off x="2676525" y="1668463"/>
            <a:ext cx="571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9D138D"/>
                </a:solidFill>
              </a:rPr>
              <a:t>②</a:t>
            </a:r>
            <a:endParaRPr lang="zh-CN" altLang="en-US" sz="2800" b="1">
              <a:solidFill>
                <a:srgbClr val="9D138D"/>
              </a:solidFill>
            </a:endParaRPr>
          </a:p>
        </p:txBody>
      </p:sp>
      <p:sp>
        <p:nvSpPr>
          <p:cNvPr id="64" name="TextBox 63"/>
          <p:cNvSpPr txBox="1">
            <a:spLocks noChangeArrowheads="1"/>
          </p:cNvSpPr>
          <p:nvPr/>
        </p:nvSpPr>
        <p:spPr bwMode="auto">
          <a:xfrm>
            <a:off x="4572000" y="395288"/>
            <a:ext cx="571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C00000"/>
                </a:solidFill>
              </a:rPr>
              <a:t>①</a:t>
            </a:r>
            <a:endParaRPr lang="zh-CN" altLang="en-US" sz="2800" b="1">
              <a:solidFill>
                <a:srgbClr val="C00000"/>
              </a:solidFill>
            </a:endParaRPr>
          </a:p>
        </p:txBody>
      </p:sp>
      <p:cxnSp>
        <p:nvCxnSpPr>
          <p:cNvPr id="65" name="直接箭头连接符 64"/>
          <p:cNvCxnSpPr>
            <a:cxnSpLocks noChangeShapeType="1"/>
          </p:cNvCxnSpPr>
          <p:nvPr/>
        </p:nvCxnSpPr>
        <p:spPr bwMode="auto">
          <a:xfrm rot="5400000">
            <a:off x="4644231" y="101996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7" name="直接箭头连接符 66"/>
          <p:cNvCxnSpPr>
            <a:cxnSpLocks noChangeShapeType="1"/>
          </p:cNvCxnSpPr>
          <p:nvPr/>
        </p:nvCxnSpPr>
        <p:spPr bwMode="auto">
          <a:xfrm rot="5400000">
            <a:off x="4669631" y="179466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8" name="TextBox 67"/>
          <p:cNvSpPr txBox="1">
            <a:spLocks noChangeArrowheads="1"/>
          </p:cNvSpPr>
          <p:nvPr/>
        </p:nvSpPr>
        <p:spPr bwMode="auto">
          <a:xfrm>
            <a:off x="4500563" y="1987550"/>
            <a:ext cx="785812" cy="4000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a:solidFill>
                <a:srgbClr val="00B050"/>
              </a:solidFill>
            </a:endParaRPr>
          </a:p>
        </p:txBody>
      </p:sp>
      <p:sp>
        <p:nvSpPr>
          <p:cNvPr id="69" name="平行四边形 68"/>
          <p:cNvSpPr>
            <a:spLocks noChangeArrowheads="1"/>
          </p:cNvSpPr>
          <p:nvPr/>
        </p:nvSpPr>
        <p:spPr bwMode="auto">
          <a:xfrm>
            <a:off x="4143375" y="1223963"/>
            <a:ext cx="1428750" cy="357187"/>
          </a:xfrm>
          <a:prstGeom prst="parallelogram">
            <a:avLst>
              <a:gd name="adj" fmla="val 25000"/>
            </a:avLst>
          </a:prstGeom>
          <a:solidFill>
            <a:schemeClr val="accent1"/>
          </a:solidFill>
          <a:ln w="38100" algn="ctr">
            <a:solidFill>
              <a:srgbClr val="00B050"/>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70" name="流程图: 决策 69"/>
          <p:cNvSpPr>
            <a:spLocks noChangeArrowheads="1"/>
          </p:cNvSpPr>
          <p:nvPr/>
        </p:nvSpPr>
        <p:spPr bwMode="auto">
          <a:xfrm>
            <a:off x="4156075" y="2803525"/>
            <a:ext cx="1428750" cy="500063"/>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3200" b="1">
              <a:solidFill>
                <a:srgbClr val="0000CC"/>
              </a:solidFill>
            </a:endParaRPr>
          </a:p>
        </p:txBody>
      </p:sp>
      <p:sp>
        <p:nvSpPr>
          <p:cNvPr id="71" name="TextBox 70"/>
          <p:cNvSpPr txBox="1">
            <a:spLocks noChangeArrowheads="1"/>
          </p:cNvSpPr>
          <p:nvPr/>
        </p:nvSpPr>
        <p:spPr bwMode="auto">
          <a:xfrm>
            <a:off x="2908300" y="2789238"/>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③</a:t>
            </a:r>
            <a:endParaRPr lang="zh-CN" altLang="en-US" sz="2800" b="1">
              <a:solidFill>
                <a:srgbClr val="0000CC"/>
              </a:solidFill>
            </a:endParaRPr>
          </a:p>
        </p:txBody>
      </p:sp>
      <p:cxnSp>
        <p:nvCxnSpPr>
          <p:cNvPr id="72" name="直接箭头连接符 71"/>
          <p:cNvCxnSpPr>
            <a:cxnSpLocks noChangeShapeType="1"/>
          </p:cNvCxnSpPr>
          <p:nvPr/>
        </p:nvCxnSpPr>
        <p:spPr bwMode="auto">
          <a:xfrm rot="10800000">
            <a:off x="3344863" y="3059113"/>
            <a:ext cx="785812"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3" name="直接箭头连接符 72"/>
          <p:cNvCxnSpPr>
            <a:cxnSpLocks noChangeShapeType="1"/>
          </p:cNvCxnSpPr>
          <p:nvPr/>
        </p:nvCxnSpPr>
        <p:spPr bwMode="auto">
          <a:xfrm rot="5400000">
            <a:off x="4669631" y="26138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4" name="直接箭头连接符 73"/>
          <p:cNvCxnSpPr>
            <a:cxnSpLocks noChangeShapeType="1"/>
          </p:cNvCxnSpPr>
          <p:nvPr/>
        </p:nvCxnSpPr>
        <p:spPr bwMode="auto">
          <a:xfrm rot="5400000">
            <a:off x="4656931" y="351710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75" name="TextBox 74"/>
          <p:cNvSpPr txBox="1">
            <a:spLocks noChangeArrowheads="1"/>
          </p:cNvSpPr>
          <p:nvPr/>
        </p:nvSpPr>
        <p:spPr bwMode="auto">
          <a:xfrm>
            <a:off x="4467225" y="3732213"/>
            <a:ext cx="785813" cy="369887"/>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1800" b="1">
              <a:solidFill>
                <a:srgbClr val="00B050"/>
              </a:solidFill>
            </a:endParaRPr>
          </a:p>
        </p:txBody>
      </p:sp>
      <p:cxnSp>
        <p:nvCxnSpPr>
          <p:cNvPr id="76" name="直接箭头连接符 75"/>
          <p:cNvCxnSpPr>
            <a:cxnSpLocks noChangeShapeType="1"/>
          </p:cNvCxnSpPr>
          <p:nvPr/>
        </p:nvCxnSpPr>
        <p:spPr bwMode="auto">
          <a:xfrm rot="5400000">
            <a:off x="4682331" y="43283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77" name="TextBox 76"/>
          <p:cNvSpPr txBox="1">
            <a:spLocks noChangeArrowheads="1"/>
          </p:cNvSpPr>
          <p:nvPr/>
        </p:nvSpPr>
        <p:spPr bwMode="auto">
          <a:xfrm>
            <a:off x="4622800" y="44164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9D138D"/>
                </a:solidFill>
              </a:rPr>
              <a:t>②</a:t>
            </a:r>
            <a:endParaRPr lang="zh-CN" altLang="en-US" sz="2800" b="1">
              <a:solidFill>
                <a:srgbClr val="9D138D"/>
              </a:solidFill>
            </a:endParaRPr>
          </a:p>
        </p:txBody>
      </p:sp>
      <p:sp>
        <p:nvSpPr>
          <p:cNvPr id="78" name="TextBox 77"/>
          <p:cNvSpPr txBox="1">
            <a:spLocks noChangeArrowheads="1"/>
          </p:cNvSpPr>
          <p:nvPr/>
        </p:nvSpPr>
        <p:spPr bwMode="auto">
          <a:xfrm>
            <a:off x="7059613" y="768350"/>
            <a:ext cx="5715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③</a:t>
            </a:r>
            <a:endParaRPr lang="zh-CN" altLang="en-US" sz="2800" b="1">
              <a:solidFill>
                <a:srgbClr val="0000CC"/>
              </a:solidFill>
            </a:endParaRPr>
          </a:p>
        </p:txBody>
      </p:sp>
      <p:cxnSp>
        <p:nvCxnSpPr>
          <p:cNvPr id="79" name="直接箭头连接符 78"/>
          <p:cNvCxnSpPr>
            <a:cxnSpLocks noChangeShapeType="1"/>
          </p:cNvCxnSpPr>
          <p:nvPr/>
        </p:nvCxnSpPr>
        <p:spPr bwMode="auto">
          <a:xfrm rot="5400000">
            <a:off x="7131844" y="1394619"/>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0" name="直接箭头连接符 79"/>
          <p:cNvCxnSpPr>
            <a:cxnSpLocks noChangeShapeType="1"/>
          </p:cNvCxnSpPr>
          <p:nvPr/>
        </p:nvCxnSpPr>
        <p:spPr bwMode="auto">
          <a:xfrm rot="5400000">
            <a:off x="7157244" y="2180432"/>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81" name="TextBox 80"/>
          <p:cNvSpPr txBox="1">
            <a:spLocks noChangeArrowheads="1"/>
          </p:cNvSpPr>
          <p:nvPr/>
        </p:nvSpPr>
        <p:spPr bwMode="auto">
          <a:xfrm>
            <a:off x="6988175" y="2386013"/>
            <a:ext cx="785813" cy="4000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a:solidFill>
                <a:srgbClr val="00B050"/>
              </a:solidFill>
            </a:endParaRPr>
          </a:p>
        </p:txBody>
      </p:sp>
      <p:sp>
        <p:nvSpPr>
          <p:cNvPr id="82" name="平行四边形 81"/>
          <p:cNvSpPr>
            <a:spLocks noChangeArrowheads="1"/>
          </p:cNvSpPr>
          <p:nvPr/>
        </p:nvSpPr>
        <p:spPr bwMode="auto">
          <a:xfrm>
            <a:off x="6630988" y="1609725"/>
            <a:ext cx="1428750" cy="357188"/>
          </a:xfrm>
          <a:prstGeom prst="parallelogram">
            <a:avLst>
              <a:gd name="adj" fmla="val 25000"/>
            </a:avLst>
          </a:prstGeom>
          <a:solidFill>
            <a:schemeClr val="accent1"/>
          </a:solidFill>
          <a:ln w="38100" algn="ctr">
            <a:solidFill>
              <a:srgbClr val="00B050"/>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83" name="流程图: 决策 82"/>
          <p:cNvSpPr>
            <a:spLocks noChangeArrowheads="1"/>
          </p:cNvSpPr>
          <p:nvPr/>
        </p:nvSpPr>
        <p:spPr bwMode="auto">
          <a:xfrm>
            <a:off x="6643688" y="3214688"/>
            <a:ext cx="1428750" cy="500062"/>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3200" b="1">
              <a:solidFill>
                <a:srgbClr val="0000CC"/>
              </a:solidFill>
            </a:endParaRPr>
          </a:p>
        </p:txBody>
      </p:sp>
      <p:cxnSp>
        <p:nvCxnSpPr>
          <p:cNvPr id="84" name="直接箭头连接符 83"/>
          <p:cNvCxnSpPr>
            <a:cxnSpLocks noChangeShapeType="1"/>
          </p:cNvCxnSpPr>
          <p:nvPr/>
        </p:nvCxnSpPr>
        <p:spPr bwMode="auto">
          <a:xfrm rot="5400000">
            <a:off x="7157244" y="3012282"/>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7" name="直接连接符 86"/>
          <p:cNvCxnSpPr>
            <a:cxnSpLocks noChangeShapeType="1"/>
          </p:cNvCxnSpPr>
          <p:nvPr/>
        </p:nvCxnSpPr>
        <p:spPr bwMode="auto">
          <a:xfrm rot="5400000">
            <a:off x="7215188" y="3857625"/>
            <a:ext cx="285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8" name="直接连接符 87"/>
          <p:cNvCxnSpPr>
            <a:cxnSpLocks noChangeShapeType="1"/>
          </p:cNvCxnSpPr>
          <p:nvPr/>
        </p:nvCxnSpPr>
        <p:spPr bwMode="auto">
          <a:xfrm rot="10800000">
            <a:off x="6357938" y="4000500"/>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1" name="直接连接符 90"/>
          <p:cNvCxnSpPr>
            <a:cxnSpLocks noChangeShapeType="1"/>
          </p:cNvCxnSpPr>
          <p:nvPr/>
        </p:nvCxnSpPr>
        <p:spPr bwMode="auto">
          <a:xfrm rot="5400000" flipH="1" flipV="1">
            <a:off x="5429250" y="3071813"/>
            <a:ext cx="18573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4" name="直接箭头连接符 93"/>
          <p:cNvCxnSpPr>
            <a:cxnSpLocks noChangeShapeType="1"/>
          </p:cNvCxnSpPr>
          <p:nvPr/>
        </p:nvCxnSpPr>
        <p:spPr bwMode="auto">
          <a:xfrm>
            <a:off x="6357938" y="2143125"/>
            <a:ext cx="10001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97" name="直接连接符 96"/>
          <p:cNvCxnSpPr>
            <a:cxnSpLocks noChangeShapeType="1"/>
          </p:cNvCxnSpPr>
          <p:nvPr/>
        </p:nvCxnSpPr>
        <p:spPr bwMode="auto">
          <a:xfrm rot="10800000">
            <a:off x="8070850" y="3467100"/>
            <a:ext cx="5016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9" name="直接连接符 98"/>
          <p:cNvCxnSpPr>
            <a:cxnSpLocks noChangeShapeType="1"/>
          </p:cNvCxnSpPr>
          <p:nvPr/>
        </p:nvCxnSpPr>
        <p:spPr bwMode="auto">
          <a:xfrm rot="5400000">
            <a:off x="8179594" y="3893344"/>
            <a:ext cx="78581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01" name="直接连接符 100"/>
          <p:cNvCxnSpPr>
            <a:cxnSpLocks noChangeShapeType="1"/>
          </p:cNvCxnSpPr>
          <p:nvPr/>
        </p:nvCxnSpPr>
        <p:spPr bwMode="auto">
          <a:xfrm rot="10800000">
            <a:off x="7358063" y="4286250"/>
            <a:ext cx="12160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03" name="直接箭头连接符 102"/>
          <p:cNvCxnSpPr>
            <a:cxnSpLocks noChangeShapeType="1"/>
          </p:cNvCxnSpPr>
          <p:nvPr/>
        </p:nvCxnSpPr>
        <p:spPr bwMode="auto">
          <a:xfrm rot="5400000">
            <a:off x="7144544" y="4499769"/>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39999" name="直接连接符 103"/>
          <p:cNvCxnSpPr>
            <a:cxnSpLocks noChangeShapeType="1"/>
          </p:cNvCxnSpPr>
          <p:nvPr/>
        </p:nvCxnSpPr>
        <p:spPr bwMode="auto">
          <a:xfrm>
            <a:off x="6000750" y="4895850"/>
            <a:ext cx="428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05" name="圆角矩形标注 104"/>
          <p:cNvSpPr>
            <a:spLocks noChangeArrowheads="1"/>
          </p:cNvSpPr>
          <p:nvPr/>
        </p:nvSpPr>
        <p:spPr bwMode="auto">
          <a:xfrm>
            <a:off x="3000375" y="3571875"/>
            <a:ext cx="1928813" cy="642938"/>
          </a:xfrm>
          <a:prstGeom prst="wedgeRoundRectCallout">
            <a:avLst>
              <a:gd name="adj1" fmla="val -86630"/>
              <a:gd name="adj2" fmla="val 53296"/>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C00000"/>
                </a:solidFill>
              </a:rPr>
              <a:t>位置不够</a:t>
            </a:r>
          </a:p>
        </p:txBody>
      </p:sp>
      <p:sp>
        <p:nvSpPr>
          <p:cNvPr id="106" name="圆角矩形标注 105"/>
          <p:cNvSpPr>
            <a:spLocks noChangeArrowheads="1"/>
          </p:cNvSpPr>
          <p:nvPr/>
        </p:nvSpPr>
        <p:spPr bwMode="auto">
          <a:xfrm>
            <a:off x="5929313" y="3929063"/>
            <a:ext cx="1928812" cy="642937"/>
          </a:xfrm>
          <a:prstGeom prst="wedgeRoundRectCallout">
            <a:avLst>
              <a:gd name="adj1" fmla="val -86630"/>
              <a:gd name="adj2" fmla="val 53296"/>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C00000"/>
                </a:solidFill>
              </a:rPr>
              <a:t>防止交叉</a:t>
            </a:r>
          </a:p>
        </p:txBody>
      </p:sp>
      <p:pic>
        <p:nvPicPr>
          <p:cNvPr id="40002"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9" presetClass="entr" presetSubtype="0" decel="100000" fill="hold"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p:cTn id="11"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20">
                                            <p:txEl>
                                              <p:pRg st="0" end="0"/>
                                            </p:txEl>
                                          </p:spTgt>
                                        </p:tgtEl>
                                        <p:attrNameLst>
                                          <p:attrName>ppt_h</p:attrName>
                                        </p:attrNameLst>
                                      </p:cBhvr>
                                      <p:tavLst>
                                        <p:tav tm="0">
                                          <p:val>
                                            <p:fltVal val="0"/>
                                          </p:val>
                                        </p:tav>
                                        <p:tav tm="100000">
                                          <p:val>
                                            <p:strVal val="#ppt_h"/>
                                          </p:val>
                                        </p:tav>
                                      </p:tavLst>
                                    </p:anim>
                                    <p:anim calcmode="lin" valueType="num">
                                      <p:cBhvr>
                                        <p:cTn id="13" dur="500" fill="hold"/>
                                        <p:tgtEl>
                                          <p:spTgt spid="20">
                                            <p:txEl>
                                              <p:pRg st="0" end="0"/>
                                            </p:txEl>
                                          </p:spTgt>
                                        </p:tgtEl>
                                        <p:attrNameLst>
                                          <p:attrName>style.rotation</p:attrName>
                                        </p:attrNameLst>
                                      </p:cBhvr>
                                      <p:tavLst>
                                        <p:tav tm="0">
                                          <p:val>
                                            <p:fltVal val="360"/>
                                          </p:val>
                                        </p:tav>
                                        <p:tav tm="100000">
                                          <p:val>
                                            <p:fltVal val="0"/>
                                          </p:val>
                                        </p:tav>
                                      </p:tavLst>
                                    </p:anim>
                                    <p:animEffect transition="in" filter="fade">
                                      <p:cBhvr>
                                        <p:cTn id="14" dur="500"/>
                                        <p:tgtEl>
                                          <p:spTgt spid="20">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1"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slide(fromTop)">
                                      <p:cBhvr>
                                        <p:cTn id="19" dur="500"/>
                                        <p:tgtEl>
                                          <p:spTgt spid="34"/>
                                        </p:tgtEl>
                                      </p:cBhvr>
                                    </p:animEffect>
                                  </p:childTnLst>
                                </p:cTn>
                              </p:par>
                            </p:childTnLst>
                          </p:cTn>
                        </p:par>
                        <p:par>
                          <p:cTn id="20" fill="hold" nodeType="afterGroup">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blinds(horizontal)">
                                      <p:cBhvr>
                                        <p:cTn id="23" dur="500"/>
                                        <p:tgtEl>
                                          <p:spTgt spid="41"/>
                                        </p:tgtEl>
                                      </p:cBhvr>
                                    </p:animEffect>
                                  </p:childTnLst>
                                </p:cTn>
                              </p:par>
                            </p:childTnLst>
                          </p:cTn>
                        </p:par>
                        <p:par>
                          <p:cTn id="24" fill="hold" nodeType="afterGroup">
                            <p:stCondLst>
                              <p:cond delay="1000"/>
                            </p:stCondLst>
                            <p:childTnLst>
                              <p:par>
                                <p:cTn id="25" presetID="12" presetClass="entr" presetSubtype="1" fill="hold"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slide(fromTop)">
                                      <p:cBhvr>
                                        <p:cTn id="27" dur="500"/>
                                        <p:tgtEl>
                                          <p:spTgt spid="46"/>
                                        </p:tgtEl>
                                      </p:cBhvr>
                                    </p:animEffect>
                                  </p:childTnLst>
                                </p:cTn>
                              </p:par>
                            </p:childTnLst>
                          </p:cTn>
                        </p:par>
                        <p:par>
                          <p:cTn id="28" fill="hold" nodeType="afterGroup">
                            <p:stCondLst>
                              <p:cond delay="1500"/>
                            </p:stCondLst>
                            <p:childTnLst>
                              <p:par>
                                <p:cTn id="29" presetID="3" presetClass="entr" presetSubtype="1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linds(horizontal)">
                                      <p:cBhvr>
                                        <p:cTn id="31" dur="500"/>
                                        <p:tgtEl>
                                          <p:spTgt spid="3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1" fill="hold"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slide(fromTop)">
                                      <p:cBhvr>
                                        <p:cTn id="36" dur="500"/>
                                        <p:tgtEl>
                                          <p:spTgt spid="50"/>
                                        </p:tgtEl>
                                      </p:cBhvr>
                                    </p:animEffect>
                                  </p:childTnLst>
                                </p:cTn>
                              </p:par>
                            </p:childTnLst>
                          </p:cTn>
                        </p:par>
                        <p:par>
                          <p:cTn id="37" fill="hold" nodeType="afterGroup">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blinds(horizontal)">
                                      <p:cBhvr>
                                        <p:cTn id="40" dur="500"/>
                                        <p:tgtEl>
                                          <p:spTgt spid="52"/>
                                        </p:tgtEl>
                                      </p:cBhvr>
                                    </p:animEffect>
                                  </p:childTnLst>
                                </p:cTn>
                              </p:par>
                            </p:childTnLst>
                          </p:cTn>
                        </p:par>
                        <p:par>
                          <p:cTn id="41" fill="hold" nodeType="afterGroup">
                            <p:stCondLst>
                              <p:cond delay="1000"/>
                            </p:stCondLst>
                            <p:childTnLst>
                              <p:par>
                                <p:cTn id="42" presetID="12" presetClass="entr" presetSubtype="1" fill="hold"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slide(fromTop)">
                                      <p:cBhvr>
                                        <p:cTn id="44" dur="500"/>
                                        <p:tgtEl>
                                          <p:spTgt spid="5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05"/>
                                        </p:tgtEl>
                                        <p:attrNameLst>
                                          <p:attrName>style.visibility</p:attrName>
                                        </p:attrNameLst>
                                      </p:cBhvr>
                                      <p:to>
                                        <p:strVal val="visible"/>
                                      </p:to>
                                    </p:set>
                                    <p:animEffect transition="in" filter="blinds(horizontal)">
                                      <p:cBhvr>
                                        <p:cTn id="49" dur="500"/>
                                        <p:tgtEl>
                                          <p:spTgt spid="105"/>
                                        </p:tgtEl>
                                      </p:cBhvr>
                                    </p:animEffect>
                                  </p:childTnLst>
                                  <p:subTnLst>
                                    <p:set>
                                      <p:cBhvr override="childStyle">
                                        <p:cTn dur="1" fill="hold" display="0" masterRel="nextClick" afterEffect="1"/>
                                        <p:tgtEl>
                                          <p:spTgt spid="105"/>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blinds(horizontal)">
                                      <p:cBhvr>
                                        <p:cTn id="54" dur="500"/>
                                        <p:tgtEl>
                                          <p:spTgt spid="6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blinds(horizontal)">
                                      <p:cBhvr>
                                        <p:cTn id="59" dur="500"/>
                                        <p:tgtEl>
                                          <p:spTgt spid="6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1" fill="hold" nodeType="click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slide(fromTop)">
                                      <p:cBhvr>
                                        <p:cTn id="64" dur="500"/>
                                        <p:tgtEl>
                                          <p:spTgt spid="65"/>
                                        </p:tgtEl>
                                      </p:cBhvr>
                                    </p:animEffect>
                                  </p:childTnLst>
                                </p:cTn>
                              </p:par>
                            </p:childTnLst>
                          </p:cTn>
                        </p:par>
                        <p:par>
                          <p:cTn id="65" fill="hold" nodeType="afterGroup">
                            <p:stCondLst>
                              <p:cond delay="500"/>
                            </p:stCondLst>
                            <p:childTnLst>
                              <p:par>
                                <p:cTn id="66" presetID="3" presetClass="entr" presetSubtype="10" fill="hold" grpId="0" nodeType="after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blinds(horizontal)">
                                      <p:cBhvr>
                                        <p:cTn id="68" dur="500"/>
                                        <p:tgtEl>
                                          <p:spTgt spid="69"/>
                                        </p:tgtEl>
                                      </p:cBhvr>
                                    </p:animEffect>
                                  </p:childTnLst>
                                </p:cTn>
                              </p:par>
                            </p:childTnLst>
                          </p:cTn>
                        </p:par>
                        <p:par>
                          <p:cTn id="69" fill="hold" nodeType="afterGroup">
                            <p:stCondLst>
                              <p:cond delay="1000"/>
                            </p:stCondLst>
                            <p:childTnLst>
                              <p:par>
                                <p:cTn id="70" presetID="12" presetClass="entr" presetSubtype="1" fill="hold" nodeType="after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slide(fromTop)">
                                      <p:cBhvr>
                                        <p:cTn id="72" dur="500"/>
                                        <p:tgtEl>
                                          <p:spTgt spid="67"/>
                                        </p:tgtEl>
                                      </p:cBhvr>
                                    </p:animEffect>
                                  </p:childTnLst>
                                </p:cTn>
                              </p:par>
                            </p:childTnLst>
                          </p:cTn>
                        </p:par>
                        <p:par>
                          <p:cTn id="73" fill="hold" nodeType="afterGroup">
                            <p:stCondLst>
                              <p:cond delay="1500"/>
                            </p:stCondLst>
                            <p:childTnLst>
                              <p:par>
                                <p:cTn id="74" presetID="3" presetClass="entr" presetSubtype="10" fill="hold" grpId="0" nodeType="after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blinds(horizontal)">
                                      <p:cBhvr>
                                        <p:cTn id="76" dur="500"/>
                                        <p:tgtEl>
                                          <p:spTgt spid="68"/>
                                        </p:tgtEl>
                                      </p:cBhvr>
                                    </p:animEffect>
                                  </p:childTnLst>
                                </p:cTn>
                              </p:par>
                            </p:childTnLst>
                          </p:cTn>
                        </p:par>
                        <p:par>
                          <p:cTn id="77" fill="hold" nodeType="afterGroup">
                            <p:stCondLst>
                              <p:cond delay="2000"/>
                            </p:stCondLst>
                            <p:childTnLst>
                              <p:par>
                                <p:cTn id="78" presetID="12" presetClass="entr" presetSubtype="1" fill="hold" nodeType="after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slide(fromTop)">
                                      <p:cBhvr>
                                        <p:cTn id="80" dur="500"/>
                                        <p:tgtEl>
                                          <p:spTgt spid="73"/>
                                        </p:tgtEl>
                                      </p:cBhvr>
                                    </p:animEffect>
                                  </p:childTnLst>
                                </p:cTn>
                              </p:par>
                            </p:childTnLst>
                          </p:cTn>
                        </p:par>
                        <p:par>
                          <p:cTn id="81" fill="hold" nodeType="afterGroup">
                            <p:stCondLst>
                              <p:cond delay="2500"/>
                            </p:stCondLst>
                            <p:childTnLst>
                              <p:par>
                                <p:cTn id="82" presetID="3" presetClass="entr" presetSubtype="10" fill="hold" grpId="0" nodeType="after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blinds(horizontal)">
                                      <p:cBhvr>
                                        <p:cTn id="84" dur="500"/>
                                        <p:tgtEl>
                                          <p:spTgt spid="7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1" fill="hold" nodeType="click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slide(fromTop)">
                                      <p:cBhvr>
                                        <p:cTn id="89" dur="500"/>
                                        <p:tgtEl>
                                          <p:spTgt spid="74"/>
                                        </p:tgtEl>
                                      </p:cBhvr>
                                    </p:animEffect>
                                  </p:childTnLst>
                                </p:cTn>
                              </p:par>
                            </p:childTnLst>
                          </p:cTn>
                        </p:par>
                        <p:par>
                          <p:cTn id="90" fill="hold" nodeType="afterGroup">
                            <p:stCondLst>
                              <p:cond delay="500"/>
                            </p:stCondLst>
                            <p:childTnLst>
                              <p:par>
                                <p:cTn id="91" presetID="3" presetClass="entr" presetSubtype="10" fill="hold" grpId="0" nodeType="afterEffect">
                                  <p:stCondLst>
                                    <p:cond delay="0"/>
                                  </p:stCondLst>
                                  <p:childTnLst>
                                    <p:set>
                                      <p:cBhvr>
                                        <p:cTn id="92" dur="1" fill="hold">
                                          <p:stCondLst>
                                            <p:cond delay="0"/>
                                          </p:stCondLst>
                                        </p:cTn>
                                        <p:tgtEl>
                                          <p:spTgt spid="75"/>
                                        </p:tgtEl>
                                        <p:attrNameLst>
                                          <p:attrName>style.visibility</p:attrName>
                                        </p:attrNameLst>
                                      </p:cBhvr>
                                      <p:to>
                                        <p:strVal val="visible"/>
                                      </p:to>
                                    </p:set>
                                    <p:animEffect transition="in" filter="blinds(horizontal)">
                                      <p:cBhvr>
                                        <p:cTn id="93" dur="500"/>
                                        <p:tgtEl>
                                          <p:spTgt spid="75"/>
                                        </p:tgtEl>
                                      </p:cBhvr>
                                    </p:animEffect>
                                  </p:childTnLst>
                                </p:cTn>
                              </p:par>
                            </p:childTnLst>
                          </p:cTn>
                        </p:par>
                        <p:par>
                          <p:cTn id="94" fill="hold" nodeType="afterGroup">
                            <p:stCondLst>
                              <p:cond delay="1000"/>
                            </p:stCondLst>
                            <p:childTnLst>
                              <p:par>
                                <p:cTn id="95" presetID="12" presetClass="entr" presetSubtype="1" fill="hold" nodeType="after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slide(fromTop)">
                                      <p:cBhvr>
                                        <p:cTn id="97" dur="500"/>
                                        <p:tgtEl>
                                          <p:spTgt spid="7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06"/>
                                        </p:tgtEl>
                                        <p:attrNameLst>
                                          <p:attrName>style.visibility</p:attrName>
                                        </p:attrNameLst>
                                      </p:cBhvr>
                                      <p:to>
                                        <p:strVal val="visible"/>
                                      </p:to>
                                    </p:set>
                                    <p:animEffect transition="in" filter="blinds(horizontal)">
                                      <p:cBhvr>
                                        <p:cTn id="102" dur="500"/>
                                        <p:tgtEl>
                                          <p:spTgt spid="106"/>
                                        </p:tgtEl>
                                      </p:cBhvr>
                                    </p:animEffect>
                                  </p:childTnLst>
                                  <p:subTnLst>
                                    <p:set>
                                      <p:cBhvr override="childStyle">
                                        <p:cTn dur="1" fill="hold" display="0" masterRel="nextClick" afterEffect="1"/>
                                        <p:tgtEl>
                                          <p:spTgt spid="106"/>
                                        </p:tgtEl>
                                        <p:attrNameLst>
                                          <p:attrName>style.visibility</p:attrName>
                                        </p:attrNameLst>
                                      </p:cBhvr>
                                      <p:to>
                                        <p:strVal val="hidden"/>
                                      </p:to>
                                    </p:set>
                                  </p:sub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blinds(horizontal)">
                                      <p:cBhvr>
                                        <p:cTn id="107" dur="500"/>
                                        <p:tgtEl>
                                          <p:spTgt spid="7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63"/>
                                        </p:tgtEl>
                                        <p:attrNameLst>
                                          <p:attrName>style.visibility</p:attrName>
                                        </p:attrNameLst>
                                      </p:cBhvr>
                                      <p:to>
                                        <p:strVal val="visible"/>
                                      </p:to>
                                    </p:set>
                                    <p:animEffect transition="in" filter="blinds(horizontal)">
                                      <p:cBhvr>
                                        <p:cTn id="112" dur="500"/>
                                        <p:tgtEl>
                                          <p:spTgt spid="63"/>
                                        </p:tgtEl>
                                      </p:cBhvr>
                                    </p:animEffect>
                                  </p:childTnLst>
                                </p:cTn>
                              </p:par>
                            </p:childTnLst>
                          </p:cTn>
                        </p:par>
                        <p:par>
                          <p:cTn id="113" fill="hold" nodeType="afterGroup">
                            <p:stCondLst>
                              <p:cond delay="500"/>
                            </p:stCondLst>
                            <p:childTnLst>
                              <p:par>
                                <p:cTn id="114" presetID="12" presetClass="entr" presetSubtype="2" fill="hold" nodeType="afterEffect">
                                  <p:stCondLst>
                                    <p:cond delay="0"/>
                                  </p:stCondLst>
                                  <p:childTnLst>
                                    <p:set>
                                      <p:cBhvr>
                                        <p:cTn id="115" dur="1" fill="hold">
                                          <p:stCondLst>
                                            <p:cond delay="0"/>
                                          </p:stCondLst>
                                        </p:cTn>
                                        <p:tgtEl>
                                          <p:spTgt spid="62"/>
                                        </p:tgtEl>
                                        <p:attrNameLst>
                                          <p:attrName>style.visibility</p:attrName>
                                        </p:attrNameLst>
                                      </p:cBhvr>
                                      <p:to>
                                        <p:strVal val="visible"/>
                                      </p:to>
                                    </p:set>
                                    <p:animEffect transition="in" filter="slide(fromRight)">
                                      <p:cBhvr>
                                        <p:cTn id="116" dur="500"/>
                                        <p:tgtEl>
                                          <p:spTgt spid="62"/>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2" presetClass="entr" presetSubtype="2" fill="hold" nodeType="clickEffect">
                                  <p:stCondLst>
                                    <p:cond delay="0"/>
                                  </p:stCondLst>
                                  <p:childTnLst>
                                    <p:set>
                                      <p:cBhvr>
                                        <p:cTn id="120" dur="1" fill="hold">
                                          <p:stCondLst>
                                            <p:cond delay="0"/>
                                          </p:stCondLst>
                                        </p:cTn>
                                        <p:tgtEl>
                                          <p:spTgt spid="72"/>
                                        </p:tgtEl>
                                        <p:attrNameLst>
                                          <p:attrName>style.visibility</p:attrName>
                                        </p:attrNameLst>
                                      </p:cBhvr>
                                      <p:to>
                                        <p:strVal val="visible"/>
                                      </p:to>
                                    </p:set>
                                    <p:animEffect transition="in" filter="slide(fromRight)">
                                      <p:cBhvr>
                                        <p:cTn id="121" dur="500"/>
                                        <p:tgtEl>
                                          <p:spTgt spid="72"/>
                                        </p:tgtEl>
                                      </p:cBhvr>
                                    </p:animEffect>
                                  </p:childTnLst>
                                </p:cTn>
                              </p:par>
                            </p:childTnLst>
                          </p:cTn>
                        </p:par>
                        <p:par>
                          <p:cTn id="122" fill="hold" nodeType="afterGroup">
                            <p:stCondLst>
                              <p:cond delay="500"/>
                            </p:stCondLst>
                            <p:childTnLst>
                              <p:par>
                                <p:cTn id="123" presetID="3" presetClass="entr" presetSubtype="10" fill="hold" grpId="0" nodeType="afterEffect">
                                  <p:stCondLst>
                                    <p:cond delay="0"/>
                                  </p:stCondLst>
                                  <p:childTnLst>
                                    <p:set>
                                      <p:cBhvr>
                                        <p:cTn id="124" dur="1" fill="hold">
                                          <p:stCondLst>
                                            <p:cond delay="0"/>
                                          </p:stCondLst>
                                        </p:cTn>
                                        <p:tgtEl>
                                          <p:spTgt spid="71"/>
                                        </p:tgtEl>
                                        <p:attrNameLst>
                                          <p:attrName>style.visibility</p:attrName>
                                        </p:attrNameLst>
                                      </p:cBhvr>
                                      <p:to>
                                        <p:strVal val="visible"/>
                                      </p:to>
                                    </p:set>
                                    <p:animEffect transition="in" filter="blinds(horizontal)">
                                      <p:cBhvr>
                                        <p:cTn id="125" dur="500"/>
                                        <p:tgtEl>
                                          <p:spTgt spid="71"/>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2" presetClass="entr" presetSubtype="2" fill="hold" nodeType="click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slide(fromRight)">
                                      <p:cBhvr>
                                        <p:cTn id="130" dur="500"/>
                                        <p:tgtEl>
                                          <p:spTgt spid="36"/>
                                        </p:tgtEl>
                                      </p:cBhvr>
                                    </p:animEffect>
                                  </p:childTnLst>
                                </p:cTn>
                              </p:par>
                            </p:childTnLst>
                          </p:cTn>
                        </p:par>
                        <p:par>
                          <p:cTn id="131" fill="hold" nodeType="afterGroup">
                            <p:stCondLst>
                              <p:cond delay="500"/>
                            </p:stCondLst>
                            <p:childTnLst>
                              <p:par>
                                <p:cTn id="132" presetID="3" presetClass="entr" presetSubtype="10" fill="hold" grpId="0" nodeType="afterEffect">
                                  <p:stCondLst>
                                    <p:cond delay="0"/>
                                  </p:stCondLst>
                                  <p:childTnLst>
                                    <p:set>
                                      <p:cBhvr>
                                        <p:cTn id="133" dur="1" fill="hold">
                                          <p:stCondLst>
                                            <p:cond delay="0"/>
                                          </p:stCondLst>
                                        </p:cTn>
                                        <p:tgtEl>
                                          <p:spTgt spid="35"/>
                                        </p:tgtEl>
                                        <p:attrNameLst>
                                          <p:attrName>style.visibility</p:attrName>
                                        </p:attrNameLst>
                                      </p:cBhvr>
                                      <p:to>
                                        <p:strVal val="visible"/>
                                      </p:to>
                                    </p:set>
                                    <p:animEffect transition="in" filter="blinds(horizontal)">
                                      <p:cBhvr>
                                        <p:cTn id="134" dur="500"/>
                                        <p:tgtEl>
                                          <p:spTgt spid="35"/>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78"/>
                                        </p:tgtEl>
                                        <p:attrNameLst>
                                          <p:attrName>style.visibility</p:attrName>
                                        </p:attrNameLst>
                                      </p:cBhvr>
                                      <p:to>
                                        <p:strVal val="visible"/>
                                      </p:to>
                                    </p:set>
                                    <p:animEffect transition="in" filter="blinds(horizontal)">
                                      <p:cBhvr>
                                        <p:cTn id="139" dur="500"/>
                                        <p:tgtEl>
                                          <p:spTgt spid="78"/>
                                        </p:tgtEl>
                                      </p:cBhvr>
                                    </p:animEffect>
                                  </p:childTnLst>
                                </p:cTn>
                              </p:par>
                            </p:childTnLst>
                          </p:cTn>
                        </p:par>
                        <p:par>
                          <p:cTn id="140" fill="hold" nodeType="afterGroup">
                            <p:stCondLst>
                              <p:cond delay="500"/>
                            </p:stCondLst>
                            <p:childTnLst>
                              <p:par>
                                <p:cTn id="141" presetID="12" presetClass="entr" presetSubtype="1" fill="hold" nodeType="afterEffect">
                                  <p:stCondLst>
                                    <p:cond delay="0"/>
                                  </p:stCondLst>
                                  <p:childTnLst>
                                    <p:set>
                                      <p:cBhvr>
                                        <p:cTn id="142" dur="1" fill="hold">
                                          <p:stCondLst>
                                            <p:cond delay="0"/>
                                          </p:stCondLst>
                                        </p:cTn>
                                        <p:tgtEl>
                                          <p:spTgt spid="79"/>
                                        </p:tgtEl>
                                        <p:attrNameLst>
                                          <p:attrName>style.visibility</p:attrName>
                                        </p:attrNameLst>
                                      </p:cBhvr>
                                      <p:to>
                                        <p:strVal val="visible"/>
                                      </p:to>
                                    </p:set>
                                    <p:animEffect transition="in" filter="slide(fromTop)">
                                      <p:cBhvr>
                                        <p:cTn id="143" dur="500"/>
                                        <p:tgtEl>
                                          <p:spTgt spid="79"/>
                                        </p:tgtEl>
                                      </p:cBhvr>
                                    </p:animEffect>
                                  </p:childTnLst>
                                </p:cTn>
                              </p:par>
                            </p:childTnLst>
                          </p:cTn>
                        </p:par>
                        <p:par>
                          <p:cTn id="144" fill="hold" nodeType="afterGroup">
                            <p:stCondLst>
                              <p:cond delay="1000"/>
                            </p:stCondLst>
                            <p:childTnLst>
                              <p:par>
                                <p:cTn id="145" presetID="3" presetClass="entr" presetSubtype="10" fill="hold" grpId="0" nodeType="afterEffect">
                                  <p:stCondLst>
                                    <p:cond delay="0"/>
                                  </p:stCondLst>
                                  <p:childTnLst>
                                    <p:set>
                                      <p:cBhvr>
                                        <p:cTn id="146" dur="1" fill="hold">
                                          <p:stCondLst>
                                            <p:cond delay="0"/>
                                          </p:stCondLst>
                                        </p:cTn>
                                        <p:tgtEl>
                                          <p:spTgt spid="82"/>
                                        </p:tgtEl>
                                        <p:attrNameLst>
                                          <p:attrName>style.visibility</p:attrName>
                                        </p:attrNameLst>
                                      </p:cBhvr>
                                      <p:to>
                                        <p:strVal val="visible"/>
                                      </p:to>
                                    </p:set>
                                    <p:animEffect transition="in" filter="blinds(horizontal)">
                                      <p:cBhvr>
                                        <p:cTn id="147" dur="500"/>
                                        <p:tgtEl>
                                          <p:spTgt spid="82"/>
                                        </p:tgtEl>
                                      </p:cBhvr>
                                    </p:animEffect>
                                  </p:childTnLst>
                                </p:cTn>
                              </p:par>
                            </p:childTnLst>
                          </p:cTn>
                        </p:par>
                        <p:par>
                          <p:cTn id="148" fill="hold" nodeType="afterGroup">
                            <p:stCondLst>
                              <p:cond delay="1500"/>
                            </p:stCondLst>
                            <p:childTnLst>
                              <p:par>
                                <p:cTn id="149" presetID="12" presetClass="entr" presetSubtype="1" fill="hold" nodeType="afterEffect">
                                  <p:stCondLst>
                                    <p:cond delay="0"/>
                                  </p:stCondLst>
                                  <p:childTnLst>
                                    <p:set>
                                      <p:cBhvr>
                                        <p:cTn id="150" dur="1" fill="hold">
                                          <p:stCondLst>
                                            <p:cond delay="0"/>
                                          </p:stCondLst>
                                        </p:cTn>
                                        <p:tgtEl>
                                          <p:spTgt spid="80"/>
                                        </p:tgtEl>
                                        <p:attrNameLst>
                                          <p:attrName>style.visibility</p:attrName>
                                        </p:attrNameLst>
                                      </p:cBhvr>
                                      <p:to>
                                        <p:strVal val="visible"/>
                                      </p:to>
                                    </p:set>
                                    <p:animEffect transition="in" filter="slide(fromTop)">
                                      <p:cBhvr>
                                        <p:cTn id="151" dur="500"/>
                                        <p:tgtEl>
                                          <p:spTgt spid="80"/>
                                        </p:tgtEl>
                                      </p:cBhvr>
                                    </p:animEffect>
                                  </p:childTnLst>
                                </p:cTn>
                              </p:par>
                            </p:childTnLst>
                          </p:cTn>
                        </p:par>
                        <p:par>
                          <p:cTn id="152" fill="hold" nodeType="afterGroup">
                            <p:stCondLst>
                              <p:cond delay="2000"/>
                            </p:stCondLst>
                            <p:childTnLst>
                              <p:par>
                                <p:cTn id="153" presetID="3" presetClass="entr" presetSubtype="10" fill="hold" grpId="0" nodeType="afterEffect">
                                  <p:stCondLst>
                                    <p:cond delay="0"/>
                                  </p:stCondLst>
                                  <p:childTnLst>
                                    <p:set>
                                      <p:cBhvr>
                                        <p:cTn id="154" dur="1" fill="hold">
                                          <p:stCondLst>
                                            <p:cond delay="0"/>
                                          </p:stCondLst>
                                        </p:cTn>
                                        <p:tgtEl>
                                          <p:spTgt spid="81"/>
                                        </p:tgtEl>
                                        <p:attrNameLst>
                                          <p:attrName>style.visibility</p:attrName>
                                        </p:attrNameLst>
                                      </p:cBhvr>
                                      <p:to>
                                        <p:strVal val="visible"/>
                                      </p:to>
                                    </p:set>
                                    <p:animEffect transition="in" filter="blinds(horizontal)">
                                      <p:cBhvr>
                                        <p:cTn id="155" dur="500"/>
                                        <p:tgtEl>
                                          <p:spTgt spid="81"/>
                                        </p:tgtEl>
                                      </p:cBhvr>
                                    </p:animEffect>
                                  </p:childTnLst>
                                </p:cTn>
                              </p:par>
                            </p:childTnLst>
                          </p:cTn>
                        </p:par>
                        <p:par>
                          <p:cTn id="156" fill="hold" nodeType="afterGroup">
                            <p:stCondLst>
                              <p:cond delay="2500"/>
                            </p:stCondLst>
                            <p:childTnLst>
                              <p:par>
                                <p:cTn id="157" presetID="12" presetClass="entr" presetSubtype="1" fill="hold" nodeType="afterEffect">
                                  <p:stCondLst>
                                    <p:cond delay="0"/>
                                  </p:stCondLst>
                                  <p:childTnLst>
                                    <p:set>
                                      <p:cBhvr>
                                        <p:cTn id="158" dur="1" fill="hold">
                                          <p:stCondLst>
                                            <p:cond delay="0"/>
                                          </p:stCondLst>
                                        </p:cTn>
                                        <p:tgtEl>
                                          <p:spTgt spid="84"/>
                                        </p:tgtEl>
                                        <p:attrNameLst>
                                          <p:attrName>style.visibility</p:attrName>
                                        </p:attrNameLst>
                                      </p:cBhvr>
                                      <p:to>
                                        <p:strVal val="visible"/>
                                      </p:to>
                                    </p:set>
                                    <p:animEffect transition="in" filter="slide(fromTop)">
                                      <p:cBhvr>
                                        <p:cTn id="159" dur="500"/>
                                        <p:tgtEl>
                                          <p:spTgt spid="84"/>
                                        </p:tgtEl>
                                      </p:cBhvr>
                                    </p:animEffect>
                                  </p:childTnLst>
                                </p:cTn>
                              </p:par>
                            </p:childTnLst>
                          </p:cTn>
                        </p:par>
                        <p:par>
                          <p:cTn id="160" fill="hold" nodeType="afterGroup">
                            <p:stCondLst>
                              <p:cond delay="3000"/>
                            </p:stCondLst>
                            <p:childTnLst>
                              <p:par>
                                <p:cTn id="161" presetID="3" presetClass="entr" presetSubtype="10" fill="hold" grpId="0" nodeType="after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blinds(horizontal)">
                                      <p:cBhvr>
                                        <p:cTn id="163" dur="500"/>
                                        <p:tgtEl>
                                          <p:spTgt spid="83"/>
                                        </p:tgtEl>
                                      </p:cBhvr>
                                    </p:animEffect>
                                  </p:childTnLst>
                                </p:cTn>
                              </p:par>
                              <p:par>
                                <p:cTn id="164" presetID="12" presetClass="entr" presetSubtype="1" fill="hold" nodeType="withEffect">
                                  <p:stCondLst>
                                    <p:cond delay="0"/>
                                  </p:stCondLst>
                                  <p:childTnLst>
                                    <p:set>
                                      <p:cBhvr>
                                        <p:cTn id="165" dur="1" fill="hold">
                                          <p:stCondLst>
                                            <p:cond delay="0"/>
                                          </p:stCondLst>
                                        </p:cTn>
                                        <p:tgtEl>
                                          <p:spTgt spid="87"/>
                                        </p:tgtEl>
                                        <p:attrNameLst>
                                          <p:attrName>style.visibility</p:attrName>
                                        </p:attrNameLst>
                                      </p:cBhvr>
                                      <p:to>
                                        <p:strVal val="visible"/>
                                      </p:to>
                                    </p:set>
                                    <p:animEffect transition="in" filter="slide(fromTop)">
                                      <p:cBhvr>
                                        <p:cTn id="166" dur="500"/>
                                        <p:tgtEl>
                                          <p:spTgt spid="87"/>
                                        </p:tgtEl>
                                      </p:cBhvr>
                                    </p:animEffect>
                                  </p:childTnLst>
                                </p:cTn>
                              </p:par>
                            </p:childTnLst>
                          </p:cTn>
                        </p:par>
                        <p:par>
                          <p:cTn id="167" fill="hold" nodeType="afterGroup">
                            <p:stCondLst>
                              <p:cond delay="3500"/>
                            </p:stCondLst>
                            <p:childTnLst>
                              <p:par>
                                <p:cTn id="168" presetID="12" presetClass="entr" presetSubtype="2" fill="hold" nodeType="afterEffect">
                                  <p:stCondLst>
                                    <p:cond delay="0"/>
                                  </p:stCondLst>
                                  <p:childTnLst>
                                    <p:set>
                                      <p:cBhvr>
                                        <p:cTn id="169" dur="1" fill="hold">
                                          <p:stCondLst>
                                            <p:cond delay="0"/>
                                          </p:stCondLst>
                                        </p:cTn>
                                        <p:tgtEl>
                                          <p:spTgt spid="88"/>
                                        </p:tgtEl>
                                        <p:attrNameLst>
                                          <p:attrName>style.visibility</p:attrName>
                                        </p:attrNameLst>
                                      </p:cBhvr>
                                      <p:to>
                                        <p:strVal val="visible"/>
                                      </p:to>
                                    </p:set>
                                    <p:animEffect transition="in" filter="slide(fromRight)">
                                      <p:cBhvr>
                                        <p:cTn id="170" dur="500"/>
                                        <p:tgtEl>
                                          <p:spTgt spid="88"/>
                                        </p:tgtEl>
                                      </p:cBhvr>
                                    </p:animEffect>
                                  </p:childTnLst>
                                </p:cTn>
                              </p:par>
                            </p:childTnLst>
                          </p:cTn>
                        </p:par>
                        <p:par>
                          <p:cTn id="171" fill="hold" nodeType="afterGroup">
                            <p:stCondLst>
                              <p:cond delay="4000"/>
                            </p:stCondLst>
                            <p:childTnLst>
                              <p:par>
                                <p:cTn id="172" presetID="12" presetClass="entr" presetSubtype="4" fill="hold" nodeType="afterEffect">
                                  <p:stCondLst>
                                    <p:cond delay="0"/>
                                  </p:stCondLst>
                                  <p:childTnLst>
                                    <p:set>
                                      <p:cBhvr>
                                        <p:cTn id="173" dur="1" fill="hold">
                                          <p:stCondLst>
                                            <p:cond delay="0"/>
                                          </p:stCondLst>
                                        </p:cTn>
                                        <p:tgtEl>
                                          <p:spTgt spid="91"/>
                                        </p:tgtEl>
                                        <p:attrNameLst>
                                          <p:attrName>style.visibility</p:attrName>
                                        </p:attrNameLst>
                                      </p:cBhvr>
                                      <p:to>
                                        <p:strVal val="visible"/>
                                      </p:to>
                                    </p:set>
                                    <p:animEffect transition="in" filter="slide(fromBottom)">
                                      <p:cBhvr>
                                        <p:cTn id="174" dur="500"/>
                                        <p:tgtEl>
                                          <p:spTgt spid="91"/>
                                        </p:tgtEl>
                                      </p:cBhvr>
                                    </p:animEffect>
                                  </p:childTnLst>
                                </p:cTn>
                              </p:par>
                            </p:childTnLst>
                          </p:cTn>
                        </p:par>
                        <p:par>
                          <p:cTn id="175" fill="hold" nodeType="afterGroup">
                            <p:stCondLst>
                              <p:cond delay="4500"/>
                            </p:stCondLst>
                            <p:childTnLst>
                              <p:par>
                                <p:cTn id="176" presetID="12" presetClass="entr" presetSubtype="8" fill="hold" nodeType="afterEffect">
                                  <p:stCondLst>
                                    <p:cond delay="0"/>
                                  </p:stCondLst>
                                  <p:childTnLst>
                                    <p:set>
                                      <p:cBhvr>
                                        <p:cTn id="177" dur="1" fill="hold">
                                          <p:stCondLst>
                                            <p:cond delay="0"/>
                                          </p:stCondLst>
                                        </p:cTn>
                                        <p:tgtEl>
                                          <p:spTgt spid="94"/>
                                        </p:tgtEl>
                                        <p:attrNameLst>
                                          <p:attrName>style.visibility</p:attrName>
                                        </p:attrNameLst>
                                      </p:cBhvr>
                                      <p:to>
                                        <p:strVal val="visible"/>
                                      </p:to>
                                    </p:set>
                                    <p:animEffect transition="in" filter="slide(fromLeft)">
                                      <p:cBhvr>
                                        <p:cTn id="178" dur="500"/>
                                        <p:tgtEl>
                                          <p:spTgt spid="94"/>
                                        </p:tgtEl>
                                      </p:cBhvr>
                                    </p:animEffect>
                                  </p:childTnLst>
                                </p:cTn>
                              </p:par>
                            </p:childTnLst>
                          </p:cTn>
                        </p:par>
                        <p:par>
                          <p:cTn id="179" fill="hold" nodeType="afterGroup">
                            <p:stCondLst>
                              <p:cond delay="5000"/>
                            </p:stCondLst>
                            <p:childTnLst>
                              <p:par>
                                <p:cTn id="180" presetID="12" presetClass="entr" presetSubtype="8" fill="hold" nodeType="afterEffect">
                                  <p:stCondLst>
                                    <p:cond delay="0"/>
                                  </p:stCondLst>
                                  <p:childTnLst>
                                    <p:set>
                                      <p:cBhvr>
                                        <p:cTn id="181" dur="1" fill="hold">
                                          <p:stCondLst>
                                            <p:cond delay="0"/>
                                          </p:stCondLst>
                                        </p:cTn>
                                        <p:tgtEl>
                                          <p:spTgt spid="97"/>
                                        </p:tgtEl>
                                        <p:attrNameLst>
                                          <p:attrName>style.visibility</p:attrName>
                                        </p:attrNameLst>
                                      </p:cBhvr>
                                      <p:to>
                                        <p:strVal val="visible"/>
                                      </p:to>
                                    </p:set>
                                    <p:animEffect transition="in" filter="slide(fromLeft)">
                                      <p:cBhvr>
                                        <p:cTn id="182" dur="500"/>
                                        <p:tgtEl>
                                          <p:spTgt spid="97"/>
                                        </p:tgtEl>
                                      </p:cBhvr>
                                    </p:animEffect>
                                  </p:childTnLst>
                                </p:cTn>
                              </p:par>
                              <p:par>
                                <p:cTn id="183" presetID="12" presetClass="entr" presetSubtype="1" fill="hold" nodeType="withEffect">
                                  <p:stCondLst>
                                    <p:cond delay="0"/>
                                  </p:stCondLst>
                                  <p:childTnLst>
                                    <p:set>
                                      <p:cBhvr>
                                        <p:cTn id="184" dur="1" fill="hold">
                                          <p:stCondLst>
                                            <p:cond delay="0"/>
                                          </p:stCondLst>
                                        </p:cTn>
                                        <p:tgtEl>
                                          <p:spTgt spid="99"/>
                                        </p:tgtEl>
                                        <p:attrNameLst>
                                          <p:attrName>style.visibility</p:attrName>
                                        </p:attrNameLst>
                                      </p:cBhvr>
                                      <p:to>
                                        <p:strVal val="visible"/>
                                      </p:to>
                                    </p:set>
                                    <p:animEffect transition="in" filter="slide(fromTop)">
                                      <p:cBhvr>
                                        <p:cTn id="185" dur="500"/>
                                        <p:tgtEl>
                                          <p:spTgt spid="99"/>
                                        </p:tgtEl>
                                      </p:cBhvr>
                                    </p:animEffect>
                                  </p:childTnLst>
                                </p:cTn>
                              </p:par>
                            </p:childTnLst>
                          </p:cTn>
                        </p:par>
                        <p:par>
                          <p:cTn id="186" fill="hold" nodeType="afterGroup">
                            <p:stCondLst>
                              <p:cond delay="5500"/>
                            </p:stCondLst>
                            <p:childTnLst>
                              <p:par>
                                <p:cTn id="187" presetID="12" presetClass="entr" presetSubtype="2" fill="hold" nodeType="afterEffect">
                                  <p:stCondLst>
                                    <p:cond delay="0"/>
                                  </p:stCondLst>
                                  <p:childTnLst>
                                    <p:set>
                                      <p:cBhvr>
                                        <p:cTn id="188" dur="1" fill="hold">
                                          <p:stCondLst>
                                            <p:cond delay="0"/>
                                          </p:stCondLst>
                                        </p:cTn>
                                        <p:tgtEl>
                                          <p:spTgt spid="101"/>
                                        </p:tgtEl>
                                        <p:attrNameLst>
                                          <p:attrName>style.visibility</p:attrName>
                                        </p:attrNameLst>
                                      </p:cBhvr>
                                      <p:to>
                                        <p:strVal val="visible"/>
                                      </p:to>
                                    </p:set>
                                    <p:animEffect transition="in" filter="slide(fromRight)">
                                      <p:cBhvr>
                                        <p:cTn id="189" dur="500"/>
                                        <p:tgtEl>
                                          <p:spTgt spid="101"/>
                                        </p:tgtEl>
                                      </p:cBhvr>
                                    </p:animEffect>
                                  </p:childTnLst>
                                </p:cTn>
                              </p:par>
                            </p:childTnLst>
                          </p:cTn>
                        </p:par>
                        <p:par>
                          <p:cTn id="190" fill="hold" nodeType="afterGroup">
                            <p:stCondLst>
                              <p:cond delay="6000"/>
                            </p:stCondLst>
                            <p:childTnLst>
                              <p:par>
                                <p:cTn id="191" presetID="12" presetClass="entr" presetSubtype="1" fill="hold" nodeType="afterEffect">
                                  <p:stCondLst>
                                    <p:cond delay="0"/>
                                  </p:stCondLst>
                                  <p:childTnLst>
                                    <p:set>
                                      <p:cBhvr>
                                        <p:cTn id="192" dur="1" fill="hold">
                                          <p:stCondLst>
                                            <p:cond delay="0"/>
                                          </p:stCondLst>
                                        </p:cTn>
                                        <p:tgtEl>
                                          <p:spTgt spid="103"/>
                                        </p:tgtEl>
                                        <p:attrNameLst>
                                          <p:attrName>style.visibility</p:attrName>
                                        </p:attrNameLst>
                                      </p:cBhvr>
                                      <p:to>
                                        <p:strVal val="visible"/>
                                      </p:to>
                                    </p:set>
                                    <p:animEffect transition="in" filter="slide(fromTop)">
                                      <p:cBhvr>
                                        <p:cTn id="19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p:bldP spid="41" grpId="0" animBg="1"/>
      <p:bldP spid="52" grpId="0" animBg="1"/>
      <p:bldP spid="61" grpId="0"/>
      <p:bldP spid="63" grpId="0"/>
      <p:bldP spid="64" grpId="0"/>
      <p:bldP spid="68" grpId="0" animBg="1"/>
      <p:bldP spid="69" grpId="0" animBg="1"/>
      <p:bldP spid="70" grpId="0" animBg="1"/>
      <p:bldP spid="71" grpId="0"/>
      <p:bldP spid="75" grpId="0" animBg="1"/>
      <p:bldP spid="77" grpId="0"/>
      <p:bldP spid="78" grpId="0"/>
      <p:bldP spid="81" grpId="0" animBg="1"/>
      <p:bldP spid="82" grpId="0" animBg="1"/>
      <p:bldP spid="83" grpId="0" animBg="1"/>
      <p:bldP spid="105" grpId="0" animBg="1"/>
      <p:bldP spid="10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63" y="1500188"/>
            <a:ext cx="4389437" cy="3571875"/>
          </a:xfrm>
        </p:spPr>
        <p:txBody>
          <a:bodyPr/>
          <a:lstStyle/>
          <a:p>
            <a:pPr>
              <a:buFont typeface="Wingdings" pitchFamily="2" charset="2"/>
              <a:buNone/>
            </a:pPr>
            <a:r>
              <a:rPr lang="en-US" altLang="zh-CN"/>
              <a:t>  </a:t>
            </a:r>
            <a:r>
              <a:rPr lang="zh-CN" altLang="zh-CN"/>
              <a:t>例</a:t>
            </a:r>
            <a:r>
              <a:rPr lang="en-US" altLang="zh-CN"/>
              <a:t>2.6 </a:t>
            </a:r>
            <a:r>
              <a:rPr lang="zh-CN" altLang="zh-CN"/>
              <a:t>将例</a:t>
            </a:r>
            <a:r>
              <a:rPr lang="en-US" altLang="zh-CN"/>
              <a:t>2.1</a:t>
            </a:r>
            <a:r>
              <a:rPr lang="zh-CN" altLang="zh-CN"/>
              <a:t>的算法用流程图表示。</a:t>
            </a:r>
            <a:endParaRPr lang="en-US" altLang="zh-CN"/>
          </a:p>
          <a:p>
            <a:pPr>
              <a:buFont typeface="Wingdings" pitchFamily="2" charset="2"/>
              <a:buNone/>
            </a:pPr>
            <a:r>
              <a:rPr lang="en-US" altLang="zh-CN"/>
              <a:t>  </a:t>
            </a:r>
            <a:r>
              <a:rPr lang="zh-CN" altLang="zh-CN"/>
              <a:t>求</a:t>
            </a:r>
            <a:r>
              <a:rPr lang="en-US" altLang="zh-CN"/>
              <a:t>1</a:t>
            </a:r>
            <a:r>
              <a:rPr lang="zh-CN" altLang="zh-CN"/>
              <a:t>×</a:t>
            </a:r>
            <a:r>
              <a:rPr lang="en-US" altLang="zh-CN"/>
              <a:t>2</a:t>
            </a:r>
            <a:r>
              <a:rPr lang="zh-CN" altLang="zh-CN"/>
              <a:t>×</a:t>
            </a:r>
            <a:r>
              <a:rPr lang="en-US" altLang="zh-CN"/>
              <a:t>3</a:t>
            </a:r>
            <a:r>
              <a:rPr lang="zh-CN" altLang="zh-CN"/>
              <a:t>×</a:t>
            </a:r>
            <a:r>
              <a:rPr lang="en-US" altLang="zh-CN"/>
              <a:t>4</a:t>
            </a:r>
            <a:r>
              <a:rPr lang="zh-CN" altLang="zh-CN"/>
              <a:t>×</a:t>
            </a:r>
            <a:r>
              <a:rPr lang="en-US" altLang="zh-CN"/>
              <a:t>5</a:t>
            </a:r>
          </a:p>
          <a:p>
            <a:r>
              <a:rPr lang="zh-CN" altLang="zh-CN">
                <a:solidFill>
                  <a:srgbClr val="9D138D"/>
                </a:solidFill>
              </a:rPr>
              <a:t>如果需要将最后结果输出</a:t>
            </a:r>
            <a:r>
              <a:rPr lang="en-US" altLang="zh-CN">
                <a:solidFill>
                  <a:srgbClr val="9D138D"/>
                </a:solidFill>
              </a:rPr>
              <a:t>:</a:t>
            </a:r>
            <a:endParaRPr lang="zh-CN" altLang="en-US">
              <a:solidFill>
                <a:srgbClr val="9D138D"/>
              </a:solidFill>
            </a:endParaRPr>
          </a:p>
        </p:txBody>
      </p:sp>
      <p:cxnSp>
        <p:nvCxnSpPr>
          <p:cNvPr id="7" name="直接箭头连接符 6"/>
          <p:cNvCxnSpPr>
            <a:cxnSpLocks noChangeShapeType="1"/>
          </p:cNvCxnSpPr>
          <p:nvPr/>
        </p:nvCxnSpPr>
        <p:spPr bwMode="auto">
          <a:xfrm rot="5400000">
            <a:off x="6580981" y="99933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 name="直接箭头连接符 7"/>
          <p:cNvCxnSpPr>
            <a:cxnSpLocks noChangeShapeType="1"/>
          </p:cNvCxnSpPr>
          <p:nvPr/>
        </p:nvCxnSpPr>
        <p:spPr bwMode="auto">
          <a:xfrm rot="5400000">
            <a:off x="6630194" y="2907507"/>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9" name="TextBox 8"/>
          <p:cNvSpPr txBox="1">
            <a:spLocks noChangeArrowheads="1"/>
          </p:cNvSpPr>
          <p:nvPr/>
        </p:nvSpPr>
        <p:spPr bwMode="auto">
          <a:xfrm>
            <a:off x="6307138" y="1214438"/>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1</a:t>
            </a:r>
            <a:r>
              <a:rPr lang="en-US" altLang="zh-CN" sz="2800" b="1">
                <a:solidFill>
                  <a:srgbClr val="0000CC"/>
                </a:solidFill>
                <a:sym typeface="Symbol" pitchFamily="18" charset="2"/>
              </a:rPr>
              <a:t>t</a:t>
            </a:r>
            <a:endParaRPr lang="zh-CN" altLang="en-US" sz="2800" b="1">
              <a:solidFill>
                <a:srgbClr val="0000CC"/>
              </a:solidFill>
            </a:endParaRPr>
          </a:p>
        </p:txBody>
      </p:sp>
      <p:sp>
        <p:nvSpPr>
          <p:cNvPr id="11" name="流程图: 决策 10"/>
          <p:cNvSpPr>
            <a:spLocks noChangeArrowheads="1"/>
          </p:cNvSpPr>
          <p:nvPr/>
        </p:nvSpPr>
        <p:spPr bwMode="auto">
          <a:xfrm>
            <a:off x="5848350" y="4954588"/>
            <a:ext cx="2000250" cy="714375"/>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0000CC"/>
                </a:solidFill>
              </a:rPr>
              <a:t>i&gt;5</a:t>
            </a:r>
            <a:endParaRPr lang="zh-CN" altLang="en-US" sz="3200" b="1">
              <a:solidFill>
                <a:srgbClr val="0000CC"/>
              </a:solidFill>
            </a:endParaRPr>
          </a:p>
        </p:txBody>
      </p:sp>
      <p:cxnSp>
        <p:nvCxnSpPr>
          <p:cNvPr id="12" name="直接箭头连接符 11"/>
          <p:cNvCxnSpPr>
            <a:cxnSpLocks noChangeShapeType="1"/>
          </p:cNvCxnSpPr>
          <p:nvPr/>
        </p:nvCxnSpPr>
        <p:spPr bwMode="auto">
          <a:xfrm rot="5400000">
            <a:off x="6627019" y="4752182"/>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4" name="直接连接符 13"/>
          <p:cNvCxnSpPr>
            <a:cxnSpLocks noChangeShapeType="1"/>
          </p:cNvCxnSpPr>
          <p:nvPr/>
        </p:nvCxnSpPr>
        <p:spPr bwMode="auto">
          <a:xfrm rot="10800000">
            <a:off x="5357813" y="5324475"/>
            <a:ext cx="5000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5" name="直接连接符 14"/>
          <p:cNvCxnSpPr>
            <a:cxnSpLocks noChangeShapeType="1"/>
          </p:cNvCxnSpPr>
          <p:nvPr/>
        </p:nvCxnSpPr>
        <p:spPr bwMode="auto">
          <a:xfrm rot="5400000" flipH="1" flipV="1">
            <a:off x="4130675" y="4084638"/>
            <a:ext cx="24542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20" name="直接箭头连接符 19"/>
          <p:cNvCxnSpPr>
            <a:cxnSpLocks noChangeShapeType="1"/>
          </p:cNvCxnSpPr>
          <p:nvPr/>
        </p:nvCxnSpPr>
        <p:spPr bwMode="auto">
          <a:xfrm rot="5400000">
            <a:off x="6628606" y="58777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流程图: 终止 23"/>
          <p:cNvSpPr>
            <a:spLocks noChangeArrowheads="1"/>
          </p:cNvSpPr>
          <p:nvPr/>
        </p:nvSpPr>
        <p:spPr bwMode="auto">
          <a:xfrm>
            <a:off x="6092825" y="214313"/>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开始</a:t>
            </a:r>
          </a:p>
        </p:txBody>
      </p:sp>
      <p:cxnSp>
        <p:nvCxnSpPr>
          <p:cNvPr id="25" name="直接箭头连接符 24"/>
          <p:cNvCxnSpPr>
            <a:cxnSpLocks noChangeShapeType="1"/>
          </p:cNvCxnSpPr>
          <p:nvPr/>
        </p:nvCxnSpPr>
        <p:spPr bwMode="auto">
          <a:xfrm rot="5400000">
            <a:off x="6596856" y="19407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6" name="TextBox 25"/>
          <p:cNvSpPr txBox="1">
            <a:spLocks noChangeArrowheads="1"/>
          </p:cNvSpPr>
          <p:nvPr/>
        </p:nvSpPr>
        <p:spPr bwMode="auto">
          <a:xfrm>
            <a:off x="6324600" y="2155825"/>
            <a:ext cx="1000125" cy="522288"/>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2</a:t>
            </a:r>
            <a:r>
              <a:rPr lang="en-US" altLang="zh-CN" sz="2800" b="1">
                <a:solidFill>
                  <a:srgbClr val="0000CC"/>
                </a:solidFill>
                <a:sym typeface="Symbol" pitchFamily="18" charset="2"/>
              </a:rPr>
              <a:t>i</a:t>
            </a:r>
            <a:endParaRPr lang="zh-CN" altLang="en-US" sz="2800" b="1">
              <a:solidFill>
                <a:srgbClr val="0000CC"/>
              </a:solidFill>
            </a:endParaRPr>
          </a:p>
        </p:txBody>
      </p:sp>
      <p:sp>
        <p:nvSpPr>
          <p:cNvPr id="27" name="TextBox 26"/>
          <p:cNvSpPr txBox="1">
            <a:spLocks noChangeArrowheads="1"/>
          </p:cNvSpPr>
          <p:nvPr/>
        </p:nvSpPr>
        <p:spPr bwMode="auto">
          <a:xfrm>
            <a:off x="6169025" y="3084513"/>
            <a:ext cx="1357313" cy="522287"/>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t*i</a:t>
            </a:r>
            <a:r>
              <a:rPr lang="en-US" altLang="zh-CN" sz="2800" b="1">
                <a:solidFill>
                  <a:srgbClr val="0000CC"/>
                </a:solidFill>
                <a:sym typeface="Symbol" pitchFamily="18" charset="2"/>
              </a:rPr>
              <a:t>t</a:t>
            </a:r>
            <a:endParaRPr lang="zh-CN" altLang="en-US" sz="2800" b="1">
              <a:solidFill>
                <a:srgbClr val="0000CC"/>
              </a:solidFill>
            </a:endParaRPr>
          </a:p>
        </p:txBody>
      </p:sp>
      <p:cxnSp>
        <p:nvCxnSpPr>
          <p:cNvPr id="28" name="直接箭头连接符 27"/>
          <p:cNvCxnSpPr>
            <a:cxnSpLocks noChangeShapeType="1"/>
          </p:cNvCxnSpPr>
          <p:nvPr/>
        </p:nvCxnSpPr>
        <p:spPr bwMode="auto">
          <a:xfrm rot="5400000">
            <a:off x="6639719" y="3823494"/>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a:spLocks noChangeArrowheads="1"/>
          </p:cNvSpPr>
          <p:nvPr/>
        </p:nvSpPr>
        <p:spPr bwMode="auto">
          <a:xfrm>
            <a:off x="6194425" y="4000500"/>
            <a:ext cx="1357313"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i+1</a:t>
            </a:r>
            <a:r>
              <a:rPr lang="en-US" altLang="zh-CN" sz="2800" b="1">
                <a:solidFill>
                  <a:srgbClr val="0000CC"/>
                </a:solidFill>
                <a:sym typeface="Symbol" pitchFamily="18" charset="2"/>
              </a:rPr>
              <a:t>i</a:t>
            </a:r>
            <a:endParaRPr lang="zh-CN" altLang="en-US" sz="2800" b="1">
              <a:solidFill>
                <a:srgbClr val="0000CC"/>
              </a:solidFill>
            </a:endParaRPr>
          </a:p>
        </p:txBody>
      </p:sp>
      <p:sp>
        <p:nvSpPr>
          <p:cNvPr id="30" name="流程图: 终止 29"/>
          <p:cNvSpPr>
            <a:spLocks noChangeArrowheads="1"/>
          </p:cNvSpPr>
          <p:nvPr/>
        </p:nvSpPr>
        <p:spPr bwMode="auto">
          <a:xfrm>
            <a:off x="6130925" y="6070600"/>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结束</a:t>
            </a:r>
          </a:p>
        </p:txBody>
      </p:sp>
      <p:cxnSp>
        <p:nvCxnSpPr>
          <p:cNvPr id="38" name="直接箭头连接符 37"/>
          <p:cNvCxnSpPr>
            <a:cxnSpLocks noChangeShapeType="1"/>
          </p:cNvCxnSpPr>
          <p:nvPr/>
        </p:nvCxnSpPr>
        <p:spPr bwMode="auto">
          <a:xfrm>
            <a:off x="5357813" y="2855913"/>
            <a:ext cx="1500187"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2" name="TextBox 41"/>
          <p:cNvSpPr txBox="1">
            <a:spLocks noChangeArrowheads="1"/>
          </p:cNvSpPr>
          <p:nvPr/>
        </p:nvSpPr>
        <p:spPr bwMode="auto">
          <a:xfrm>
            <a:off x="5357813" y="4833938"/>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sp>
        <p:nvSpPr>
          <p:cNvPr id="43" name="TextBox 42"/>
          <p:cNvSpPr txBox="1">
            <a:spLocks noChangeArrowheads="1"/>
          </p:cNvSpPr>
          <p:nvPr/>
        </p:nvSpPr>
        <p:spPr bwMode="auto">
          <a:xfrm>
            <a:off x="6858000" y="55721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pic>
        <p:nvPicPr>
          <p:cNvPr id="40981"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Top)">
                                      <p:cBhvr>
                                        <p:cTn id="12" dur="500"/>
                                        <p:tgtEl>
                                          <p:spTgt spid="7"/>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slide(fromTop)">
                                      <p:cBhvr>
                                        <p:cTn id="21" dur="500"/>
                                        <p:tgtEl>
                                          <p:spTgt spid="25"/>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slide(fromTop)">
                                      <p:cBhvr>
                                        <p:cTn id="30" dur="500"/>
                                        <p:tgtEl>
                                          <p:spTgt spid="8"/>
                                        </p:tgtEl>
                                      </p:cBhvr>
                                    </p:animEffect>
                                  </p:childTnLst>
                                </p:cTn>
                              </p:par>
                            </p:childTnLst>
                          </p:cTn>
                        </p:par>
                        <p:par>
                          <p:cTn id="31" fill="hold" nodeType="afterGroup">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linds(horizontal)">
                                      <p:cBhvr>
                                        <p:cTn id="34" dur="500"/>
                                        <p:tgtEl>
                                          <p:spTgt spid="2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1"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slide(fromTop)">
                                      <p:cBhvr>
                                        <p:cTn id="39" dur="500"/>
                                        <p:tgtEl>
                                          <p:spTgt spid="28"/>
                                        </p:tgtEl>
                                      </p:cBhvr>
                                    </p:animEffect>
                                  </p:childTnLst>
                                </p:cTn>
                              </p:par>
                            </p:childTnLst>
                          </p:cTn>
                        </p:par>
                        <p:par>
                          <p:cTn id="40" fill="hold" nodeType="afterGroup">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linds(horizontal)">
                                      <p:cBhvr>
                                        <p:cTn id="43" dur="500"/>
                                        <p:tgtEl>
                                          <p:spTgt spid="2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1"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slide(fromTop)">
                                      <p:cBhvr>
                                        <p:cTn id="48" dur="500"/>
                                        <p:tgtEl>
                                          <p:spTgt spid="12"/>
                                        </p:tgtEl>
                                      </p:cBhvr>
                                    </p:animEffect>
                                  </p:childTnLst>
                                </p:cTn>
                              </p:par>
                            </p:childTnLst>
                          </p:cTn>
                        </p:par>
                        <p:par>
                          <p:cTn id="49" fill="hold" nodeType="afterGroup">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blinds(horizontal)">
                                      <p:cBhvr>
                                        <p:cTn id="57" dur="500"/>
                                        <p:tgtEl>
                                          <p:spTgt spid="4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2"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slide(fromRight)">
                                      <p:cBhvr>
                                        <p:cTn id="62" dur="500"/>
                                        <p:tgtEl>
                                          <p:spTgt spid="14"/>
                                        </p:tgtEl>
                                      </p:cBhvr>
                                    </p:animEffect>
                                  </p:childTnLst>
                                </p:cTn>
                              </p:par>
                            </p:childTnLst>
                          </p:cTn>
                        </p:par>
                        <p:par>
                          <p:cTn id="63" fill="hold" nodeType="afterGroup">
                            <p:stCondLst>
                              <p:cond delay="500"/>
                            </p:stCondLst>
                            <p:childTnLst>
                              <p:par>
                                <p:cTn id="64" presetID="12" presetClass="entr" presetSubtype="4" fill="hold"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slide(fromBottom)">
                                      <p:cBhvr>
                                        <p:cTn id="66" dur="500"/>
                                        <p:tgtEl>
                                          <p:spTgt spid="15"/>
                                        </p:tgtEl>
                                      </p:cBhvr>
                                    </p:animEffect>
                                  </p:childTnLst>
                                </p:cTn>
                              </p:par>
                            </p:childTnLst>
                          </p:cTn>
                        </p:par>
                        <p:par>
                          <p:cTn id="67" fill="hold" nodeType="afterGroup">
                            <p:stCondLst>
                              <p:cond delay="1000"/>
                            </p:stCondLst>
                            <p:childTnLst>
                              <p:par>
                                <p:cTn id="68" presetID="12" presetClass="entr" presetSubtype="8" fill="hold"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slide(fromLeft)">
                                      <p:cBhvr>
                                        <p:cTn id="70" dur="500"/>
                                        <p:tgtEl>
                                          <p:spTgt spid="3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blinds(horizontal)">
                                      <p:cBhvr>
                                        <p:cTn id="75" dur="500"/>
                                        <p:tgtEl>
                                          <p:spTgt spid="4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1" fill="hold"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slide(fromTop)">
                                      <p:cBhvr>
                                        <p:cTn id="80" dur="500"/>
                                        <p:tgtEl>
                                          <p:spTgt spid="20"/>
                                        </p:tgtEl>
                                      </p:cBhvr>
                                    </p:animEffect>
                                  </p:childTnLst>
                                </p:cTn>
                              </p:par>
                            </p:childTnLst>
                          </p:cTn>
                        </p:par>
                        <p:par>
                          <p:cTn id="81" fill="hold" nodeType="afterGroup">
                            <p:stCondLst>
                              <p:cond delay="500"/>
                            </p:stCondLst>
                            <p:childTnLst>
                              <p:par>
                                <p:cTn id="82" presetID="3" presetClass="entr" presetSubtype="10" fill="hold" grpId="0"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blinds(horizontal)">
                                      <p:cBhvr>
                                        <p:cTn id="84" dur="500"/>
                                        <p:tgtEl>
                                          <p:spTgt spid="3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nodeType="clickEffect">
                                  <p:stCondLst>
                                    <p:cond delay="0"/>
                                  </p:stCondLst>
                                  <p:childTnLst>
                                    <p:set>
                                      <p:cBhvr>
                                        <p:cTn id="88" dur="1" fill="hold">
                                          <p:stCondLst>
                                            <p:cond delay="0"/>
                                          </p:stCondLst>
                                        </p:cTn>
                                        <p:tgtEl>
                                          <p:spTgt spid="3">
                                            <p:txEl>
                                              <p:pRg st="2" end="2"/>
                                            </p:txEl>
                                          </p:spTgt>
                                        </p:tgtEl>
                                        <p:attrNameLst>
                                          <p:attrName>style.visibility</p:attrName>
                                        </p:attrNameLst>
                                      </p:cBhvr>
                                      <p:to>
                                        <p:strVal val="visible"/>
                                      </p:to>
                                    </p:set>
                                    <p:animEffect transition="in" filter="blinds(horizontal)">
                                      <p:cBhvr>
                                        <p:cTn id="8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24" grpId="0" animBg="1"/>
      <p:bldP spid="26" grpId="0" animBg="1"/>
      <p:bldP spid="27" grpId="0" animBg="1"/>
      <p:bldP spid="29" grpId="0" animBg="1"/>
      <p:bldP spid="30" grpId="0" animBg="1"/>
      <p:bldP spid="42" grpId="0"/>
      <p:bldP spid="4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500063" y="1500188"/>
            <a:ext cx="4389437" cy="3571875"/>
          </a:xfrm>
        </p:spPr>
        <p:txBody>
          <a:bodyPr/>
          <a:lstStyle/>
          <a:p>
            <a:pPr>
              <a:buFont typeface="Wingdings" pitchFamily="2" charset="2"/>
              <a:buNone/>
            </a:pPr>
            <a:r>
              <a:rPr lang="en-US" altLang="zh-CN"/>
              <a:t>  </a:t>
            </a:r>
            <a:r>
              <a:rPr lang="zh-CN" altLang="zh-CN"/>
              <a:t>例</a:t>
            </a:r>
            <a:r>
              <a:rPr lang="en-US" altLang="zh-CN"/>
              <a:t>2.6 </a:t>
            </a:r>
            <a:r>
              <a:rPr lang="zh-CN" altLang="zh-CN"/>
              <a:t>将例</a:t>
            </a:r>
            <a:r>
              <a:rPr lang="en-US" altLang="zh-CN"/>
              <a:t>2.1</a:t>
            </a:r>
            <a:r>
              <a:rPr lang="zh-CN" altLang="zh-CN"/>
              <a:t>的算法用流程图表示。</a:t>
            </a:r>
            <a:endParaRPr lang="en-US" altLang="zh-CN"/>
          </a:p>
          <a:p>
            <a:pPr>
              <a:buFont typeface="Wingdings" pitchFamily="2" charset="2"/>
              <a:buNone/>
            </a:pPr>
            <a:r>
              <a:rPr lang="en-US" altLang="zh-CN"/>
              <a:t>  </a:t>
            </a:r>
            <a:r>
              <a:rPr lang="zh-CN" altLang="zh-CN"/>
              <a:t>求</a:t>
            </a:r>
            <a:r>
              <a:rPr lang="en-US" altLang="zh-CN"/>
              <a:t>1</a:t>
            </a:r>
            <a:r>
              <a:rPr lang="zh-CN" altLang="zh-CN"/>
              <a:t>×</a:t>
            </a:r>
            <a:r>
              <a:rPr lang="en-US" altLang="zh-CN"/>
              <a:t>2</a:t>
            </a:r>
            <a:r>
              <a:rPr lang="zh-CN" altLang="zh-CN"/>
              <a:t>×</a:t>
            </a:r>
            <a:r>
              <a:rPr lang="en-US" altLang="zh-CN"/>
              <a:t>3</a:t>
            </a:r>
            <a:r>
              <a:rPr lang="zh-CN" altLang="zh-CN"/>
              <a:t>×</a:t>
            </a:r>
            <a:r>
              <a:rPr lang="en-US" altLang="zh-CN"/>
              <a:t>4</a:t>
            </a:r>
            <a:r>
              <a:rPr lang="zh-CN" altLang="zh-CN"/>
              <a:t>×</a:t>
            </a:r>
            <a:r>
              <a:rPr lang="en-US" altLang="zh-CN"/>
              <a:t>5</a:t>
            </a:r>
          </a:p>
          <a:p>
            <a:r>
              <a:rPr lang="zh-CN" altLang="zh-CN">
                <a:solidFill>
                  <a:srgbClr val="9D138D"/>
                </a:solidFill>
              </a:rPr>
              <a:t>如果需要将最后结果输出</a:t>
            </a:r>
            <a:r>
              <a:rPr lang="en-US" altLang="zh-CN">
                <a:solidFill>
                  <a:srgbClr val="9D138D"/>
                </a:solidFill>
              </a:rPr>
              <a:t>:</a:t>
            </a:r>
            <a:endParaRPr lang="zh-CN" altLang="en-US">
              <a:solidFill>
                <a:srgbClr val="9D138D"/>
              </a:solidFill>
            </a:endParaRPr>
          </a:p>
        </p:txBody>
      </p:sp>
      <p:cxnSp>
        <p:nvCxnSpPr>
          <p:cNvPr id="41987" name="直接箭头连接符 6"/>
          <p:cNvCxnSpPr>
            <a:cxnSpLocks noChangeShapeType="1"/>
          </p:cNvCxnSpPr>
          <p:nvPr/>
        </p:nvCxnSpPr>
        <p:spPr bwMode="auto">
          <a:xfrm rot="5400000">
            <a:off x="6580981" y="99933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41988" name="直接箭头连接符 7"/>
          <p:cNvCxnSpPr>
            <a:cxnSpLocks noChangeShapeType="1"/>
          </p:cNvCxnSpPr>
          <p:nvPr/>
        </p:nvCxnSpPr>
        <p:spPr bwMode="auto">
          <a:xfrm rot="5400000">
            <a:off x="6630194" y="2907507"/>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1989" name="TextBox 8"/>
          <p:cNvSpPr txBox="1">
            <a:spLocks noChangeArrowheads="1"/>
          </p:cNvSpPr>
          <p:nvPr/>
        </p:nvSpPr>
        <p:spPr bwMode="auto">
          <a:xfrm>
            <a:off x="6307138" y="1214438"/>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1</a:t>
            </a:r>
            <a:r>
              <a:rPr lang="en-US" altLang="zh-CN" sz="2800" b="1">
                <a:solidFill>
                  <a:srgbClr val="0000CC"/>
                </a:solidFill>
                <a:sym typeface="Symbol" pitchFamily="18" charset="2"/>
              </a:rPr>
              <a:t>t</a:t>
            </a:r>
            <a:endParaRPr lang="zh-CN" altLang="en-US" sz="2800" b="1">
              <a:solidFill>
                <a:srgbClr val="0000CC"/>
              </a:solidFill>
            </a:endParaRPr>
          </a:p>
        </p:txBody>
      </p:sp>
      <p:sp>
        <p:nvSpPr>
          <p:cNvPr id="10" name="平行四边形 9"/>
          <p:cNvSpPr>
            <a:spLocks noChangeArrowheads="1"/>
          </p:cNvSpPr>
          <p:nvPr/>
        </p:nvSpPr>
        <p:spPr bwMode="auto">
          <a:xfrm>
            <a:off x="6000750" y="6072188"/>
            <a:ext cx="1571625" cy="571500"/>
          </a:xfrm>
          <a:prstGeom prst="parallelogram">
            <a:avLst>
              <a:gd name="adj" fmla="val 25005"/>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9D138D"/>
                </a:solidFill>
              </a:rPr>
              <a:t>输出</a:t>
            </a:r>
            <a:r>
              <a:rPr lang="en-US" altLang="zh-CN" sz="2800" b="1">
                <a:solidFill>
                  <a:srgbClr val="9D138D"/>
                </a:solidFill>
              </a:rPr>
              <a:t>t</a:t>
            </a:r>
            <a:endParaRPr lang="zh-CN" altLang="en-US" sz="2800" b="1">
              <a:solidFill>
                <a:srgbClr val="9D138D"/>
              </a:solidFill>
            </a:endParaRPr>
          </a:p>
        </p:txBody>
      </p:sp>
      <p:sp>
        <p:nvSpPr>
          <p:cNvPr id="41991" name="流程图: 决策 10"/>
          <p:cNvSpPr>
            <a:spLocks noChangeArrowheads="1"/>
          </p:cNvSpPr>
          <p:nvPr/>
        </p:nvSpPr>
        <p:spPr bwMode="auto">
          <a:xfrm>
            <a:off x="5848350" y="4954588"/>
            <a:ext cx="2000250" cy="714375"/>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0000CC"/>
                </a:solidFill>
              </a:rPr>
              <a:t>i&gt;5</a:t>
            </a:r>
            <a:endParaRPr lang="zh-CN" altLang="en-US" sz="3200" b="1">
              <a:solidFill>
                <a:srgbClr val="0000CC"/>
              </a:solidFill>
            </a:endParaRPr>
          </a:p>
        </p:txBody>
      </p:sp>
      <p:cxnSp>
        <p:nvCxnSpPr>
          <p:cNvPr id="41992" name="直接箭头连接符 11"/>
          <p:cNvCxnSpPr>
            <a:cxnSpLocks noChangeShapeType="1"/>
          </p:cNvCxnSpPr>
          <p:nvPr/>
        </p:nvCxnSpPr>
        <p:spPr bwMode="auto">
          <a:xfrm rot="5400000">
            <a:off x="6627019" y="4752182"/>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41993" name="直接连接符 13"/>
          <p:cNvCxnSpPr>
            <a:cxnSpLocks noChangeShapeType="1"/>
          </p:cNvCxnSpPr>
          <p:nvPr/>
        </p:nvCxnSpPr>
        <p:spPr bwMode="auto">
          <a:xfrm rot="10800000">
            <a:off x="5357813" y="5324475"/>
            <a:ext cx="5000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1994" name="直接连接符 14"/>
          <p:cNvCxnSpPr>
            <a:cxnSpLocks noChangeShapeType="1"/>
          </p:cNvCxnSpPr>
          <p:nvPr/>
        </p:nvCxnSpPr>
        <p:spPr bwMode="auto">
          <a:xfrm rot="5400000" flipH="1" flipV="1">
            <a:off x="4130675" y="4084638"/>
            <a:ext cx="24542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1995" name="直接箭头连接符 19"/>
          <p:cNvCxnSpPr>
            <a:cxnSpLocks noChangeShapeType="1"/>
          </p:cNvCxnSpPr>
          <p:nvPr/>
        </p:nvCxnSpPr>
        <p:spPr bwMode="auto">
          <a:xfrm rot="5400000">
            <a:off x="6628606" y="58777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1996" name="流程图: 终止 23"/>
          <p:cNvSpPr>
            <a:spLocks noChangeArrowheads="1"/>
          </p:cNvSpPr>
          <p:nvPr/>
        </p:nvSpPr>
        <p:spPr bwMode="auto">
          <a:xfrm>
            <a:off x="6092825" y="214313"/>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开始</a:t>
            </a:r>
          </a:p>
        </p:txBody>
      </p:sp>
      <p:cxnSp>
        <p:nvCxnSpPr>
          <p:cNvPr id="41997" name="直接箭头连接符 24"/>
          <p:cNvCxnSpPr>
            <a:cxnSpLocks noChangeShapeType="1"/>
          </p:cNvCxnSpPr>
          <p:nvPr/>
        </p:nvCxnSpPr>
        <p:spPr bwMode="auto">
          <a:xfrm rot="5400000">
            <a:off x="6596856" y="19407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1998" name="TextBox 25"/>
          <p:cNvSpPr txBox="1">
            <a:spLocks noChangeArrowheads="1"/>
          </p:cNvSpPr>
          <p:nvPr/>
        </p:nvSpPr>
        <p:spPr bwMode="auto">
          <a:xfrm>
            <a:off x="6324600" y="2155825"/>
            <a:ext cx="1000125" cy="522288"/>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2</a:t>
            </a:r>
            <a:r>
              <a:rPr lang="en-US" altLang="zh-CN" sz="2800" b="1">
                <a:solidFill>
                  <a:srgbClr val="0000CC"/>
                </a:solidFill>
                <a:sym typeface="Symbol" pitchFamily="18" charset="2"/>
              </a:rPr>
              <a:t>i</a:t>
            </a:r>
            <a:endParaRPr lang="zh-CN" altLang="en-US" sz="2800" b="1">
              <a:solidFill>
                <a:srgbClr val="0000CC"/>
              </a:solidFill>
            </a:endParaRPr>
          </a:p>
        </p:txBody>
      </p:sp>
      <p:sp>
        <p:nvSpPr>
          <p:cNvPr id="41999" name="TextBox 26"/>
          <p:cNvSpPr txBox="1">
            <a:spLocks noChangeArrowheads="1"/>
          </p:cNvSpPr>
          <p:nvPr/>
        </p:nvSpPr>
        <p:spPr bwMode="auto">
          <a:xfrm>
            <a:off x="6169025" y="3084513"/>
            <a:ext cx="1357313" cy="522287"/>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t*i</a:t>
            </a:r>
            <a:r>
              <a:rPr lang="en-US" altLang="zh-CN" sz="2800" b="1">
                <a:solidFill>
                  <a:srgbClr val="0000CC"/>
                </a:solidFill>
                <a:sym typeface="Symbol" pitchFamily="18" charset="2"/>
              </a:rPr>
              <a:t>t</a:t>
            </a:r>
            <a:endParaRPr lang="zh-CN" altLang="en-US" sz="2800" b="1">
              <a:solidFill>
                <a:srgbClr val="0000CC"/>
              </a:solidFill>
            </a:endParaRPr>
          </a:p>
        </p:txBody>
      </p:sp>
      <p:cxnSp>
        <p:nvCxnSpPr>
          <p:cNvPr id="42000" name="直接箭头连接符 27"/>
          <p:cNvCxnSpPr>
            <a:cxnSpLocks noChangeShapeType="1"/>
          </p:cNvCxnSpPr>
          <p:nvPr/>
        </p:nvCxnSpPr>
        <p:spPr bwMode="auto">
          <a:xfrm rot="5400000">
            <a:off x="6639719" y="3823494"/>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2001" name="TextBox 28"/>
          <p:cNvSpPr txBox="1">
            <a:spLocks noChangeArrowheads="1"/>
          </p:cNvSpPr>
          <p:nvPr/>
        </p:nvSpPr>
        <p:spPr bwMode="auto">
          <a:xfrm>
            <a:off x="6194425" y="4000500"/>
            <a:ext cx="1357313"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i+1</a:t>
            </a:r>
            <a:r>
              <a:rPr lang="en-US" altLang="zh-CN" sz="2800" b="1">
                <a:solidFill>
                  <a:srgbClr val="0000CC"/>
                </a:solidFill>
                <a:sym typeface="Symbol" pitchFamily="18" charset="2"/>
              </a:rPr>
              <a:t>i</a:t>
            </a:r>
            <a:endParaRPr lang="zh-CN" altLang="en-US" sz="2800" b="1">
              <a:solidFill>
                <a:srgbClr val="0000CC"/>
              </a:solidFill>
            </a:endParaRPr>
          </a:p>
        </p:txBody>
      </p:sp>
      <p:sp>
        <p:nvSpPr>
          <p:cNvPr id="30" name="流程图: 终止 29"/>
          <p:cNvSpPr>
            <a:spLocks noChangeArrowheads="1"/>
          </p:cNvSpPr>
          <p:nvPr/>
        </p:nvSpPr>
        <p:spPr bwMode="auto">
          <a:xfrm>
            <a:off x="3643313" y="6072188"/>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结束</a:t>
            </a:r>
          </a:p>
        </p:txBody>
      </p:sp>
      <p:cxnSp>
        <p:nvCxnSpPr>
          <p:cNvPr id="42003" name="直接箭头连接符 37"/>
          <p:cNvCxnSpPr>
            <a:cxnSpLocks noChangeShapeType="1"/>
          </p:cNvCxnSpPr>
          <p:nvPr/>
        </p:nvCxnSpPr>
        <p:spPr bwMode="auto">
          <a:xfrm>
            <a:off x="5357813" y="2855913"/>
            <a:ext cx="1500187"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2004" name="TextBox 41"/>
          <p:cNvSpPr txBox="1">
            <a:spLocks noChangeArrowheads="1"/>
          </p:cNvSpPr>
          <p:nvPr/>
        </p:nvSpPr>
        <p:spPr bwMode="auto">
          <a:xfrm>
            <a:off x="5357813" y="4833938"/>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cxnSp>
        <p:nvCxnSpPr>
          <p:cNvPr id="23" name="直接箭头连接符 22"/>
          <p:cNvCxnSpPr>
            <a:cxnSpLocks noChangeShapeType="1"/>
            <a:stCxn id="10" idx="5"/>
          </p:cNvCxnSpPr>
          <p:nvPr/>
        </p:nvCxnSpPr>
        <p:spPr bwMode="auto">
          <a:xfrm rot="10800000">
            <a:off x="5000625" y="6357938"/>
            <a:ext cx="1071563" cy="1587"/>
          </a:xfrm>
          <a:prstGeom prst="straightConnector1">
            <a:avLst/>
          </a:prstGeom>
          <a:noFill/>
          <a:ln w="38100" algn="ctr">
            <a:solidFill>
              <a:srgbClr val="9D138D"/>
            </a:solidFill>
            <a:miter lim="800000"/>
            <a:headEnd/>
            <a:tailEnd type="arrow" w="med" len="med"/>
          </a:ln>
          <a:extLst>
            <a:ext uri="{909E8E84-426E-40DD-AFC4-6F175D3DCCD1}">
              <a14:hiddenFill xmlns:a14="http://schemas.microsoft.com/office/drawing/2010/main">
                <a:noFill/>
              </a14:hiddenFill>
            </a:ext>
          </a:extLst>
        </p:spPr>
      </p:cxnSp>
      <p:sp>
        <p:nvSpPr>
          <p:cNvPr id="42006" name="TextBox 30"/>
          <p:cNvSpPr txBox="1">
            <a:spLocks noChangeArrowheads="1"/>
          </p:cNvSpPr>
          <p:nvPr/>
        </p:nvSpPr>
        <p:spPr bwMode="auto">
          <a:xfrm>
            <a:off x="6858000" y="55721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pic>
        <p:nvPicPr>
          <p:cNvPr id="42007"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nodeType="afterGroup">
                            <p:stCondLst>
                              <p:cond delay="500"/>
                            </p:stCondLst>
                            <p:childTnLst>
                              <p:par>
                                <p:cTn id="9" presetID="12" presetClass="entr" presetSubtype="2"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lide(fromRight)">
                                      <p:cBhvr>
                                        <p:cTn id="11" dur="500"/>
                                        <p:tgtEl>
                                          <p:spTgt spid="23"/>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p:txBody>
          <a:bodyPr/>
          <a:lstStyle/>
          <a:p>
            <a:pPr>
              <a:buFont typeface="Wingdings" pitchFamily="2" charset="2"/>
              <a:buNone/>
            </a:pPr>
            <a:r>
              <a:rPr lang="en-US" altLang="zh-CN"/>
              <a:t>  </a:t>
            </a:r>
            <a:r>
              <a:rPr lang="zh-CN" altLang="zh-CN"/>
              <a:t>例</a:t>
            </a:r>
            <a:r>
              <a:rPr lang="en-US" altLang="zh-CN"/>
              <a:t>2.7 </a:t>
            </a:r>
            <a:r>
              <a:rPr lang="zh-CN" altLang="zh-CN"/>
              <a:t>例</a:t>
            </a:r>
            <a:r>
              <a:rPr lang="en-US" altLang="zh-CN"/>
              <a:t>2.2</a:t>
            </a:r>
            <a:r>
              <a:rPr lang="zh-CN" altLang="zh-CN"/>
              <a:t>的算法用流程图表示。有</a:t>
            </a:r>
            <a:r>
              <a:rPr lang="en-US" altLang="zh-CN"/>
              <a:t>50</a:t>
            </a:r>
            <a:r>
              <a:rPr lang="zh-CN" altLang="zh-CN"/>
              <a:t>个学生，要求将成绩在</a:t>
            </a:r>
            <a:r>
              <a:rPr lang="en-US" altLang="zh-CN"/>
              <a:t>80</a:t>
            </a:r>
            <a:r>
              <a:rPr lang="zh-CN" altLang="zh-CN"/>
              <a:t>分以上的学生的学号和成绩输出。</a:t>
            </a:r>
            <a:endParaRPr lang="zh-CN" altLang="en-US"/>
          </a:p>
        </p:txBody>
      </p:sp>
      <p:pic>
        <p:nvPicPr>
          <p:cNvPr id="43011"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a:cxnSpLocks noChangeShapeType="1"/>
          </p:cNvCxnSpPr>
          <p:nvPr/>
        </p:nvCxnSpPr>
        <p:spPr bwMode="auto">
          <a:xfrm rot="5400000">
            <a:off x="1986756" y="176133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 name="直接箭头连接符 4"/>
          <p:cNvCxnSpPr>
            <a:cxnSpLocks noChangeShapeType="1"/>
          </p:cNvCxnSpPr>
          <p:nvPr/>
        </p:nvCxnSpPr>
        <p:spPr bwMode="auto">
          <a:xfrm rot="5400000">
            <a:off x="1942306" y="36933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 name="TextBox 5"/>
          <p:cNvSpPr txBox="1">
            <a:spLocks noChangeArrowheads="1"/>
          </p:cNvSpPr>
          <p:nvPr/>
        </p:nvSpPr>
        <p:spPr bwMode="auto">
          <a:xfrm>
            <a:off x="1714500" y="1976438"/>
            <a:ext cx="1000125" cy="522287"/>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1</a:t>
            </a:r>
            <a:r>
              <a:rPr lang="en-US" altLang="zh-CN" sz="2800" b="1">
                <a:solidFill>
                  <a:srgbClr val="0000CC"/>
                </a:solidFill>
                <a:sym typeface="Symbol" pitchFamily="18" charset="2"/>
              </a:rPr>
              <a:t>i</a:t>
            </a:r>
            <a:endParaRPr lang="zh-CN" altLang="en-US" sz="2800" b="1">
              <a:solidFill>
                <a:srgbClr val="0000CC"/>
              </a:solidFill>
            </a:endParaRPr>
          </a:p>
        </p:txBody>
      </p:sp>
      <p:sp>
        <p:nvSpPr>
          <p:cNvPr id="7" name="流程图: 决策 6"/>
          <p:cNvSpPr>
            <a:spLocks noChangeArrowheads="1"/>
          </p:cNvSpPr>
          <p:nvPr/>
        </p:nvSpPr>
        <p:spPr bwMode="auto">
          <a:xfrm>
            <a:off x="1071563" y="4821238"/>
            <a:ext cx="2295525" cy="714375"/>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0000CC"/>
                </a:solidFill>
              </a:rPr>
              <a:t>i&gt;50</a:t>
            </a:r>
            <a:endParaRPr lang="zh-CN" altLang="en-US" sz="3200" b="1">
              <a:solidFill>
                <a:srgbClr val="0000CC"/>
              </a:solidFill>
            </a:endParaRPr>
          </a:p>
        </p:txBody>
      </p:sp>
      <p:cxnSp>
        <p:nvCxnSpPr>
          <p:cNvPr id="8" name="直接箭头连接符 7"/>
          <p:cNvCxnSpPr>
            <a:cxnSpLocks noChangeShapeType="1"/>
          </p:cNvCxnSpPr>
          <p:nvPr/>
        </p:nvCxnSpPr>
        <p:spPr bwMode="auto">
          <a:xfrm rot="5400000">
            <a:off x="1983581" y="461883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rot="10800000">
            <a:off x="642938" y="5191125"/>
            <a:ext cx="428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0" name="直接连接符 9"/>
          <p:cNvCxnSpPr>
            <a:cxnSpLocks noChangeShapeType="1"/>
          </p:cNvCxnSpPr>
          <p:nvPr/>
        </p:nvCxnSpPr>
        <p:spPr bwMode="auto">
          <a:xfrm rot="5400000" flipH="1" flipV="1">
            <a:off x="-607218" y="3940969"/>
            <a:ext cx="250031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1" name="直接箭头连接符 10"/>
          <p:cNvCxnSpPr>
            <a:cxnSpLocks noChangeShapeType="1"/>
          </p:cNvCxnSpPr>
          <p:nvPr/>
        </p:nvCxnSpPr>
        <p:spPr bwMode="auto">
          <a:xfrm rot="5400000">
            <a:off x="1988344" y="5774532"/>
            <a:ext cx="452437" cy="0"/>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2" name="流程图: 终止 11"/>
          <p:cNvSpPr>
            <a:spLocks noChangeArrowheads="1"/>
          </p:cNvSpPr>
          <p:nvPr/>
        </p:nvSpPr>
        <p:spPr bwMode="auto">
          <a:xfrm>
            <a:off x="1500188" y="976313"/>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开始</a:t>
            </a:r>
          </a:p>
        </p:txBody>
      </p:sp>
      <p:cxnSp>
        <p:nvCxnSpPr>
          <p:cNvPr id="13" name="直接箭头连接符 12"/>
          <p:cNvCxnSpPr>
            <a:cxnSpLocks noChangeShapeType="1"/>
          </p:cNvCxnSpPr>
          <p:nvPr/>
        </p:nvCxnSpPr>
        <p:spPr bwMode="auto">
          <a:xfrm rot="5400000">
            <a:off x="1953419" y="2702719"/>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7" name="TextBox 16"/>
          <p:cNvSpPr txBox="1">
            <a:spLocks noChangeArrowheads="1"/>
          </p:cNvSpPr>
          <p:nvPr/>
        </p:nvSpPr>
        <p:spPr bwMode="auto">
          <a:xfrm>
            <a:off x="1500188" y="3903663"/>
            <a:ext cx="1357312"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i+1</a:t>
            </a:r>
            <a:r>
              <a:rPr lang="en-US" altLang="zh-CN" sz="2800" b="1">
                <a:solidFill>
                  <a:srgbClr val="0000CC"/>
                </a:solidFill>
                <a:sym typeface="Symbol" pitchFamily="18" charset="2"/>
              </a:rPr>
              <a:t>i</a:t>
            </a:r>
            <a:endParaRPr lang="zh-CN" altLang="en-US" sz="2800" b="1">
              <a:solidFill>
                <a:srgbClr val="0000CC"/>
              </a:solidFill>
            </a:endParaRPr>
          </a:p>
        </p:txBody>
      </p:sp>
      <p:sp>
        <p:nvSpPr>
          <p:cNvPr id="18" name="流程图: 终止 17"/>
          <p:cNvSpPr>
            <a:spLocks noChangeArrowheads="1"/>
          </p:cNvSpPr>
          <p:nvPr/>
        </p:nvSpPr>
        <p:spPr bwMode="auto">
          <a:xfrm>
            <a:off x="6000750" y="6072188"/>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结束</a:t>
            </a:r>
          </a:p>
        </p:txBody>
      </p:sp>
      <p:cxnSp>
        <p:nvCxnSpPr>
          <p:cNvPr id="19" name="直接箭头连接符 18"/>
          <p:cNvCxnSpPr>
            <a:cxnSpLocks noChangeShapeType="1"/>
          </p:cNvCxnSpPr>
          <p:nvPr/>
        </p:nvCxnSpPr>
        <p:spPr bwMode="auto">
          <a:xfrm>
            <a:off x="642938" y="2690813"/>
            <a:ext cx="1500187"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0" name="TextBox 19"/>
          <p:cNvSpPr txBox="1">
            <a:spLocks noChangeArrowheads="1"/>
          </p:cNvSpPr>
          <p:nvPr/>
        </p:nvSpPr>
        <p:spPr bwMode="auto">
          <a:xfrm>
            <a:off x="642938" y="46910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sp>
        <p:nvSpPr>
          <p:cNvPr id="21" name="TextBox 20"/>
          <p:cNvSpPr txBox="1">
            <a:spLocks noChangeArrowheads="1"/>
          </p:cNvSpPr>
          <p:nvPr/>
        </p:nvSpPr>
        <p:spPr bwMode="auto">
          <a:xfrm>
            <a:off x="6643688" y="55975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sp>
        <p:nvSpPr>
          <p:cNvPr id="22" name="平行四边形 21"/>
          <p:cNvSpPr>
            <a:spLocks noChangeArrowheads="1"/>
          </p:cNvSpPr>
          <p:nvPr/>
        </p:nvSpPr>
        <p:spPr bwMode="auto">
          <a:xfrm>
            <a:off x="974725" y="2905125"/>
            <a:ext cx="2428875" cy="571500"/>
          </a:xfrm>
          <a:prstGeom prst="parallelogram">
            <a:avLst>
              <a:gd name="adj" fmla="val 25008"/>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输入</a:t>
            </a:r>
            <a:r>
              <a:rPr lang="en-US" altLang="zh-CN" sz="2800" b="1">
                <a:solidFill>
                  <a:srgbClr val="0000CC"/>
                </a:solidFill>
              </a:rPr>
              <a:t>n</a:t>
            </a:r>
            <a:r>
              <a:rPr lang="en-US" altLang="zh-CN" sz="2800" b="1" baseline="-25000">
                <a:solidFill>
                  <a:srgbClr val="0000CC"/>
                </a:solidFill>
              </a:rPr>
              <a:t>i</a:t>
            </a:r>
            <a:r>
              <a:rPr lang="zh-CN" altLang="en-US" sz="2800" b="1">
                <a:solidFill>
                  <a:srgbClr val="0000CC"/>
                </a:solidFill>
              </a:rPr>
              <a:t>、</a:t>
            </a:r>
            <a:r>
              <a:rPr lang="en-US" altLang="zh-CN" sz="2800" b="1">
                <a:solidFill>
                  <a:srgbClr val="0000CC"/>
                </a:solidFill>
              </a:rPr>
              <a:t>g</a:t>
            </a:r>
            <a:r>
              <a:rPr lang="en-US" altLang="zh-CN" sz="2800" b="1" baseline="-25000">
                <a:solidFill>
                  <a:srgbClr val="0000CC"/>
                </a:solidFill>
              </a:rPr>
              <a:t>i</a:t>
            </a:r>
            <a:endParaRPr lang="zh-CN" altLang="en-US" sz="2800" b="1" baseline="-25000">
              <a:solidFill>
                <a:srgbClr val="0000CC"/>
              </a:solidFill>
            </a:endParaRPr>
          </a:p>
        </p:txBody>
      </p:sp>
      <p:sp>
        <p:nvSpPr>
          <p:cNvPr id="29" name="TextBox 28"/>
          <p:cNvSpPr txBox="1">
            <a:spLocks noChangeArrowheads="1"/>
          </p:cNvSpPr>
          <p:nvPr/>
        </p:nvSpPr>
        <p:spPr bwMode="auto">
          <a:xfrm>
            <a:off x="6164263" y="1012825"/>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1</a:t>
            </a:r>
            <a:r>
              <a:rPr lang="en-US" altLang="zh-CN" sz="2800" b="1">
                <a:solidFill>
                  <a:srgbClr val="0000CC"/>
                </a:solidFill>
                <a:sym typeface="Symbol" pitchFamily="18" charset="2"/>
              </a:rPr>
              <a:t>i</a:t>
            </a:r>
            <a:endParaRPr lang="zh-CN" altLang="en-US" sz="2800" b="1">
              <a:solidFill>
                <a:srgbClr val="0000CC"/>
              </a:solidFill>
            </a:endParaRPr>
          </a:p>
        </p:txBody>
      </p:sp>
      <p:sp>
        <p:nvSpPr>
          <p:cNvPr id="30" name="流程图: 终止 29"/>
          <p:cNvSpPr>
            <a:spLocks noChangeArrowheads="1"/>
          </p:cNvSpPr>
          <p:nvPr/>
        </p:nvSpPr>
        <p:spPr bwMode="auto">
          <a:xfrm>
            <a:off x="5929313" y="142875"/>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开始</a:t>
            </a:r>
          </a:p>
        </p:txBody>
      </p:sp>
      <p:cxnSp>
        <p:nvCxnSpPr>
          <p:cNvPr id="31" name="直接箭头连接符 30"/>
          <p:cNvCxnSpPr>
            <a:cxnSpLocks noChangeShapeType="1"/>
          </p:cNvCxnSpPr>
          <p:nvPr/>
        </p:nvCxnSpPr>
        <p:spPr bwMode="auto">
          <a:xfrm rot="5400000">
            <a:off x="6453981" y="173910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2" name="流程图: 决策 31"/>
          <p:cNvSpPr>
            <a:spLocks noChangeArrowheads="1"/>
          </p:cNvSpPr>
          <p:nvPr/>
        </p:nvSpPr>
        <p:spPr bwMode="auto">
          <a:xfrm>
            <a:off x="5500688" y="1941513"/>
            <a:ext cx="2357437" cy="928687"/>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0000CC"/>
                </a:solidFill>
              </a:rPr>
              <a:t>g</a:t>
            </a:r>
            <a:r>
              <a:rPr lang="en-US" altLang="zh-CN" sz="3200" b="1" baseline="-25000">
                <a:solidFill>
                  <a:srgbClr val="0000CC"/>
                </a:solidFill>
              </a:rPr>
              <a:t>i</a:t>
            </a:r>
            <a:r>
              <a:rPr lang="en-US" altLang="zh-CN" sz="3200" b="1">
                <a:solidFill>
                  <a:srgbClr val="0000CC"/>
                </a:solidFill>
              </a:rPr>
              <a:t>≧80</a:t>
            </a:r>
            <a:endParaRPr lang="zh-CN" altLang="en-US" sz="3200" b="1">
              <a:solidFill>
                <a:srgbClr val="0000CC"/>
              </a:solidFill>
            </a:endParaRPr>
          </a:p>
        </p:txBody>
      </p:sp>
      <p:cxnSp>
        <p:nvCxnSpPr>
          <p:cNvPr id="33" name="直接连接符 32"/>
          <p:cNvCxnSpPr>
            <a:cxnSpLocks noChangeShapeType="1"/>
          </p:cNvCxnSpPr>
          <p:nvPr/>
        </p:nvCxnSpPr>
        <p:spPr bwMode="auto">
          <a:xfrm rot="10800000">
            <a:off x="5038725" y="2403475"/>
            <a:ext cx="428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4" name="直接连接符 33"/>
          <p:cNvCxnSpPr>
            <a:cxnSpLocks noChangeShapeType="1"/>
          </p:cNvCxnSpPr>
          <p:nvPr/>
        </p:nvCxnSpPr>
        <p:spPr bwMode="auto">
          <a:xfrm rot="10800000">
            <a:off x="7858125" y="2395538"/>
            <a:ext cx="428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5" name="直接箭头连接符 34"/>
          <p:cNvCxnSpPr>
            <a:cxnSpLocks noChangeShapeType="1"/>
          </p:cNvCxnSpPr>
          <p:nvPr/>
        </p:nvCxnSpPr>
        <p:spPr bwMode="auto">
          <a:xfrm rot="5400000">
            <a:off x="4692650" y="2703513"/>
            <a:ext cx="642937"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6" name="平行四边形 35"/>
          <p:cNvSpPr>
            <a:spLocks noChangeArrowheads="1"/>
          </p:cNvSpPr>
          <p:nvPr/>
        </p:nvSpPr>
        <p:spPr bwMode="auto">
          <a:xfrm>
            <a:off x="4143375" y="3013075"/>
            <a:ext cx="2428875" cy="571500"/>
          </a:xfrm>
          <a:prstGeom prst="parallelogram">
            <a:avLst>
              <a:gd name="adj" fmla="val 25008"/>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输出</a:t>
            </a:r>
            <a:r>
              <a:rPr lang="en-US" altLang="zh-CN" sz="2800" b="1">
                <a:solidFill>
                  <a:srgbClr val="0000CC"/>
                </a:solidFill>
              </a:rPr>
              <a:t>n</a:t>
            </a:r>
            <a:r>
              <a:rPr lang="en-US" altLang="zh-CN" sz="2800" b="1" baseline="-25000">
                <a:solidFill>
                  <a:srgbClr val="0000CC"/>
                </a:solidFill>
              </a:rPr>
              <a:t>i</a:t>
            </a:r>
            <a:r>
              <a:rPr lang="zh-CN" altLang="en-US" sz="2800" b="1">
                <a:solidFill>
                  <a:srgbClr val="0000CC"/>
                </a:solidFill>
              </a:rPr>
              <a:t>、</a:t>
            </a:r>
            <a:r>
              <a:rPr lang="en-US" altLang="zh-CN" sz="2800" b="1">
                <a:solidFill>
                  <a:srgbClr val="0000CC"/>
                </a:solidFill>
              </a:rPr>
              <a:t>g</a:t>
            </a:r>
            <a:r>
              <a:rPr lang="en-US" altLang="zh-CN" sz="2800" b="1" baseline="-25000">
                <a:solidFill>
                  <a:srgbClr val="0000CC"/>
                </a:solidFill>
              </a:rPr>
              <a:t>i</a:t>
            </a:r>
            <a:endParaRPr lang="zh-CN" altLang="en-US" sz="2800" b="1" baseline="-25000">
              <a:solidFill>
                <a:srgbClr val="0000CC"/>
              </a:solidFill>
            </a:endParaRPr>
          </a:p>
        </p:txBody>
      </p:sp>
      <p:cxnSp>
        <p:nvCxnSpPr>
          <p:cNvPr id="37" name="直接连接符 36"/>
          <p:cNvCxnSpPr>
            <a:cxnSpLocks noChangeShapeType="1"/>
          </p:cNvCxnSpPr>
          <p:nvPr/>
        </p:nvCxnSpPr>
        <p:spPr bwMode="auto">
          <a:xfrm rot="5400000" flipH="1" flipV="1">
            <a:off x="7548562" y="3133726"/>
            <a:ext cx="14763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9" name="直接连接符 38"/>
          <p:cNvCxnSpPr>
            <a:cxnSpLocks noChangeShapeType="1"/>
          </p:cNvCxnSpPr>
          <p:nvPr/>
        </p:nvCxnSpPr>
        <p:spPr bwMode="auto">
          <a:xfrm rot="5400000" flipH="1" flipV="1">
            <a:off x="5000625" y="3727450"/>
            <a:ext cx="285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1" name="直接连接符 40"/>
          <p:cNvCxnSpPr>
            <a:cxnSpLocks noChangeShapeType="1"/>
          </p:cNvCxnSpPr>
          <p:nvPr/>
        </p:nvCxnSpPr>
        <p:spPr bwMode="auto">
          <a:xfrm rot="10800000">
            <a:off x="5143500" y="3870325"/>
            <a:ext cx="31432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5" name="直接箭头连接符 44"/>
          <p:cNvCxnSpPr>
            <a:cxnSpLocks noChangeShapeType="1"/>
          </p:cNvCxnSpPr>
          <p:nvPr/>
        </p:nvCxnSpPr>
        <p:spPr bwMode="auto">
          <a:xfrm rot="5400000">
            <a:off x="6573044" y="4013994"/>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6" name="TextBox 45"/>
          <p:cNvSpPr txBox="1">
            <a:spLocks noChangeArrowheads="1"/>
          </p:cNvSpPr>
          <p:nvPr/>
        </p:nvSpPr>
        <p:spPr bwMode="auto">
          <a:xfrm>
            <a:off x="6046788" y="4156075"/>
            <a:ext cx="1357312"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i+1</a:t>
            </a:r>
            <a:r>
              <a:rPr lang="en-US" altLang="zh-CN" sz="2800" b="1">
                <a:solidFill>
                  <a:srgbClr val="0000CC"/>
                </a:solidFill>
                <a:sym typeface="Symbol" pitchFamily="18" charset="2"/>
              </a:rPr>
              <a:t>i</a:t>
            </a:r>
            <a:endParaRPr lang="zh-CN" altLang="en-US" sz="2800" b="1">
              <a:solidFill>
                <a:srgbClr val="0000CC"/>
              </a:solidFill>
            </a:endParaRPr>
          </a:p>
        </p:txBody>
      </p:sp>
      <p:sp>
        <p:nvSpPr>
          <p:cNvPr id="47" name="流程图: 决策 46"/>
          <p:cNvSpPr>
            <a:spLocks noChangeArrowheads="1"/>
          </p:cNvSpPr>
          <p:nvPr/>
        </p:nvSpPr>
        <p:spPr bwMode="auto">
          <a:xfrm>
            <a:off x="5584825" y="4954588"/>
            <a:ext cx="2295525" cy="714375"/>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0000CC"/>
                </a:solidFill>
              </a:rPr>
              <a:t>i&gt;50</a:t>
            </a:r>
            <a:endParaRPr lang="zh-CN" altLang="en-US" sz="3200" b="1">
              <a:solidFill>
                <a:srgbClr val="0000CC"/>
              </a:solidFill>
            </a:endParaRPr>
          </a:p>
        </p:txBody>
      </p:sp>
      <p:cxnSp>
        <p:nvCxnSpPr>
          <p:cNvPr id="49" name="直接连接符 48"/>
          <p:cNvCxnSpPr>
            <a:cxnSpLocks noChangeShapeType="1"/>
            <a:stCxn id="47" idx="1"/>
          </p:cNvCxnSpPr>
          <p:nvPr/>
        </p:nvCxnSpPr>
        <p:spPr bwMode="auto">
          <a:xfrm rot="10800000">
            <a:off x="3916363" y="5311775"/>
            <a:ext cx="16684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50" name="直接连接符 49"/>
          <p:cNvCxnSpPr>
            <a:cxnSpLocks noChangeShapeType="1"/>
          </p:cNvCxnSpPr>
          <p:nvPr/>
        </p:nvCxnSpPr>
        <p:spPr bwMode="auto">
          <a:xfrm rot="5400000" flipH="1" flipV="1">
            <a:off x="2143125" y="3513138"/>
            <a:ext cx="35718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51" name="直接箭头连接符 50"/>
          <p:cNvCxnSpPr>
            <a:cxnSpLocks noChangeShapeType="1"/>
          </p:cNvCxnSpPr>
          <p:nvPr/>
        </p:nvCxnSpPr>
        <p:spPr bwMode="auto">
          <a:xfrm>
            <a:off x="3929063" y="1727200"/>
            <a:ext cx="2714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52" name="TextBox 51"/>
          <p:cNvSpPr txBox="1">
            <a:spLocks noChangeArrowheads="1"/>
          </p:cNvSpPr>
          <p:nvPr/>
        </p:nvSpPr>
        <p:spPr bwMode="auto">
          <a:xfrm>
            <a:off x="4929188" y="4762500"/>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sp>
        <p:nvSpPr>
          <p:cNvPr id="54" name="TextBox 53"/>
          <p:cNvSpPr txBox="1">
            <a:spLocks noChangeArrowheads="1"/>
          </p:cNvSpPr>
          <p:nvPr/>
        </p:nvSpPr>
        <p:spPr bwMode="auto">
          <a:xfrm>
            <a:off x="2143125" y="5500688"/>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sp>
        <p:nvSpPr>
          <p:cNvPr id="55" name="TextBox 54"/>
          <p:cNvSpPr txBox="1">
            <a:spLocks noChangeArrowheads="1"/>
          </p:cNvSpPr>
          <p:nvPr/>
        </p:nvSpPr>
        <p:spPr bwMode="auto">
          <a:xfrm>
            <a:off x="5000625" y="192881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sp>
        <p:nvSpPr>
          <p:cNvPr id="56" name="TextBox 55"/>
          <p:cNvSpPr txBox="1">
            <a:spLocks noChangeArrowheads="1"/>
          </p:cNvSpPr>
          <p:nvPr/>
        </p:nvSpPr>
        <p:spPr bwMode="auto">
          <a:xfrm>
            <a:off x="7715250" y="187007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cxnSp>
        <p:nvCxnSpPr>
          <p:cNvPr id="67" name="直接箭头连接符 66"/>
          <p:cNvCxnSpPr>
            <a:cxnSpLocks noChangeShapeType="1"/>
          </p:cNvCxnSpPr>
          <p:nvPr/>
        </p:nvCxnSpPr>
        <p:spPr bwMode="auto">
          <a:xfrm rot="5400000">
            <a:off x="6488906" y="588248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7" name="直接箭头连接符 76"/>
          <p:cNvCxnSpPr>
            <a:cxnSpLocks noChangeShapeType="1"/>
          </p:cNvCxnSpPr>
          <p:nvPr/>
        </p:nvCxnSpPr>
        <p:spPr bwMode="auto">
          <a:xfrm rot="5400000">
            <a:off x="6573044" y="4823619"/>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9" name="直接箭头连接符 78"/>
          <p:cNvCxnSpPr>
            <a:cxnSpLocks noChangeShapeType="1"/>
          </p:cNvCxnSpPr>
          <p:nvPr/>
        </p:nvCxnSpPr>
        <p:spPr bwMode="auto">
          <a:xfrm rot="5400000">
            <a:off x="6501607" y="869156"/>
            <a:ext cx="28575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81" name="TextBox 80"/>
          <p:cNvSpPr txBox="1">
            <a:spLocks noChangeArrowheads="1"/>
          </p:cNvSpPr>
          <p:nvPr/>
        </p:nvSpPr>
        <p:spPr bwMode="auto">
          <a:xfrm>
            <a:off x="357188" y="214313"/>
            <a:ext cx="4071937" cy="523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a:solidFill>
                  <a:srgbClr val="C00000"/>
                </a:solidFill>
              </a:rPr>
              <a:t>如果包括输入数据部分</a:t>
            </a:r>
            <a:endParaRPr lang="zh-CN" altLang="en-US" sz="2800" b="1">
              <a:solidFill>
                <a:srgbClr val="C00000"/>
              </a:solidFill>
            </a:endParaRPr>
          </a:p>
        </p:txBody>
      </p:sp>
      <p:sp>
        <p:nvSpPr>
          <p:cNvPr id="83" name="TextBox 82"/>
          <p:cNvSpPr txBox="1">
            <a:spLocks noChangeArrowheads="1"/>
          </p:cNvSpPr>
          <p:nvPr/>
        </p:nvSpPr>
        <p:spPr bwMode="auto">
          <a:xfrm>
            <a:off x="1857375" y="5861050"/>
            <a:ext cx="714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600" b="1">
                <a:solidFill>
                  <a:srgbClr val="FF0000"/>
                </a:solidFill>
              </a:rPr>
              <a:t>①</a:t>
            </a:r>
            <a:endParaRPr lang="zh-CN" altLang="en-US" sz="3600" b="1">
              <a:solidFill>
                <a:srgbClr val="FF0000"/>
              </a:solidFill>
            </a:endParaRPr>
          </a:p>
        </p:txBody>
      </p:sp>
      <p:pic>
        <p:nvPicPr>
          <p:cNvPr id="44076"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slide(fromTop)">
                                      <p:cBhvr>
                                        <p:cTn id="12" dur="500"/>
                                        <p:tgtEl>
                                          <p:spTgt spid="79"/>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slide(fromTop)">
                                      <p:cBhvr>
                                        <p:cTn id="21" dur="500"/>
                                        <p:tgtEl>
                                          <p:spTgt spid="31"/>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linds(horizontal)">
                                      <p:cBhvr>
                                        <p:cTn id="25" dur="500"/>
                                        <p:tgtEl>
                                          <p:spTgt spid="3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blinds(horizontal)">
                                      <p:cBhvr>
                                        <p:cTn id="30" dur="500"/>
                                        <p:tgtEl>
                                          <p:spTgt spid="5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2"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slide(fromRight)">
                                      <p:cBhvr>
                                        <p:cTn id="35" dur="500"/>
                                        <p:tgtEl>
                                          <p:spTgt spid="33"/>
                                        </p:tgtEl>
                                      </p:cBhvr>
                                    </p:animEffect>
                                  </p:childTnLst>
                                </p:cTn>
                              </p:par>
                            </p:childTnLst>
                          </p:cTn>
                        </p:par>
                        <p:par>
                          <p:cTn id="36" fill="hold" nodeType="afterGroup">
                            <p:stCondLst>
                              <p:cond delay="500"/>
                            </p:stCondLst>
                            <p:childTnLst>
                              <p:par>
                                <p:cTn id="37" presetID="12" presetClass="entr" presetSubtype="1"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slide(fromTop)">
                                      <p:cBhvr>
                                        <p:cTn id="39" dur="500"/>
                                        <p:tgtEl>
                                          <p:spTgt spid="35"/>
                                        </p:tgtEl>
                                      </p:cBhvr>
                                    </p:animEffect>
                                  </p:childTnLst>
                                </p:cTn>
                              </p:par>
                            </p:childTnLst>
                          </p:cTn>
                        </p:par>
                        <p:par>
                          <p:cTn id="40" fill="hold" nodeType="afterGroup">
                            <p:stCondLst>
                              <p:cond delay="1000"/>
                            </p:stCondLst>
                            <p:childTnLst>
                              <p:par>
                                <p:cTn id="41" presetID="3" presetClass="entr" presetSubtype="1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blinds(horizontal)">
                                      <p:cBhvr>
                                        <p:cTn id="43" dur="500"/>
                                        <p:tgtEl>
                                          <p:spTgt spid="3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blinds(horizontal)">
                                      <p:cBhvr>
                                        <p:cTn id="48" dur="500"/>
                                        <p:tgtEl>
                                          <p:spTgt spid="5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8"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slide(fromLeft)">
                                      <p:cBhvr>
                                        <p:cTn id="53" dur="500"/>
                                        <p:tgtEl>
                                          <p:spTgt spid="34"/>
                                        </p:tgtEl>
                                      </p:cBhvr>
                                    </p:animEffect>
                                  </p:childTnLst>
                                </p:cTn>
                              </p:par>
                            </p:childTnLst>
                          </p:cTn>
                        </p:par>
                        <p:par>
                          <p:cTn id="54" fill="hold" nodeType="afterGroup">
                            <p:stCondLst>
                              <p:cond delay="500"/>
                            </p:stCondLst>
                            <p:childTnLst>
                              <p:par>
                                <p:cTn id="55" presetID="12" presetClass="entr" presetSubtype="1" fill="hold"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slide(fromTop)">
                                      <p:cBhvr>
                                        <p:cTn id="57" dur="500"/>
                                        <p:tgtEl>
                                          <p:spTgt spid="39"/>
                                        </p:tgtEl>
                                      </p:cBhvr>
                                    </p:animEffect>
                                  </p:childTnLst>
                                </p:cTn>
                              </p:par>
                            </p:childTnLst>
                          </p:cTn>
                        </p:par>
                        <p:par>
                          <p:cTn id="58" fill="hold" nodeType="afterGroup">
                            <p:stCondLst>
                              <p:cond delay="1000"/>
                            </p:stCondLst>
                            <p:childTnLst>
                              <p:par>
                                <p:cTn id="59" presetID="12" presetClass="entr" presetSubtype="1" fill="hold"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slide(fromTop)">
                                      <p:cBhvr>
                                        <p:cTn id="61" dur="500"/>
                                        <p:tgtEl>
                                          <p:spTgt spid="37"/>
                                        </p:tgtEl>
                                      </p:cBhvr>
                                    </p:animEffect>
                                  </p:childTnLst>
                                </p:cTn>
                              </p:par>
                            </p:childTnLst>
                          </p:cTn>
                        </p:par>
                        <p:par>
                          <p:cTn id="62" fill="hold" nodeType="afterGroup">
                            <p:stCondLst>
                              <p:cond delay="1500"/>
                            </p:stCondLst>
                            <p:childTnLst>
                              <p:par>
                                <p:cTn id="63" presetID="12" presetClass="entr" presetSubtype="1"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slide(fromTop)">
                                      <p:cBhvr>
                                        <p:cTn id="65" dur="500"/>
                                        <p:tgtEl>
                                          <p:spTgt spid="41"/>
                                        </p:tgtEl>
                                      </p:cBhvr>
                                    </p:animEffect>
                                  </p:childTnLst>
                                </p:cTn>
                              </p:par>
                            </p:childTnLst>
                          </p:cTn>
                        </p:par>
                        <p:par>
                          <p:cTn id="66" fill="hold" nodeType="afterGroup">
                            <p:stCondLst>
                              <p:cond delay="2000"/>
                            </p:stCondLst>
                            <p:childTnLst>
                              <p:par>
                                <p:cTn id="67" presetID="12" presetClass="entr" presetSubtype="1" fill="hold"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slide(fromTop)">
                                      <p:cBhvr>
                                        <p:cTn id="69" dur="500"/>
                                        <p:tgtEl>
                                          <p:spTgt spid="4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blinds(horizontal)">
                                      <p:cBhvr>
                                        <p:cTn id="74" dur="500"/>
                                        <p:tgtEl>
                                          <p:spTgt spid="4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1" fill="hold" nodeType="clickEffect">
                                  <p:stCondLst>
                                    <p:cond delay="0"/>
                                  </p:stCondLst>
                                  <p:childTnLst>
                                    <p:set>
                                      <p:cBhvr>
                                        <p:cTn id="78" dur="1" fill="hold">
                                          <p:stCondLst>
                                            <p:cond delay="0"/>
                                          </p:stCondLst>
                                        </p:cTn>
                                        <p:tgtEl>
                                          <p:spTgt spid="77"/>
                                        </p:tgtEl>
                                        <p:attrNameLst>
                                          <p:attrName>style.visibility</p:attrName>
                                        </p:attrNameLst>
                                      </p:cBhvr>
                                      <p:to>
                                        <p:strVal val="visible"/>
                                      </p:to>
                                    </p:set>
                                    <p:animEffect transition="in" filter="slide(fromTop)">
                                      <p:cBhvr>
                                        <p:cTn id="79" dur="500"/>
                                        <p:tgtEl>
                                          <p:spTgt spid="77"/>
                                        </p:tgtEl>
                                      </p:cBhvr>
                                    </p:animEffect>
                                  </p:childTnLst>
                                </p:cTn>
                              </p:par>
                            </p:childTnLst>
                          </p:cTn>
                        </p:par>
                        <p:par>
                          <p:cTn id="80" fill="hold" nodeType="afterGroup">
                            <p:stCondLst>
                              <p:cond delay="500"/>
                            </p:stCondLst>
                            <p:childTnLst>
                              <p:par>
                                <p:cTn id="81" presetID="3" presetClass="entr" presetSubtype="10" fill="hold" grpId="0" nodeType="after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blinds(horizontal)">
                                      <p:cBhvr>
                                        <p:cTn id="88" dur="500"/>
                                        <p:tgtEl>
                                          <p:spTgt spid="52"/>
                                        </p:tgtEl>
                                      </p:cBhvr>
                                    </p:animEffect>
                                  </p:childTnLst>
                                </p:cTn>
                              </p:par>
                            </p:childTnLst>
                          </p:cTn>
                        </p:par>
                        <p:par>
                          <p:cTn id="89" fill="hold" nodeType="afterGroup">
                            <p:stCondLst>
                              <p:cond delay="500"/>
                            </p:stCondLst>
                            <p:childTnLst>
                              <p:par>
                                <p:cTn id="90" presetID="12" presetClass="entr" presetSubtype="2" fill="hold" nodeType="after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slide(fromRight)">
                                      <p:cBhvr>
                                        <p:cTn id="92" dur="500"/>
                                        <p:tgtEl>
                                          <p:spTgt spid="49"/>
                                        </p:tgtEl>
                                      </p:cBhvr>
                                    </p:animEffect>
                                  </p:childTnLst>
                                </p:cTn>
                              </p:par>
                            </p:childTnLst>
                          </p:cTn>
                        </p:par>
                        <p:par>
                          <p:cTn id="93" fill="hold" nodeType="afterGroup">
                            <p:stCondLst>
                              <p:cond delay="1000"/>
                            </p:stCondLst>
                            <p:childTnLst>
                              <p:par>
                                <p:cTn id="94" presetID="12" presetClass="entr" presetSubtype="4" fill="hold" nodeType="after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slide(fromBottom)">
                                      <p:cBhvr>
                                        <p:cTn id="96" dur="500"/>
                                        <p:tgtEl>
                                          <p:spTgt spid="50"/>
                                        </p:tgtEl>
                                      </p:cBhvr>
                                    </p:animEffect>
                                  </p:childTnLst>
                                </p:cTn>
                              </p:par>
                            </p:childTnLst>
                          </p:cTn>
                        </p:par>
                        <p:par>
                          <p:cTn id="97" fill="hold" nodeType="afterGroup">
                            <p:stCondLst>
                              <p:cond delay="1500"/>
                            </p:stCondLst>
                            <p:childTnLst>
                              <p:par>
                                <p:cTn id="98" presetID="12" presetClass="entr" presetSubtype="8" fill="hold" nodeType="after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slide(fromLeft)">
                                      <p:cBhvr>
                                        <p:cTn id="100" dur="500"/>
                                        <p:tgtEl>
                                          <p:spTgt spid="5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nodeType="clickEffect">
                                  <p:stCondLst>
                                    <p:cond delay="0"/>
                                  </p:stCondLst>
                                  <p:childTnLst>
                                    <p:set>
                                      <p:cBhvr>
                                        <p:cTn id="104" dur="1" fill="hold">
                                          <p:stCondLst>
                                            <p:cond delay="0"/>
                                          </p:stCondLst>
                                        </p:cTn>
                                        <p:tgtEl>
                                          <p:spTgt spid="21">
                                            <p:txEl>
                                              <p:pRg st="0" end="0"/>
                                            </p:txEl>
                                          </p:spTgt>
                                        </p:tgtEl>
                                        <p:attrNameLst>
                                          <p:attrName>style.visibility</p:attrName>
                                        </p:attrNameLst>
                                      </p:cBhvr>
                                      <p:to>
                                        <p:strVal val="visible"/>
                                      </p:to>
                                    </p:set>
                                    <p:animEffect transition="in" filter="blinds(horizontal)">
                                      <p:cBhvr>
                                        <p:cTn id="105" dur="500"/>
                                        <p:tgtEl>
                                          <p:spTgt spid="21">
                                            <p:txEl>
                                              <p:pRg st="0" end="0"/>
                                            </p:txEl>
                                          </p:spTgt>
                                        </p:tgtEl>
                                      </p:cBhvr>
                                    </p:animEffect>
                                  </p:childTnLst>
                                </p:cTn>
                              </p:par>
                            </p:childTnLst>
                          </p:cTn>
                        </p:par>
                        <p:par>
                          <p:cTn id="106" fill="hold" nodeType="afterGroup">
                            <p:stCondLst>
                              <p:cond delay="500"/>
                            </p:stCondLst>
                            <p:childTnLst>
                              <p:par>
                                <p:cTn id="107" presetID="12" presetClass="entr" presetSubtype="1" fill="hold"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slide(fromTop)">
                                      <p:cBhvr>
                                        <p:cTn id="109" dur="500"/>
                                        <p:tgtEl>
                                          <p:spTgt spid="67"/>
                                        </p:tgtEl>
                                      </p:cBhvr>
                                    </p:animEffect>
                                  </p:childTnLst>
                                </p:cTn>
                              </p:par>
                            </p:childTnLst>
                          </p:cTn>
                        </p:par>
                        <p:par>
                          <p:cTn id="110" fill="hold" nodeType="afterGroup">
                            <p:stCondLst>
                              <p:cond delay="1000"/>
                            </p:stCondLst>
                            <p:childTnLst>
                              <p:par>
                                <p:cTn id="111" presetID="3" presetClass="entr" presetSubtype="10" fill="hold" grpId="0" nodeType="afterEffect">
                                  <p:stCondLst>
                                    <p:cond delay="0"/>
                                  </p:stCondLst>
                                  <p:childTnLst>
                                    <p:set>
                                      <p:cBhvr>
                                        <p:cTn id="112" dur="1" fill="hold">
                                          <p:stCondLst>
                                            <p:cond delay="0"/>
                                          </p:stCondLst>
                                        </p:cTn>
                                        <p:tgtEl>
                                          <p:spTgt spid="18"/>
                                        </p:tgtEl>
                                        <p:attrNameLst>
                                          <p:attrName>style.visibility</p:attrName>
                                        </p:attrNameLst>
                                      </p:cBhvr>
                                      <p:to>
                                        <p:strVal val="visible"/>
                                      </p:to>
                                    </p:set>
                                    <p:animEffect transition="in" filter="blinds(horizontal)">
                                      <p:cBhvr>
                                        <p:cTn id="113" dur="500"/>
                                        <p:tgtEl>
                                          <p:spTgt spid="1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81"/>
                                        </p:tgtEl>
                                        <p:attrNameLst>
                                          <p:attrName>style.visibility</p:attrName>
                                        </p:attrNameLst>
                                      </p:cBhvr>
                                      <p:to>
                                        <p:strVal val="visible"/>
                                      </p:to>
                                    </p:set>
                                    <p:animEffect transition="in" filter="blinds(horizontal)">
                                      <p:cBhvr>
                                        <p:cTn id="118" dur="500"/>
                                        <p:tgtEl>
                                          <p:spTgt spid="81"/>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blinds(horizontal)">
                                      <p:cBhvr>
                                        <p:cTn id="123" dur="500"/>
                                        <p:tgtEl>
                                          <p:spTgt spid="12"/>
                                        </p:tgtEl>
                                      </p:cBhvr>
                                    </p:animEffect>
                                  </p:childTnLst>
                                </p:cTn>
                              </p:par>
                            </p:childTnLst>
                          </p:cTn>
                        </p:par>
                        <p:par>
                          <p:cTn id="124" fill="hold" nodeType="afterGroup">
                            <p:stCondLst>
                              <p:cond delay="500"/>
                            </p:stCondLst>
                            <p:childTnLst>
                              <p:par>
                                <p:cTn id="125" presetID="12" presetClass="entr" presetSubtype="1" fill="hold" nodeType="afterEffect">
                                  <p:stCondLst>
                                    <p:cond delay="0"/>
                                  </p:stCondLst>
                                  <p:childTnLst>
                                    <p:set>
                                      <p:cBhvr>
                                        <p:cTn id="126" dur="1" fill="hold">
                                          <p:stCondLst>
                                            <p:cond delay="0"/>
                                          </p:stCondLst>
                                        </p:cTn>
                                        <p:tgtEl>
                                          <p:spTgt spid="4"/>
                                        </p:tgtEl>
                                        <p:attrNameLst>
                                          <p:attrName>style.visibility</p:attrName>
                                        </p:attrNameLst>
                                      </p:cBhvr>
                                      <p:to>
                                        <p:strVal val="visible"/>
                                      </p:to>
                                    </p:set>
                                    <p:animEffect transition="in" filter="slide(fromTop)">
                                      <p:cBhvr>
                                        <p:cTn id="127" dur="500"/>
                                        <p:tgtEl>
                                          <p:spTgt spid="4"/>
                                        </p:tgtEl>
                                      </p:cBhvr>
                                    </p:animEffect>
                                  </p:childTnLst>
                                </p:cTn>
                              </p:par>
                            </p:childTnLst>
                          </p:cTn>
                        </p:par>
                        <p:par>
                          <p:cTn id="128" fill="hold" nodeType="afterGroup">
                            <p:stCondLst>
                              <p:cond delay="1000"/>
                            </p:stCondLst>
                            <p:childTnLst>
                              <p:par>
                                <p:cTn id="129" presetID="3" presetClass="entr" presetSubtype="10" fill="hold" grpId="0" nodeType="afterEffect">
                                  <p:stCondLst>
                                    <p:cond delay="0"/>
                                  </p:stCondLst>
                                  <p:childTnLst>
                                    <p:set>
                                      <p:cBhvr>
                                        <p:cTn id="130" dur="1" fill="hold">
                                          <p:stCondLst>
                                            <p:cond delay="0"/>
                                          </p:stCondLst>
                                        </p:cTn>
                                        <p:tgtEl>
                                          <p:spTgt spid="6"/>
                                        </p:tgtEl>
                                        <p:attrNameLst>
                                          <p:attrName>style.visibility</p:attrName>
                                        </p:attrNameLst>
                                      </p:cBhvr>
                                      <p:to>
                                        <p:strVal val="visible"/>
                                      </p:to>
                                    </p:set>
                                    <p:animEffect transition="in" filter="blinds(horizontal)">
                                      <p:cBhvr>
                                        <p:cTn id="131" dur="500"/>
                                        <p:tgtEl>
                                          <p:spTgt spid="6"/>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2" presetClass="entr" presetSubtype="1" fill="hold" nodeType="clickEffect">
                                  <p:stCondLst>
                                    <p:cond delay="0"/>
                                  </p:stCondLst>
                                  <p:childTnLst>
                                    <p:set>
                                      <p:cBhvr>
                                        <p:cTn id="135" dur="1" fill="hold">
                                          <p:stCondLst>
                                            <p:cond delay="0"/>
                                          </p:stCondLst>
                                        </p:cTn>
                                        <p:tgtEl>
                                          <p:spTgt spid="13"/>
                                        </p:tgtEl>
                                        <p:attrNameLst>
                                          <p:attrName>style.visibility</p:attrName>
                                        </p:attrNameLst>
                                      </p:cBhvr>
                                      <p:to>
                                        <p:strVal val="visible"/>
                                      </p:to>
                                    </p:set>
                                    <p:animEffect transition="in" filter="slide(fromTop)">
                                      <p:cBhvr>
                                        <p:cTn id="136" dur="500"/>
                                        <p:tgtEl>
                                          <p:spTgt spid="13"/>
                                        </p:tgtEl>
                                      </p:cBhvr>
                                    </p:animEffect>
                                  </p:childTnLst>
                                </p:cTn>
                              </p:par>
                            </p:childTnLst>
                          </p:cTn>
                        </p:par>
                        <p:par>
                          <p:cTn id="137" fill="hold" nodeType="afterGroup">
                            <p:stCondLst>
                              <p:cond delay="500"/>
                            </p:stCondLst>
                            <p:childTnLst>
                              <p:par>
                                <p:cTn id="138" presetID="3" presetClass="entr" presetSubtype="10" fill="hold" grpId="0" nodeType="afterEffect">
                                  <p:stCondLst>
                                    <p:cond delay="0"/>
                                  </p:stCondLst>
                                  <p:childTnLst>
                                    <p:set>
                                      <p:cBhvr>
                                        <p:cTn id="139" dur="1" fill="hold">
                                          <p:stCondLst>
                                            <p:cond delay="0"/>
                                          </p:stCondLst>
                                        </p:cTn>
                                        <p:tgtEl>
                                          <p:spTgt spid="22"/>
                                        </p:tgtEl>
                                        <p:attrNameLst>
                                          <p:attrName>style.visibility</p:attrName>
                                        </p:attrNameLst>
                                      </p:cBhvr>
                                      <p:to>
                                        <p:strVal val="visible"/>
                                      </p:to>
                                    </p:set>
                                    <p:animEffect transition="in" filter="blinds(horizontal)">
                                      <p:cBhvr>
                                        <p:cTn id="140" dur="500"/>
                                        <p:tgtEl>
                                          <p:spTgt spid="22"/>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2" presetClass="entr" presetSubtype="1" fill="hold" nodeType="clickEffect">
                                  <p:stCondLst>
                                    <p:cond delay="0"/>
                                  </p:stCondLst>
                                  <p:childTnLst>
                                    <p:set>
                                      <p:cBhvr>
                                        <p:cTn id="144" dur="1" fill="hold">
                                          <p:stCondLst>
                                            <p:cond delay="0"/>
                                          </p:stCondLst>
                                        </p:cTn>
                                        <p:tgtEl>
                                          <p:spTgt spid="5"/>
                                        </p:tgtEl>
                                        <p:attrNameLst>
                                          <p:attrName>style.visibility</p:attrName>
                                        </p:attrNameLst>
                                      </p:cBhvr>
                                      <p:to>
                                        <p:strVal val="visible"/>
                                      </p:to>
                                    </p:set>
                                    <p:animEffect transition="in" filter="slide(fromTop)">
                                      <p:cBhvr>
                                        <p:cTn id="145" dur="500"/>
                                        <p:tgtEl>
                                          <p:spTgt spid="5"/>
                                        </p:tgtEl>
                                      </p:cBhvr>
                                    </p:animEffect>
                                  </p:childTnLst>
                                </p:cTn>
                              </p:par>
                            </p:childTnLst>
                          </p:cTn>
                        </p:par>
                        <p:par>
                          <p:cTn id="146" fill="hold" nodeType="afterGroup">
                            <p:stCondLst>
                              <p:cond delay="500"/>
                            </p:stCondLst>
                            <p:childTnLst>
                              <p:par>
                                <p:cTn id="147" presetID="3" presetClass="entr" presetSubtype="10" fill="hold" grpId="0" nodeType="afterEffect">
                                  <p:stCondLst>
                                    <p:cond delay="0"/>
                                  </p:stCondLst>
                                  <p:childTnLst>
                                    <p:set>
                                      <p:cBhvr>
                                        <p:cTn id="148" dur="1" fill="hold">
                                          <p:stCondLst>
                                            <p:cond delay="0"/>
                                          </p:stCondLst>
                                        </p:cTn>
                                        <p:tgtEl>
                                          <p:spTgt spid="17"/>
                                        </p:tgtEl>
                                        <p:attrNameLst>
                                          <p:attrName>style.visibility</p:attrName>
                                        </p:attrNameLst>
                                      </p:cBhvr>
                                      <p:to>
                                        <p:strVal val="visible"/>
                                      </p:to>
                                    </p:set>
                                    <p:animEffect transition="in" filter="blinds(horizontal)">
                                      <p:cBhvr>
                                        <p:cTn id="149" dur="500"/>
                                        <p:tgtEl>
                                          <p:spTgt spid="17"/>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2" presetClass="entr" presetSubtype="1" fill="hold" nodeType="clickEffect">
                                  <p:stCondLst>
                                    <p:cond delay="0"/>
                                  </p:stCondLst>
                                  <p:childTnLst>
                                    <p:set>
                                      <p:cBhvr>
                                        <p:cTn id="153" dur="1" fill="hold">
                                          <p:stCondLst>
                                            <p:cond delay="0"/>
                                          </p:stCondLst>
                                        </p:cTn>
                                        <p:tgtEl>
                                          <p:spTgt spid="8"/>
                                        </p:tgtEl>
                                        <p:attrNameLst>
                                          <p:attrName>style.visibility</p:attrName>
                                        </p:attrNameLst>
                                      </p:cBhvr>
                                      <p:to>
                                        <p:strVal val="visible"/>
                                      </p:to>
                                    </p:set>
                                    <p:animEffect transition="in" filter="slide(fromTop)">
                                      <p:cBhvr>
                                        <p:cTn id="154" dur="500"/>
                                        <p:tgtEl>
                                          <p:spTgt spid="8"/>
                                        </p:tgtEl>
                                      </p:cBhvr>
                                    </p:animEffect>
                                  </p:childTnLst>
                                </p:cTn>
                              </p:par>
                            </p:childTnLst>
                          </p:cTn>
                        </p:par>
                        <p:par>
                          <p:cTn id="155" fill="hold" nodeType="afterGroup">
                            <p:stCondLst>
                              <p:cond delay="500"/>
                            </p:stCondLst>
                            <p:childTnLst>
                              <p:par>
                                <p:cTn id="156" presetID="3" presetClass="entr" presetSubtype="10" fill="hold" grpId="0" nodeType="afterEffect">
                                  <p:stCondLst>
                                    <p:cond delay="0"/>
                                  </p:stCondLst>
                                  <p:childTnLst>
                                    <p:set>
                                      <p:cBhvr>
                                        <p:cTn id="157" dur="1" fill="hold">
                                          <p:stCondLst>
                                            <p:cond delay="0"/>
                                          </p:stCondLst>
                                        </p:cTn>
                                        <p:tgtEl>
                                          <p:spTgt spid="7"/>
                                        </p:tgtEl>
                                        <p:attrNameLst>
                                          <p:attrName>style.visibility</p:attrName>
                                        </p:attrNameLst>
                                      </p:cBhvr>
                                      <p:to>
                                        <p:strVal val="visible"/>
                                      </p:to>
                                    </p:set>
                                    <p:animEffect transition="in" filter="blinds(horizontal)">
                                      <p:cBhvr>
                                        <p:cTn id="158" dur="500"/>
                                        <p:tgtEl>
                                          <p:spTgt spid="7"/>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20"/>
                                        </p:tgtEl>
                                        <p:attrNameLst>
                                          <p:attrName>style.visibility</p:attrName>
                                        </p:attrNameLst>
                                      </p:cBhvr>
                                      <p:to>
                                        <p:strVal val="visible"/>
                                      </p:to>
                                    </p:set>
                                    <p:animEffect transition="in" filter="blinds(horizontal)">
                                      <p:cBhvr>
                                        <p:cTn id="163" dur="500"/>
                                        <p:tgtEl>
                                          <p:spTgt spid="20"/>
                                        </p:tgtEl>
                                      </p:cBhvr>
                                    </p:animEffect>
                                  </p:childTnLst>
                                </p:cTn>
                              </p:par>
                            </p:childTnLst>
                          </p:cTn>
                        </p:par>
                        <p:par>
                          <p:cTn id="164" fill="hold" nodeType="afterGroup">
                            <p:stCondLst>
                              <p:cond delay="500"/>
                            </p:stCondLst>
                            <p:childTnLst>
                              <p:par>
                                <p:cTn id="165" presetID="12" presetClass="entr" presetSubtype="2" fill="hold" nodeType="afterEffect">
                                  <p:stCondLst>
                                    <p:cond delay="0"/>
                                  </p:stCondLst>
                                  <p:childTnLst>
                                    <p:set>
                                      <p:cBhvr>
                                        <p:cTn id="166" dur="1" fill="hold">
                                          <p:stCondLst>
                                            <p:cond delay="0"/>
                                          </p:stCondLst>
                                        </p:cTn>
                                        <p:tgtEl>
                                          <p:spTgt spid="9"/>
                                        </p:tgtEl>
                                        <p:attrNameLst>
                                          <p:attrName>style.visibility</p:attrName>
                                        </p:attrNameLst>
                                      </p:cBhvr>
                                      <p:to>
                                        <p:strVal val="visible"/>
                                      </p:to>
                                    </p:set>
                                    <p:animEffect transition="in" filter="slide(fromRight)">
                                      <p:cBhvr>
                                        <p:cTn id="167" dur="500"/>
                                        <p:tgtEl>
                                          <p:spTgt spid="9"/>
                                        </p:tgtEl>
                                      </p:cBhvr>
                                    </p:animEffect>
                                  </p:childTnLst>
                                </p:cTn>
                              </p:par>
                            </p:childTnLst>
                          </p:cTn>
                        </p:par>
                        <p:par>
                          <p:cTn id="168" fill="hold" nodeType="afterGroup">
                            <p:stCondLst>
                              <p:cond delay="1000"/>
                            </p:stCondLst>
                            <p:childTnLst>
                              <p:par>
                                <p:cTn id="169" presetID="12" presetClass="entr" presetSubtype="4" fill="hold" nodeType="afterEffect">
                                  <p:stCondLst>
                                    <p:cond delay="0"/>
                                  </p:stCondLst>
                                  <p:childTnLst>
                                    <p:set>
                                      <p:cBhvr>
                                        <p:cTn id="170" dur="1" fill="hold">
                                          <p:stCondLst>
                                            <p:cond delay="0"/>
                                          </p:stCondLst>
                                        </p:cTn>
                                        <p:tgtEl>
                                          <p:spTgt spid="10"/>
                                        </p:tgtEl>
                                        <p:attrNameLst>
                                          <p:attrName>style.visibility</p:attrName>
                                        </p:attrNameLst>
                                      </p:cBhvr>
                                      <p:to>
                                        <p:strVal val="visible"/>
                                      </p:to>
                                    </p:set>
                                    <p:animEffect transition="in" filter="slide(fromBottom)">
                                      <p:cBhvr>
                                        <p:cTn id="171" dur="500"/>
                                        <p:tgtEl>
                                          <p:spTgt spid="10"/>
                                        </p:tgtEl>
                                      </p:cBhvr>
                                    </p:animEffect>
                                  </p:childTnLst>
                                </p:cTn>
                              </p:par>
                            </p:childTnLst>
                          </p:cTn>
                        </p:par>
                        <p:par>
                          <p:cTn id="172" fill="hold" nodeType="afterGroup">
                            <p:stCondLst>
                              <p:cond delay="1500"/>
                            </p:stCondLst>
                            <p:childTnLst>
                              <p:par>
                                <p:cTn id="173" presetID="12" presetClass="entr" presetSubtype="8" fill="hold" nodeType="afterEffect">
                                  <p:stCondLst>
                                    <p:cond delay="0"/>
                                  </p:stCondLst>
                                  <p:childTnLst>
                                    <p:set>
                                      <p:cBhvr>
                                        <p:cTn id="174" dur="1" fill="hold">
                                          <p:stCondLst>
                                            <p:cond delay="0"/>
                                          </p:stCondLst>
                                        </p:cTn>
                                        <p:tgtEl>
                                          <p:spTgt spid="19"/>
                                        </p:tgtEl>
                                        <p:attrNameLst>
                                          <p:attrName>style.visibility</p:attrName>
                                        </p:attrNameLst>
                                      </p:cBhvr>
                                      <p:to>
                                        <p:strVal val="visible"/>
                                      </p:to>
                                    </p:set>
                                    <p:animEffect transition="in" filter="slide(fromLeft)">
                                      <p:cBhvr>
                                        <p:cTn id="175" dur="500"/>
                                        <p:tgtEl>
                                          <p:spTgt spid="19"/>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3" presetClass="entr" presetSubtype="10" fill="hold" grpId="0" nodeType="clickEffect">
                                  <p:stCondLst>
                                    <p:cond delay="0"/>
                                  </p:stCondLst>
                                  <p:childTnLst>
                                    <p:set>
                                      <p:cBhvr>
                                        <p:cTn id="179" dur="1" fill="hold">
                                          <p:stCondLst>
                                            <p:cond delay="0"/>
                                          </p:stCondLst>
                                        </p:cTn>
                                        <p:tgtEl>
                                          <p:spTgt spid="54"/>
                                        </p:tgtEl>
                                        <p:attrNameLst>
                                          <p:attrName>style.visibility</p:attrName>
                                        </p:attrNameLst>
                                      </p:cBhvr>
                                      <p:to>
                                        <p:strVal val="visible"/>
                                      </p:to>
                                    </p:set>
                                    <p:animEffect transition="in" filter="blinds(horizontal)">
                                      <p:cBhvr>
                                        <p:cTn id="180" dur="500"/>
                                        <p:tgtEl>
                                          <p:spTgt spid="54"/>
                                        </p:tgtEl>
                                      </p:cBhvr>
                                    </p:animEffect>
                                  </p:childTnLst>
                                </p:cTn>
                              </p:par>
                            </p:childTnLst>
                          </p:cTn>
                        </p:par>
                        <p:par>
                          <p:cTn id="181" fill="hold" nodeType="afterGroup">
                            <p:stCondLst>
                              <p:cond delay="500"/>
                            </p:stCondLst>
                            <p:childTnLst>
                              <p:par>
                                <p:cTn id="182" presetID="12" presetClass="entr" presetSubtype="1" fill="hold" nodeType="afterEffect">
                                  <p:stCondLst>
                                    <p:cond delay="0"/>
                                  </p:stCondLst>
                                  <p:childTnLst>
                                    <p:set>
                                      <p:cBhvr>
                                        <p:cTn id="183" dur="1" fill="hold">
                                          <p:stCondLst>
                                            <p:cond delay="0"/>
                                          </p:stCondLst>
                                        </p:cTn>
                                        <p:tgtEl>
                                          <p:spTgt spid="11"/>
                                        </p:tgtEl>
                                        <p:attrNameLst>
                                          <p:attrName>style.visibility</p:attrName>
                                        </p:attrNameLst>
                                      </p:cBhvr>
                                      <p:to>
                                        <p:strVal val="visible"/>
                                      </p:to>
                                    </p:set>
                                    <p:animEffect transition="in" filter="slide(fromTop)">
                                      <p:cBhvr>
                                        <p:cTn id="184" dur="500"/>
                                        <p:tgtEl>
                                          <p:spTgt spid="11"/>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3" presetClass="entr" presetSubtype="10" fill="hold" grpId="0" nodeType="clickEffect">
                                  <p:stCondLst>
                                    <p:cond delay="0"/>
                                  </p:stCondLst>
                                  <p:childTnLst>
                                    <p:set>
                                      <p:cBhvr>
                                        <p:cTn id="188" dur="1" fill="hold">
                                          <p:stCondLst>
                                            <p:cond delay="0"/>
                                          </p:stCondLst>
                                        </p:cTn>
                                        <p:tgtEl>
                                          <p:spTgt spid="83"/>
                                        </p:tgtEl>
                                        <p:attrNameLst>
                                          <p:attrName>style.visibility</p:attrName>
                                        </p:attrNameLst>
                                      </p:cBhvr>
                                      <p:to>
                                        <p:strVal val="visible"/>
                                      </p:to>
                                    </p:set>
                                    <p:animEffect transition="in" filter="blinds(horizontal)">
                                      <p:cBhvr>
                                        <p:cTn id="18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7" grpId="0" animBg="1"/>
      <p:bldP spid="18" grpId="0" animBg="1"/>
      <p:bldP spid="20" grpId="0"/>
      <p:bldP spid="22" grpId="0" animBg="1"/>
      <p:bldP spid="29" grpId="0" animBg="1"/>
      <p:bldP spid="30" grpId="0" animBg="1"/>
      <p:bldP spid="32" grpId="0" animBg="1"/>
      <p:bldP spid="36" grpId="0" animBg="1"/>
      <p:bldP spid="46" grpId="0" animBg="1"/>
      <p:bldP spid="47" grpId="0" animBg="1"/>
      <p:bldP spid="52" grpId="0"/>
      <p:bldP spid="54" grpId="0"/>
      <p:bldP spid="55" grpId="0"/>
      <p:bldP spid="56" grpId="0"/>
      <p:bldP spid="81" grpId="0" animBg="1"/>
      <p:bldP spid="8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058" name="直接箭头连接符 3"/>
          <p:cNvCxnSpPr>
            <a:cxnSpLocks noChangeShapeType="1"/>
          </p:cNvCxnSpPr>
          <p:nvPr/>
        </p:nvCxnSpPr>
        <p:spPr bwMode="auto">
          <a:xfrm rot="5400000">
            <a:off x="1986756" y="176133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45059" name="直接箭头连接符 4"/>
          <p:cNvCxnSpPr>
            <a:cxnSpLocks noChangeShapeType="1"/>
          </p:cNvCxnSpPr>
          <p:nvPr/>
        </p:nvCxnSpPr>
        <p:spPr bwMode="auto">
          <a:xfrm rot="5400000">
            <a:off x="1942306" y="36933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5060" name="TextBox 5"/>
          <p:cNvSpPr txBox="1">
            <a:spLocks noChangeArrowheads="1"/>
          </p:cNvSpPr>
          <p:nvPr/>
        </p:nvSpPr>
        <p:spPr bwMode="auto">
          <a:xfrm>
            <a:off x="1714500" y="1976438"/>
            <a:ext cx="1000125" cy="522287"/>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1</a:t>
            </a:r>
            <a:r>
              <a:rPr lang="en-US" altLang="zh-CN" sz="2800" b="1">
                <a:solidFill>
                  <a:srgbClr val="0000CC"/>
                </a:solidFill>
                <a:sym typeface="Symbol" pitchFamily="18" charset="2"/>
              </a:rPr>
              <a:t>i</a:t>
            </a:r>
            <a:endParaRPr lang="zh-CN" altLang="en-US" sz="2800" b="1">
              <a:solidFill>
                <a:srgbClr val="0000CC"/>
              </a:solidFill>
            </a:endParaRPr>
          </a:p>
        </p:txBody>
      </p:sp>
      <p:sp>
        <p:nvSpPr>
          <p:cNvPr id="45061" name="流程图: 决策 6"/>
          <p:cNvSpPr>
            <a:spLocks noChangeArrowheads="1"/>
          </p:cNvSpPr>
          <p:nvPr/>
        </p:nvSpPr>
        <p:spPr bwMode="auto">
          <a:xfrm>
            <a:off x="1071563" y="4821238"/>
            <a:ext cx="2295525" cy="714375"/>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0000CC"/>
                </a:solidFill>
              </a:rPr>
              <a:t>i&gt;50</a:t>
            </a:r>
            <a:endParaRPr lang="zh-CN" altLang="en-US" sz="3200" b="1">
              <a:solidFill>
                <a:srgbClr val="0000CC"/>
              </a:solidFill>
            </a:endParaRPr>
          </a:p>
        </p:txBody>
      </p:sp>
      <p:cxnSp>
        <p:nvCxnSpPr>
          <p:cNvPr id="45062" name="直接箭头连接符 7"/>
          <p:cNvCxnSpPr>
            <a:cxnSpLocks noChangeShapeType="1"/>
          </p:cNvCxnSpPr>
          <p:nvPr/>
        </p:nvCxnSpPr>
        <p:spPr bwMode="auto">
          <a:xfrm rot="5400000">
            <a:off x="1983581" y="461883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45063" name="直接连接符 8"/>
          <p:cNvCxnSpPr>
            <a:cxnSpLocks noChangeShapeType="1"/>
          </p:cNvCxnSpPr>
          <p:nvPr/>
        </p:nvCxnSpPr>
        <p:spPr bwMode="auto">
          <a:xfrm rot="10800000">
            <a:off x="642938" y="5191125"/>
            <a:ext cx="428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5064" name="直接连接符 9"/>
          <p:cNvCxnSpPr>
            <a:cxnSpLocks noChangeShapeType="1"/>
          </p:cNvCxnSpPr>
          <p:nvPr/>
        </p:nvCxnSpPr>
        <p:spPr bwMode="auto">
          <a:xfrm rot="5400000" flipH="1" flipV="1">
            <a:off x="-607218" y="3940969"/>
            <a:ext cx="250031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5065" name="直接箭头连接符 10"/>
          <p:cNvCxnSpPr>
            <a:cxnSpLocks noChangeShapeType="1"/>
          </p:cNvCxnSpPr>
          <p:nvPr/>
        </p:nvCxnSpPr>
        <p:spPr bwMode="auto">
          <a:xfrm rot="5400000">
            <a:off x="1988344" y="5774532"/>
            <a:ext cx="452437" cy="0"/>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5066" name="流程图: 终止 11"/>
          <p:cNvSpPr>
            <a:spLocks noChangeArrowheads="1"/>
          </p:cNvSpPr>
          <p:nvPr/>
        </p:nvSpPr>
        <p:spPr bwMode="auto">
          <a:xfrm>
            <a:off x="1500188" y="976313"/>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开始</a:t>
            </a:r>
          </a:p>
        </p:txBody>
      </p:sp>
      <p:cxnSp>
        <p:nvCxnSpPr>
          <p:cNvPr id="45067" name="直接箭头连接符 12"/>
          <p:cNvCxnSpPr>
            <a:cxnSpLocks noChangeShapeType="1"/>
          </p:cNvCxnSpPr>
          <p:nvPr/>
        </p:nvCxnSpPr>
        <p:spPr bwMode="auto">
          <a:xfrm rot="5400000">
            <a:off x="1953419" y="2702719"/>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5068" name="TextBox 16"/>
          <p:cNvSpPr txBox="1">
            <a:spLocks noChangeArrowheads="1"/>
          </p:cNvSpPr>
          <p:nvPr/>
        </p:nvSpPr>
        <p:spPr bwMode="auto">
          <a:xfrm>
            <a:off x="1500188" y="3903663"/>
            <a:ext cx="1357312"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i+1</a:t>
            </a:r>
            <a:r>
              <a:rPr lang="en-US" altLang="zh-CN" sz="2800" b="1">
                <a:solidFill>
                  <a:srgbClr val="0000CC"/>
                </a:solidFill>
                <a:sym typeface="Symbol" pitchFamily="18" charset="2"/>
              </a:rPr>
              <a:t>i</a:t>
            </a:r>
            <a:endParaRPr lang="zh-CN" altLang="en-US" sz="2800" b="1">
              <a:solidFill>
                <a:srgbClr val="0000CC"/>
              </a:solidFill>
            </a:endParaRPr>
          </a:p>
        </p:txBody>
      </p:sp>
      <p:sp>
        <p:nvSpPr>
          <p:cNvPr id="45069" name="流程图: 终止 17"/>
          <p:cNvSpPr>
            <a:spLocks noChangeArrowheads="1"/>
          </p:cNvSpPr>
          <p:nvPr/>
        </p:nvSpPr>
        <p:spPr bwMode="auto">
          <a:xfrm>
            <a:off x="6000750" y="6072188"/>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结束</a:t>
            </a:r>
          </a:p>
        </p:txBody>
      </p:sp>
      <p:cxnSp>
        <p:nvCxnSpPr>
          <p:cNvPr id="45070" name="直接箭头连接符 18"/>
          <p:cNvCxnSpPr>
            <a:cxnSpLocks noChangeShapeType="1"/>
          </p:cNvCxnSpPr>
          <p:nvPr/>
        </p:nvCxnSpPr>
        <p:spPr bwMode="auto">
          <a:xfrm>
            <a:off x="642938" y="2690813"/>
            <a:ext cx="1500187"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5071" name="TextBox 19"/>
          <p:cNvSpPr txBox="1">
            <a:spLocks noChangeArrowheads="1"/>
          </p:cNvSpPr>
          <p:nvPr/>
        </p:nvSpPr>
        <p:spPr bwMode="auto">
          <a:xfrm>
            <a:off x="642938" y="46910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sp>
        <p:nvSpPr>
          <p:cNvPr id="45072" name="TextBox 20"/>
          <p:cNvSpPr txBox="1">
            <a:spLocks noChangeArrowheads="1"/>
          </p:cNvSpPr>
          <p:nvPr/>
        </p:nvSpPr>
        <p:spPr bwMode="auto">
          <a:xfrm>
            <a:off x="6643688" y="55975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sp>
        <p:nvSpPr>
          <p:cNvPr id="45073" name="平行四边形 21"/>
          <p:cNvSpPr>
            <a:spLocks noChangeArrowheads="1"/>
          </p:cNvSpPr>
          <p:nvPr/>
        </p:nvSpPr>
        <p:spPr bwMode="auto">
          <a:xfrm>
            <a:off x="974725" y="2905125"/>
            <a:ext cx="2428875" cy="571500"/>
          </a:xfrm>
          <a:prstGeom prst="parallelogram">
            <a:avLst>
              <a:gd name="adj" fmla="val 25008"/>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输入</a:t>
            </a:r>
            <a:r>
              <a:rPr lang="en-US" altLang="zh-CN" sz="2800" b="1">
                <a:solidFill>
                  <a:srgbClr val="0000CC"/>
                </a:solidFill>
              </a:rPr>
              <a:t>n</a:t>
            </a:r>
            <a:r>
              <a:rPr lang="en-US" altLang="zh-CN" sz="2800" b="1" baseline="-25000">
                <a:solidFill>
                  <a:srgbClr val="0000CC"/>
                </a:solidFill>
              </a:rPr>
              <a:t>i</a:t>
            </a:r>
            <a:r>
              <a:rPr lang="zh-CN" altLang="en-US" sz="2800" b="1">
                <a:solidFill>
                  <a:srgbClr val="0000CC"/>
                </a:solidFill>
              </a:rPr>
              <a:t>、</a:t>
            </a:r>
            <a:r>
              <a:rPr lang="en-US" altLang="zh-CN" sz="2800" b="1">
                <a:solidFill>
                  <a:srgbClr val="0000CC"/>
                </a:solidFill>
              </a:rPr>
              <a:t>g</a:t>
            </a:r>
            <a:r>
              <a:rPr lang="en-US" altLang="zh-CN" sz="2800" b="1" baseline="-25000">
                <a:solidFill>
                  <a:srgbClr val="0000CC"/>
                </a:solidFill>
              </a:rPr>
              <a:t>i</a:t>
            </a:r>
            <a:endParaRPr lang="zh-CN" altLang="en-US" sz="2800" b="1" baseline="-25000">
              <a:solidFill>
                <a:srgbClr val="0000CC"/>
              </a:solidFill>
            </a:endParaRPr>
          </a:p>
        </p:txBody>
      </p:sp>
      <p:sp>
        <p:nvSpPr>
          <p:cNvPr id="45074" name="TextBox 28"/>
          <p:cNvSpPr txBox="1">
            <a:spLocks noChangeArrowheads="1"/>
          </p:cNvSpPr>
          <p:nvPr/>
        </p:nvSpPr>
        <p:spPr bwMode="auto">
          <a:xfrm>
            <a:off x="6164263" y="1012825"/>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1</a:t>
            </a:r>
            <a:r>
              <a:rPr lang="en-US" altLang="zh-CN" sz="2800" b="1">
                <a:solidFill>
                  <a:srgbClr val="0000CC"/>
                </a:solidFill>
                <a:sym typeface="Symbol" pitchFamily="18" charset="2"/>
              </a:rPr>
              <a:t>i</a:t>
            </a:r>
            <a:endParaRPr lang="zh-CN" altLang="en-US" sz="2800" b="1">
              <a:solidFill>
                <a:srgbClr val="0000CC"/>
              </a:solidFill>
            </a:endParaRPr>
          </a:p>
        </p:txBody>
      </p:sp>
      <p:cxnSp>
        <p:nvCxnSpPr>
          <p:cNvPr id="45075" name="直接箭头连接符 30"/>
          <p:cNvCxnSpPr>
            <a:cxnSpLocks noChangeShapeType="1"/>
          </p:cNvCxnSpPr>
          <p:nvPr/>
        </p:nvCxnSpPr>
        <p:spPr bwMode="auto">
          <a:xfrm rot="5400000">
            <a:off x="6453981" y="173910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5076" name="流程图: 决策 31"/>
          <p:cNvSpPr>
            <a:spLocks noChangeArrowheads="1"/>
          </p:cNvSpPr>
          <p:nvPr/>
        </p:nvSpPr>
        <p:spPr bwMode="auto">
          <a:xfrm>
            <a:off x="5500688" y="1941513"/>
            <a:ext cx="2357437" cy="928687"/>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0000CC"/>
                </a:solidFill>
              </a:rPr>
              <a:t>g</a:t>
            </a:r>
            <a:r>
              <a:rPr lang="en-US" altLang="zh-CN" sz="3200" b="1" baseline="-25000">
                <a:solidFill>
                  <a:srgbClr val="0000CC"/>
                </a:solidFill>
              </a:rPr>
              <a:t>i</a:t>
            </a:r>
            <a:r>
              <a:rPr lang="en-US" altLang="zh-CN" sz="3200" b="1">
                <a:solidFill>
                  <a:srgbClr val="0000CC"/>
                </a:solidFill>
              </a:rPr>
              <a:t>≧80</a:t>
            </a:r>
            <a:endParaRPr lang="zh-CN" altLang="en-US" sz="3200" b="1">
              <a:solidFill>
                <a:srgbClr val="0000CC"/>
              </a:solidFill>
            </a:endParaRPr>
          </a:p>
        </p:txBody>
      </p:sp>
      <p:cxnSp>
        <p:nvCxnSpPr>
          <p:cNvPr id="45077" name="直接连接符 32"/>
          <p:cNvCxnSpPr>
            <a:cxnSpLocks noChangeShapeType="1"/>
          </p:cNvCxnSpPr>
          <p:nvPr/>
        </p:nvCxnSpPr>
        <p:spPr bwMode="auto">
          <a:xfrm rot="10800000">
            <a:off x="5038725" y="2403475"/>
            <a:ext cx="428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5078" name="直接连接符 33"/>
          <p:cNvCxnSpPr>
            <a:cxnSpLocks noChangeShapeType="1"/>
          </p:cNvCxnSpPr>
          <p:nvPr/>
        </p:nvCxnSpPr>
        <p:spPr bwMode="auto">
          <a:xfrm rot="10800000">
            <a:off x="7858125" y="2395538"/>
            <a:ext cx="428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5079" name="直接箭头连接符 34"/>
          <p:cNvCxnSpPr>
            <a:cxnSpLocks noChangeShapeType="1"/>
          </p:cNvCxnSpPr>
          <p:nvPr/>
        </p:nvCxnSpPr>
        <p:spPr bwMode="auto">
          <a:xfrm rot="5400000">
            <a:off x="4692650" y="2703513"/>
            <a:ext cx="642937"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5080" name="平行四边形 35"/>
          <p:cNvSpPr>
            <a:spLocks noChangeArrowheads="1"/>
          </p:cNvSpPr>
          <p:nvPr/>
        </p:nvSpPr>
        <p:spPr bwMode="auto">
          <a:xfrm>
            <a:off x="4143375" y="3013075"/>
            <a:ext cx="2428875" cy="571500"/>
          </a:xfrm>
          <a:prstGeom prst="parallelogram">
            <a:avLst>
              <a:gd name="adj" fmla="val 25008"/>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输出</a:t>
            </a:r>
            <a:r>
              <a:rPr lang="en-US" altLang="zh-CN" sz="2800" b="1">
                <a:solidFill>
                  <a:srgbClr val="0000CC"/>
                </a:solidFill>
              </a:rPr>
              <a:t>n</a:t>
            </a:r>
            <a:r>
              <a:rPr lang="en-US" altLang="zh-CN" sz="2800" b="1" baseline="-25000">
                <a:solidFill>
                  <a:srgbClr val="0000CC"/>
                </a:solidFill>
              </a:rPr>
              <a:t>i</a:t>
            </a:r>
            <a:r>
              <a:rPr lang="zh-CN" altLang="en-US" sz="2800" b="1">
                <a:solidFill>
                  <a:srgbClr val="0000CC"/>
                </a:solidFill>
              </a:rPr>
              <a:t>、</a:t>
            </a:r>
            <a:r>
              <a:rPr lang="en-US" altLang="zh-CN" sz="2800" b="1">
                <a:solidFill>
                  <a:srgbClr val="0000CC"/>
                </a:solidFill>
              </a:rPr>
              <a:t>g</a:t>
            </a:r>
            <a:r>
              <a:rPr lang="en-US" altLang="zh-CN" sz="2800" b="1" baseline="-25000">
                <a:solidFill>
                  <a:srgbClr val="0000CC"/>
                </a:solidFill>
              </a:rPr>
              <a:t>i</a:t>
            </a:r>
            <a:endParaRPr lang="zh-CN" altLang="en-US" sz="2800" b="1" baseline="-25000">
              <a:solidFill>
                <a:srgbClr val="0000CC"/>
              </a:solidFill>
            </a:endParaRPr>
          </a:p>
        </p:txBody>
      </p:sp>
      <p:cxnSp>
        <p:nvCxnSpPr>
          <p:cNvPr id="45081" name="直接连接符 36"/>
          <p:cNvCxnSpPr>
            <a:cxnSpLocks noChangeShapeType="1"/>
          </p:cNvCxnSpPr>
          <p:nvPr/>
        </p:nvCxnSpPr>
        <p:spPr bwMode="auto">
          <a:xfrm rot="5400000" flipH="1" flipV="1">
            <a:off x="7548562" y="3133726"/>
            <a:ext cx="14763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5082" name="直接连接符 38"/>
          <p:cNvCxnSpPr>
            <a:cxnSpLocks noChangeShapeType="1"/>
          </p:cNvCxnSpPr>
          <p:nvPr/>
        </p:nvCxnSpPr>
        <p:spPr bwMode="auto">
          <a:xfrm rot="5400000" flipH="1" flipV="1">
            <a:off x="5000625" y="3727450"/>
            <a:ext cx="285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5083" name="直接连接符 40"/>
          <p:cNvCxnSpPr>
            <a:cxnSpLocks noChangeShapeType="1"/>
          </p:cNvCxnSpPr>
          <p:nvPr/>
        </p:nvCxnSpPr>
        <p:spPr bwMode="auto">
          <a:xfrm rot="10800000">
            <a:off x="5143500" y="3870325"/>
            <a:ext cx="31432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5084" name="直接箭头连接符 44"/>
          <p:cNvCxnSpPr>
            <a:cxnSpLocks noChangeShapeType="1"/>
          </p:cNvCxnSpPr>
          <p:nvPr/>
        </p:nvCxnSpPr>
        <p:spPr bwMode="auto">
          <a:xfrm rot="5400000">
            <a:off x="6573044" y="4013994"/>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5085" name="TextBox 45"/>
          <p:cNvSpPr txBox="1">
            <a:spLocks noChangeArrowheads="1"/>
          </p:cNvSpPr>
          <p:nvPr/>
        </p:nvSpPr>
        <p:spPr bwMode="auto">
          <a:xfrm>
            <a:off x="6046788" y="4156075"/>
            <a:ext cx="1357312"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i+1</a:t>
            </a:r>
            <a:r>
              <a:rPr lang="en-US" altLang="zh-CN" sz="2800" b="1">
                <a:solidFill>
                  <a:srgbClr val="0000CC"/>
                </a:solidFill>
                <a:sym typeface="Symbol" pitchFamily="18" charset="2"/>
              </a:rPr>
              <a:t>i</a:t>
            </a:r>
            <a:endParaRPr lang="zh-CN" altLang="en-US" sz="2800" b="1">
              <a:solidFill>
                <a:srgbClr val="0000CC"/>
              </a:solidFill>
            </a:endParaRPr>
          </a:p>
        </p:txBody>
      </p:sp>
      <p:sp>
        <p:nvSpPr>
          <p:cNvPr id="45086" name="流程图: 决策 46"/>
          <p:cNvSpPr>
            <a:spLocks noChangeArrowheads="1"/>
          </p:cNvSpPr>
          <p:nvPr/>
        </p:nvSpPr>
        <p:spPr bwMode="auto">
          <a:xfrm>
            <a:off x="5584825" y="4954588"/>
            <a:ext cx="2295525" cy="714375"/>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0000CC"/>
                </a:solidFill>
              </a:rPr>
              <a:t>i&gt;50</a:t>
            </a:r>
            <a:endParaRPr lang="zh-CN" altLang="en-US" sz="3200" b="1">
              <a:solidFill>
                <a:srgbClr val="0000CC"/>
              </a:solidFill>
            </a:endParaRPr>
          </a:p>
        </p:txBody>
      </p:sp>
      <p:cxnSp>
        <p:nvCxnSpPr>
          <p:cNvPr id="45087" name="直接连接符 48"/>
          <p:cNvCxnSpPr>
            <a:cxnSpLocks noChangeShapeType="1"/>
            <a:stCxn id="45086" idx="1"/>
          </p:cNvCxnSpPr>
          <p:nvPr/>
        </p:nvCxnSpPr>
        <p:spPr bwMode="auto">
          <a:xfrm rot="10800000">
            <a:off x="3916363" y="5311775"/>
            <a:ext cx="16684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5088" name="直接连接符 49"/>
          <p:cNvCxnSpPr>
            <a:cxnSpLocks noChangeShapeType="1"/>
          </p:cNvCxnSpPr>
          <p:nvPr/>
        </p:nvCxnSpPr>
        <p:spPr bwMode="auto">
          <a:xfrm rot="5400000" flipH="1" flipV="1">
            <a:off x="2143125" y="3513138"/>
            <a:ext cx="35718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5089" name="直接箭头连接符 50"/>
          <p:cNvCxnSpPr>
            <a:cxnSpLocks noChangeShapeType="1"/>
          </p:cNvCxnSpPr>
          <p:nvPr/>
        </p:nvCxnSpPr>
        <p:spPr bwMode="auto">
          <a:xfrm>
            <a:off x="3929063" y="1727200"/>
            <a:ext cx="2714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5090" name="TextBox 51"/>
          <p:cNvSpPr txBox="1">
            <a:spLocks noChangeArrowheads="1"/>
          </p:cNvSpPr>
          <p:nvPr/>
        </p:nvSpPr>
        <p:spPr bwMode="auto">
          <a:xfrm>
            <a:off x="4929188" y="4762500"/>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sp>
        <p:nvSpPr>
          <p:cNvPr id="45091" name="TextBox 53"/>
          <p:cNvSpPr txBox="1">
            <a:spLocks noChangeArrowheads="1"/>
          </p:cNvSpPr>
          <p:nvPr/>
        </p:nvSpPr>
        <p:spPr bwMode="auto">
          <a:xfrm>
            <a:off x="2143125" y="5500688"/>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sp>
        <p:nvSpPr>
          <p:cNvPr id="45092" name="TextBox 54"/>
          <p:cNvSpPr txBox="1">
            <a:spLocks noChangeArrowheads="1"/>
          </p:cNvSpPr>
          <p:nvPr/>
        </p:nvSpPr>
        <p:spPr bwMode="auto">
          <a:xfrm>
            <a:off x="5000625" y="192881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sp>
        <p:nvSpPr>
          <p:cNvPr id="45093" name="TextBox 55"/>
          <p:cNvSpPr txBox="1">
            <a:spLocks noChangeArrowheads="1"/>
          </p:cNvSpPr>
          <p:nvPr/>
        </p:nvSpPr>
        <p:spPr bwMode="auto">
          <a:xfrm>
            <a:off x="7715250" y="187007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cxnSp>
        <p:nvCxnSpPr>
          <p:cNvPr id="45094" name="直接箭头连接符 66"/>
          <p:cNvCxnSpPr>
            <a:cxnSpLocks noChangeShapeType="1"/>
          </p:cNvCxnSpPr>
          <p:nvPr/>
        </p:nvCxnSpPr>
        <p:spPr bwMode="auto">
          <a:xfrm rot="5400000">
            <a:off x="6488906" y="588248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45095" name="直接箭头连接符 76"/>
          <p:cNvCxnSpPr>
            <a:cxnSpLocks noChangeShapeType="1"/>
          </p:cNvCxnSpPr>
          <p:nvPr/>
        </p:nvCxnSpPr>
        <p:spPr bwMode="auto">
          <a:xfrm rot="5400000">
            <a:off x="6573044" y="4823619"/>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45096" name="直接箭头连接符 78"/>
          <p:cNvCxnSpPr>
            <a:cxnSpLocks noChangeShapeType="1"/>
          </p:cNvCxnSpPr>
          <p:nvPr/>
        </p:nvCxnSpPr>
        <p:spPr bwMode="auto">
          <a:xfrm rot="5400000">
            <a:off x="6501607" y="869156"/>
            <a:ext cx="28575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5097" name="TextBox 80"/>
          <p:cNvSpPr txBox="1">
            <a:spLocks noChangeArrowheads="1"/>
          </p:cNvSpPr>
          <p:nvPr/>
        </p:nvSpPr>
        <p:spPr bwMode="auto">
          <a:xfrm>
            <a:off x="357188" y="214313"/>
            <a:ext cx="4071937" cy="523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a:solidFill>
                  <a:srgbClr val="C00000"/>
                </a:solidFill>
              </a:rPr>
              <a:t>如果包括输入数据部分</a:t>
            </a:r>
            <a:endParaRPr lang="zh-CN" altLang="en-US" sz="2800" b="1">
              <a:solidFill>
                <a:srgbClr val="C00000"/>
              </a:solidFill>
            </a:endParaRPr>
          </a:p>
        </p:txBody>
      </p:sp>
      <p:sp>
        <p:nvSpPr>
          <p:cNvPr id="45098" name="TextBox 82"/>
          <p:cNvSpPr txBox="1">
            <a:spLocks noChangeArrowheads="1"/>
          </p:cNvSpPr>
          <p:nvPr/>
        </p:nvSpPr>
        <p:spPr bwMode="auto">
          <a:xfrm>
            <a:off x="1857375" y="5861050"/>
            <a:ext cx="714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600" b="1">
                <a:solidFill>
                  <a:srgbClr val="FF0000"/>
                </a:solidFill>
              </a:rPr>
              <a:t>①</a:t>
            </a:r>
            <a:endParaRPr lang="zh-CN" altLang="en-US" sz="3600" b="1">
              <a:solidFill>
                <a:srgbClr val="FF0000"/>
              </a:solidFill>
            </a:endParaRPr>
          </a:p>
        </p:txBody>
      </p:sp>
      <p:sp>
        <p:nvSpPr>
          <p:cNvPr id="44" name="TextBox 43"/>
          <p:cNvSpPr txBox="1">
            <a:spLocks noChangeArrowheads="1"/>
          </p:cNvSpPr>
          <p:nvPr/>
        </p:nvSpPr>
        <p:spPr bwMode="auto">
          <a:xfrm>
            <a:off x="6299200" y="190500"/>
            <a:ext cx="714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600" b="1">
                <a:solidFill>
                  <a:srgbClr val="FF0000"/>
                </a:solidFill>
              </a:rPr>
              <a:t>①</a:t>
            </a:r>
            <a:endParaRPr lang="zh-CN" altLang="en-US" sz="3600" b="1">
              <a:solidFill>
                <a:srgbClr val="FF0000"/>
              </a:solidFill>
            </a:endParaRPr>
          </a:p>
        </p:txBody>
      </p:sp>
      <p:pic>
        <p:nvPicPr>
          <p:cNvPr id="45100"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 calcmode="lin" valueType="num">
                                      <p:cBhvr>
                                        <p:cTn id="9" dur="500" fill="hold"/>
                                        <p:tgtEl>
                                          <p:spTgt spid="44"/>
                                        </p:tgtEl>
                                        <p:attrNameLst>
                                          <p:attrName>style.rotation</p:attrName>
                                        </p:attrNameLst>
                                      </p:cBhvr>
                                      <p:tavLst>
                                        <p:tav tm="0">
                                          <p:val>
                                            <p:fltVal val="360"/>
                                          </p:val>
                                        </p:tav>
                                        <p:tav tm="100000">
                                          <p:val>
                                            <p:fltVal val="0"/>
                                          </p:val>
                                        </p:tav>
                                      </p:tavLst>
                                    </p:anim>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250825" y="1628775"/>
            <a:ext cx="8569325" cy="4495800"/>
          </a:xfrm>
        </p:spPr>
        <p:txBody>
          <a:bodyPr/>
          <a:lstStyle/>
          <a:p>
            <a:pPr>
              <a:buFont typeface="Wingdings" pitchFamily="2" charset="2"/>
              <a:buNone/>
            </a:pPr>
            <a:r>
              <a:rPr lang="en-US" altLang="zh-CN"/>
              <a:t>  </a:t>
            </a:r>
            <a:r>
              <a:rPr lang="zh-CN" altLang="zh-CN"/>
              <a:t>例</a:t>
            </a:r>
            <a:r>
              <a:rPr lang="en-US" altLang="zh-CN"/>
              <a:t>2.8 </a:t>
            </a:r>
            <a:r>
              <a:rPr lang="zh-CN" altLang="zh-CN"/>
              <a:t>例</a:t>
            </a:r>
            <a:r>
              <a:rPr lang="en-US" altLang="zh-CN"/>
              <a:t>2.3</a:t>
            </a:r>
            <a:r>
              <a:rPr lang="zh-CN" altLang="zh-CN"/>
              <a:t>判定闰年的算法用流程图表示。判定</a:t>
            </a:r>
            <a:r>
              <a:rPr lang="en-US" altLang="zh-CN"/>
              <a:t>2000</a:t>
            </a:r>
            <a:r>
              <a:rPr lang="zh-CN" altLang="zh-CN"/>
              <a:t>—</a:t>
            </a:r>
            <a:r>
              <a:rPr lang="en-US" altLang="zh-CN"/>
              <a:t>2500</a:t>
            </a:r>
            <a:r>
              <a:rPr lang="zh-CN" altLang="zh-CN"/>
              <a:t>年中的每一年是否闰年，将结果输出。</a:t>
            </a:r>
            <a:endParaRPr lang="zh-CN" altLang="en-US"/>
          </a:p>
        </p:txBody>
      </p:sp>
      <p:pic>
        <p:nvPicPr>
          <p:cNvPr id="46083"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a:cxnSpLocks noChangeShapeType="1"/>
          </p:cNvCxnSpPr>
          <p:nvPr/>
        </p:nvCxnSpPr>
        <p:spPr bwMode="auto">
          <a:xfrm rot="5400000">
            <a:off x="1785144" y="737394"/>
            <a:ext cx="269875" cy="11113"/>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 name="直接箭头连接符 4"/>
          <p:cNvCxnSpPr>
            <a:cxnSpLocks noChangeShapeType="1"/>
          </p:cNvCxnSpPr>
          <p:nvPr/>
        </p:nvCxnSpPr>
        <p:spPr bwMode="auto">
          <a:xfrm rot="5400000">
            <a:off x="1798638" y="2700338"/>
            <a:ext cx="261937"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 name="直接箭头连接符 7"/>
          <p:cNvCxnSpPr>
            <a:cxnSpLocks noChangeShapeType="1"/>
          </p:cNvCxnSpPr>
          <p:nvPr/>
        </p:nvCxnSpPr>
        <p:spPr bwMode="auto">
          <a:xfrm rot="5400000">
            <a:off x="1751013" y="5081588"/>
            <a:ext cx="357187"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0" name="直接连接符 9"/>
          <p:cNvCxnSpPr>
            <a:cxnSpLocks noChangeShapeType="1"/>
          </p:cNvCxnSpPr>
          <p:nvPr/>
        </p:nvCxnSpPr>
        <p:spPr bwMode="auto">
          <a:xfrm rot="5400000" flipH="1" flipV="1">
            <a:off x="-2347119" y="3847307"/>
            <a:ext cx="48371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1" name="直接箭头连接符 10"/>
          <p:cNvCxnSpPr>
            <a:cxnSpLocks noChangeShapeType="1"/>
          </p:cNvCxnSpPr>
          <p:nvPr/>
        </p:nvCxnSpPr>
        <p:spPr bwMode="auto">
          <a:xfrm flipV="1">
            <a:off x="3286125" y="6267450"/>
            <a:ext cx="428625" cy="19050"/>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3" name="直接箭头连接符 12"/>
          <p:cNvCxnSpPr>
            <a:cxnSpLocks noChangeShapeType="1"/>
          </p:cNvCxnSpPr>
          <p:nvPr/>
        </p:nvCxnSpPr>
        <p:spPr bwMode="auto">
          <a:xfrm rot="5400000">
            <a:off x="1752600" y="1408113"/>
            <a:ext cx="350837"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5" name="直接箭头连接符 14"/>
          <p:cNvCxnSpPr>
            <a:cxnSpLocks noChangeShapeType="1"/>
          </p:cNvCxnSpPr>
          <p:nvPr/>
        </p:nvCxnSpPr>
        <p:spPr bwMode="auto">
          <a:xfrm>
            <a:off x="71438" y="1403350"/>
            <a:ext cx="185737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6" name="TextBox 15"/>
          <p:cNvSpPr txBox="1">
            <a:spLocks noChangeArrowheads="1"/>
          </p:cNvSpPr>
          <p:nvPr/>
        </p:nvSpPr>
        <p:spPr bwMode="auto">
          <a:xfrm>
            <a:off x="214313" y="63341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sp>
        <p:nvSpPr>
          <p:cNvPr id="19" name="TextBox 18"/>
          <p:cNvSpPr txBox="1">
            <a:spLocks noChangeArrowheads="1"/>
          </p:cNvSpPr>
          <p:nvPr/>
        </p:nvSpPr>
        <p:spPr bwMode="auto">
          <a:xfrm>
            <a:off x="1928813" y="4046538"/>
            <a:ext cx="571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sp>
        <p:nvSpPr>
          <p:cNvPr id="22" name="TextBox 21"/>
          <p:cNvSpPr txBox="1">
            <a:spLocks noChangeArrowheads="1"/>
          </p:cNvSpPr>
          <p:nvPr/>
        </p:nvSpPr>
        <p:spPr bwMode="auto">
          <a:xfrm>
            <a:off x="1993900" y="2493963"/>
            <a:ext cx="571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cxnSp>
        <p:nvCxnSpPr>
          <p:cNvPr id="24" name="直接箭头连接符 23"/>
          <p:cNvCxnSpPr>
            <a:cxnSpLocks noChangeShapeType="1"/>
          </p:cNvCxnSpPr>
          <p:nvPr/>
        </p:nvCxnSpPr>
        <p:spPr bwMode="auto">
          <a:xfrm rot="5400000">
            <a:off x="1749425" y="4295775"/>
            <a:ext cx="357188"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26" name="直接连接符 25"/>
          <p:cNvCxnSpPr>
            <a:cxnSpLocks noChangeShapeType="1"/>
          </p:cNvCxnSpPr>
          <p:nvPr/>
        </p:nvCxnSpPr>
        <p:spPr bwMode="auto">
          <a:xfrm rot="10800000">
            <a:off x="3786188" y="2760663"/>
            <a:ext cx="18573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grpSp>
        <p:nvGrpSpPr>
          <p:cNvPr id="2" name="组合 131"/>
          <p:cNvGrpSpPr>
            <a:grpSpLocks/>
          </p:cNvGrpSpPr>
          <p:nvPr/>
        </p:nvGrpSpPr>
        <p:grpSpPr bwMode="auto">
          <a:xfrm>
            <a:off x="1214438" y="123825"/>
            <a:ext cx="1285875" cy="522288"/>
            <a:chOff x="1214415" y="123666"/>
            <a:chExt cx="1285883" cy="523220"/>
          </a:xfrm>
        </p:grpSpPr>
        <p:sp>
          <p:nvSpPr>
            <p:cNvPr id="47173" name="流程图: 终止 11"/>
            <p:cNvSpPr>
              <a:spLocks noChangeArrowheads="1"/>
            </p:cNvSpPr>
            <p:nvPr/>
          </p:nvSpPr>
          <p:spPr bwMode="auto">
            <a:xfrm>
              <a:off x="1214415" y="161766"/>
              <a:ext cx="1285883" cy="428628"/>
            </a:xfrm>
            <a:prstGeom prst="flowChartTerminator">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800" b="1">
                <a:solidFill>
                  <a:srgbClr val="0000CC"/>
                </a:solidFill>
              </a:endParaRPr>
            </a:p>
          </p:txBody>
        </p:sp>
        <p:sp>
          <p:nvSpPr>
            <p:cNvPr id="47174" name="TextBox 28"/>
            <p:cNvSpPr txBox="1">
              <a:spLocks noChangeArrowheads="1"/>
            </p:cNvSpPr>
            <p:nvPr/>
          </p:nvSpPr>
          <p:spPr bwMode="auto">
            <a:xfrm>
              <a:off x="1462066" y="12366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a:solidFill>
                    <a:srgbClr val="0000CC"/>
                  </a:solidFill>
                </a:rPr>
                <a:t>开始</a:t>
              </a:r>
              <a:endParaRPr lang="zh-CN" altLang="en-US" sz="2800"/>
            </a:p>
          </p:txBody>
        </p:sp>
      </p:grpSp>
      <p:grpSp>
        <p:nvGrpSpPr>
          <p:cNvPr id="3" name="组合 132"/>
          <p:cNvGrpSpPr>
            <a:grpSpLocks/>
          </p:cNvGrpSpPr>
          <p:nvPr/>
        </p:nvGrpSpPr>
        <p:grpSpPr bwMode="auto">
          <a:xfrm>
            <a:off x="785813" y="779463"/>
            <a:ext cx="2286000" cy="523875"/>
            <a:chOff x="785786" y="779671"/>
            <a:chExt cx="2286016" cy="523220"/>
          </a:xfrm>
        </p:grpSpPr>
        <p:sp>
          <p:nvSpPr>
            <p:cNvPr id="47171" name="TextBox 5"/>
            <p:cNvSpPr txBox="1">
              <a:spLocks noChangeArrowheads="1"/>
            </p:cNvSpPr>
            <p:nvPr/>
          </p:nvSpPr>
          <p:spPr bwMode="auto">
            <a:xfrm>
              <a:off x="785786" y="855055"/>
              <a:ext cx="2286016" cy="40011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a:solidFill>
                  <a:srgbClr val="0000CC"/>
                </a:solidFill>
              </a:endParaRPr>
            </a:p>
          </p:txBody>
        </p:sp>
        <p:sp>
          <p:nvSpPr>
            <p:cNvPr id="47172" name="TextBox 29"/>
            <p:cNvSpPr txBox="1">
              <a:spLocks noChangeArrowheads="1"/>
            </p:cNvSpPr>
            <p:nvPr/>
          </p:nvSpPr>
          <p:spPr bwMode="auto">
            <a:xfrm>
              <a:off x="922539" y="779671"/>
              <a:ext cx="20717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solidFill>
                    <a:srgbClr val="0000CC"/>
                  </a:solidFill>
                </a:rPr>
                <a:t>2000</a:t>
              </a:r>
              <a:r>
                <a:rPr lang="en-US" altLang="zh-CN" sz="2800" b="1">
                  <a:solidFill>
                    <a:srgbClr val="0000CC"/>
                  </a:solidFill>
                  <a:sym typeface="Symbol" pitchFamily="18" charset="2"/>
                </a:rPr>
                <a:t>year</a:t>
              </a:r>
              <a:endParaRPr lang="zh-CN" altLang="en-US" sz="2800" b="1">
                <a:solidFill>
                  <a:srgbClr val="0000CC"/>
                </a:solidFill>
              </a:endParaRPr>
            </a:p>
          </p:txBody>
        </p:sp>
      </p:grpSp>
      <p:grpSp>
        <p:nvGrpSpPr>
          <p:cNvPr id="6" name="组合 133"/>
          <p:cNvGrpSpPr>
            <a:grpSpLocks/>
          </p:cNvGrpSpPr>
          <p:nvPr/>
        </p:nvGrpSpPr>
        <p:grpSpPr bwMode="auto">
          <a:xfrm>
            <a:off x="214313" y="1557338"/>
            <a:ext cx="3429000" cy="1047750"/>
            <a:chOff x="214282" y="1558095"/>
            <a:chExt cx="3429024" cy="1047622"/>
          </a:xfrm>
        </p:grpSpPr>
        <p:sp>
          <p:nvSpPr>
            <p:cNvPr id="47169" name="流程图: 决策 6"/>
            <p:cNvSpPr>
              <a:spLocks noChangeArrowheads="1"/>
            </p:cNvSpPr>
            <p:nvPr/>
          </p:nvSpPr>
          <p:spPr bwMode="auto">
            <a:xfrm>
              <a:off x="214282" y="1558095"/>
              <a:ext cx="3429024" cy="1047622"/>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400" b="1">
                <a:solidFill>
                  <a:srgbClr val="0000CC"/>
                </a:solidFill>
              </a:endParaRPr>
            </a:p>
          </p:txBody>
        </p:sp>
        <p:sp>
          <p:nvSpPr>
            <p:cNvPr id="47170" name="TextBox 31"/>
            <p:cNvSpPr txBox="1">
              <a:spLocks noChangeArrowheads="1"/>
            </p:cNvSpPr>
            <p:nvPr/>
          </p:nvSpPr>
          <p:spPr bwMode="auto">
            <a:xfrm>
              <a:off x="857224" y="1730793"/>
              <a:ext cx="207170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0000CC"/>
                  </a:solidFill>
                </a:rPr>
                <a:t>year</a:t>
              </a:r>
              <a:r>
                <a:rPr lang="zh-CN" altLang="en-US" sz="2800" b="1">
                  <a:solidFill>
                    <a:srgbClr val="0000CC"/>
                  </a:solidFill>
                </a:rPr>
                <a:t>不能</a:t>
              </a:r>
              <a:endParaRPr lang="en-US" altLang="zh-CN" sz="2800" b="1">
                <a:solidFill>
                  <a:srgbClr val="0000CC"/>
                </a:solidFill>
              </a:endParaRPr>
            </a:p>
            <a:p>
              <a:pPr algn="ctr" eaLnBrk="1" hangingPunct="1">
                <a:lnSpc>
                  <a:spcPts val="2700"/>
                </a:lnSpc>
              </a:pPr>
              <a:r>
                <a:rPr lang="zh-CN" altLang="en-US" sz="2800" b="1">
                  <a:solidFill>
                    <a:srgbClr val="0000CC"/>
                  </a:solidFill>
                </a:rPr>
                <a:t>被</a:t>
              </a:r>
              <a:r>
                <a:rPr lang="en-US" altLang="zh-CN" sz="2800" b="1">
                  <a:solidFill>
                    <a:srgbClr val="0000CC"/>
                  </a:solidFill>
                </a:rPr>
                <a:t>4</a:t>
              </a:r>
              <a:r>
                <a:rPr lang="zh-CN" altLang="en-US" sz="2800" b="1">
                  <a:solidFill>
                    <a:srgbClr val="0000CC"/>
                  </a:solidFill>
                </a:rPr>
                <a:t>整除</a:t>
              </a:r>
            </a:p>
          </p:txBody>
        </p:sp>
      </p:grpSp>
      <p:grpSp>
        <p:nvGrpSpPr>
          <p:cNvPr id="7" name="组合 135"/>
          <p:cNvGrpSpPr>
            <a:grpSpLocks/>
          </p:cNvGrpSpPr>
          <p:nvPr/>
        </p:nvGrpSpPr>
        <p:grpSpPr bwMode="auto">
          <a:xfrm>
            <a:off x="785813" y="4405313"/>
            <a:ext cx="2357437" cy="522287"/>
            <a:chOff x="785786" y="4405161"/>
            <a:chExt cx="2357454" cy="523220"/>
          </a:xfrm>
        </p:grpSpPr>
        <p:sp>
          <p:nvSpPr>
            <p:cNvPr id="47167" name="平行四边形 16"/>
            <p:cNvSpPr>
              <a:spLocks noChangeArrowheads="1"/>
            </p:cNvSpPr>
            <p:nvPr/>
          </p:nvSpPr>
          <p:spPr bwMode="auto">
            <a:xfrm>
              <a:off x="785786" y="4467504"/>
              <a:ext cx="2357454" cy="428628"/>
            </a:xfrm>
            <a:prstGeom prst="parallelogram">
              <a:avLst>
                <a:gd name="adj" fmla="val 25005"/>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baseline="-25000">
                <a:solidFill>
                  <a:srgbClr val="0000CC"/>
                </a:solidFill>
              </a:endParaRPr>
            </a:p>
          </p:txBody>
        </p:sp>
        <p:sp>
          <p:nvSpPr>
            <p:cNvPr id="47168" name="TextBox 32"/>
            <p:cNvSpPr txBox="1">
              <a:spLocks noChangeArrowheads="1"/>
            </p:cNvSpPr>
            <p:nvPr/>
          </p:nvSpPr>
          <p:spPr bwMode="auto">
            <a:xfrm>
              <a:off x="882624" y="4405161"/>
              <a:ext cx="2214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year</a:t>
              </a:r>
              <a:r>
                <a:rPr lang="zh-CN" altLang="en-US" sz="2800" b="1">
                  <a:solidFill>
                    <a:srgbClr val="0000CC"/>
                  </a:solidFill>
                </a:rPr>
                <a:t>是闰年</a:t>
              </a:r>
            </a:p>
          </p:txBody>
        </p:sp>
      </p:grpSp>
      <p:grpSp>
        <p:nvGrpSpPr>
          <p:cNvPr id="9" name="组合 134"/>
          <p:cNvGrpSpPr>
            <a:grpSpLocks/>
          </p:cNvGrpSpPr>
          <p:nvPr/>
        </p:nvGrpSpPr>
        <p:grpSpPr bwMode="auto">
          <a:xfrm>
            <a:off x="357188" y="2830513"/>
            <a:ext cx="3143250" cy="1285875"/>
            <a:chOff x="357158" y="2830553"/>
            <a:chExt cx="3143272" cy="1285884"/>
          </a:xfrm>
        </p:grpSpPr>
        <p:sp>
          <p:nvSpPr>
            <p:cNvPr id="47165" name="流程图: 决策 22"/>
            <p:cNvSpPr>
              <a:spLocks noChangeArrowheads="1"/>
            </p:cNvSpPr>
            <p:nvPr/>
          </p:nvSpPr>
          <p:spPr bwMode="auto">
            <a:xfrm>
              <a:off x="357158" y="2830553"/>
              <a:ext cx="3143272" cy="1285884"/>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800" b="1">
                <a:solidFill>
                  <a:srgbClr val="0000CC"/>
                </a:solidFill>
              </a:endParaRPr>
            </a:p>
          </p:txBody>
        </p:sp>
        <p:sp>
          <p:nvSpPr>
            <p:cNvPr id="47166" name="TextBox 33"/>
            <p:cNvSpPr txBox="1">
              <a:spLocks noChangeArrowheads="1"/>
            </p:cNvSpPr>
            <p:nvPr/>
          </p:nvSpPr>
          <p:spPr bwMode="auto">
            <a:xfrm>
              <a:off x="857224" y="3087729"/>
              <a:ext cx="207170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0000CC"/>
                  </a:solidFill>
                </a:rPr>
                <a:t>year</a:t>
              </a:r>
              <a:r>
                <a:rPr lang="zh-CN" altLang="en-US" sz="2800" b="1">
                  <a:solidFill>
                    <a:srgbClr val="0000CC"/>
                  </a:solidFill>
                </a:rPr>
                <a:t>不能</a:t>
              </a:r>
              <a:endParaRPr lang="en-US" altLang="zh-CN" sz="2800" b="1">
                <a:solidFill>
                  <a:srgbClr val="0000CC"/>
                </a:solidFill>
              </a:endParaRPr>
            </a:p>
            <a:p>
              <a:pPr algn="ctr" eaLnBrk="1" hangingPunct="1">
                <a:lnSpc>
                  <a:spcPts val="2700"/>
                </a:lnSpc>
              </a:pPr>
              <a:r>
                <a:rPr lang="zh-CN" altLang="en-US" sz="2800" b="1">
                  <a:solidFill>
                    <a:srgbClr val="0000CC"/>
                  </a:solidFill>
                </a:rPr>
                <a:t>被</a:t>
              </a:r>
              <a:r>
                <a:rPr lang="en-US" altLang="zh-CN" sz="2800" b="1">
                  <a:solidFill>
                    <a:srgbClr val="0000CC"/>
                  </a:solidFill>
                </a:rPr>
                <a:t>100</a:t>
              </a:r>
              <a:r>
                <a:rPr lang="zh-CN" altLang="en-US" sz="2800" b="1">
                  <a:solidFill>
                    <a:srgbClr val="0000CC"/>
                  </a:solidFill>
                </a:rPr>
                <a:t>整除</a:t>
              </a:r>
            </a:p>
          </p:txBody>
        </p:sp>
      </p:grpSp>
      <p:grpSp>
        <p:nvGrpSpPr>
          <p:cNvPr id="12" name="组合 136"/>
          <p:cNvGrpSpPr>
            <a:grpSpLocks/>
          </p:cNvGrpSpPr>
          <p:nvPr/>
        </p:nvGrpSpPr>
        <p:grpSpPr bwMode="auto">
          <a:xfrm>
            <a:off x="592138" y="5137150"/>
            <a:ext cx="2643187" cy="523875"/>
            <a:chOff x="591475" y="5137389"/>
            <a:chExt cx="2643206" cy="523220"/>
          </a:xfrm>
        </p:grpSpPr>
        <p:sp>
          <p:nvSpPr>
            <p:cNvPr id="47163" name="TextBox 13"/>
            <p:cNvSpPr txBox="1">
              <a:spLocks noChangeArrowheads="1"/>
            </p:cNvSpPr>
            <p:nvPr/>
          </p:nvSpPr>
          <p:spPr bwMode="auto">
            <a:xfrm>
              <a:off x="682099" y="5239805"/>
              <a:ext cx="2461141" cy="40011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a:solidFill>
                  <a:srgbClr val="0000CC"/>
                </a:solidFill>
              </a:endParaRPr>
            </a:p>
          </p:txBody>
        </p:sp>
        <p:sp>
          <p:nvSpPr>
            <p:cNvPr id="47164" name="TextBox 35"/>
            <p:cNvSpPr txBox="1">
              <a:spLocks noChangeArrowheads="1"/>
            </p:cNvSpPr>
            <p:nvPr/>
          </p:nvSpPr>
          <p:spPr bwMode="auto">
            <a:xfrm>
              <a:off x="591475" y="5137389"/>
              <a:ext cx="26432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year+1</a:t>
              </a:r>
              <a:r>
                <a:rPr lang="en-US" altLang="zh-CN" sz="2800" b="1">
                  <a:solidFill>
                    <a:srgbClr val="0000CC"/>
                  </a:solidFill>
                  <a:sym typeface="Symbol" pitchFamily="18" charset="2"/>
                </a:rPr>
                <a:t>year</a:t>
              </a:r>
              <a:endParaRPr lang="zh-CN" altLang="en-US" sz="2800" b="1">
                <a:solidFill>
                  <a:srgbClr val="0000CC"/>
                </a:solidFill>
              </a:endParaRPr>
            </a:p>
          </p:txBody>
        </p:sp>
      </p:grpSp>
      <p:grpSp>
        <p:nvGrpSpPr>
          <p:cNvPr id="14" name="组合 41"/>
          <p:cNvGrpSpPr>
            <a:grpSpLocks/>
          </p:cNvGrpSpPr>
          <p:nvPr/>
        </p:nvGrpSpPr>
        <p:grpSpPr bwMode="auto">
          <a:xfrm>
            <a:off x="500063" y="5857875"/>
            <a:ext cx="2786062" cy="857250"/>
            <a:chOff x="4714876" y="785794"/>
            <a:chExt cx="2786082" cy="857256"/>
          </a:xfrm>
        </p:grpSpPr>
        <p:sp>
          <p:nvSpPr>
            <p:cNvPr id="47161" name="流程图: 决策 39"/>
            <p:cNvSpPr>
              <a:spLocks noChangeArrowheads="1"/>
            </p:cNvSpPr>
            <p:nvPr/>
          </p:nvSpPr>
          <p:spPr bwMode="auto">
            <a:xfrm>
              <a:off x="4714876" y="785794"/>
              <a:ext cx="2786082" cy="857256"/>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800" b="1">
                <a:solidFill>
                  <a:srgbClr val="0000CC"/>
                </a:solidFill>
              </a:endParaRPr>
            </a:p>
          </p:txBody>
        </p:sp>
        <p:sp>
          <p:nvSpPr>
            <p:cNvPr id="47162" name="TextBox 40"/>
            <p:cNvSpPr txBox="1">
              <a:spLocks noChangeArrowheads="1"/>
            </p:cNvSpPr>
            <p:nvPr/>
          </p:nvSpPr>
          <p:spPr bwMode="auto">
            <a:xfrm>
              <a:off x="4995866" y="1000108"/>
              <a:ext cx="2071702"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0000CC"/>
                  </a:solidFill>
                </a:rPr>
                <a:t>year&gt;2500</a:t>
              </a:r>
              <a:endParaRPr lang="zh-CN" altLang="en-US" sz="2800" b="1">
                <a:solidFill>
                  <a:srgbClr val="0000CC"/>
                </a:solidFill>
              </a:endParaRPr>
            </a:p>
          </p:txBody>
        </p:sp>
      </p:grpSp>
      <p:cxnSp>
        <p:nvCxnSpPr>
          <p:cNvPr id="48" name="直接箭头连接符 47"/>
          <p:cNvCxnSpPr>
            <a:cxnSpLocks noChangeShapeType="1"/>
          </p:cNvCxnSpPr>
          <p:nvPr/>
        </p:nvCxnSpPr>
        <p:spPr bwMode="auto">
          <a:xfrm rot="5400000">
            <a:off x="1715294" y="5766594"/>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49" name="直接连接符 48"/>
          <p:cNvCxnSpPr>
            <a:cxnSpLocks noChangeShapeType="1"/>
          </p:cNvCxnSpPr>
          <p:nvPr/>
        </p:nvCxnSpPr>
        <p:spPr bwMode="auto">
          <a:xfrm rot="10800000">
            <a:off x="71438" y="6267450"/>
            <a:ext cx="428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grpSp>
        <p:nvGrpSpPr>
          <p:cNvPr id="17" name="组合 141"/>
          <p:cNvGrpSpPr>
            <a:grpSpLocks/>
          </p:cNvGrpSpPr>
          <p:nvPr/>
        </p:nvGrpSpPr>
        <p:grpSpPr bwMode="auto">
          <a:xfrm>
            <a:off x="3694113" y="5994400"/>
            <a:ext cx="1285875" cy="523875"/>
            <a:chOff x="3694741" y="5994645"/>
            <a:chExt cx="1285883" cy="523220"/>
          </a:xfrm>
        </p:grpSpPr>
        <p:sp>
          <p:nvSpPr>
            <p:cNvPr id="47159" name="流程图: 终止 60"/>
            <p:cNvSpPr>
              <a:spLocks noChangeArrowheads="1"/>
            </p:cNvSpPr>
            <p:nvPr/>
          </p:nvSpPr>
          <p:spPr bwMode="auto">
            <a:xfrm>
              <a:off x="3694741" y="6046897"/>
              <a:ext cx="1285883" cy="428628"/>
            </a:xfrm>
            <a:prstGeom prst="flowChartTerminator">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800" b="1">
                <a:solidFill>
                  <a:srgbClr val="0000CC"/>
                </a:solidFill>
              </a:endParaRPr>
            </a:p>
          </p:txBody>
        </p:sp>
        <p:sp>
          <p:nvSpPr>
            <p:cNvPr id="47160" name="TextBox 59"/>
            <p:cNvSpPr txBox="1">
              <a:spLocks noChangeArrowheads="1"/>
            </p:cNvSpPr>
            <p:nvPr/>
          </p:nvSpPr>
          <p:spPr bwMode="auto">
            <a:xfrm>
              <a:off x="3909055" y="5994645"/>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a:solidFill>
                    <a:srgbClr val="0000CC"/>
                  </a:solidFill>
                </a:rPr>
                <a:t>结束</a:t>
              </a:r>
              <a:endParaRPr lang="zh-CN" altLang="en-US" sz="2800"/>
            </a:p>
          </p:txBody>
        </p:sp>
      </p:grpSp>
      <p:sp>
        <p:nvSpPr>
          <p:cNvPr id="62" name="TextBox 61"/>
          <p:cNvSpPr txBox="1">
            <a:spLocks noChangeArrowheads="1"/>
          </p:cNvSpPr>
          <p:nvPr/>
        </p:nvSpPr>
        <p:spPr bwMode="auto">
          <a:xfrm>
            <a:off x="3143250" y="631507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cxnSp>
        <p:nvCxnSpPr>
          <p:cNvPr id="63" name="直接箭头连接符 62"/>
          <p:cNvCxnSpPr>
            <a:cxnSpLocks noChangeShapeType="1"/>
          </p:cNvCxnSpPr>
          <p:nvPr/>
        </p:nvCxnSpPr>
        <p:spPr bwMode="auto">
          <a:xfrm rot="5400000">
            <a:off x="5465763" y="2938463"/>
            <a:ext cx="357187"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18" name="组合 138"/>
          <p:cNvGrpSpPr>
            <a:grpSpLocks/>
          </p:cNvGrpSpPr>
          <p:nvPr/>
        </p:nvGrpSpPr>
        <p:grpSpPr bwMode="auto">
          <a:xfrm>
            <a:off x="4052888" y="3100388"/>
            <a:ext cx="3195637" cy="1214437"/>
            <a:chOff x="4052748" y="3100908"/>
            <a:chExt cx="3195524" cy="1214446"/>
          </a:xfrm>
        </p:grpSpPr>
        <p:sp>
          <p:nvSpPr>
            <p:cNvPr id="47157" name="流程图: 决策 27"/>
            <p:cNvSpPr>
              <a:spLocks noChangeArrowheads="1"/>
            </p:cNvSpPr>
            <p:nvPr/>
          </p:nvSpPr>
          <p:spPr bwMode="auto">
            <a:xfrm>
              <a:off x="4052748" y="3100908"/>
              <a:ext cx="3195524" cy="1214446"/>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800" b="1">
                <a:solidFill>
                  <a:srgbClr val="0000CC"/>
                </a:solidFill>
              </a:endParaRPr>
            </a:p>
          </p:txBody>
        </p:sp>
        <p:sp>
          <p:nvSpPr>
            <p:cNvPr id="47158" name="TextBox 63"/>
            <p:cNvSpPr txBox="1">
              <a:spLocks noChangeArrowheads="1"/>
            </p:cNvSpPr>
            <p:nvPr/>
          </p:nvSpPr>
          <p:spPr bwMode="auto">
            <a:xfrm>
              <a:off x="4572000" y="3308282"/>
              <a:ext cx="207170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0000CC"/>
                  </a:solidFill>
                </a:rPr>
                <a:t>year</a:t>
              </a:r>
              <a:r>
                <a:rPr lang="zh-CN" altLang="en-US" sz="2800" b="1">
                  <a:solidFill>
                    <a:srgbClr val="0000CC"/>
                  </a:solidFill>
                </a:rPr>
                <a:t>不能</a:t>
              </a:r>
              <a:endParaRPr lang="en-US" altLang="zh-CN" sz="2800" b="1">
                <a:solidFill>
                  <a:srgbClr val="0000CC"/>
                </a:solidFill>
              </a:endParaRPr>
            </a:p>
            <a:p>
              <a:pPr algn="ctr" eaLnBrk="1" hangingPunct="1">
                <a:lnSpc>
                  <a:spcPts val="2700"/>
                </a:lnSpc>
              </a:pPr>
              <a:r>
                <a:rPr lang="zh-CN" altLang="en-US" sz="2800" b="1">
                  <a:solidFill>
                    <a:srgbClr val="0000CC"/>
                  </a:solidFill>
                </a:rPr>
                <a:t>被</a:t>
              </a:r>
              <a:r>
                <a:rPr lang="en-US" altLang="zh-CN" sz="2800" b="1">
                  <a:solidFill>
                    <a:srgbClr val="0000CC"/>
                  </a:solidFill>
                </a:rPr>
                <a:t>400</a:t>
              </a:r>
              <a:r>
                <a:rPr lang="zh-CN" altLang="en-US" sz="2800" b="1">
                  <a:solidFill>
                    <a:srgbClr val="0000CC"/>
                  </a:solidFill>
                </a:rPr>
                <a:t>整除</a:t>
              </a:r>
            </a:p>
          </p:txBody>
        </p:sp>
      </p:grpSp>
      <p:cxnSp>
        <p:nvCxnSpPr>
          <p:cNvPr id="73" name="直接连接符 72"/>
          <p:cNvCxnSpPr>
            <a:cxnSpLocks noChangeShapeType="1"/>
          </p:cNvCxnSpPr>
          <p:nvPr/>
        </p:nvCxnSpPr>
        <p:spPr bwMode="auto">
          <a:xfrm rot="10800000">
            <a:off x="3649663" y="2071688"/>
            <a:ext cx="492918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5" name="直接箭头连接符 74"/>
          <p:cNvCxnSpPr>
            <a:cxnSpLocks noChangeShapeType="1"/>
          </p:cNvCxnSpPr>
          <p:nvPr/>
        </p:nvCxnSpPr>
        <p:spPr bwMode="auto">
          <a:xfrm rot="5400000">
            <a:off x="8270875" y="2366963"/>
            <a:ext cx="642937"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20" name="组合 137"/>
          <p:cNvGrpSpPr>
            <a:grpSpLocks/>
          </p:cNvGrpSpPr>
          <p:nvPr/>
        </p:nvGrpSpPr>
        <p:grpSpPr bwMode="auto">
          <a:xfrm>
            <a:off x="7000875" y="2668588"/>
            <a:ext cx="2000250" cy="806450"/>
            <a:chOff x="7000892" y="2669308"/>
            <a:chExt cx="2000264" cy="805003"/>
          </a:xfrm>
        </p:grpSpPr>
        <p:sp>
          <p:nvSpPr>
            <p:cNvPr id="47155" name="平行四边形 75"/>
            <p:cNvSpPr>
              <a:spLocks noChangeArrowheads="1"/>
            </p:cNvSpPr>
            <p:nvPr/>
          </p:nvSpPr>
          <p:spPr bwMode="auto">
            <a:xfrm>
              <a:off x="7000892" y="2679398"/>
              <a:ext cx="2000264" cy="794913"/>
            </a:xfrm>
            <a:prstGeom prst="parallelogram">
              <a:avLst>
                <a:gd name="adj" fmla="val 25000"/>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baseline="-25000">
                <a:solidFill>
                  <a:srgbClr val="0000CC"/>
                </a:solidFill>
              </a:endParaRPr>
            </a:p>
          </p:txBody>
        </p:sp>
        <p:sp>
          <p:nvSpPr>
            <p:cNvPr id="47156" name="TextBox 76"/>
            <p:cNvSpPr txBox="1">
              <a:spLocks noChangeArrowheads="1"/>
            </p:cNvSpPr>
            <p:nvPr/>
          </p:nvSpPr>
          <p:spPr bwMode="auto">
            <a:xfrm>
              <a:off x="7215206" y="2669308"/>
              <a:ext cx="1643074"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0000CC"/>
                  </a:solidFill>
                </a:rPr>
                <a:t>year</a:t>
              </a:r>
            </a:p>
            <a:p>
              <a:pPr algn="ctr" eaLnBrk="1" hangingPunct="1">
                <a:lnSpc>
                  <a:spcPts val="2700"/>
                </a:lnSpc>
              </a:pPr>
              <a:r>
                <a:rPr lang="zh-CN" altLang="en-US" sz="2800" b="1">
                  <a:solidFill>
                    <a:srgbClr val="0000CC"/>
                  </a:solidFill>
                </a:rPr>
                <a:t>不是闰年</a:t>
              </a:r>
            </a:p>
          </p:txBody>
        </p:sp>
      </p:grpSp>
      <p:cxnSp>
        <p:nvCxnSpPr>
          <p:cNvPr id="80" name="直接连接符 79"/>
          <p:cNvCxnSpPr>
            <a:cxnSpLocks noChangeShapeType="1"/>
          </p:cNvCxnSpPr>
          <p:nvPr/>
        </p:nvCxnSpPr>
        <p:spPr bwMode="auto">
          <a:xfrm rot="5400000" flipH="1" flipV="1">
            <a:off x="7858125" y="4286251"/>
            <a:ext cx="1571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2" name="直接连接符 81"/>
          <p:cNvCxnSpPr>
            <a:cxnSpLocks noChangeShapeType="1"/>
          </p:cNvCxnSpPr>
          <p:nvPr/>
        </p:nvCxnSpPr>
        <p:spPr bwMode="auto">
          <a:xfrm rot="10800000">
            <a:off x="7240588" y="3690938"/>
            <a:ext cx="285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3" name="直接箭头连接符 82"/>
          <p:cNvCxnSpPr>
            <a:cxnSpLocks noChangeShapeType="1"/>
          </p:cNvCxnSpPr>
          <p:nvPr/>
        </p:nvCxnSpPr>
        <p:spPr bwMode="auto">
          <a:xfrm rot="5400000">
            <a:off x="7108826" y="4057650"/>
            <a:ext cx="785812"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21" name="组合 140"/>
          <p:cNvGrpSpPr>
            <a:grpSpLocks/>
          </p:cNvGrpSpPr>
          <p:nvPr/>
        </p:nvGrpSpPr>
        <p:grpSpPr bwMode="auto">
          <a:xfrm>
            <a:off x="6072188" y="4356100"/>
            <a:ext cx="2357437" cy="523875"/>
            <a:chOff x="6072198" y="4356698"/>
            <a:chExt cx="2357454" cy="523220"/>
          </a:xfrm>
        </p:grpSpPr>
        <p:sp>
          <p:nvSpPr>
            <p:cNvPr id="47153" name="平行四边形 83"/>
            <p:cNvSpPr>
              <a:spLocks noChangeArrowheads="1"/>
            </p:cNvSpPr>
            <p:nvPr/>
          </p:nvSpPr>
          <p:spPr bwMode="auto">
            <a:xfrm>
              <a:off x="6072198" y="4419041"/>
              <a:ext cx="2357454" cy="428628"/>
            </a:xfrm>
            <a:prstGeom prst="parallelogram">
              <a:avLst>
                <a:gd name="adj" fmla="val 25005"/>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baseline="-25000">
                <a:solidFill>
                  <a:srgbClr val="0000CC"/>
                </a:solidFill>
              </a:endParaRPr>
            </a:p>
          </p:txBody>
        </p:sp>
        <p:sp>
          <p:nvSpPr>
            <p:cNvPr id="47154" name="TextBox 84"/>
            <p:cNvSpPr txBox="1">
              <a:spLocks noChangeArrowheads="1"/>
            </p:cNvSpPr>
            <p:nvPr/>
          </p:nvSpPr>
          <p:spPr bwMode="auto">
            <a:xfrm>
              <a:off x="6169036" y="4356698"/>
              <a:ext cx="2214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year</a:t>
              </a:r>
              <a:r>
                <a:rPr lang="zh-CN" altLang="en-US" sz="2800" b="1">
                  <a:solidFill>
                    <a:srgbClr val="0000CC"/>
                  </a:solidFill>
                </a:rPr>
                <a:t>是闰年</a:t>
              </a:r>
            </a:p>
          </p:txBody>
        </p:sp>
      </p:grpSp>
      <p:grpSp>
        <p:nvGrpSpPr>
          <p:cNvPr id="23" name="组合 139"/>
          <p:cNvGrpSpPr>
            <a:grpSpLocks/>
          </p:cNvGrpSpPr>
          <p:nvPr/>
        </p:nvGrpSpPr>
        <p:grpSpPr bwMode="auto">
          <a:xfrm>
            <a:off x="3286125" y="4379913"/>
            <a:ext cx="2597150" cy="523875"/>
            <a:chOff x="3286116" y="4379852"/>
            <a:chExt cx="2597168" cy="523220"/>
          </a:xfrm>
        </p:grpSpPr>
        <p:sp>
          <p:nvSpPr>
            <p:cNvPr id="47151" name="平行四边形 85"/>
            <p:cNvSpPr>
              <a:spLocks noChangeArrowheads="1"/>
            </p:cNvSpPr>
            <p:nvPr/>
          </p:nvSpPr>
          <p:spPr bwMode="auto">
            <a:xfrm>
              <a:off x="3286116" y="4442195"/>
              <a:ext cx="2597168" cy="428628"/>
            </a:xfrm>
            <a:prstGeom prst="parallelogram">
              <a:avLst>
                <a:gd name="adj" fmla="val 24994"/>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baseline="-25000">
                <a:solidFill>
                  <a:srgbClr val="0000CC"/>
                </a:solidFill>
              </a:endParaRPr>
            </a:p>
          </p:txBody>
        </p:sp>
        <p:sp>
          <p:nvSpPr>
            <p:cNvPr id="47152" name="TextBox 86"/>
            <p:cNvSpPr txBox="1">
              <a:spLocks noChangeArrowheads="1"/>
            </p:cNvSpPr>
            <p:nvPr/>
          </p:nvSpPr>
          <p:spPr bwMode="auto">
            <a:xfrm>
              <a:off x="3382954" y="4379852"/>
              <a:ext cx="25003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year</a:t>
              </a:r>
              <a:r>
                <a:rPr lang="zh-CN" altLang="en-US" sz="2800" b="1">
                  <a:solidFill>
                    <a:srgbClr val="0000CC"/>
                  </a:solidFill>
                </a:rPr>
                <a:t>不是闰年</a:t>
              </a:r>
            </a:p>
          </p:txBody>
        </p:sp>
      </p:grpSp>
      <p:cxnSp>
        <p:nvCxnSpPr>
          <p:cNvPr id="96" name="直接连接符 95"/>
          <p:cNvCxnSpPr>
            <a:cxnSpLocks noChangeShapeType="1"/>
          </p:cNvCxnSpPr>
          <p:nvPr/>
        </p:nvCxnSpPr>
        <p:spPr bwMode="auto">
          <a:xfrm rot="10800000">
            <a:off x="3786188" y="3711575"/>
            <a:ext cx="285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7" name="直接箭头连接符 96"/>
          <p:cNvCxnSpPr>
            <a:cxnSpLocks noChangeShapeType="1"/>
          </p:cNvCxnSpPr>
          <p:nvPr/>
        </p:nvCxnSpPr>
        <p:spPr bwMode="auto">
          <a:xfrm rot="5400000">
            <a:off x="3429794" y="4074319"/>
            <a:ext cx="71437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08" name="直接连接符 107"/>
          <p:cNvCxnSpPr>
            <a:cxnSpLocks noChangeShapeType="1"/>
          </p:cNvCxnSpPr>
          <p:nvPr/>
        </p:nvCxnSpPr>
        <p:spPr bwMode="auto">
          <a:xfrm rot="10800000">
            <a:off x="3500438" y="3475038"/>
            <a:ext cx="285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09" name="直接连接符 108"/>
          <p:cNvCxnSpPr>
            <a:cxnSpLocks noChangeShapeType="1"/>
          </p:cNvCxnSpPr>
          <p:nvPr/>
        </p:nvCxnSpPr>
        <p:spPr bwMode="auto">
          <a:xfrm rot="5400000" flipH="1" flipV="1">
            <a:off x="3422650" y="3124201"/>
            <a:ext cx="7270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12" name="直接箭头连接符 111"/>
          <p:cNvCxnSpPr>
            <a:cxnSpLocks noChangeShapeType="1"/>
          </p:cNvCxnSpPr>
          <p:nvPr/>
        </p:nvCxnSpPr>
        <p:spPr bwMode="auto">
          <a:xfrm rot="10800000">
            <a:off x="1928813" y="5072063"/>
            <a:ext cx="67151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21" name="直接箭头连接符 120"/>
          <p:cNvCxnSpPr>
            <a:cxnSpLocks noChangeShapeType="1"/>
          </p:cNvCxnSpPr>
          <p:nvPr/>
        </p:nvCxnSpPr>
        <p:spPr bwMode="auto">
          <a:xfrm rot="5400000">
            <a:off x="4370388" y="4987925"/>
            <a:ext cx="261938"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22" name="直接箭头连接符 121"/>
          <p:cNvCxnSpPr>
            <a:cxnSpLocks noChangeShapeType="1"/>
          </p:cNvCxnSpPr>
          <p:nvPr/>
        </p:nvCxnSpPr>
        <p:spPr bwMode="auto">
          <a:xfrm rot="5400000">
            <a:off x="7156450" y="4987925"/>
            <a:ext cx="261938"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23" name="TextBox 122"/>
          <p:cNvSpPr txBox="1">
            <a:spLocks noChangeArrowheads="1"/>
          </p:cNvSpPr>
          <p:nvPr/>
        </p:nvSpPr>
        <p:spPr bwMode="auto">
          <a:xfrm>
            <a:off x="3643313" y="15716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sp>
        <p:nvSpPr>
          <p:cNvPr id="124" name="TextBox 123"/>
          <p:cNvSpPr txBox="1">
            <a:spLocks noChangeArrowheads="1"/>
          </p:cNvSpPr>
          <p:nvPr/>
        </p:nvSpPr>
        <p:spPr bwMode="auto">
          <a:xfrm>
            <a:off x="3286125" y="29765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sp>
        <p:nvSpPr>
          <p:cNvPr id="130" name="TextBox 129"/>
          <p:cNvSpPr txBox="1">
            <a:spLocks noChangeArrowheads="1"/>
          </p:cNvSpPr>
          <p:nvPr/>
        </p:nvSpPr>
        <p:spPr bwMode="auto">
          <a:xfrm>
            <a:off x="3681413" y="326707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sp>
        <p:nvSpPr>
          <p:cNvPr id="131" name="TextBox 130"/>
          <p:cNvSpPr txBox="1">
            <a:spLocks noChangeArrowheads="1"/>
          </p:cNvSpPr>
          <p:nvPr/>
        </p:nvSpPr>
        <p:spPr bwMode="auto">
          <a:xfrm>
            <a:off x="7034213" y="36417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pic>
        <p:nvPicPr>
          <p:cNvPr id="47150"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slide(fromTop)">
                                      <p:cBhvr>
                                        <p:cTn id="21" dur="500"/>
                                        <p:tgtEl>
                                          <p:spTgt spid="13"/>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linds(horizontal)">
                                      <p:cBhvr>
                                        <p:cTn id="30" dur="500"/>
                                        <p:tgtEl>
                                          <p:spTgt spid="22"/>
                                        </p:tgtEl>
                                      </p:cBhvr>
                                    </p:animEffect>
                                  </p:childTnLst>
                                </p:cTn>
                              </p:par>
                            </p:childTnLst>
                          </p:cTn>
                        </p:par>
                        <p:par>
                          <p:cTn id="31" fill="hold" nodeType="afterGroup">
                            <p:stCondLst>
                              <p:cond delay="500"/>
                            </p:stCondLst>
                            <p:childTnLst>
                              <p:par>
                                <p:cTn id="32" presetID="12" presetClass="entr" presetSubtype="1"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slide(fromTop)">
                                      <p:cBhvr>
                                        <p:cTn id="34" dur="500"/>
                                        <p:tgtEl>
                                          <p:spTgt spid="5"/>
                                        </p:tgtEl>
                                      </p:cBhvr>
                                    </p:animEffect>
                                  </p:childTnLst>
                                </p:cTn>
                              </p:par>
                            </p:childTnLst>
                          </p:cTn>
                        </p:par>
                        <p:par>
                          <p:cTn id="35" fill="hold" nodeType="afterGroup">
                            <p:stCondLst>
                              <p:cond delay="1000"/>
                            </p:stCondLst>
                            <p:childTnLst>
                              <p:par>
                                <p:cTn id="36" presetID="3" presetClass="entr" presetSubtype="1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childTnLst>
                          </p:cTn>
                        </p:par>
                        <p:par>
                          <p:cTn id="44" fill="hold" nodeType="afterGroup">
                            <p:stCondLst>
                              <p:cond delay="500"/>
                            </p:stCondLst>
                            <p:childTnLst>
                              <p:par>
                                <p:cTn id="45" presetID="12" presetClass="entr" presetSubtype="1"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slide(fromTop)">
                                      <p:cBhvr>
                                        <p:cTn id="47" dur="500"/>
                                        <p:tgtEl>
                                          <p:spTgt spid="24"/>
                                        </p:tgtEl>
                                      </p:cBhvr>
                                    </p:animEffect>
                                  </p:childTnLst>
                                </p:cTn>
                              </p:par>
                            </p:childTnLst>
                          </p:cTn>
                        </p:par>
                        <p:par>
                          <p:cTn id="48" fill="hold" nodeType="afterGroup">
                            <p:stCondLst>
                              <p:cond delay="1000"/>
                            </p:stCondLst>
                            <p:childTnLst>
                              <p:par>
                                <p:cTn id="49" presetID="3" presetClass="entr" presetSubtype="1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1"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slide(fromTop)">
                                      <p:cBhvr>
                                        <p:cTn id="56" dur="500"/>
                                        <p:tgtEl>
                                          <p:spTgt spid="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23"/>
                                        </p:tgtEl>
                                        <p:attrNameLst>
                                          <p:attrName>style.visibility</p:attrName>
                                        </p:attrNameLst>
                                      </p:cBhvr>
                                      <p:to>
                                        <p:strVal val="visible"/>
                                      </p:to>
                                    </p:set>
                                    <p:animEffect transition="in" filter="blinds(horizontal)">
                                      <p:cBhvr>
                                        <p:cTn id="61" dur="500"/>
                                        <p:tgtEl>
                                          <p:spTgt spid="123"/>
                                        </p:tgtEl>
                                      </p:cBhvr>
                                    </p:animEffect>
                                  </p:childTnLst>
                                </p:cTn>
                              </p:par>
                            </p:childTnLst>
                          </p:cTn>
                        </p:par>
                        <p:par>
                          <p:cTn id="62" fill="hold" nodeType="afterGroup">
                            <p:stCondLst>
                              <p:cond delay="500"/>
                            </p:stCondLst>
                            <p:childTnLst>
                              <p:par>
                                <p:cTn id="63" presetID="12" presetClass="entr" presetSubtype="8" fill="hold" nodeType="afterEffect">
                                  <p:stCondLst>
                                    <p:cond delay="0"/>
                                  </p:stCondLst>
                                  <p:childTnLst>
                                    <p:set>
                                      <p:cBhvr>
                                        <p:cTn id="64" dur="1" fill="hold">
                                          <p:stCondLst>
                                            <p:cond delay="0"/>
                                          </p:stCondLst>
                                        </p:cTn>
                                        <p:tgtEl>
                                          <p:spTgt spid="73"/>
                                        </p:tgtEl>
                                        <p:attrNameLst>
                                          <p:attrName>style.visibility</p:attrName>
                                        </p:attrNameLst>
                                      </p:cBhvr>
                                      <p:to>
                                        <p:strVal val="visible"/>
                                      </p:to>
                                    </p:set>
                                    <p:animEffect transition="in" filter="slide(fromLeft)">
                                      <p:cBhvr>
                                        <p:cTn id="65" dur="500"/>
                                        <p:tgtEl>
                                          <p:spTgt spid="73"/>
                                        </p:tgtEl>
                                      </p:cBhvr>
                                    </p:animEffect>
                                  </p:childTnLst>
                                </p:cTn>
                              </p:par>
                            </p:childTnLst>
                          </p:cTn>
                        </p:par>
                        <p:par>
                          <p:cTn id="66" fill="hold" nodeType="afterGroup">
                            <p:stCondLst>
                              <p:cond delay="1000"/>
                            </p:stCondLst>
                            <p:childTnLst>
                              <p:par>
                                <p:cTn id="67" presetID="12" presetClass="entr" presetSubtype="1" fill="hold" nodeType="after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slide(fromTop)">
                                      <p:cBhvr>
                                        <p:cTn id="69" dur="500"/>
                                        <p:tgtEl>
                                          <p:spTgt spid="75"/>
                                        </p:tgtEl>
                                      </p:cBhvr>
                                    </p:animEffect>
                                  </p:childTnLst>
                                </p:cTn>
                              </p:par>
                            </p:childTnLst>
                          </p:cTn>
                        </p:par>
                        <p:par>
                          <p:cTn id="70" fill="hold" nodeType="afterGroup">
                            <p:stCondLst>
                              <p:cond delay="1500"/>
                            </p:stCondLst>
                            <p:childTnLst>
                              <p:par>
                                <p:cTn id="71" presetID="3" presetClass="entr" presetSubtype="10" fill="hold" nodeType="after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blinds(horizontal)">
                                      <p:cBhvr>
                                        <p:cTn id="73" dur="500"/>
                                        <p:tgtEl>
                                          <p:spTgt spid="2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1" fill="hold" nodeType="clickEffect">
                                  <p:stCondLst>
                                    <p:cond delay="0"/>
                                  </p:stCondLst>
                                  <p:childTnLst>
                                    <p:set>
                                      <p:cBhvr>
                                        <p:cTn id="77" dur="1" fill="hold">
                                          <p:stCondLst>
                                            <p:cond delay="0"/>
                                          </p:stCondLst>
                                        </p:cTn>
                                        <p:tgtEl>
                                          <p:spTgt spid="80"/>
                                        </p:tgtEl>
                                        <p:attrNameLst>
                                          <p:attrName>style.visibility</p:attrName>
                                        </p:attrNameLst>
                                      </p:cBhvr>
                                      <p:to>
                                        <p:strVal val="visible"/>
                                      </p:to>
                                    </p:set>
                                    <p:animEffect transition="in" filter="slide(fromTop)">
                                      <p:cBhvr>
                                        <p:cTn id="78" dur="500"/>
                                        <p:tgtEl>
                                          <p:spTgt spid="80"/>
                                        </p:tgtEl>
                                      </p:cBhvr>
                                    </p:animEffect>
                                  </p:childTnLst>
                                </p:cTn>
                              </p:par>
                            </p:childTnLst>
                          </p:cTn>
                        </p:par>
                        <p:par>
                          <p:cTn id="79" fill="hold" nodeType="afterGroup">
                            <p:stCondLst>
                              <p:cond delay="500"/>
                            </p:stCondLst>
                            <p:childTnLst>
                              <p:par>
                                <p:cTn id="80" presetID="12" presetClass="entr" presetSubtype="2" fill="hold" nodeType="afterEffect">
                                  <p:stCondLst>
                                    <p:cond delay="0"/>
                                  </p:stCondLst>
                                  <p:childTnLst>
                                    <p:set>
                                      <p:cBhvr>
                                        <p:cTn id="81" dur="1" fill="hold">
                                          <p:stCondLst>
                                            <p:cond delay="0"/>
                                          </p:stCondLst>
                                        </p:cTn>
                                        <p:tgtEl>
                                          <p:spTgt spid="112"/>
                                        </p:tgtEl>
                                        <p:attrNameLst>
                                          <p:attrName>style.visibility</p:attrName>
                                        </p:attrNameLst>
                                      </p:cBhvr>
                                      <p:to>
                                        <p:strVal val="visible"/>
                                      </p:to>
                                    </p:set>
                                    <p:animEffect transition="in" filter="slide(fromRight)">
                                      <p:cBhvr>
                                        <p:cTn id="82" dur="500"/>
                                        <p:tgtEl>
                                          <p:spTgt spid="11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24"/>
                                        </p:tgtEl>
                                        <p:attrNameLst>
                                          <p:attrName>style.visibility</p:attrName>
                                        </p:attrNameLst>
                                      </p:cBhvr>
                                      <p:to>
                                        <p:strVal val="visible"/>
                                      </p:to>
                                    </p:set>
                                    <p:animEffect transition="in" filter="blinds(horizontal)">
                                      <p:cBhvr>
                                        <p:cTn id="87" dur="500"/>
                                        <p:tgtEl>
                                          <p:spTgt spid="124"/>
                                        </p:tgtEl>
                                      </p:cBhvr>
                                    </p:animEffect>
                                  </p:childTnLst>
                                </p:cTn>
                              </p:par>
                            </p:childTnLst>
                          </p:cTn>
                        </p:par>
                        <p:par>
                          <p:cTn id="88" fill="hold" nodeType="afterGroup">
                            <p:stCondLst>
                              <p:cond delay="500"/>
                            </p:stCondLst>
                            <p:childTnLst>
                              <p:par>
                                <p:cTn id="89" presetID="12" presetClass="entr" presetSubtype="8" fill="hold" nodeType="after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slide(fromLeft)">
                                      <p:cBhvr>
                                        <p:cTn id="91" dur="500"/>
                                        <p:tgtEl>
                                          <p:spTgt spid="108"/>
                                        </p:tgtEl>
                                      </p:cBhvr>
                                    </p:animEffect>
                                  </p:childTnLst>
                                </p:cTn>
                              </p:par>
                            </p:childTnLst>
                          </p:cTn>
                        </p:par>
                        <p:par>
                          <p:cTn id="92" fill="hold" nodeType="afterGroup">
                            <p:stCondLst>
                              <p:cond delay="1000"/>
                            </p:stCondLst>
                            <p:childTnLst>
                              <p:par>
                                <p:cTn id="93" presetID="12" presetClass="entr" presetSubtype="4" fill="hold" nodeType="afterEffect">
                                  <p:stCondLst>
                                    <p:cond delay="0"/>
                                  </p:stCondLst>
                                  <p:childTnLst>
                                    <p:set>
                                      <p:cBhvr>
                                        <p:cTn id="94" dur="1" fill="hold">
                                          <p:stCondLst>
                                            <p:cond delay="0"/>
                                          </p:stCondLst>
                                        </p:cTn>
                                        <p:tgtEl>
                                          <p:spTgt spid="109"/>
                                        </p:tgtEl>
                                        <p:attrNameLst>
                                          <p:attrName>style.visibility</p:attrName>
                                        </p:attrNameLst>
                                      </p:cBhvr>
                                      <p:to>
                                        <p:strVal val="visible"/>
                                      </p:to>
                                    </p:set>
                                    <p:animEffect transition="in" filter="slide(fromBottom)">
                                      <p:cBhvr>
                                        <p:cTn id="95" dur="500"/>
                                        <p:tgtEl>
                                          <p:spTgt spid="109"/>
                                        </p:tgtEl>
                                      </p:cBhvr>
                                    </p:animEffect>
                                  </p:childTnLst>
                                </p:cTn>
                              </p:par>
                            </p:childTnLst>
                          </p:cTn>
                        </p:par>
                        <p:par>
                          <p:cTn id="96" fill="hold" nodeType="afterGroup">
                            <p:stCondLst>
                              <p:cond delay="1500"/>
                            </p:stCondLst>
                            <p:childTnLst>
                              <p:par>
                                <p:cTn id="97" presetID="12" presetClass="entr" presetSubtype="8" fill="hold" nodeType="after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slide(fromLeft)">
                                      <p:cBhvr>
                                        <p:cTn id="99" dur="500"/>
                                        <p:tgtEl>
                                          <p:spTgt spid="26"/>
                                        </p:tgtEl>
                                      </p:cBhvr>
                                    </p:animEffect>
                                  </p:childTnLst>
                                </p:cTn>
                              </p:par>
                            </p:childTnLst>
                          </p:cTn>
                        </p:par>
                        <p:par>
                          <p:cTn id="100" fill="hold" nodeType="afterGroup">
                            <p:stCondLst>
                              <p:cond delay="2000"/>
                            </p:stCondLst>
                            <p:childTnLst>
                              <p:par>
                                <p:cTn id="101" presetID="12" presetClass="entr" presetSubtype="1" fill="hold" nodeType="after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slide(fromTop)">
                                      <p:cBhvr>
                                        <p:cTn id="103" dur="500"/>
                                        <p:tgtEl>
                                          <p:spTgt spid="63"/>
                                        </p:tgtEl>
                                      </p:cBhvr>
                                    </p:animEffect>
                                  </p:childTnLst>
                                </p:cTn>
                              </p:par>
                            </p:childTnLst>
                          </p:cTn>
                        </p:par>
                        <p:par>
                          <p:cTn id="104" fill="hold" nodeType="afterGroup">
                            <p:stCondLst>
                              <p:cond delay="2500"/>
                            </p:stCondLst>
                            <p:childTnLst>
                              <p:par>
                                <p:cTn id="105" presetID="3" presetClass="entr" presetSubtype="10" fill="hold" nodeType="afterEffect">
                                  <p:stCondLst>
                                    <p:cond delay="0"/>
                                  </p:stCondLst>
                                  <p:childTnLst>
                                    <p:set>
                                      <p:cBhvr>
                                        <p:cTn id="106" dur="1" fill="hold">
                                          <p:stCondLst>
                                            <p:cond delay="0"/>
                                          </p:stCondLst>
                                        </p:cTn>
                                        <p:tgtEl>
                                          <p:spTgt spid="18"/>
                                        </p:tgtEl>
                                        <p:attrNameLst>
                                          <p:attrName>style.visibility</p:attrName>
                                        </p:attrNameLst>
                                      </p:cBhvr>
                                      <p:to>
                                        <p:strVal val="visible"/>
                                      </p:to>
                                    </p:set>
                                    <p:animEffect transition="in" filter="blinds(horizontal)">
                                      <p:cBhvr>
                                        <p:cTn id="107" dur="500"/>
                                        <p:tgtEl>
                                          <p:spTgt spid="1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30"/>
                                        </p:tgtEl>
                                        <p:attrNameLst>
                                          <p:attrName>style.visibility</p:attrName>
                                        </p:attrNameLst>
                                      </p:cBhvr>
                                      <p:to>
                                        <p:strVal val="visible"/>
                                      </p:to>
                                    </p:set>
                                    <p:animEffect transition="in" filter="blinds(horizontal)">
                                      <p:cBhvr>
                                        <p:cTn id="112" dur="500"/>
                                        <p:tgtEl>
                                          <p:spTgt spid="130"/>
                                        </p:tgtEl>
                                      </p:cBhvr>
                                    </p:animEffect>
                                  </p:childTnLst>
                                </p:cTn>
                              </p:par>
                            </p:childTnLst>
                          </p:cTn>
                        </p:par>
                        <p:par>
                          <p:cTn id="113" fill="hold" nodeType="afterGroup">
                            <p:stCondLst>
                              <p:cond delay="500"/>
                            </p:stCondLst>
                            <p:childTnLst>
                              <p:par>
                                <p:cTn id="114" presetID="12" presetClass="entr" presetSubtype="2" fill="hold" nodeType="afterEffect">
                                  <p:stCondLst>
                                    <p:cond delay="0"/>
                                  </p:stCondLst>
                                  <p:childTnLst>
                                    <p:set>
                                      <p:cBhvr>
                                        <p:cTn id="115" dur="1" fill="hold">
                                          <p:stCondLst>
                                            <p:cond delay="0"/>
                                          </p:stCondLst>
                                        </p:cTn>
                                        <p:tgtEl>
                                          <p:spTgt spid="96"/>
                                        </p:tgtEl>
                                        <p:attrNameLst>
                                          <p:attrName>style.visibility</p:attrName>
                                        </p:attrNameLst>
                                      </p:cBhvr>
                                      <p:to>
                                        <p:strVal val="visible"/>
                                      </p:to>
                                    </p:set>
                                    <p:animEffect transition="in" filter="slide(fromRight)">
                                      <p:cBhvr>
                                        <p:cTn id="116" dur="500"/>
                                        <p:tgtEl>
                                          <p:spTgt spid="96"/>
                                        </p:tgtEl>
                                      </p:cBhvr>
                                    </p:animEffect>
                                  </p:childTnLst>
                                </p:cTn>
                              </p:par>
                            </p:childTnLst>
                          </p:cTn>
                        </p:par>
                        <p:par>
                          <p:cTn id="117" fill="hold" nodeType="afterGroup">
                            <p:stCondLst>
                              <p:cond delay="1000"/>
                            </p:stCondLst>
                            <p:childTnLst>
                              <p:par>
                                <p:cTn id="118" presetID="12" presetClass="entr" presetSubtype="1" fill="hold" nodeType="afterEffect">
                                  <p:stCondLst>
                                    <p:cond delay="0"/>
                                  </p:stCondLst>
                                  <p:childTnLst>
                                    <p:set>
                                      <p:cBhvr>
                                        <p:cTn id="119" dur="1" fill="hold">
                                          <p:stCondLst>
                                            <p:cond delay="0"/>
                                          </p:stCondLst>
                                        </p:cTn>
                                        <p:tgtEl>
                                          <p:spTgt spid="97"/>
                                        </p:tgtEl>
                                        <p:attrNameLst>
                                          <p:attrName>style.visibility</p:attrName>
                                        </p:attrNameLst>
                                      </p:cBhvr>
                                      <p:to>
                                        <p:strVal val="visible"/>
                                      </p:to>
                                    </p:set>
                                    <p:animEffect transition="in" filter="slide(fromTop)">
                                      <p:cBhvr>
                                        <p:cTn id="120" dur="500"/>
                                        <p:tgtEl>
                                          <p:spTgt spid="97"/>
                                        </p:tgtEl>
                                      </p:cBhvr>
                                    </p:animEffect>
                                  </p:childTnLst>
                                </p:cTn>
                              </p:par>
                            </p:childTnLst>
                          </p:cTn>
                        </p:par>
                        <p:par>
                          <p:cTn id="121" fill="hold" nodeType="afterGroup">
                            <p:stCondLst>
                              <p:cond delay="1500"/>
                            </p:stCondLst>
                            <p:childTnLst>
                              <p:par>
                                <p:cTn id="122" presetID="3" presetClass="entr" presetSubtype="10" fill="hold" nodeType="afterEffect">
                                  <p:stCondLst>
                                    <p:cond delay="0"/>
                                  </p:stCondLst>
                                  <p:childTnLst>
                                    <p:set>
                                      <p:cBhvr>
                                        <p:cTn id="123" dur="1" fill="hold">
                                          <p:stCondLst>
                                            <p:cond delay="0"/>
                                          </p:stCondLst>
                                        </p:cTn>
                                        <p:tgtEl>
                                          <p:spTgt spid="23"/>
                                        </p:tgtEl>
                                        <p:attrNameLst>
                                          <p:attrName>style.visibility</p:attrName>
                                        </p:attrNameLst>
                                      </p:cBhvr>
                                      <p:to>
                                        <p:strVal val="visible"/>
                                      </p:to>
                                    </p:set>
                                    <p:animEffect transition="in" filter="blinds(horizontal)">
                                      <p:cBhvr>
                                        <p:cTn id="124" dur="500"/>
                                        <p:tgtEl>
                                          <p:spTgt spid="23"/>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131"/>
                                        </p:tgtEl>
                                        <p:attrNameLst>
                                          <p:attrName>style.visibility</p:attrName>
                                        </p:attrNameLst>
                                      </p:cBhvr>
                                      <p:to>
                                        <p:strVal val="visible"/>
                                      </p:to>
                                    </p:set>
                                    <p:animEffect transition="in" filter="blinds(horizontal)">
                                      <p:cBhvr>
                                        <p:cTn id="129" dur="500"/>
                                        <p:tgtEl>
                                          <p:spTgt spid="131"/>
                                        </p:tgtEl>
                                      </p:cBhvr>
                                    </p:animEffect>
                                  </p:childTnLst>
                                </p:cTn>
                              </p:par>
                            </p:childTnLst>
                          </p:cTn>
                        </p:par>
                        <p:par>
                          <p:cTn id="130" fill="hold" nodeType="afterGroup">
                            <p:stCondLst>
                              <p:cond delay="500"/>
                            </p:stCondLst>
                            <p:childTnLst>
                              <p:par>
                                <p:cTn id="131" presetID="12" presetClass="entr" presetSubtype="8" fill="hold" nodeType="afterEffect">
                                  <p:stCondLst>
                                    <p:cond delay="0"/>
                                  </p:stCondLst>
                                  <p:childTnLst>
                                    <p:set>
                                      <p:cBhvr>
                                        <p:cTn id="132" dur="1" fill="hold">
                                          <p:stCondLst>
                                            <p:cond delay="0"/>
                                          </p:stCondLst>
                                        </p:cTn>
                                        <p:tgtEl>
                                          <p:spTgt spid="82"/>
                                        </p:tgtEl>
                                        <p:attrNameLst>
                                          <p:attrName>style.visibility</p:attrName>
                                        </p:attrNameLst>
                                      </p:cBhvr>
                                      <p:to>
                                        <p:strVal val="visible"/>
                                      </p:to>
                                    </p:set>
                                    <p:animEffect transition="in" filter="slide(fromLeft)">
                                      <p:cBhvr>
                                        <p:cTn id="133" dur="500"/>
                                        <p:tgtEl>
                                          <p:spTgt spid="82"/>
                                        </p:tgtEl>
                                      </p:cBhvr>
                                    </p:animEffect>
                                  </p:childTnLst>
                                </p:cTn>
                              </p:par>
                            </p:childTnLst>
                          </p:cTn>
                        </p:par>
                        <p:par>
                          <p:cTn id="134" fill="hold" nodeType="afterGroup">
                            <p:stCondLst>
                              <p:cond delay="1000"/>
                            </p:stCondLst>
                            <p:childTnLst>
                              <p:par>
                                <p:cTn id="135" presetID="12" presetClass="entr" presetSubtype="1" fill="hold" nodeType="afterEffect">
                                  <p:stCondLst>
                                    <p:cond delay="0"/>
                                  </p:stCondLst>
                                  <p:childTnLst>
                                    <p:set>
                                      <p:cBhvr>
                                        <p:cTn id="136" dur="1" fill="hold">
                                          <p:stCondLst>
                                            <p:cond delay="0"/>
                                          </p:stCondLst>
                                        </p:cTn>
                                        <p:tgtEl>
                                          <p:spTgt spid="83"/>
                                        </p:tgtEl>
                                        <p:attrNameLst>
                                          <p:attrName>style.visibility</p:attrName>
                                        </p:attrNameLst>
                                      </p:cBhvr>
                                      <p:to>
                                        <p:strVal val="visible"/>
                                      </p:to>
                                    </p:set>
                                    <p:animEffect transition="in" filter="slide(fromTop)">
                                      <p:cBhvr>
                                        <p:cTn id="137" dur="500"/>
                                        <p:tgtEl>
                                          <p:spTgt spid="83"/>
                                        </p:tgtEl>
                                      </p:cBhvr>
                                    </p:animEffect>
                                  </p:childTnLst>
                                </p:cTn>
                              </p:par>
                            </p:childTnLst>
                          </p:cTn>
                        </p:par>
                        <p:par>
                          <p:cTn id="138" fill="hold" nodeType="afterGroup">
                            <p:stCondLst>
                              <p:cond delay="1500"/>
                            </p:stCondLst>
                            <p:childTnLst>
                              <p:par>
                                <p:cTn id="139" presetID="3" presetClass="entr" presetSubtype="10" fill="hold" nodeType="afterEffect">
                                  <p:stCondLst>
                                    <p:cond delay="0"/>
                                  </p:stCondLst>
                                  <p:childTnLst>
                                    <p:set>
                                      <p:cBhvr>
                                        <p:cTn id="140" dur="1" fill="hold">
                                          <p:stCondLst>
                                            <p:cond delay="0"/>
                                          </p:stCondLst>
                                        </p:cTn>
                                        <p:tgtEl>
                                          <p:spTgt spid="21"/>
                                        </p:tgtEl>
                                        <p:attrNameLst>
                                          <p:attrName>style.visibility</p:attrName>
                                        </p:attrNameLst>
                                      </p:cBhvr>
                                      <p:to>
                                        <p:strVal val="visible"/>
                                      </p:to>
                                    </p:set>
                                    <p:animEffect transition="in" filter="blinds(horizontal)">
                                      <p:cBhvr>
                                        <p:cTn id="141" dur="500"/>
                                        <p:tgtEl>
                                          <p:spTgt spid="21"/>
                                        </p:tgtEl>
                                      </p:cBhvr>
                                    </p:animEffect>
                                  </p:childTnLst>
                                </p:cTn>
                              </p:par>
                            </p:childTnLst>
                          </p:cTn>
                        </p:par>
                        <p:par>
                          <p:cTn id="142" fill="hold" nodeType="afterGroup">
                            <p:stCondLst>
                              <p:cond delay="2000"/>
                            </p:stCondLst>
                            <p:childTnLst>
                              <p:par>
                                <p:cTn id="143" presetID="12" presetClass="entr" presetSubtype="1" fill="hold" nodeType="afterEffect">
                                  <p:stCondLst>
                                    <p:cond delay="0"/>
                                  </p:stCondLst>
                                  <p:childTnLst>
                                    <p:set>
                                      <p:cBhvr>
                                        <p:cTn id="144" dur="1" fill="hold">
                                          <p:stCondLst>
                                            <p:cond delay="0"/>
                                          </p:stCondLst>
                                        </p:cTn>
                                        <p:tgtEl>
                                          <p:spTgt spid="122"/>
                                        </p:tgtEl>
                                        <p:attrNameLst>
                                          <p:attrName>style.visibility</p:attrName>
                                        </p:attrNameLst>
                                      </p:cBhvr>
                                      <p:to>
                                        <p:strVal val="visible"/>
                                      </p:to>
                                    </p:set>
                                    <p:animEffect transition="in" filter="slide(fromTop)">
                                      <p:cBhvr>
                                        <p:cTn id="145" dur="500"/>
                                        <p:tgtEl>
                                          <p:spTgt spid="122"/>
                                        </p:tgtEl>
                                      </p:cBhvr>
                                    </p:animEffect>
                                  </p:childTnLst>
                                </p:cTn>
                              </p:par>
                            </p:childTnLst>
                          </p:cTn>
                        </p:par>
                        <p:par>
                          <p:cTn id="146" fill="hold" nodeType="afterGroup">
                            <p:stCondLst>
                              <p:cond delay="2500"/>
                            </p:stCondLst>
                            <p:childTnLst>
                              <p:par>
                                <p:cTn id="147" presetID="12" presetClass="entr" presetSubtype="1" fill="hold" nodeType="afterEffect">
                                  <p:stCondLst>
                                    <p:cond delay="0"/>
                                  </p:stCondLst>
                                  <p:childTnLst>
                                    <p:set>
                                      <p:cBhvr>
                                        <p:cTn id="148" dur="1" fill="hold">
                                          <p:stCondLst>
                                            <p:cond delay="0"/>
                                          </p:stCondLst>
                                        </p:cTn>
                                        <p:tgtEl>
                                          <p:spTgt spid="121"/>
                                        </p:tgtEl>
                                        <p:attrNameLst>
                                          <p:attrName>style.visibility</p:attrName>
                                        </p:attrNameLst>
                                      </p:cBhvr>
                                      <p:to>
                                        <p:strVal val="visible"/>
                                      </p:to>
                                    </p:set>
                                    <p:animEffect transition="in" filter="slide(fromTop)">
                                      <p:cBhvr>
                                        <p:cTn id="149" dur="500"/>
                                        <p:tgtEl>
                                          <p:spTgt spid="121"/>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3" presetClass="entr" presetSubtype="10" fill="hold" nodeType="click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blinds(horizontal)">
                                      <p:cBhvr>
                                        <p:cTn id="154" dur="500"/>
                                        <p:tgtEl>
                                          <p:spTgt spid="12"/>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2" presetClass="entr" presetSubtype="1" fill="hold" nodeType="clickEffect">
                                  <p:stCondLst>
                                    <p:cond delay="0"/>
                                  </p:stCondLst>
                                  <p:childTnLst>
                                    <p:set>
                                      <p:cBhvr>
                                        <p:cTn id="158" dur="1" fill="hold">
                                          <p:stCondLst>
                                            <p:cond delay="0"/>
                                          </p:stCondLst>
                                        </p:cTn>
                                        <p:tgtEl>
                                          <p:spTgt spid="48"/>
                                        </p:tgtEl>
                                        <p:attrNameLst>
                                          <p:attrName>style.visibility</p:attrName>
                                        </p:attrNameLst>
                                      </p:cBhvr>
                                      <p:to>
                                        <p:strVal val="visible"/>
                                      </p:to>
                                    </p:set>
                                    <p:animEffect transition="in" filter="slide(fromTop)">
                                      <p:cBhvr>
                                        <p:cTn id="159" dur="500"/>
                                        <p:tgtEl>
                                          <p:spTgt spid="48"/>
                                        </p:tgtEl>
                                      </p:cBhvr>
                                    </p:animEffect>
                                  </p:childTnLst>
                                </p:cTn>
                              </p:par>
                            </p:childTnLst>
                          </p:cTn>
                        </p:par>
                        <p:par>
                          <p:cTn id="160" fill="hold" nodeType="afterGroup">
                            <p:stCondLst>
                              <p:cond delay="500"/>
                            </p:stCondLst>
                            <p:childTnLst>
                              <p:par>
                                <p:cTn id="161" presetID="3" presetClass="entr" presetSubtype="10" fill="hold" nodeType="afterEffect">
                                  <p:stCondLst>
                                    <p:cond delay="0"/>
                                  </p:stCondLst>
                                  <p:childTnLst>
                                    <p:set>
                                      <p:cBhvr>
                                        <p:cTn id="162" dur="1" fill="hold">
                                          <p:stCondLst>
                                            <p:cond delay="0"/>
                                          </p:stCondLst>
                                        </p:cTn>
                                        <p:tgtEl>
                                          <p:spTgt spid="14"/>
                                        </p:tgtEl>
                                        <p:attrNameLst>
                                          <p:attrName>style.visibility</p:attrName>
                                        </p:attrNameLst>
                                      </p:cBhvr>
                                      <p:to>
                                        <p:strVal val="visible"/>
                                      </p:to>
                                    </p:set>
                                    <p:animEffect transition="in" filter="blinds(horizontal)">
                                      <p:cBhvr>
                                        <p:cTn id="163" dur="500"/>
                                        <p:tgtEl>
                                          <p:spTgt spid="14"/>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3" presetClass="entr" presetSubtype="10" fill="hold" grpId="0" nodeType="clickEffect">
                                  <p:stCondLst>
                                    <p:cond delay="0"/>
                                  </p:stCondLst>
                                  <p:childTnLst>
                                    <p:set>
                                      <p:cBhvr>
                                        <p:cTn id="167" dur="1" fill="hold">
                                          <p:stCondLst>
                                            <p:cond delay="0"/>
                                          </p:stCondLst>
                                        </p:cTn>
                                        <p:tgtEl>
                                          <p:spTgt spid="16"/>
                                        </p:tgtEl>
                                        <p:attrNameLst>
                                          <p:attrName>style.visibility</p:attrName>
                                        </p:attrNameLst>
                                      </p:cBhvr>
                                      <p:to>
                                        <p:strVal val="visible"/>
                                      </p:to>
                                    </p:set>
                                    <p:animEffect transition="in" filter="blinds(horizontal)">
                                      <p:cBhvr>
                                        <p:cTn id="168" dur="500"/>
                                        <p:tgtEl>
                                          <p:spTgt spid="16"/>
                                        </p:tgtEl>
                                      </p:cBhvr>
                                    </p:animEffect>
                                  </p:childTnLst>
                                </p:cTn>
                              </p:par>
                            </p:childTnLst>
                          </p:cTn>
                        </p:par>
                        <p:par>
                          <p:cTn id="169" fill="hold" nodeType="afterGroup">
                            <p:stCondLst>
                              <p:cond delay="500"/>
                            </p:stCondLst>
                            <p:childTnLst>
                              <p:par>
                                <p:cTn id="170" presetID="12" presetClass="entr" presetSubtype="2" fill="hold" nodeType="afterEffect">
                                  <p:stCondLst>
                                    <p:cond delay="0"/>
                                  </p:stCondLst>
                                  <p:childTnLst>
                                    <p:set>
                                      <p:cBhvr>
                                        <p:cTn id="171" dur="1" fill="hold">
                                          <p:stCondLst>
                                            <p:cond delay="0"/>
                                          </p:stCondLst>
                                        </p:cTn>
                                        <p:tgtEl>
                                          <p:spTgt spid="49"/>
                                        </p:tgtEl>
                                        <p:attrNameLst>
                                          <p:attrName>style.visibility</p:attrName>
                                        </p:attrNameLst>
                                      </p:cBhvr>
                                      <p:to>
                                        <p:strVal val="visible"/>
                                      </p:to>
                                    </p:set>
                                    <p:animEffect transition="in" filter="slide(fromRight)">
                                      <p:cBhvr>
                                        <p:cTn id="172" dur="500"/>
                                        <p:tgtEl>
                                          <p:spTgt spid="49"/>
                                        </p:tgtEl>
                                      </p:cBhvr>
                                    </p:animEffect>
                                  </p:childTnLst>
                                </p:cTn>
                              </p:par>
                            </p:childTnLst>
                          </p:cTn>
                        </p:par>
                        <p:par>
                          <p:cTn id="173" fill="hold" nodeType="afterGroup">
                            <p:stCondLst>
                              <p:cond delay="1000"/>
                            </p:stCondLst>
                            <p:childTnLst>
                              <p:par>
                                <p:cTn id="174" presetID="12" presetClass="entr" presetSubtype="4" fill="hold" nodeType="afterEffect">
                                  <p:stCondLst>
                                    <p:cond delay="0"/>
                                  </p:stCondLst>
                                  <p:childTnLst>
                                    <p:set>
                                      <p:cBhvr>
                                        <p:cTn id="175" dur="1" fill="hold">
                                          <p:stCondLst>
                                            <p:cond delay="0"/>
                                          </p:stCondLst>
                                        </p:cTn>
                                        <p:tgtEl>
                                          <p:spTgt spid="10"/>
                                        </p:tgtEl>
                                        <p:attrNameLst>
                                          <p:attrName>style.visibility</p:attrName>
                                        </p:attrNameLst>
                                      </p:cBhvr>
                                      <p:to>
                                        <p:strVal val="visible"/>
                                      </p:to>
                                    </p:set>
                                    <p:animEffect transition="in" filter="slide(fromBottom)">
                                      <p:cBhvr>
                                        <p:cTn id="176" dur="500"/>
                                        <p:tgtEl>
                                          <p:spTgt spid="10"/>
                                        </p:tgtEl>
                                      </p:cBhvr>
                                    </p:animEffect>
                                  </p:childTnLst>
                                </p:cTn>
                              </p:par>
                            </p:childTnLst>
                          </p:cTn>
                        </p:par>
                        <p:par>
                          <p:cTn id="177" fill="hold" nodeType="afterGroup">
                            <p:stCondLst>
                              <p:cond delay="1500"/>
                            </p:stCondLst>
                            <p:childTnLst>
                              <p:par>
                                <p:cTn id="178" presetID="12" presetClass="entr" presetSubtype="8" fill="hold" nodeType="afterEffect">
                                  <p:stCondLst>
                                    <p:cond delay="0"/>
                                  </p:stCondLst>
                                  <p:childTnLst>
                                    <p:set>
                                      <p:cBhvr>
                                        <p:cTn id="179" dur="1" fill="hold">
                                          <p:stCondLst>
                                            <p:cond delay="0"/>
                                          </p:stCondLst>
                                        </p:cTn>
                                        <p:tgtEl>
                                          <p:spTgt spid="15"/>
                                        </p:tgtEl>
                                        <p:attrNameLst>
                                          <p:attrName>style.visibility</p:attrName>
                                        </p:attrNameLst>
                                      </p:cBhvr>
                                      <p:to>
                                        <p:strVal val="visible"/>
                                      </p:to>
                                    </p:set>
                                    <p:animEffect transition="in" filter="slide(fromLeft)">
                                      <p:cBhvr>
                                        <p:cTn id="180" dur="500"/>
                                        <p:tgtEl>
                                          <p:spTgt spid="15"/>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3" presetClass="entr" presetSubtype="10" fill="hold" grpId="0" nodeType="clickEffect">
                                  <p:stCondLst>
                                    <p:cond delay="0"/>
                                  </p:stCondLst>
                                  <p:childTnLst>
                                    <p:set>
                                      <p:cBhvr>
                                        <p:cTn id="184" dur="1" fill="hold">
                                          <p:stCondLst>
                                            <p:cond delay="0"/>
                                          </p:stCondLst>
                                        </p:cTn>
                                        <p:tgtEl>
                                          <p:spTgt spid="62"/>
                                        </p:tgtEl>
                                        <p:attrNameLst>
                                          <p:attrName>style.visibility</p:attrName>
                                        </p:attrNameLst>
                                      </p:cBhvr>
                                      <p:to>
                                        <p:strVal val="visible"/>
                                      </p:to>
                                    </p:set>
                                    <p:animEffect transition="in" filter="blinds(horizontal)">
                                      <p:cBhvr>
                                        <p:cTn id="185" dur="500"/>
                                        <p:tgtEl>
                                          <p:spTgt spid="62"/>
                                        </p:tgtEl>
                                      </p:cBhvr>
                                    </p:animEffect>
                                  </p:childTnLst>
                                </p:cTn>
                              </p:par>
                            </p:childTnLst>
                          </p:cTn>
                        </p:par>
                        <p:par>
                          <p:cTn id="186" fill="hold" nodeType="afterGroup">
                            <p:stCondLst>
                              <p:cond delay="500"/>
                            </p:stCondLst>
                            <p:childTnLst>
                              <p:par>
                                <p:cTn id="187" presetID="12" presetClass="entr" presetSubtype="8" fill="hold" nodeType="afterEffect">
                                  <p:stCondLst>
                                    <p:cond delay="0"/>
                                  </p:stCondLst>
                                  <p:childTnLst>
                                    <p:set>
                                      <p:cBhvr>
                                        <p:cTn id="188" dur="1" fill="hold">
                                          <p:stCondLst>
                                            <p:cond delay="0"/>
                                          </p:stCondLst>
                                        </p:cTn>
                                        <p:tgtEl>
                                          <p:spTgt spid="11"/>
                                        </p:tgtEl>
                                        <p:attrNameLst>
                                          <p:attrName>style.visibility</p:attrName>
                                        </p:attrNameLst>
                                      </p:cBhvr>
                                      <p:to>
                                        <p:strVal val="visible"/>
                                      </p:to>
                                    </p:set>
                                    <p:animEffect transition="in" filter="slide(fromLeft)">
                                      <p:cBhvr>
                                        <p:cTn id="189" dur="500"/>
                                        <p:tgtEl>
                                          <p:spTgt spid="11"/>
                                        </p:tgtEl>
                                      </p:cBhvr>
                                    </p:animEffect>
                                  </p:childTnLst>
                                </p:cTn>
                              </p:par>
                            </p:childTnLst>
                          </p:cTn>
                        </p:par>
                        <p:par>
                          <p:cTn id="190" fill="hold" nodeType="afterGroup">
                            <p:stCondLst>
                              <p:cond delay="1000"/>
                            </p:stCondLst>
                            <p:childTnLst>
                              <p:par>
                                <p:cTn id="191" presetID="3" presetClass="entr" presetSubtype="10" fill="hold" nodeType="afterEffect">
                                  <p:stCondLst>
                                    <p:cond delay="0"/>
                                  </p:stCondLst>
                                  <p:childTnLst>
                                    <p:set>
                                      <p:cBhvr>
                                        <p:cTn id="192" dur="1" fill="hold">
                                          <p:stCondLst>
                                            <p:cond delay="0"/>
                                          </p:stCondLst>
                                        </p:cTn>
                                        <p:tgtEl>
                                          <p:spTgt spid="17"/>
                                        </p:tgtEl>
                                        <p:attrNameLst>
                                          <p:attrName>style.visibility</p:attrName>
                                        </p:attrNameLst>
                                      </p:cBhvr>
                                      <p:to>
                                        <p:strVal val="visible"/>
                                      </p:to>
                                    </p:set>
                                    <p:animEffect transition="in" filter="blinds(horizontal)">
                                      <p:cBhvr>
                                        <p:cTn id="19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2" grpId="0"/>
      <p:bldP spid="62" grpId="0"/>
      <p:bldP spid="123" grpId="0"/>
      <p:bldP spid="124" grpId="0"/>
      <p:bldP spid="130" grpId="0"/>
      <p:bldP spid="13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2"/>
          <p:cNvSpPr>
            <a:spLocks noGrp="1"/>
          </p:cNvSpPr>
          <p:nvPr>
            <p:ph idx="1"/>
          </p:nvPr>
        </p:nvSpPr>
        <p:spPr>
          <a:xfrm>
            <a:off x="539750" y="1628775"/>
            <a:ext cx="8153400" cy="942975"/>
          </a:xfrm>
        </p:spPr>
        <p:txBody>
          <a:bodyPr/>
          <a:lstStyle/>
          <a:p>
            <a:pPr>
              <a:buFont typeface="Wingdings" pitchFamily="2" charset="2"/>
              <a:buNone/>
            </a:pPr>
            <a:r>
              <a:rPr lang="zh-CN" altLang="zh-CN"/>
              <a:t>例</a:t>
            </a:r>
            <a:r>
              <a:rPr lang="en-US" altLang="zh-CN"/>
              <a:t>2.9 </a:t>
            </a:r>
            <a:r>
              <a:rPr lang="zh-CN" altLang="zh-CN"/>
              <a:t>将例</a:t>
            </a:r>
            <a:r>
              <a:rPr lang="en-US" altLang="zh-CN"/>
              <a:t>2.4</a:t>
            </a:r>
            <a:r>
              <a:rPr lang="zh-CN" altLang="zh-CN"/>
              <a:t>的算法用流程图表示。求</a:t>
            </a:r>
            <a:endParaRPr lang="zh-CN" altLang="en-US"/>
          </a:p>
        </p:txBody>
      </p:sp>
      <p:graphicFrame>
        <p:nvGraphicFramePr>
          <p:cNvPr id="6146" name="Object 1"/>
          <p:cNvGraphicFramePr>
            <a:graphicFrameLocks noChangeAspect="1"/>
          </p:cNvGraphicFramePr>
          <p:nvPr/>
        </p:nvGraphicFramePr>
        <p:xfrm>
          <a:off x="2071688" y="2643188"/>
          <a:ext cx="5240337" cy="1143000"/>
        </p:xfrm>
        <a:graphic>
          <a:graphicData uri="http://schemas.openxmlformats.org/presentationml/2006/ole">
            <mc:AlternateContent xmlns:mc="http://schemas.openxmlformats.org/markup-compatibility/2006">
              <mc:Choice xmlns:v="urn:schemas-microsoft-com:vml" Requires="v">
                <p:oleObj spid="_x0000_s6151" name="公式" r:id="rId3" imgW="1790700" imgH="393700" progId="Equation.3">
                  <p:embed/>
                </p:oleObj>
              </mc:Choice>
              <mc:Fallback>
                <p:oleObj name="公式" r:id="rId3" imgW="1790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2643188"/>
                        <a:ext cx="5240337"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48" name="图片 4"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a:cxnSpLocks noChangeShapeType="1"/>
          </p:cNvCxnSpPr>
          <p:nvPr/>
        </p:nvCxnSpPr>
        <p:spPr bwMode="auto">
          <a:xfrm rot="5400000">
            <a:off x="4287044" y="915194"/>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 name="直接箭头连接符 4"/>
          <p:cNvCxnSpPr>
            <a:cxnSpLocks noChangeShapeType="1"/>
          </p:cNvCxnSpPr>
          <p:nvPr/>
        </p:nvCxnSpPr>
        <p:spPr bwMode="auto">
          <a:xfrm rot="5400000">
            <a:off x="4215606" y="241538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 name="TextBox 5"/>
          <p:cNvSpPr txBox="1">
            <a:spLocks noChangeArrowheads="1"/>
          </p:cNvSpPr>
          <p:nvPr/>
        </p:nvSpPr>
        <p:spPr bwMode="auto">
          <a:xfrm>
            <a:off x="3508375" y="1058863"/>
            <a:ext cx="1857375" cy="113030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lnSpc>
                <a:spcPts val="2700"/>
              </a:lnSpc>
            </a:pPr>
            <a:r>
              <a:rPr lang="en-US" altLang="zh-CN" sz="2800" b="1">
                <a:solidFill>
                  <a:srgbClr val="0000CC"/>
                </a:solidFill>
              </a:rPr>
              <a:t>1</a:t>
            </a:r>
            <a:r>
              <a:rPr lang="en-US" altLang="zh-CN" sz="2800" b="1">
                <a:solidFill>
                  <a:srgbClr val="0000CC"/>
                </a:solidFill>
                <a:sym typeface="Symbol" pitchFamily="18" charset="2"/>
              </a:rPr>
              <a:t>sum</a:t>
            </a:r>
          </a:p>
          <a:p>
            <a:pPr eaLnBrk="1" hangingPunct="1">
              <a:lnSpc>
                <a:spcPts val="2700"/>
              </a:lnSpc>
            </a:pPr>
            <a:r>
              <a:rPr lang="en-US" altLang="zh-CN" sz="2800" b="1">
                <a:solidFill>
                  <a:srgbClr val="0000CC"/>
                </a:solidFill>
                <a:sym typeface="Symbol" pitchFamily="18" charset="2"/>
              </a:rPr>
              <a:t>2deno</a:t>
            </a:r>
          </a:p>
          <a:p>
            <a:pPr eaLnBrk="1" hangingPunct="1">
              <a:lnSpc>
                <a:spcPts val="2700"/>
              </a:lnSpc>
            </a:pPr>
            <a:r>
              <a:rPr lang="en-US" altLang="zh-CN" sz="2800" b="1">
                <a:solidFill>
                  <a:srgbClr val="0000CC"/>
                </a:solidFill>
                <a:sym typeface="Symbol" pitchFamily="18" charset="2"/>
              </a:rPr>
              <a:t>1sign</a:t>
            </a:r>
            <a:endParaRPr lang="zh-CN" altLang="en-US" sz="2800" b="1">
              <a:solidFill>
                <a:srgbClr val="0000CC"/>
              </a:solidFill>
            </a:endParaRPr>
          </a:p>
        </p:txBody>
      </p:sp>
      <p:cxnSp>
        <p:nvCxnSpPr>
          <p:cNvPr id="8" name="直接箭头连接符 7"/>
          <p:cNvCxnSpPr>
            <a:cxnSpLocks noChangeShapeType="1"/>
          </p:cNvCxnSpPr>
          <p:nvPr/>
        </p:nvCxnSpPr>
        <p:spPr bwMode="auto">
          <a:xfrm rot="5400000">
            <a:off x="4287044" y="4272757"/>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rot="10800000">
            <a:off x="2025650" y="4760913"/>
            <a:ext cx="500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0" name="直接连接符 9"/>
          <p:cNvCxnSpPr>
            <a:cxnSpLocks noChangeShapeType="1"/>
          </p:cNvCxnSpPr>
          <p:nvPr/>
        </p:nvCxnSpPr>
        <p:spPr bwMode="auto">
          <a:xfrm rot="16200000" flipV="1">
            <a:off x="802481" y="3555207"/>
            <a:ext cx="2408237" cy="1270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1" name="直接箭头连接符 10"/>
          <p:cNvCxnSpPr>
            <a:cxnSpLocks noChangeShapeType="1"/>
          </p:cNvCxnSpPr>
          <p:nvPr/>
        </p:nvCxnSpPr>
        <p:spPr bwMode="auto">
          <a:xfrm rot="5400000">
            <a:off x="4356894" y="6058694"/>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2500313" y="2592388"/>
            <a:ext cx="3929062" cy="1477962"/>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lnSpc>
                <a:spcPts val="2700"/>
              </a:lnSpc>
            </a:pPr>
            <a:r>
              <a:rPr lang="en-US" altLang="zh-CN" sz="2800" b="1">
                <a:solidFill>
                  <a:srgbClr val="0000CC"/>
                </a:solidFill>
              </a:rPr>
              <a:t>(-1)*sign</a:t>
            </a:r>
            <a:r>
              <a:rPr lang="en-US" altLang="zh-CN" sz="2800" b="1">
                <a:solidFill>
                  <a:srgbClr val="0000CC"/>
                </a:solidFill>
                <a:sym typeface="Symbol" pitchFamily="18" charset="2"/>
              </a:rPr>
              <a:t>sign</a:t>
            </a:r>
          </a:p>
          <a:p>
            <a:pPr eaLnBrk="1" hangingPunct="1">
              <a:lnSpc>
                <a:spcPts val="2700"/>
              </a:lnSpc>
            </a:pPr>
            <a:r>
              <a:rPr lang="en-US" altLang="zh-CN" sz="2800" b="1">
                <a:solidFill>
                  <a:srgbClr val="0000CC"/>
                </a:solidFill>
                <a:sym typeface="Symbol" pitchFamily="18" charset="2"/>
              </a:rPr>
              <a:t>sign*(1/deno)term</a:t>
            </a:r>
          </a:p>
          <a:p>
            <a:pPr eaLnBrk="1" hangingPunct="1">
              <a:lnSpc>
                <a:spcPts val="2700"/>
              </a:lnSpc>
            </a:pPr>
            <a:r>
              <a:rPr lang="en-US" altLang="zh-CN" sz="2800" b="1">
                <a:solidFill>
                  <a:srgbClr val="0000CC"/>
                </a:solidFill>
                <a:sym typeface="Symbol" pitchFamily="18" charset="2"/>
              </a:rPr>
              <a:t>sum+termsum</a:t>
            </a:r>
          </a:p>
          <a:p>
            <a:pPr eaLnBrk="1" hangingPunct="1">
              <a:lnSpc>
                <a:spcPts val="2700"/>
              </a:lnSpc>
            </a:pPr>
            <a:r>
              <a:rPr lang="en-US" altLang="zh-CN" sz="2800" b="1">
                <a:solidFill>
                  <a:srgbClr val="0000CC"/>
                </a:solidFill>
                <a:sym typeface="Symbol" pitchFamily="18" charset="2"/>
              </a:rPr>
              <a:t>deno+1deno</a:t>
            </a:r>
            <a:endParaRPr lang="zh-CN" altLang="en-US" sz="2800" b="1">
              <a:solidFill>
                <a:srgbClr val="0000CC"/>
              </a:solidFill>
            </a:endParaRPr>
          </a:p>
        </p:txBody>
      </p:sp>
      <p:cxnSp>
        <p:nvCxnSpPr>
          <p:cNvPr id="19" name="直接箭头连接符 18"/>
          <p:cNvCxnSpPr>
            <a:cxnSpLocks noChangeShapeType="1"/>
          </p:cNvCxnSpPr>
          <p:nvPr/>
        </p:nvCxnSpPr>
        <p:spPr bwMode="auto">
          <a:xfrm>
            <a:off x="2000250" y="2357438"/>
            <a:ext cx="242887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0" name="TextBox 19"/>
          <p:cNvSpPr txBox="1">
            <a:spLocks noChangeArrowheads="1"/>
          </p:cNvSpPr>
          <p:nvPr/>
        </p:nvSpPr>
        <p:spPr bwMode="auto">
          <a:xfrm>
            <a:off x="2000250" y="478631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grpSp>
        <p:nvGrpSpPr>
          <p:cNvPr id="2" name="组合 37"/>
          <p:cNvGrpSpPr>
            <a:grpSpLocks/>
          </p:cNvGrpSpPr>
          <p:nvPr/>
        </p:nvGrpSpPr>
        <p:grpSpPr bwMode="auto">
          <a:xfrm>
            <a:off x="2584450" y="4441825"/>
            <a:ext cx="3857625" cy="642938"/>
            <a:chOff x="2584436" y="4441832"/>
            <a:chExt cx="3857652" cy="642942"/>
          </a:xfrm>
        </p:grpSpPr>
        <p:sp>
          <p:nvSpPr>
            <p:cNvPr id="48153" name="流程图: 决策 6"/>
            <p:cNvSpPr>
              <a:spLocks noChangeArrowheads="1"/>
            </p:cNvSpPr>
            <p:nvPr/>
          </p:nvSpPr>
          <p:spPr bwMode="auto">
            <a:xfrm>
              <a:off x="2584436" y="4441832"/>
              <a:ext cx="3857652" cy="642942"/>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3200" b="1">
                <a:solidFill>
                  <a:srgbClr val="0000CC"/>
                </a:solidFill>
              </a:endParaRPr>
            </a:p>
          </p:txBody>
        </p:sp>
        <p:sp>
          <p:nvSpPr>
            <p:cNvPr id="48154" name="TextBox 23"/>
            <p:cNvSpPr txBox="1">
              <a:spLocks noChangeArrowheads="1"/>
            </p:cNvSpPr>
            <p:nvPr/>
          </p:nvSpPr>
          <p:spPr bwMode="auto">
            <a:xfrm>
              <a:off x="3286116" y="4513270"/>
              <a:ext cx="24288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deno&gt;100</a:t>
              </a:r>
              <a:endParaRPr lang="zh-CN" altLang="en-US" sz="2800" b="1">
                <a:solidFill>
                  <a:srgbClr val="0000CC"/>
                </a:solidFill>
              </a:endParaRPr>
            </a:p>
          </p:txBody>
        </p:sp>
      </p:grpSp>
      <p:sp>
        <p:nvSpPr>
          <p:cNvPr id="25" name="TextBox 24"/>
          <p:cNvSpPr txBox="1">
            <a:spLocks noChangeArrowheads="1"/>
          </p:cNvSpPr>
          <p:nvPr/>
        </p:nvSpPr>
        <p:spPr bwMode="auto">
          <a:xfrm>
            <a:off x="4500563" y="50006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cxnSp>
        <p:nvCxnSpPr>
          <p:cNvPr id="26" name="直接箭头连接符 25"/>
          <p:cNvCxnSpPr>
            <a:cxnSpLocks noChangeShapeType="1"/>
          </p:cNvCxnSpPr>
          <p:nvPr/>
        </p:nvCxnSpPr>
        <p:spPr bwMode="auto">
          <a:xfrm rot="5400000">
            <a:off x="4287044" y="5306219"/>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3" name="组合 26"/>
          <p:cNvGrpSpPr>
            <a:grpSpLocks/>
          </p:cNvGrpSpPr>
          <p:nvPr/>
        </p:nvGrpSpPr>
        <p:grpSpPr bwMode="auto">
          <a:xfrm>
            <a:off x="3214688" y="5416550"/>
            <a:ext cx="2357437" cy="523875"/>
            <a:chOff x="785786" y="4405161"/>
            <a:chExt cx="2357454" cy="523220"/>
          </a:xfrm>
        </p:grpSpPr>
        <p:sp>
          <p:nvSpPr>
            <p:cNvPr id="48151" name="平行四边形 27"/>
            <p:cNvSpPr>
              <a:spLocks noChangeArrowheads="1"/>
            </p:cNvSpPr>
            <p:nvPr/>
          </p:nvSpPr>
          <p:spPr bwMode="auto">
            <a:xfrm>
              <a:off x="785786" y="4467504"/>
              <a:ext cx="2357454" cy="428628"/>
            </a:xfrm>
            <a:prstGeom prst="parallelogram">
              <a:avLst>
                <a:gd name="adj" fmla="val 25005"/>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baseline="-25000">
                <a:solidFill>
                  <a:srgbClr val="0000CC"/>
                </a:solidFill>
              </a:endParaRPr>
            </a:p>
          </p:txBody>
        </p:sp>
        <p:sp>
          <p:nvSpPr>
            <p:cNvPr id="48152" name="TextBox 28"/>
            <p:cNvSpPr txBox="1">
              <a:spLocks noChangeArrowheads="1"/>
            </p:cNvSpPr>
            <p:nvPr/>
          </p:nvSpPr>
          <p:spPr bwMode="auto">
            <a:xfrm>
              <a:off x="882624" y="4405161"/>
              <a:ext cx="2214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输出</a:t>
              </a:r>
              <a:r>
                <a:rPr lang="en-US" altLang="zh-CN" sz="2800" b="1">
                  <a:solidFill>
                    <a:srgbClr val="0000CC"/>
                  </a:solidFill>
                </a:rPr>
                <a:t>sum</a:t>
              </a:r>
              <a:endParaRPr lang="zh-CN" altLang="en-US" sz="2800" b="1">
                <a:solidFill>
                  <a:srgbClr val="0000CC"/>
                </a:solidFill>
              </a:endParaRPr>
            </a:p>
          </p:txBody>
        </p:sp>
      </p:grpSp>
      <p:grpSp>
        <p:nvGrpSpPr>
          <p:cNvPr id="7" name="组合 31"/>
          <p:cNvGrpSpPr>
            <a:grpSpLocks/>
          </p:cNvGrpSpPr>
          <p:nvPr/>
        </p:nvGrpSpPr>
        <p:grpSpPr bwMode="auto">
          <a:xfrm>
            <a:off x="3846513" y="6119813"/>
            <a:ext cx="1285875" cy="523875"/>
            <a:chOff x="3694741" y="5994645"/>
            <a:chExt cx="1285883" cy="523220"/>
          </a:xfrm>
        </p:grpSpPr>
        <p:sp>
          <p:nvSpPr>
            <p:cNvPr id="48149" name="流程图: 终止 32"/>
            <p:cNvSpPr>
              <a:spLocks noChangeArrowheads="1"/>
            </p:cNvSpPr>
            <p:nvPr/>
          </p:nvSpPr>
          <p:spPr bwMode="auto">
            <a:xfrm>
              <a:off x="3694741" y="6046897"/>
              <a:ext cx="1285883" cy="428628"/>
            </a:xfrm>
            <a:prstGeom prst="flowChartTerminator">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800" b="1">
                <a:solidFill>
                  <a:srgbClr val="0000CC"/>
                </a:solidFill>
              </a:endParaRPr>
            </a:p>
          </p:txBody>
        </p:sp>
        <p:sp>
          <p:nvSpPr>
            <p:cNvPr id="48150" name="TextBox 33"/>
            <p:cNvSpPr txBox="1">
              <a:spLocks noChangeArrowheads="1"/>
            </p:cNvSpPr>
            <p:nvPr/>
          </p:nvSpPr>
          <p:spPr bwMode="auto">
            <a:xfrm>
              <a:off x="3909055" y="5994645"/>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a:solidFill>
                    <a:srgbClr val="0000CC"/>
                  </a:solidFill>
                </a:rPr>
                <a:t>结束</a:t>
              </a:r>
              <a:endParaRPr lang="zh-CN" altLang="en-US" sz="2800"/>
            </a:p>
          </p:txBody>
        </p:sp>
      </p:grpSp>
      <p:grpSp>
        <p:nvGrpSpPr>
          <p:cNvPr id="12" name="组合 34"/>
          <p:cNvGrpSpPr>
            <a:grpSpLocks/>
          </p:cNvGrpSpPr>
          <p:nvPr/>
        </p:nvGrpSpPr>
        <p:grpSpPr bwMode="auto">
          <a:xfrm>
            <a:off x="3760788" y="290513"/>
            <a:ext cx="1285875" cy="523875"/>
            <a:chOff x="1214415" y="123666"/>
            <a:chExt cx="1285883" cy="523220"/>
          </a:xfrm>
        </p:grpSpPr>
        <p:sp>
          <p:nvSpPr>
            <p:cNvPr id="48147" name="流程图: 终止 35"/>
            <p:cNvSpPr>
              <a:spLocks noChangeArrowheads="1"/>
            </p:cNvSpPr>
            <p:nvPr/>
          </p:nvSpPr>
          <p:spPr bwMode="auto">
            <a:xfrm>
              <a:off x="1214415" y="161766"/>
              <a:ext cx="1285883" cy="428628"/>
            </a:xfrm>
            <a:prstGeom prst="flowChartTerminator">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800" b="1">
                <a:solidFill>
                  <a:srgbClr val="0000CC"/>
                </a:solidFill>
              </a:endParaRPr>
            </a:p>
          </p:txBody>
        </p:sp>
        <p:sp>
          <p:nvSpPr>
            <p:cNvPr id="48148" name="TextBox 36"/>
            <p:cNvSpPr txBox="1">
              <a:spLocks noChangeArrowheads="1"/>
            </p:cNvSpPr>
            <p:nvPr/>
          </p:nvSpPr>
          <p:spPr bwMode="auto">
            <a:xfrm>
              <a:off x="1462066" y="12366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a:solidFill>
                    <a:srgbClr val="0000CC"/>
                  </a:solidFill>
                </a:rPr>
                <a:t>开始</a:t>
              </a:r>
              <a:endParaRPr lang="zh-CN" altLang="en-US" sz="2800"/>
            </a:p>
          </p:txBody>
        </p:sp>
      </p:grpSp>
      <p:pic>
        <p:nvPicPr>
          <p:cNvPr id="48146"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lide(fromTop)">
                                      <p:cBhvr>
                                        <p:cTn id="21" dur="500"/>
                                        <p:tgtEl>
                                          <p:spTgt spid="5"/>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slide(fromTop)">
                                      <p:cBhvr>
                                        <p:cTn id="30" dur="500"/>
                                        <p:tgtEl>
                                          <p:spTgt spid="8"/>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childTnLst>
                          </p:cTn>
                        </p:par>
                        <p:par>
                          <p:cTn id="40" fill="hold" nodeType="afterGroup">
                            <p:stCondLst>
                              <p:cond delay="500"/>
                            </p:stCondLst>
                            <p:childTnLst>
                              <p:par>
                                <p:cTn id="41" presetID="12" presetClass="entr" presetSubtype="2"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slide(fromRight)">
                                      <p:cBhvr>
                                        <p:cTn id="43" dur="500"/>
                                        <p:tgtEl>
                                          <p:spTgt spid="9"/>
                                        </p:tgtEl>
                                      </p:cBhvr>
                                    </p:animEffect>
                                  </p:childTnLst>
                                </p:cTn>
                              </p:par>
                            </p:childTnLst>
                          </p:cTn>
                        </p:par>
                        <p:par>
                          <p:cTn id="44" fill="hold" nodeType="afterGroup">
                            <p:stCondLst>
                              <p:cond delay="1000"/>
                            </p:stCondLst>
                            <p:childTnLst>
                              <p:par>
                                <p:cTn id="45" presetID="12" presetClass="entr" presetSubtype="4"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slide(fromBottom)">
                                      <p:cBhvr>
                                        <p:cTn id="47" dur="500"/>
                                        <p:tgtEl>
                                          <p:spTgt spid="10"/>
                                        </p:tgtEl>
                                      </p:cBhvr>
                                    </p:animEffect>
                                  </p:childTnLst>
                                </p:cTn>
                              </p:par>
                            </p:childTnLst>
                          </p:cTn>
                        </p:par>
                        <p:par>
                          <p:cTn id="48" fill="hold" nodeType="afterGroup">
                            <p:stCondLst>
                              <p:cond delay="1500"/>
                            </p:stCondLst>
                            <p:childTnLst>
                              <p:par>
                                <p:cTn id="49" presetID="12" presetClass="entr" presetSubtype="8"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slide(fromLeft)">
                                      <p:cBhvr>
                                        <p:cTn id="51" dur="500"/>
                                        <p:tgtEl>
                                          <p:spTgt spid="1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blinds(horizontal)">
                                      <p:cBhvr>
                                        <p:cTn id="56" dur="500"/>
                                        <p:tgtEl>
                                          <p:spTgt spid="25"/>
                                        </p:tgtEl>
                                      </p:cBhvr>
                                    </p:animEffect>
                                  </p:childTnLst>
                                </p:cTn>
                              </p:par>
                            </p:childTnLst>
                          </p:cTn>
                        </p:par>
                        <p:par>
                          <p:cTn id="57" fill="hold" nodeType="afterGroup">
                            <p:stCondLst>
                              <p:cond delay="500"/>
                            </p:stCondLst>
                            <p:childTnLst>
                              <p:par>
                                <p:cTn id="58" presetID="12" presetClass="entr" presetSubtype="1" fill="hold"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slide(fromTop)">
                                      <p:cBhvr>
                                        <p:cTn id="60" dur="500"/>
                                        <p:tgtEl>
                                          <p:spTgt spid="26"/>
                                        </p:tgtEl>
                                      </p:cBhvr>
                                    </p:animEffect>
                                  </p:childTnLst>
                                </p:cTn>
                              </p:par>
                            </p:childTnLst>
                          </p:cTn>
                        </p:par>
                        <p:par>
                          <p:cTn id="61" fill="hold" nodeType="afterGroup">
                            <p:stCondLst>
                              <p:cond delay="1000"/>
                            </p:stCondLst>
                            <p:childTnLst>
                              <p:par>
                                <p:cTn id="62" presetID="3" presetClass="entr" presetSubtype="10" fill="hold" nodeType="after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blinds(horizontal)">
                                      <p:cBhvr>
                                        <p:cTn id="64" dur="500"/>
                                        <p:tgtEl>
                                          <p:spTgt spid="3"/>
                                        </p:tgtEl>
                                      </p:cBhvr>
                                    </p:animEffect>
                                  </p:childTnLst>
                                </p:cTn>
                              </p:par>
                            </p:childTnLst>
                          </p:cTn>
                        </p:par>
                        <p:par>
                          <p:cTn id="65" fill="hold" nodeType="afterGroup">
                            <p:stCondLst>
                              <p:cond delay="1500"/>
                            </p:stCondLst>
                            <p:childTnLst>
                              <p:par>
                                <p:cTn id="66" presetID="12" presetClass="entr" presetSubtype="1" fill="hold"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slide(fromTop)">
                                      <p:cBhvr>
                                        <p:cTn id="68" dur="500"/>
                                        <p:tgtEl>
                                          <p:spTgt spid="11"/>
                                        </p:tgtEl>
                                      </p:cBhvr>
                                    </p:animEffect>
                                  </p:childTnLst>
                                </p:cTn>
                              </p:par>
                            </p:childTnLst>
                          </p:cTn>
                        </p:par>
                        <p:par>
                          <p:cTn id="69" fill="hold" nodeType="afterGroup">
                            <p:stCondLst>
                              <p:cond delay="2000"/>
                            </p:stCondLst>
                            <p:childTnLst>
                              <p:par>
                                <p:cTn id="70" presetID="3" presetClass="entr" presetSubtype="10" fill="hold" nodeType="after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blinds(horizontal)">
                                      <p:cBhvr>
                                        <p:cTn id="7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20"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785813" y="1428750"/>
            <a:ext cx="7858125" cy="4286250"/>
          </a:xfrm>
        </p:spPr>
        <p:txBody>
          <a:bodyPr/>
          <a:lstStyle/>
          <a:p>
            <a:r>
              <a:rPr lang="zh-CN" altLang="zh-CN"/>
              <a:t>一个程序除了</a:t>
            </a:r>
            <a:r>
              <a:rPr lang="zh-CN" altLang="en-US"/>
              <a:t>算法和数据结构这</a:t>
            </a:r>
            <a:r>
              <a:rPr lang="zh-CN" altLang="zh-CN"/>
              <a:t>主要要素外，还应当采用结构化程序设计方法进行程序设计，并且用某一种计算机语言表示</a:t>
            </a:r>
            <a:endParaRPr lang="en-US" altLang="zh-CN"/>
          </a:p>
          <a:p>
            <a:r>
              <a:rPr lang="zh-CN" altLang="zh-CN">
                <a:solidFill>
                  <a:srgbClr val="C00000"/>
                </a:solidFill>
              </a:rPr>
              <a:t>算法</a:t>
            </a:r>
            <a:r>
              <a:rPr lang="zh-CN" altLang="zh-CN"/>
              <a:t>、</a:t>
            </a:r>
            <a:r>
              <a:rPr lang="zh-CN" altLang="zh-CN">
                <a:solidFill>
                  <a:srgbClr val="C00000"/>
                </a:solidFill>
              </a:rPr>
              <a:t>数据结构</a:t>
            </a:r>
            <a:r>
              <a:rPr lang="zh-CN" altLang="zh-CN"/>
              <a:t>、</a:t>
            </a:r>
            <a:r>
              <a:rPr lang="zh-CN" altLang="zh-CN">
                <a:solidFill>
                  <a:srgbClr val="C00000"/>
                </a:solidFill>
              </a:rPr>
              <a:t>程序设计方法</a:t>
            </a:r>
            <a:r>
              <a:rPr lang="zh-CN" altLang="zh-CN"/>
              <a:t>和</a:t>
            </a:r>
            <a:r>
              <a:rPr lang="zh-CN" altLang="zh-CN">
                <a:solidFill>
                  <a:srgbClr val="C00000"/>
                </a:solidFill>
              </a:rPr>
              <a:t>语言工具</a:t>
            </a:r>
            <a:r>
              <a:rPr lang="zh-CN" altLang="zh-CN"/>
              <a:t>是一个程序设计人员应具备的知识</a:t>
            </a:r>
            <a:endParaRPr lang="zh-CN" altLang="en-US"/>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7" dur="500"/>
                                        <p:tgtEl>
                                          <p:spTgt spid="174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p:txBody>
          <a:bodyPr/>
          <a:lstStyle/>
          <a:p>
            <a:pPr>
              <a:buFont typeface="Wingdings" pitchFamily="2" charset="2"/>
              <a:buNone/>
            </a:pPr>
            <a:r>
              <a:rPr lang="en-US" altLang="zh-CN"/>
              <a:t>  </a:t>
            </a:r>
            <a:r>
              <a:rPr lang="zh-CN" altLang="zh-CN"/>
              <a:t>例</a:t>
            </a:r>
            <a:r>
              <a:rPr lang="en-US" altLang="zh-CN"/>
              <a:t>2.10 </a:t>
            </a:r>
            <a:r>
              <a:rPr lang="zh-CN" altLang="zh-CN"/>
              <a:t>例</a:t>
            </a:r>
            <a:r>
              <a:rPr lang="en-US" altLang="zh-CN"/>
              <a:t>2.5</a:t>
            </a:r>
            <a:r>
              <a:rPr lang="zh-CN" altLang="zh-CN"/>
              <a:t>判断素数的算法用流程图表示。对一个大于或等于</a:t>
            </a:r>
            <a:r>
              <a:rPr lang="en-US" altLang="zh-CN"/>
              <a:t>3</a:t>
            </a:r>
            <a:r>
              <a:rPr lang="zh-CN" altLang="zh-CN"/>
              <a:t>的正整数，判断它是不是一个素数。</a:t>
            </a:r>
            <a:endParaRPr lang="zh-CN" altLang="en-US"/>
          </a:p>
        </p:txBody>
      </p:sp>
      <p:pic>
        <p:nvPicPr>
          <p:cNvPr id="49155"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a:cxnSpLocks noChangeShapeType="1"/>
          </p:cNvCxnSpPr>
          <p:nvPr/>
        </p:nvCxnSpPr>
        <p:spPr bwMode="auto">
          <a:xfrm rot="5400000">
            <a:off x="3817144" y="756444"/>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rot="10800000">
            <a:off x="2290763" y="4918075"/>
            <a:ext cx="5000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0" name="直接连接符 9"/>
          <p:cNvCxnSpPr>
            <a:cxnSpLocks noChangeShapeType="1"/>
          </p:cNvCxnSpPr>
          <p:nvPr/>
        </p:nvCxnSpPr>
        <p:spPr bwMode="auto">
          <a:xfrm rot="5400000" flipH="1" flipV="1">
            <a:off x="960438" y="3592513"/>
            <a:ext cx="2647950" cy="1270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1" name="直接箭头连接符 10"/>
          <p:cNvCxnSpPr>
            <a:cxnSpLocks noChangeShapeType="1"/>
          </p:cNvCxnSpPr>
          <p:nvPr/>
        </p:nvCxnSpPr>
        <p:spPr bwMode="auto">
          <a:xfrm rot="5400000">
            <a:off x="3801269" y="6130131"/>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9" name="直接箭头连接符 18"/>
          <p:cNvCxnSpPr>
            <a:cxnSpLocks noChangeShapeType="1"/>
          </p:cNvCxnSpPr>
          <p:nvPr/>
        </p:nvCxnSpPr>
        <p:spPr bwMode="auto">
          <a:xfrm flipV="1">
            <a:off x="2286000" y="2276475"/>
            <a:ext cx="1647825" cy="9525"/>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0" name="TextBox 19"/>
          <p:cNvSpPr txBox="1">
            <a:spLocks noChangeArrowheads="1"/>
          </p:cNvSpPr>
          <p:nvPr/>
        </p:nvSpPr>
        <p:spPr bwMode="auto">
          <a:xfrm>
            <a:off x="2362200" y="43989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sp>
        <p:nvSpPr>
          <p:cNvPr id="25" name="TextBox 24"/>
          <p:cNvSpPr txBox="1">
            <a:spLocks noChangeArrowheads="1"/>
          </p:cNvSpPr>
          <p:nvPr/>
        </p:nvSpPr>
        <p:spPr bwMode="auto">
          <a:xfrm>
            <a:off x="3871913" y="51228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cxnSp>
        <p:nvCxnSpPr>
          <p:cNvPr id="26" name="直接箭头连接符 25"/>
          <p:cNvCxnSpPr>
            <a:cxnSpLocks noChangeShapeType="1"/>
          </p:cNvCxnSpPr>
          <p:nvPr/>
        </p:nvCxnSpPr>
        <p:spPr bwMode="auto">
          <a:xfrm rot="5400000">
            <a:off x="3756025" y="5380038"/>
            <a:ext cx="357187"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2" name="组合 26"/>
          <p:cNvGrpSpPr>
            <a:grpSpLocks/>
          </p:cNvGrpSpPr>
          <p:nvPr/>
        </p:nvGrpSpPr>
        <p:grpSpPr bwMode="auto">
          <a:xfrm>
            <a:off x="2492375" y="5487988"/>
            <a:ext cx="2928938" cy="523875"/>
            <a:chOff x="785786" y="4405161"/>
            <a:chExt cx="2357454" cy="523220"/>
          </a:xfrm>
        </p:grpSpPr>
        <p:sp>
          <p:nvSpPr>
            <p:cNvPr id="7213" name="平行四边形 27"/>
            <p:cNvSpPr>
              <a:spLocks noChangeArrowheads="1"/>
            </p:cNvSpPr>
            <p:nvPr/>
          </p:nvSpPr>
          <p:spPr bwMode="auto">
            <a:xfrm>
              <a:off x="785786" y="4467504"/>
              <a:ext cx="2357454" cy="428628"/>
            </a:xfrm>
            <a:prstGeom prst="parallelogram">
              <a:avLst>
                <a:gd name="adj" fmla="val 25005"/>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baseline="-25000">
                <a:solidFill>
                  <a:srgbClr val="0000CC"/>
                </a:solidFill>
              </a:endParaRPr>
            </a:p>
          </p:txBody>
        </p:sp>
        <p:sp>
          <p:nvSpPr>
            <p:cNvPr id="7214" name="TextBox 28"/>
            <p:cNvSpPr txBox="1">
              <a:spLocks noChangeArrowheads="1"/>
            </p:cNvSpPr>
            <p:nvPr/>
          </p:nvSpPr>
          <p:spPr bwMode="auto">
            <a:xfrm>
              <a:off x="882624" y="4405161"/>
              <a:ext cx="2214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输出</a:t>
              </a:r>
              <a:r>
                <a:rPr lang="en-US" altLang="zh-CN" sz="2800" b="1">
                  <a:solidFill>
                    <a:srgbClr val="0000CC"/>
                  </a:solidFill>
                </a:rPr>
                <a:t>n</a:t>
              </a:r>
              <a:r>
                <a:rPr lang="zh-CN" altLang="en-US" sz="2800" b="1">
                  <a:solidFill>
                    <a:srgbClr val="0000CC"/>
                  </a:solidFill>
                </a:rPr>
                <a:t>是素数</a:t>
              </a:r>
            </a:p>
          </p:txBody>
        </p:sp>
      </p:grpSp>
      <p:grpSp>
        <p:nvGrpSpPr>
          <p:cNvPr id="3" name="组合 31"/>
          <p:cNvGrpSpPr>
            <a:grpSpLocks/>
          </p:cNvGrpSpPr>
          <p:nvPr/>
        </p:nvGrpSpPr>
        <p:grpSpPr bwMode="auto">
          <a:xfrm>
            <a:off x="3290888" y="6191250"/>
            <a:ext cx="1285875" cy="523875"/>
            <a:chOff x="3694741" y="5994645"/>
            <a:chExt cx="1285883" cy="523220"/>
          </a:xfrm>
        </p:grpSpPr>
        <p:sp>
          <p:nvSpPr>
            <p:cNvPr id="7211" name="流程图: 终止 32"/>
            <p:cNvSpPr>
              <a:spLocks noChangeArrowheads="1"/>
            </p:cNvSpPr>
            <p:nvPr/>
          </p:nvSpPr>
          <p:spPr bwMode="auto">
            <a:xfrm>
              <a:off x="3694741" y="6046897"/>
              <a:ext cx="1285883" cy="428628"/>
            </a:xfrm>
            <a:prstGeom prst="flowChartTerminator">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800" b="1">
                <a:solidFill>
                  <a:srgbClr val="0000CC"/>
                </a:solidFill>
              </a:endParaRPr>
            </a:p>
          </p:txBody>
        </p:sp>
        <p:sp>
          <p:nvSpPr>
            <p:cNvPr id="7212" name="TextBox 33"/>
            <p:cNvSpPr txBox="1">
              <a:spLocks noChangeArrowheads="1"/>
            </p:cNvSpPr>
            <p:nvPr/>
          </p:nvSpPr>
          <p:spPr bwMode="auto">
            <a:xfrm>
              <a:off x="3909055" y="5994645"/>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a:solidFill>
                    <a:srgbClr val="0000CC"/>
                  </a:solidFill>
                </a:rPr>
                <a:t>结束</a:t>
              </a:r>
              <a:endParaRPr lang="zh-CN" altLang="en-US" sz="2800"/>
            </a:p>
          </p:txBody>
        </p:sp>
      </p:grpSp>
      <p:grpSp>
        <p:nvGrpSpPr>
          <p:cNvPr id="5" name="组合 34"/>
          <p:cNvGrpSpPr>
            <a:grpSpLocks/>
          </p:cNvGrpSpPr>
          <p:nvPr/>
        </p:nvGrpSpPr>
        <p:grpSpPr bwMode="auto">
          <a:xfrm>
            <a:off x="3290888" y="131763"/>
            <a:ext cx="1285875" cy="523875"/>
            <a:chOff x="1214415" y="123666"/>
            <a:chExt cx="1285883" cy="523220"/>
          </a:xfrm>
        </p:grpSpPr>
        <p:sp>
          <p:nvSpPr>
            <p:cNvPr id="7209" name="流程图: 终止 35"/>
            <p:cNvSpPr>
              <a:spLocks noChangeArrowheads="1"/>
            </p:cNvSpPr>
            <p:nvPr/>
          </p:nvSpPr>
          <p:spPr bwMode="auto">
            <a:xfrm>
              <a:off x="1214415" y="161766"/>
              <a:ext cx="1285883" cy="428628"/>
            </a:xfrm>
            <a:prstGeom prst="flowChartTerminator">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800" b="1">
                <a:solidFill>
                  <a:srgbClr val="0000CC"/>
                </a:solidFill>
              </a:endParaRPr>
            </a:p>
          </p:txBody>
        </p:sp>
        <p:sp>
          <p:nvSpPr>
            <p:cNvPr id="7210" name="TextBox 36"/>
            <p:cNvSpPr txBox="1">
              <a:spLocks noChangeArrowheads="1"/>
            </p:cNvSpPr>
            <p:nvPr/>
          </p:nvSpPr>
          <p:spPr bwMode="auto">
            <a:xfrm>
              <a:off x="1462066" y="12366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a:solidFill>
                    <a:srgbClr val="0000CC"/>
                  </a:solidFill>
                </a:rPr>
                <a:t>开始</a:t>
              </a:r>
              <a:endParaRPr lang="zh-CN" altLang="en-US" sz="2800"/>
            </a:p>
          </p:txBody>
        </p:sp>
      </p:grpSp>
      <p:grpSp>
        <p:nvGrpSpPr>
          <p:cNvPr id="6" name="组合 26"/>
          <p:cNvGrpSpPr>
            <a:grpSpLocks/>
          </p:cNvGrpSpPr>
          <p:nvPr/>
        </p:nvGrpSpPr>
        <p:grpSpPr bwMode="auto">
          <a:xfrm>
            <a:off x="3005138" y="846138"/>
            <a:ext cx="1857375" cy="523875"/>
            <a:chOff x="785786" y="4405161"/>
            <a:chExt cx="2357454" cy="523220"/>
          </a:xfrm>
        </p:grpSpPr>
        <p:sp>
          <p:nvSpPr>
            <p:cNvPr id="7207" name="平行四边形 29"/>
            <p:cNvSpPr>
              <a:spLocks noChangeArrowheads="1"/>
            </p:cNvSpPr>
            <p:nvPr/>
          </p:nvSpPr>
          <p:spPr bwMode="auto">
            <a:xfrm>
              <a:off x="785786" y="4467504"/>
              <a:ext cx="2357454" cy="428628"/>
            </a:xfrm>
            <a:prstGeom prst="parallelogram">
              <a:avLst>
                <a:gd name="adj" fmla="val 25005"/>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baseline="-25000">
                <a:solidFill>
                  <a:srgbClr val="0000CC"/>
                </a:solidFill>
              </a:endParaRPr>
            </a:p>
          </p:txBody>
        </p:sp>
        <p:sp>
          <p:nvSpPr>
            <p:cNvPr id="7208" name="TextBox 30"/>
            <p:cNvSpPr txBox="1">
              <a:spLocks noChangeArrowheads="1"/>
            </p:cNvSpPr>
            <p:nvPr/>
          </p:nvSpPr>
          <p:spPr bwMode="auto">
            <a:xfrm>
              <a:off x="882624" y="4405161"/>
              <a:ext cx="2214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输入</a:t>
              </a:r>
              <a:r>
                <a:rPr lang="en-US" altLang="zh-CN" sz="2800" b="1">
                  <a:solidFill>
                    <a:srgbClr val="0000CC"/>
                  </a:solidFill>
                </a:rPr>
                <a:t>n</a:t>
              </a:r>
              <a:endParaRPr lang="zh-CN" altLang="en-US" sz="2800" b="1">
                <a:solidFill>
                  <a:srgbClr val="0000CC"/>
                </a:solidFill>
              </a:endParaRPr>
            </a:p>
          </p:txBody>
        </p:sp>
      </p:grpSp>
      <p:sp>
        <p:nvSpPr>
          <p:cNvPr id="32" name="TextBox 31"/>
          <p:cNvSpPr txBox="1">
            <a:spLocks noChangeArrowheads="1"/>
          </p:cNvSpPr>
          <p:nvPr/>
        </p:nvSpPr>
        <p:spPr bwMode="auto">
          <a:xfrm>
            <a:off x="3290888" y="1619250"/>
            <a:ext cx="1357312" cy="4381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0000CC"/>
                </a:solidFill>
                <a:sym typeface="Symbol" pitchFamily="18" charset="2"/>
              </a:rPr>
              <a:t>2i</a:t>
            </a:r>
            <a:endParaRPr lang="zh-CN" altLang="en-US" sz="2800" b="1">
              <a:solidFill>
                <a:srgbClr val="0000CC"/>
              </a:solidFill>
            </a:endParaRPr>
          </a:p>
        </p:txBody>
      </p:sp>
      <p:cxnSp>
        <p:nvCxnSpPr>
          <p:cNvPr id="35" name="直接箭头连接符 34"/>
          <p:cNvCxnSpPr>
            <a:cxnSpLocks noChangeShapeType="1"/>
          </p:cNvCxnSpPr>
          <p:nvPr/>
        </p:nvCxnSpPr>
        <p:spPr bwMode="auto">
          <a:xfrm rot="5400000">
            <a:off x="3791744" y="1488281"/>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38" name="直接箭头连接符 37"/>
          <p:cNvCxnSpPr>
            <a:cxnSpLocks noChangeShapeType="1"/>
          </p:cNvCxnSpPr>
          <p:nvPr/>
        </p:nvCxnSpPr>
        <p:spPr bwMode="auto">
          <a:xfrm rot="5400000">
            <a:off x="3720306" y="2274094"/>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9" name="TextBox 38"/>
          <p:cNvSpPr txBox="1">
            <a:spLocks noChangeArrowheads="1"/>
          </p:cNvSpPr>
          <p:nvPr/>
        </p:nvSpPr>
        <p:spPr bwMode="auto">
          <a:xfrm>
            <a:off x="3148013" y="2476500"/>
            <a:ext cx="1571625" cy="4381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0000CC"/>
                </a:solidFill>
              </a:rPr>
              <a:t>n%i</a:t>
            </a:r>
            <a:r>
              <a:rPr lang="en-US" altLang="zh-CN" sz="2800" b="1">
                <a:solidFill>
                  <a:srgbClr val="0000CC"/>
                </a:solidFill>
                <a:sym typeface="Symbol" pitchFamily="18" charset="2"/>
              </a:rPr>
              <a:t>r</a:t>
            </a:r>
            <a:endParaRPr lang="zh-CN" altLang="en-US" sz="2800" b="1">
              <a:solidFill>
                <a:srgbClr val="0000CC"/>
              </a:solidFill>
            </a:endParaRPr>
          </a:p>
        </p:txBody>
      </p:sp>
      <p:cxnSp>
        <p:nvCxnSpPr>
          <p:cNvPr id="40" name="直接箭头连接符 39"/>
          <p:cNvCxnSpPr>
            <a:cxnSpLocks noChangeShapeType="1"/>
          </p:cNvCxnSpPr>
          <p:nvPr/>
        </p:nvCxnSpPr>
        <p:spPr bwMode="auto">
          <a:xfrm rot="5400000">
            <a:off x="3791744" y="3059906"/>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7" name="组合 74"/>
          <p:cNvGrpSpPr>
            <a:grpSpLocks/>
          </p:cNvGrpSpPr>
          <p:nvPr/>
        </p:nvGrpSpPr>
        <p:grpSpPr bwMode="auto">
          <a:xfrm>
            <a:off x="3094038" y="3143250"/>
            <a:ext cx="1714500" cy="523875"/>
            <a:chOff x="3093555" y="3143248"/>
            <a:chExt cx="1714512" cy="523220"/>
          </a:xfrm>
        </p:grpSpPr>
        <p:sp>
          <p:nvSpPr>
            <p:cNvPr id="7205" name="流程图: 决策 41"/>
            <p:cNvSpPr>
              <a:spLocks noChangeArrowheads="1"/>
            </p:cNvSpPr>
            <p:nvPr/>
          </p:nvSpPr>
          <p:spPr bwMode="auto">
            <a:xfrm>
              <a:off x="3093555" y="3181348"/>
              <a:ext cx="1714512" cy="428628"/>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3200" b="1">
                <a:solidFill>
                  <a:srgbClr val="0000CC"/>
                </a:solidFill>
              </a:endParaRPr>
            </a:p>
          </p:txBody>
        </p:sp>
        <p:sp>
          <p:nvSpPr>
            <p:cNvPr id="7206" name="TextBox 42"/>
            <p:cNvSpPr txBox="1">
              <a:spLocks noChangeArrowheads="1"/>
            </p:cNvSpPr>
            <p:nvPr/>
          </p:nvSpPr>
          <p:spPr bwMode="auto">
            <a:xfrm>
              <a:off x="3163878" y="3143248"/>
              <a:ext cx="162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r=0</a:t>
              </a:r>
              <a:endParaRPr lang="zh-CN" altLang="en-US" sz="2800" b="1">
                <a:solidFill>
                  <a:srgbClr val="0000CC"/>
                </a:solidFill>
              </a:endParaRPr>
            </a:p>
          </p:txBody>
        </p:sp>
      </p:grpSp>
      <p:sp>
        <p:nvSpPr>
          <p:cNvPr id="44" name="TextBox 43"/>
          <p:cNvSpPr txBox="1">
            <a:spLocks noChangeArrowheads="1"/>
          </p:cNvSpPr>
          <p:nvPr/>
        </p:nvSpPr>
        <p:spPr bwMode="auto">
          <a:xfrm>
            <a:off x="3155950" y="3875088"/>
            <a:ext cx="1643063" cy="4381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0000CC"/>
                </a:solidFill>
                <a:sym typeface="Symbol" pitchFamily="18" charset="2"/>
              </a:rPr>
              <a:t>i+1i</a:t>
            </a:r>
            <a:endParaRPr lang="zh-CN" altLang="en-US" sz="2800" b="1">
              <a:solidFill>
                <a:srgbClr val="0000CC"/>
              </a:solidFill>
            </a:endParaRPr>
          </a:p>
        </p:txBody>
      </p:sp>
      <p:cxnSp>
        <p:nvCxnSpPr>
          <p:cNvPr id="45" name="直接箭头连接符 44"/>
          <p:cNvCxnSpPr>
            <a:cxnSpLocks noChangeShapeType="1"/>
          </p:cNvCxnSpPr>
          <p:nvPr/>
        </p:nvCxnSpPr>
        <p:spPr bwMode="auto">
          <a:xfrm rot="5400000">
            <a:off x="3791744" y="3764756"/>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8" name="组合 47"/>
          <p:cNvGrpSpPr>
            <a:grpSpLocks/>
          </p:cNvGrpSpPr>
          <p:nvPr/>
        </p:nvGrpSpPr>
        <p:grpSpPr bwMode="auto">
          <a:xfrm>
            <a:off x="2790825" y="4630738"/>
            <a:ext cx="2289175" cy="620712"/>
            <a:chOff x="1055190" y="4929198"/>
            <a:chExt cx="2289663" cy="620058"/>
          </a:xfrm>
        </p:grpSpPr>
        <p:sp>
          <p:nvSpPr>
            <p:cNvPr id="7203" name="流程图: 决策 45"/>
            <p:cNvSpPr>
              <a:spLocks noChangeArrowheads="1"/>
            </p:cNvSpPr>
            <p:nvPr/>
          </p:nvSpPr>
          <p:spPr bwMode="auto">
            <a:xfrm>
              <a:off x="1055190" y="4929198"/>
              <a:ext cx="2289663" cy="604842"/>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3200" b="1">
                <a:solidFill>
                  <a:srgbClr val="0000CC"/>
                </a:solidFill>
              </a:endParaRPr>
            </a:p>
          </p:txBody>
        </p:sp>
        <p:sp>
          <p:nvSpPr>
            <p:cNvPr id="7204" name="TextBox 46"/>
            <p:cNvSpPr txBox="1">
              <a:spLocks noChangeArrowheads="1"/>
            </p:cNvSpPr>
            <p:nvPr/>
          </p:nvSpPr>
          <p:spPr bwMode="auto">
            <a:xfrm>
              <a:off x="1550967" y="5026036"/>
              <a:ext cx="7858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i&gt;</a:t>
              </a:r>
              <a:endParaRPr lang="zh-CN" altLang="en-US" sz="2800" b="1">
                <a:solidFill>
                  <a:srgbClr val="0000CC"/>
                </a:solidFill>
              </a:endParaRPr>
            </a:p>
          </p:txBody>
        </p:sp>
        <p:graphicFrame>
          <p:nvGraphicFramePr>
            <p:cNvPr id="7170" name="Object 2"/>
            <p:cNvGraphicFramePr>
              <a:graphicFrameLocks noChangeAspect="1"/>
            </p:cNvGraphicFramePr>
            <p:nvPr/>
          </p:nvGraphicFramePr>
          <p:xfrm>
            <a:off x="2038333" y="4954598"/>
            <a:ext cx="571503" cy="548413"/>
          </p:xfrm>
          <a:graphic>
            <a:graphicData uri="http://schemas.openxmlformats.org/presentationml/2006/ole">
              <mc:AlternateContent xmlns:mc="http://schemas.openxmlformats.org/markup-compatibility/2006">
                <mc:Choice xmlns:v="urn:schemas-microsoft-com:vml" Requires="v">
                  <p:oleObj spid="_x0000_s7217" name="公式" r:id="rId3" imgW="241200" imgH="228600" progId="Equation.3">
                    <p:embed/>
                  </p:oleObj>
                </mc:Choice>
                <mc:Fallback>
                  <p:oleObj name="公式" r:id="rId3" imgW="2412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333" y="4954598"/>
                          <a:ext cx="571503" cy="548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50" name="直接箭头连接符 49"/>
          <p:cNvCxnSpPr>
            <a:cxnSpLocks noChangeShapeType="1"/>
          </p:cNvCxnSpPr>
          <p:nvPr/>
        </p:nvCxnSpPr>
        <p:spPr bwMode="auto">
          <a:xfrm rot="5400000">
            <a:off x="3756025" y="4494213"/>
            <a:ext cx="357187"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4" name="直接连接符 53"/>
          <p:cNvCxnSpPr>
            <a:cxnSpLocks noChangeShapeType="1"/>
          </p:cNvCxnSpPr>
          <p:nvPr/>
        </p:nvCxnSpPr>
        <p:spPr bwMode="auto">
          <a:xfrm rot="10800000">
            <a:off x="4862513" y="3409950"/>
            <a:ext cx="18573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grpSp>
        <p:nvGrpSpPr>
          <p:cNvPr id="12" name="组合 26"/>
          <p:cNvGrpSpPr>
            <a:grpSpLocks/>
          </p:cNvGrpSpPr>
          <p:nvPr/>
        </p:nvGrpSpPr>
        <p:grpSpPr bwMode="auto">
          <a:xfrm>
            <a:off x="5286375" y="4152900"/>
            <a:ext cx="2928938" cy="519113"/>
            <a:chOff x="785786" y="4405161"/>
            <a:chExt cx="2357454" cy="518463"/>
          </a:xfrm>
        </p:grpSpPr>
        <p:sp>
          <p:nvSpPr>
            <p:cNvPr id="7201" name="平行四边形 57"/>
            <p:cNvSpPr>
              <a:spLocks noChangeArrowheads="1"/>
            </p:cNvSpPr>
            <p:nvPr/>
          </p:nvSpPr>
          <p:spPr bwMode="auto">
            <a:xfrm>
              <a:off x="785786" y="4467504"/>
              <a:ext cx="2357454" cy="428628"/>
            </a:xfrm>
            <a:prstGeom prst="parallelogram">
              <a:avLst>
                <a:gd name="adj" fmla="val 25005"/>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baseline="-25000">
                <a:solidFill>
                  <a:srgbClr val="0000CC"/>
                </a:solidFill>
              </a:endParaRPr>
            </a:p>
          </p:txBody>
        </p:sp>
        <p:sp>
          <p:nvSpPr>
            <p:cNvPr id="7202" name="TextBox 58"/>
            <p:cNvSpPr txBox="1">
              <a:spLocks noChangeArrowheads="1"/>
            </p:cNvSpPr>
            <p:nvPr/>
          </p:nvSpPr>
          <p:spPr bwMode="auto">
            <a:xfrm>
              <a:off x="882895" y="4405161"/>
              <a:ext cx="2214346" cy="51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输出</a:t>
              </a:r>
              <a:r>
                <a:rPr lang="en-US" altLang="zh-CN" sz="2800" b="1">
                  <a:solidFill>
                    <a:srgbClr val="0000CC"/>
                  </a:solidFill>
                </a:rPr>
                <a:t>n</a:t>
              </a:r>
              <a:r>
                <a:rPr lang="zh-CN" altLang="en-US" sz="2800" b="1">
                  <a:solidFill>
                    <a:srgbClr val="0000CC"/>
                  </a:solidFill>
                </a:rPr>
                <a:t>不是素数</a:t>
              </a:r>
            </a:p>
          </p:txBody>
        </p:sp>
      </p:grpSp>
      <p:cxnSp>
        <p:nvCxnSpPr>
          <p:cNvPr id="60" name="直接连接符 59"/>
          <p:cNvCxnSpPr>
            <a:cxnSpLocks noChangeShapeType="1"/>
          </p:cNvCxnSpPr>
          <p:nvPr/>
        </p:nvCxnSpPr>
        <p:spPr bwMode="auto">
          <a:xfrm rot="5400000" flipH="1" flipV="1">
            <a:off x="6013450" y="5367338"/>
            <a:ext cx="1428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63" name="直接箭头连接符 62"/>
          <p:cNvCxnSpPr>
            <a:cxnSpLocks noChangeShapeType="1"/>
          </p:cNvCxnSpPr>
          <p:nvPr/>
        </p:nvCxnSpPr>
        <p:spPr bwMode="auto">
          <a:xfrm rot="10800000">
            <a:off x="3933825" y="6073775"/>
            <a:ext cx="2786063"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7" name="直接箭头连接符 66"/>
          <p:cNvCxnSpPr>
            <a:cxnSpLocks noChangeShapeType="1"/>
          </p:cNvCxnSpPr>
          <p:nvPr/>
        </p:nvCxnSpPr>
        <p:spPr bwMode="auto">
          <a:xfrm rot="5400000">
            <a:off x="6326982" y="3815556"/>
            <a:ext cx="78740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73" name="TextBox 72"/>
          <p:cNvSpPr txBox="1">
            <a:spLocks noChangeArrowheads="1"/>
          </p:cNvSpPr>
          <p:nvPr/>
        </p:nvSpPr>
        <p:spPr bwMode="auto">
          <a:xfrm>
            <a:off x="4791075" y="29178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sp>
        <p:nvSpPr>
          <p:cNvPr id="74" name="TextBox 73"/>
          <p:cNvSpPr txBox="1">
            <a:spLocks noChangeArrowheads="1"/>
          </p:cNvSpPr>
          <p:nvPr/>
        </p:nvSpPr>
        <p:spPr bwMode="auto">
          <a:xfrm>
            <a:off x="3898900" y="34766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pic>
        <p:nvPicPr>
          <p:cNvPr id="7200" name="图片 4"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lide(fromTop)">
                                      <p:cBhvr>
                                        <p:cTn id="11" dur="500"/>
                                        <p:tgtEl>
                                          <p:spTgt spid="4"/>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1"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slide(fromTop)">
                                      <p:cBhvr>
                                        <p:cTn id="20" dur="500"/>
                                        <p:tgtEl>
                                          <p:spTgt spid="35"/>
                                        </p:tgtEl>
                                      </p:cBhvr>
                                    </p:animEffect>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blinds(horizontal)">
                                      <p:cBhvr>
                                        <p:cTn id="24" dur="500"/>
                                        <p:tgtEl>
                                          <p:spTgt spid="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1"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slide(fromTop)">
                                      <p:cBhvr>
                                        <p:cTn id="29" dur="500"/>
                                        <p:tgtEl>
                                          <p:spTgt spid="38"/>
                                        </p:tgtEl>
                                      </p:cBhvr>
                                    </p:animEffect>
                                  </p:childTnLst>
                                </p:cTn>
                              </p:par>
                            </p:childTnLst>
                          </p:cTn>
                        </p:par>
                        <p:par>
                          <p:cTn id="30" fill="hold" nodeType="afterGroup">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1"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slide(fromTop)">
                                      <p:cBhvr>
                                        <p:cTn id="38" dur="500"/>
                                        <p:tgtEl>
                                          <p:spTgt spid="40"/>
                                        </p:tgtEl>
                                      </p:cBhvr>
                                    </p:animEffect>
                                  </p:childTnLst>
                                </p:cTn>
                              </p:par>
                            </p:childTnLst>
                          </p:cTn>
                        </p:par>
                        <p:par>
                          <p:cTn id="39" fill="hold" nodeType="afterGroup">
                            <p:stCondLst>
                              <p:cond delay="500"/>
                            </p:stCondLst>
                            <p:childTnLst>
                              <p:par>
                                <p:cTn id="40" presetID="3" presetClass="entr" presetSubtype="1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blinds(horizontal)">
                                      <p:cBhvr>
                                        <p:cTn id="47" dur="500"/>
                                        <p:tgtEl>
                                          <p:spTgt spid="74"/>
                                        </p:tgtEl>
                                      </p:cBhvr>
                                    </p:animEffect>
                                  </p:childTnLst>
                                </p:cTn>
                              </p:par>
                            </p:childTnLst>
                          </p:cTn>
                        </p:par>
                        <p:par>
                          <p:cTn id="48" fill="hold" nodeType="afterGroup">
                            <p:stCondLst>
                              <p:cond delay="500"/>
                            </p:stCondLst>
                            <p:childTnLst>
                              <p:par>
                                <p:cTn id="49" presetID="12" presetClass="entr" presetSubtype="1" fill="hold"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slide(fromTop)">
                                      <p:cBhvr>
                                        <p:cTn id="51" dur="500"/>
                                        <p:tgtEl>
                                          <p:spTgt spid="45"/>
                                        </p:tgtEl>
                                      </p:cBhvr>
                                    </p:animEffect>
                                  </p:childTnLst>
                                </p:cTn>
                              </p:par>
                            </p:childTnLst>
                          </p:cTn>
                        </p:par>
                        <p:par>
                          <p:cTn id="52" fill="hold" nodeType="afterGroup">
                            <p:stCondLst>
                              <p:cond delay="1000"/>
                            </p:stCondLst>
                            <p:childTnLst>
                              <p:par>
                                <p:cTn id="53" presetID="3" presetClass="entr" presetSubtype="10"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linds(horizontal)">
                                      <p:cBhvr>
                                        <p:cTn id="55" dur="500"/>
                                        <p:tgtEl>
                                          <p:spTgt spid="4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1" fill="hold"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slide(fromTop)">
                                      <p:cBhvr>
                                        <p:cTn id="60" dur="500"/>
                                        <p:tgtEl>
                                          <p:spTgt spid="50"/>
                                        </p:tgtEl>
                                      </p:cBhvr>
                                    </p:animEffect>
                                  </p:childTnLst>
                                </p:cTn>
                              </p:par>
                            </p:childTnLst>
                          </p:cTn>
                        </p:par>
                        <p:par>
                          <p:cTn id="61" fill="hold" nodeType="afterGroup">
                            <p:stCondLst>
                              <p:cond delay="500"/>
                            </p:stCondLst>
                            <p:childTnLst>
                              <p:par>
                                <p:cTn id="62" presetID="3" presetClass="entr" presetSubtype="10" fill="hold"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blinds(horizontal)">
                                      <p:cBhvr>
                                        <p:cTn id="64" dur="500"/>
                                        <p:tgtEl>
                                          <p:spTgt spid="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blinds(horizontal)">
                                      <p:cBhvr>
                                        <p:cTn id="69" dur="500"/>
                                        <p:tgtEl>
                                          <p:spTgt spid="20"/>
                                        </p:tgtEl>
                                      </p:cBhvr>
                                    </p:animEffect>
                                  </p:childTnLst>
                                </p:cTn>
                              </p:par>
                            </p:childTnLst>
                          </p:cTn>
                        </p:par>
                        <p:par>
                          <p:cTn id="70" fill="hold" nodeType="afterGroup">
                            <p:stCondLst>
                              <p:cond delay="500"/>
                            </p:stCondLst>
                            <p:childTnLst>
                              <p:par>
                                <p:cTn id="71" presetID="12" presetClass="entr" presetSubtype="2"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slide(fromRight)">
                                      <p:cBhvr>
                                        <p:cTn id="73" dur="500"/>
                                        <p:tgtEl>
                                          <p:spTgt spid="9"/>
                                        </p:tgtEl>
                                      </p:cBhvr>
                                    </p:animEffect>
                                  </p:childTnLst>
                                </p:cTn>
                              </p:par>
                            </p:childTnLst>
                          </p:cTn>
                        </p:par>
                        <p:par>
                          <p:cTn id="74" fill="hold" nodeType="afterGroup">
                            <p:stCondLst>
                              <p:cond delay="1000"/>
                            </p:stCondLst>
                            <p:childTnLst>
                              <p:par>
                                <p:cTn id="75" presetID="12" presetClass="entr" presetSubtype="4" fill="hold"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slide(fromBottom)">
                                      <p:cBhvr>
                                        <p:cTn id="77" dur="500"/>
                                        <p:tgtEl>
                                          <p:spTgt spid="10"/>
                                        </p:tgtEl>
                                      </p:cBhvr>
                                    </p:animEffect>
                                  </p:childTnLst>
                                </p:cTn>
                              </p:par>
                            </p:childTnLst>
                          </p:cTn>
                        </p:par>
                        <p:par>
                          <p:cTn id="78" fill="hold" nodeType="afterGroup">
                            <p:stCondLst>
                              <p:cond delay="1500"/>
                            </p:stCondLst>
                            <p:childTnLst>
                              <p:par>
                                <p:cTn id="79" presetID="12" presetClass="entr" presetSubtype="8" fill="hold" nodeType="after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slide(fromLeft)">
                                      <p:cBhvr>
                                        <p:cTn id="81" dur="500"/>
                                        <p:tgtEl>
                                          <p:spTgt spid="1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blinds(horizontal)">
                                      <p:cBhvr>
                                        <p:cTn id="86" dur="500"/>
                                        <p:tgtEl>
                                          <p:spTgt spid="25"/>
                                        </p:tgtEl>
                                      </p:cBhvr>
                                    </p:animEffect>
                                  </p:childTnLst>
                                </p:cTn>
                              </p:par>
                            </p:childTnLst>
                          </p:cTn>
                        </p:par>
                        <p:par>
                          <p:cTn id="87" fill="hold" nodeType="afterGroup">
                            <p:stCondLst>
                              <p:cond delay="500"/>
                            </p:stCondLst>
                            <p:childTnLst>
                              <p:par>
                                <p:cTn id="88" presetID="12" presetClass="entr" presetSubtype="1" fill="hold" nodeType="after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slide(fromTop)">
                                      <p:cBhvr>
                                        <p:cTn id="90" dur="500"/>
                                        <p:tgtEl>
                                          <p:spTgt spid="26"/>
                                        </p:tgtEl>
                                      </p:cBhvr>
                                    </p:animEffect>
                                  </p:childTnLst>
                                </p:cTn>
                              </p:par>
                            </p:childTnLst>
                          </p:cTn>
                        </p:par>
                        <p:par>
                          <p:cTn id="91" fill="hold" nodeType="afterGroup">
                            <p:stCondLst>
                              <p:cond delay="1000"/>
                            </p:stCondLst>
                            <p:childTnLst>
                              <p:par>
                                <p:cTn id="92" presetID="3" presetClass="entr" presetSubtype="10" fill="hold" nodeType="afterEffect">
                                  <p:stCondLst>
                                    <p:cond delay="0"/>
                                  </p:stCondLst>
                                  <p:childTnLst>
                                    <p:set>
                                      <p:cBhvr>
                                        <p:cTn id="93" dur="1" fill="hold">
                                          <p:stCondLst>
                                            <p:cond delay="0"/>
                                          </p:stCondLst>
                                        </p:cTn>
                                        <p:tgtEl>
                                          <p:spTgt spid="2"/>
                                        </p:tgtEl>
                                        <p:attrNameLst>
                                          <p:attrName>style.visibility</p:attrName>
                                        </p:attrNameLst>
                                      </p:cBhvr>
                                      <p:to>
                                        <p:strVal val="visible"/>
                                      </p:to>
                                    </p:set>
                                    <p:animEffect transition="in" filter="blinds(horizontal)">
                                      <p:cBhvr>
                                        <p:cTn id="94" dur="500"/>
                                        <p:tgtEl>
                                          <p:spTgt spid="2"/>
                                        </p:tgtEl>
                                      </p:cBhvr>
                                    </p:animEffect>
                                  </p:childTnLst>
                                </p:cTn>
                              </p:par>
                            </p:childTnLst>
                          </p:cTn>
                        </p:par>
                        <p:par>
                          <p:cTn id="95" fill="hold" nodeType="afterGroup">
                            <p:stCondLst>
                              <p:cond delay="1500"/>
                            </p:stCondLst>
                            <p:childTnLst>
                              <p:par>
                                <p:cTn id="96" presetID="12" presetClass="entr" presetSubtype="1" fill="hold" nodeType="afterEffect">
                                  <p:stCondLst>
                                    <p:cond delay="0"/>
                                  </p:stCondLst>
                                  <p:childTnLst>
                                    <p:set>
                                      <p:cBhvr>
                                        <p:cTn id="97" dur="1" fill="hold">
                                          <p:stCondLst>
                                            <p:cond delay="0"/>
                                          </p:stCondLst>
                                        </p:cTn>
                                        <p:tgtEl>
                                          <p:spTgt spid="11"/>
                                        </p:tgtEl>
                                        <p:attrNameLst>
                                          <p:attrName>style.visibility</p:attrName>
                                        </p:attrNameLst>
                                      </p:cBhvr>
                                      <p:to>
                                        <p:strVal val="visible"/>
                                      </p:to>
                                    </p:set>
                                    <p:animEffect transition="in" filter="slide(fromTop)">
                                      <p:cBhvr>
                                        <p:cTn id="98" dur="500"/>
                                        <p:tgtEl>
                                          <p:spTgt spid="11"/>
                                        </p:tgtEl>
                                      </p:cBhvr>
                                    </p:animEffect>
                                  </p:childTnLst>
                                </p:cTn>
                              </p:par>
                            </p:childTnLst>
                          </p:cTn>
                        </p:par>
                        <p:par>
                          <p:cTn id="99" fill="hold" nodeType="afterGroup">
                            <p:stCondLst>
                              <p:cond delay="2000"/>
                            </p:stCondLst>
                            <p:childTnLst>
                              <p:par>
                                <p:cTn id="100" presetID="3" presetClass="entr" presetSubtype="10" fill="hold" nodeType="afterEffect">
                                  <p:stCondLst>
                                    <p:cond delay="0"/>
                                  </p:stCondLst>
                                  <p:childTnLst>
                                    <p:set>
                                      <p:cBhvr>
                                        <p:cTn id="101" dur="1" fill="hold">
                                          <p:stCondLst>
                                            <p:cond delay="0"/>
                                          </p:stCondLst>
                                        </p:cTn>
                                        <p:tgtEl>
                                          <p:spTgt spid="3"/>
                                        </p:tgtEl>
                                        <p:attrNameLst>
                                          <p:attrName>style.visibility</p:attrName>
                                        </p:attrNameLst>
                                      </p:cBhvr>
                                      <p:to>
                                        <p:strVal val="visible"/>
                                      </p:to>
                                    </p:set>
                                    <p:animEffect transition="in" filter="blinds(horizontal)">
                                      <p:cBhvr>
                                        <p:cTn id="102" dur="500"/>
                                        <p:tgtEl>
                                          <p:spTgt spid="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blinds(horizontal)">
                                      <p:cBhvr>
                                        <p:cTn id="107" dur="500"/>
                                        <p:tgtEl>
                                          <p:spTgt spid="73"/>
                                        </p:tgtEl>
                                      </p:cBhvr>
                                    </p:animEffect>
                                  </p:childTnLst>
                                </p:cTn>
                              </p:par>
                            </p:childTnLst>
                          </p:cTn>
                        </p:par>
                        <p:par>
                          <p:cTn id="108" fill="hold" nodeType="afterGroup">
                            <p:stCondLst>
                              <p:cond delay="500"/>
                            </p:stCondLst>
                            <p:childTnLst>
                              <p:par>
                                <p:cTn id="109" presetID="12" presetClass="entr" presetSubtype="8" fill="hold" nodeType="after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slide(fromLeft)">
                                      <p:cBhvr>
                                        <p:cTn id="111" dur="500"/>
                                        <p:tgtEl>
                                          <p:spTgt spid="54"/>
                                        </p:tgtEl>
                                      </p:cBhvr>
                                    </p:animEffect>
                                  </p:childTnLst>
                                </p:cTn>
                              </p:par>
                            </p:childTnLst>
                          </p:cTn>
                        </p:par>
                        <p:par>
                          <p:cTn id="112" fill="hold" nodeType="afterGroup">
                            <p:stCondLst>
                              <p:cond delay="1000"/>
                            </p:stCondLst>
                            <p:childTnLst>
                              <p:par>
                                <p:cTn id="113" presetID="12" presetClass="entr" presetSubtype="1" fill="hold" nodeType="after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slide(fromTop)">
                                      <p:cBhvr>
                                        <p:cTn id="115" dur="500"/>
                                        <p:tgtEl>
                                          <p:spTgt spid="67"/>
                                        </p:tgtEl>
                                      </p:cBhvr>
                                    </p:animEffect>
                                  </p:childTnLst>
                                </p:cTn>
                              </p:par>
                            </p:childTnLst>
                          </p:cTn>
                        </p:par>
                        <p:par>
                          <p:cTn id="116" fill="hold" nodeType="afterGroup">
                            <p:stCondLst>
                              <p:cond delay="1500"/>
                            </p:stCondLst>
                            <p:childTnLst>
                              <p:par>
                                <p:cTn id="117" presetID="3" presetClass="entr" presetSubtype="10" fill="hold" nodeType="after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blinds(horizontal)">
                                      <p:cBhvr>
                                        <p:cTn id="119" dur="500"/>
                                        <p:tgtEl>
                                          <p:spTgt spid="12"/>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2" presetClass="entr" presetSubtype="1" fill="hold" nodeType="clickEffect">
                                  <p:stCondLst>
                                    <p:cond delay="0"/>
                                  </p:stCondLst>
                                  <p:childTnLst>
                                    <p:set>
                                      <p:cBhvr>
                                        <p:cTn id="123" dur="1" fill="hold">
                                          <p:stCondLst>
                                            <p:cond delay="0"/>
                                          </p:stCondLst>
                                        </p:cTn>
                                        <p:tgtEl>
                                          <p:spTgt spid="60"/>
                                        </p:tgtEl>
                                        <p:attrNameLst>
                                          <p:attrName>style.visibility</p:attrName>
                                        </p:attrNameLst>
                                      </p:cBhvr>
                                      <p:to>
                                        <p:strVal val="visible"/>
                                      </p:to>
                                    </p:set>
                                    <p:animEffect transition="in" filter="slide(fromTop)">
                                      <p:cBhvr>
                                        <p:cTn id="124" dur="500"/>
                                        <p:tgtEl>
                                          <p:spTgt spid="60"/>
                                        </p:tgtEl>
                                      </p:cBhvr>
                                    </p:animEffect>
                                  </p:childTnLst>
                                </p:cTn>
                              </p:par>
                            </p:childTnLst>
                          </p:cTn>
                        </p:par>
                        <p:par>
                          <p:cTn id="125" fill="hold" nodeType="afterGroup">
                            <p:stCondLst>
                              <p:cond delay="500"/>
                            </p:stCondLst>
                            <p:childTnLst>
                              <p:par>
                                <p:cTn id="126" presetID="12" presetClass="entr" presetSubtype="2" fill="hold" nodeType="afterEffect">
                                  <p:stCondLst>
                                    <p:cond delay="0"/>
                                  </p:stCondLst>
                                  <p:childTnLst>
                                    <p:set>
                                      <p:cBhvr>
                                        <p:cTn id="127" dur="1" fill="hold">
                                          <p:stCondLst>
                                            <p:cond delay="0"/>
                                          </p:stCondLst>
                                        </p:cTn>
                                        <p:tgtEl>
                                          <p:spTgt spid="63"/>
                                        </p:tgtEl>
                                        <p:attrNameLst>
                                          <p:attrName>style.visibility</p:attrName>
                                        </p:attrNameLst>
                                      </p:cBhvr>
                                      <p:to>
                                        <p:strVal val="visible"/>
                                      </p:to>
                                    </p:set>
                                    <p:animEffect transition="in" filter="slide(fromRight)">
                                      <p:cBhvr>
                                        <p:cTn id="12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32" grpId="0" animBg="1"/>
      <p:bldP spid="39" grpId="0" animBg="1"/>
      <p:bldP spid="44" grpId="0" animBg="1"/>
      <p:bldP spid="73" grpId="0"/>
      <p:bldP spid="7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1285875"/>
            <a:ext cx="8153400" cy="4838700"/>
          </a:xfrm>
        </p:spPr>
        <p:txBody>
          <a:bodyPr/>
          <a:lstStyle/>
          <a:p>
            <a:r>
              <a:rPr lang="zh-CN" altLang="zh-CN"/>
              <a:t>通过以上几个例子可以看出流程图是表示算法的较好的工具</a:t>
            </a:r>
            <a:endParaRPr lang="en-US" altLang="zh-CN"/>
          </a:p>
          <a:p>
            <a:r>
              <a:rPr lang="zh-CN" altLang="zh-CN"/>
              <a:t>一个流程图包括以下几部分</a:t>
            </a:r>
            <a:r>
              <a:rPr lang="zh-CN" altLang="en-US"/>
              <a:t>：</a:t>
            </a:r>
            <a:endParaRPr lang="zh-CN" altLang="zh-CN"/>
          </a:p>
          <a:p>
            <a:pPr lvl="1">
              <a:buFont typeface="Wingdings" pitchFamily="2" charset="2"/>
              <a:buNone/>
            </a:pPr>
            <a:r>
              <a:rPr lang="en-US" altLang="zh-CN"/>
              <a:t>(1) </a:t>
            </a:r>
            <a:r>
              <a:rPr lang="zh-CN" altLang="zh-CN"/>
              <a:t>表示相应操作的框</a:t>
            </a:r>
          </a:p>
          <a:p>
            <a:pPr lvl="1">
              <a:buFont typeface="Wingdings" pitchFamily="2" charset="2"/>
              <a:buNone/>
            </a:pPr>
            <a:r>
              <a:rPr lang="en-US" altLang="zh-CN"/>
              <a:t>(2) </a:t>
            </a:r>
            <a:r>
              <a:rPr lang="zh-CN" altLang="zh-CN"/>
              <a:t>带箭头的流程线</a:t>
            </a:r>
          </a:p>
          <a:p>
            <a:pPr lvl="1">
              <a:buFont typeface="Wingdings" pitchFamily="2" charset="2"/>
              <a:buNone/>
            </a:pPr>
            <a:r>
              <a:rPr lang="en-US" altLang="zh-CN"/>
              <a:t>(3) </a:t>
            </a:r>
            <a:r>
              <a:rPr lang="zh-CN" altLang="zh-CN"/>
              <a:t>框内外必要的文字说明</a:t>
            </a:r>
            <a:endParaRPr lang="en-US" altLang="zh-CN"/>
          </a:p>
          <a:p>
            <a:r>
              <a:rPr lang="zh-CN" altLang="zh-CN"/>
              <a:t>流程线不要忘记画箭头，</a:t>
            </a:r>
            <a:r>
              <a:rPr lang="zh-CN" altLang="en-US"/>
              <a:t>否则</a:t>
            </a:r>
            <a:r>
              <a:rPr lang="zh-CN" altLang="zh-CN"/>
              <a:t>难以判定各框的执行次序</a:t>
            </a:r>
          </a:p>
          <a:p>
            <a:endParaRPr lang="zh-CN" altLang="en-US"/>
          </a:p>
        </p:txBody>
      </p:sp>
      <p:pic>
        <p:nvPicPr>
          <p:cNvPr id="50179"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539750"/>
            <a:ext cx="8358188" cy="1031875"/>
          </a:xfrm>
          <a:effectLst/>
        </p:spPr>
        <p:txBody>
          <a:bodyPr anchor="ctr"/>
          <a:lstStyle/>
          <a:p>
            <a:pPr eaLnBrk="1" hangingPunct="1">
              <a:defRPr/>
            </a:pPr>
            <a:r>
              <a:rPr lang="en-US" altLang="zh-CN" sz="4000" dirty="0">
                <a:solidFill>
                  <a:srgbClr val="800000"/>
                </a:solidFill>
                <a:effectLst>
                  <a:outerShdw blurRad="38100" dist="38100" dir="2700000" algn="tl">
                    <a:srgbClr val="000000"/>
                  </a:outerShdw>
                </a:effectLst>
                <a:latin typeface="Arial" charset="0"/>
                <a:ea typeface="黑体" pitchFamily="2" charset="-122"/>
              </a:rPr>
              <a:t>2.4.3  </a:t>
            </a:r>
            <a:r>
              <a:rPr lang="zh-CN" altLang="zh-CN" sz="4000" dirty="0">
                <a:solidFill>
                  <a:srgbClr val="800000"/>
                </a:solidFill>
                <a:effectLst>
                  <a:outerShdw blurRad="38100" dist="38100" dir="2700000" algn="tl">
                    <a:srgbClr val="000000"/>
                  </a:outerShdw>
                </a:effectLst>
                <a:latin typeface="Arial" charset="0"/>
                <a:ea typeface="黑体" pitchFamily="2" charset="-122"/>
              </a:rPr>
              <a:t>三种基本结构和改进的流程图</a:t>
            </a:r>
            <a:endParaRPr lang="zh-CN" altLang="en-US" sz="4000" dirty="0">
              <a:solidFill>
                <a:srgbClr val="800000"/>
              </a:solidFill>
              <a:effectLst>
                <a:outerShdw blurRad="38100" dist="38100" dir="2700000" algn="tl">
                  <a:srgbClr val="000000"/>
                </a:outerShdw>
              </a:effectLst>
              <a:latin typeface="Arial" charset="0"/>
              <a:ea typeface="黑体" pitchFamily="2" charset="-122"/>
            </a:endParaRPr>
          </a:p>
        </p:txBody>
      </p:sp>
      <p:sp>
        <p:nvSpPr>
          <p:cNvPr id="51203" name="Rectangle 3"/>
          <p:cNvSpPr>
            <a:spLocks noGrp="1" noChangeArrowheads="1"/>
          </p:cNvSpPr>
          <p:nvPr>
            <p:ph type="body" idx="1"/>
          </p:nvPr>
        </p:nvSpPr>
        <p:spPr>
          <a:xfrm>
            <a:off x="642938" y="1714500"/>
            <a:ext cx="8001000" cy="4357688"/>
          </a:xfrm>
        </p:spPr>
        <p:txBody>
          <a:bodyPr/>
          <a:lstStyle/>
          <a:p>
            <a:pPr>
              <a:buFont typeface="Wingdings" pitchFamily="2" charset="2"/>
              <a:buNone/>
            </a:pPr>
            <a:r>
              <a:rPr lang="en-US" altLang="zh-CN"/>
              <a:t>1.</a:t>
            </a:r>
            <a:r>
              <a:rPr lang="zh-CN" altLang="zh-CN"/>
              <a:t>传统流程图的弊端</a:t>
            </a:r>
            <a:endParaRPr lang="en-US" altLang="zh-CN"/>
          </a:p>
          <a:p>
            <a:r>
              <a:rPr lang="zh-CN" altLang="zh-CN"/>
              <a:t>传统的流程图用流程线指出各框的执行顺序，对流程线的使用没有严格限制</a:t>
            </a:r>
            <a:endParaRPr lang="en-US" altLang="zh-CN"/>
          </a:p>
          <a:p>
            <a:r>
              <a:rPr lang="zh-CN" altLang="zh-CN"/>
              <a:t>使用者可以毫不受限制地使流程随意地转来转去，使人难以理解算法的逻辑</a:t>
            </a:r>
            <a:endParaRPr lang="zh-CN" altLang="en-US"/>
          </a:p>
        </p:txBody>
      </p:sp>
      <p:pic>
        <p:nvPicPr>
          <p:cNvPr id="51204"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539750"/>
            <a:ext cx="8358188" cy="1031875"/>
          </a:xfrm>
          <a:effectLst/>
        </p:spPr>
        <p:txBody>
          <a:bodyPr anchor="ctr"/>
          <a:lstStyle/>
          <a:p>
            <a:pPr eaLnBrk="1" hangingPunct="1">
              <a:defRPr/>
            </a:pPr>
            <a:r>
              <a:rPr lang="en-US" altLang="zh-CN" sz="4000" dirty="0">
                <a:solidFill>
                  <a:srgbClr val="800000"/>
                </a:solidFill>
                <a:effectLst>
                  <a:outerShdw blurRad="38100" dist="38100" dir="2700000" algn="tl">
                    <a:srgbClr val="000000"/>
                  </a:outerShdw>
                </a:effectLst>
                <a:latin typeface="Arial" charset="0"/>
                <a:ea typeface="黑体" pitchFamily="2" charset="-122"/>
              </a:rPr>
              <a:t>2.4.3  </a:t>
            </a:r>
            <a:r>
              <a:rPr lang="zh-CN" altLang="zh-CN" sz="4000" dirty="0">
                <a:solidFill>
                  <a:srgbClr val="800000"/>
                </a:solidFill>
                <a:effectLst>
                  <a:outerShdw blurRad="38100" dist="38100" dir="2700000" algn="tl">
                    <a:srgbClr val="000000"/>
                  </a:outerShdw>
                </a:effectLst>
                <a:latin typeface="Arial" charset="0"/>
                <a:ea typeface="黑体" pitchFamily="2" charset="-122"/>
              </a:rPr>
              <a:t>三种基本结构和改进的流程图</a:t>
            </a:r>
            <a:endParaRPr lang="zh-CN" altLang="en-US" sz="4000" dirty="0">
              <a:solidFill>
                <a:srgbClr val="800000"/>
              </a:solidFill>
              <a:effectLst>
                <a:outerShdw blurRad="38100" dist="38100" dir="2700000" algn="tl">
                  <a:srgbClr val="000000"/>
                </a:outerShdw>
              </a:effectLst>
              <a:latin typeface="Arial" charset="0"/>
              <a:ea typeface="黑体" pitchFamily="2" charset="-122"/>
            </a:endParaRPr>
          </a:p>
        </p:txBody>
      </p:sp>
      <p:sp>
        <p:nvSpPr>
          <p:cNvPr id="52227" name="Rectangle 3"/>
          <p:cNvSpPr>
            <a:spLocks noGrp="1" noChangeArrowheads="1"/>
          </p:cNvSpPr>
          <p:nvPr>
            <p:ph type="body" idx="1"/>
          </p:nvPr>
        </p:nvSpPr>
        <p:spPr>
          <a:xfrm>
            <a:off x="642938" y="1714500"/>
            <a:ext cx="7786687" cy="1500188"/>
          </a:xfrm>
        </p:spPr>
        <p:txBody>
          <a:bodyPr/>
          <a:lstStyle/>
          <a:p>
            <a:pPr>
              <a:buFont typeface="Wingdings" pitchFamily="2" charset="2"/>
              <a:buNone/>
            </a:pPr>
            <a:r>
              <a:rPr lang="en-US" altLang="zh-CN"/>
              <a:t>2.</a:t>
            </a:r>
            <a:r>
              <a:rPr lang="zh-CN" altLang="zh-CN"/>
              <a:t>三种基本结构</a:t>
            </a:r>
            <a:endParaRPr lang="en-US" altLang="zh-CN"/>
          </a:p>
          <a:p>
            <a:pPr>
              <a:buFont typeface="Wingdings" pitchFamily="2" charset="2"/>
              <a:buNone/>
            </a:pPr>
            <a:r>
              <a:rPr lang="en-US" altLang="zh-CN"/>
              <a:t>(1) </a:t>
            </a:r>
            <a:r>
              <a:rPr lang="zh-CN" altLang="zh-CN"/>
              <a:t>顺序结构</a:t>
            </a:r>
            <a:endParaRPr lang="zh-CN" altLang="en-US"/>
          </a:p>
        </p:txBody>
      </p:sp>
      <p:cxnSp>
        <p:nvCxnSpPr>
          <p:cNvPr id="4" name="直接箭头连接符 3"/>
          <p:cNvCxnSpPr>
            <a:cxnSpLocks noChangeShapeType="1"/>
          </p:cNvCxnSpPr>
          <p:nvPr/>
        </p:nvCxnSpPr>
        <p:spPr bwMode="auto">
          <a:xfrm rot="5400000">
            <a:off x="4844256" y="330596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 name="直接箭头连接符 4"/>
          <p:cNvCxnSpPr>
            <a:cxnSpLocks noChangeShapeType="1"/>
          </p:cNvCxnSpPr>
          <p:nvPr/>
        </p:nvCxnSpPr>
        <p:spPr bwMode="auto">
          <a:xfrm rot="5400000">
            <a:off x="4895056" y="5214144"/>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 name="TextBox 5"/>
          <p:cNvSpPr txBox="1">
            <a:spLocks noChangeArrowheads="1"/>
          </p:cNvSpPr>
          <p:nvPr/>
        </p:nvSpPr>
        <p:spPr bwMode="auto">
          <a:xfrm>
            <a:off x="4572000" y="3521075"/>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A</a:t>
            </a:r>
            <a:endParaRPr lang="zh-CN" altLang="en-US" sz="2800" b="1">
              <a:solidFill>
                <a:srgbClr val="0000CC"/>
              </a:solidFill>
            </a:endParaRPr>
          </a:p>
        </p:txBody>
      </p:sp>
      <p:cxnSp>
        <p:nvCxnSpPr>
          <p:cNvPr id="7" name="直接箭头连接符 6"/>
          <p:cNvCxnSpPr>
            <a:cxnSpLocks noChangeShapeType="1"/>
          </p:cNvCxnSpPr>
          <p:nvPr/>
        </p:nvCxnSpPr>
        <p:spPr bwMode="auto">
          <a:xfrm rot="5400000">
            <a:off x="4860131" y="424735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8" name="TextBox 7"/>
          <p:cNvSpPr txBox="1">
            <a:spLocks noChangeArrowheads="1"/>
          </p:cNvSpPr>
          <p:nvPr/>
        </p:nvSpPr>
        <p:spPr bwMode="auto">
          <a:xfrm>
            <a:off x="4587875" y="4462463"/>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B</a:t>
            </a:r>
            <a:endParaRPr lang="zh-CN" altLang="en-US" sz="2800" b="1">
              <a:solidFill>
                <a:srgbClr val="0000CC"/>
              </a:solidFill>
            </a:endParaRPr>
          </a:p>
        </p:txBody>
      </p:sp>
      <p:pic>
        <p:nvPicPr>
          <p:cNvPr id="52233"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par>
                          <p:cTn id="12" fill="hold" nodeType="afterGroup">
                            <p:stCondLst>
                              <p:cond delay="1000"/>
                            </p:stCondLst>
                            <p:childTnLst>
                              <p:par>
                                <p:cTn id="13" presetID="12" presetClass="entr" presetSubtype="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lide(fromTop)">
                                      <p:cBhvr>
                                        <p:cTn id="15" dur="500"/>
                                        <p:tgtEl>
                                          <p:spTgt spid="7"/>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par>
                          <p:cTn id="20" fill="hold" nodeType="afterGroup">
                            <p:stCondLst>
                              <p:cond delay="2000"/>
                            </p:stCondLst>
                            <p:childTnLst>
                              <p:par>
                                <p:cTn id="21" presetID="12"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lide(fromTop)">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539750"/>
            <a:ext cx="8358188" cy="1031875"/>
          </a:xfrm>
          <a:effectLst/>
        </p:spPr>
        <p:txBody>
          <a:bodyPr anchor="ctr"/>
          <a:lstStyle/>
          <a:p>
            <a:pPr eaLnBrk="1" hangingPunct="1">
              <a:defRPr/>
            </a:pPr>
            <a:r>
              <a:rPr lang="en-US" altLang="zh-CN" sz="4000" dirty="0">
                <a:solidFill>
                  <a:srgbClr val="800000"/>
                </a:solidFill>
                <a:effectLst>
                  <a:outerShdw blurRad="38100" dist="38100" dir="2700000" algn="tl">
                    <a:srgbClr val="000000"/>
                  </a:outerShdw>
                </a:effectLst>
                <a:latin typeface="Arial" charset="0"/>
                <a:ea typeface="黑体" pitchFamily="2" charset="-122"/>
              </a:rPr>
              <a:t>2.4.3  </a:t>
            </a:r>
            <a:r>
              <a:rPr lang="zh-CN" altLang="zh-CN" sz="4000" dirty="0">
                <a:solidFill>
                  <a:srgbClr val="800000"/>
                </a:solidFill>
                <a:effectLst>
                  <a:outerShdw blurRad="38100" dist="38100" dir="2700000" algn="tl">
                    <a:srgbClr val="000000"/>
                  </a:outerShdw>
                </a:effectLst>
                <a:latin typeface="Arial" charset="0"/>
                <a:ea typeface="黑体" pitchFamily="2" charset="-122"/>
              </a:rPr>
              <a:t>三种基本结构和改进的流程图</a:t>
            </a:r>
            <a:endParaRPr lang="zh-CN" altLang="en-US" sz="4000" dirty="0">
              <a:solidFill>
                <a:srgbClr val="800000"/>
              </a:solidFill>
              <a:effectLst>
                <a:outerShdw blurRad="38100" dist="38100" dir="2700000" algn="tl">
                  <a:srgbClr val="000000"/>
                </a:outerShdw>
              </a:effectLst>
              <a:latin typeface="Arial" charset="0"/>
              <a:ea typeface="黑体" pitchFamily="2" charset="-122"/>
            </a:endParaRPr>
          </a:p>
        </p:txBody>
      </p:sp>
      <p:sp>
        <p:nvSpPr>
          <p:cNvPr id="53251" name="Rectangle 3"/>
          <p:cNvSpPr>
            <a:spLocks noGrp="1" noChangeArrowheads="1"/>
          </p:cNvSpPr>
          <p:nvPr>
            <p:ph type="body" idx="1"/>
          </p:nvPr>
        </p:nvSpPr>
        <p:spPr>
          <a:xfrm>
            <a:off x="642938" y="1714500"/>
            <a:ext cx="7786687" cy="1500188"/>
          </a:xfrm>
        </p:spPr>
        <p:txBody>
          <a:bodyPr/>
          <a:lstStyle/>
          <a:p>
            <a:pPr>
              <a:buFont typeface="Wingdings" pitchFamily="2" charset="2"/>
              <a:buNone/>
            </a:pPr>
            <a:r>
              <a:rPr lang="en-US" altLang="zh-CN"/>
              <a:t>2.</a:t>
            </a:r>
            <a:r>
              <a:rPr lang="zh-CN" altLang="zh-CN"/>
              <a:t>三种基本结构</a:t>
            </a:r>
            <a:endParaRPr lang="en-US" altLang="zh-CN"/>
          </a:p>
          <a:p>
            <a:pPr>
              <a:buFont typeface="Wingdings" pitchFamily="2" charset="2"/>
              <a:buNone/>
            </a:pPr>
            <a:r>
              <a:rPr lang="en-US" altLang="zh-CN"/>
              <a:t>(2) </a:t>
            </a:r>
            <a:r>
              <a:rPr lang="zh-CN" altLang="zh-CN"/>
              <a:t>选择结构</a:t>
            </a:r>
            <a:endParaRPr lang="zh-CN" altLang="en-US"/>
          </a:p>
        </p:txBody>
      </p:sp>
      <p:cxnSp>
        <p:nvCxnSpPr>
          <p:cNvPr id="4" name="直接箭头连接符 3"/>
          <p:cNvCxnSpPr>
            <a:cxnSpLocks noChangeShapeType="1"/>
          </p:cNvCxnSpPr>
          <p:nvPr/>
        </p:nvCxnSpPr>
        <p:spPr bwMode="auto">
          <a:xfrm rot="5400000">
            <a:off x="2269331" y="333136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 name="直接箭头连接符 4"/>
          <p:cNvCxnSpPr>
            <a:cxnSpLocks noChangeShapeType="1"/>
          </p:cNvCxnSpPr>
          <p:nvPr/>
        </p:nvCxnSpPr>
        <p:spPr bwMode="auto">
          <a:xfrm rot="5400000">
            <a:off x="2269331" y="542845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 name="TextBox 5"/>
          <p:cNvSpPr txBox="1">
            <a:spLocks noChangeArrowheads="1"/>
          </p:cNvSpPr>
          <p:nvPr/>
        </p:nvSpPr>
        <p:spPr bwMode="auto">
          <a:xfrm>
            <a:off x="569913" y="4176713"/>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A</a:t>
            </a:r>
            <a:endParaRPr lang="zh-CN" altLang="en-US" sz="2800" b="1">
              <a:solidFill>
                <a:srgbClr val="0000CC"/>
              </a:solidFill>
            </a:endParaRPr>
          </a:p>
        </p:txBody>
      </p:sp>
      <p:cxnSp>
        <p:nvCxnSpPr>
          <p:cNvPr id="7" name="直接箭头连接符 6"/>
          <p:cNvCxnSpPr>
            <a:cxnSpLocks noChangeShapeType="1"/>
          </p:cNvCxnSpPr>
          <p:nvPr/>
        </p:nvCxnSpPr>
        <p:spPr bwMode="auto">
          <a:xfrm rot="5400000">
            <a:off x="3629819" y="3961607"/>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8" name="TextBox 7"/>
          <p:cNvSpPr txBox="1">
            <a:spLocks noChangeArrowheads="1"/>
          </p:cNvSpPr>
          <p:nvPr/>
        </p:nvSpPr>
        <p:spPr bwMode="auto">
          <a:xfrm>
            <a:off x="3357563" y="4176713"/>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B</a:t>
            </a:r>
            <a:endParaRPr lang="zh-CN" altLang="en-US" sz="2800" b="1">
              <a:solidFill>
                <a:srgbClr val="0000CC"/>
              </a:solidFill>
            </a:endParaRPr>
          </a:p>
        </p:txBody>
      </p:sp>
      <p:cxnSp>
        <p:nvCxnSpPr>
          <p:cNvPr id="11" name="直接连接符 10"/>
          <p:cNvCxnSpPr>
            <a:cxnSpLocks noChangeShapeType="1"/>
          </p:cNvCxnSpPr>
          <p:nvPr/>
        </p:nvCxnSpPr>
        <p:spPr bwMode="auto">
          <a:xfrm rot="10800000">
            <a:off x="1054100" y="3748088"/>
            <a:ext cx="64293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p:cNvSpPr txBox="1">
            <a:spLocks noChangeArrowheads="1"/>
          </p:cNvSpPr>
          <p:nvPr/>
        </p:nvSpPr>
        <p:spPr bwMode="auto">
          <a:xfrm>
            <a:off x="1030288" y="3282950"/>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grpSp>
        <p:nvGrpSpPr>
          <p:cNvPr id="2" name="组合 13"/>
          <p:cNvGrpSpPr>
            <a:grpSpLocks/>
          </p:cNvGrpSpPr>
          <p:nvPr/>
        </p:nvGrpSpPr>
        <p:grpSpPr bwMode="auto">
          <a:xfrm>
            <a:off x="1697038" y="3444875"/>
            <a:ext cx="1571625" cy="555625"/>
            <a:chOff x="1571604" y="3444876"/>
            <a:chExt cx="1571636" cy="555628"/>
          </a:xfrm>
        </p:grpSpPr>
        <p:sp>
          <p:nvSpPr>
            <p:cNvPr id="53281" name="流程图: 决策 8"/>
            <p:cNvSpPr>
              <a:spLocks noChangeArrowheads="1"/>
            </p:cNvSpPr>
            <p:nvPr/>
          </p:nvSpPr>
          <p:spPr bwMode="auto">
            <a:xfrm>
              <a:off x="1571604" y="3500438"/>
              <a:ext cx="1571636" cy="500066"/>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3200" b="1">
                <a:solidFill>
                  <a:srgbClr val="0000CC"/>
                </a:solidFill>
              </a:endParaRPr>
            </a:p>
          </p:txBody>
        </p:sp>
        <p:sp>
          <p:nvSpPr>
            <p:cNvPr id="53282" name="TextBox 12"/>
            <p:cNvSpPr txBox="1">
              <a:spLocks noChangeArrowheads="1"/>
            </p:cNvSpPr>
            <p:nvPr/>
          </p:nvSpPr>
          <p:spPr bwMode="auto">
            <a:xfrm>
              <a:off x="2071670" y="3444876"/>
              <a:ext cx="571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p</a:t>
              </a:r>
              <a:endParaRPr lang="zh-CN" altLang="en-US" sz="2800" b="1">
                <a:solidFill>
                  <a:srgbClr val="0000CC"/>
                </a:solidFill>
              </a:endParaRPr>
            </a:p>
          </p:txBody>
        </p:sp>
      </p:grpSp>
      <p:cxnSp>
        <p:nvCxnSpPr>
          <p:cNvPr id="18" name="直接箭头连接符 17"/>
          <p:cNvCxnSpPr>
            <a:cxnSpLocks noChangeShapeType="1"/>
          </p:cNvCxnSpPr>
          <p:nvPr/>
        </p:nvCxnSpPr>
        <p:spPr bwMode="auto">
          <a:xfrm rot="5400000">
            <a:off x="848519" y="3961607"/>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9" name="直接连接符 18"/>
          <p:cNvCxnSpPr>
            <a:cxnSpLocks noChangeShapeType="1"/>
          </p:cNvCxnSpPr>
          <p:nvPr/>
        </p:nvCxnSpPr>
        <p:spPr bwMode="auto">
          <a:xfrm rot="10800000">
            <a:off x="3268663" y="3748088"/>
            <a:ext cx="57150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22" name="TextBox 21"/>
          <p:cNvSpPr txBox="1">
            <a:spLocks noChangeArrowheads="1"/>
          </p:cNvSpPr>
          <p:nvPr/>
        </p:nvSpPr>
        <p:spPr bwMode="auto">
          <a:xfrm>
            <a:off x="3197225" y="3270250"/>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cxnSp>
        <p:nvCxnSpPr>
          <p:cNvPr id="23" name="直接连接符 22"/>
          <p:cNvCxnSpPr>
            <a:cxnSpLocks noChangeShapeType="1"/>
          </p:cNvCxnSpPr>
          <p:nvPr/>
        </p:nvCxnSpPr>
        <p:spPr bwMode="auto">
          <a:xfrm rot="5400000" flipH="1" flipV="1">
            <a:off x="810418" y="4958557"/>
            <a:ext cx="500063" cy="1270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26" name="直接连接符 25"/>
          <p:cNvCxnSpPr>
            <a:cxnSpLocks noChangeShapeType="1"/>
          </p:cNvCxnSpPr>
          <p:nvPr/>
        </p:nvCxnSpPr>
        <p:spPr bwMode="auto">
          <a:xfrm rot="5400000" flipH="1" flipV="1">
            <a:off x="3596481" y="4958557"/>
            <a:ext cx="500063" cy="1270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27" name="直接连接符 26"/>
          <p:cNvCxnSpPr>
            <a:cxnSpLocks noChangeShapeType="1"/>
          </p:cNvCxnSpPr>
          <p:nvPr/>
        </p:nvCxnSpPr>
        <p:spPr bwMode="auto">
          <a:xfrm rot="10800000">
            <a:off x="1054100" y="5214938"/>
            <a:ext cx="2786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1" name="直接箭头连接符 30"/>
          <p:cNvCxnSpPr>
            <a:cxnSpLocks noChangeShapeType="1"/>
          </p:cNvCxnSpPr>
          <p:nvPr/>
        </p:nvCxnSpPr>
        <p:spPr bwMode="auto">
          <a:xfrm rot="5400000">
            <a:off x="6573044" y="3331369"/>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32" name="直接箭头连接符 31"/>
          <p:cNvCxnSpPr>
            <a:cxnSpLocks noChangeShapeType="1"/>
          </p:cNvCxnSpPr>
          <p:nvPr/>
        </p:nvCxnSpPr>
        <p:spPr bwMode="auto">
          <a:xfrm rot="5400000">
            <a:off x="6573044" y="5428457"/>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3" name="TextBox 32"/>
          <p:cNvSpPr txBox="1">
            <a:spLocks noChangeArrowheads="1"/>
          </p:cNvSpPr>
          <p:nvPr/>
        </p:nvSpPr>
        <p:spPr bwMode="auto">
          <a:xfrm>
            <a:off x="4873625" y="4176713"/>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A</a:t>
            </a:r>
            <a:endParaRPr lang="zh-CN" altLang="en-US" sz="2800" b="1">
              <a:solidFill>
                <a:srgbClr val="0000CC"/>
              </a:solidFill>
            </a:endParaRPr>
          </a:p>
        </p:txBody>
      </p:sp>
      <p:cxnSp>
        <p:nvCxnSpPr>
          <p:cNvPr id="36" name="直接连接符 35"/>
          <p:cNvCxnSpPr>
            <a:cxnSpLocks noChangeShapeType="1"/>
          </p:cNvCxnSpPr>
          <p:nvPr/>
        </p:nvCxnSpPr>
        <p:spPr bwMode="auto">
          <a:xfrm rot="10800000">
            <a:off x="5357813" y="3748088"/>
            <a:ext cx="64293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7" name="TextBox 36"/>
          <p:cNvSpPr txBox="1">
            <a:spLocks noChangeArrowheads="1"/>
          </p:cNvSpPr>
          <p:nvPr/>
        </p:nvSpPr>
        <p:spPr bwMode="auto">
          <a:xfrm>
            <a:off x="5357813" y="3260725"/>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grpSp>
        <p:nvGrpSpPr>
          <p:cNvPr id="3" name="组合 37"/>
          <p:cNvGrpSpPr>
            <a:grpSpLocks/>
          </p:cNvGrpSpPr>
          <p:nvPr/>
        </p:nvGrpSpPr>
        <p:grpSpPr bwMode="auto">
          <a:xfrm>
            <a:off x="6000750" y="3444875"/>
            <a:ext cx="1571625" cy="555625"/>
            <a:chOff x="1571604" y="3444876"/>
            <a:chExt cx="1571636" cy="555628"/>
          </a:xfrm>
        </p:grpSpPr>
        <p:sp>
          <p:nvSpPr>
            <p:cNvPr id="53279" name="流程图: 决策 38"/>
            <p:cNvSpPr>
              <a:spLocks noChangeArrowheads="1"/>
            </p:cNvSpPr>
            <p:nvPr/>
          </p:nvSpPr>
          <p:spPr bwMode="auto">
            <a:xfrm>
              <a:off x="1571604" y="3500438"/>
              <a:ext cx="1571636" cy="500066"/>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3200" b="1">
                <a:solidFill>
                  <a:srgbClr val="0000CC"/>
                </a:solidFill>
              </a:endParaRPr>
            </a:p>
          </p:txBody>
        </p:sp>
        <p:sp>
          <p:nvSpPr>
            <p:cNvPr id="53280" name="TextBox 39"/>
            <p:cNvSpPr txBox="1">
              <a:spLocks noChangeArrowheads="1"/>
            </p:cNvSpPr>
            <p:nvPr/>
          </p:nvSpPr>
          <p:spPr bwMode="auto">
            <a:xfrm>
              <a:off x="2071670" y="3444876"/>
              <a:ext cx="571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p</a:t>
              </a:r>
              <a:endParaRPr lang="zh-CN" altLang="en-US" sz="2800" b="1">
                <a:solidFill>
                  <a:srgbClr val="0000CC"/>
                </a:solidFill>
              </a:endParaRPr>
            </a:p>
          </p:txBody>
        </p:sp>
      </p:grpSp>
      <p:cxnSp>
        <p:nvCxnSpPr>
          <p:cNvPr id="41" name="直接箭头连接符 40"/>
          <p:cNvCxnSpPr>
            <a:cxnSpLocks noChangeShapeType="1"/>
          </p:cNvCxnSpPr>
          <p:nvPr/>
        </p:nvCxnSpPr>
        <p:spPr bwMode="auto">
          <a:xfrm rot="5400000">
            <a:off x="5152231" y="396160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42" name="直接连接符 41"/>
          <p:cNvCxnSpPr>
            <a:cxnSpLocks noChangeShapeType="1"/>
          </p:cNvCxnSpPr>
          <p:nvPr/>
        </p:nvCxnSpPr>
        <p:spPr bwMode="auto">
          <a:xfrm rot="10800000">
            <a:off x="7572375" y="3748088"/>
            <a:ext cx="57150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43" name="TextBox 42"/>
          <p:cNvSpPr txBox="1">
            <a:spLocks noChangeArrowheads="1"/>
          </p:cNvSpPr>
          <p:nvPr/>
        </p:nvSpPr>
        <p:spPr bwMode="auto">
          <a:xfrm>
            <a:off x="7500938" y="3286125"/>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cxnSp>
        <p:nvCxnSpPr>
          <p:cNvPr id="44" name="直接连接符 43"/>
          <p:cNvCxnSpPr>
            <a:cxnSpLocks noChangeShapeType="1"/>
          </p:cNvCxnSpPr>
          <p:nvPr/>
        </p:nvCxnSpPr>
        <p:spPr bwMode="auto">
          <a:xfrm rot="5400000" flipH="1" flipV="1">
            <a:off x="5114131" y="4958557"/>
            <a:ext cx="500063" cy="1270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5" name="直接连接符 44"/>
          <p:cNvCxnSpPr>
            <a:cxnSpLocks noChangeShapeType="1"/>
          </p:cNvCxnSpPr>
          <p:nvPr/>
        </p:nvCxnSpPr>
        <p:spPr bwMode="auto">
          <a:xfrm rot="5400000" flipH="1" flipV="1">
            <a:off x="7393781" y="4464844"/>
            <a:ext cx="150018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6" name="直接连接符 45"/>
          <p:cNvCxnSpPr>
            <a:cxnSpLocks noChangeShapeType="1"/>
          </p:cNvCxnSpPr>
          <p:nvPr/>
        </p:nvCxnSpPr>
        <p:spPr bwMode="auto">
          <a:xfrm rot="10800000">
            <a:off x="5357813" y="5214938"/>
            <a:ext cx="27860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pic>
        <p:nvPicPr>
          <p:cNvPr id="53278"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Right)">
                                      <p:cBhvr>
                                        <p:cTn id="21" dur="500"/>
                                        <p:tgtEl>
                                          <p:spTgt spid="11"/>
                                        </p:tgtEl>
                                      </p:cBhvr>
                                    </p:animEffect>
                                  </p:childTnLst>
                                </p:cTn>
                              </p:par>
                            </p:childTnLst>
                          </p:cTn>
                        </p:par>
                        <p:par>
                          <p:cTn id="22" fill="hold" nodeType="afterGroup">
                            <p:stCondLst>
                              <p:cond delay="500"/>
                            </p:stCondLst>
                            <p:childTnLst>
                              <p:par>
                                <p:cTn id="23" presetID="12" presetClass="entr" presetSubtype="1"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slide(fromTop)">
                                      <p:cBhvr>
                                        <p:cTn id="25" dur="500"/>
                                        <p:tgtEl>
                                          <p:spTgt spid="18"/>
                                        </p:tgtEl>
                                      </p:cBhvr>
                                    </p:animEffect>
                                  </p:childTnLst>
                                </p:cTn>
                              </p:par>
                            </p:childTnLst>
                          </p:cTn>
                        </p:par>
                        <p:par>
                          <p:cTn id="26" fill="hold" nodeType="afterGroup">
                            <p:stCondLst>
                              <p:cond delay="1000"/>
                            </p:stCondLst>
                            <p:childTnLst>
                              <p:par>
                                <p:cTn id="27" presetID="3" presetClass="entr" presetSubtype="1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8"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slide(fromLeft)">
                                      <p:cBhvr>
                                        <p:cTn id="39" dur="500"/>
                                        <p:tgtEl>
                                          <p:spTgt spid="19"/>
                                        </p:tgtEl>
                                      </p:cBhvr>
                                    </p:animEffect>
                                  </p:childTnLst>
                                </p:cTn>
                              </p:par>
                            </p:childTnLst>
                          </p:cTn>
                        </p:par>
                        <p:par>
                          <p:cTn id="40" fill="hold" nodeType="afterGroup">
                            <p:stCondLst>
                              <p:cond delay="500"/>
                            </p:stCondLst>
                            <p:childTnLst>
                              <p:par>
                                <p:cTn id="41" presetID="12" presetClass="entr" presetSubtype="1"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slide(fromTop)">
                                      <p:cBhvr>
                                        <p:cTn id="43" dur="500"/>
                                        <p:tgtEl>
                                          <p:spTgt spid="7"/>
                                        </p:tgtEl>
                                      </p:cBhvr>
                                    </p:animEffect>
                                  </p:childTnLst>
                                </p:cTn>
                              </p:par>
                            </p:childTnLst>
                          </p:cTn>
                        </p:par>
                        <p:par>
                          <p:cTn id="44" fill="hold" nodeType="afterGroup">
                            <p:stCondLst>
                              <p:cond delay="1000"/>
                            </p:stCondLst>
                            <p:childTnLst>
                              <p:par>
                                <p:cTn id="45" presetID="3" presetClass="entr" presetSubtype="1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1"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slide(fromTop)">
                                      <p:cBhvr>
                                        <p:cTn id="52" dur="500"/>
                                        <p:tgtEl>
                                          <p:spTgt spid="23"/>
                                        </p:tgtEl>
                                      </p:cBhvr>
                                    </p:animEffect>
                                  </p:childTnLst>
                                </p:cTn>
                              </p:par>
                            </p:childTnLst>
                          </p:cTn>
                        </p:par>
                        <p:par>
                          <p:cTn id="53" fill="hold" nodeType="afterGroup">
                            <p:stCondLst>
                              <p:cond delay="500"/>
                            </p:stCondLst>
                            <p:childTnLst>
                              <p:par>
                                <p:cTn id="54" presetID="12" presetClass="entr" presetSubtype="1" fill="hold"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slide(fromTop)">
                                      <p:cBhvr>
                                        <p:cTn id="56" dur="500"/>
                                        <p:tgtEl>
                                          <p:spTgt spid="26"/>
                                        </p:tgtEl>
                                      </p:cBhvr>
                                    </p:animEffect>
                                  </p:childTnLst>
                                </p:cTn>
                              </p:par>
                            </p:childTnLst>
                          </p:cTn>
                        </p:par>
                        <p:par>
                          <p:cTn id="57" fill="hold" nodeType="afterGroup">
                            <p:stCondLst>
                              <p:cond delay="1000"/>
                            </p:stCondLst>
                            <p:childTnLst>
                              <p:par>
                                <p:cTn id="58" presetID="4" presetClass="entr" presetSubtype="16" fill="hold"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ox(in)">
                                      <p:cBhvr>
                                        <p:cTn id="60" dur="500"/>
                                        <p:tgtEl>
                                          <p:spTgt spid="27"/>
                                        </p:tgtEl>
                                      </p:cBhvr>
                                    </p:animEffect>
                                  </p:childTnLst>
                                </p:cTn>
                              </p:par>
                            </p:childTnLst>
                          </p:cTn>
                        </p:par>
                        <p:par>
                          <p:cTn id="61" fill="hold" nodeType="afterGroup">
                            <p:stCondLst>
                              <p:cond delay="1500"/>
                            </p:stCondLst>
                            <p:childTnLst>
                              <p:par>
                                <p:cTn id="62" presetID="12" presetClass="entr" presetSubtype="1"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slide(fromTop)">
                                      <p:cBhvr>
                                        <p:cTn id="64" dur="500"/>
                                        <p:tgtEl>
                                          <p:spTgt spid="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1"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slide(fromTop)">
                                      <p:cBhvr>
                                        <p:cTn id="69" dur="500"/>
                                        <p:tgtEl>
                                          <p:spTgt spid="31"/>
                                        </p:tgtEl>
                                      </p:cBhvr>
                                    </p:animEffect>
                                  </p:childTnLst>
                                </p:cTn>
                              </p:par>
                            </p:childTnLst>
                          </p:cTn>
                        </p:par>
                        <p:par>
                          <p:cTn id="70" fill="hold" nodeType="afterGroup">
                            <p:stCondLst>
                              <p:cond delay="500"/>
                            </p:stCondLst>
                            <p:childTnLst>
                              <p:par>
                                <p:cTn id="71" presetID="3" presetClass="entr" presetSubtype="10" fill="hold" nodeType="after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blinds(horizontal)">
                                      <p:cBhvr>
                                        <p:cTn id="73" dur="500"/>
                                        <p:tgtEl>
                                          <p:spTgt spid="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blinds(horizontal)">
                                      <p:cBhvr>
                                        <p:cTn id="78" dur="500"/>
                                        <p:tgtEl>
                                          <p:spTgt spid="37"/>
                                        </p:tgtEl>
                                      </p:cBhvr>
                                    </p:animEffect>
                                  </p:childTnLst>
                                </p:cTn>
                              </p:par>
                            </p:childTnLst>
                          </p:cTn>
                        </p:par>
                        <p:par>
                          <p:cTn id="79" fill="hold" nodeType="afterGroup">
                            <p:stCondLst>
                              <p:cond delay="500"/>
                            </p:stCondLst>
                            <p:childTnLst>
                              <p:par>
                                <p:cTn id="80" presetID="12" presetClass="entr" presetSubtype="2" fill="hold" nodeType="after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slide(fromRight)">
                                      <p:cBhvr>
                                        <p:cTn id="82" dur="500"/>
                                        <p:tgtEl>
                                          <p:spTgt spid="36"/>
                                        </p:tgtEl>
                                      </p:cBhvr>
                                    </p:animEffect>
                                  </p:childTnLst>
                                </p:cTn>
                              </p:par>
                            </p:childTnLst>
                          </p:cTn>
                        </p:par>
                        <p:par>
                          <p:cTn id="83" fill="hold" nodeType="afterGroup">
                            <p:stCondLst>
                              <p:cond delay="1000"/>
                            </p:stCondLst>
                            <p:childTnLst>
                              <p:par>
                                <p:cTn id="84" presetID="12" presetClass="entr" presetSubtype="1" fill="hold" nodeType="after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slide(fromTop)">
                                      <p:cBhvr>
                                        <p:cTn id="86" dur="500"/>
                                        <p:tgtEl>
                                          <p:spTgt spid="41"/>
                                        </p:tgtEl>
                                      </p:cBhvr>
                                    </p:animEffect>
                                  </p:childTnLst>
                                </p:cTn>
                              </p:par>
                            </p:childTnLst>
                          </p:cTn>
                        </p:par>
                        <p:par>
                          <p:cTn id="87" fill="hold" nodeType="afterGroup">
                            <p:stCondLst>
                              <p:cond delay="1500"/>
                            </p:stCondLst>
                            <p:childTnLst>
                              <p:par>
                                <p:cTn id="88" presetID="3" presetClass="entr" presetSubtype="10"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blinds(horizontal)">
                                      <p:cBhvr>
                                        <p:cTn id="90" dur="500"/>
                                        <p:tgtEl>
                                          <p:spTgt spid="3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blinds(horizontal)">
                                      <p:cBhvr>
                                        <p:cTn id="95" dur="500"/>
                                        <p:tgtEl>
                                          <p:spTgt spid="43"/>
                                        </p:tgtEl>
                                      </p:cBhvr>
                                    </p:animEffect>
                                  </p:childTnLst>
                                </p:cTn>
                              </p:par>
                            </p:childTnLst>
                          </p:cTn>
                        </p:par>
                        <p:par>
                          <p:cTn id="96" fill="hold" nodeType="afterGroup">
                            <p:stCondLst>
                              <p:cond delay="500"/>
                            </p:stCondLst>
                            <p:childTnLst>
                              <p:par>
                                <p:cTn id="97" presetID="12" presetClass="entr" presetSubtype="8" fill="hold" nodeType="after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slide(fromLeft)">
                                      <p:cBhvr>
                                        <p:cTn id="99" dur="500"/>
                                        <p:tgtEl>
                                          <p:spTgt spid="42"/>
                                        </p:tgtEl>
                                      </p:cBhvr>
                                    </p:animEffect>
                                  </p:childTnLst>
                                </p:cTn>
                              </p:par>
                            </p:childTnLst>
                          </p:cTn>
                        </p:par>
                        <p:par>
                          <p:cTn id="100" fill="hold" nodeType="afterGroup">
                            <p:stCondLst>
                              <p:cond delay="1000"/>
                            </p:stCondLst>
                            <p:childTnLst>
                              <p:par>
                                <p:cTn id="101" presetID="12" presetClass="entr" presetSubtype="1" fill="hold" nodeType="after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slide(fromTop)">
                                      <p:cBhvr>
                                        <p:cTn id="103" dur="500"/>
                                        <p:tgtEl>
                                          <p:spTgt spid="45"/>
                                        </p:tgtEl>
                                      </p:cBhvr>
                                    </p:animEffect>
                                  </p:childTnLst>
                                </p:cTn>
                              </p:par>
                            </p:childTnLst>
                          </p:cTn>
                        </p:par>
                        <p:par>
                          <p:cTn id="104" fill="hold" nodeType="afterGroup">
                            <p:stCondLst>
                              <p:cond delay="1500"/>
                            </p:stCondLst>
                            <p:childTnLst>
                              <p:par>
                                <p:cTn id="105" presetID="12" presetClass="entr" presetSubtype="1" fill="hold" nodeType="after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slide(fromTop)">
                                      <p:cBhvr>
                                        <p:cTn id="107" dur="500"/>
                                        <p:tgtEl>
                                          <p:spTgt spid="44"/>
                                        </p:tgtEl>
                                      </p:cBhvr>
                                    </p:animEffect>
                                  </p:childTnLst>
                                </p:cTn>
                              </p:par>
                            </p:childTnLst>
                          </p:cTn>
                        </p:par>
                        <p:par>
                          <p:cTn id="108" fill="hold" nodeType="afterGroup">
                            <p:stCondLst>
                              <p:cond delay="2000"/>
                            </p:stCondLst>
                            <p:childTnLst>
                              <p:par>
                                <p:cTn id="109" presetID="4" presetClass="entr" presetSubtype="16" fill="hold"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box(in)">
                                      <p:cBhvr>
                                        <p:cTn id="111" dur="500"/>
                                        <p:tgtEl>
                                          <p:spTgt spid="46"/>
                                        </p:tgtEl>
                                      </p:cBhvr>
                                    </p:animEffect>
                                  </p:childTnLst>
                                </p:cTn>
                              </p:par>
                            </p:childTnLst>
                          </p:cTn>
                        </p:par>
                        <p:par>
                          <p:cTn id="112" fill="hold" nodeType="afterGroup">
                            <p:stCondLst>
                              <p:cond delay="2500"/>
                            </p:stCondLst>
                            <p:childTnLst>
                              <p:par>
                                <p:cTn id="113" presetID="12" presetClass="entr" presetSubtype="1" fill="hold" nodeType="after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slide(fromTop)">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p:bldP spid="22" grpId="0"/>
      <p:bldP spid="33" grpId="0" animBg="1"/>
      <p:bldP spid="37" grpId="0"/>
      <p:bldP spid="43"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539750"/>
            <a:ext cx="8358188" cy="1031875"/>
          </a:xfrm>
          <a:effectLst/>
        </p:spPr>
        <p:txBody>
          <a:bodyPr anchor="ctr"/>
          <a:lstStyle/>
          <a:p>
            <a:pPr eaLnBrk="1" hangingPunct="1">
              <a:defRPr/>
            </a:pPr>
            <a:r>
              <a:rPr lang="en-US" altLang="zh-CN" sz="4000" dirty="0">
                <a:solidFill>
                  <a:srgbClr val="800000"/>
                </a:solidFill>
                <a:effectLst>
                  <a:outerShdw blurRad="38100" dist="38100" dir="2700000" algn="tl">
                    <a:srgbClr val="000000"/>
                  </a:outerShdw>
                </a:effectLst>
                <a:latin typeface="Arial" charset="0"/>
                <a:ea typeface="黑体" pitchFamily="2" charset="-122"/>
              </a:rPr>
              <a:t>2.4.3  </a:t>
            </a:r>
            <a:r>
              <a:rPr lang="zh-CN" altLang="zh-CN" sz="4000" dirty="0">
                <a:solidFill>
                  <a:srgbClr val="800000"/>
                </a:solidFill>
                <a:effectLst>
                  <a:outerShdw blurRad="38100" dist="38100" dir="2700000" algn="tl">
                    <a:srgbClr val="000000"/>
                  </a:outerShdw>
                </a:effectLst>
                <a:latin typeface="Arial" charset="0"/>
                <a:ea typeface="黑体" pitchFamily="2" charset="-122"/>
              </a:rPr>
              <a:t>三种基本结构和改进的流程图</a:t>
            </a:r>
            <a:endParaRPr lang="zh-CN" altLang="en-US" sz="40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642938" y="1714500"/>
            <a:ext cx="7786687" cy="2071688"/>
          </a:xfrm>
        </p:spPr>
        <p:txBody>
          <a:bodyPr/>
          <a:lstStyle/>
          <a:p>
            <a:pPr>
              <a:buFont typeface="Wingdings" pitchFamily="2" charset="2"/>
              <a:buNone/>
            </a:pPr>
            <a:r>
              <a:rPr lang="en-US" altLang="zh-CN"/>
              <a:t>2.</a:t>
            </a:r>
            <a:r>
              <a:rPr lang="zh-CN" altLang="zh-CN"/>
              <a:t>三种基本结构</a:t>
            </a:r>
            <a:endParaRPr lang="en-US" altLang="zh-CN"/>
          </a:p>
          <a:p>
            <a:pPr>
              <a:buFont typeface="Wingdings" pitchFamily="2" charset="2"/>
              <a:buNone/>
            </a:pPr>
            <a:r>
              <a:rPr lang="en-US" altLang="zh-CN"/>
              <a:t>(3) </a:t>
            </a:r>
            <a:r>
              <a:rPr lang="zh-CN" altLang="zh-CN"/>
              <a:t>循环结构</a:t>
            </a:r>
            <a:endParaRPr lang="en-US" altLang="zh-CN"/>
          </a:p>
          <a:p>
            <a:pPr lvl="1">
              <a:buFont typeface="Wingdings" pitchFamily="2" charset="2"/>
              <a:buNone/>
            </a:pPr>
            <a:r>
              <a:rPr lang="zh-CN" altLang="zh-CN"/>
              <a:t>① 当型循环结构</a:t>
            </a:r>
            <a:endParaRPr lang="zh-CN" altLang="en-US"/>
          </a:p>
        </p:txBody>
      </p:sp>
      <p:cxnSp>
        <p:nvCxnSpPr>
          <p:cNvPr id="4" name="直接箭头连接符 3"/>
          <p:cNvCxnSpPr>
            <a:cxnSpLocks noChangeShapeType="1"/>
          </p:cNvCxnSpPr>
          <p:nvPr/>
        </p:nvCxnSpPr>
        <p:spPr bwMode="auto">
          <a:xfrm rot="5400000">
            <a:off x="2215356" y="395843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 name="直接箭头连接符 4"/>
          <p:cNvCxnSpPr>
            <a:cxnSpLocks noChangeShapeType="1"/>
          </p:cNvCxnSpPr>
          <p:nvPr/>
        </p:nvCxnSpPr>
        <p:spPr bwMode="auto">
          <a:xfrm>
            <a:off x="1071563" y="3857625"/>
            <a:ext cx="13573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 name="TextBox 5"/>
          <p:cNvSpPr txBox="1">
            <a:spLocks noChangeArrowheads="1"/>
          </p:cNvSpPr>
          <p:nvPr/>
        </p:nvSpPr>
        <p:spPr bwMode="auto">
          <a:xfrm>
            <a:off x="1928813" y="5072063"/>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A</a:t>
            </a:r>
            <a:endParaRPr lang="zh-CN" altLang="en-US" sz="2800" b="1">
              <a:solidFill>
                <a:srgbClr val="0000CC"/>
              </a:solidFill>
            </a:endParaRPr>
          </a:p>
        </p:txBody>
      </p:sp>
      <p:cxnSp>
        <p:nvCxnSpPr>
          <p:cNvPr id="7" name="直接箭头连接符 6"/>
          <p:cNvCxnSpPr>
            <a:cxnSpLocks noChangeShapeType="1"/>
          </p:cNvCxnSpPr>
          <p:nvPr/>
        </p:nvCxnSpPr>
        <p:spPr bwMode="auto">
          <a:xfrm rot="5400000">
            <a:off x="2215356" y="6357144"/>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1" name="直接连接符 10"/>
          <p:cNvCxnSpPr>
            <a:cxnSpLocks noChangeShapeType="1"/>
          </p:cNvCxnSpPr>
          <p:nvPr/>
        </p:nvCxnSpPr>
        <p:spPr bwMode="auto">
          <a:xfrm rot="10800000">
            <a:off x="1071563" y="5857875"/>
            <a:ext cx="135731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p:cNvSpPr txBox="1">
            <a:spLocks noChangeArrowheads="1"/>
          </p:cNvSpPr>
          <p:nvPr/>
        </p:nvSpPr>
        <p:spPr bwMode="auto">
          <a:xfrm>
            <a:off x="2286000" y="4572000"/>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grpSp>
        <p:nvGrpSpPr>
          <p:cNvPr id="2" name="组合 13"/>
          <p:cNvGrpSpPr>
            <a:grpSpLocks/>
          </p:cNvGrpSpPr>
          <p:nvPr/>
        </p:nvGrpSpPr>
        <p:grpSpPr bwMode="auto">
          <a:xfrm>
            <a:off x="1643063" y="4071938"/>
            <a:ext cx="1571625" cy="555625"/>
            <a:chOff x="1571604" y="3444876"/>
            <a:chExt cx="1571636" cy="555628"/>
          </a:xfrm>
        </p:grpSpPr>
        <p:sp>
          <p:nvSpPr>
            <p:cNvPr id="54315" name="流程图: 决策 8"/>
            <p:cNvSpPr>
              <a:spLocks noChangeArrowheads="1"/>
            </p:cNvSpPr>
            <p:nvPr/>
          </p:nvSpPr>
          <p:spPr bwMode="auto">
            <a:xfrm>
              <a:off x="1571604" y="3500438"/>
              <a:ext cx="1571636" cy="500066"/>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3200" b="1">
                <a:solidFill>
                  <a:srgbClr val="0000CC"/>
                </a:solidFill>
              </a:endParaRPr>
            </a:p>
          </p:txBody>
        </p:sp>
        <p:sp>
          <p:nvSpPr>
            <p:cNvPr id="54316" name="TextBox 12"/>
            <p:cNvSpPr txBox="1">
              <a:spLocks noChangeArrowheads="1"/>
            </p:cNvSpPr>
            <p:nvPr/>
          </p:nvSpPr>
          <p:spPr bwMode="auto">
            <a:xfrm>
              <a:off x="1857356" y="344487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p1</a:t>
              </a:r>
              <a:endParaRPr lang="zh-CN" altLang="en-US" sz="2800" b="1">
                <a:solidFill>
                  <a:srgbClr val="0000CC"/>
                </a:solidFill>
              </a:endParaRPr>
            </a:p>
          </p:txBody>
        </p:sp>
      </p:grpSp>
      <p:cxnSp>
        <p:nvCxnSpPr>
          <p:cNvPr id="18" name="直接箭头连接符 17"/>
          <p:cNvCxnSpPr>
            <a:cxnSpLocks noChangeShapeType="1"/>
          </p:cNvCxnSpPr>
          <p:nvPr/>
        </p:nvCxnSpPr>
        <p:spPr bwMode="auto">
          <a:xfrm rot="5400000">
            <a:off x="2215356" y="485695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9" name="直接连接符 18"/>
          <p:cNvCxnSpPr>
            <a:cxnSpLocks noChangeShapeType="1"/>
          </p:cNvCxnSpPr>
          <p:nvPr/>
        </p:nvCxnSpPr>
        <p:spPr bwMode="auto">
          <a:xfrm rot="10800000">
            <a:off x="3214688" y="4357688"/>
            <a:ext cx="57150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22" name="TextBox 21"/>
          <p:cNvSpPr txBox="1">
            <a:spLocks noChangeArrowheads="1"/>
          </p:cNvSpPr>
          <p:nvPr/>
        </p:nvSpPr>
        <p:spPr bwMode="auto">
          <a:xfrm>
            <a:off x="3071813" y="3905250"/>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cxnSp>
        <p:nvCxnSpPr>
          <p:cNvPr id="23" name="直接连接符 22"/>
          <p:cNvCxnSpPr>
            <a:cxnSpLocks noChangeShapeType="1"/>
          </p:cNvCxnSpPr>
          <p:nvPr/>
        </p:nvCxnSpPr>
        <p:spPr bwMode="auto">
          <a:xfrm rot="5400000" flipH="1" flipV="1">
            <a:off x="71438" y="4857750"/>
            <a:ext cx="20002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26" name="直接连接符 25"/>
          <p:cNvCxnSpPr>
            <a:cxnSpLocks noChangeShapeType="1"/>
          </p:cNvCxnSpPr>
          <p:nvPr/>
        </p:nvCxnSpPr>
        <p:spPr bwMode="auto">
          <a:xfrm rot="5400000" flipH="1" flipV="1">
            <a:off x="2886869" y="5244307"/>
            <a:ext cx="1785937" cy="1270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27" name="直接连接符 26"/>
          <p:cNvCxnSpPr>
            <a:cxnSpLocks noChangeShapeType="1"/>
          </p:cNvCxnSpPr>
          <p:nvPr/>
        </p:nvCxnSpPr>
        <p:spPr bwMode="auto">
          <a:xfrm rot="10800000">
            <a:off x="2428875" y="6143625"/>
            <a:ext cx="13573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4" name="直接连接符 33"/>
          <p:cNvCxnSpPr>
            <a:cxnSpLocks noChangeShapeType="1"/>
            <a:stCxn id="6" idx="2"/>
          </p:cNvCxnSpPr>
          <p:nvPr/>
        </p:nvCxnSpPr>
        <p:spPr bwMode="auto">
          <a:xfrm rot="5400000">
            <a:off x="2297906" y="5726907"/>
            <a:ext cx="26193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57" name="直接箭头连接符 56"/>
          <p:cNvCxnSpPr>
            <a:cxnSpLocks noChangeShapeType="1"/>
          </p:cNvCxnSpPr>
          <p:nvPr/>
        </p:nvCxnSpPr>
        <p:spPr bwMode="auto">
          <a:xfrm rot="5400000">
            <a:off x="6228556" y="310118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8" name="直接箭头连接符 57"/>
          <p:cNvCxnSpPr>
            <a:cxnSpLocks noChangeShapeType="1"/>
          </p:cNvCxnSpPr>
          <p:nvPr/>
        </p:nvCxnSpPr>
        <p:spPr bwMode="auto">
          <a:xfrm>
            <a:off x="5084763" y="3000375"/>
            <a:ext cx="13573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0" name="直接箭头连接符 59"/>
          <p:cNvCxnSpPr>
            <a:cxnSpLocks noChangeShapeType="1"/>
          </p:cNvCxnSpPr>
          <p:nvPr/>
        </p:nvCxnSpPr>
        <p:spPr bwMode="auto">
          <a:xfrm rot="5400000">
            <a:off x="6215856" y="628570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1" name="直接连接符 60"/>
          <p:cNvCxnSpPr>
            <a:cxnSpLocks noChangeShapeType="1"/>
          </p:cNvCxnSpPr>
          <p:nvPr/>
        </p:nvCxnSpPr>
        <p:spPr bwMode="auto">
          <a:xfrm rot="10800000">
            <a:off x="5072063" y="5786438"/>
            <a:ext cx="135731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62" name="TextBox 61"/>
          <p:cNvSpPr txBox="1">
            <a:spLocks noChangeArrowheads="1"/>
          </p:cNvSpPr>
          <p:nvPr/>
        </p:nvSpPr>
        <p:spPr bwMode="auto">
          <a:xfrm>
            <a:off x="6429375" y="3714750"/>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grpSp>
        <p:nvGrpSpPr>
          <p:cNvPr id="3" name="组合 13"/>
          <p:cNvGrpSpPr>
            <a:grpSpLocks/>
          </p:cNvGrpSpPr>
          <p:nvPr/>
        </p:nvGrpSpPr>
        <p:grpSpPr bwMode="auto">
          <a:xfrm>
            <a:off x="5475288" y="3265488"/>
            <a:ext cx="1941512" cy="530225"/>
            <a:chOff x="1571604" y="3470276"/>
            <a:chExt cx="1571636" cy="530228"/>
          </a:xfrm>
        </p:grpSpPr>
        <p:sp>
          <p:nvSpPr>
            <p:cNvPr id="54313" name="流程图: 决策 63"/>
            <p:cNvSpPr>
              <a:spLocks noChangeArrowheads="1"/>
            </p:cNvSpPr>
            <p:nvPr/>
          </p:nvSpPr>
          <p:spPr bwMode="auto">
            <a:xfrm>
              <a:off x="1571604" y="3500438"/>
              <a:ext cx="1571636" cy="500066"/>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3200" b="1">
                <a:solidFill>
                  <a:srgbClr val="0000CC"/>
                </a:solidFill>
              </a:endParaRPr>
            </a:p>
          </p:txBody>
        </p:sp>
        <p:sp>
          <p:nvSpPr>
            <p:cNvPr id="54314" name="TextBox 64"/>
            <p:cNvSpPr txBox="1">
              <a:spLocks noChangeArrowheads="1"/>
            </p:cNvSpPr>
            <p:nvPr/>
          </p:nvSpPr>
          <p:spPr bwMode="auto">
            <a:xfrm>
              <a:off x="1857356" y="347027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x&lt;5</a:t>
              </a:r>
              <a:endParaRPr lang="zh-CN" altLang="en-US" sz="2800" b="1">
                <a:solidFill>
                  <a:srgbClr val="0000CC"/>
                </a:solidFill>
              </a:endParaRPr>
            </a:p>
          </p:txBody>
        </p:sp>
      </p:grpSp>
      <p:cxnSp>
        <p:nvCxnSpPr>
          <p:cNvPr id="66" name="直接箭头连接符 65"/>
          <p:cNvCxnSpPr>
            <a:cxnSpLocks noChangeShapeType="1"/>
          </p:cNvCxnSpPr>
          <p:nvPr/>
        </p:nvCxnSpPr>
        <p:spPr bwMode="auto">
          <a:xfrm rot="5400000">
            <a:off x="6215856" y="399970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7" name="直接连接符 66"/>
          <p:cNvCxnSpPr>
            <a:cxnSpLocks noChangeShapeType="1"/>
          </p:cNvCxnSpPr>
          <p:nvPr/>
        </p:nvCxnSpPr>
        <p:spPr bwMode="auto">
          <a:xfrm rot="10800000">
            <a:off x="7429500" y="3524250"/>
            <a:ext cx="57150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68" name="TextBox 67"/>
          <p:cNvSpPr txBox="1">
            <a:spLocks noChangeArrowheads="1"/>
          </p:cNvSpPr>
          <p:nvPr/>
        </p:nvSpPr>
        <p:spPr bwMode="auto">
          <a:xfrm>
            <a:off x="7286625" y="3071813"/>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cxnSp>
        <p:nvCxnSpPr>
          <p:cNvPr id="69" name="直接连接符 68"/>
          <p:cNvCxnSpPr>
            <a:cxnSpLocks noChangeShapeType="1"/>
          </p:cNvCxnSpPr>
          <p:nvPr/>
        </p:nvCxnSpPr>
        <p:spPr bwMode="auto">
          <a:xfrm rot="5400000" flipH="1" flipV="1">
            <a:off x="3685381" y="4387057"/>
            <a:ext cx="2786063" cy="1270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0" name="直接连接符 69"/>
          <p:cNvCxnSpPr>
            <a:cxnSpLocks noChangeShapeType="1"/>
          </p:cNvCxnSpPr>
          <p:nvPr/>
        </p:nvCxnSpPr>
        <p:spPr bwMode="auto">
          <a:xfrm rot="5400000" flipH="1" flipV="1">
            <a:off x="6727031" y="4798219"/>
            <a:ext cx="254793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1" name="直接连接符 70"/>
          <p:cNvCxnSpPr>
            <a:cxnSpLocks noChangeShapeType="1"/>
          </p:cNvCxnSpPr>
          <p:nvPr/>
        </p:nvCxnSpPr>
        <p:spPr bwMode="auto">
          <a:xfrm rot="10800000">
            <a:off x="6429375" y="6072188"/>
            <a:ext cx="1571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2" name="直接连接符 71"/>
          <p:cNvCxnSpPr>
            <a:cxnSpLocks noChangeShapeType="1"/>
          </p:cNvCxnSpPr>
          <p:nvPr/>
        </p:nvCxnSpPr>
        <p:spPr bwMode="auto">
          <a:xfrm rot="5400000">
            <a:off x="6298406" y="5631657"/>
            <a:ext cx="26193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73" name="TextBox 72"/>
          <p:cNvSpPr txBox="1">
            <a:spLocks noChangeArrowheads="1"/>
          </p:cNvSpPr>
          <p:nvPr/>
        </p:nvSpPr>
        <p:spPr bwMode="auto">
          <a:xfrm>
            <a:off x="5786438" y="2428875"/>
            <a:ext cx="1285875" cy="4381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0000CC"/>
                </a:solidFill>
              </a:rPr>
              <a:t>0</a:t>
            </a:r>
            <a:r>
              <a:rPr lang="en-US" altLang="zh-CN" sz="2800" b="1">
                <a:solidFill>
                  <a:srgbClr val="0000CC"/>
                </a:solidFill>
                <a:sym typeface="Symbol" pitchFamily="18" charset="2"/>
              </a:rPr>
              <a:t>x</a:t>
            </a:r>
          </a:p>
        </p:txBody>
      </p:sp>
      <p:cxnSp>
        <p:nvCxnSpPr>
          <p:cNvPr id="74" name="直接箭头连接符 73"/>
          <p:cNvCxnSpPr>
            <a:cxnSpLocks noChangeShapeType="1"/>
          </p:cNvCxnSpPr>
          <p:nvPr/>
        </p:nvCxnSpPr>
        <p:spPr bwMode="auto">
          <a:xfrm rot="5400000">
            <a:off x="6214269" y="2213769"/>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8" name="组合 26"/>
          <p:cNvGrpSpPr>
            <a:grpSpLocks/>
          </p:cNvGrpSpPr>
          <p:nvPr/>
        </p:nvGrpSpPr>
        <p:grpSpPr bwMode="auto">
          <a:xfrm>
            <a:off x="5286375" y="4143375"/>
            <a:ext cx="2376488" cy="523875"/>
            <a:chOff x="900784" y="4405161"/>
            <a:chExt cx="1968104" cy="523220"/>
          </a:xfrm>
        </p:grpSpPr>
        <p:sp>
          <p:nvSpPr>
            <p:cNvPr id="54311" name="平行四边形 75"/>
            <p:cNvSpPr>
              <a:spLocks noChangeArrowheads="1"/>
            </p:cNvSpPr>
            <p:nvPr/>
          </p:nvSpPr>
          <p:spPr bwMode="auto">
            <a:xfrm>
              <a:off x="900784" y="4476599"/>
              <a:ext cx="1954962" cy="428628"/>
            </a:xfrm>
            <a:prstGeom prst="parallelogram">
              <a:avLst>
                <a:gd name="adj" fmla="val 25001"/>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baseline="-25000">
                <a:solidFill>
                  <a:srgbClr val="0000CC"/>
                </a:solidFill>
              </a:endParaRPr>
            </a:p>
          </p:txBody>
        </p:sp>
        <p:sp>
          <p:nvSpPr>
            <p:cNvPr id="54312" name="TextBox 76"/>
            <p:cNvSpPr txBox="1">
              <a:spLocks noChangeArrowheads="1"/>
            </p:cNvSpPr>
            <p:nvPr/>
          </p:nvSpPr>
          <p:spPr bwMode="auto">
            <a:xfrm>
              <a:off x="959964" y="4405161"/>
              <a:ext cx="19089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输出</a:t>
              </a:r>
              <a:r>
                <a:rPr lang="en-US" altLang="zh-CN" sz="2800" b="1">
                  <a:solidFill>
                    <a:srgbClr val="0000CC"/>
                  </a:solidFill>
                </a:rPr>
                <a:t>x</a:t>
              </a:r>
              <a:r>
                <a:rPr lang="zh-CN" altLang="en-US" sz="2800" b="1">
                  <a:solidFill>
                    <a:srgbClr val="0000CC"/>
                  </a:solidFill>
                </a:rPr>
                <a:t>的值</a:t>
              </a:r>
            </a:p>
          </p:txBody>
        </p:sp>
      </p:grpSp>
      <p:sp>
        <p:nvSpPr>
          <p:cNvPr id="78" name="TextBox 77"/>
          <p:cNvSpPr txBox="1">
            <a:spLocks noChangeArrowheads="1"/>
          </p:cNvSpPr>
          <p:nvPr/>
        </p:nvSpPr>
        <p:spPr bwMode="auto">
          <a:xfrm>
            <a:off x="5572125" y="5072063"/>
            <a:ext cx="1714500" cy="4381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0000CC"/>
                </a:solidFill>
              </a:rPr>
              <a:t>x+1</a:t>
            </a:r>
            <a:r>
              <a:rPr lang="en-US" altLang="zh-CN" sz="2800" b="1">
                <a:solidFill>
                  <a:srgbClr val="0000CC"/>
                </a:solidFill>
                <a:sym typeface="Symbol" pitchFamily="18" charset="2"/>
              </a:rPr>
              <a:t>x</a:t>
            </a:r>
          </a:p>
        </p:txBody>
      </p:sp>
      <p:cxnSp>
        <p:nvCxnSpPr>
          <p:cNvPr id="79" name="直接箭头连接符 78"/>
          <p:cNvCxnSpPr>
            <a:cxnSpLocks noChangeShapeType="1"/>
          </p:cNvCxnSpPr>
          <p:nvPr/>
        </p:nvCxnSpPr>
        <p:spPr bwMode="auto">
          <a:xfrm rot="5400000">
            <a:off x="6214269" y="4856957"/>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83" name="流程图: 过程 82"/>
          <p:cNvSpPr>
            <a:spLocks noChangeArrowheads="1"/>
          </p:cNvSpPr>
          <p:nvPr/>
        </p:nvSpPr>
        <p:spPr bwMode="auto">
          <a:xfrm>
            <a:off x="4635500" y="2933700"/>
            <a:ext cx="3786188" cy="3714750"/>
          </a:xfrm>
          <a:prstGeom prst="flowChartProcess">
            <a:avLst/>
          </a:prstGeom>
          <a:noFill/>
          <a:ln w="38100" algn="ctr">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84" name="圆角矩形标注 83"/>
          <p:cNvSpPr>
            <a:spLocks noChangeArrowheads="1"/>
          </p:cNvSpPr>
          <p:nvPr/>
        </p:nvSpPr>
        <p:spPr bwMode="auto">
          <a:xfrm>
            <a:off x="2857500" y="857250"/>
            <a:ext cx="2786063" cy="642938"/>
          </a:xfrm>
          <a:prstGeom prst="wedgeRoundRectCallout">
            <a:avLst>
              <a:gd name="adj1" fmla="val 53162"/>
              <a:gd name="adj2" fmla="val 136259"/>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zh-CN" sz="2800" b="1">
                <a:solidFill>
                  <a:srgbClr val="C00000"/>
                </a:solidFill>
              </a:rPr>
              <a:t>输出</a:t>
            </a:r>
            <a:r>
              <a:rPr lang="zh-CN" altLang="en-US" sz="2800" b="1">
                <a:solidFill>
                  <a:srgbClr val="C00000"/>
                </a:solidFill>
              </a:rPr>
              <a:t>0</a:t>
            </a:r>
            <a:r>
              <a:rPr lang="en-US" altLang="zh-CN" sz="2800" b="1">
                <a:solidFill>
                  <a:srgbClr val="C00000"/>
                </a:solidFill>
              </a:rPr>
              <a:t>,1,2,3,4</a:t>
            </a:r>
            <a:endParaRPr lang="zh-CN" altLang="en-US" sz="2800" b="1">
              <a:solidFill>
                <a:srgbClr val="C00000"/>
              </a:solidFill>
            </a:endParaRPr>
          </a:p>
        </p:txBody>
      </p:sp>
      <p:pic>
        <p:nvPicPr>
          <p:cNvPr id="54310"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par>
                          <p:cTn id="22" fill="hold" nodeType="afterGroup">
                            <p:stCondLst>
                              <p:cond delay="500"/>
                            </p:stCondLst>
                            <p:childTnLst>
                              <p:par>
                                <p:cTn id="23" presetID="12" presetClass="entr" presetSubtype="1"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slide(fromTop)">
                                      <p:cBhvr>
                                        <p:cTn id="25" dur="500"/>
                                        <p:tgtEl>
                                          <p:spTgt spid="18"/>
                                        </p:tgtEl>
                                      </p:cBhvr>
                                    </p:animEffect>
                                  </p:childTnLst>
                                </p:cTn>
                              </p:par>
                            </p:childTnLst>
                          </p:cTn>
                        </p:par>
                        <p:par>
                          <p:cTn id="26" fill="hold" nodeType="afterGroup">
                            <p:stCondLst>
                              <p:cond delay="1000"/>
                            </p:stCondLst>
                            <p:childTnLst>
                              <p:par>
                                <p:cTn id="27" presetID="3" presetClass="entr" presetSubtype="1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1"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slide(fromTop)">
                                      <p:cBhvr>
                                        <p:cTn id="34" dur="500"/>
                                        <p:tgtEl>
                                          <p:spTgt spid="34"/>
                                        </p:tgtEl>
                                      </p:cBhvr>
                                    </p:animEffect>
                                  </p:childTnLst>
                                </p:cTn>
                              </p:par>
                            </p:childTnLst>
                          </p:cTn>
                        </p:par>
                        <p:par>
                          <p:cTn id="35" fill="hold" nodeType="afterGroup">
                            <p:stCondLst>
                              <p:cond delay="500"/>
                            </p:stCondLst>
                            <p:childTnLst>
                              <p:par>
                                <p:cTn id="36" presetID="12" presetClass="entr" presetSubtype="2"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slide(fromRight)">
                                      <p:cBhvr>
                                        <p:cTn id="38" dur="500"/>
                                        <p:tgtEl>
                                          <p:spTgt spid="11"/>
                                        </p:tgtEl>
                                      </p:cBhvr>
                                    </p:animEffect>
                                  </p:childTnLst>
                                </p:cTn>
                              </p:par>
                            </p:childTnLst>
                          </p:cTn>
                        </p:par>
                        <p:par>
                          <p:cTn id="39" fill="hold" nodeType="afterGroup">
                            <p:stCondLst>
                              <p:cond delay="1000"/>
                            </p:stCondLst>
                            <p:childTnLst>
                              <p:par>
                                <p:cTn id="40" presetID="12" presetClass="entr" presetSubtype="4"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slide(fromBottom)">
                                      <p:cBhvr>
                                        <p:cTn id="42" dur="500"/>
                                        <p:tgtEl>
                                          <p:spTgt spid="23"/>
                                        </p:tgtEl>
                                      </p:cBhvr>
                                    </p:animEffect>
                                  </p:childTnLst>
                                </p:cTn>
                              </p:par>
                            </p:childTnLst>
                          </p:cTn>
                        </p:par>
                        <p:par>
                          <p:cTn id="43" fill="hold" nodeType="afterGroup">
                            <p:stCondLst>
                              <p:cond delay="1500"/>
                            </p:stCondLst>
                            <p:childTnLst>
                              <p:par>
                                <p:cTn id="44" presetID="12" presetClass="entr" presetSubtype="8"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slide(fromLeft)">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linds(horizontal)">
                                      <p:cBhvr>
                                        <p:cTn id="51" dur="500"/>
                                        <p:tgtEl>
                                          <p:spTgt spid="22"/>
                                        </p:tgtEl>
                                      </p:cBhvr>
                                    </p:animEffect>
                                  </p:childTnLst>
                                </p:cTn>
                              </p:par>
                            </p:childTnLst>
                          </p:cTn>
                        </p:par>
                        <p:par>
                          <p:cTn id="52" fill="hold" nodeType="afterGroup">
                            <p:stCondLst>
                              <p:cond delay="500"/>
                            </p:stCondLst>
                            <p:childTnLst>
                              <p:par>
                                <p:cTn id="53" presetID="12" presetClass="entr" presetSubtype="8"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slide(fromLeft)">
                                      <p:cBhvr>
                                        <p:cTn id="55" dur="500"/>
                                        <p:tgtEl>
                                          <p:spTgt spid="19"/>
                                        </p:tgtEl>
                                      </p:cBhvr>
                                    </p:animEffect>
                                  </p:childTnLst>
                                </p:cTn>
                              </p:par>
                            </p:childTnLst>
                          </p:cTn>
                        </p:par>
                        <p:par>
                          <p:cTn id="56" fill="hold" nodeType="afterGroup">
                            <p:stCondLst>
                              <p:cond delay="1000"/>
                            </p:stCondLst>
                            <p:childTnLst>
                              <p:par>
                                <p:cTn id="57" presetID="12" presetClass="entr" presetSubtype="1" fill="hold"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slide(fromTop)">
                                      <p:cBhvr>
                                        <p:cTn id="59" dur="500"/>
                                        <p:tgtEl>
                                          <p:spTgt spid="26"/>
                                        </p:tgtEl>
                                      </p:cBhvr>
                                    </p:animEffect>
                                  </p:childTnLst>
                                </p:cTn>
                              </p:par>
                            </p:childTnLst>
                          </p:cTn>
                        </p:par>
                        <p:par>
                          <p:cTn id="60" fill="hold" nodeType="afterGroup">
                            <p:stCondLst>
                              <p:cond delay="1500"/>
                            </p:stCondLst>
                            <p:childTnLst>
                              <p:par>
                                <p:cTn id="61" presetID="12" presetClass="entr" presetSubtype="2"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slide(fromRight)">
                                      <p:cBhvr>
                                        <p:cTn id="63" dur="500"/>
                                        <p:tgtEl>
                                          <p:spTgt spid="27"/>
                                        </p:tgtEl>
                                      </p:cBhvr>
                                    </p:animEffect>
                                  </p:childTnLst>
                                </p:cTn>
                              </p:par>
                            </p:childTnLst>
                          </p:cTn>
                        </p:par>
                        <p:par>
                          <p:cTn id="64" fill="hold" nodeType="afterGroup">
                            <p:stCondLst>
                              <p:cond delay="2000"/>
                            </p:stCondLst>
                            <p:childTnLst>
                              <p:par>
                                <p:cTn id="65" presetID="12" presetClass="entr" presetSubtype="1" fill="hold" nodeType="after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slide(fromTop)">
                                      <p:cBhvr>
                                        <p:cTn id="67" dur="500"/>
                                        <p:tgtEl>
                                          <p:spTgt spid="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1" fill="hold" nodeType="click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slide(fromTop)">
                                      <p:cBhvr>
                                        <p:cTn id="72" dur="500"/>
                                        <p:tgtEl>
                                          <p:spTgt spid="74"/>
                                        </p:tgtEl>
                                      </p:cBhvr>
                                    </p:animEffect>
                                  </p:childTnLst>
                                </p:cTn>
                              </p:par>
                            </p:childTnLst>
                          </p:cTn>
                        </p:par>
                        <p:par>
                          <p:cTn id="73" fill="hold" nodeType="afterGroup">
                            <p:stCondLst>
                              <p:cond delay="500"/>
                            </p:stCondLst>
                            <p:childTnLst>
                              <p:par>
                                <p:cTn id="74" presetID="3" presetClass="entr" presetSubtype="10" fill="hold" grpId="0" nodeType="after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blinds(horizontal)">
                                      <p:cBhvr>
                                        <p:cTn id="76" dur="500"/>
                                        <p:tgtEl>
                                          <p:spTgt spid="7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1" fill="hold" nodeType="click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slide(fromTop)">
                                      <p:cBhvr>
                                        <p:cTn id="81" dur="500"/>
                                        <p:tgtEl>
                                          <p:spTgt spid="57"/>
                                        </p:tgtEl>
                                      </p:cBhvr>
                                    </p:animEffect>
                                  </p:childTnLst>
                                </p:cTn>
                              </p:par>
                            </p:childTnLst>
                          </p:cTn>
                        </p:par>
                        <p:par>
                          <p:cTn id="82" fill="hold" nodeType="afterGroup">
                            <p:stCondLst>
                              <p:cond delay="500"/>
                            </p:stCondLst>
                            <p:childTnLst>
                              <p:par>
                                <p:cTn id="83" presetID="3" presetClass="entr" presetSubtype="10" fill="hold" nodeType="after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blinds(horizontal)">
                                      <p:cBhvr>
                                        <p:cTn id="85" dur="500"/>
                                        <p:tgtEl>
                                          <p:spTgt spid="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blinds(horizontal)">
                                      <p:cBhvr>
                                        <p:cTn id="90" dur="500"/>
                                        <p:tgtEl>
                                          <p:spTgt spid="62"/>
                                        </p:tgtEl>
                                      </p:cBhvr>
                                    </p:animEffect>
                                  </p:childTnLst>
                                </p:cTn>
                              </p:par>
                            </p:childTnLst>
                          </p:cTn>
                        </p:par>
                        <p:par>
                          <p:cTn id="91" fill="hold" nodeType="afterGroup">
                            <p:stCondLst>
                              <p:cond delay="500"/>
                            </p:stCondLst>
                            <p:childTnLst>
                              <p:par>
                                <p:cTn id="92" presetID="12" presetClass="entr" presetSubtype="1" fill="hold" nodeType="after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slide(fromTop)">
                                      <p:cBhvr>
                                        <p:cTn id="94" dur="500"/>
                                        <p:tgtEl>
                                          <p:spTgt spid="66"/>
                                        </p:tgtEl>
                                      </p:cBhvr>
                                    </p:animEffect>
                                  </p:childTnLst>
                                </p:cTn>
                              </p:par>
                            </p:childTnLst>
                          </p:cTn>
                        </p:par>
                        <p:par>
                          <p:cTn id="95" fill="hold" nodeType="afterGroup">
                            <p:stCondLst>
                              <p:cond delay="1000"/>
                            </p:stCondLst>
                            <p:childTnLst>
                              <p:par>
                                <p:cTn id="96" presetID="3" presetClass="entr" presetSubtype="10" fill="hold" nodeType="after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blinds(horizontal)">
                                      <p:cBhvr>
                                        <p:cTn id="98" dur="500"/>
                                        <p:tgtEl>
                                          <p:spTgt spid="8"/>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1" fill="hold" nodeType="clickEffect">
                                  <p:stCondLst>
                                    <p:cond delay="0"/>
                                  </p:stCondLst>
                                  <p:childTnLst>
                                    <p:set>
                                      <p:cBhvr>
                                        <p:cTn id="102" dur="1" fill="hold">
                                          <p:stCondLst>
                                            <p:cond delay="0"/>
                                          </p:stCondLst>
                                        </p:cTn>
                                        <p:tgtEl>
                                          <p:spTgt spid="79"/>
                                        </p:tgtEl>
                                        <p:attrNameLst>
                                          <p:attrName>style.visibility</p:attrName>
                                        </p:attrNameLst>
                                      </p:cBhvr>
                                      <p:to>
                                        <p:strVal val="visible"/>
                                      </p:to>
                                    </p:set>
                                    <p:animEffect transition="in" filter="slide(fromTop)">
                                      <p:cBhvr>
                                        <p:cTn id="103" dur="500"/>
                                        <p:tgtEl>
                                          <p:spTgt spid="79"/>
                                        </p:tgtEl>
                                      </p:cBhvr>
                                    </p:animEffect>
                                  </p:childTnLst>
                                </p:cTn>
                              </p:par>
                            </p:childTnLst>
                          </p:cTn>
                        </p:par>
                        <p:par>
                          <p:cTn id="104" fill="hold" nodeType="afterGroup">
                            <p:stCondLst>
                              <p:cond delay="500"/>
                            </p:stCondLst>
                            <p:childTnLst>
                              <p:par>
                                <p:cTn id="105" presetID="3" presetClass="entr" presetSubtype="10" fill="hold" grpId="0" nodeType="afterEffect">
                                  <p:stCondLst>
                                    <p:cond delay="0"/>
                                  </p:stCondLst>
                                  <p:childTnLst>
                                    <p:set>
                                      <p:cBhvr>
                                        <p:cTn id="106" dur="1" fill="hold">
                                          <p:stCondLst>
                                            <p:cond delay="0"/>
                                          </p:stCondLst>
                                        </p:cTn>
                                        <p:tgtEl>
                                          <p:spTgt spid="78"/>
                                        </p:tgtEl>
                                        <p:attrNameLst>
                                          <p:attrName>style.visibility</p:attrName>
                                        </p:attrNameLst>
                                      </p:cBhvr>
                                      <p:to>
                                        <p:strVal val="visible"/>
                                      </p:to>
                                    </p:set>
                                    <p:animEffect transition="in" filter="blinds(horizontal)">
                                      <p:cBhvr>
                                        <p:cTn id="107" dur="500"/>
                                        <p:tgtEl>
                                          <p:spTgt spid="7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1" fill="hold" nodeType="click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slide(fromTop)">
                                      <p:cBhvr>
                                        <p:cTn id="112" dur="500"/>
                                        <p:tgtEl>
                                          <p:spTgt spid="72"/>
                                        </p:tgtEl>
                                      </p:cBhvr>
                                    </p:animEffect>
                                  </p:childTnLst>
                                </p:cTn>
                              </p:par>
                            </p:childTnLst>
                          </p:cTn>
                        </p:par>
                        <p:par>
                          <p:cTn id="113" fill="hold" nodeType="afterGroup">
                            <p:stCondLst>
                              <p:cond delay="500"/>
                            </p:stCondLst>
                            <p:childTnLst>
                              <p:par>
                                <p:cTn id="114" presetID="12" presetClass="entr" presetSubtype="2" fill="hold" nodeType="afterEffect">
                                  <p:stCondLst>
                                    <p:cond delay="0"/>
                                  </p:stCondLst>
                                  <p:childTnLst>
                                    <p:set>
                                      <p:cBhvr>
                                        <p:cTn id="115" dur="1" fill="hold">
                                          <p:stCondLst>
                                            <p:cond delay="0"/>
                                          </p:stCondLst>
                                        </p:cTn>
                                        <p:tgtEl>
                                          <p:spTgt spid="61"/>
                                        </p:tgtEl>
                                        <p:attrNameLst>
                                          <p:attrName>style.visibility</p:attrName>
                                        </p:attrNameLst>
                                      </p:cBhvr>
                                      <p:to>
                                        <p:strVal val="visible"/>
                                      </p:to>
                                    </p:set>
                                    <p:animEffect transition="in" filter="slide(fromRight)">
                                      <p:cBhvr>
                                        <p:cTn id="116" dur="500"/>
                                        <p:tgtEl>
                                          <p:spTgt spid="61"/>
                                        </p:tgtEl>
                                      </p:cBhvr>
                                    </p:animEffect>
                                  </p:childTnLst>
                                </p:cTn>
                              </p:par>
                            </p:childTnLst>
                          </p:cTn>
                        </p:par>
                        <p:par>
                          <p:cTn id="117" fill="hold" nodeType="afterGroup">
                            <p:stCondLst>
                              <p:cond delay="1000"/>
                            </p:stCondLst>
                            <p:childTnLst>
                              <p:par>
                                <p:cTn id="118" presetID="12" presetClass="entr" presetSubtype="4" fill="hold" nodeType="after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slide(fromBottom)">
                                      <p:cBhvr>
                                        <p:cTn id="120" dur="500"/>
                                        <p:tgtEl>
                                          <p:spTgt spid="69"/>
                                        </p:tgtEl>
                                      </p:cBhvr>
                                    </p:animEffect>
                                  </p:childTnLst>
                                </p:cTn>
                              </p:par>
                            </p:childTnLst>
                          </p:cTn>
                        </p:par>
                        <p:par>
                          <p:cTn id="121" fill="hold" nodeType="afterGroup">
                            <p:stCondLst>
                              <p:cond delay="1500"/>
                            </p:stCondLst>
                            <p:childTnLst>
                              <p:par>
                                <p:cTn id="122" presetID="12" presetClass="entr" presetSubtype="8" fill="hold" nodeType="afterEffect">
                                  <p:stCondLst>
                                    <p:cond delay="0"/>
                                  </p:stCondLst>
                                  <p:childTnLst>
                                    <p:set>
                                      <p:cBhvr>
                                        <p:cTn id="123" dur="1" fill="hold">
                                          <p:stCondLst>
                                            <p:cond delay="0"/>
                                          </p:stCondLst>
                                        </p:cTn>
                                        <p:tgtEl>
                                          <p:spTgt spid="58"/>
                                        </p:tgtEl>
                                        <p:attrNameLst>
                                          <p:attrName>style.visibility</p:attrName>
                                        </p:attrNameLst>
                                      </p:cBhvr>
                                      <p:to>
                                        <p:strVal val="visible"/>
                                      </p:to>
                                    </p:set>
                                    <p:animEffect transition="in" filter="slide(fromLeft)">
                                      <p:cBhvr>
                                        <p:cTn id="124" dur="500"/>
                                        <p:tgtEl>
                                          <p:spTgt spid="58"/>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68"/>
                                        </p:tgtEl>
                                        <p:attrNameLst>
                                          <p:attrName>style.visibility</p:attrName>
                                        </p:attrNameLst>
                                      </p:cBhvr>
                                      <p:to>
                                        <p:strVal val="visible"/>
                                      </p:to>
                                    </p:set>
                                    <p:animEffect transition="in" filter="blinds(horizontal)">
                                      <p:cBhvr>
                                        <p:cTn id="129" dur="500"/>
                                        <p:tgtEl>
                                          <p:spTgt spid="68"/>
                                        </p:tgtEl>
                                      </p:cBhvr>
                                    </p:animEffect>
                                  </p:childTnLst>
                                </p:cTn>
                              </p:par>
                            </p:childTnLst>
                          </p:cTn>
                        </p:par>
                        <p:par>
                          <p:cTn id="130" fill="hold" nodeType="afterGroup">
                            <p:stCondLst>
                              <p:cond delay="500"/>
                            </p:stCondLst>
                            <p:childTnLst>
                              <p:par>
                                <p:cTn id="131" presetID="12" presetClass="entr" presetSubtype="8" fill="hold" nodeType="afterEffect">
                                  <p:stCondLst>
                                    <p:cond delay="0"/>
                                  </p:stCondLst>
                                  <p:childTnLst>
                                    <p:set>
                                      <p:cBhvr>
                                        <p:cTn id="132" dur="1" fill="hold">
                                          <p:stCondLst>
                                            <p:cond delay="0"/>
                                          </p:stCondLst>
                                        </p:cTn>
                                        <p:tgtEl>
                                          <p:spTgt spid="67"/>
                                        </p:tgtEl>
                                        <p:attrNameLst>
                                          <p:attrName>style.visibility</p:attrName>
                                        </p:attrNameLst>
                                      </p:cBhvr>
                                      <p:to>
                                        <p:strVal val="visible"/>
                                      </p:to>
                                    </p:set>
                                    <p:animEffect transition="in" filter="slide(fromLeft)">
                                      <p:cBhvr>
                                        <p:cTn id="133" dur="500"/>
                                        <p:tgtEl>
                                          <p:spTgt spid="67"/>
                                        </p:tgtEl>
                                      </p:cBhvr>
                                    </p:animEffect>
                                  </p:childTnLst>
                                </p:cTn>
                              </p:par>
                            </p:childTnLst>
                          </p:cTn>
                        </p:par>
                        <p:par>
                          <p:cTn id="134" fill="hold" nodeType="afterGroup">
                            <p:stCondLst>
                              <p:cond delay="1000"/>
                            </p:stCondLst>
                            <p:childTnLst>
                              <p:par>
                                <p:cTn id="135" presetID="12" presetClass="entr" presetSubtype="1" fill="hold" nodeType="afterEffect">
                                  <p:stCondLst>
                                    <p:cond delay="0"/>
                                  </p:stCondLst>
                                  <p:childTnLst>
                                    <p:set>
                                      <p:cBhvr>
                                        <p:cTn id="136" dur="1" fill="hold">
                                          <p:stCondLst>
                                            <p:cond delay="0"/>
                                          </p:stCondLst>
                                        </p:cTn>
                                        <p:tgtEl>
                                          <p:spTgt spid="70"/>
                                        </p:tgtEl>
                                        <p:attrNameLst>
                                          <p:attrName>style.visibility</p:attrName>
                                        </p:attrNameLst>
                                      </p:cBhvr>
                                      <p:to>
                                        <p:strVal val="visible"/>
                                      </p:to>
                                    </p:set>
                                    <p:animEffect transition="in" filter="slide(fromTop)">
                                      <p:cBhvr>
                                        <p:cTn id="137" dur="500"/>
                                        <p:tgtEl>
                                          <p:spTgt spid="70"/>
                                        </p:tgtEl>
                                      </p:cBhvr>
                                    </p:animEffect>
                                  </p:childTnLst>
                                </p:cTn>
                              </p:par>
                            </p:childTnLst>
                          </p:cTn>
                        </p:par>
                        <p:par>
                          <p:cTn id="138" fill="hold" nodeType="afterGroup">
                            <p:stCondLst>
                              <p:cond delay="1500"/>
                            </p:stCondLst>
                            <p:childTnLst>
                              <p:par>
                                <p:cTn id="139" presetID="12" presetClass="entr" presetSubtype="2" fill="hold" nodeType="afterEffect">
                                  <p:stCondLst>
                                    <p:cond delay="0"/>
                                  </p:stCondLst>
                                  <p:childTnLst>
                                    <p:set>
                                      <p:cBhvr>
                                        <p:cTn id="140" dur="1" fill="hold">
                                          <p:stCondLst>
                                            <p:cond delay="0"/>
                                          </p:stCondLst>
                                        </p:cTn>
                                        <p:tgtEl>
                                          <p:spTgt spid="71"/>
                                        </p:tgtEl>
                                        <p:attrNameLst>
                                          <p:attrName>style.visibility</p:attrName>
                                        </p:attrNameLst>
                                      </p:cBhvr>
                                      <p:to>
                                        <p:strVal val="visible"/>
                                      </p:to>
                                    </p:set>
                                    <p:animEffect transition="in" filter="slide(fromRight)">
                                      <p:cBhvr>
                                        <p:cTn id="141" dur="500"/>
                                        <p:tgtEl>
                                          <p:spTgt spid="71"/>
                                        </p:tgtEl>
                                      </p:cBhvr>
                                    </p:animEffect>
                                  </p:childTnLst>
                                </p:cTn>
                              </p:par>
                            </p:childTnLst>
                          </p:cTn>
                        </p:par>
                        <p:par>
                          <p:cTn id="142" fill="hold" nodeType="afterGroup">
                            <p:stCondLst>
                              <p:cond delay="2000"/>
                            </p:stCondLst>
                            <p:childTnLst>
                              <p:par>
                                <p:cTn id="143" presetID="12" presetClass="entr" presetSubtype="1" fill="hold" nodeType="afterEffect">
                                  <p:stCondLst>
                                    <p:cond delay="0"/>
                                  </p:stCondLst>
                                  <p:childTnLst>
                                    <p:set>
                                      <p:cBhvr>
                                        <p:cTn id="144" dur="1" fill="hold">
                                          <p:stCondLst>
                                            <p:cond delay="0"/>
                                          </p:stCondLst>
                                        </p:cTn>
                                        <p:tgtEl>
                                          <p:spTgt spid="60"/>
                                        </p:tgtEl>
                                        <p:attrNameLst>
                                          <p:attrName>style.visibility</p:attrName>
                                        </p:attrNameLst>
                                      </p:cBhvr>
                                      <p:to>
                                        <p:strVal val="visible"/>
                                      </p:to>
                                    </p:set>
                                    <p:animEffect transition="in" filter="slide(fromTop)">
                                      <p:cBhvr>
                                        <p:cTn id="145" dur="500"/>
                                        <p:tgtEl>
                                          <p:spTgt spid="60"/>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83"/>
                                        </p:tgtEl>
                                        <p:attrNameLst>
                                          <p:attrName>style.visibility</p:attrName>
                                        </p:attrNameLst>
                                      </p:cBhvr>
                                      <p:to>
                                        <p:strVal val="visible"/>
                                      </p:to>
                                    </p:set>
                                    <p:animEffect transition="in" filter="blinds(horizontal)">
                                      <p:cBhvr>
                                        <p:cTn id="150" dur="500"/>
                                        <p:tgtEl>
                                          <p:spTgt spid="83"/>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3" presetClass="entr" presetSubtype="10" fill="hold" grpId="0" nodeType="clickEffect">
                                  <p:stCondLst>
                                    <p:cond delay="0"/>
                                  </p:stCondLst>
                                  <p:childTnLst>
                                    <p:set>
                                      <p:cBhvr>
                                        <p:cTn id="154" dur="1" fill="hold">
                                          <p:stCondLst>
                                            <p:cond delay="0"/>
                                          </p:stCondLst>
                                        </p:cTn>
                                        <p:tgtEl>
                                          <p:spTgt spid="84"/>
                                        </p:tgtEl>
                                        <p:attrNameLst>
                                          <p:attrName>style.visibility</p:attrName>
                                        </p:attrNameLst>
                                      </p:cBhvr>
                                      <p:to>
                                        <p:strVal val="visible"/>
                                      </p:to>
                                    </p:set>
                                    <p:animEffect transition="in" filter="blinds(horizontal)">
                                      <p:cBhvr>
                                        <p:cTn id="15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22" grpId="0"/>
      <p:bldP spid="62" grpId="0"/>
      <p:bldP spid="68" grpId="0"/>
      <p:bldP spid="73" grpId="0" animBg="1"/>
      <p:bldP spid="78" grpId="0" animBg="1"/>
      <p:bldP spid="83" grpId="0" animBg="1"/>
      <p:bldP spid="84"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539750"/>
            <a:ext cx="8358188" cy="1031875"/>
          </a:xfrm>
          <a:effectLst/>
        </p:spPr>
        <p:txBody>
          <a:bodyPr anchor="ctr"/>
          <a:lstStyle/>
          <a:p>
            <a:pPr eaLnBrk="1" hangingPunct="1">
              <a:defRPr/>
            </a:pPr>
            <a:r>
              <a:rPr lang="en-US" altLang="zh-CN" sz="4000" dirty="0">
                <a:solidFill>
                  <a:srgbClr val="800000"/>
                </a:solidFill>
                <a:effectLst>
                  <a:outerShdw blurRad="38100" dist="38100" dir="2700000" algn="tl">
                    <a:srgbClr val="000000"/>
                  </a:outerShdw>
                </a:effectLst>
                <a:latin typeface="Arial" charset="0"/>
                <a:ea typeface="黑体" pitchFamily="2" charset="-122"/>
              </a:rPr>
              <a:t>2.4.3  </a:t>
            </a:r>
            <a:r>
              <a:rPr lang="zh-CN" altLang="zh-CN" sz="4000" dirty="0">
                <a:solidFill>
                  <a:srgbClr val="800000"/>
                </a:solidFill>
                <a:effectLst>
                  <a:outerShdw blurRad="38100" dist="38100" dir="2700000" algn="tl">
                    <a:srgbClr val="000000"/>
                  </a:outerShdw>
                </a:effectLst>
                <a:latin typeface="Arial" charset="0"/>
                <a:ea typeface="黑体" pitchFamily="2" charset="-122"/>
              </a:rPr>
              <a:t>三种基本结构和改进的流程图</a:t>
            </a:r>
            <a:endParaRPr lang="zh-CN" altLang="en-US" sz="40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642938" y="1714500"/>
            <a:ext cx="7786687" cy="2071688"/>
          </a:xfrm>
        </p:spPr>
        <p:txBody>
          <a:bodyPr/>
          <a:lstStyle/>
          <a:p>
            <a:pPr>
              <a:buFont typeface="Wingdings" pitchFamily="2" charset="2"/>
              <a:buNone/>
            </a:pPr>
            <a:r>
              <a:rPr lang="en-US" altLang="zh-CN"/>
              <a:t>2.</a:t>
            </a:r>
            <a:r>
              <a:rPr lang="zh-CN" altLang="zh-CN"/>
              <a:t>三种基本结构</a:t>
            </a:r>
            <a:endParaRPr lang="en-US" altLang="zh-CN"/>
          </a:p>
          <a:p>
            <a:pPr>
              <a:buFont typeface="Wingdings" pitchFamily="2" charset="2"/>
              <a:buNone/>
            </a:pPr>
            <a:r>
              <a:rPr lang="en-US" altLang="zh-CN"/>
              <a:t>(3) </a:t>
            </a:r>
            <a:r>
              <a:rPr lang="zh-CN" altLang="zh-CN"/>
              <a:t>循环结构</a:t>
            </a:r>
            <a:endParaRPr lang="en-US" altLang="zh-CN"/>
          </a:p>
          <a:p>
            <a:pPr lvl="1">
              <a:buFont typeface="Wingdings" pitchFamily="2" charset="2"/>
              <a:buNone/>
            </a:pPr>
            <a:r>
              <a:rPr lang="zh-CN" altLang="zh-CN"/>
              <a:t>② 直到型循环结构</a:t>
            </a:r>
            <a:endParaRPr lang="zh-CN" altLang="en-US"/>
          </a:p>
        </p:txBody>
      </p:sp>
      <p:cxnSp>
        <p:nvCxnSpPr>
          <p:cNvPr id="4" name="直接箭头连接符 3"/>
          <p:cNvCxnSpPr>
            <a:cxnSpLocks noChangeShapeType="1"/>
          </p:cNvCxnSpPr>
          <p:nvPr/>
        </p:nvCxnSpPr>
        <p:spPr bwMode="auto">
          <a:xfrm rot="5400000">
            <a:off x="2591594" y="4050507"/>
            <a:ext cx="5302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 name="直接箭头连接符 4"/>
          <p:cNvCxnSpPr>
            <a:cxnSpLocks noChangeShapeType="1"/>
          </p:cNvCxnSpPr>
          <p:nvPr/>
        </p:nvCxnSpPr>
        <p:spPr bwMode="auto">
          <a:xfrm>
            <a:off x="1500188" y="3962400"/>
            <a:ext cx="13573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 name="TextBox 5"/>
          <p:cNvSpPr txBox="1">
            <a:spLocks noChangeArrowheads="1"/>
          </p:cNvSpPr>
          <p:nvPr/>
        </p:nvSpPr>
        <p:spPr bwMode="auto">
          <a:xfrm>
            <a:off x="2357438" y="4286250"/>
            <a:ext cx="1000125" cy="522288"/>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A</a:t>
            </a:r>
            <a:endParaRPr lang="zh-CN" altLang="en-US" sz="2800" b="1">
              <a:solidFill>
                <a:srgbClr val="0000CC"/>
              </a:solidFill>
            </a:endParaRPr>
          </a:p>
        </p:txBody>
      </p:sp>
      <p:cxnSp>
        <p:nvCxnSpPr>
          <p:cNvPr id="7" name="直接箭头连接符 6"/>
          <p:cNvCxnSpPr>
            <a:cxnSpLocks noChangeShapeType="1"/>
          </p:cNvCxnSpPr>
          <p:nvPr/>
        </p:nvCxnSpPr>
        <p:spPr bwMode="auto">
          <a:xfrm rot="5400000">
            <a:off x="2643981" y="59285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1" name="直接连接符 10"/>
          <p:cNvCxnSpPr>
            <a:cxnSpLocks noChangeShapeType="1"/>
          </p:cNvCxnSpPr>
          <p:nvPr/>
        </p:nvCxnSpPr>
        <p:spPr bwMode="auto">
          <a:xfrm rot="10800000">
            <a:off x="1504950" y="5462588"/>
            <a:ext cx="57150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p:cNvSpPr txBox="1">
            <a:spLocks noChangeArrowheads="1"/>
          </p:cNvSpPr>
          <p:nvPr/>
        </p:nvSpPr>
        <p:spPr bwMode="auto">
          <a:xfrm>
            <a:off x="2714625" y="5691188"/>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grpSp>
        <p:nvGrpSpPr>
          <p:cNvPr id="2" name="组合 13"/>
          <p:cNvGrpSpPr>
            <a:grpSpLocks/>
          </p:cNvGrpSpPr>
          <p:nvPr/>
        </p:nvGrpSpPr>
        <p:grpSpPr bwMode="auto">
          <a:xfrm>
            <a:off x="2071688" y="5156200"/>
            <a:ext cx="1571625" cy="555625"/>
            <a:chOff x="1571604" y="3444876"/>
            <a:chExt cx="1571636" cy="555628"/>
          </a:xfrm>
        </p:grpSpPr>
        <p:sp>
          <p:nvSpPr>
            <p:cNvPr id="55331" name="流程图: 决策 8"/>
            <p:cNvSpPr>
              <a:spLocks noChangeArrowheads="1"/>
            </p:cNvSpPr>
            <p:nvPr/>
          </p:nvSpPr>
          <p:spPr bwMode="auto">
            <a:xfrm>
              <a:off x="1571604" y="3500438"/>
              <a:ext cx="1571636" cy="500066"/>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3200" b="1">
                <a:solidFill>
                  <a:srgbClr val="0000CC"/>
                </a:solidFill>
              </a:endParaRPr>
            </a:p>
          </p:txBody>
        </p:sp>
        <p:sp>
          <p:nvSpPr>
            <p:cNvPr id="55332" name="TextBox 12"/>
            <p:cNvSpPr txBox="1">
              <a:spLocks noChangeArrowheads="1"/>
            </p:cNvSpPr>
            <p:nvPr/>
          </p:nvSpPr>
          <p:spPr bwMode="auto">
            <a:xfrm>
              <a:off x="1857356" y="344487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p2</a:t>
              </a:r>
              <a:endParaRPr lang="zh-CN" altLang="en-US" sz="2800" b="1">
                <a:solidFill>
                  <a:srgbClr val="0000CC"/>
                </a:solidFill>
              </a:endParaRPr>
            </a:p>
          </p:txBody>
        </p:sp>
      </p:grpSp>
      <p:cxnSp>
        <p:nvCxnSpPr>
          <p:cNvPr id="18" name="直接箭头连接符 17"/>
          <p:cNvCxnSpPr>
            <a:cxnSpLocks noChangeShapeType="1"/>
          </p:cNvCxnSpPr>
          <p:nvPr/>
        </p:nvCxnSpPr>
        <p:spPr bwMode="auto">
          <a:xfrm rot="5400000">
            <a:off x="2643981" y="501253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a:spLocks noChangeArrowheads="1"/>
          </p:cNvSpPr>
          <p:nvPr/>
        </p:nvSpPr>
        <p:spPr bwMode="auto">
          <a:xfrm>
            <a:off x="1500188" y="4976813"/>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cxnSp>
        <p:nvCxnSpPr>
          <p:cNvPr id="23" name="直接连接符 22"/>
          <p:cNvCxnSpPr>
            <a:cxnSpLocks noChangeShapeType="1"/>
          </p:cNvCxnSpPr>
          <p:nvPr/>
        </p:nvCxnSpPr>
        <p:spPr bwMode="auto">
          <a:xfrm rot="5400000" flipH="1" flipV="1">
            <a:off x="750094" y="4712494"/>
            <a:ext cx="150018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57" name="直接箭头连接符 56"/>
          <p:cNvCxnSpPr>
            <a:cxnSpLocks noChangeShapeType="1"/>
          </p:cNvCxnSpPr>
          <p:nvPr/>
        </p:nvCxnSpPr>
        <p:spPr bwMode="auto">
          <a:xfrm rot="5400000">
            <a:off x="6566694" y="3348832"/>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8" name="直接箭头连接符 57"/>
          <p:cNvCxnSpPr>
            <a:cxnSpLocks noChangeShapeType="1"/>
          </p:cNvCxnSpPr>
          <p:nvPr/>
        </p:nvCxnSpPr>
        <p:spPr bwMode="auto">
          <a:xfrm>
            <a:off x="5053013" y="3248025"/>
            <a:ext cx="171450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0" name="直接箭头连接符 59"/>
          <p:cNvCxnSpPr>
            <a:cxnSpLocks noChangeShapeType="1"/>
          </p:cNvCxnSpPr>
          <p:nvPr/>
        </p:nvCxnSpPr>
        <p:spPr bwMode="auto">
          <a:xfrm rot="5400000">
            <a:off x="6409531" y="6071394"/>
            <a:ext cx="71437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1" name="直接连接符 60"/>
          <p:cNvCxnSpPr>
            <a:cxnSpLocks noChangeShapeType="1"/>
          </p:cNvCxnSpPr>
          <p:nvPr/>
        </p:nvCxnSpPr>
        <p:spPr bwMode="auto">
          <a:xfrm rot="10800000">
            <a:off x="5053013" y="5470525"/>
            <a:ext cx="7143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62" name="TextBox 61"/>
          <p:cNvSpPr txBox="1">
            <a:spLocks noChangeArrowheads="1"/>
          </p:cNvSpPr>
          <p:nvPr/>
        </p:nvSpPr>
        <p:spPr bwMode="auto">
          <a:xfrm>
            <a:off x="6624638" y="5748338"/>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grpSp>
        <p:nvGrpSpPr>
          <p:cNvPr id="3" name="组合 13"/>
          <p:cNvGrpSpPr>
            <a:grpSpLocks/>
          </p:cNvGrpSpPr>
          <p:nvPr/>
        </p:nvGrpSpPr>
        <p:grpSpPr bwMode="auto">
          <a:xfrm>
            <a:off x="5788025" y="5184775"/>
            <a:ext cx="1941513" cy="530225"/>
            <a:chOff x="1571604" y="3470276"/>
            <a:chExt cx="1571636" cy="530228"/>
          </a:xfrm>
        </p:grpSpPr>
        <p:sp>
          <p:nvSpPr>
            <p:cNvPr id="55329" name="流程图: 决策 63"/>
            <p:cNvSpPr>
              <a:spLocks noChangeArrowheads="1"/>
            </p:cNvSpPr>
            <p:nvPr/>
          </p:nvSpPr>
          <p:spPr bwMode="auto">
            <a:xfrm>
              <a:off x="1571604" y="3500438"/>
              <a:ext cx="1571636" cy="500066"/>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3200" b="1">
                <a:solidFill>
                  <a:srgbClr val="0000CC"/>
                </a:solidFill>
              </a:endParaRPr>
            </a:p>
          </p:txBody>
        </p:sp>
        <p:sp>
          <p:nvSpPr>
            <p:cNvPr id="55330" name="TextBox 64"/>
            <p:cNvSpPr txBox="1">
              <a:spLocks noChangeArrowheads="1"/>
            </p:cNvSpPr>
            <p:nvPr/>
          </p:nvSpPr>
          <p:spPr bwMode="auto">
            <a:xfrm>
              <a:off x="1857356" y="347027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x≧5</a:t>
              </a:r>
              <a:endParaRPr lang="zh-CN" altLang="en-US" sz="2800" b="1">
                <a:solidFill>
                  <a:srgbClr val="0000CC"/>
                </a:solidFill>
              </a:endParaRPr>
            </a:p>
          </p:txBody>
        </p:sp>
      </p:grpSp>
      <p:cxnSp>
        <p:nvCxnSpPr>
          <p:cNvPr id="66" name="直接箭头连接符 65"/>
          <p:cNvCxnSpPr>
            <a:cxnSpLocks noChangeShapeType="1"/>
          </p:cNvCxnSpPr>
          <p:nvPr/>
        </p:nvCxnSpPr>
        <p:spPr bwMode="auto">
          <a:xfrm rot="5400000">
            <a:off x="6553994" y="4175919"/>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8" name="TextBox 67"/>
          <p:cNvSpPr txBox="1">
            <a:spLocks noChangeArrowheads="1"/>
          </p:cNvSpPr>
          <p:nvPr/>
        </p:nvSpPr>
        <p:spPr bwMode="auto">
          <a:xfrm>
            <a:off x="5124450" y="5010150"/>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cxnSp>
        <p:nvCxnSpPr>
          <p:cNvPr id="69" name="直接连接符 68"/>
          <p:cNvCxnSpPr>
            <a:cxnSpLocks noChangeShapeType="1"/>
          </p:cNvCxnSpPr>
          <p:nvPr/>
        </p:nvCxnSpPr>
        <p:spPr bwMode="auto">
          <a:xfrm rot="16200000" flipV="1">
            <a:off x="3945731" y="4355307"/>
            <a:ext cx="2214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73" name="TextBox 72"/>
          <p:cNvSpPr txBox="1">
            <a:spLocks noChangeArrowheads="1"/>
          </p:cNvSpPr>
          <p:nvPr/>
        </p:nvSpPr>
        <p:spPr bwMode="auto">
          <a:xfrm>
            <a:off x="6124575" y="2676525"/>
            <a:ext cx="1285875" cy="4381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0000CC"/>
                </a:solidFill>
              </a:rPr>
              <a:t>0</a:t>
            </a:r>
            <a:r>
              <a:rPr lang="en-US" altLang="zh-CN" sz="2800" b="1">
                <a:solidFill>
                  <a:srgbClr val="0000CC"/>
                </a:solidFill>
                <a:sym typeface="Symbol" pitchFamily="18" charset="2"/>
              </a:rPr>
              <a:t>x</a:t>
            </a:r>
          </a:p>
        </p:txBody>
      </p:sp>
      <p:cxnSp>
        <p:nvCxnSpPr>
          <p:cNvPr id="74" name="直接箭头连接符 73"/>
          <p:cNvCxnSpPr>
            <a:cxnSpLocks noChangeShapeType="1"/>
          </p:cNvCxnSpPr>
          <p:nvPr/>
        </p:nvCxnSpPr>
        <p:spPr bwMode="auto">
          <a:xfrm rot="5400000">
            <a:off x="6552406" y="24614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8" name="组合 26"/>
          <p:cNvGrpSpPr>
            <a:grpSpLocks/>
          </p:cNvGrpSpPr>
          <p:nvPr/>
        </p:nvGrpSpPr>
        <p:grpSpPr bwMode="auto">
          <a:xfrm>
            <a:off x="5624513" y="4319588"/>
            <a:ext cx="2376487" cy="523875"/>
            <a:chOff x="900784" y="4405161"/>
            <a:chExt cx="1968104" cy="523220"/>
          </a:xfrm>
        </p:grpSpPr>
        <p:sp>
          <p:nvSpPr>
            <p:cNvPr id="55327" name="平行四边形 75"/>
            <p:cNvSpPr>
              <a:spLocks noChangeArrowheads="1"/>
            </p:cNvSpPr>
            <p:nvPr/>
          </p:nvSpPr>
          <p:spPr bwMode="auto">
            <a:xfrm>
              <a:off x="900784" y="4476599"/>
              <a:ext cx="1954962" cy="428628"/>
            </a:xfrm>
            <a:prstGeom prst="parallelogram">
              <a:avLst>
                <a:gd name="adj" fmla="val 25001"/>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baseline="-25000">
                <a:solidFill>
                  <a:srgbClr val="0000CC"/>
                </a:solidFill>
              </a:endParaRPr>
            </a:p>
          </p:txBody>
        </p:sp>
        <p:sp>
          <p:nvSpPr>
            <p:cNvPr id="55328" name="TextBox 76"/>
            <p:cNvSpPr txBox="1">
              <a:spLocks noChangeArrowheads="1"/>
            </p:cNvSpPr>
            <p:nvPr/>
          </p:nvSpPr>
          <p:spPr bwMode="auto">
            <a:xfrm>
              <a:off x="959964" y="4405161"/>
              <a:ext cx="19089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输出</a:t>
              </a:r>
              <a:r>
                <a:rPr lang="en-US" altLang="zh-CN" sz="2800" b="1">
                  <a:solidFill>
                    <a:srgbClr val="0000CC"/>
                  </a:solidFill>
                </a:rPr>
                <a:t>x</a:t>
              </a:r>
              <a:r>
                <a:rPr lang="zh-CN" altLang="en-US" sz="2800" b="1">
                  <a:solidFill>
                    <a:srgbClr val="0000CC"/>
                  </a:solidFill>
                </a:rPr>
                <a:t>的值</a:t>
              </a:r>
            </a:p>
          </p:txBody>
        </p:sp>
      </p:grpSp>
      <p:sp>
        <p:nvSpPr>
          <p:cNvPr id="78" name="TextBox 77"/>
          <p:cNvSpPr txBox="1">
            <a:spLocks noChangeArrowheads="1"/>
          </p:cNvSpPr>
          <p:nvPr/>
        </p:nvSpPr>
        <p:spPr bwMode="auto">
          <a:xfrm>
            <a:off x="5922963" y="3533775"/>
            <a:ext cx="1714500" cy="4381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0000CC"/>
                </a:solidFill>
              </a:rPr>
              <a:t>x+1</a:t>
            </a:r>
            <a:r>
              <a:rPr lang="en-US" altLang="zh-CN" sz="2800" b="1">
                <a:solidFill>
                  <a:srgbClr val="0000CC"/>
                </a:solidFill>
                <a:sym typeface="Symbol" pitchFamily="18" charset="2"/>
              </a:rPr>
              <a:t>x</a:t>
            </a:r>
          </a:p>
        </p:txBody>
      </p:sp>
      <p:cxnSp>
        <p:nvCxnSpPr>
          <p:cNvPr id="79" name="直接箭头连接符 78"/>
          <p:cNvCxnSpPr>
            <a:cxnSpLocks noChangeShapeType="1"/>
          </p:cNvCxnSpPr>
          <p:nvPr/>
        </p:nvCxnSpPr>
        <p:spPr bwMode="auto">
          <a:xfrm rot="5400000">
            <a:off x="6552406" y="504110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52" name="流程图: 过程 51"/>
          <p:cNvSpPr>
            <a:spLocks noChangeArrowheads="1"/>
          </p:cNvSpPr>
          <p:nvPr/>
        </p:nvSpPr>
        <p:spPr bwMode="auto">
          <a:xfrm>
            <a:off x="4635500" y="3181350"/>
            <a:ext cx="3786188" cy="3357563"/>
          </a:xfrm>
          <a:prstGeom prst="flowChartProcess">
            <a:avLst/>
          </a:prstGeom>
          <a:noFill/>
          <a:ln w="38100" algn="ctr">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53" name="圆角矩形标注 52"/>
          <p:cNvSpPr>
            <a:spLocks noChangeArrowheads="1"/>
          </p:cNvSpPr>
          <p:nvPr/>
        </p:nvSpPr>
        <p:spPr bwMode="auto">
          <a:xfrm>
            <a:off x="2857500" y="857250"/>
            <a:ext cx="2786063" cy="642938"/>
          </a:xfrm>
          <a:prstGeom prst="wedgeRoundRectCallout">
            <a:avLst>
              <a:gd name="adj1" fmla="val 53162"/>
              <a:gd name="adj2" fmla="val 136259"/>
              <a:gd name="adj3" fmla="val 16667"/>
            </a:avLst>
          </a:prstGeom>
          <a:solidFill>
            <a:srgbClr val="FFFFCC"/>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zh-CN" sz="2800" b="1">
                <a:solidFill>
                  <a:srgbClr val="C00000"/>
                </a:solidFill>
              </a:rPr>
              <a:t>输出</a:t>
            </a:r>
            <a:r>
              <a:rPr lang="en-US" altLang="zh-CN" sz="2800" b="1">
                <a:solidFill>
                  <a:srgbClr val="C00000"/>
                </a:solidFill>
              </a:rPr>
              <a:t>1,2,3,4,5</a:t>
            </a:r>
            <a:endParaRPr lang="zh-CN" altLang="en-US" sz="2800" b="1">
              <a:solidFill>
                <a:srgbClr val="C00000"/>
              </a:solidFill>
            </a:endParaRPr>
          </a:p>
        </p:txBody>
      </p:sp>
      <p:pic>
        <p:nvPicPr>
          <p:cNvPr id="55326"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slide(fromTop)">
                                      <p:cBhvr>
                                        <p:cTn id="21" dur="500"/>
                                        <p:tgtEl>
                                          <p:spTgt spid="18"/>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linds(horizontal)">
                                      <p:cBhvr>
                                        <p:cTn id="30" dur="500"/>
                                        <p:tgtEl>
                                          <p:spTgt spid="22"/>
                                        </p:tgtEl>
                                      </p:cBhvr>
                                    </p:animEffect>
                                  </p:childTnLst>
                                </p:cTn>
                              </p:par>
                            </p:childTnLst>
                          </p:cTn>
                        </p:par>
                        <p:par>
                          <p:cTn id="31" fill="hold" nodeType="afterGroup">
                            <p:stCondLst>
                              <p:cond delay="500"/>
                            </p:stCondLst>
                            <p:childTnLst>
                              <p:par>
                                <p:cTn id="32" presetID="12" presetClass="entr" presetSubtype="2"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slide(fromRight)">
                                      <p:cBhvr>
                                        <p:cTn id="34" dur="500"/>
                                        <p:tgtEl>
                                          <p:spTgt spid="11"/>
                                        </p:tgtEl>
                                      </p:cBhvr>
                                    </p:animEffect>
                                  </p:childTnLst>
                                </p:cTn>
                              </p:par>
                            </p:childTnLst>
                          </p:cTn>
                        </p:par>
                        <p:par>
                          <p:cTn id="35" fill="hold" nodeType="afterGroup">
                            <p:stCondLst>
                              <p:cond delay="1000"/>
                            </p:stCondLst>
                            <p:childTnLst>
                              <p:par>
                                <p:cTn id="36" presetID="12" presetClass="entr" presetSubtype="4"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slide(fromBottom)">
                                      <p:cBhvr>
                                        <p:cTn id="38" dur="500"/>
                                        <p:tgtEl>
                                          <p:spTgt spid="23"/>
                                        </p:tgtEl>
                                      </p:cBhvr>
                                    </p:animEffect>
                                  </p:childTnLst>
                                </p:cTn>
                              </p:par>
                            </p:childTnLst>
                          </p:cTn>
                        </p:par>
                        <p:par>
                          <p:cTn id="39" fill="hold" nodeType="afterGroup">
                            <p:stCondLst>
                              <p:cond delay="1500"/>
                            </p:stCondLst>
                            <p:childTnLst>
                              <p:par>
                                <p:cTn id="40" presetID="12" presetClass="entr" presetSubtype="8"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slide(fromLeft)">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par>
                          <p:cTn id="48" fill="hold" nodeType="afterGroup">
                            <p:stCondLst>
                              <p:cond delay="500"/>
                            </p:stCondLst>
                            <p:childTnLst>
                              <p:par>
                                <p:cTn id="49" presetID="12" presetClass="entr" presetSubtype="1"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slide(fromTop)">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1" fill="hold" nodeType="click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slide(fromTop)">
                                      <p:cBhvr>
                                        <p:cTn id="56" dur="500"/>
                                        <p:tgtEl>
                                          <p:spTgt spid="74"/>
                                        </p:tgtEl>
                                      </p:cBhvr>
                                    </p:animEffect>
                                  </p:childTnLst>
                                </p:cTn>
                              </p:par>
                            </p:childTnLst>
                          </p:cTn>
                        </p:par>
                        <p:par>
                          <p:cTn id="57" fill="hold" nodeType="afterGroup">
                            <p:stCondLst>
                              <p:cond delay="500"/>
                            </p:stCondLst>
                            <p:childTnLst>
                              <p:par>
                                <p:cTn id="58" presetID="3" presetClass="entr" presetSubtype="10" fill="hold" grpId="0" nodeType="after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blinds(horizontal)">
                                      <p:cBhvr>
                                        <p:cTn id="60" dur="500"/>
                                        <p:tgtEl>
                                          <p:spTgt spid="7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1" fill="hold" nodeType="click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slide(fromTop)">
                                      <p:cBhvr>
                                        <p:cTn id="65" dur="500"/>
                                        <p:tgtEl>
                                          <p:spTgt spid="57"/>
                                        </p:tgtEl>
                                      </p:cBhvr>
                                    </p:animEffect>
                                  </p:childTnLst>
                                </p:cTn>
                              </p:par>
                            </p:childTnLst>
                          </p:cTn>
                        </p:par>
                        <p:par>
                          <p:cTn id="66" fill="hold" nodeType="afterGroup">
                            <p:stCondLst>
                              <p:cond delay="500"/>
                            </p:stCondLst>
                            <p:childTnLst>
                              <p:par>
                                <p:cTn id="67" presetID="3" presetClass="entr" presetSubtype="10" fill="hold" grpId="0" nodeType="afterEffect">
                                  <p:stCondLst>
                                    <p:cond delay="0"/>
                                  </p:stCondLst>
                                  <p:childTnLst>
                                    <p:set>
                                      <p:cBhvr>
                                        <p:cTn id="68" dur="1" fill="hold">
                                          <p:stCondLst>
                                            <p:cond delay="0"/>
                                          </p:stCondLst>
                                        </p:cTn>
                                        <p:tgtEl>
                                          <p:spTgt spid="78"/>
                                        </p:tgtEl>
                                        <p:attrNameLst>
                                          <p:attrName>style.visibility</p:attrName>
                                        </p:attrNameLst>
                                      </p:cBhvr>
                                      <p:to>
                                        <p:strVal val="visible"/>
                                      </p:to>
                                    </p:set>
                                    <p:animEffect transition="in" filter="blinds(horizontal)">
                                      <p:cBhvr>
                                        <p:cTn id="69" dur="500"/>
                                        <p:tgtEl>
                                          <p:spTgt spid="7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1" fill="hold" nodeType="click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slide(fromTop)">
                                      <p:cBhvr>
                                        <p:cTn id="74" dur="500"/>
                                        <p:tgtEl>
                                          <p:spTgt spid="66"/>
                                        </p:tgtEl>
                                      </p:cBhvr>
                                    </p:animEffect>
                                  </p:childTnLst>
                                </p:cTn>
                              </p:par>
                            </p:childTnLst>
                          </p:cTn>
                        </p:par>
                        <p:par>
                          <p:cTn id="75" fill="hold" nodeType="afterGroup">
                            <p:stCondLst>
                              <p:cond delay="500"/>
                            </p:stCondLst>
                            <p:childTnLst>
                              <p:par>
                                <p:cTn id="76" presetID="3" presetClass="entr" presetSubtype="10" fill="hold"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blinds(horizontal)">
                                      <p:cBhvr>
                                        <p:cTn id="78" dur="500"/>
                                        <p:tgtEl>
                                          <p:spTgt spid="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1" fill="hold" nodeType="clickEffect">
                                  <p:stCondLst>
                                    <p:cond delay="0"/>
                                  </p:stCondLst>
                                  <p:childTnLst>
                                    <p:set>
                                      <p:cBhvr>
                                        <p:cTn id="82" dur="1" fill="hold">
                                          <p:stCondLst>
                                            <p:cond delay="0"/>
                                          </p:stCondLst>
                                        </p:cTn>
                                        <p:tgtEl>
                                          <p:spTgt spid="79"/>
                                        </p:tgtEl>
                                        <p:attrNameLst>
                                          <p:attrName>style.visibility</p:attrName>
                                        </p:attrNameLst>
                                      </p:cBhvr>
                                      <p:to>
                                        <p:strVal val="visible"/>
                                      </p:to>
                                    </p:set>
                                    <p:animEffect transition="in" filter="slide(fromTop)">
                                      <p:cBhvr>
                                        <p:cTn id="83" dur="500"/>
                                        <p:tgtEl>
                                          <p:spTgt spid="79"/>
                                        </p:tgtEl>
                                      </p:cBhvr>
                                    </p:animEffect>
                                  </p:childTnLst>
                                </p:cTn>
                              </p:par>
                            </p:childTnLst>
                          </p:cTn>
                        </p:par>
                        <p:par>
                          <p:cTn id="84" fill="hold" nodeType="afterGroup">
                            <p:stCondLst>
                              <p:cond delay="500"/>
                            </p:stCondLst>
                            <p:childTnLst>
                              <p:par>
                                <p:cTn id="85" presetID="3" presetClass="entr" presetSubtype="10" fill="hold"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blinds(horizontal)">
                                      <p:cBhvr>
                                        <p:cTn id="87" dur="500"/>
                                        <p:tgtEl>
                                          <p:spTgt spid="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blinds(horizontal)">
                                      <p:cBhvr>
                                        <p:cTn id="92" dur="500"/>
                                        <p:tgtEl>
                                          <p:spTgt spid="68"/>
                                        </p:tgtEl>
                                      </p:cBhvr>
                                    </p:animEffect>
                                  </p:childTnLst>
                                </p:cTn>
                              </p:par>
                            </p:childTnLst>
                          </p:cTn>
                        </p:par>
                        <p:par>
                          <p:cTn id="93" fill="hold" nodeType="afterGroup">
                            <p:stCondLst>
                              <p:cond delay="500"/>
                            </p:stCondLst>
                            <p:childTnLst>
                              <p:par>
                                <p:cTn id="94" presetID="12" presetClass="entr" presetSubtype="2" fill="hold" nodeType="after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slide(fromRight)">
                                      <p:cBhvr>
                                        <p:cTn id="96" dur="500"/>
                                        <p:tgtEl>
                                          <p:spTgt spid="61"/>
                                        </p:tgtEl>
                                      </p:cBhvr>
                                    </p:animEffect>
                                  </p:childTnLst>
                                </p:cTn>
                              </p:par>
                            </p:childTnLst>
                          </p:cTn>
                        </p:par>
                        <p:par>
                          <p:cTn id="97" fill="hold" nodeType="afterGroup">
                            <p:stCondLst>
                              <p:cond delay="1000"/>
                            </p:stCondLst>
                            <p:childTnLst>
                              <p:par>
                                <p:cTn id="98" presetID="12" presetClass="entr" presetSubtype="4" fill="hold" nodeType="after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slide(fromBottom)">
                                      <p:cBhvr>
                                        <p:cTn id="100" dur="500"/>
                                        <p:tgtEl>
                                          <p:spTgt spid="69"/>
                                        </p:tgtEl>
                                      </p:cBhvr>
                                    </p:animEffect>
                                  </p:childTnLst>
                                </p:cTn>
                              </p:par>
                            </p:childTnLst>
                          </p:cTn>
                        </p:par>
                        <p:par>
                          <p:cTn id="101" fill="hold" nodeType="afterGroup">
                            <p:stCondLst>
                              <p:cond delay="1500"/>
                            </p:stCondLst>
                            <p:childTnLst>
                              <p:par>
                                <p:cTn id="102" presetID="12" presetClass="entr" presetSubtype="8" fill="hold" nodeType="after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slide(fromLeft)">
                                      <p:cBhvr>
                                        <p:cTn id="104" dur="500"/>
                                        <p:tgtEl>
                                          <p:spTgt spid="58"/>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blinds(horizontal)">
                                      <p:cBhvr>
                                        <p:cTn id="109" dur="500"/>
                                        <p:tgtEl>
                                          <p:spTgt spid="62"/>
                                        </p:tgtEl>
                                      </p:cBhvr>
                                    </p:animEffect>
                                  </p:childTnLst>
                                </p:cTn>
                              </p:par>
                            </p:childTnLst>
                          </p:cTn>
                        </p:par>
                        <p:par>
                          <p:cTn id="110" fill="hold" nodeType="afterGroup">
                            <p:stCondLst>
                              <p:cond delay="500"/>
                            </p:stCondLst>
                            <p:childTnLst>
                              <p:par>
                                <p:cTn id="111" presetID="12" presetClass="entr" presetSubtype="1" fill="hold" nodeType="afterEffect">
                                  <p:stCondLst>
                                    <p:cond delay="0"/>
                                  </p:stCondLst>
                                  <p:childTnLst>
                                    <p:set>
                                      <p:cBhvr>
                                        <p:cTn id="112" dur="1" fill="hold">
                                          <p:stCondLst>
                                            <p:cond delay="0"/>
                                          </p:stCondLst>
                                        </p:cTn>
                                        <p:tgtEl>
                                          <p:spTgt spid="60"/>
                                        </p:tgtEl>
                                        <p:attrNameLst>
                                          <p:attrName>style.visibility</p:attrName>
                                        </p:attrNameLst>
                                      </p:cBhvr>
                                      <p:to>
                                        <p:strVal val="visible"/>
                                      </p:to>
                                    </p:set>
                                    <p:animEffect transition="in" filter="slide(fromTop)">
                                      <p:cBhvr>
                                        <p:cTn id="113" dur="500"/>
                                        <p:tgtEl>
                                          <p:spTgt spid="60"/>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blinds(horizontal)">
                                      <p:cBhvr>
                                        <p:cTn id="118" dur="500"/>
                                        <p:tgtEl>
                                          <p:spTgt spid="52"/>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53"/>
                                        </p:tgtEl>
                                        <p:attrNameLst>
                                          <p:attrName>style.visibility</p:attrName>
                                        </p:attrNameLst>
                                      </p:cBhvr>
                                      <p:to>
                                        <p:strVal val="visible"/>
                                      </p:to>
                                    </p:set>
                                    <p:animEffect transition="in" filter="blinds(horizontal)">
                                      <p:cBhvr>
                                        <p:cTn id="12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22" grpId="0"/>
      <p:bldP spid="62" grpId="0"/>
      <p:bldP spid="68" grpId="0"/>
      <p:bldP spid="73" grpId="0" animBg="1"/>
      <p:bldP spid="78" grpId="0" animBg="1"/>
      <p:bldP spid="52" grpId="0" animBg="1"/>
      <p:bldP spid="5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539750" y="785813"/>
            <a:ext cx="8153400" cy="5338762"/>
          </a:xfrm>
        </p:spPr>
        <p:txBody>
          <a:bodyPr/>
          <a:lstStyle/>
          <a:p>
            <a:r>
              <a:rPr lang="zh-CN" altLang="zh-CN"/>
              <a:t>以上三种基本结构，有以下共同特点：</a:t>
            </a:r>
          </a:p>
          <a:p>
            <a:pPr lvl="1">
              <a:buFont typeface="Wingdings" pitchFamily="2" charset="2"/>
              <a:buNone/>
            </a:pPr>
            <a:r>
              <a:rPr lang="en-US" altLang="zh-CN"/>
              <a:t>(1) </a:t>
            </a:r>
            <a:r>
              <a:rPr lang="zh-CN" altLang="zh-CN"/>
              <a:t>只有一个入口</a:t>
            </a:r>
          </a:p>
          <a:p>
            <a:pPr lvl="1">
              <a:buFont typeface="Wingdings" pitchFamily="2" charset="2"/>
              <a:buNone/>
            </a:pPr>
            <a:r>
              <a:rPr lang="en-US" altLang="zh-CN"/>
              <a:t>(2) </a:t>
            </a:r>
            <a:r>
              <a:rPr lang="zh-CN" altLang="zh-CN"/>
              <a:t>只有一个出口</a:t>
            </a:r>
            <a:endParaRPr lang="en-US" altLang="zh-CN"/>
          </a:p>
          <a:p>
            <a:pPr lvl="2"/>
            <a:r>
              <a:rPr lang="zh-CN" altLang="zh-CN"/>
              <a:t>一个</a:t>
            </a:r>
            <a:r>
              <a:rPr lang="zh-CN" altLang="zh-CN">
                <a:solidFill>
                  <a:srgbClr val="C00000"/>
                </a:solidFill>
              </a:rPr>
              <a:t>判断框</a:t>
            </a:r>
            <a:r>
              <a:rPr lang="zh-CN" altLang="zh-CN"/>
              <a:t>有两个出口</a:t>
            </a:r>
            <a:endParaRPr lang="en-US" altLang="zh-CN"/>
          </a:p>
          <a:p>
            <a:pPr lvl="2"/>
            <a:r>
              <a:rPr lang="zh-CN" altLang="zh-CN"/>
              <a:t>一个</a:t>
            </a:r>
            <a:r>
              <a:rPr lang="zh-CN" altLang="zh-CN">
                <a:solidFill>
                  <a:srgbClr val="C00000"/>
                </a:solidFill>
              </a:rPr>
              <a:t>选择结构</a:t>
            </a:r>
            <a:r>
              <a:rPr lang="zh-CN" altLang="zh-CN"/>
              <a:t>只有一个出口</a:t>
            </a:r>
          </a:p>
          <a:p>
            <a:pPr lvl="1">
              <a:buFont typeface="Wingdings" pitchFamily="2" charset="2"/>
              <a:buNone/>
            </a:pPr>
            <a:r>
              <a:rPr lang="en-US" altLang="zh-CN"/>
              <a:t>(3) </a:t>
            </a:r>
            <a:r>
              <a:rPr lang="zh-CN" altLang="zh-CN"/>
              <a:t>结构内的每一部分都有机会被执行到。也就是说，对每一个框来说，都应当有一条从入口到出口的路径通过它</a:t>
            </a:r>
            <a:endParaRPr lang="en-US" altLang="zh-CN"/>
          </a:p>
          <a:p>
            <a:pPr lvl="1">
              <a:buFont typeface="Wingdings" pitchFamily="2" charset="2"/>
              <a:buNone/>
            </a:pPr>
            <a:r>
              <a:rPr lang="en-US" altLang="zh-CN"/>
              <a:t>(4) </a:t>
            </a:r>
            <a:r>
              <a:rPr lang="zh-CN" altLang="zh-CN"/>
              <a:t>结构内不存在“死循环”</a:t>
            </a:r>
            <a:endParaRPr lang="zh-CN" altLang="en-US"/>
          </a:p>
        </p:txBody>
      </p:sp>
      <p:pic>
        <p:nvPicPr>
          <p:cNvPr id="56323"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298">
                                            <p:txEl>
                                              <p:pRg st="1" end="1"/>
                                            </p:txEl>
                                          </p:spTgt>
                                        </p:tgtEl>
                                        <p:attrNameLst>
                                          <p:attrName>style.visibility</p:attrName>
                                        </p:attrNameLst>
                                      </p:cBhvr>
                                      <p:to>
                                        <p:strVal val="visible"/>
                                      </p:to>
                                    </p:set>
                                    <p:animEffect transition="in" filter="blinds(horizontal)">
                                      <p:cBhvr>
                                        <p:cTn id="7" dur="500"/>
                                        <p:tgtEl>
                                          <p:spTgt spid="552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298">
                                            <p:txEl>
                                              <p:pRg st="2" end="2"/>
                                            </p:txEl>
                                          </p:spTgt>
                                        </p:tgtEl>
                                        <p:attrNameLst>
                                          <p:attrName>style.visibility</p:attrName>
                                        </p:attrNameLst>
                                      </p:cBhvr>
                                      <p:to>
                                        <p:strVal val="visible"/>
                                      </p:to>
                                    </p:set>
                                    <p:animEffect transition="in" filter="blinds(horizontal)">
                                      <p:cBhvr>
                                        <p:cTn id="12" dur="500"/>
                                        <p:tgtEl>
                                          <p:spTgt spid="55298">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5298">
                                            <p:txEl>
                                              <p:pRg st="3" end="3"/>
                                            </p:txEl>
                                          </p:spTgt>
                                        </p:tgtEl>
                                        <p:attrNameLst>
                                          <p:attrName>style.visibility</p:attrName>
                                        </p:attrNameLst>
                                      </p:cBhvr>
                                      <p:to>
                                        <p:strVal val="visible"/>
                                      </p:to>
                                    </p:set>
                                    <p:animEffect transition="in" filter="blinds(horizontal)">
                                      <p:cBhvr>
                                        <p:cTn id="15" dur="500"/>
                                        <p:tgtEl>
                                          <p:spTgt spid="55298">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5298">
                                            <p:txEl>
                                              <p:pRg st="4" end="4"/>
                                            </p:txEl>
                                          </p:spTgt>
                                        </p:tgtEl>
                                        <p:attrNameLst>
                                          <p:attrName>style.visibility</p:attrName>
                                        </p:attrNameLst>
                                      </p:cBhvr>
                                      <p:to>
                                        <p:strVal val="visible"/>
                                      </p:to>
                                    </p:set>
                                    <p:animEffect transition="in" filter="blinds(horizontal)">
                                      <p:cBhvr>
                                        <p:cTn id="18" dur="500"/>
                                        <p:tgtEl>
                                          <p:spTgt spid="55298">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5298">
                                            <p:txEl>
                                              <p:pRg st="5" end="5"/>
                                            </p:txEl>
                                          </p:spTgt>
                                        </p:tgtEl>
                                        <p:attrNameLst>
                                          <p:attrName>style.visibility</p:attrName>
                                        </p:attrNameLst>
                                      </p:cBhvr>
                                      <p:to>
                                        <p:strVal val="visible"/>
                                      </p:to>
                                    </p:set>
                                    <p:animEffect transition="in" filter="blinds(horizontal)">
                                      <p:cBhvr>
                                        <p:cTn id="23" dur="500"/>
                                        <p:tgtEl>
                                          <p:spTgt spid="55298">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5298">
                                            <p:txEl>
                                              <p:pRg st="6" end="6"/>
                                            </p:txEl>
                                          </p:spTgt>
                                        </p:tgtEl>
                                        <p:attrNameLst>
                                          <p:attrName>style.visibility</p:attrName>
                                        </p:attrNameLst>
                                      </p:cBhvr>
                                      <p:to>
                                        <p:strVal val="visible"/>
                                      </p:to>
                                    </p:set>
                                    <p:animEffect transition="in" filter="blinds(horizontal)">
                                      <p:cBhvr>
                                        <p:cTn id="28" dur="500"/>
                                        <p:tgtEl>
                                          <p:spTgt spid="5529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539750" y="785813"/>
            <a:ext cx="8153400" cy="785812"/>
          </a:xfrm>
        </p:spPr>
        <p:txBody>
          <a:bodyPr/>
          <a:lstStyle/>
          <a:p>
            <a:r>
              <a:rPr lang="zh-CN" altLang="zh-CN"/>
              <a:t>由三种基本结构派生出来的</a:t>
            </a:r>
            <a:r>
              <a:rPr lang="zh-CN" altLang="en-US"/>
              <a:t>结构：</a:t>
            </a:r>
          </a:p>
        </p:txBody>
      </p:sp>
      <p:cxnSp>
        <p:nvCxnSpPr>
          <p:cNvPr id="4" name="直接箭头连接符 3"/>
          <p:cNvCxnSpPr>
            <a:cxnSpLocks noChangeShapeType="1"/>
          </p:cNvCxnSpPr>
          <p:nvPr/>
        </p:nvCxnSpPr>
        <p:spPr bwMode="auto">
          <a:xfrm rot="5400000">
            <a:off x="2162969" y="2193132"/>
            <a:ext cx="5302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 name="直接箭头连接符 4"/>
          <p:cNvCxnSpPr>
            <a:cxnSpLocks noChangeShapeType="1"/>
          </p:cNvCxnSpPr>
          <p:nvPr/>
        </p:nvCxnSpPr>
        <p:spPr bwMode="auto">
          <a:xfrm>
            <a:off x="1071563" y="2103438"/>
            <a:ext cx="1357312"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 name="TextBox 5"/>
          <p:cNvSpPr txBox="1">
            <a:spLocks noChangeArrowheads="1"/>
          </p:cNvSpPr>
          <p:nvPr/>
        </p:nvSpPr>
        <p:spPr bwMode="auto">
          <a:xfrm>
            <a:off x="1928813" y="2427288"/>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A</a:t>
            </a:r>
            <a:endParaRPr lang="zh-CN" altLang="en-US" sz="2800" b="1">
              <a:solidFill>
                <a:srgbClr val="0000CC"/>
              </a:solidFill>
            </a:endParaRPr>
          </a:p>
        </p:txBody>
      </p:sp>
      <p:cxnSp>
        <p:nvCxnSpPr>
          <p:cNvPr id="7" name="直接箭头连接符 6"/>
          <p:cNvCxnSpPr>
            <a:cxnSpLocks noChangeShapeType="1"/>
          </p:cNvCxnSpPr>
          <p:nvPr/>
        </p:nvCxnSpPr>
        <p:spPr bwMode="auto">
          <a:xfrm rot="5400000">
            <a:off x="2215356" y="4071144"/>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 name="直接连接符 7"/>
          <p:cNvCxnSpPr>
            <a:cxnSpLocks noChangeShapeType="1"/>
          </p:cNvCxnSpPr>
          <p:nvPr/>
        </p:nvCxnSpPr>
        <p:spPr bwMode="auto">
          <a:xfrm rot="10800000">
            <a:off x="1076325" y="3605213"/>
            <a:ext cx="57150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9" name="TextBox 8"/>
          <p:cNvSpPr txBox="1">
            <a:spLocks noChangeArrowheads="1"/>
          </p:cNvSpPr>
          <p:nvPr/>
        </p:nvSpPr>
        <p:spPr bwMode="auto">
          <a:xfrm>
            <a:off x="2286000" y="3833813"/>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grpSp>
        <p:nvGrpSpPr>
          <p:cNvPr id="2" name="组合 13"/>
          <p:cNvGrpSpPr>
            <a:grpSpLocks/>
          </p:cNvGrpSpPr>
          <p:nvPr/>
        </p:nvGrpSpPr>
        <p:grpSpPr bwMode="auto">
          <a:xfrm>
            <a:off x="1643063" y="3297238"/>
            <a:ext cx="1571625" cy="557212"/>
            <a:chOff x="1571604" y="3444876"/>
            <a:chExt cx="1571636" cy="555628"/>
          </a:xfrm>
        </p:grpSpPr>
        <p:sp>
          <p:nvSpPr>
            <p:cNvPr id="57381" name="流程图: 决策 10"/>
            <p:cNvSpPr>
              <a:spLocks noChangeArrowheads="1"/>
            </p:cNvSpPr>
            <p:nvPr/>
          </p:nvSpPr>
          <p:spPr bwMode="auto">
            <a:xfrm>
              <a:off x="1571604" y="3500438"/>
              <a:ext cx="1571636" cy="500066"/>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3200" b="1">
                <a:solidFill>
                  <a:srgbClr val="0000CC"/>
                </a:solidFill>
              </a:endParaRPr>
            </a:p>
          </p:txBody>
        </p:sp>
        <p:sp>
          <p:nvSpPr>
            <p:cNvPr id="57382" name="TextBox 11"/>
            <p:cNvSpPr txBox="1">
              <a:spLocks noChangeArrowheads="1"/>
            </p:cNvSpPr>
            <p:nvPr/>
          </p:nvSpPr>
          <p:spPr bwMode="auto">
            <a:xfrm>
              <a:off x="1857356" y="344487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p2</a:t>
              </a:r>
              <a:endParaRPr lang="zh-CN" altLang="en-US" sz="2800" b="1">
                <a:solidFill>
                  <a:srgbClr val="0000CC"/>
                </a:solidFill>
              </a:endParaRPr>
            </a:p>
          </p:txBody>
        </p:sp>
      </p:grpSp>
      <p:cxnSp>
        <p:nvCxnSpPr>
          <p:cNvPr id="13" name="直接箭头连接符 12"/>
          <p:cNvCxnSpPr>
            <a:cxnSpLocks noChangeShapeType="1"/>
          </p:cNvCxnSpPr>
          <p:nvPr/>
        </p:nvCxnSpPr>
        <p:spPr bwMode="auto">
          <a:xfrm rot="5400000">
            <a:off x="2215356" y="315356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4" name="TextBox 13"/>
          <p:cNvSpPr txBox="1">
            <a:spLocks noChangeArrowheads="1"/>
          </p:cNvSpPr>
          <p:nvPr/>
        </p:nvSpPr>
        <p:spPr bwMode="auto">
          <a:xfrm>
            <a:off x="1071563" y="3119438"/>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cxnSp>
        <p:nvCxnSpPr>
          <p:cNvPr id="15" name="直接连接符 14"/>
          <p:cNvCxnSpPr>
            <a:cxnSpLocks noChangeShapeType="1"/>
            <a:stCxn id="16" idx="0"/>
          </p:cNvCxnSpPr>
          <p:nvPr/>
        </p:nvCxnSpPr>
        <p:spPr bwMode="auto">
          <a:xfrm rot="5400000" flipH="1" flipV="1">
            <a:off x="873125" y="2301876"/>
            <a:ext cx="3968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6" name="TextBox 15"/>
          <p:cNvSpPr txBox="1">
            <a:spLocks noChangeArrowheads="1"/>
          </p:cNvSpPr>
          <p:nvPr/>
        </p:nvSpPr>
        <p:spPr bwMode="auto">
          <a:xfrm>
            <a:off x="571500" y="2500313"/>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B</a:t>
            </a:r>
            <a:endParaRPr lang="zh-CN" altLang="en-US" sz="2800" b="1">
              <a:solidFill>
                <a:srgbClr val="0000CC"/>
              </a:solidFill>
            </a:endParaRPr>
          </a:p>
        </p:txBody>
      </p:sp>
      <p:cxnSp>
        <p:nvCxnSpPr>
          <p:cNvPr id="22" name="直接箭头连接符 21"/>
          <p:cNvCxnSpPr>
            <a:cxnSpLocks noChangeShapeType="1"/>
          </p:cNvCxnSpPr>
          <p:nvPr/>
        </p:nvCxnSpPr>
        <p:spPr bwMode="auto">
          <a:xfrm rot="5400000" flipH="1" flipV="1">
            <a:off x="760413" y="3308350"/>
            <a:ext cx="6207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25" name="直接箭头连接符 24"/>
          <p:cNvCxnSpPr>
            <a:cxnSpLocks noChangeShapeType="1"/>
          </p:cNvCxnSpPr>
          <p:nvPr/>
        </p:nvCxnSpPr>
        <p:spPr bwMode="auto">
          <a:xfrm rot="5400000">
            <a:off x="5664994" y="1835944"/>
            <a:ext cx="5302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6" name="TextBox 25"/>
          <p:cNvSpPr txBox="1">
            <a:spLocks noChangeArrowheads="1"/>
          </p:cNvSpPr>
          <p:nvPr/>
        </p:nvSpPr>
        <p:spPr bwMode="auto">
          <a:xfrm>
            <a:off x="4643438" y="2058988"/>
            <a:ext cx="2571750" cy="954087"/>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根据表达式</a:t>
            </a:r>
            <a:r>
              <a:rPr lang="en-US" altLang="zh-CN" sz="2800" b="1">
                <a:solidFill>
                  <a:srgbClr val="0000CC"/>
                </a:solidFill>
              </a:rPr>
              <a:t>p</a:t>
            </a:r>
          </a:p>
          <a:p>
            <a:pPr algn="ctr" eaLnBrk="1" hangingPunct="1"/>
            <a:r>
              <a:rPr lang="zh-CN" altLang="en-US" sz="2800" b="1">
                <a:solidFill>
                  <a:srgbClr val="0000CC"/>
                </a:solidFill>
              </a:rPr>
              <a:t>的值进行选择</a:t>
            </a:r>
          </a:p>
        </p:txBody>
      </p:sp>
      <p:sp>
        <p:nvSpPr>
          <p:cNvPr id="27" name="TextBox 26"/>
          <p:cNvSpPr txBox="1">
            <a:spLocks noChangeArrowheads="1"/>
          </p:cNvSpPr>
          <p:nvPr/>
        </p:nvSpPr>
        <p:spPr bwMode="auto">
          <a:xfrm>
            <a:off x="3143250" y="4286250"/>
            <a:ext cx="785813"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A</a:t>
            </a:r>
            <a:endParaRPr lang="zh-CN" altLang="en-US" sz="2800" b="1">
              <a:solidFill>
                <a:srgbClr val="0000CC"/>
              </a:solidFill>
            </a:endParaRPr>
          </a:p>
        </p:txBody>
      </p:sp>
      <p:sp>
        <p:nvSpPr>
          <p:cNvPr id="28" name="TextBox 27"/>
          <p:cNvSpPr txBox="1">
            <a:spLocks noChangeArrowheads="1"/>
          </p:cNvSpPr>
          <p:nvPr/>
        </p:nvSpPr>
        <p:spPr bwMode="auto">
          <a:xfrm>
            <a:off x="4643438" y="4286250"/>
            <a:ext cx="785812"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B</a:t>
            </a:r>
            <a:endParaRPr lang="zh-CN" altLang="en-US" sz="2800" b="1">
              <a:solidFill>
                <a:srgbClr val="0000CC"/>
              </a:solidFill>
            </a:endParaRPr>
          </a:p>
        </p:txBody>
      </p:sp>
      <p:cxnSp>
        <p:nvCxnSpPr>
          <p:cNvPr id="29" name="直接箭头连接符 28"/>
          <p:cNvCxnSpPr>
            <a:cxnSpLocks noChangeShapeType="1"/>
            <a:endCxn id="27" idx="0"/>
          </p:cNvCxnSpPr>
          <p:nvPr/>
        </p:nvCxnSpPr>
        <p:spPr bwMode="auto">
          <a:xfrm rot="10800000" flipV="1">
            <a:off x="3535363" y="3000375"/>
            <a:ext cx="1393825" cy="1285875"/>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1" name="TextBox 30"/>
          <p:cNvSpPr txBox="1">
            <a:spLocks noChangeArrowheads="1"/>
          </p:cNvSpPr>
          <p:nvPr/>
        </p:nvSpPr>
        <p:spPr bwMode="auto">
          <a:xfrm rot="-2581432">
            <a:off x="3403600" y="3300413"/>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p=p1</a:t>
            </a:r>
            <a:endParaRPr lang="zh-CN" altLang="en-US" sz="2800" b="1">
              <a:solidFill>
                <a:srgbClr val="0000CC"/>
              </a:solidFill>
            </a:endParaRPr>
          </a:p>
        </p:txBody>
      </p:sp>
      <p:cxnSp>
        <p:nvCxnSpPr>
          <p:cNvPr id="34" name="直接箭头连接符 33"/>
          <p:cNvCxnSpPr>
            <a:cxnSpLocks noChangeShapeType="1"/>
            <a:endCxn id="28" idx="0"/>
          </p:cNvCxnSpPr>
          <p:nvPr/>
        </p:nvCxnSpPr>
        <p:spPr bwMode="auto">
          <a:xfrm rot="5400000">
            <a:off x="4501356" y="3536157"/>
            <a:ext cx="1285875" cy="214312"/>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5" name="TextBox 34"/>
          <p:cNvSpPr txBox="1">
            <a:spLocks noChangeArrowheads="1"/>
          </p:cNvSpPr>
          <p:nvPr/>
        </p:nvSpPr>
        <p:spPr bwMode="auto">
          <a:xfrm rot="-4721167">
            <a:off x="4297363" y="3390900"/>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p=p2</a:t>
            </a:r>
            <a:endParaRPr lang="zh-CN" altLang="en-US" sz="2800" b="1">
              <a:solidFill>
                <a:srgbClr val="0000CC"/>
              </a:solidFill>
            </a:endParaRPr>
          </a:p>
        </p:txBody>
      </p:sp>
      <p:sp>
        <p:nvSpPr>
          <p:cNvPr id="38" name="TextBox 37"/>
          <p:cNvSpPr txBox="1">
            <a:spLocks noChangeArrowheads="1"/>
          </p:cNvSpPr>
          <p:nvPr/>
        </p:nvSpPr>
        <p:spPr bwMode="auto">
          <a:xfrm>
            <a:off x="5715000" y="4286250"/>
            <a:ext cx="785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FF0000"/>
                </a:solidFill>
              </a:rPr>
              <a:t>…</a:t>
            </a:r>
            <a:endParaRPr lang="zh-CN" altLang="en-US" sz="2800" b="1">
              <a:solidFill>
                <a:srgbClr val="FF0000"/>
              </a:solidFill>
            </a:endParaRPr>
          </a:p>
        </p:txBody>
      </p:sp>
      <p:sp>
        <p:nvSpPr>
          <p:cNvPr id="39" name="TextBox 38"/>
          <p:cNvSpPr txBox="1">
            <a:spLocks noChangeArrowheads="1"/>
          </p:cNvSpPr>
          <p:nvPr/>
        </p:nvSpPr>
        <p:spPr bwMode="auto">
          <a:xfrm>
            <a:off x="6572250" y="4286250"/>
            <a:ext cx="785813"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M</a:t>
            </a:r>
            <a:endParaRPr lang="zh-CN" altLang="en-US" sz="2800" b="1">
              <a:solidFill>
                <a:srgbClr val="0000CC"/>
              </a:solidFill>
            </a:endParaRPr>
          </a:p>
        </p:txBody>
      </p:sp>
      <p:sp>
        <p:nvSpPr>
          <p:cNvPr id="40" name="TextBox 39"/>
          <p:cNvSpPr txBox="1">
            <a:spLocks noChangeArrowheads="1"/>
          </p:cNvSpPr>
          <p:nvPr/>
        </p:nvSpPr>
        <p:spPr bwMode="auto">
          <a:xfrm>
            <a:off x="8072438" y="4286250"/>
            <a:ext cx="785812"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cxnSp>
        <p:nvCxnSpPr>
          <p:cNvPr id="41" name="直接箭头连接符 40"/>
          <p:cNvCxnSpPr>
            <a:cxnSpLocks noChangeShapeType="1"/>
            <a:endCxn id="39" idx="0"/>
          </p:cNvCxnSpPr>
          <p:nvPr/>
        </p:nvCxnSpPr>
        <p:spPr bwMode="auto">
          <a:xfrm rot="16200000" flipH="1">
            <a:off x="6126162" y="3446463"/>
            <a:ext cx="1285875" cy="393700"/>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2" name="TextBox 41"/>
          <p:cNvSpPr txBox="1">
            <a:spLocks noChangeArrowheads="1"/>
          </p:cNvSpPr>
          <p:nvPr/>
        </p:nvSpPr>
        <p:spPr bwMode="auto">
          <a:xfrm rot="4431337">
            <a:off x="6482557" y="3301206"/>
            <a:ext cx="1143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p=pm</a:t>
            </a:r>
            <a:endParaRPr lang="zh-CN" altLang="en-US" sz="2800" b="1">
              <a:solidFill>
                <a:srgbClr val="0000CC"/>
              </a:solidFill>
            </a:endParaRPr>
          </a:p>
        </p:txBody>
      </p:sp>
      <p:cxnSp>
        <p:nvCxnSpPr>
          <p:cNvPr id="43" name="直接箭头连接符 42"/>
          <p:cNvCxnSpPr>
            <a:cxnSpLocks noChangeShapeType="1"/>
            <a:endCxn id="40" idx="0"/>
          </p:cNvCxnSpPr>
          <p:nvPr/>
        </p:nvCxnSpPr>
        <p:spPr bwMode="auto">
          <a:xfrm>
            <a:off x="7072313" y="3071813"/>
            <a:ext cx="1393825" cy="121443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4" name="TextBox 43"/>
          <p:cNvSpPr txBox="1">
            <a:spLocks noChangeArrowheads="1"/>
          </p:cNvSpPr>
          <p:nvPr/>
        </p:nvSpPr>
        <p:spPr bwMode="auto">
          <a:xfrm rot="2557767">
            <a:off x="7454900" y="3246438"/>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p=pn</a:t>
            </a:r>
            <a:endParaRPr lang="zh-CN" altLang="en-US" sz="2800" b="1">
              <a:solidFill>
                <a:srgbClr val="0000CC"/>
              </a:solidFill>
            </a:endParaRPr>
          </a:p>
        </p:txBody>
      </p:sp>
      <p:cxnSp>
        <p:nvCxnSpPr>
          <p:cNvPr id="47" name="直接箭头连接符 46"/>
          <p:cNvCxnSpPr>
            <a:cxnSpLocks noChangeShapeType="1"/>
            <a:endCxn id="59" idx="2"/>
          </p:cNvCxnSpPr>
          <p:nvPr/>
        </p:nvCxnSpPr>
        <p:spPr bwMode="auto">
          <a:xfrm>
            <a:off x="3643313" y="4786313"/>
            <a:ext cx="2117725" cy="93503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0" name="直接箭头连接符 49"/>
          <p:cNvCxnSpPr>
            <a:cxnSpLocks noChangeShapeType="1"/>
            <a:endCxn id="59" idx="1"/>
          </p:cNvCxnSpPr>
          <p:nvPr/>
        </p:nvCxnSpPr>
        <p:spPr bwMode="auto">
          <a:xfrm>
            <a:off x="5000625" y="4786313"/>
            <a:ext cx="854075" cy="70643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2" name="直接箭头连接符 51"/>
          <p:cNvCxnSpPr>
            <a:cxnSpLocks noChangeShapeType="1"/>
            <a:endCxn id="59" idx="7"/>
          </p:cNvCxnSpPr>
          <p:nvPr/>
        </p:nvCxnSpPr>
        <p:spPr bwMode="auto">
          <a:xfrm rot="5400000">
            <a:off x="6266657" y="4829969"/>
            <a:ext cx="706437" cy="619125"/>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4" name="直接箭头连接符 53"/>
          <p:cNvCxnSpPr>
            <a:cxnSpLocks noChangeShapeType="1"/>
            <a:endCxn id="59" idx="6"/>
          </p:cNvCxnSpPr>
          <p:nvPr/>
        </p:nvCxnSpPr>
        <p:spPr bwMode="auto">
          <a:xfrm rot="10800000" flipV="1">
            <a:off x="6403975" y="4786313"/>
            <a:ext cx="2097088" cy="93503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59" name="椭圆 58"/>
          <p:cNvSpPr>
            <a:spLocks noChangeArrowheads="1"/>
          </p:cNvSpPr>
          <p:nvPr/>
        </p:nvSpPr>
        <p:spPr bwMode="auto">
          <a:xfrm>
            <a:off x="5761038" y="5399088"/>
            <a:ext cx="642937" cy="642937"/>
          </a:xfrm>
          <a:prstGeom prst="ellipse">
            <a:avLst/>
          </a:prstGeom>
          <a:solidFill>
            <a:srgbClr val="FF99CC"/>
          </a:solidFill>
          <a:ln w="9525" algn="ctr">
            <a:solidFill>
              <a:srgbClr val="FF99CC"/>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cxnSp>
        <p:nvCxnSpPr>
          <p:cNvPr id="64" name="直接箭头连接符 63"/>
          <p:cNvCxnSpPr>
            <a:cxnSpLocks noChangeShapeType="1"/>
            <a:stCxn id="59" idx="4"/>
          </p:cNvCxnSpPr>
          <p:nvPr/>
        </p:nvCxnSpPr>
        <p:spPr bwMode="auto">
          <a:xfrm rot="5400000">
            <a:off x="5884069" y="6230144"/>
            <a:ext cx="387350" cy="11112"/>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57380"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slide(fromTop)">
                                      <p:cBhvr>
                                        <p:cTn id="16" dur="500"/>
                                        <p:tgtEl>
                                          <p:spTgt spid="13"/>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par>
                          <p:cTn id="26" fill="hold" nodeType="afterGroup">
                            <p:stCondLst>
                              <p:cond delay="500"/>
                            </p:stCondLst>
                            <p:childTnLst>
                              <p:par>
                                <p:cTn id="27" presetID="12" presetClass="entr" presetSubtype="2"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lide(fromRight)">
                                      <p:cBhvr>
                                        <p:cTn id="29" dur="500"/>
                                        <p:tgtEl>
                                          <p:spTgt spid="8"/>
                                        </p:tgtEl>
                                      </p:cBhvr>
                                    </p:animEffect>
                                  </p:childTnLst>
                                </p:cTn>
                              </p:par>
                            </p:childTnLst>
                          </p:cTn>
                        </p:par>
                        <p:par>
                          <p:cTn id="30" fill="hold" nodeType="afterGroup">
                            <p:stCondLst>
                              <p:cond delay="1000"/>
                            </p:stCondLst>
                            <p:childTnLst>
                              <p:par>
                                <p:cTn id="31" presetID="12" presetClass="entr" presetSubtype="4"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slide(fromBottom)">
                                      <p:cBhvr>
                                        <p:cTn id="33" dur="500"/>
                                        <p:tgtEl>
                                          <p:spTgt spid="22"/>
                                        </p:tgtEl>
                                      </p:cBhvr>
                                    </p:animEffect>
                                  </p:childTnLst>
                                </p:cTn>
                              </p:par>
                            </p:childTnLst>
                          </p:cTn>
                        </p:par>
                        <p:par>
                          <p:cTn id="34" fill="hold" nodeType="afterGroup">
                            <p:stCondLst>
                              <p:cond delay="1500"/>
                            </p:stCondLst>
                            <p:childTnLst>
                              <p:par>
                                <p:cTn id="35" presetID="3" presetClass="entr" presetSubtype="1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slide(fromBottom)">
                                      <p:cBhvr>
                                        <p:cTn id="42" dur="500"/>
                                        <p:tgtEl>
                                          <p:spTgt spid="15"/>
                                        </p:tgtEl>
                                      </p:cBhvr>
                                    </p:animEffect>
                                  </p:childTnLst>
                                </p:cTn>
                              </p:par>
                            </p:childTnLst>
                          </p:cTn>
                        </p:par>
                        <p:par>
                          <p:cTn id="43" fill="hold" nodeType="afterGroup">
                            <p:stCondLst>
                              <p:cond delay="500"/>
                            </p:stCondLst>
                            <p:childTnLst>
                              <p:par>
                                <p:cTn id="44" presetID="12" presetClass="entr" presetSubtype="8"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slide(fromLeft)">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blinds(horizontal)">
                                      <p:cBhvr>
                                        <p:cTn id="51" dur="500"/>
                                        <p:tgtEl>
                                          <p:spTgt spid="9"/>
                                        </p:tgtEl>
                                      </p:cBhvr>
                                    </p:animEffect>
                                  </p:childTnLst>
                                </p:cTn>
                              </p:par>
                            </p:childTnLst>
                          </p:cTn>
                        </p:par>
                        <p:par>
                          <p:cTn id="52" fill="hold" nodeType="afterGroup">
                            <p:stCondLst>
                              <p:cond delay="500"/>
                            </p:stCondLst>
                            <p:childTnLst>
                              <p:par>
                                <p:cTn id="53" presetID="12" presetClass="entr" presetSubtype="1"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slide(fromTop)">
                                      <p:cBhvr>
                                        <p:cTn id="55" dur="500"/>
                                        <p:tgtEl>
                                          <p:spTgt spid="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1" fill="hold"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slide(fromTop)">
                                      <p:cBhvr>
                                        <p:cTn id="60" dur="500"/>
                                        <p:tgtEl>
                                          <p:spTgt spid="25"/>
                                        </p:tgtEl>
                                      </p:cBhvr>
                                    </p:animEffect>
                                  </p:childTnLst>
                                </p:cTn>
                              </p:par>
                            </p:childTnLst>
                          </p:cTn>
                        </p:par>
                        <p:par>
                          <p:cTn id="61" fill="hold" nodeType="afterGroup">
                            <p:stCondLst>
                              <p:cond delay="500"/>
                            </p:stCondLst>
                            <p:childTnLst>
                              <p:par>
                                <p:cTn id="62" presetID="3" presetClass="entr" presetSubtype="1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blinds(horizontal)">
                                      <p:cBhvr>
                                        <p:cTn id="64" dur="500"/>
                                        <p:tgtEl>
                                          <p:spTgt spid="2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blinds(horizontal)">
                                      <p:cBhvr>
                                        <p:cTn id="69" dur="500"/>
                                        <p:tgtEl>
                                          <p:spTgt spid="31"/>
                                        </p:tgtEl>
                                      </p:cBhvr>
                                    </p:animEffect>
                                  </p:childTnLst>
                                </p:cTn>
                              </p:par>
                            </p:childTnLst>
                          </p:cTn>
                        </p:par>
                        <p:par>
                          <p:cTn id="70" fill="hold" nodeType="afterGroup">
                            <p:stCondLst>
                              <p:cond delay="500"/>
                            </p:stCondLst>
                            <p:childTnLst>
                              <p:par>
                                <p:cTn id="71" presetID="4" presetClass="entr" presetSubtype="16" fill="hold"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box(in)">
                                      <p:cBhvr>
                                        <p:cTn id="73" dur="500"/>
                                        <p:tgtEl>
                                          <p:spTgt spid="29"/>
                                        </p:tgtEl>
                                      </p:cBhvr>
                                    </p:animEffect>
                                  </p:childTnLst>
                                </p:cTn>
                              </p:par>
                            </p:childTnLst>
                          </p:cTn>
                        </p:par>
                        <p:par>
                          <p:cTn id="74" fill="hold" nodeType="afterGroup">
                            <p:stCondLst>
                              <p:cond delay="1000"/>
                            </p:stCondLst>
                            <p:childTnLst>
                              <p:par>
                                <p:cTn id="75" presetID="3" presetClass="entr" presetSubtype="10"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blinds(horizontal)">
                                      <p:cBhvr>
                                        <p:cTn id="77" dur="500"/>
                                        <p:tgtEl>
                                          <p:spTgt spid="2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blinds(horizontal)">
                                      <p:cBhvr>
                                        <p:cTn id="82" dur="500"/>
                                        <p:tgtEl>
                                          <p:spTgt spid="35"/>
                                        </p:tgtEl>
                                      </p:cBhvr>
                                    </p:animEffect>
                                  </p:childTnLst>
                                </p:cTn>
                              </p:par>
                            </p:childTnLst>
                          </p:cTn>
                        </p:par>
                        <p:par>
                          <p:cTn id="83" fill="hold" nodeType="afterGroup">
                            <p:stCondLst>
                              <p:cond delay="500"/>
                            </p:stCondLst>
                            <p:childTnLst>
                              <p:par>
                                <p:cTn id="84" presetID="4" presetClass="entr" presetSubtype="16" fill="hold" nodeType="after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box(in)">
                                      <p:cBhvr>
                                        <p:cTn id="86" dur="500"/>
                                        <p:tgtEl>
                                          <p:spTgt spid="34"/>
                                        </p:tgtEl>
                                      </p:cBhvr>
                                    </p:animEffect>
                                  </p:childTnLst>
                                </p:cTn>
                              </p:par>
                            </p:childTnLst>
                          </p:cTn>
                        </p:par>
                        <p:par>
                          <p:cTn id="87" fill="hold" nodeType="afterGroup">
                            <p:stCondLst>
                              <p:cond delay="1000"/>
                            </p:stCondLst>
                            <p:childTnLst>
                              <p:par>
                                <p:cTn id="88" presetID="3" presetClass="entr" presetSubtype="10" fill="hold" grpId="0" nodeType="after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blinds(horizontal)">
                                      <p:cBhvr>
                                        <p:cTn id="90" dur="500"/>
                                        <p:tgtEl>
                                          <p:spTgt spid="2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blinds(horizontal)">
                                      <p:cBhvr>
                                        <p:cTn id="95" dur="500"/>
                                        <p:tgtEl>
                                          <p:spTgt spid="38"/>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blinds(horizontal)">
                                      <p:cBhvr>
                                        <p:cTn id="100" dur="500"/>
                                        <p:tgtEl>
                                          <p:spTgt spid="42"/>
                                        </p:tgtEl>
                                      </p:cBhvr>
                                    </p:animEffect>
                                  </p:childTnLst>
                                </p:cTn>
                              </p:par>
                            </p:childTnLst>
                          </p:cTn>
                        </p:par>
                        <p:par>
                          <p:cTn id="101" fill="hold" nodeType="afterGroup">
                            <p:stCondLst>
                              <p:cond delay="500"/>
                            </p:stCondLst>
                            <p:childTnLst>
                              <p:par>
                                <p:cTn id="102" presetID="4" presetClass="entr" presetSubtype="16" fill="hold" nodeType="after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box(in)">
                                      <p:cBhvr>
                                        <p:cTn id="104" dur="500"/>
                                        <p:tgtEl>
                                          <p:spTgt spid="41"/>
                                        </p:tgtEl>
                                      </p:cBhvr>
                                    </p:animEffect>
                                  </p:childTnLst>
                                </p:cTn>
                              </p:par>
                            </p:childTnLst>
                          </p:cTn>
                        </p:par>
                        <p:par>
                          <p:cTn id="105" fill="hold" nodeType="afterGroup">
                            <p:stCondLst>
                              <p:cond delay="1000"/>
                            </p:stCondLst>
                            <p:childTnLst>
                              <p:par>
                                <p:cTn id="106" presetID="3" presetClass="entr" presetSubtype="10"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blinds(horizontal)">
                                      <p:cBhvr>
                                        <p:cTn id="108" dur="500"/>
                                        <p:tgtEl>
                                          <p:spTgt spid="39"/>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blinds(horizontal)">
                                      <p:cBhvr>
                                        <p:cTn id="113" dur="500"/>
                                        <p:tgtEl>
                                          <p:spTgt spid="44"/>
                                        </p:tgtEl>
                                      </p:cBhvr>
                                    </p:animEffect>
                                  </p:childTnLst>
                                </p:cTn>
                              </p:par>
                            </p:childTnLst>
                          </p:cTn>
                        </p:par>
                        <p:par>
                          <p:cTn id="114" fill="hold" nodeType="afterGroup">
                            <p:stCondLst>
                              <p:cond delay="500"/>
                            </p:stCondLst>
                            <p:childTnLst>
                              <p:par>
                                <p:cTn id="115" presetID="4" presetClass="entr" presetSubtype="16" fill="hold" nodeType="after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box(in)">
                                      <p:cBhvr>
                                        <p:cTn id="117" dur="500"/>
                                        <p:tgtEl>
                                          <p:spTgt spid="43"/>
                                        </p:tgtEl>
                                      </p:cBhvr>
                                    </p:animEffect>
                                  </p:childTnLst>
                                </p:cTn>
                              </p:par>
                            </p:childTnLst>
                          </p:cTn>
                        </p:par>
                        <p:par>
                          <p:cTn id="118" fill="hold" nodeType="afterGroup">
                            <p:stCondLst>
                              <p:cond delay="1000"/>
                            </p:stCondLst>
                            <p:childTnLst>
                              <p:par>
                                <p:cTn id="119" presetID="3" presetClass="entr" presetSubtype="10" fill="hold" grpId="0" nodeType="afterEffect">
                                  <p:stCondLst>
                                    <p:cond delay="0"/>
                                  </p:stCondLst>
                                  <p:childTnLst>
                                    <p:set>
                                      <p:cBhvr>
                                        <p:cTn id="120" dur="1" fill="hold">
                                          <p:stCondLst>
                                            <p:cond delay="0"/>
                                          </p:stCondLst>
                                        </p:cTn>
                                        <p:tgtEl>
                                          <p:spTgt spid="40"/>
                                        </p:tgtEl>
                                        <p:attrNameLst>
                                          <p:attrName>style.visibility</p:attrName>
                                        </p:attrNameLst>
                                      </p:cBhvr>
                                      <p:to>
                                        <p:strVal val="visible"/>
                                      </p:to>
                                    </p:set>
                                    <p:animEffect transition="in" filter="blinds(horizontal)">
                                      <p:cBhvr>
                                        <p:cTn id="121" dur="500"/>
                                        <p:tgtEl>
                                          <p:spTgt spid="40"/>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blinds(horizontal)">
                                      <p:cBhvr>
                                        <p:cTn id="126" dur="500"/>
                                        <p:tgtEl>
                                          <p:spTgt spid="59"/>
                                        </p:tgtEl>
                                      </p:cBhvr>
                                    </p:animEffect>
                                  </p:childTnLst>
                                </p:cTn>
                              </p:par>
                            </p:childTnLst>
                          </p:cTn>
                        </p:par>
                        <p:par>
                          <p:cTn id="127" fill="hold" nodeType="afterGroup">
                            <p:stCondLst>
                              <p:cond delay="500"/>
                            </p:stCondLst>
                            <p:childTnLst>
                              <p:par>
                                <p:cTn id="128" presetID="4" presetClass="entr" presetSubtype="16" fill="hold" nodeType="after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box(in)">
                                      <p:cBhvr>
                                        <p:cTn id="130" dur="500"/>
                                        <p:tgtEl>
                                          <p:spTgt spid="47"/>
                                        </p:tgtEl>
                                      </p:cBhvr>
                                    </p:animEffect>
                                  </p:childTnLst>
                                </p:cTn>
                              </p:par>
                            </p:childTnLst>
                          </p:cTn>
                        </p:par>
                        <p:par>
                          <p:cTn id="131" fill="hold" nodeType="afterGroup">
                            <p:stCondLst>
                              <p:cond delay="1000"/>
                            </p:stCondLst>
                            <p:childTnLst>
                              <p:par>
                                <p:cTn id="132" presetID="4" presetClass="entr" presetSubtype="16" fill="hold" nodeType="afterEffect">
                                  <p:stCondLst>
                                    <p:cond delay="0"/>
                                  </p:stCondLst>
                                  <p:childTnLst>
                                    <p:set>
                                      <p:cBhvr>
                                        <p:cTn id="133" dur="1" fill="hold">
                                          <p:stCondLst>
                                            <p:cond delay="0"/>
                                          </p:stCondLst>
                                        </p:cTn>
                                        <p:tgtEl>
                                          <p:spTgt spid="50"/>
                                        </p:tgtEl>
                                        <p:attrNameLst>
                                          <p:attrName>style.visibility</p:attrName>
                                        </p:attrNameLst>
                                      </p:cBhvr>
                                      <p:to>
                                        <p:strVal val="visible"/>
                                      </p:to>
                                    </p:set>
                                    <p:animEffect transition="in" filter="box(in)">
                                      <p:cBhvr>
                                        <p:cTn id="134" dur="500"/>
                                        <p:tgtEl>
                                          <p:spTgt spid="50"/>
                                        </p:tgtEl>
                                      </p:cBhvr>
                                    </p:animEffect>
                                  </p:childTnLst>
                                </p:cTn>
                              </p:par>
                            </p:childTnLst>
                          </p:cTn>
                        </p:par>
                        <p:par>
                          <p:cTn id="135" fill="hold" nodeType="afterGroup">
                            <p:stCondLst>
                              <p:cond delay="1500"/>
                            </p:stCondLst>
                            <p:childTnLst>
                              <p:par>
                                <p:cTn id="136" presetID="4" presetClass="entr" presetSubtype="16" fill="hold" nodeType="afterEffect">
                                  <p:stCondLst>
                                    <p:cond delay="0"/>
                                  </p:stCondLst>
                                  <p:childTnLst>
                                    <p:set>
                                      <p:cBhvr>
                                        <p:cTn id="137" dur="1" fill="hold">
                                          <p:stCondLst>
                                            <p:cond delay="0"/>
                                          </p:stCondLst>
                                        </p:cTn>
                                        <p:tgtEl>
                                          <p:spTgt spid="52"/>
                                        </p:tgtEl>
                                        <p:attrNameLst>
                                          <p:attrName>style.visibility</p:attrName>
                                        </p:attrNameLst>
                                      </p:cBhvr>
                                      <p:to>
                                        <p:strVal val="visible"/>
                                      </p:to>
                                    </p:set>
                                    <p:animEffect transition="in" filter="box(in)">
                                      <p:cBhvr>
                                        <p:cTn id="138" dur="500"/>
                                        <p:tgtEl>
                                          <p:spTgt spid="52"/>
                                        </p:tgtEl>
                                      </p:cBhvr>
                                    </p:animEffect>
                                  </p:childTnLst>
                                </p:cTn>
                              </p:par>
                            </p:childTnLst>
                          </p:cTn>
                        </p:par>
                        <p:par>
                          <p:cTn id="139" fill="hold" nodeType="afterGroup">
                            <p:stCondLst>
                              <p:cond delay="2000"/>
                            </p:stCondLst>
                            <p:childTnLst>
                              <p:par>
                                <p:cTn id="140" presetID="4" presetClass="entr" presetSubtype="16" fill="hold" nodeType="after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box(in)">
                                      <p:cBhvr>
                                        <p:cTn id="142" dur="500"/>
                                        <p:tgtEl>
                                          <p:spTgt spid="54"/>
                                        </p:tgtEl>
                                      </p:cBhvr>
                                    </p:animEffect>
                                  </p:childTnLst>
                                </p:cTn>
                              </p:par>
                            </p:childTnLst>
                          </p:cTn>
                        </p:par>
                        <p:par>
                          <p:cTn id="143" fill="hold" nodeType="afterGroup">
                            <p:stCondLst>
                              <p:cond delay="2500"/>
                            </p:stCondLst>
                            <p:childTnLst>
                              <p:par>
                                <p:cTn id="144" presetID="12" presetClass="entr" presetSubtype="1" fill="hold" nodeType="afterEffect">
                                  <p:stCondLst>
                                    <p:cond delay="0"/>
                                  </p:stCondLst>
                                  <p:childTnLst>
                                    <p:set>
                                      <p:cBhvr>
                                        <p:cTn id="145" dur="1" fill="hold">
                                          <p:stCondLst>
                                            <p:cond delay="0"/>
                                          </p:stCondLst>
                                        </p:cTn>
                                        <p:tgtEl>
                                          <p:spTgt spid="64"/>
                                        </p:tgtEl>
                                        <p:attrNameLst>
                                          <p:attrName>style.visibility</p:attrName>
                                        </p:attrNameLst>
                                      </p:cBhvr>
                                      <p:to>
                                        <p:strVal val="visible"/>
                                      </p:to>
                                    </p:set>
                                    <p:animEffect transition="in" filter="slide(fromTop)">
                                      <p:cBhvr>
                                        <p:cTn id="14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4" grpId="0"/>
      <p:bldP spid="16" grpId="0" animBg="1"/>
      <p:bldP spid="26" grpId="0" animBg="1"/>
      <p:bldP spid="27" grpId="0" animBg="1"/>
      <p:bldP spid="28" grpId="0" animBg="1"/>
      <p:bldP spid="31" grpId="0"/>
      <p:bldP spid="35" grpId="0"/>
      <p:bldP spid="38" grpId="0"/>
      <p:bldP spid="39" grpId="0" animBg="1"/>
      <p:bldP spid="40" grpId="0" animBg="1"/>
      <p:bldP spid="42" grpId="0"/>
      <p:bldP spid="44" grpId="0"/>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785813" y="1428750"/>
            <a:ext cx="7858125" cy="4286250"/>
          </a:xfrm>
        </p:spPr>
        <p:txBody>
          <a:bodyPr/>
          <a:lstStyle/>
          <a:p>
            <a:r>
              <a:rPr lang="zh-CN" altLang="zh-CN"/>
              <a:t>算法是解决“做什么”和“怎么做”的问题</a:t>
            </a:r>
            <a:endParaRPr lang="en-US" altLang="zh-CN"/>
          </a:p>
          <a:p>
            <a:r>
              <a:rPr lang="zh-CN" altLang="zh-CN"/>
              <a:t>程序中的操作语句，是算法的体现</a:t>
            </a:r>
            <a:endParaRPr lang="en-US" altLang="zh-CN"/>
          </a:p>
          <a:p>
            <a:r>
              <a:rPr lang="zh-CN" altLang="zh-CN"/>
              <a:t>不了解算法就谈不上程序设计</a:t>
            </a:r>
            <a:endParaRPr lang="zh-CN" altLang="en-US"/>
          </a:p>
        </p:txBody>
      </p:sp>
    </p:spTree>
  </p:cSld>
  <p:clrMapOvr>
    <a:masterClrMapping/>
  </p:clrMapOvr>
  <p:transition spd="med">
    <p:blinds/>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5467350" cy="762000"/>
          </a:xfrm>
        </p:spPr>
        <p:txBody>
          <a:bodyPr/>
          <a:lstStyle/>
          <a:p>
            <a:pPr>
              <a:defRPr/>
            </a:pPr>
            <a:r>
              <a:rPr lang="zh-CN" altLang="en-US" dirty="0"/>
              <a:t>算法描述</a:t>
            </a:r>
          </a:p>
        </p:txBody>
      </p:sp>
      <p:sp>
        <p:nvSpPr>
          <p:cNvPr id="3" name="内容占位符 2"/>
          <p:cNvSpPr>
            <a:spLocks noGrp="1"/>
          </p:cNvSpPr>
          <p:nvPr>
            <p:ph idx="1"/>
          </p:nvPr>
        </p:nvSpPr>
        <p:spPr>
          <a:xfrm>
            <a:off x="539750" y="1628775"/>
            <a:ext cx="5675313" cy="4495800"/>
          </a:xfrm>
        </p:spPr>
        <p:txBody>
          <a:bodyPr/>
          <a:lstStyle/>
          <a:p>
            <a:r>
              <a:rPr lang="zh-CN" altLang="en-US"/>
              <a:t>依次输入</a:t>
            </a:r>
            <a:r>
              <a:rPr lang="en-US" altLang="zh-CN"/>
              <a:t>10</a:t>
            </a:r>
            <a:r>
              <a:rPr lang="zh-CN" altLang="en-US"/>
              <a:t>个整数，要求输出其中最大的数。（用流程图表示）</a:t>
            </a:r>
            <a:endParaRPr lang="en-US" altLang="zh-CN"/>
          </a:p>
          <a:p>
            <a:endParaRPr lang="en-US" altLang="zh-CN"/>
          </a:p>
          <a:p>
            <a:r>
              <a:rPr lang="zh-CN" altLang="en-US"/>
              <a:t>用</a:t>
            </a:r>
            <a:r>
              <a:rPr lang="en-US" altLang="zh-CN"/>
              <a:t>Visio</a:t>
            </a:r>
            <a:r>
              <a:rPr lang="zh-CN" altLang="en-US"/>
              <a:t>画图</a:t>
            </a:r>
          </a:p>
        </p:txBody>
      </p:sp>
      <p:pic>
        <p:nvPicPr>
          <p:cNvPr id="870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6988" y="142875"/>
            <a:ext cx="2624137" cy="645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69925"/>
            <a:ext cx="8358188"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2.4.4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a:solidFill>
                  <a:srgbClr val="800000"/>
                </a:solidFill>
                <a:effectLst>
                  <a:outerShdw blurRad="38100" dist="38100" dir="2700000" algn="tl">
                    <a:srgbClr val="000000"/>
                  </a:outerShdw>
                </a:effectLst>
                <a:latin typeface="Arial" charset="0"/>
                <a:ea typeface="黑体" pitchFamily="2" charset="-122"/>
              </a:rPr>
              <a:t>N-S</a:t>
            </a:r>
            <a:r>
              <a:rPr lang="zh-CN" altLang="zh-CN" dirty="0">
                <a:solidFill>
                  <a:srgbClr val="800000"/>
                </a:solidFill>
                <a:effectLst>
                  <a:outerShdw blurRad="38100" dist="38100" dir="2700000" algn="tl">
                    <a:srgbClr val="000000"/>
                  </a:outerShdw>
                </a:effectLst>
                <a:latin typeface="Arial" charset="0"/>
                <a:ea typeface="黑体" pitchFamily="2" charset="-122"/>
              </a:rPr>
              <a:t>流程图表示算法</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9395" name="Rectangle 3"/>
          <p:cNvSpPr>
            <a:spLocks noGrp="1" noChangeArrowheads="1"/>
          </p:cNvSpPr>
          <p:nvPr>
            <p:ph type="body" idx="1"/>
          </p:nvPr>
        </p:nvSpPr>
        <p:spPr>
          <a:xfrm>
            <a:off x="642938" y="1714500"/>
            <a:ext cx="8001000" cy="928688"/>
          </a:xfrm>
        </p:spPr>
        <p:txBody>
          <a:bodyPr/>
          <a:lstStyle/>
          <a:p>
            <a:r>
              <a:rPr lang="en-US" altLang="zh-CN"/>
              <a:t>N-S</a:t>
            </a:r>
            <a:r>
              <a:rPr lang="zh-CN" altLang="zh-CN"/>
              <a:t>流程图用以下的流程图符号</a:t>
            </a:r>
            <a:r>
              <a:rPr lang="zh-CN" altLang="en-US"/>
              <a:t>：</a:t>
            </a:r>
          </a:p>
        </p:txBody>
      </p:sp>
      <p:grpSp>
        <p:nvGrpSpPr>
          <p:cNvPr id="2" name="组合 49"/>
          <p:cNvGrpSpPr>
            <a:grpSpLocks/>
          </p:cNvGrpSpPr>
          <p:nvPr/>
        </p:nvGrpSpPr>
        <p:grpSpPr bwMode="auto">
          <a:xfrm>
            <a:off x="214313" y="3071813"/>
            <a:ext cx="1643062" cy="1571625"/>
            <a:chOff x="214282" y="3071810"/>
            <a:chExt cx="1643074" cy="1571636"/>
          </a:xfrm>
        </p:grpSpPr>
        <p:sp>
          <p:nvSpPr>
            <p:cNvPr id="59425" name="流程图: 过程 3"/>
            <p:cNvSpPr>
              <a:spLocks noChangeArrowheads="1"/>
            </p:cNvSpPr>
            <p:nvPr/>
          </p:nvSpPr>
          <p:spPr bwMode="auto">
            <a:xfrm>
              <a:off x="214282" y="3071810"/>
              <a:ext cx="1643074" cy="1571636"/>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cxnSp>
          <p:nvCxnSpPr>
            <p:cNvPr id="59426" name="直接连接符 5"/>
            <p:cNvCxnSpPr>
              <a:cxnSpLocks noChangeShapeType="1"/>
            </p:cNvCxnSpPr>
            <p:nvPr/>
          </p:nvCxnSpPr>
          <p:spPr bwMode="auto">
            <a:xfrm rot="10800000" flipH="1">
              <a:off x="214282" y="3857628"/>
              <a:ext cx="1643074"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9427" name="TextBox 6"/>
            <p:cNvSpPr txBox="1">
              <a:spLocks noChangeArrowheads="1"/>
            </p:cNvSpPr>
            <p:nvPr/>
          </p:nvSpPr>
          <p:spPr bwMode="auto">
            <a:xfrm>
              <a:off x="642910" y="3214686"/>
              <a:ext cx="714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A</a:t>
              </a:r>
              <a:endParaRPr lang="zh-CN" altLang="en-US" sz="2800" b="1">
                <a:solidFill>
                  <a:srgbClr val="0000CC"/>
                </a:solidFill>
              </a:endParaRPr>
            </a:p>
          </p:txBody>
        </p:sp>
        <p:sp>
          <p:nvSpPr>
            <p:cNvPr id="59428" name="TextBox 7"/>
            <p:cNvSpPr txBox="1">
              <a:spLocks noChangeArrowheads="1"/>
            </p:cNvSpPr>
            <p:nvPr/>
          </p:nvSpPr>
          <p:spPr bwMode="auto">
            <a:xfrm>
              <a:off x="642910" y="4000504"/>
              <a:ext cx="714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B</a:t>
              </a:r>
              <a:endParaRPr lang="zh-CN" altLang="en-US" sz="2800" b="1">
                <a:solidFill>
                  <a:srgbClr val="0000CC"/>
                </a:solidFill>
              </a:endParaRPr>
            </a:p>
          </p:txBody>
        </p:sp>
      </p:grpSp>
      <p:grpSp>
        <p:nvGrpSpPr>
          <p:cNvPr id="3" name="组合 50"/>
          <p:cNvGrpSpPr>
            <a:grpSpLocks/>
          </p:cNvGrpSpPr>
          <p:nvPr/>
        </p:nvGrpSpPr>
        <p:grpSpPr bwMode="auto">
          <a:xfrm>
            <a:off x="2071688" y="2714625"/>
            <a:ext cx="1928812" cy="1928813"/>
            <a:chOff x="2071670" y="2714620"/>
            <a:chExt cx="1928826" cy="1928826"/>
          </a:xfrm>
        </p:grpSpPr>
        <p:sp>
          <p:nvSpPr>
            <p:cNvPr id="59415" name="流程图: 过程 8"/>
            <p:cNvSpPr>
              <a:spLocks noChangeArrowheads="1"/>
            </p:cNvSpPr>
            <p:nvPr/>
          </p:nvSpPr>
          <p:spPr bwMode="auto">
            <a:xfrm>
              <a:off x="2071670" y="2714620"/>
              <a:ext cx="1928826" cy="1928826"/>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cxnSp>
          <p:nvCxnSpPr>
            <p:cNvPr id="59416" name="直接连接符 9"/>
            <p:cNvCxnSpPr>
              <a:cxnSpLocks noChangeShapeType="1"/>
            </p:cNvCxnSpPr>
            <p:nvPr/>
          </p:nvCxnSpPr>
          <p:spPr bwMode="auto">
            <a:xfrm>
              <a:off x="2071670" y="3857628"/>
              <a:ext cx="1928826"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9417" name="TextBox 10"/>
            <p:cNvSpPr txBox="1">
              <a:spLocks noChangeArrowheads="1"/>
            </p:cNvSpPr>
            <p:nvPr/>
          </p:nvSpPr>
          <p:spPr bwMode="auto">
            <a:xfrm>
              <a:off x="2214546" y="4000504"/>
              <a:ext cx="714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A</a:t>
              </a:r>
              <a:endParaRPr lang="zh-CN" altLang="en-US" sz="2800" b="1">
                <a:solidFill>
                  <a:srgbClr val="0000CC"/>
                </a:solidFill>
              </a:endParaRPr>
            </a:p>
          </p:txBody>
        </p:sp>
        <p:sp>
          <p:nvSpPr>
            <p:cNvPr id="59418" name="TextBox 11"/>
            <p:cNvSpPr txBox="1">
              <a:spLocks noChangeArrowheads="1"/>
            </p:cNvSpPr>
            <p:nvPr/>
          </p:nvSpPr>
          <p:spPr bwMode="auto">
            <a:xfrm>
              <a:off x="3143240" y="4000504"/>
              <a:ext cx="714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B</a:t>
              </a:r>
              <a:endParaRPr lang="zh-CN" altLang="en-US" sz="2800" b="1">
                <a:solidFill>
                  <a:srgbClr val="0000CC"/>
                </a:solidFill>
              </a:endParaRPr>
            </a:p>
          </p:txBody>
        </p:sp>
        <p:cxnSp>
          <p:nvCxnSpPr>
            <p:cNvPr id="59419" name="直接连接符 12"/>
            <p:cNvCxnSpPr>
              <a:cxnSpLocks noChangeShapeType="1"/>
            </p:cNvCxnSpPr>
            <p:nvPr/>
          </p:nvCxnSpPr>
          <p:spPr bwMode="auto">
            <a:xfrm rot="16200000" flipH="1">
              <a:off x="2000232" y="2786058"/>
              <a:ext cx="1143008" cy="1000132"/>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9420" name="直接连接符 15"/>
            <p:cNvCxnSpPr>
              <a:cxnSpLocks noChangeShapeType="1"/>
            </p:cNvCxnSpPr>
            <p:nvPr/>
          </p:nvCxnSpPr>
          <p:spPr bwMode="auto">
            <a:xfrm rot="5400000">
              <a:off x="2964645" y="2821777"/>
              <a:ext cx="1143008" cy="928694"/>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9421" name="TextBox 18"/>
            <p:cNvSpPr txBox="1">
              <a:spLocks noChangeArrowheads="1"/>
            </p:cNvSpPr>
            <p:nvPr/>
          </p:nvSpPr>
          <p:spPr bwMode="auto">
            <a:xfrm>
              <a:off x="2214546" y="3357562"/>
              <a:ext cx="5000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sp>
          <p:nvSpPr>
            <p:cNvPr id="59422" name="TextBox 19"/>
            <p:cNvSpPr txBox="1">
              <a:spLocks noChangeArrowheads="1"/>
            </p:cNvSpPr>
            <p:nvPr/>
          </p:nvSpPr>
          <p:spPr bwMode="auto">
            <a:xfrm>
              <a:off x="3479792" y="3332162"/>
              <a:ext cx="4699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sp>
          <p:nvSpPr>
            <p:cNvPr id="59423" name="TextBox 28"/>
            <p:cNvSpPr txBox="1">
              <a:spLocks noChangeArrowheads="1"/>
            </p:cNvSpPr>
            <p:nvPr/>
          </p:nvSpPr>
          <p:spPr bwMode="auto">
            <a:xfrm>
              <a:off x="2857488" y="2928934"/>
              <a:ext cx="4699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p</a:t>
              </a:r>
              <a:endParaRPr lang="zh-CN" altLang="en-US" sz="2800" b="1">
                <a:solidFill>
                  <a:srgbClr val="0000CC"/>
                </a:solidFill>
              </a:endParaRPr>
            </a:p>
          </p:txBody>
        </p:sp>
        <p:cxnSp>
          <p:nvCxnSpPr>
            <p:cNvPr id="59424" name="直接连接符 34"/>
            <p:cNvCxnSpPr>
              <a:cxnSpLocks noChangeShapeType="1"/>
            </p:cNvCxnSpPr>
            <p:nvPr/>
          </p:nvCxnSpPr>
          <p:spPr bwMode="auto">
            <a:xfrm rot="5400000">
              <a:off x="2678893" y="4250537"/>
              <a:ext cx="78581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grpSp>
        <p:nvGrpSpPr>
          <p:cNvPr id="4" name="组合 51"/>
          <p:cNvGrpSpPr>
            <a:grpSpLocks/>
          </p:cNvGrpSpPr>
          <p:nvPr/>
        </p:nvGrpSpPr>
        <p:grpSpPr bwMode="auto">
          <a:xfrm>
            <a:off x="4214813" y="3071813"/>
            <a:ext cx="2214562" cy="1571625"/>
            <a:chOff x="4214810" y="3071810"/>
            <a:chExt cx="2214578" cy="1571636"/>
          </a:xfrm>
        </p:grpSpPr>
        <p:sp>
          <p:nvSpPr>
            <p:cNvPr id="59410" name="流程图: 过程 38"/>
            <p:cNvSpPr>
              <a:spLocks noChangeArrowheads="1"/>
            </p:cNvSpPr>
            <p:nvPr/>
          </p:nvSpPr>
          <p:spPr bwMode="auto">
            <a:xfrm>
              <a:off x="4214810" y="3071810"/>
              <a:ext cx="2214578" cy="1571636"/>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cxnSp>
          <p:nvCxnSpPr>
            <p:cNvPr id="59411" name="直接连接符 39"/>
            <p:cNvCxnSpPr>
              <a:cxnSpLocks noChangeShapeType="1"/>
            </p:cNvCxnSpPr>
            <p:nvPr/>
          </p:nvCxnSpPr>
          <p:spPr bwMode="auto">
            <a:xfrm rot="10800000" flipH="1">
              <a:off x="4786314" y="3857628"/>
              <a:ext cx="1643074"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9412" name="TextBox 40"/>
            <p:cNvSpPr txBox="1">
              <a:spLocks noChangeArrowheads="1"/>
            </p:cNvSpPr>
            <p:nvPr/>
          </p:nvSpPr>
          <p:spPr bwMode="auto">
            <a:xfrm>
              <a:off x="5286380" y="4000504"/>
              <a:ext cx="714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A</a:t>
              </a:r>
              <a:endParaRPr lang="zh-CN" altLang="en-US" sz="2800" b="1">
                <a:solidFill>
                  <a:srgbClr val="0000CC"/>
                </a:solidFill>
              </a:endParaRPr>
            </a:p>
          </p:txBody>
        </p:sp>
        <p:sp>
          <p:nvSpPr>
            <p:cNvPr id="59413" name="TextBox 42"/>
            <p:cNvSpPr txBox="1">
              <a:spLocks noChangeArrowheads="1"/>
            </p:cNvSpPr>
            <p:nvPr/>
          </p:nvSpPr>
          <p:spPr bwMode="auto">
            <a:xfrm>
              <a:off x="4357686" y="3143248"/>
              <a:ext cx="18573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当</a:t>
              </a:r>
              <a:r>
                <a:rPr lang="en-US" altLang="zh-CN" sz="2800" b="1">
                  <a:solidFill>
                    <a:srgbClr val="0000CC"/>
                  </a:solidFill>
                </a:rPr>
                <a:t>p</a:t>
              </a:r>
              <a:r>
                <a:rPr lang="en-US" altLang="zh-CN" sz="2800" b="1" baseline="-25000">
                  <a:solidFill>
                    <a:srgbClr val="0000CC"/>
                  </a:solidFill>
                </a:rPr>
                <a:t>1</a:t>
              </a:r>
              <a:r>
                <a:rPr lang="zh-CN" altLang="en-US" sz="2800" b="1">
                  <a:solidFill>
                    <a:srgbClr val="0000CC"/>
                  </a:solidFill>
                </a:rPr>
                <a:t>成立</a:t>
              </a:r>
            </a:p>
          </p:txBody>
        </p:sp>
        <p:cxnSp>
          <p:nvCxnSpPr>
            <p:cNvPr id="59414" name="直接连接符 43"/>
            <p:cNvCxnSpPr>
              <a:cxnSpLocks noChangeShapeType="1"/>
            </p:cNvCxnSpPr>
            <p:nvPr/>
          </p:nvCxnSpPr>
          <p:spPr bwMode="auto">
            <a:xfrm rot="5400000">
              <a:off x="4393405" y="4250537"/>
              <a:ext cx="78581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grpSp>
        <p:nvGrpSpPr>
          <p:cNvPr id="5" name="组合 52"/>
          <p:cNvGrpSpPr>
            <a:grpSpLocks/>
          </p:cNvGrpSpPr>
          <p:nvPr/>
        </p:nvGrpSpPr>
        <p:grpSpPr bwMode="auto">
          <a:xfrm>
            <a:off x="6643688" y="3071813"/>
            <a:ext cx="2214562" cy="1571625"/>
            <a:chOff x="6643702" y="3071810"/>
            <a:chExt cx="2214578" cy="1571636"/>
          </a:xfrm>
        </p:grpSpPr>
        <p:sp>
          <p:nvSpPr>
            <p:cNvPr id="59405" name="流程图: 过程 44"/>
            <p:cNvSpPr>
              <a:spLocks noChangeArrowheads="1"/>
            </p:cNvSpPr>
            <p:nvPr/>
          </p:nvSpPr>
          <p:spPr bwMode="auto">
            <a:xfrm>
              <a:off x="6643702" y="3071810"/>
              <a:ext cx="2214578" cy="1571636"/>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cxnSp>
          <p:nvCxnSpPr>
            <p:cNvPr id="59406" name="直接连接符 45"/>
            <p:cNvCxnSpPr>
              <a:cxnSpLocks noChangeShapeType="1"/>
            </p:cNvCxnSpPr>
            <p:nvPr/>
          </p:nvCxnSpPr>
          <p:spPr bwMode="auto">
            <a:xfrm rot="10800000" flipH="1">
              <a:off x="6715140" y="3857628"/>
              <a:ext cx="1643074"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9407" name="TextBox 46"/>
            <p:cNvSpPr txBox="1">
              <a:spLocks noChangeArrowheads="1"/>
            </p:cNvSpPr>
            <p:nvPr/>
          </p:nvSpPr>
          <p:spPr bwMode="auto">
            <a:xfrm>
              <a:off x="7143768" y="3214686"/>
              <a:ext cx="714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A</a:t>
              </a:r>
              <a:endParaRPr lang="zh-CN" altLang="en-US" sz="2800" b="1">
                <a:solidFill>
                  <a:srgbClr val="0000CC"/>
                </a:solidFill>
              </a:endParaRPr>
            </a:p>
          </p:txBody>
        </p:sp>
        <p:sp>
          <p:nvSpPr>
            <p:cNvPr id="59408" name="TextBox 47"/>
            <p:cNvSpPr txBox="1">
              <a:spLocks noChangeArrowheads="1"/>
            </p:cNvSpPr>
            <p:nvPr/>
          </p:nvSpPr>
          <p:spPr bwMode="auto">
            <a:xfrm>
              <a:off x="6643702" y="3977350"/>
              <a:ext cx="2143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直到</a:t>
              </a:r>
              <a:r>
                <a:rPr lang="en-US" altLang="zh-CN" sz="2800" b="1">
                  <a:solidFill>
                    <a:srgbClr val="0000CC"/>
                  </a:solidFill>
                </a:rPr>
                <a:t>p</a:t>
              </a:r>
              <a:r>
                <a:rPr lang="en-US" altLang="zh-CN" sz="2800" b="1" baseline="-25000">
                  <a:solidFill>
                    <a:srgbClr val="0000CC"/>
                  </a:solidFill>
                </a:rPr>
                <a:t>2</a:t>
              </a:r>
              <a:r>
                <a:rPr lang="zh-CN" altLang="en-US" sz="2800" b="1">
                  <a:solidFill>
                    <a:srgbClr val="0000CC"/>
                  </a:solidFill>
                </a:rPr>
                <a:t>成立</a:t>
              </a:r>
            </a:p>
          </p:txBody>
        </p:sp>
        <p:cxnSp>
          <p:nvCxnSpPr>
            <p:cNvPr id="59409" name="直接连接符 48"/>
            <p:cNvCxnSpPr>
              <a:cxnSpLocks noChangeShapeType="1"/>
            </p:cNvCxnSpPr>
            <p:nvPr/>
          </p:nvCxnSpPr>
          <p:spPr bwMode="auto">
            <a:xfrm rot="5400000">
              <a:off x="7965305" y="3464719"/>
              <a:ext cx="78581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sp>
        <p:nvSpPr>
          <p:cNvPr id="54" name="TextBox 53"/>
          <p:cNvSpPr txBox="1">
            <a:spLocks noChangeArrowheads="1"/>
          </p:cNvSpPr>
          <p:nvPr/>
        </p:nvSpPr>
        <p:spPr bwMode="auto">
          <a:xfrm>
            <a:off x="142875" y="4786313"/>
            <a:ext cx="1785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C00000"/>
                </a:solidFill>
              </a:rPr>
              <a:t>顺序结构</a:t>
            </a:r>
          </a:p>
        </p:txBody>
      </p:sp>
      <p:sp>
        <p:nvSpPr>
          <p:cNvPr id="55" name="TextBox 54"/>
          <p:cNvSpPr txBox="1">
            <a:spLocks noChangeArrowheads="1"/>
          </p:cNvSpPr>
          <p:nvPr/>
        </p:nvSpPr>
        <p:spPr bwMode="auto">
          <a:xfrm>
            <a:off x="2143125" y="4786313"/>
            <a:ext cx="1785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C00000"/>
                </a:solidFill>
              </a:rPr>
              <a:t>选择结构</a:t>
            </a:r>
          </a:p>
        </p:txBody>
      </p:sp>
      <p:sp>
        <p:nvSpPr>
          <p:cNvPr id="56" name="TextBox 55"/>
          <p:cNvSpPr txBox="1">
            <a:spLocks noChangeArrowheads="1"/>
          </p:cNvSpPr>
          <p:nvPr/>
        </p:nvSpPr>
        <p:spPr bwMode="auto">
          <a:xfrm>
            <a:off x="4429125" y="4786313"/>
            <a:ext cx="17859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C00000"/>
                </a:solidFill>
              </a:rPr>
              <a:t>循环结构</a:t>
            </a:r>
            <a:endParaRPr lang="en-US" altLang="zh-CN" sz="2800" b="1">
              <a:solidFill>
                <a:srgbClr val="C00000"/>
              </a:solidFill>
            </a:endParaRPr>
          </a:p>
          <a:p>
            <a:pPr algn="ctr" eaLnBrk="1" hangingPunct="1"/>
            <a:r>
              <a:rPr lang="zh-CN" altLang="en-US" sz="2800" b="1">
                <a:solidFill>
                  <a:srgbClr val="C00000"/>
                </a:solidFill>
              </a:rPr>
              <a:t>（当型）</a:t>
            </a:r>
          </a:p>
        </p:txBody>
      </p:sp>
      <p:sp>
        <p:nvSpPr>
          <p:cNvPr id="57" name="TextBox 56"/>
          <p:cNvSpPr txBox="1">
            <a:spLocks noChangeArrowheads="1"/>
          </p:cNvSpPr>
          <p:nvPr/>
        </p:nvSpPr>
        <p:spPr bwMode="auto">
          <a:xfrm>
            <a:off x="6786563" y="4786313"/>
            <a:ext cx="20002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C00000"/>
                </a:solidFill>
              </a:rPr>
              <a:t>循环结构（直到型）</a:t>
            </a:r>
          </a:p>
        </p:txBody>
      </p:sp>
      <p:pic>
        <p:nvPicPr>
          <p:cNvPr id="59404"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blinds(horizontal)">
                                      <p:cBhvr>
                                        <p:cTn id="11" dur="500"/>
                                        <p:tgtEl>
                                          <p:spTgt spid="5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blinds(horizontal)">
                                      <p:cBhvr>
                                        <p:cTn id="20" dur="500"/>
                                        <p:tgtEl>
                                          <p:spTgt spid="5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blinds(horizontal)">
                                      <p:cBhvr>
                                        <p:cTn id="29" dur="500"/>
                                        <p:tgtEl>
                                          <p:spTgt spid="5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par>
                          <p:cTn id="35" fill="hold" nodeType="afterGroup">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blinds(horizontal)">
                                      <p:cBhvr>
                                        <p:cTn id="3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a:xfrm>
            <a:off x="571500" y="1143000"/>
            <a:ext cx="8153400" cy="857250"/>
          </a:xfrm>
        </p:spPr>
        <p:txBody>
          <a:bodyPr/>
          <a:lstStyle/>
          <a:p>
            <a:pPr>
              <a:buFont typeface="Wingdings" pitchFamily="2" charset="2"/>
              <a:buNone/>
            </a:pPr>
            <a:r>
              <a:rPr lang="zh-CN" altLang="zh-CN"/>
              <a:t>例</a:t>
            </a:r>
            <a:r>
              <a:rPr lang="en-US" altLang="zh-CN"/>
              <a:t>2.11</a:t>
            </a:r>
            <a:r>
              <a:rPr lang="zh-CN" altLang="zh-CN"/>
              <a:t>将例</a:t>
            </a:r>
            <a:r>
              <a:rPr lang="en-US" altLang="zh-CN"/>
              <a:t>2.1</a:t>
            </a:r>
            <a:r>
              <a:rPr lang="zh-CN" altLang="zh-CN"/>
              <a:t>的求</a:t>
            </a:r>
            <a:r>
              <a:rPr lang="en-US" altLang="zh-CN"/>
              <a:t>5!</a:t>
            </a:r>
            <a:r>
              <a:rPr lang="zh-CN" altLang="zh-CN"/>
              <a:t>算法用</a:t>
            </a:r>
            <a:r>
              <a:rPr lang="en-US" altLang="zh-CN"/>
              <a:t>N-S</a:t>
            </a:r>
            <a:r>
              <a:rPr lang="zh-CN" altLang="zh-CN"/>
              <a:t>图表示。</a:t>
            </a:r>
            <a:endParaRPr lang="zh-CN" altLang="en-US"/>
          </a:p>
        </p:txBody>
      </p:sp>
      <p:sp>
        <p:nvSpPr>
          <p:cNvPr id="5" name="流程图: 过程 4"/>
          <p:cNvSpPr>
            <a:spLocks noChangeArrowheads="1"/>
          </p:cNvSpPr>
          <p:nvPr/>
        </p:nvSpPr>
        <p:spPr bwMode="auto">
          <a:xfrm>
            <a:off x="2714625" y="2193925"/>
            <a:ext cx="3143250" cy="342900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cxnSp>
        <p:nvCxnSpPr>
          <p:cNvPr id="6" name="直接连接符 5"/>
          <p:cNvCxnSpPr>
            <a:cxnSpLocks noChangeShapeType="1"/>
          </p:cNvCxnSpPr>
          <p:nvPr/>
        </p:nvCxnSpPr>
        <p:spPr bwMode="auto">
          <a:xfrm>
            <a:off x="2714625" y="2765425"/>
            <a:ext cx="3143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8" name="TextBox 7"/>
          <p:cNvSpPr txBox="1">
            <a:spLocks noChangeArrowheads="1"/>
          </p:cNvSpPr>
          <p:nvPr/>
        </p:nvSpPr>
        <p:spPr bwMode="auto">
          <a:xfrm>
            <a:off x="2857500" y="4551363"/>
            <a:ext cx="1928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直到</a:t>
            </a:r>
            <a:r>
              <a:rPr lang="en-US" altLang="zh-CN" sz="2800" b="1">
                <a:solidFill>
                  <a:srgbClr val="0000CC"/>
                </a:solidFill>
              </a:rPr>
              <a:t>i&gt;5</a:t>
            </a:r>
            <a:endParaRPr lang="zh-CN" altLang="en-US" sz="2800" b="1">
              <a:solidFill>
                <a:srgbClr val="0000CC"/>
              </a:solidFill>
            </a:endParaRPr>
          </a:p>
        </p:txBody>
      </p:sp>
      <p:cxnSp>
        <p:nvCxnSpPr>
          <p:cNvPr id="9" name="直接连接符 8"/>
          <p:cNvCxnSpPr>
            <a:cxnSpLocks noChangeShapeType="1"/>
          </p:cNvCxnSpPr>
          <p:nvPr/>
        </p:nvCxnSpPr>
        <p:spPr bwMode="auto">
          <a:xfrm rot="5400000">
            <a:off x="4357688" y="3908425"/>
            <a:ext cx="11430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2" name="TextBox 11"/>
          <p:cNvSpPr txBox="1">
            <a:spLocks noChangeArrowheads="1"/>
          </p:cNvSpPr>
          <p:nvPr/>
        </p:nvSpPr>
        <p:spPr bwMode="auto">
          <a:xfrm>
            <a:off x="3857625" y="2265363"/>
            <a:ext cx="1000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1</a:t>
            </a:r>
            <a:r>
              <a:rPr lang="en-US" altLang="zh-CN" sz="2800" b="1">
                <a:solidFill>
                  <a:srgbClr val="0000CC"/>
                </a:solidFill>
                <a:sym typeface="Symbol" pitchFamily="18" charset="2"/>
              </a:rPr>
              <a:t>t</a:t>
            </a:r>
            <a:endParaRPr lang="zh-CN" altLang="en-US" sz="2800" b="1">
              <a:solidFill>
                <a:srgbClr val="0000CC"/>
              </a:solidFill>
            </a:endParaRPr>
          </a:p>
        </p:txBody>
      </p:sp>
      <p:sp>
        <p:nvSpPr>
          <p:cNvPr id="13" name="平行四边形 12"/>
          <p:cNvSpPr>
            <a:spLocks noChangeArrowheads="1"/>
          </p:cNvSpPr>
          <p:nvPr/>
        </p:nvSpPr>
        <p:spPr bwMode="auto">
          <a:xfrm>
            <a:off x="3074988" y="5072063"/>
            <a:ext cx="1571625" cy="571500"/>
          </a:xfrm>
          <a:prstGeom prst="parallelogram">
            <a:avLst>
              <a:gd name="adj" fmla="val 2500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输出</a:t>
            </a:r>
            <a:r>
              <a:rPr lang="en-US" altLang="zh-CN" sz="2800" b="1">
                <a:solidFill>
                  <a:srgbClr val="0000CC"/>
                </a:solidFill>
              </a:rPr>
              <a:t>t</a:t>
            </a:r>
            <a:endParaRPr lang="zh-CN" altLang="en-US" sz="2800" b="1">
              <a:solidFill>
                <a:srgbClr val="0000CC"/>
              </a:solidFill>
            </a:endParaRPr>
          </a:p>
        </p:txBody>
      </p:sp>
      <p:sp>
        <p:nvSpPr>
          <p:cNvPr id="19" name="TextBox 18"/>
          <p:cNvSpPr txBox="1">
            <a:spLocks noChangeArrowheads="1"/>
          </p:cNvSpPr>
          <p:nvPr/>
        </p:nvSpPr>
        <p:spPr bwMode="auto">
          <a:xfrm>
            <a:off x="3857625" y="2836863"/>
            <a:ext cx="1000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2</a:t>
            </a:r>
            <a:r>
              <a:rPr lang="en-US" altLang="zh-CN" sz="2800" b="1">
                <a:solidFill>
                  <a:srgbClr val="0000CC"/>
                </a:solidFill>
                <a:sym typeface="Symbol" pitchFamily="18" charset="2"/>
              </a:rPr>
              <a:t>i</a:t>
            </a:r>
            <a:endParaRPr lang="zh-CN" altLang="en-US" sz="2800" b="1">
              <a:solidFill>
                <a:srgbClr val="0000CC"/>
              </a:solidFill>
            </a:endParaRPr>
          </a:p>
        </p:txBody>
      </p:sp>
      <p:sp>
        <p:nvSpPr>
          <p:cNvPr id="20" name="TextBox 19"/>
          <p:cNvSpPr txBox="1">
            <a:spLocks noChangeArrowheads="1"/>
          </p:cNvSpPr>
          <p:nvPr/>
        </p:nvSpPr>
        <p:spPr bwMode="auto">
          <a:xfrm>
            <a:off x="3071813" y="3408363"/>
            <a:ext cx="1357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t*i</a:t>
            </a:r>
            <a:r>
              <a:rPr lang="en-US" altLang="zh-CN" sz="2800" b="1">
                <a:solidFill>
                  <a:srgbClr val="0000CC"/>
                </a:solidFill>
                <a:sym typeface="Symbol" pitchFamily="18" charset="2"/>
              </a:rPr>
              <a:t>t</a:t>
            </a:r>
            <a:endParaRPr lang="zh-CN" altLang="en-US" sz="2800" b="1">
              <a:solidFill>
                <a:srgbClr val="0000CC"/>
              </a:solidFill>
            </a:endParaRPr>
          </a:p>
        </p:txBody>
      </p:sp>
      <p:sp>
        <p:nvSpPr>
          <p:cNvPr id="22" name="TextBox 21"/>
          <p:cNvSpPr txBox="1">
            <a:spLocks noChangeArrowheads="1"/>
          </p:cNvSpPr>
          <p:nvPr/>
        </p:nvSpPr>
        <p:spPr bwMode="auto">
          <a:xfrm>
            <a:off x="3143250" y="3979863"/>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i+1</a:t>
            </a:r>
            <a:r>
              <a:rPr lang="en-US" altLang="zh-CN" sz="2800" b="1">
                <a:solidFill>
                  <a:srgbClr val="0000CC"/>
                </a:solidFill>
                <a:sym typeface="Symbol" pitchFamily="18" charset="2"/>
              </a:rPr>
              <a:t>i</a:t>
            </a:r>
            <a:endParaRPr lang="zh-CN" altLang="en-US" sz="2800" b="1">
              <a:solidFill>
                <a:srgbClr val="0000CC"/>
              </a:solidFill>
            </a:endParaRPr>
          </a:p>
        </p:txBody>
      </p:sp>
      <p:cxnSp>
        <p:nvCxnSpPr>
          <p:cNvPr id="25" name="直接连接符 24"/>
          <p:cNvCxnSpPr>
            <a:cxnSpLocks noChangeShapeType="1"/>
          </p:cNvCxnSpPr>
          <p:nvPr/>
        </p:nvCxnSpPr>
        <p:spPr bwMode="auto">
          <a:xfrm>
            <a:off x="2714625" y="3336925"/>
            <a:ext cx="3143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9" name="直接连接符 28"/>
          <p:cNvCxnSpPr>
            <a:cxnSpLocks noChangeShapeType="1"/>
          </p:cNvCxnSpPr>
          <p:nvPr/>
        </p:nvCxnSpPr>
        <p:spPr bwMode="auto">
          <a:xfrm>
            <a:off x="2714625" y="3908425"/>
            <a:ext cx="22145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1" name="直接连接符 30"/>
          <p:cNvCxnSpPr>
            <a:cxnSpLocks noChangeShapeType="1"/>
          </p:cNvCxnSpPr>
          <p:nvPr/>
        </p:nvCxnSpPr>
        <p:spPr bwMode="auto">
          <a:xfrm>
            <a:off x="2714625" y="4479925"/>
            <a:ext cx="22145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3" name="直接连接符 32"/>
          <p:cNvCxnSpPr>
            <a:cxnSpLocks noChangeShapeType="1"/>
          </p:cNvCxnSpPr>
          <p:nvPr/>
        </p:nvCxnSpPr>
        <p:spPr bwMode="auto">
          <a:xfrm>
            <a:off x="2714625" y="5051425"/>
            <a:ext cx="3143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pic>
        <p:nvPicPr>
          <p:cNvPr id="60432"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slide(fromLeft)">
                                      <p:cBhvr>
                                        <p:cTn id="21" dur="500"/>
                                        <p:tgtEl>
                                          <p:spTgt spid="25"/>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slide(fromLeft)">
                                      <p:cBhvr>
                                        <p:cTn id="30" dur="500"/>
                                        <p:tgtEl>
                                          <p:spTgt spid="29"/>
                                        </p:tgtEl>
                                      </p:cBhvr>
                                    </p:animEffect>
                                  </p:childTnLst>
                                </p:cTn>
                              </p:par>
                              <p:par>
                                <p:cTn id="31" presetID="12" presetClass="entr" presetSubtype="8"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slide(fromLeft)">
                                      <p:cBhvr>
                                        <p:cTn id="33" dur="500"/>
                                        <p:tgtEl>
                                          <p:spTgt spid="31"/>
                                        </p:tgtEl>
                                      </p:cBhvr>
                                    </p:animEffect>
                                  </p:childTnLst>
                                </p:cTn>
                              </p:par>
                            </p:childTnLst>
                          </p:cTn>
                        </p:par>
                        <p:par>
                          <p:cTn id="34" fill="hold" nodeType="afterGroup">
                            <p:stCondLst>
                              <p:cond delay="500"/>
                            </p:stCondLst>
                            <p:childTnLst>
                              <p:par>
                                <p:cTn id="35" presetID="12" presetClass="entr" presetSubtype="1"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lide(fromTop)">
                                      <p:cBhvr>
                                        <p:cTn id="37" dur="500"/>
                                        <p:tgtEl>
                                          <p:spTgt spid="9"/>
                                        </p:tgtEl>
                                      </p:cBhvr>
                                    </p:animEffect>
                                  </p:childTnLst>
                                </p:cTn>
                              </p:par>
                            </p:childTnLst>
                          </p:cTn>
                        </p:par>
                        <p:par>
                          <p:cTn id="38" fill="hold" nodeType="afterGroup">
                            <p:stCondLst>
                              <p:cond delay="1000"/>
                            </p:stCondLst>
                            <p:childTnLst>
                              <p:par>
                                <p:cTn id="39" presetID="3" presetClass="entr" presetSubtype="1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linds(horizontal)">
                                      <p:cBhvr>
                                        <p:cTn id="41" dur="500"/>
                                        <p:tgtEl>
                                          <p:spTgt spid="20"/>
                                        </p:tgtEl>
                                      </p:cBhvr>
                                    </p:animEffect>
                                  </p:childTnLst>
                                </p:cTn>
                              </p:par>
                            </p:childTnLst>
                          </p:cTn>
                        </p:par>
                        <p:par>
                          <p:cTn id="42" fill="hold" nodeType="afterGroup">
                            <p:stCondLst>
                              <p:cond delay="1500"/>
                            </p:stCondLst>
                            <p:childTnLst>
                              <p:par>
                                <p:cTn id="43" presetID="3" presetClass="entr" presetSubtype="1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linds(horizontal)">
                                      <p:cBhvr>
                                        <p:cTn id="45" dur="500"/>
                                        <p:tgtEl>
                                          <p:spTgt spid="2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slide(fromLeft)">
                                      <p:cBhvr>
                                        <p:cTn id="50" dur="500"/>
                                        <p:tgtEl>
                                          <p:spTgt spid="33"/>
                                        </p:tgtEl>
                                      </p:cBhvr>
                                    </p:animEffect>
                                  </p:childTnLst>
                                </p:cTn>
                              </p:par>
                            </p:childTnLst>
                          </p:cTn>
                        </p:par>
                        <p:par>
                          <p:cTn id="51" fill="hold" nodeType="afterGroup">
                            <p:stCondLst>
                              <p:cond delay="500"/>
                            </p:stCondLst>
                            <p:childTnLst>
                              <p:par>
                                <p:cTn id="52" presetID="3" presetClass="entr" presetSubtype="1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linds(horizontal)">
                                      <p:cBhvr>
                                        <p:cTn id="54" dur="500"/>
                                        <p:tgtEl>
                                          <p:spTgt spid="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linds(horizontal)">
                                      <p:cBhvr>
                                        <p:cTn id="5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2" grpId="0"/>
      <p:bldP spid="13" grpId="0"/>
      <p:bldP spid="19" grpId="0"/>
      <p:bldP spid="20" grpId="0"/>
      <p:bldP spid="2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539750" y="1000125"/>
            <a:ext cx="4175125" cy="5124450"/>
          </a:xfrm>
        </p:spPr>
        <p:txBody>
          <a:bodyPr/>
          <a:lstStyle/>
          <a:p>
            <a:pPr>
              <a:buFont typeface="Wingdings" pitchFamily="2" charset="2"/>
              <a:buNone/>
            </a:pPr>
            <a:r>
              <a:rPr lang="en-US" altLang="zh-CN"/>
              <a:t>  </a:t>
            </a:r>
            <a:r>
              <a:rPr lang="zh-CN" altLang="zh-CN"/>
              <a:t>例</a:t>
            </a:r>
            <a:r>
              <a:rPr lang="en-US" altLang="zh-CN"/>
              <a:t>2.12 </a:t>
            </a:r>
            <a:r>
              <a:rPr lang="zh-CN" altLang="zh-CN"/>
              <a:t>将例</a:t>
            </a:r>
            <a:r>
              <a:rPr lang="en-US" altLang="zh-CN"/>
              <a:t>2.2</a:t>
            </a:r>
            <a:r>
              <a:rPr lang="zh-CN" altLang="zh-CN"/>
              <a:t>的算法用</a:t>
            </a:r>
            <a:r>
              <a:rPr lang="en-US" altLang="zh-CN"/>
              <a:t>N-S</a:t>
            </a:r>
            <a:r>
              <a:rPr lang="zh-CN" altLang="zh-CN"/>
              <a:t>图表示。将</a:t>
            </a:r>
            <a:r>
              <a:rPr lang="en-US" altLang="zh-CN"/>
              <a:t>50</a:t>
            </a:r>
            <a:r>
              <a:rPr lang="zh-CN" altLang="zh-CN"/>
              <a:t>名学生中成绩高于</a:t>
            </a:r>
            <a:r>
              <a:rPr lang="en-US" altLang="zh-CN"/>
              <a:t>80</a:t>
            </a:r>
            <a:r>
              <a:rPr lang="zh-CN" altLang="zh-CN"/>
              <a:t>分者的学号和成绩输出。</a:t>
            </a:r>
            <a:endParaRPr lang="zh-CN" altLang="en-US"/>
          </a:p>
        </p:txBody>
      </p:sp>
      <p:sp>
        <p:nvSpPr>
          <p:cNvPr id="5" name="流程图: 过程 4"/>
          <p:cNvSpPr>
            <a:spLocks noChangeArrowheads="1"/>
          </p:cNvSpPr>
          <p:nvPr/>
        </p:nvSpPr>
        <p:spPr bwMode="auto">
          <a:xfrm>
            <a:off x="4857750" y="1000125"/>
            <a:ext cx="3786188" cy="5214938"/>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7" name="TextBox 6"/>
          <p:cNvSpPr txBox="1">
            <a:spLocks noChangeArrowheads="1"/>
          </p:cNvSpPr>
          <p:nvPr/>
        </p:nvSpPr>
        <p:spPr bwMode="auto">
          <a:xfrm>
            <a:off x="5429250" y="5643563"/>
            <a:ext cx="1928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直到</a:t>
            </a:r>
            <a:r>
              <a:rPr lang="en-US" altLang="zh-CN" sz="2800" b="1">
                <a:solidFill>
                  <a:srgbClr val="0000CC"/>
                </a:solidFill>
              </a:rPr>
              <a:t>i&gt;50</a:t>
            </a:r>
            <a:endParaRPr lang="zh-CN" altLang="en-US" sz="2800" b="1">
              <a:solidFill>
                <a:srgbClr val="0000CC"/>
              </a:solidFill>
            </a:endParaRPr>
          </a:p>
        </p:txBody>
      </p:sp>
      <p:cxnSp>
        <p:nvCxnSpPr>
          <p:cNvPr id="8" name="直接连接符 7"/>
          <p:cNvCxnSpPr>
            <a:cxnSpLocks noChangeShapeType="1"/>
          </p:cNvCxnSpPr>
          <p:nvPr/>
        </p:nvCxnSpPr>
        <p:spPr bwMode="auto">
          <a:xfrm rot="5400000">
            <a:off x="7000875" y="4714876"/>
            <a:ext cx="1857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9" name="TextBox 8"/>
          <p:cNvSpPr txBox="1">
            <a:spLocks noChangeArrowheads="1"/>
          </p:cNvSpPr>
          <p:nvPr/>
        </p:nvSpPr>
        <p:spPr bwMode="auto">
          <a:xfrm>
            <a:off x="6286500" y="1000125"/>
            <a:ext cx="1000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1</a:t>
            </a:r>
            <a:r>
              <a:rPr lang="en-US" altLang="zh-CN" sz="2800" b="1">
                <a:solidFill>
                  <a:srgbClr val="0000CC"/>
                </a:solidFill>
                <a:sym typeface="Symbol" pitchFamily="18" charset="2"/>
              </a:rPr>
              <a:t>t</a:t>
            </a:r>
            <a:endParaRPr lang="zh-CN" altLang="en-US" sz="2800" b="1">
              <a:solidFill>
                <a:srgbClr val="0000CC"/>
              </a:solidFill>
            </a:endParaRPr>
          </a:p>
        </p:txBody>
      </p:sp>
      <p:sp>
        <p:nvSpPr>
          <p:cNvPr id="11" name="TextBox 10"/>
          <p:cNvSpPr txBox="1">
            <a:spLocks noChangeArrowheads="1"/>
          </p:cNvSpPr>
          <p:nvPr/>
        </p:nvSpPr>
        <p:spPr bwMode="auto">
          <a:xfrm>
            <a:off x="6143625" y="3265488"/>
            <a:ext cx="1000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1</a:t>
            </a:r>
            <a:r>
              <a:rPr lang="en-US" altLang="zh-CN" sz="2800" b="1">
                <a:solidFill>
                  <a:srgbClr val="0000CC"/>
                </a:solidFill>
                <a:sym typeface="Symbol" pitchFamily="18" charset="2"/>
              </a:rPr>
              <a:t>i</a:t>
            </a:r>
            <a:endParaRPr lang="zh-CN" altLang="en-US" sz="2800" b="1">
              <a:solidFill>
                <a:srgbClr val="0000CC"/>
              </a:solidFill>
            </a:endParaRPr>
          </a:p>
        </p:txBody>
      </p:sp>
      <p:sp>
        <p:nvSpPr>
          <p:cNvPr id="13" name="TextBox 12"/>
          <p:cNvSpPr txBox="1">
            <a:spLocks noChangeArrowheads="1"/>
          </p:cNvSpPr>
          <p:nvPr/>
        </p:nvSpPr>
        <p:spPr bwMode="auto">
          <a:xfrm>
            <a:off x="5934075" y="5097463"/>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i+1</a:t>
            </a:r>
            <a:r>
              <a:rPr lang="en-US" altLang="zh-CN" sz="2800" b="1">
                <a:solidFill>
                  <a:srgbClr val="0000CC"/>
                </a:solidFill>
                <a:sym typeface="Symbol" pitchFamily="18" charset="2"/>
              </a:rPr>
              <a:t>i</a:t>
            </a:r>
            <a:endParaRPr lang="zh-CN" altLang="en-US" sz="2800" b="1">
              <a:solidFill>
                <a:srgbClr val="0000CC"/>
              </a:solidFill>
            </a:endParaRPr>
          </a:p>
        </p:txBody>
      </p:sp>
      <p:cxnSp>
        <p:nvCxnSpPr>
          <p:cNvPr id="15" name="直接连接符 14"/>
          <p:cNvCxnSpPr>
            <a:cxnSpLocks noChangeShapeType="1"/>
          </p:cNvCxnSpPr>
          <p:nvPr/>
        </p:nvCxnSpPr>
        <p:spPr bwMode="auto">
          <a:xfrm>
            <a:off x="4857750" y="4500563"/>
            <a:ext cx="307181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6" name="直接连接符 15"/>
          <p:cNvCxnSpPr>
            <a:cxnSpLocks noChangeShapeType="1"/>
          </p:cNvCxnSpPr>
          <p:nvPr/>
        </p:nvCxnSpPr>
        <p:spPr bwMode="auto">
          <a:xfrm>
            <a:off x="4857750" y="5072063"/>
            <a:ext cx="307181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7" name="直接连接符 16"/>
          <p:cNvCxnSpPr>
            <a:cxnSpLocks noChangeShapeType="1"/>
          </p:cNvCxnSpPr>
          <p:nvPr/>
        </p:nvCxnSpPr>
        <p:spPr bwMode="auto">
          <a:xfrm>
            <a:off x="4857750" y="5643563"/>
            <a:ext cx="307181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a:off x="4857750" y="1500188"/>
            <a:ext cx="378618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9" name="平行四边形 18"/>
          <p:cNvSpPr>
            <a:spLocks noChangeArrowheads="1"/>
          </p:cNvSpPr>
          <p:nvPr/>
        </p:nvSpPr>
        <p:spPr bwMode="auto">
          <a:xfrm>
            <a:off x="5214938" y="1500188"/>
            <a:ext cx="2286000" cy="571500"/>
          </a:xfrm>
          <a:prstGeom prst="parallelogram">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输入</a:t>
            </a:r>
            <a:r>
              <a:rPr lang="en-US" altLang="zh-CN" sz="2800" b="1">
                <a:solidFill>
                  <a:srgbClr val="0000CC"/>
                </a:solidFill>
              </a:rPr>
              <a:t>n</a:t>
            </a:r>
            <a:r>
              <a:rPr lang="en-US" altLang="zh-CN" sz="2800" b="1" baseline="-25000">
                <a:solidFill>
                  <a:srgbClr val="0000CC"/>
                </a:solidFill>
              </a:rPr>
              <a:t>i</a:t>
            </a:r>
            <a:r>
              <a:rPr lang="zh-CN" altLang="en-US" sz="2800" b="1">
                <a:solidFill>
                  <a:srgbClr val="0000CC"/>
                </a:solidFill>
              </a:rPr>
              <a:t>、</a:t>
            </a:r>
            <a:r>
              <a:rPr lang="en-US" altLang="zh-CN" sz="2800" b="1">
                <a:solidFill>
                  <a:srgbClr val="0000CC"/>
                </a:solidFill>
              </a:rPr>
              <a:t>g</a:t>
            </a:r>
            <a:r>
              <a:rPr lang="en-US" altLang="zh-CN" sz="2800" b="1" baseline="-25000">
                <a:solidFill>
                  <a:srgbClr val="0000CC"/>
                </a:solidFill>
              </a:rPr>
              <a:t>i</a:t>
            </a:r>
            <a:endParaRPr lang="zh-CN" altLang="en-US" sz="2800" b="1" baseline="-25000">
              <a:solidFill>
                <a:srgbClr val="0000CC"/>
              </a:solidFill>
            </a:endParaRPr>
          </a:p>
        </p:txBody>
      </p:sp>
      <p:cxnSp>
        <p:nvCxnSpPr>
          <p:cNvPr id="20" name="直接连接符 19"/>
          <p:cNvCxnSpPr>
            <a:cxnSpLocks noChangeShapeType="1"/>
          </p:cNvCxnSpPr>
          <p:nvPr/>
        </p:nvCxnSpPr>
        <p:spPr bwMode="auto">
          <a:xfrm>
            <a:off x="4929188" y="2071688"/>
            <a:ext cx="2500312"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TextBox 20"/>
          <p:cNvSpPr txBox="1">
            <a:spLocks noChangeArrowheads="1"/>
          </p:cNvSpPr>
          <p:nvPr/>
        </p:nvSpPr>
        <p:spPr bwMode="auto">
          <a:xfrm>
            <a:off x="5715000" y="2073275"/>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i+1</a:t>
            </a:r>
            <a:r>
              <a:rPr lang="en-US" altLang="zh-CN" sz="2800" b="1">
                <a:solidFill>
                  <a:srgbClr val="0000CC"/>
                </a:solidFill>
                <a:sym typeface="Symbol" pitchFamily="18" charset="2"/>
              </a:rPr>
              <a:t>i</a:t>
            </a:r>
            <a:endParaRPr lang="zh-CN" altLang="en-US" sz="2800" b="1">
              <a:solidFill>
                <a:srgbClr val="0000CC"/>
              </a:solidFill>
            </a:endParaRPr>
          </a:p>
        </p:txBody>
      </p:sp>
      <p:cxnSp>
        <p:nvCxnSpPr>
          <p:cNvPr id="23" name="直接连接符 22"/>
          <p:cNvCxnSpPr>
            <a:cxnSpLocks noChangeShapeType="1"/>
          </p:cNvCxnSpPr>
          <p:nvPr/>
        </p:nvCxnSpPr>
        <p:spPr bwMode="auto">
          <a:xfrm rot="5400000">
            <a:off x="6858000" y="2071688"/>
            <a:ext cx="11430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 name="直接连接符 23"/>
          <p:cNvCxnSpPr>
            <a:cxnSpLocks noChangeShapeType="1"/>
          </p:cNvCxnSpPr>
          <p:nvPr/>
        </p:nvCxnSpPr>
        <p:spPr bwMode="auto">
          <a:xfrm>
            <a:off x="4857750" y="2643188"/>
            <a:ext cx="25717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6" name="TextBox 25"/>
          <p:cNvSpPr txBox="1">
            <a:spLocks noChangeArrowheads="1"/>
          </p:cNvSpPr>
          <p:nvPr/>
        </p:nvSpPr>
        <p:spPr bwMode="auto">
          <a:xfrm>
            <a:off x="5429250" y="2643188"/>
            <a:ext cx="1928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直到</a:t>
            </a:r>
            <a:r>
              <a:rPr lang="en-US" altLang="zh-CN" sz="2800" b="1">
                <a:solidFill>
                  <a:srgbClr val="0000CC"/>
                </a:solidFill>
              </a:rPr>
              <a:t>i&gt;50</a:t>
            </a:r>
            <a:endParaRPr lang="zh-CN" altLang="en-US" sz="2800" b="1">
              <a:solidFill>
                <a:srgbClr val="0000CC"/>
              </a:solidFill>
            </a:endParaRPr>
          </a:p>
        </p:txBody>
      </p:sp>
      <p:sp>
        <p:nvSpPr>
          <p:cNvPr id="27" name="TextBox 26"/>
          <p:cNvSpPr txBox="1">
            <a:spLocks noChangeArrowheads="1"/>
          </p:cNvSpPr>
          <p:nvPr/>
        </p:nvSpPr>
        <p:spPr bwMode="auto">
          <a:xfrm>
            <a:off x="6000750" y="3760788"/>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g</a:t>
            </a:r>
            <a:r>
              <a:rPr lang="en-US" altLang="zh-CN" sz="2800" b="1" baseline="-25000">
                <a:solidFill>
                  <a:srgbClr val="0000CC"/>
                </a:solidFill>
              </a:rPr>
              <a:t>i</a:t>
            </a:r>
            <a:r>
              <a:rPr lang="en-US" altLang="zh-CN" sz="2800" b="1">
                <a:solidFill>
                  <a:srgbClr val="0000CC"/>
                </a:solidFill>
              </a:rPr>
              <a:t>≧80</a:t>
            </a:r>
            <a:endParaRPr lang="zh-CN" altLang="en-US" sz="2800" b="1">
              <a:solidFill>
                <a:srgbClr val="0000CC"/>
              </a:solidFill>
            </a:endParaRPr>
          </a:p>
        </p:txBody>
      </p:sp>
      <p:cxnSp>
        <p:nvCxnSpPr>
          <p:cNvPr id="34" name="直接连接符 33"/>
          <p:cNvCxnSpPr>
            <a:cxnSpLocks noChangeShapeType="1"/>
          </p:cNvCxnSpPr>
          <p:nvPr/>
        </p:nvCxnSpPr>
        <p:spPr bwMode="auto">
          <a:xfrm rot="10800000" flipV="1">
            <a:off x="6572250" y="3786188"/>
            <a:ext cx="1357313" cy="7143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8" name="直接连接符 37"/>
          <p:cNvCxnSpPr>
            <a:cxnSpLocks noChangeShapeType="1"/>
          </p:cNvCxnSpPr>
          <p:nvPr/>
        </p:nvCxnSpPr>
        <p:spPr bwMode="auto">
          <a:xfrm>
            <a:off x="4929188" y="3786188"/>
            <a:ext cx="1714500" cy="7143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0" name="TextBox 39"/>
          <p:cNvSpPr txBox="1">
            <a:spLocks noChangeArrowheads="1"/>
          </p:cNvSpPr>
          <p:nvPr/>
        </p:nvSpPr>
        <p:spPr bwMode="auto">
          <a:xfrm>
            <a:off x="7143750" y="4000500"/>
            <a:ext cx="785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否</a:t>
            </a:r>
          </a:p>
        </p:txBody>
      </p:sp>
      <p:sp>
        <p:nvSpPr>
          <p:cNvPr id="41" name="TextBox 40"/>
          <p:cNvSpPr txBox="1">
            <a:spLocks noChangeArrowheads="1"/>
          </p:cNvSpPr>
          <p:nvPr/>
        </p:nvSpPr>
        <p:spPr bwMode="auto">
          <a:xfrm>
            <a:off x="5072063" y="4000500"/>
            <a:ext cx="785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是</a:t>
            </a:r>
          </a:p>
        </p:txBody>
      </p:sp>
      <p:cxnSp>
        <p:nvCxnSpPr>
          <p:cNvPr id="43" name="直接连接符 42"/>
          <p:cNvCxnSpPr>
            <a:cxnSpLocks noChangeShapeType="1"/>
          </p:cNvCxnSpPr>
          <p:nvPr/>
        </p:nvCxnSpPr>
        <p:spPr bwMode="auto">
          <a:xfrm rot="5400000">
            <a:off x="6286500" y="4786313"/>
            <a:ext cx="571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5" name="平行四边形 44"/>
          <p:cNvSpPr>
            <a:spLocks noChangeArrowheads="1"/>
          </p:cNvSpPr>
          <p:nvPr/>
        </p:nvSpPr>
        <p:spPr bwMode="auto">
          <a:xfrm>
            <a:off x="4714875" y="4500563"/>
            <a:ext cx="2143125" cy="571500"/>
          </a:xfrm>
          <a:prstGeom prst="parallelogram">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输出</a:t>
            </a:r>
            <a:r>
              <a:rPr lang="en-US" altLang="zh-CN" sz="2800" b="1">
                <a:solidFill>
                  <a:srgbClr val="0000CC"/>
                </a:solidFill>
              </a:rPr>
              <a:t>n</a:t>
            </a:r>
            <a:r>
              <a:rPr lang="en-US" altLang="zh-CN" sz="2800" b="1" baseline="-25000">
                <a:solidFill>
                  <a:srgbClr val="0000CC"/>
                </a:solidFill>
              </a:rPr>
              <a:t>i</a:t>
            </a:r>
            <a:r>
              <a:rPr lang="en-US" altLang="zh-CN" sz="2800" b="1">
                <a:solidFill>
                  <a:srgbClr val="0000CC"/>
                </a:solidFill>
              </a:rPr>
              <a:t>,g</a:t>
            </a:r>
            <a:r>
              <a:rPr lang="en-US" altLang="zh-CN" sz="2800" b="1" baseline="-25000">
                <a:solidFill>
                  <a:srgbClr val="0000CC"/>
                </a:solidFill>
              </a:rPr>
              <a:t>i</a:t>
            </a:r>
            <a:endParaRPr lang="zh-CN" altLang="en-US" sz="2800" b="1" baseline="-25000">
              <a:solidFill>
                <a:srgbClr val="0000CC"/>
              </a:solidFill>
            </a:endParaRPr>
          </a:p>
        </p:txBody>
      </p:sp>
      <p:cxnSp>
        <p:nvCxnSpPr>
          <p:cNvPr id="62" name="直接连接符 61"/>
          <p:cNvCxnSpPr>
            <a:cxnSpLocks noChangeShapeType="1"/>
          </p:cNvCxnSpPr>
          <p:nvPr/>
        </p:nvCxnSpPr>
        <p:spPr bwMode="auto">
          <a:xfrm>
            <a:off x="4857750" y="3214688"/>
            <a:ext cx="378618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63" name="直接连接符 62"/>
          <p:cNvCxnSpPr>
            <a:cxnSpLocks noChangeShapeType="1"/>
          </p:cNvCxnSpPr>
          <p:nvPr/>
        </p:nvCxnSpPr>
        <p:spPr bwMode="auto">
          <a:xfrm>
            <a:off x="4857750" y="3786188"/>
            <a:ext cx="378618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pic>
        <p:nvPicPr>
          <p:cNvPr id="61468"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lide(fromLeft)">
                                      <p:cBhvr>
                                        <p:cTn id="12" dur="500"/>
                                        <p:tgtEl>
                                          <p:spTgt spid="18"/>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linds(horizontal)">
                                      <p:cBhvr>
                                        <p:cTn id="21" dur="500"/>
                                        <p:tgtEl>
                                          <p:spTgt spid="24"/>
                                        </p:tgtEl>
                                      </p:cBhvr>
                                    </p:animEffect>
                                  </p:childTnLst>
                                </p:cTn>
                              </p:par>
                              <p:par>
                                <p:cTn id="22" presetID="3" presetClass="entr" presetSubtype="1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par>
                          <p:cTn id="28" fill="hold" nodeType="afterGroup">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childTnLst>
                          </p:cTn>
                        </p:par>
                        <p:par>
                          <p:cTn id="32" fill="hold" nodeType="afterGroup">
                            <p:stCondLst>
                              <p:cond delay="1000"/>
                            </p:stCondLst>
                            <p:childTnLst>
                              <p:par>
                                <p:cTn id="33" presetID="3" presetClass="entr" presetSubtype="1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linds(horizontal)">
                                      <p:cBhvr>
                                        <p:cTn id="35" dur="500"/>
                                        <p:tgtEl>
                                          <p:spTgt spid="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8" fill="hold"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slide(fromLeft)">
                                      <p:cBhvr>
                                        <p:cTn id="40" dur="500"/>
                                        <p:tgtEl>
                                          <p:spTgt spid="62"/>
                                        </p:tgtEl>
                                      </p:cBhvr>
                                    </p:animEffect>
                                  </p:childTnLst>
                                </p:cTn>
                              </p:par>
                            </p:childTnLst>
                          </p:cTn>
                        </p:par>
                        <p:par>
                          <p:cTn id="41" fill="hold" nodeType="afterGroup">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linds(horizontal)">
                                      <p:cBhvr>
                                        <p:cTn id="44" dur="500"/>
                                        <p:tgtEl>
                                          <p:spTgt spid="2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8"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slide(fromLeft)">
                                      <p:cBhvr>
                                        <p:cTn id="49" dur="500"/>
                                        <p:tgtEl>
                                          <p:spTgt spid="63"/>
                                        </p:tgtEl>
                                      </p:cBhvr>
                                    </p:animEffect>
                                  </p:childTnLst>
                                </p:cTn>
                              </p:par>
                            </p:childTnLst>
                          </p:cTn>
                        </p:par>
                        <p:par>
                          <p:cTn id="50" fill="hold" nodeType="afterGroup">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blinds(horizontal)">
                                      <p:cBhvr>
                                        <p:cTn id="53" dur="500"/>
                                        <p:tgtEl>
                                          <p:spTgt spid="1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box(in)">
                                      <p:cBhvr>
                                        <p:cTn id="58" dur="500"/>
                                        <p:tgtEl>
                                          <p:spTgt spid="38"/>
                                        </p:tgtEl>
                                      </p:cBhvr>
                                    </p:animEffect>
                                  </p:childTnLst>
                                </p:cTn>
                              </p:par>
                              <p:par>
                                <p:cTn id="59" presetID="4" presetClass="entr" presetSubtype="16"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box(in)">
                                      <p:cBhvr>
                                        <p:cTn id="61" dur="500"/>
                                        <p:tgtEl>
                                          <p:spTgt spid="34"/>
                                        </p:tgtEl>
                                      </p:cBhvr>
                                    </p:animEffect>
                                  </p:childTnLst>
                                </p:cTn>
                              </p:par>
                            </p:childTnLst>
                          </p:cTn>
                        </p:par>
                        <p:par>
                          <p:cTn id="62" fill="hold" nodeType="afterGroup">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blinds(horizontal)">
                                      <p:cBhvr>
                                        <p:cTn id="65" dur="500"/>
                                        <p:tgtEl>
                                          <p:spTgt spid="2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8"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slide(fromLeft)">
                                      <p:cBhvr>
                                        <p:cTn id="70" dur="500"/>
                                        <p:tgtEl>
                                          <p:spTgt spid="15"/>
                                        </p:tgtEl>
                                      </p:cBhvr>
                                    </p:animEffect>
                                  </p:childTnLst>
                                </p:cTn>
                              </p:par>
                            </p:childTnLst>
                          </p:cTn>
                        </p:par>
                        <p:par>
                          <p:cTn id="71" fill="hold" nodeType="afterGroup">
                            <p:stCondLst>
                              <p:cond delay="500"/>
                            </p:stCondLst>
                            <p:childTnLst>
                              <p:par>
                                <p:cTn id="72" presetID="3" presetClass="entr" presetSubtype="10"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blinds(horizontal)">
                                      <p:cBhvr>
                                        <p:cTn id="74" dur="500"/>
                                        <p:tgtEl>
                                          <p:spTgt spid="4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8"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slide(fromLeft)">
                                      <p:cBhvr>
                                        <p:cTn id="79" dur="500"/>
                                        <p:tgtEl>
                                          <p:spTgt spid="16"/>
                                        </p:tgtEl>
                                      </p:cBhvr>
                                    </p:animEffect>
                                  </p:childTnLst>
                                </p:cTn>
                              </p:par>
                            </p:childTnLst>
                          </p:cTn>
                        </p:par>
                        <p:par>
                          <p:cTn id="80" fill="hold" nodeType="afterGroup">
                            <p:stCondLst>
                              <p:cond delay="500"/>
                            </p:stCondLst>
                            <p:childTnLst>
                              <p:par>
                                <p:cTn id="81" presetID="12" presetClass="entr" presetSubtype="1" fill="hold"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slide(fromTop)">
                                      <p:cBhvr>
                                        <p:cTn id="83" dur="500"/>
                                        <p:tgtEl>
                                          <p:spTgt spid="43"/>
                                        </p:tgtEl>
                                      </p:cBhvr>
                                    </p:animEffect>
                                  </p:childTnLst>
                                </p:cTn>
                              </p:par>
                            </p:childTnLst>
                          </p:cTn>
                        </p:par>
                        <p:par>
                          <p:cTn id="84" fill="hold" nodeType="afterGroup">
                            <p:stCondLst>
                              <p:cond delay="1000"/>
                            </p:stCondLst>
                            <p:childTnLst>
                              <p:par>
                                <p:cTn id="85" presetID="3" presetClass="entr" presetSubtype="10" fill="hold" grpId="0" nodeType="after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blinds(horizontal)">
                                      <p:cBhvr>
                                        <p:cTn id="87" dur="500"/>
                                        <p:tgtEl>
                                          <p:spTgt spid="4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blinds(horizontal)">
                                      <p:cBhvr>
                                        <p:cTn id="92" dur="500"/>
                                        <p:tgtEl>
                                          <p:spTgt spid="4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8"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slide(fromLeft)">
                                      <p:cBhvr>
                                        <p:cTn id="97" dur="500"/>
                                        <p:tgtEl>
                                          <p:spTgt spid="17"/>
                                        </p:tgtEl>
                                      </p:cBhvr>
                                    </p:animEffect>
                                  </p:childTnLst>
                                </p:cTn>
                              </p:par>
                            </p:childTnLst>
                          </p:cTn>
                        </p:par>
                        <p:par>
                          <p:cTn id="98" fill="hold" nodeType="afterGroup">
                            <p:stCondLst>
                              <p:cond delay="500"/>
                            </p:stCondLst>
                            <p:childTnLst>
                              <p:par>
                                <p:cTn id="99" presetID="12" presetClass="entr" presetSubtype="4" fill="hold" nodeType="after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slide(fromBottom)">
                                      <p:cBhvr>
                                        <p:cTn id="101" dur="500"/>
                                        <p:tgtEl>
                                          <p:spTgt spid="8"/>
                                        </p:tgtEl>
                                      </p:cBhvr>
                                    </p:animEffect>
                                  </p:childTnLst>
                                </p:cTn>
                              </p:par>
                            </p:childTnLst>
                          </p:cTn>
                        </p:par>
                        <p:par>
                          <p:cTn id="102" fill="hold" nodeType="afterGroup">
                            <p:stCondLst>
                              <p:cond delay="1000"/>
                            </p:stCondLst>
                            <p:childTnLst>
                              <p:par>
                                <p:cTn id="103" presetID="3" presetClass="entr" presetSubtype="10" fill="hold" grpId="0" nodeType="after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blinds(horizontal)">
                                      <p:cBhvr>
                                        <p:cTn id="105" dur="500"/>
                                        <p:tgtEl>
                                          <p:spTgt spid="13"/>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blinds(horizontal)">
                                      <p:cBhvr>
                                        <p:cTn id="1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P spid="11" grpId="0"/>
      <p:bldP spid="13" grpId="0"/>
      <p:bldP spid="19" grpId="0"/>
      <p:bldP spid="21" grpId="0"/>
      <p:bldP spid="26" grpId="0"/>
      <p:bldP spid="27" grpId="0"/>
      <p:bldP spid="40" grpId="0"/>
      <p:bldP spid="41" grpId="0"/>
      <p:bldP spid="4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a:xfrm>
            <a:off x="214313" y="642938"/>
            <a:ext cx="8786812" cy="785812"/>
          </a:xfrm>
        </p:spPr>
        <p:txBody>
          <a:bodyPr/>
          <a:lstStyle/>
          <a:p>
            <a:pPr>
              <a:buFont typeface="Wingdings" pitchFamily="2" charset="2"/>
              <a:buNone/>
            </a:pPr>
            <a:r>
              <a:rPr lang="zh-CN" altLang="zh-CN"/>
              <a:t>例</a:t>
            </a:r>
            <a:r>
              <a:rPr lang="en-US" altLang="zh-CN"/>
              <a:t>2.13 </a:t>
            </a:r>
            <a:r>
              <a:rPr lang="zh-CN" altLang="zh-CN"/>
              <a:t>将例</a:t>
            </a:r>
            <a:r>
              <a:rPr lang="en-US" altLang="zh-CN"/>
              <a:t>2.3</a:t>
            </a:r>
            <a:r>
              <a:rPr lang="zh-CN" altLang="zh-CN"/>
              <a:t>判定闰年的算法用</a:t>
            </a:r>
            <a:r>
              <a:rPr lang="en-US" altLang="zh-CN"/>
              <a:t>N-S</a:t>
            </a:r>
            <a:r>
              <a:rPr lang="zh-CN" altLang="zh-CN"/>
              <a:t>图表示</a:t>
            </a:r>
            <a:endParaRPr lang="zh-CN" altLang="en-US"/>
          </a:p>
        </p:txBody>
      </p:sp>
      <p:sp>
        <p:nvSpPr>
          <p:cNvPr id="5" name="流程图: 过程 4"/>
          <p:cNvSpPr>
            <a:spLocks noChangeArrowheads="1"/>
          </p:cNvSpPr>
          <p:nvPr/>
        </p:nvSpPr>
        <p:spPr bwMode="auto">
          <a:xfrm>
            <a:off x="357188" y="1428750"/>
            <a:ext cx="8358187" cy="5214938"/>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6" name="TextBox 5"/>
          <p:cNvSpPr txBox="1">
            <a:spLocks noChangeArrowheads="1"/>
          </p:cNvSpPr>
          <p:nvPr/>
        </p:nvSpPr>
        <p:spPr bwMode="auto">
          <a:xfrm>
            <a:off x="2428875" y="6072188"/>
            <a:ext cx="328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直到</a:t>
            </a:r>
            <a:r>
              <a:rPr lang="en-US" altLang="zh-CN" sz="2800" b="1">
                <a:solidFill>
                  <a:srgbClr val="0000CC"/>
                </a:solidFill>
              </a:rPr>
              <a:t>year&gt;2500</a:t>
            </a:r>
            <a:endParaRPr lang="zh-CN" altLang="en-US" sz="2800" b="1">
              <a:solidFill>
                <a:srgbClr val="0000CC"/>
              </a:solidFill>
            </a:endParaRPr>
          </a:p>
        </p:txBody>
      </p:sp>
      <p:sp>
        <p:nvSpPr>
          <p:cNvPr id="8" name="TextBox 7"/>
          <p:cNvSpPr txBox="1">
            <a:spLocks noChangeArrowheads="1"/>
          </p:cNvSpPr>
          <p:nvPr/>
        </p:nvSpPr>
        <p:spPr bwMode="auto">
          <a:xfrm>
            <a:off x="3143250" y="1428750"/>
            <a:ext cx="2500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2000</a:t>
            </a:r>
            <a:r>
              <a:rPr lang="en-US" altLang="zh-CN" sz="2800" b="1">
                <a:solidFill>
                  <a:srgbClr val="0000CC"/>
                </a:solidFill>
                <a:sym typeface="Symbol" pitchFamily="18" charset="2"/>
              </a:rPr>
              <a:t>year</a:t>
            </a:r>
            <a:endParaRPr lang="zh-CN" altLang="en-US" sz="2800" b="1">
              <a:solidFill>
                <a:srgbClr val="0000CC"/>
              </a:solidFill>
            </a:endParaRPr>
          </a:p>
        </p:txBody>
      </p:sp>
      <p:sp>
        <p:nvSpPr>
          <p:cNvPr id="10" name="TextBox 9"/>
          <p:cNvSpPr txBox="1">
            <a:spLocks noChangeArrowheads="1"/>
          </p:cNvSpPr>
          <p:nvPr/>
        </p:nvSpPr>
        <p:spPr bwMode="auto">
          <a:xfrm>
            <a:off x="2643188" y="5378450"/>
            <a:ext cx="2786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year+1</a:t>
            </a:r>
            <a:r>
              <a:rPr lang="en-US" altLang="zh-CN" sz="2800" b="1">
                <a:solidFill>
                  <a:srgbClr val="0000CC"/>
                </a:solidFill>
                <a:sym typeface="Symbol" pitchFamily="18" charset="2"/>
              </a:rPr>
              <a:t>year</a:t>
            </a:r>
            <a:endParaRPr lang="zh-CN" altLang="en-US" sz="2800" b="1">
              <a:solidFill>
                <a:srgbClr val="0000CC"/>
              </a:solidFill>
            </a:endParaRPr>
          </a:p>
        </p:txBody>
      </p:sp>
      <p:cxnSp>
        <p:nvCxnSpPr>
          <p:cNvPr id="12" name="直接连接符 11"/>
          <p:cNvCxnSpPr>
            <a:cxnSpLocks noChangeShapeType="1"/>
          </p:cNvCxnSpPr>
          <p:nvPr/>
        </p:nvCxnSpPr>
        <p:spPr bwMode="auto">
          <a:xfrm>
            <a:off x="357188" y="5286375"/>
            <a:ext cx="7715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3" name="直接连接符 12"/>
          <p:cNvCxnSpPr>
            <a:cxnSpLocks noChangeShapeType="1"/>
          </p:cNvCxnSpPr>
          <p:nvPr/>
        </p:nvCxnSpPr>
        <p:spPr bwMode="auto">
          <a:xfrm>
            <a:off x="357188" y="6000750"/>
            <a:ext cx="7715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4" name="直接连接符 13"/>
          <p:cNvCxnSpPr>
            <a:cxnSpLocks noChangeShapeType="1"/>
          </p:cNvCxnSpPr>
          <p:nvPr/>
        </p:nvCxnSpPr>
        <p:spPr bwMode="auto">
          <a:xfrm>
            <a:off x="357188" y="1928813"/>
            <a:ext cx="835818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rot="10800000" flipV="1">
            <a:off x="6357938" y="1928813"/>
            <a:ext cx="1785937" cy="7143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9" name="直接连接符 18"/>
          <p:cNvCxnSpPr>
            <a:cxnSpLocks noChangeShapeType="1"/>
          </p:cNvCxnSpPr>
          <p:nvPr/>
        </p:nvCxnSpPr>
        <p:spPr bwMode="auto">
          <a:xfrm>
            <a:off x="357188" y="1928813"/>
            <a:ext cx="6072187" cy="7143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2" name="直接连接符 21"/>
          <p:cNvCxnSpPr>
            <a:cxnSpLocks noChangeShapeType="1"/>
          </p:cNvCxnSpPr>
          <p:nvPr/>
        </p:nvCxnSpPr>
        <p:spPr bwMode="auto">
          <a:xfrm rot="10800000" flipV="1">
            <a:off x="4143375" y="3429000"/>
            <a:ext cx="2286000" cy="78581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3" name="直接连接符 22"/>
          <p:cNvCxnSpPr>
            <a:cxnSpLocks noChangeShapeType="1"/>
          </p:cNvCxnSpPr>
          <p:nvPr/>
        </p:nvCxnSpPr>
        <p:spPr bwMode="auto">
          <a:xfrm>
            <a:off x="1785938" y="3429000"/>
            <a:ext cx="2357437" cy="78581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TextBox 23"/>
          <p:cNvSpPr txBox="1">
            <a:spLocks noChangeArrowheads="1"/>
          </p:cNvSpPr>
          <p:nvPr/>
        </p:nvSpPr>
        <p:spPr bwMode="auto">
          <a:xfrm>
            <a:off x="5572125" y="3714750"/>
            <a:ext cx="785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否</a:t>
            </a:r>
          </a:p>
        </p:txBody>
      </p:sp>
      <p:sp>
        <p:nvSpPr>
          <p:cNvPr id="25" name="TextBox 24"/>
          <p:cNvSpPr txBox="1">
            <a:spLocks noChangeArrowheads="1"/>
          </p:cNvSpPr>
          <p:nvPr/>
        </p:nvSpPr>
        <p:spPr bwMode="auto">
          <a:xfrm>
            <a:off x="1857375" y="3714750"/>
            <a:ext cx="785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是</a:t>
            </a:r>
          </a:p>
        </p:txBody>
      </p:sp>
      <p:cxnSp>
        <p:nvCxnSpPr>
          <p:cNvPr id="26" name="直接连接符 25"/>
          <p:cNvCxnSpPr>
            <a:cxnSpLocks noChangeShapeType="1"/>
          </p:cNvCxnSpPr>
          <p:nvPr/>
        </p:nvCxnSpPr>
        <p:spPr bwMode="auto">
          <a:xfrm rot="5400000">
            <a:off x="3607594" y="4750594"/>
            <a:ext cx="1071562"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8" name="直接连接符 27"/>
          <p:cNvCxnSpPr>
            <a:cxnSpLocks noChangeShapeType="1"/>
          </p:cNvCxnSpPr>
          <p:nvPr/>
        </p:nvCxnSpPr>
        <p:spPr bwMode="auto">
          <a:xfrm>
            <a:off x="357188" y="2643188"/>
            <a:ext cx="7715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9" name="直接连接符 28"/>
          <p:cNvCxnSpPr>
            <a:cxnSpLocks noChangeShapeType="1"/>
          </p:cNvCxnSpPr>
          <p:nvPr/>
        </p:nvCxnSpPr>
        <p:spPr bwMode="auto">
          <a:xfrm>
            <a:off x="357188" y="3429000"/>
            <a:ext cx="607218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32" name="TextBox 31"/>
          <p:cNvSpPr txBox="1">
            <a:spLocks noChangeArrowheads="1"/>
          </p:cNvSpPr>
          <p:nvPr/>
        </p:nvSpPr>
        <p:spPr bwMode="auto">
          <a:xfrm>
            <a:off x="4929188" y="1928813"/>
            <a:ext cx="2357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year%4</a:t>
            </a:r>
            <a:r>
              <a:rPr lang="zh-CN" altLang="en-US" sz="2800" b="1">
                <a:solidFill>
                  <a:srgbClr val="0000CC"/>
                </a:solidFill>
              </a:rPr>
              <a:t>为</a:t>
            </a:r>
            <a:r>
              <a:rPr lang="en-US" altLang="zh-CN" sz="2800" b="1">
                <a:solidFill>
                  <a:srgbClr val="0000CC"/>
                </a:solidFill>
              </a:rPr>
              <a:t>0</a:t>
            </a:r>
            <a:endParaRPr lang="zh-CN" altLang="en-US" sz="2800" b="1">
              <a:solidFill>
                <a:srgbClr val="0000CC"/>
              </a:solidFill>
            </a:endParaRPr>
          </a:p>
        </p:txBody>
      </p:sp>
      <p:sp>
        <p:nvSpPr>
          <p:cNvPr id="36" name="TextBox 35"/>
          <p:cNvSpPr txBox="1">
            <a:spLocks noChangeArrowheads="1"/>
          </p:cNvSpPr>
          <p:nvPr/>
        </p:nvSpPr>
        <p:spPr bwMode="auto">
          <a:xfrm>
            <a:off x="7429500" y="21431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否</a:t>
            </a:r>
          </a:p>
        </p:txBody>
      </p:sp>
      <p:sp>
        <p:nvSpPr>
          <p:cNvPr id="41" name="TextBox 40"/>
          <p:cNvSpPr txBox="1">
            <a:spLocks noChangeArrowheads="1"/>
          </p:cNvSpPr>
          <p:nvPr/>
        </p:nvSpPr>
        <p:spPr bwMode="auto">
          <a:xfrm>
            <a:off x="928688" y="2071688"/>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是</a:t>
            </a:r>
          </a:p>
        </p:txBody>
      </p:sp>
      <p:cxnSp>
        <p:nvCxnSpPr>
          <p:cNvPr id="42" name="直接连接符 41"/>
          <p:cNvCxnSpPr>
            <a:cxnSpLocks noChangeShapeType="1"/>
          </p:cNvCxnSpPr>
          <p:nvPr/>
        </p:nvCxnSpPr>
        <p:spPr bwMode="auto">
          <a:xfrm rot="5400000">
            <a:off x="5107781" y="3964782"/>
            <a:ext cx="264318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5" name="平行四边形 44"/>
          <p:cNvSpPr>
            <a:spLocks noChangeArrowheads="1"/>
          </p:cNvSpPr>
          <p:nvPr/>
        </p:nvSpPr>
        <p:spPr bwMode="auto">
          <a:xfrm>
            <a:off x="6286500" y="3071813"/>
            <a:ext cx="2071688" cy="1571625"/>
          </a:xfrm>
          <a:prstGeom prst="parallelogram">
            <a:avLst>
              <a:gd name="adj" fmla="val 2500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输出</a:t>
            </a:r>
            <a:endParaRPr lang="en-US" altLang="zh-CN" sz="2800" b="1">
              <a:solidFill>
                <a:srgbClr val="0000CC"/>
              </a:solidFill>
            </a:endParaRPr>
          </a:p>
          <a:p>
            <a:pPr algn="ctr" eaLnBrk="1" hangingPunct="1"/>
            <a:r>
              <a:rPr lang="en-US" altLang="zh-CN" sz="2800" b="1">
                <a:solidFill>
                  <a:srgbClr val="0000CC"/>
                </a:solidFill>
              </a:rPr>
              <a:t>year</a:t>
            </a:r>
          </a:p>
          <a:p>
            <a:pPr algn="ctr" eaLnBrk="1" hangingPunct="1"/>
            <a:r>
              <a:rPr lang="zh-CN" altLang="en-US" sz="2800" b="1">
                <a:solidFill>
                  <a:srgbClr val="0000CC"/>
                </a:solidFill>
              </a:rPr>
              <a:t>非闰年</a:t>
            </a:r>
          </a:p>
        </p:txBody>
      </p:sp>
      <p:cxnSp>
        <p:nvCxnSpPr>
          <p:cNvPr id="46" name="直接连接符 45"/>
          <p:cNvCxnSpPr>
            <a:cxnSpLocks noChangeShapeType="1"/>
          </p:cNvCxnSpPr>
          <p:nvPr/>
        </p:nvCxnSpPr>
        <p:spPr bwMode="auto">
          <a:xfrm>
            <a:off x="428625" y="2643188"/>
            <a:ext cx="1357313" cy="785812"/>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8" name="直接连接符 47"/>
          <p:cNvCxnSpPr>
            <a:cxnSpLocks noChangeShapeType="1"/>
          </p:cNvCxnSpPr>
          <p:nvPr/>
        </p:nvCxnSpPr>
        <p:spPr bwMode="auto">
          <a:xfrm rot="10800000" flipV="1">
            <a:off x="1785938" y="2643188"/>
            <a:ext cx="4714875" cy="785812"/>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1" name="TextBox 50"/>
          <p:cNvSpPr txBox="1">
            <a:spLocks noChangeArrowheads="1"/>
          </p:cNvSpPr>
          <p:nvPr/>
        </p:nvSpPr>
        <p:spPr bwMode="auto">
          <a:xfrm>
            <a:off x="1143000" y="2643188"/>
            <a:ext cx="3071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year%100</a:t>
            </a:r>
            <a:r>
              <a:rPr lang="zh-CN" altLang="en-US" sz="2800" b="1">
                <a:solidFill>
                  <a:srgbClr val="0000CC"/>
                </a:solidFill>
              </a:rPr>
              <a:t>不为</a:t>
            </a:r>
            <a:r>
              <a:rPr lang="en-US" altLang="zh-CN" sz="2800" b="1">
                <a:solidFill>
                  <a:srgbClr val="0000CC"/>
                </a:solidFill>
              </a:rPr>
              <a:t>0</a:t>
            </a:r>
            <a:endParaRPr lang="zh-CN" altLang="en-US" sz="2800" b="1">
              <a:solidFill>
                <a:srgbClr val="0000CC"/>
              </a:solidFill>
            </a:endParaRPr>
          </a:p>
        </p:txBody>
      </p:sp>
      <p:cxnSp>
        <p:nvCxnSpPr>
          <p:cNvPr id="60" name="直接连接符 59"/>
          <p:cNvCxnSpPr>
            <a:cxnSpLocks noChangeShapeType="1"/>
          </p:cNvCxnSpPr>
          <p:nvPr/>
        </p:nvCxnSpPr>
        <p:spPr bwMode="auto">
          <a:xfrm rot="5400000">
            <a:off x="857250" y="4357688"/>
            <a:ext cx="1857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61" name="TextBox 60"/>
          <p:cNvSpPr txBox="1">
            <a:spLocks noChangeArrowheads="1"/>
          </p:cNvSpPr>
          <p:nvPr/>
        </p:nvSpPr>
        <p:spPr bwMode="auto">
          <a:xfrm>
            <a:off x="2714625" y="3357563"/>
            <a:ext cx="3071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year%400</a:t>
            </a:r>
            <a:r>
              <a:rPr lang="zh-CN" altLang="en-US" sz="2800" b="1">
                <a:solidFill>
                  <a:srgbClr val="0000CC"/>
                </a:solidFill>
              </a:rPr>
              <a:t>为</a:t>
            </a:r>
            <a:r>
              <a:rPr lang="en-US" altLang="zh-CN" sz="2800" b="1">
                <a:solidFill>
                  <a:srgbClr val="0000CC"/>
                </a:solidFill>
              </a:rPr>
              <a:t>0</a:t>
            </a:r>
            <a:endParaRPr lang="zh-CN" altLang="en-US" sz="2800" b="1">
              <a:solidFill>
                <a:srgbClr val="0000CC"/>
              </a:solidFill>
            </a:endParaRPr>
          </a:p>
        </p:txBody>
      </p:sp>
      <p:cxnSp>
        <p:nvCxnSpPr>
          <p:cNvPr id="62" name="直接连接符 61"/>
          <p:cNvCxnSpPr>
            <a:cxnSpLocks noChangeShapeType="1"/>
          </p:cNvCxnSpPr>
          <p:nvPr/>
        </p:nvCxnSpPr>
        <p:spPr bwMode="auto">
          <a:xfrm>
            <a:off x="1785938" y="4214813"/>
            <a:ext cx="46434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66" name="TextBox 65"/>
          <p:cNvSpPr txBox="1">
            <a:spLocks noChangeArrowheads="1"/>
          </p:cNvSpPr>
          <p:nvPr/>
        </p:nvSpPr>
        <p:spPr bwMode="auto">
          <a:xfrm>
            <a:off x="428625" y="2928938"/>
            <a:ext cx="785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是</a:t>
            </a:r>
          </a:p>
        </p:txBody>
      </p:sp>
      <p:sp>
        <p:nvSpPr>
          <p:cNvPr id="67" name="TextBox 66"/>
          <p:cNvSpPr txBox="1">
            <a:spLocks noChangeArrowheads="1"/>
          </p:cNvSpPr>
          <p:nvPr/>
        </p:nvSpPr>
        <p:spPr bwMode="auto">
          <a:xfrm>
            <a:off x="5286375" y="2857500"/>
            <a:ext cx="785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否</a:t>
            </a:r>
          </a:p>
        </p:txBody>
      </p:sp>
      <p:sp>
        <p:nvSpPr>
          <p:cNvPr id="84" name="平行四边形 83"/>
          <p:cNvSpPr>
            <a:spLocks noChangeArrowheads="1"/>
          </p:cNvSpPr>
          <p:nvPr/>
        </p:nvSpPr>
        <p:spPr bwMode="auto">
          <a:xfrm>
            <a:off x="4000500" y="4143375"/>
            <a:ext cx="2428875" cy="1214438"/>
          </a:xfrm>
          <a:prstGeom prst="parallelogram">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输出</a:t>
            </a:r>
            <a:r>
              <a:rPr lang="en-US" altLang="zh-CN" sz="2800" b="1">
                <a:solidFill>
                  <a:srgbClr val="0000CC"/>
                </a:solidFill>
              </a:rPr>
              <a:t>year</a:t>
            </a:r>
          </a:p>
          <a:p>
            <a:pPr algn="ctr" eaLnBrk="1" hangingPunct="1"/>
            <a:r>
              <a:rPr lang="zh-CN" altLang="en-US" sz="2800" b="1">
                <a:solidFill>
                  <a:srgbClr val="0000CC"/>
                </a:solidFill>
              </a:rPr>
              <a:t>非闰年</a:t>
            </a:r>
          </a:p>
        </p:txBody>
      </p:sp>
      <p:sp>
        <p:nvSpPr>
          <p:cNvPr id="85" name="平行四边形 84"/>
          <p:cNvSpPr>
            <a:spLocks noChangeArrowheads="1"/>
          </p:cNvSpPr>
          <p:nvPr/>
        </p:nvSpPr>
        <p:spPr bwMode="auto">
          <a:xfrm>
            <a:off x="1643063" y="4214813"/>
            <a:ext cx="2428875" cy="1214437"/>
          </a:xfrm>
          <a:prstGeom prst="parallelogram">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输出</a:t>
            </a:r>
            <a:r>
              <a:rPr lang="en-US" altLang="zh-CN" sz="2800" b="1">
                <a:solidFill>
                  <a:srgbClr val="0000CC"/>
                </a:solidFill>
              </a:rPr>
              <a:t>year</a:t>
            </a:r>
          </a:p>
          <a:p>
            <a:pPr algn="ctr" eaLnBrk="1" hangingPunct="1"/>
            <a:r>
              <a:rPr lang="zh-CN" altLang="en-US" sz="2800" b="1">
                <a:solidFill>
                  <a:srgbClr val="0000CC"/>
                </a:solidFill>
              </a:rPr>
              <a:t>闰年</a:t>
            </a:r>
          </a:p>
        </p:txBody>
      </p:sp>
      <p:sp>
        <p:nvSpPr>
          <p:cNvPr id="86" name="平行四边形 85"/>
          <p:cNvSpPr>
            <a:spLocks noChangeArrowheads="1"/>
          </p:cNvSpPr>
          <p:nvPr/>
        </p:nvSpPr>
        <p:spPr bwMode="auto">
          <a:xfrm>
            <a:off x="214313" y="3429000"/>
            <a:ext cx="1785937" cy="1643063"/>
          </a:xfrm>
          <a:prstGeom prst="parallelogram">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输出</a:t>
            </a:r>
            <a:endParaRPr lang="en-US" altLang="zh-CN" sz="2800" b="1">
              <a:solidFill>
                <a:srgbClr val="0000CC"/>
              </a:solidFill>
            </a:endParaRPr>
          </a:p>
          <a:p>
            <a:pPr algn="ctr" eaLnBrk="1" hangingPunct="1"/>
            <a:r>
              <a:rPr lang="en-US" altLang="zh-CN" sz="2800" b="1">
                <a:solidFill>
                  <a:srgbClr val="0000CC"/>
                </a:solidFill>
              </a:rPr>
              <a:t>year</a:t>
            </a:r>
          </a:p>
          <a:p>
            <a:pPr algn="ctr" eaLnBrk="1" hangingPunct="1"/>
            <a:r>
              <a:rPr lang="zh-CN" altLang="en-US" sz="2800" b="1">
                <a:solidFill>
                  <a:srgbClr val="0000CC"/>
                </a:solidFill>
              </a:rPr>
              <a:t>闰年</a:t>
            </a:r>
          </a:p>
        </p:txBody>
      </p:sp>
      <p:cxnSp>
        <p:nvCxnSpPr>
          <p:cNvPr id="94" name="直接连接符 93"/>
          <p:cNvCxnSpPr>
            <a:cxnSpLocks noChangeShapeType="1"/>
          </p:cNvCxnSpPr>
          <p:nvPr/>
        </p:nvCxnSpPr>
        <p:spPr bwMode="auto">
          <a:xfrm rot="5400000">
            <a:off x="6036469" y="3964782"/>
            <a:ext cx="40719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pic>
        <p:nvPicPr>
          <p:cNvPr id="62500"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slide(fromLeft)">
                                      <p:cBhvr>
                                        <p:cTn id="21" dur="500"/>
                                        <p:tgtEl>
                                          <p:spTgt spid="13"/>
                                        </p:tgtEl>
                                      </p:cBhvr>
                                    </p:animEffect>
                                  </p:childTnLst>
                                </p:cTn>
                              </p:par>
                            </p:childTnLst>
                          </p:cTn>
                        </p:par>
                        <p:par>
                          <p:cTn id="22" fill="hold" nodeType="afterGroup">
                            <p:stCondLst>
                              <p:cond delay="500"/>
                            </p:stCondLst>
                            <p:childTnLst>
                              <p:par>
                                <p:cTn id="23" presetID="12" presetClass="entr" presetSubtype="4" fill="hold"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slide(fromBottom)">
                                      <p:cBhvr>
                                        <p:cTn id="25" dur="500"/>
                                        <p:tgtEl>
                                          <p:spTgt spid="94"/>
                                        </p:tgtEl>
                                      </p:cBhvr>
                                    </p:animEffect>
                                  </p:childTnLst>
                                </p:cTn>
                              </p:par>
                            </p:childTnLst>
                          </p:cTn>
                        </p:par>
                        <p:par>
                          <p:cTn id="26" fill="hold" nodeType="afterGroup">
                            <p:stCondLst>
                              <p:cond delay="1000"/>
                            </p:stCondLst>
                            <p:childTnLst>
                              <p:par>
                                <p:cTn id="27" presetID="12" presetClass="entr" presetSubtype="8"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slide(fromLeft)">
                                      <p:cBhvr>
                                        <p:cTn id="29" dur="500"/>
                                        <p:tgtEl>
                                          <p:spTgt spid="28"/>
                                        </p:tgtEl>
                                      </p:cBhvr>
                                    </p:animEffect>
                                  </p:childTnLst>
                                </p:cTn>
                              </p:par>
                            </p:childTnLst>
                          </p:cTn>
                        </p:par>
                        <p:par>
                          <p:cTn id="30" fill="hold" nodeType="afterGroup">
                            <p:stCondLst>
                              <p:cond delay="1500"/>
                            </p:stCondLst>
                            <p:childTnLst>
                              <p:par>
                                <p:cTn id="31" presetID="4" presetClass="entr" presetSubtype="16"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ox(in)">
                                      <p:cBhvr>
                                        <p:cTn id="33" dur="500"/>
                                        <p:tgtEl>
                                          <p:spTgt spid="19"/>
                                        </p:tgtEl>
                                      </p:cBhvr>
                                    </p:animEffect>
                                  </p:childTnLst>
                                </p:cTn>
                              </p:par>
                              <p:par>
                                <p:cTn id="34" presetID="4" presetClass="entr" presetSubtype="16"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ox(in)">
                                      <p:cBhvr>
                                        <p:cTn id="36" dur="500"/>
                                        <p:tgtEl>
                                          <p:spTgt spid="18"/>
                                        </p:tgtEl>
                                      </p:cBhvr>
                                    </p:animEffect>
                                  </p:childTnLst>
                                </p:cTn>
                              </p:par>
                            </p:childTnLst>
                          </p:cTn>
                        </p:par>
                        <p:par>
                          <p:cTn id="37" fill="hold" nodeType="afterGroup">
                            <p:stCondLst>
                              <p:cond delay="2000"/>
                            </p:stCondLst>
                            <p:childTnLst>
                              <p:par>
                                <p:cTn id="38" presetID="3" presetClass="entr" presetSubtype="10"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blinds(horizontal)">
                                      <p:cBhvr>
                                        <p:cTn id="40" dur="500"/>
                                        <p:tgtEl>
                                          <p:spTgt spid="3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blinds(horizontal)">
                                      <p:cBhvr>
                                        <p:cTn id="45" dur="500"/>
                                        <p:tgtEl>
                                          <p:spTgt spid="3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slide(fromLeft)">
                                      <p:cBhvr>
                                        <p:cTn id="50" dur="500"/>
                                        <p:tgtEl>
                                          <p:spTgt spid="12"/>
                                        </p:tgtEl>
                                      </p:cBhvr>
                                    </p:animEffect>
                                  </p:childTnLst>
                                </p:cTn>
                              </p:par>
                            </p:childTnLst>
                          </p:cTn>
                        </p:par>
                        <p:par>
                          <p:cTn id="51" fill="hold" nodeType="afterGroup">
                            <p:stCondLst>
                              <p:cond delay="500"/>
                            </p:stCondLst>
                            <p:childTnLst>
                              <p:par>
                                <p:cTn id="52" presetID="12" presetClass="entr" presetSubtype="4" fill="hold" nodeType="after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slide(fromBottom)">
                                      <p:cBhvr>
                                        <p:cTn id="54" dur="500"/>
                                        <p:tgtEl>
                                          <p:spTgt spid="42"/>
                                        </p:tgtEl>
                                      </p:cBhvr>
                                    </p:animEffect>
                                  </p:childTnLst>
                                </p:cTn>
                              </p:par>
                            </p:childTnLst>
                          </p:cTn>
                        </p:par>
                        <p:par>
                          <p:cTn id="55" fill="hold" nodeType="afterGroup">
                            <p:stCondLst>
                              <p:cond delay="1000"/>
                            </p:stCondLst>
                            <p:childTnLst>
                              <p:par>
                                <p:cTn id="56" presetID="3" presetClass="entr" presetSubtype="10"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blinds(horizontal)">
                                      <p:cBhvr>
                                        <p:cTn id="58" dur="500"/>
                                        <p:tgtEl>
                                          <p:spTgt spid="4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blinds(horizontal)">
                                      <p:cBhvr>
                                        <p:cTn id="63" dur="500"/>
                                        <p:tgtEl>
                                          <p:spTgt spid="4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8" fill="hold"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slide(fromLeft)">
                                      <p:cBhvr>
                                        <p:cTn id="68" dur="500"/>
                                        <p:tgtEl>
                                          <p:spTgt spid="29"/>
                                        </p:tgtEl>
                                      </p:cBhvr>
                                    </p:animEffect>
                                  </p:childTnLst>
                                </p:cTn>
                              </p:par>
                            </p:childTnLst>
                          </p:cTn>
                        </p:par>
                        <p:par>
                          <p:cTn id="69" fill="hold" nodeType="afterGroup">
                            <p:stCondLst>
                              <p:cond delay="500"/>
                            </p:stCondLst>
                            <p:childTnLst>
                              <p:par>
                                <p:cTn id="70" presetID="4" presetClass="entr" presetSubtype="16" fill="hold" nodeType="after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box(in)">
                                      <p:cBhvr>
                                        <p:cTn id="72" dur="500"/>
                                        <p:tgtEl>
                                          <p:spTgt spid="46"/>
                                        </p:tgtEl>
                                      </p:cBhvr>
                                    </p:animEffect>
                                  </p:childTnLst>
                                </p:cTn>
                              </p:par>
                              <p:par>
                                <p:cTn id="73" presetID="4" presetClass="entr" presetSubtype="16" fill="hold"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box(in)">
                                      <p:cBhvr>
                                        <p:cTn id="75" dur="500"/>
                                        <p:tgtEl>
                                          <p:spTgt spid="48"/>
                                        </p:tgtEl>
                                      </p:cBhvr>
                                    </p:animEffect>
                                  </p:childTnLst>
                                </p:cTn>
                              </p:par>
                            </p:childTnLst>
                          </p:cTn>
                        </p:par>
                        <p:par>
                          <p:cTn id="76" fill="hold" nodeType="afterGroup">
                            <p:stCondLst>
                              <p:cond delay="1000"/>
                            </p:stCondLst>
                            <p:childTnLst>
                              <p:par>
                                <p:cTn id="77" presetID="3" presetClass="entr" presetSubtype="10"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blinds(horizontal)">
                                      <p:cBhvr>
                                        <p:cTn id="79" dur="500"/>
                                        <p:tgtEl>
                                          <p:spTgt spid="5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blinds(horizontal)">
                                      <p:cBhvr>
                                        <p:cTn id="84" dur="500"/>
                                        <p:tgtEl>
                                          <p:spTgt spid="6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1" fill="hold" nodeType="click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slide(fromTop)">
                                      <p:cBhvr>
                                        <p:cTn id="89" dur="500"/>
                                        <p:tgtEl>
                                          <p:spTgt spid="60"/>
                                        </p:tgtEl>
                                      </p:cBhvr>
                                    </p:animEffect>
                                  </p:childTnLst>
                                </p:cTn>
                              </p:par>
                            </p:childTnLst>
                          </p:cTn>
                        </p:par>
                        <p:par>
                          <p:cTn id="90" fill="hold" nodeType="afterGroup">
                            <p:stCondLst>
                              <p:cond delay="500"/>
                            </p:stCondLst>
                            <p:childTnLst>
                              <p:par>
                                <p:cTn id="91" presetID="3" presetClass="entr" presetSubtype="10" fill="hold" grpId="0" nodeType="afterEffect">
                                  <p:stCondLst>
                                    <p:cond delay="0"/>
                                  </p:stCondLst>
                                  <p:childTnLst>
                                    <p:set>
                                      <p:cBhvr>
                                        <p:cTn id="92" dur="1" fill="hold">
                                          <p:stCondLst>
                                            <p:cond delay="0"/>
                                          </p:stCondLst>
                                        </p:cTn>
                                        <p:tgtEl>
                                          <p:spTgt spid="86"/>
                                        </p:tgtEl>
                                        <p:attrNameLst>
                                          <p:attrName>style.visibility</p:attrName>
                                        </p:attrNameLst>
                                      </p:cBhvr>
                                      <p:to>
                                        <p:strVal val="visible"/>
                                      </p:to>
                                    </p:set>
                                    <p:animEffect transition="in" filter="blinds(horizontal)">
                                      <p:cBhvr>
                                        <p:cTn id="93" dur="500"/>
                                        <p:tgtEl>
                                          <p:spTgt spid="8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blinds(horizontal)">
                                      <p:cBhvr>
                                        <p:cTn id="98" dur="500"/>
                                        <p:tgtEl>
                                          <p:spTgt spid="67"/>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8" fill="hold" nodeType="click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slide(fromLeft)">
                                      <p:cBhvr>
                                        <p:cTn id="103" dur="500"/>
                                        <p:tgtEl>
                                          <p:spTgt spid="62"/>
                                        </p:tgtEl>
                                      </p:cBhvr>
                                    </p:animEffect>
                                  </p:childTnLst>
                                </p:cTn>
                              </p:par>
                            </p:childTnLst>
                          </p:cTn>
                        </p:par>
                        <p:par>
                          <p:cTn id="104" fill="hold" nodeType="afterGroup">
                            <p:stCondLst>
                              <p:cond delay="500"/>
                            </p:stCondLst>
                            <p:childTnLst>
                              <p:par>
                                <p:cTn id="105" presetID="4" presetClass="entr" presetSubtype="16" fill="hold" nodeType="after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box(in)">
                                      <p:cBhvr>
                                        <p:cTn id="107" dur="500"/>
                                        <p:tgtEl>
                                          <p:spTgt spid="23"/>
                                        </p:tgtEl>
                                      </p:cBhvr>
                                    </p:animEffect>
                                  </p:childTnLst>
                                </p:cTn>
                              </p:par>
                            </p:childTnLst>
                          </p:cTn>
                        </p:par>
                        <p:par>
                          <p:cTn id="108" fill="hold" nodeType="afterGroup">
                            <p:stCondLst>
                              <p:cond delay="1000"/>
                            </p:stCondLst>
                            <p:childTnLst>
                              <p:par>
                                <p:cTn id="109" presetID="4" presetClass="entr" presetSubtype="16" fill="hold" nodeType="after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box(in)">
                                      <p:cBhvr>
                                        <p:cTn id="111" dur="500"/>
                                        <p:tgtEl>
                                          <p:spTgt spid="22"/>
                                        </p:tgtEl>
                                      </p:cBhvr>
                                    </p:animEffect>
                                  </p:childTnLst>
                                </p:cTn>
                              </p:par>
                            </p:childTnLst>
                          </p:cTn>
                        </p:par>
                        <p:par>
                          <p:cTn id="112" fill="hold" nodeType="afterGroup">
                            <p:stCondLst>
                              <p:cond delay="1500"/>
                            </p:stCondLst>
                            <p:childTnLst>
                              <p:par>
                                <p:cTn id="113" presetID="3" presetClass="entr" presetSubtype="10" fill="hold" grpId="0" nodeType="afterEffect">
                                  <p:stCondLst>
                                    <p:cond delay="0"/>
                                  </p:stCondLst>
                                  <p:childTnLst>
                                    <p:set>
                                      <p:cBhvr>
                                        <p:cTn id="114" dur="1" fill="hold">
                                          <p:stCondLst>
                                            <p:cond delay="0"/>
                                          </p:stCondLst>
                                        </p:cTn>
                                        <p:tgtEl>
                                          <p:spTgt spid="61"/>
                                        </p:tgtEl>
                                        <p:attrNameLst>
                                          <p:attrName>style.visibility</p:attrName>
                                        </p:attrNameLst>
                                      </p:cBhvr>
                                      <p:to>
                                        <p:strVal val="visible"/>
                                      </p:to>
                                    </p:set>
                                    <p:animEffect transition="in" filter="blinds(horizontal)">
                                      <p:cBhvr>
                                        <p:cTn id="115" dur="500"/>
                                        <p:tgtEl>
                                          <p:spTgt spid="61"/>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25"/>
                                        </p:tgtEl>
                                        <p:attrNameLst>
                                          <p:attrName>style.visibility</p:attrName>
                                        </p:attrNameLst>
                                      </p:cBhvr>
                                      <p:to>
                                        <p:strVal val="visible"/>
                                      </p:to>
                                    </p:set>
                                    <p:animEffect transition="in" filter="blinds(horizontal)">
                                      <p:cBhvr>
                                        <p:cTn id="120" dur="500"/>
                                        <p:tgtEl>
                                          <p:spTgt spid="25"/>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2" presetClass="entr" presetSubtype="1" fill="hold" nodeType="clickEffect">
                                  <p:stCondLst>
                                    <p:cond delay="0"/>
                                  </p:stCondLst>
                                  <p:childTnLst>
                                    <p:set>
                                      <p:cBhvr>
                                        <p:cTn id="124" dur="1" fill="hold">
                                          <p:stCondLst>
                                            <p:cond delay="0"/>
                                          </p:stCondLst>
                                        </p:cTn>
                                        <p:tgtEl>
                                          <p:spTgt spid="26"/>
                                        </p:tgtEl>
                                        <p:attrNameLst>
                                          <p:attrName>style.visibility</p:attrName>
                                        </p:attrNameLst>
                                      </p:cBhvr>
                                      <p:to>
                                        <p:strVal val="visible"/>
                                      </p:to>
                                    </p:set>
                                    <p:animEffect transition="in" filter="slide(fromTop)">
                                      <p:cBhvr>
                                        <p:cTn id="125" dur="500"/>
                                        <p:tgtEl>
                                          <p:spTgt spid="26"/>
                                        </p:tgtEl>
                                      </p:cBhvr>
                                    </p:animEffect>
                                  </p:childTnLst>
                                </p:cTn>
                              </p:par>
                            </p:childTnLst>
                          </p:cTn>
                        </p:par>
                        <p:par>
                          <p:cTn id="126" fill="hold" nodeType="afterGroup">
                            <p:stCondLst>
                              <p:cond delay="500"/>
                            </p:stCondLst>
                            <p:childTnLst>
                              <p:par>
                                <p:cTn id="127" presetID="3" presetClass="entr" presetSubtype="10" fill="hold" grpId="0" nodeType="afterEffect">
                                  <p:stCondLst>
                                    <p:cond delay="0"/>
                                  </p:stCondLst>
                                  <p:childTnLst>
                                    <p:set>
                                      <p:cBhvr>
                                        <p:cTn id="128" dur="1" fill="hold">
                                          <p:stCondLst>
                                            <p:cond delay="0"/>
                                          </p:stCondLst>
                                        </p:cTn>
                                        <p:tgtEl>
                                          <p:spTgt spid="85"/>
                                        </p:tgtEl>
                                        <p:attrNameLst>
                                          <p:attrName>style.visibility</p:attrName>
                                        </p:attrNameLst>
                                      </p:cBhvr>
                                      <p:to>
                                        <p:strVal val="visible"/>
                                      </p:to>
                                    </p:set>
                                    <p:animEffect transition="in" filter="blinds(horizontal)">
                                      <p:cBhvr>
                                        <p:cTn id="129" dur="500"/>
                                        <p:tgtEl>
                                          <p:spTgt spid="85"/>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blinds(horizontal)">
                                      <p:cBhvr>
                                        <p:cTn id="134" dur="500"/>
                                        <p:tgtEl>
                                          <p:spTgt spid="24"/>
                                        </p:tgtEl>
                                      </p:cBhvr>
                                    </p:animEffect>
                                  </p:childTnLst>
                                </p:cTn>
                              </p:par>
                            </p:childTnLst>
                          </p:cTn>
                        </p:par>
                        <p:par>
                          <p:cTn id="135" fill="hold" nodeType="afterGroup">
                            <p:stCondLst>
                              <p:cond delay="500"/>
                            </p:stCondLst>
                            <p:childTnLst>
                              <p:par>
                                <p:cTn id="136" presetID="3" presetClass="entr" presetSubtype="10" fill="hold" grpId="0" nodeType="afterEffect">
                                  <p:stCondLst>
                                    <p:cond delay="0"/>
                                  </p:stCondLst>
                                  <p:childTnLst>
                                    <p:set>
                                      <p:cBhvr>
                                        <p:cTn id="137" dur="1" fill="hold">
                                          <p:stCondLst>
                                            <p:cond delay="0"/>
                                          </p:stCondLst>
                                        </p:cTn>
                                        <p:tgtEl>
                                          <p:spTgt spid="84"/>
                                        </p:tgtEl>
                                        <p:attrNameLst>
                                          <p:attrName>style.visibility</p:attrName>
                                        </p:attrNameLst>
                                      </p:cBhvr>
                                      <p:to>
                                        <p:strVal val="visible"/>
                                      </p:to>
                                    </p:set>
                                    <p:animEffect transition="in" filter="blinds(horizontal)">
                                      <p:cBhvr>
                                        <p:cTn id="138" dur="500"/>
                                        <p:tgtEl>
                                          <p:spTgt spid="84"/>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10"/>
                                        </p:tgtEl>
                                        <p:attrNameLst>
                                          <p:attrName>style.visibility</p:attrName>
                                        </p:attrNameLst>
                                      </p:cBhvr>
                                      <p:to>
                                        <p:strVal val="visible"/>
                                      </p:to>
                                    </p:set>
                                    <p:animEffect transition="in" filter="blinds(horizontal)">
                                      <p:cBhvr>
                                        <p:cTn id="143" dur="500"/>
                                        <p:tgtEl>
                                          <p:spTgt spid="10"/>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6"/>
                                        </p:tgtEl>
                                        <p:attrNameLst>
                                          <p:attrName>style.visibility</p:attrName>
                                        </p:attrNameLst>
                                      </p:cBhvr>
                                      <p:to>
                                        <p:strVal val="visible"/>
                                      </p:to>
                                    </p:set>
                                    <p:animEffect transition="in" filter="blinds(horizontal)">
                                      <p:cBhvr>
                                        <p:cTn id="1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0" grpId="0"/>
      <p:bldP spid="24" grpId="0"/>
      <p:bldP spid="25" grpId="0"/>
      <p:bldP spid="32" grpId="0"/>
      <p:bldP spid="36" grpId="0"/>
      <p:bldP spid="41" grpId="0"/>
      <p:bldP spid="45" grpId="0"/>
      <p:bldP spid="51" grpId="0"/>
      <p:bldP spid="61" grpId="0"/>
      <p:bldP spid="66" grpId="0"/>
      <p:bldP spid="67" grpId="0"/>
      <p:bldP spid="84" grpId="0"/>
      <p:bldP spid="85" grpId="0"/>
      <p:bldP spid="8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539750" y="1285875"/>
            <a:ext cx="3603625" cy="2428875"/>
          </a:xfrm>
        </p:spPr>
        <p:txBody>
          <a:bodyPr/>
          <a:lstStyle/>
          <a:p>
            <a:pPr>
              <a:buFont typeface="Wingdings" pitchFamily="2" charset="2"/>
              <a:buNone/>
            </a:pPr>
            <a:r>
              <a:rPr lang="zh-CN" altLang="zh-CN"/>
              <a:t>例</a:t>
            </a:r>
            <a:r>
              <a:rPr lang="en-US" altLang="zh-CN"/>
              <a:t>2.14 </a:t>
            </a:r>
            <a:r>
              <a:rPr lang="zh-CN" altLang="zh-CN"/>
              <a:t>将例</a:t>
            </a:r>
            <a:r>
              <a:rPr lang="en-US" altLang="zh-CN"/>
              <a:t>2.4</a:t>
            </a:r>
            <a:r>
              <a:rPr lang="zh-CN" altLang="zh-CN"/>
              <a:t>的算法用</a:t>
            </a:r>
            <a:r>
              <a:rPr lang="en-US" altLang="zh-CN"/>
              <a:t>N-S</a:t>
            </a:r>
            <a:r>
              <a:rPr lang="zh-CN" altLang="zh-CN"/>
              <a:t>图表示。求</a:t>
            </a:r>
            <a:endParaRPr lang="zh-CN" altLang="en-US"/>
          </a:p>
        </p:txBody>
      </p:sp>
      <p:graphicFrame>
        <p:nvGraphicFramePr>
          <p:cNvPr id="8194" name="Object 1"/>
          <p:cNvGraphicFramePr>
            <a:graphicFrameLocks noChangeAspect="1"/>
          </p:cNvGraphicFramePr>
          <p:nvPr/>
        </p:nvGraphicFramePr>
        <p:xfrm>
          <a:off x="571500" y="3214688"/>
          <a:ext cx="4152900" cy="1071562"/>
        </p:xfrm>
        <a:graphic>
          <a:graphicData uri="http://schemas.openxmlformats.org/presentationml/2006/ole">
            <mc:AlternateContent xmlns:mc="http://schemas.openxmlformats.org/markup-compatibility/2006">
              <mc:Choice xmlns:v="urn:schemas-microsoft-com:vml" Requires="v">
                <p:oleObj spid="_x0000_s8218" name="公式" r:id="rId3" imgW="1790700" imgH="393700" progId="Equation.3">
                  <p:embed/>
                </p:oleObj>
              </mc:Choice>
              <mc:Fallback>
                <p:oleObj name="公式" r:id="rId3" imgW="1790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214688"/>
                        <a:ext cx="4152900"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流程图: 过程 5"/>
          <p:cNvSpPr>
            <a:spLocks noChangeArrowheads="1"/>
          </p:cNvSpPr>
          <p:nvPr/>
        </p:nvSpPr>
        <p:spPr bwMode="auto">
          <a:xfrm>
            <a:off x="5000625" y="857250"/>
            <a:ext cx="3929063" cy="5214938"/>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7" name="TextBox 6"/>
          <p:cNvSpPr txBox="1">
            <a:spLocks noChangeArrowheads="1"/>
          </p:cNvSpPr>
          <p:nvPr/>
        </p:nvSpPr>
        <p:spPr bwMode="auto">
          <a:xfrm>
            <a:off x="5214938" y="4929188"/>
            <a:ext cx="2786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直到</a:t>
            </a:r>
            <a:r>
              <a:rPr lang="en-US" altLang="zh-CN" sz="2800" b="1">
                <a:solidFill>
                  <a:srgbClr val="0000CC"/>
                </a:solidFill>
              </a:rPr>
              <a:t>deno&gt;100</a:t>
            </a:r>
            <a:endParaRPr lang="zh-CN" altLang="en-US" sz="2800" b="1">
              <a:solidFill>
                <a:srgbClr val="0000CC"/>
              </a:solidFill>
            </a:endParaRPr>
          </a:p>
        </p:txBody>
      </p:sp>
      <p:cxnSp>
        <p:nvCxnSpPr>
          <p:cNvPr id="8" name="直接连接符 7"/>
          <p:cNvCxnSpPr>
            <a:cxnSpLocks noChangeShapeType="1"/>
          </p:cNvCxnSpPr>
          <p:nvPr/>
        </p:nvCxnSpPr>
        <p:spPr bwMode="auto">
          <a:xfrm rot="5400000">
            <a:off x="7358062" y="3714751"/>
            <a:ext cx="24288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5429250" y="4429125"/>
            <a:ext cx="292893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lnSpc>
                <a:spcPts val="2700"/>
              </a:lnSpc>
            </a:pPr>
            <a:r>
              <a:rPr lang="en-US" altLang="zh-CN" sz="2800" b="1">
                <a:solidFill>
                  <a:srgbClr val="0000CC"/>
                </a:solidFill>
                <a:sym typeface="Symbol" pitchFamily="18" charset="2"/>
              </a:rPr>
              <a:t>deno+1deno</a:t>
            </a:r>
            <a:endParaRPr lang="zh-CN" altLang="en-US" sz="2800" b="1">
              <a:solidFill>
                <a:srgbClr val="0000CC"/>
              </a:solidFill>
            </a:endParaRPr>
          </a:p>
        </p:txBody>
      </p:sp>
      <p:sp>
        <p:nvSpPr>
          <p:cNvPr id="11" name="TextBox 10"/>
          <p:cNvSpPr txBox="1">
            <a:spLocks noChangeArrowheads="1"/>
          </p:cNvSpPr>
          <p:nvPr/>
        </p:nvSpPr>
        <p:spPr bwMode="auto">
          <a:xfrm>
            <a:off x="5732463" y="5521325"/>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输出</a:t>
            </a:r>
            <a:r>
              <a:rPr lang="en-US" altLang="zh-CN" sz="2800" b="1">
                <a:solidFill>
                  <a:srgbClr val="0000CC"/>
                </a:solidFill>
              </a:rPr>
              <a:t>sum</a:t>
            </a:r>
            <a:endParaRPr lang="zh-CN" altLang="en-US" sz="2800" b="1">
              <a:solidFill>
                <a:srgbClr val="0000CC"/>
              </a:solidFill>
            </a:endParaRPr>
          </a:p>
        </p:txBody>
      </p:sp>
      <p:cxnSp>
        <p:nvCxnSpPr>
          <p:cNvPr id="12" name="直接连接符 11"/>
          <p:cNvCxnSpPr>
            <a:cxnSpLocks noChangeShapeType="1"/>
          </p:cNvCxnSpPr>
          <p:nvPr/>
        </p:nvCxnSpPr>
        <p:spPr bwMode="auto">
          <a:xfrm>
            <a:off x="5000625" y="4357688"/>
            <a:ext cx="35718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3" name="直接连接符 12"/>
          <p:cNvCxnSpPr>
            <a:cxnSpLocks noChangeShapeType="1"/>
          </p:cNvCxnSpPr>
          <p:nvPr/>
        </p:nvCxnSpPr>
        <p:spPr bwMode="auto">
          <a:xfrm>
            <a:off x="5000625" y="4929188"/>
            <a:ext cx="35718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4" name="直接连接符 13"/>
          <p:cNvCxnSpPr>
            <a:cxnSpLocks noChangeShapeType="1"/>
          </p:cNvCxnSpPr>
          <p:nvPr/>
        </p:nvCxnSpPr>
        <p:spPr bwMode="auto">
          <a:xfrm>
            <a:off x="5000625" y="5500688"/>
            <a:ext cx="39290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5" name="直接连接符 14"/>
          <p:cNvCxnSpPr>
            <a:cxnSpLocks noChangeShapeType="1"/>
          </p:cNvCxnSpPr>
          <p:nvPr/>
        </p:nvCxnSpPr>
        <p:spPr bwMode="auto">
          <a:xfrm>
            <a:off x="5000625" y="1357313"/>
            <a:ext cx="39290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7" name="直接连接符 16"/>
          <p:cNvCxnSpPr>
            <a:cxnSpLocks noChangeShapeType="1"/>
          </p:cNvCxnSpPr>
          <p:nvPr/>
        </p:nvCxnSpPr>
        <p:spPr bwMode="auto">
          <a:xfrm>
            <a:off x="5072063" y="1928813"/>
            <a:ext cx="3857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0" name="直接连接符 19"/>
          <p:cNvCxnSpPr>
            <a:cxnSpLocks noChangeShapeType="1"/>
          </p:cNvCxnSpPr>
          <p:nvPr/>
        </p:nvCxnSpPr>
        <p:spPr bwMode="auto">
          <a:xfrm>
            <a:off x="5000625" y="2500313"/>
            <a:ext cx="39290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31" name="TextBox 30"/>
          <p:cNvSpPr txBox="1">
            <a:spLocks noChangeArrowheads="1"/>
          </p:cNvSpPr>
          <p:nvPr/>
        </p:nvSpPr>
        <p:spPr bwMode="auto">
          <a:xfrm>
            <a:off x="5764213" y="920750"/>
            <a:ext cx="1857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lnSpc>
                <a:spcPts val="2700"/>
              </a:lnSpc>
            </a:pPr>
            <a:r>
              <a:rPr lang="en-US" altLang="zh-CN" sz="2800" b="1">
                <a:solidFill>
                  <a:srgbClr val="0000CC"/>
                </a:solidFill>
              </a:rPr>
              <a:t>1</a:t>
            </a:r>
            <a:r>
              <a:rPr lang="en-US" altLang="zh-CN" sz="2800" b="1">
                <a:solidFill>
                  <a:srgbClr val="0000CC"/>
                </a:solidFill>
                <a:sym typeface="Symbol" pitchFamily="18" charset="2"/>
              </a:rPr>
              <a:t>sum</a:t>
            </a:r>
          </a:p>
        </p:txBody>
      </p:sp>
      <p:sp>
        <p:nvSpPr>
          <p:cNvPr id="32" name="TextBox 31"/>
          <p:cNvSpPr txBox="1">
            <a:spLocks noChangeArrowheads="1"/>
          </p:cNvSpPr>
          <p:nvPr/>
        </p:nvSpPr>
        <p:spPr bwMode="auto">
          <a:xfrm>
            <a:off x="5786438" y="1992313"/>
            <a:ext cx="1857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lnSpc>
                <a:spcPts val="2700"/>
              </a:lnSpc>
            </a:pPr>
            <a:r>
              <a:rPr lang="en-US" altLang="zh-CN" sz="2800" b="1">
                <a:solidFill>
                  <a:srgbClr val="0000CC"/>
                </a:solidFill>
                <a:sym typeface="Symbol" pitchFamily="18" charset="2"/>
              </a:rPr>
              <a:t>1sign</a:t>
            </a:r>
            <a:endParaRPr lang="zh-CN" altLang="en-US" sz="2800" b="1">
              <a:solidFill>
                <a:srgbClr val="0000CC"/>
              </a:solidFill>
            </a:endParaRPr>
          </a:p>
        </p:txBody>
      </p:sp>
      <p:sp>
        <p:nvSpPr>
          <p:cNvPr id="33" name="TextBox 32"/>
          <p:cNvSpPr txBox="1">
            <a:spLocks noChangeArrowheads="1"/>
          </p:cNvSpPr>
          <p:nvPr/>
        </p:nvSpPr>
        <p:spPr bwMode="auto">
          <a:xfrm>
            <a:off x="5715000" y="1428750"/>
            <a:ext cx="1857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lnSpc>
                <a:spcPts val="2700"/>
              </a:lnSpc>
            </a:pPr>
            <a:r>
              <a:rPr lang="en-US" altLang="zh-CN" sz="2800" b="1">
                <a:solidFill>
                  <a:srgbClr val="0000CC"/>
                </a:solidFill>
                <a:sym typeface="Symbol" pitchFamily="18" charset="2"/>
              </a:rPr>
              <a:t>2deno</a:t>
            </a:r>
          </a:p>
        </p:txBody>
      </p:sp>
      <p:cxnSp>
        <p:nvCxnSpPr>
          <p:cNvPr id="36" name="直接连接符 35"/>
          <p:cNvCxnSpPr>
            <a:cxnSpLocks noChangeShapeType="1"/>
          </p:cNvCxnSpPr>
          <p:nvPr/>
        </p:nvCxnSpPr>
        <p:spPr bwMode="auto">
          <a:xfrm>
            <a:off x="5000625" y="3071813"/>
            <a:ext cx="35718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7" name="直接连接符 36"/>
          <p:cNvCxnSpPr>
            <a:cxnSpLocks noChangeShapeType="1"/>
          </p:cNvCxnSpPr>
          <p:nvPr/>
        </p:nvCxnSpPr>
        <p:spPr bwMode="auto">
          <a:xfrm>
            <a:off x="5000625" y="3714750"/>
            <a:ext cx="35718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38" name="TextBox 37"/>
          <p:cNvSpPr txBox="1">
            <a:spLocks noChangeArrowheads="1"/>
          </p:cNvSpPr>
          <p:nvPr/>
        </p:nvSpPr>
        <p:spPr bwMode="auto">
          <a:xfrm>
            <a:off x="5286375" y="2571750"/>
            <a:ext cx="292893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lnSpc>
                <a:spcPts val="2700"/>
              </a:lnSpc>
            </a:pPr>
            <a:r>
              <a:rPr lang="en-US" altLang="zh-CN" sz="2800" b="1">
                <a:solidFill>
                  <a:srgbClr val="0000CC"/>
                </a:solidFill>
              </a:rPr>
              <a:t>(-1)*sign</a:t>
            </a:r>
            <a:r>
              <a:rPr lang="en-US" altLang="zh-CN" sz="2800" b="1">
                <a:solidFill>
                  <a:srgbClr val="0000CC"/>
                </a:solidFill>
                <a:sym typeface="Symbol" pitchFamily="18" charset="2"/>
              </a:rPr>
              <a:t>sign</a:t>
            </a:r>
          </a:p>
        </p:txBody>
      </p:sp>
      <p:sp>
        <p:nvSpPr>
          <p:cNvPr id="39" name="TextBox 38"/>
          <p:cNvSpPr txBox="1">
            <a:spLocks noChangeArrowheads="1"/>
          </p:cNvSpPr>
          <p:nvPr/>
        </p:nvSpPr>
        <p:spPr bwMode="auto">
          <a:xfrm>
            <a:off x="4929188" y="3143250"/>
            <a:ext cx="37861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0000CC"/>
                </a:solidFill>
                <a:sym typeface="Symbol" pitchFamily="18" charset="2"/>
              </a:rPr>
              <a:t>sign*(1/deno)term</a:t>
            </a:r>
          </a:p>
        </p:txBody>
      </p:sp>
      <p:sp>
        <p:nvSpPr>
          <p:cNvPr id="40" name="TextBox 39"/>
          <p:cNvSpPr txBox="1">
            <a:spLocks noChangeArrowheads="1"/>
          </p:cNvSpPr>
          <p:nvPr/>
        </p:nvSpPr>
        <p:spPr bwMode="auto">
          <a:xfrm>
            <a:off x="5127625" y="3811588"/>
            <a:ext cx="32861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lnSpc>
                <a:spcPts val="2700"/>
              </a:lnSpc>
            </a:pPr>
            <a:r>
              <a:rPr lang="en-US" altLang="zh-CN" sz="2800" b="1">
                <a:solidFill>
                  <a:srgbClr val="0000CC"/>
                </a:solidFill>
                <a:sym typeface="Symbol" pitchFamily="18" charset="2"/>
              </a:rPr>
              <a:t>sum+termsum</a:t>
            </a:r>
          </a:p>
        </p:txBody>
      </p:sp>
      <p:pic>
        <p:nvPicPr>
          <p:cNvPr id="8215" name="图片 4"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lide(fromLeft)">
                                      <p:cBhvr>
                                        <p:cTn id="12" dur="500"/>
                                        <p:tgtEl>
                                          <p:spTgt spid="17"/>
                                        </p:tgtEl>
                                      </p:cBhvr>
                                    </p:animEffect>
                                  </p:childTnLst>
                                </p:cTn>
                              </p:par>
                              <p:par>
                                <p:cTn id="13" presetID="1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Left)">
                                      <p:cBhvr>
                                        <p:cTn id="15" dur="500"/>
                                        <p:tgtEl>
                                          <p:spTgt spid="15"/>
                                        </p:tgtEl>
                                      </p:cBhvr>
                                    </p:animEffect>
                                  </p:childTnLst>
                                </p:cTn>
                              </p:par>
                              <p:par>
                                <p:cTn id="16" presetID="12" presetClass="entr" presetSubtype="8"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slide(fromLeft)">
                                      <p:cBhvr>
                                        <p:cTn id="18" dur="500"/>
                                        <p:tgtEl>
                                          <p:spTgt spid="20"/>
                                        </p:tgtEl>
                                      </p:cBhvr>
                                    </p:animEffect>
                                  </p:childTnLst>
                                </p:cTn>
                              </p:par>
                            </p:childTnLst>
                          </p:cTn>
                        </p:par>
                        <p:par>
                          <p:cTn id="19" fill="hold" nodeType="afterGroup">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par>
                          <p:cTn id="23" fill="hold" nodeType="afterGroup">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linds(horizontal)">
                                      <p:cBhvr>
                                        <p:cTn id="26" dur="500"/>
                                        <p:tgtEl>
                                          <p:spTgt spid="33"/>
                                        </p:tgtEl>
                                      </p:cBhvr>
                                    </p:animEffect>
                                  </p:childTnLst>
                                </p:cTn>
                              </p:par>
                            </p:childTnLst>
                          </p:cTn>
                        </p:par>
                        <p:par>
                          <p:cTn id="27" fill="hold" nodeType="afterGroup">
                            <p:stCondLst>
                              <p:cond delay="1500"/>
                            </p:stCondLst>
                            <p:childTnLst>
                              <p:par>
                                <p:cTn id="28" presetID="3" presetClass="entr" presetSubtype="1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linds(horizontal)">
                                      <p:cBhvr>
                                        <p:cTn id="30" dur="500"/>
                                        <p:tgtEl>
                                          <p:spTgt spid="3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slide(fromLeft)">
                                      <p:cBhvr>
                                        <p:cTn id="35" dur="500"/>
                                        <p:tgtEl>
                                          <p:spTgt spid="36"/>
                                        </p:tgtEl>
                                      </p:cBhvr>
                                    </p:animEffect>
                                  </p:childTnLst>
                                </p:cTn>
                              </p:par>
                              <p:par>
                                <p:cTn id="36" presetID="12" presetClass="entr" presetSubtype="8"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slide(fromLeft)">
                                      <p:cBhvr>
                                        <p:cTn id="38" dur="500"/>
                                        <p:tgtEl>
                                          <p:spTgt spid="37"/>
                                        </p:tgtEl>
                                      </p:cBhvr>
                                    </p:animEffect>
                                  </p:childTnLst>
                                </p:cTn>
                              </p:par>
                              <p:par>
                                <p:cTn id="39" presetID="12" presetClass="entr" presetSubtype="8"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slide(fromLeft)">
                                      <p:cBhvr>
                                        <p:cTn id="41" dur="500"/>
                                        <p:tgtEl>
                                          <p:spTgt spid="12"/>
                                        </p:tgtEl>
                                      </p:cBhvr>
                                    </p:animEffect>
                                  </p:childTnLst>
                                </p:cTn>
                              </p:par>
                              <p:par>
                                <p:cTn id="42" presetID="12" presetClass="entr" presetSubtype="8"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slide(fromLeft)">
                                      <p:cBhvr>
                                        <p:cTn id="44" dur="500"/>
                                        <p:tgtEl>
                                          <p:spTgt spid="13"/>
                                        </p:tgtEl>
                                      </p:cBhvr>
                                    </p:animEffect>
                                  </p:childTnLst>
                                </p:cTn>
                              </p:par>
                            </p:childTnLst>
                          </p:cTn>
                        </p:par>
                        <p:par>
                          <p:cTn id="45" fill="hold" nodeType="afterGroup">
                            <p:stCondLst>
                              <p:cond delay="500"/>
                            </p:stCondLst>
                            <p:childTnLst>
                              <p:par>
                                <p:cTn id="46" presetID="12" presetClass="entr" presetSubtype="1"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slide(fromTop)">
                                      <p:cBhvr>
                                        <p:cTn id="48" dur="500"/>
                                        <p:tgtEl>
                                          <p:spTgt spid="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blinds(horizontal)">
                                      <p:cBhvr>
                                        <p:cTn id="53" dur="500"/>
                                        <p:tgtEl>
                                          <p:spTgt spid="38"/>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blinds(horizontal)">
                                      <p:cBhvr>
                                        <p:cTn id="56" dur="500"/>
                                        <p:tgtEl>
                                          <p:spTgt spid="39"/>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blinds(horizontal)">
                                      <p:cBhvr>
                                        <p:cTn id="59" dur="500"/>
                                        <p:tgtEl>
                                          <p:spTgt spid="4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linds(horizontal)">
                                      <p:cBhvr>
                                        <p:cTn id="62" dur="500"/>
                                        <p:tgtEl>
                                          <p:spTgt spid="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8"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slide(fromLeft)">
                                      <p:cBhvr>
                                        <p:cTn id="67" dur="500"/>
                                        <p:tgtEl>
                                          <p:spTgt spid="14"/>
                                        </p:tgtEl>
                                      </p:cBhvr>
                                    </p:animEffect>
                                  </p:childTnLst>
                                </p:cTn>
                              </p:par>
                            </p:childTnLst>
                          </p:cTn>
                        </p:par>
                        <p:par>
                          <p:cTn id="68" fill="hold" nodeType="afterGroup">
                            <p:stCondLst>
                              <p:cond delay="500"/>
                            </p:stCondLst>
                            <p:childTnLst>
                              <p:par>
                                <p:cTn id="69" presetID="3" presetClass="entr" presetSubtype="10"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blinds(horizontal)">
                                      <p:cBhvr>
                                        <p:cTn id="71" dur="500"/>
                                        <p:tgtEl>
                                          <p:spTgt spid="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blinds(horizontal)">
                                      <p:cBhvr>
                                        <p:cTn id="7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P spid="11" grpId="0"/>
      <p:bldP spid="31" grpId="0"/>
      <p:bldP spid="32" grpId="0"/>
      <p:bldP spid="33" grpId="0"/>
      <p:bldP spid="38" grpId="0"/>
      <p:bldP spid="39" grpId="0"/>
      <p:bldP spid="4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813" y="928688"/>
            <a:ext cx="7572375" cy="5214937"/>
          </a:xfrm>
        </p:spPr>
        <p:txBody>
          <a:bodyPr/>
          <a:lstStyle/>
          <a:p>
            <a:pPr>
              <a:buFont typeface="Wingdings" pitchFamily="2" charset="2"/>
              <a:buNone/>
            </a:pPr>
            <a:r>
              <a:rPr lang="en-US" altLang="zh-CN"/>
              <a:t>  </a:t>
            </a:r>
            <a:r>
              <a:rPr lang="zh-CN" altLang="zh-CN"/>
              <a:t>例</a:t>
            </a:r>
            <a:r>
              <a:rPr lang="en-US" altLang="zh-CN"/>
              <a:t>2.15 </a:t>
            </a:r>
            <a:r>
              <a:rPr lang="zh-CN" altLang="zh-CN"/>
              <a:t>将例</a:t>
            </a:r>
            <a:r>
              <a:rPr lang="en-US" altLang="zh-CN"/>
              <a:t>2.5</a:t>
            </a:r>
            <a:r>
              <a:rPr lang="zh-CN" altLang="zh-CN"/>
              <a:t>判别素数的算法用</a:t>
            </a:r>
            <a:r>
              <a:rPr lang="en-US" altLang="zh-CN"/>
              <a:t>N-S</a:t>
            </a:r>
            <a:r>
              <a:rPr lang="zh-CN" altLang="zh-CN"/>
              <a:t>流程图表示。</a:t>
            </a:r>
            <a:endParaRPr lang="en-US" altLang="zh-CN"/>
          </a:p>
          <a:p>
            <a:pPr lvl="1"/>
            <a:r>
              <a:rPr lang="zh-CN" altLang="en-US"/>
              <a:t>例</a:t>
            </a:r>
            <a:r>
              <a:rPr lang="en-US" altLang="zh-CN"/>
              <a:t>2.10</a:t>
            </a:r>
            <a:r>
              <a:rPr lang="zh-CN" altLang="en-US"/>
              <a:t>的流程图</a:t>
            </a:r>
            <a:r>
              <a:rPr lang="zh-CN" altLang="zh-CN"/>
              <a:t>不是由三种基本结构组成的</a:t>
            </a:r>
            <a:endParaRPr lang="en-US" altLang="zh-CN"/>
          </a:p>
          <a:p>
            <a:pPr lvl="1"/>
            <a:r>
              <a:rPr lang="zh-CN" altLang="zh-CN"/>
              <a:t>循环有两个出口，不符合基本结构的特点</a:t>
            </a:r>
            <a:endParaRPr lang="en-US" altLang="zh-CN"/>
          </a:p>
          <a:p>
            <a:pPr lvl="1"/>
            <a:r>
              <a:rPr lang="zh-CN" altLang="zh-CN"/>
              <a:t>无法直接用</a:t>
            </a:r>
            <a:r>
              <a:rPr lang="en-US" altLang="zh-CN"/>
              <a:t>N-S</a:t>
            </a:r>
            <a:r>
              <a:rPr lang="zh-CN" altLang="zh-CN"/>
              <a:t>流程图的三种基本结构的符号来表示</a:t>
            </a:r>
            <a:endParaRPr lang="en-US" altLang="zh-CN"/>
          </a:p>
          <a:p>
            <a:pPr lvl="1"/>
            <a:r>
              <a:rPr lang="zh-CN" altLang="zh-CN"/>
              <a:t>先作必要的</a:t>
            </a:r>
            <a:r>
              <a:rPr lang="zh-CN" altLang="zh-CN">
                <a:solidFill>
                  <a:srgbClr val="FF0000"/>
                </a:solidFill>
              </a:rPr>
              <a:t>变换</a:t>
            </a:r>
            <a:endParaRPr lang="zh-CN" altLang="en-US">
              <a:solidFill>
                <a:srgbClr val="FF0000"/>
              </a:solidFill>
            </a:endParaRPr>
          </a:p>
        </p:txBody>
      </p:sp>
      <p:pic>
        <p:nvPicPr>
          <p:cNvPr id="63491"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9" name="组合 148"/>
          <p:cNvGrpSpPr>
            <a:grpSpLocks/>
          </p:cNvGrpSpPr>
          <p:nvPr/>
        </p:nvGrpSpPr>
        <p:grpSpPr bwMode="auto">
          <a:xfrm>
            <a:off x="176213" y="508000"/>
            <a:ext cx="5110162" cy="6135688"/>
            <a:chOff x="71406" y="71414"/>
            <a:chExt cx="5110909" cy="6135947"/>
          </a:xfrm>
        </p:grpSpPr>
        <p:cxnSp>
          <p:nvCxnSpPr>
            <p:cNvPr id="9241" name="直接箭头连接符 47"/>
            <p:cNvCxnSpPr>
              <a:cxnSpLocks noChangeShapeType="1"/>
            </p:cNvCxnSpPr>
            <p:nvPr/>
          </p:nvCxnSpPr>
          <p:spPr bwMode="auto">
            <a:xfrm rot="5400000">
              <a:off x="2570066" y="696100"/>
              <a:ext cx="28575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9242" name="直接连接符 48"/>
            <p:cNvCxnSpPr>
              <a:cxnSpLocks noChangeShapeType="1"/>
            </p:cNvCxnSpPr>
            <p:nvPr/>
          </p:nvCxnSpPr>
          <p:spPr bwMode="auto">
            <a:xfrm rot="10800000">
              <a:off x="1043673" y="4857760"/>
              <a:ext cx="500066"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243" name="直接连接符 49"/>
            <p:cNvCxnSpPr>
              <a:cxnSpLocks noChangeShapeType="1"/>
            </p:cNvCxnSpPr>
            <p:nvPr/>
          </p:nvCxnSpPr>
          <p:spPr bwMode="auto">
            <a:xfrm rot="5400000" flipH="1" flipV="1">
              <a:off x="-1203367" y="3548064"/>
              <a:ext cx="2679720" cy="12701"/>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244" name="直接箭头连接符 51"/>
            <p:cNvCxnSpPr>
              <a:cxnSpLocks noChangeShapeType="1"/>
            </p:cNvCxnSpPr>
            <p:nvPr/>
          </p:nvCxnSpPr>
          <p:spPr bwMode="auto">
            <a:xfrm>
              <a:off x="142844" y="2214554"/>
              <a:ext cx="2543903"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9245" name="TextBox 52"/>
            <p:cNvSpPr txBox="1">
              <a:spLocks noChangeArrowheads="1"/>
            </p:cNvSpPr>
            <p:nvPr/>
          </p:nvSpPr>
          <p:spPr bwMode="auto">
            <a:xfrm>
              <a:off x="2681985" y="5154626"/>
              <a:ext cx="571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sp>
          <p:nvSpPr>
            <p:cNvPr id="9246" name="TextBox 53"/>
            <p:cNvSpPr txBox="1">
              <a:spLocks noChangeArrowheads="1"/>
            </p:cNvSpPr>
            <p:nvPr/>
          </p:nvSpPr>
          <p:spPr bwMode="auto">
            <a:xfrm>
              <a:off x="71406" y="4357694"/>
              <a:ext cx="571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cxnSp>
          <p:nvCxnSpPr>
            <p:cNvPr id="9247" name="直接箭头连接符 54"/>
            <p:cNvCxnSpPr>
              <a:cxnSpLocks noChangeShapeType="1"/>
            </p:cNvCxnSpPr>
            <p:nvPr/>
          </p:nvCxnSpPr>
          <p:spPr bwMode="auto">
            <a:xfrm rot="5400000">
              <a:off x="2458146" y="5441965"/>
              <a:ext cx="500066"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9248" name="组合 34"/>
            <p:cNvGrpSpPr>
              <a:grpSpLocks/>
            </p:cNvGrpSpPr>
            <p:nvPr/>
          </p:nvGrpSpPr>
          <p:grpSpPr bwMode="auto">
            <a:xfrm>
              <a:off x="2043806" y="71414"/>
              <a:ext cx="1285883" cy="523220"/>
              <a:chOff x="1214415" y="123666"/>
              <a:chExt cx="1285883" cy="523220"/>
            </a:xfrm>
          </p:grpSpPr>
          <p:sp>
            <p:nvSpPr>
              <p:cNvPr id="9275" name="流程图: 终止 62"/>
              <p:cNvSpPr>
                <a:spLocks noChangeArrowheads="1"/>
              </p:cNvSpPr>
              <p:nvPr/>
            </p:nvSpPr>
            <p:spPr bwMode="auto">
              <a:xfrm>
                <a:off x="1214415" y="161766"/>
                <a:ext cx="1285883" cy="428628"/>
              </a:xfrm>
              <a:prstGeom prst="flowChartTerminator">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800" b="1">
                  <a:solidFill>
                    <a:srgbClr val="0000CC"/>
                  </a:solidFill>
                </a:endParaRPr>
              </a:p>
            </p:txBody>
          </p:sp>
          <p:sp>
            <p:nvSpPr>
              <p:cNvPr id="9276" name="TextBox 63"/>
              <p:cNvSpPr txBox="1">
                <a:spLocks noChangeArrowheads="1"/>
              </p:cNvSpPr>
              <p:nvPr/>
            </p:nvSpPr>
            <p:spPr bwMode="auto">
              <a:xfrm>
                <a:off x="1462066" y="12366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a:solidFill>
                      <a:srgbClr val="0000CC"/>
                    </a:solidFill>
                  </a:rPr>
                  <a:t>开始</a:t>
                </a:r>
                <a:endParaRPr lang="zh-CN" altLang="en-US" sz="2800"/>
              </a:p>
            </p:txBody>
          </p:sp>
        </p:grpSp>
        <p:grpSp>
          <p:nvGrpSpPr>
            <p:cNvPr id="9249" name="组合 64"/>
            <p:cNvGrpSpPr>
              <a:grpSpLocks/>
            </p:cNvGrpSpPr>
            <p:nvPr/>
          </p:nvGrpSpPr>
          <p:grpSpPr bwMode="auto">
            <a:xfrm>
              <a:off x="1758053" y="785794"/>
              <a:ext cx="1857388" cy="523220"/>
              <a:chOff x="785786" y="4405161"/>
              <a:chExt cx="2357454" cy="523220"/>
            </a:xfrm>
          </p:grpSpPr>
          <p:sp>
            <p:nvSpPr>
              <p:cNvPr id="9273" name="平行四边形 65"/>
              <p:cNvSpPr>
                <a:spLocks noChangeArrowheads="1"/>
              </p:cNvSpPr>
              <p:nvPr/>
            </p:nvSpPr>
            <p:spPr bwMode="auto">
              <a:xfrm>
                <a:off x="785786" y="4467504"/>
                <a:ext cx="2357454" cy="428628"/>
              </a:xfrm>
              <a:prstGeom prst="parallelogram">
                <a:avLst>
                  <a:gd name="adj" fmla="val 25005"/>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baseline="-25000">
                  <a:solidFill>
                    <a:srgbClr val="0000CC"/>
                  </a:solidFill>
                </a:endParaRPr>
              </a:p>
            </p:txBody>
          </p:sp>
          <p:sp>
            <p:nvSpPr>
              <p:cNvPr id="9274" name="TextBox 66"/>
              <p:cNvSpPr txBox="1">
                <a:spLocks noChangeArrowheads="1"/>
              </p:cNvSpPr>
              <p:nvPr/>
            </p:nvSpPr>
            <p:spPr bwMode="auto">
              <a:xfrm>
                <a:off x="882624" y="4405161"/>
                <a:ext cx="2214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输入</a:t>
                </a:r>
                <a:r>
                  <a:rPr lang="en-US" altLang="zh-CN" sz="2800" b="1">
                    <a:solidFill>
                      <a:srgbClr val="0000CC"/>
                    </a:solidFill>
                  </a:rPr>
                  <a:t>n</a:t>
                </a:r>
                <a:endParaRPr lang="zh-CN" altLang="en-US" sz="2800" b="1">
                  <a:solidFill>
                    <a:srgbClr val="0000CC"/>
                  </a:solidFill>
                </a:endParaRPr>
              </a:p>
            </p:txBody>
          </p:sp>
        </p:grpSp>
        <p:sp>
          <p:nvSpPr>
            <p:cNvPr id="9250" name="TextBox 67"/>
            <p:cNvSpPr txBox="1">
              <a:spLocks noChangeArrowheads="1"/>
            </p:cNvSpPr>
            <p:nvPr/>
          </p:nvSpPr>
          <p:spPr bwMode="auto">
            <a:xfrm>
              <a:off x="1181787" y="1558912"/>
              <a:ext cx="2571768" cy="438582"/>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FF99CC"/>
                  </a:solidFill>
                  <a:sym typeface="Symbol" pitchFamily="18" charset="2"/>
                </a:rPr>
                <a:t>0w   </a:t>
              </a:r>
              <a:r>
                <a:rPr lang="en-US" altLang="zh-CN" sz="2800" b="1">
                  <a:solidFill>
                    <a:srgbClr val="0000CC"/>
                  </a:solidFill>
                  <a:sym typeface="Symbol" pitchFamily="18" charset="2"/>
                </a:rPr>
                <a:t>2i</a:t>
              </a:r>
              <a:endParaRPr lang="zh-CN" altLang="en-US" sz="2800" b="1">
                <a:solidFill>
                  <a:srgbClr val="0000CC"/>
                </a:solidFill>
              </a:endParaRPr>
            </a:p>
          </p:txBody>
        </p:sp>
        <p:cxnSp>
          <p:nvCxnSpPr>
            <p:cNvPr id="9251" name="直接箭头连接符 68"/>
            <p:cNvCxnSpPr>
              <a:cxnSpLocks noChangeShapeType="1"/>
            </p:cNvCxnSpPr>
            <p:nvPr/>
          </p:nvCxnSpPr>
          <p:spPr bwMode="auto">
            <a:xfrm rot="5400000">
              <a:off x="2544665" y="1427942"/>
              <a:ext cx="28575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9252" name="直接箭头连接符 69"/>
            <p:cNvCxnSpPr>
              <a:cxnSpLocks noChangeShapeType="1"/>
            </p:cNvCxnSpPr>
            <p:nvPr/>
          </p:nvCxnSpPr>
          <p:spPr bwMode="auto">
            <a:xfrm rot="5400000">
              <a:off x="2473227" y="2213760"/>
              <a:ext cx="428628"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9253" name="TextBox 70"/>
            <p:cNvSpPr txBox="1">
              <a:spLocks noChangeArrowheads="1"/>
            </p:cNvSpPr>
            <p:nvPr/>
          </p:nvSpPr>
          <p:spPr bwMode="auto">
            <a:xfrm>
              <a:off x="1900929" y="2416168"/>
              <a:ext cx="1571636" cy="438582"/>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0000CC"/>
                  </a:solidFill>
                </a:rPr>
                <a:t>n%i</a:t>
              </a:r>
              <a:r>
                <a:rPr lang="en-US" altLang="zh-CN" sz="2800" b="1">
                  <a:solidFill>
                    <a:srgbClr val="0000CC"/>
                  </a:solidFill>
                  <a:sym typeface="Symbol" pitchFamily="18" charset="2"/>
                </a:rPr>
                <a:t>r</a:t>
              </a:r>
              <a:endParaRPr lang="zh-CN" altLang="en-US" sz="2800" b="1">
                <a:solidFill>
                  <a:srgbClr val="0000CC"/>
                </a:solidFill>
              </a:endParaRPr>
            </a:p>
          </p:txBody>
        </p:sp>
        <p:cxnSp>
          <p:nvCxnSpPr>
            <p:cNvPr id="9254" name="直接箭头连接符 71"/>
            <p:cNvCxnSpPr>
              <a:cxnSpLocks noChangeShapeType="1"/>
            </p:cNvCxnSpPr>
            <p:nvPr/>
          </p:nvCxnSpPr>
          <p:spPr bwMode="auto">
            <a:xfrm rot="5400000">
              <a:off x="2544665" y="2999578"/>
              <a:ext cx="28575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9255" name="组合 72"/>
            <p:cNvGrpSpPr>
              <a:grpSpLocks/>
            </p:cNvGrpSpPr>
            <p:nvPr/>
          </p:nvGrpSpPr>
          <p:grpSpPr bwMode="auto">
            <a:xfrm>
              <a:off x="1846482" y="3082924"/>
              <a:ext cx="1714512" cy="523220"/>
              <a:chOff x="3093555" y="3143248"/>
              <a:chExt cx="1714512" cy="523220"/>
            </a:xfrm>
          </p:grpSpPr>
          <p:sp>
            <p:nvSpPr>
              <p:cNvPr id="9271" name="流程图: 决策 73"/>
              <p:cNvSpPr>
                <a:spLocks noChangeArrowheads="1"/>
              </p:cNvSpPr>
              <p:nvPr/>
            </p:nvSpPr>
            <p:spPr bwMode="auto">
              <a:xfrm>
                <a:off x="3093555" y="3181348"/>
                <a:ext cx="1714512" cy="428628"/>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3200" b="1">
                  <a:solidFill>
                    <a:srgbClr val="0000CC"/>
                  </a:solidFill>
                </a:endParaRPr>
              </a:p>
            </p:txBody>
          </p:sp>
          <p:sp>
            <p:nvSpPr>
              <p:cNvPr id="9272" name="TextBox 74"/>
              <p:cNvSpPr txBox="1">
                <a:spLocks noChangeArrowheads="1"/>
              </p:cNvSpPr>
              <p:nvPr/>
            </p:nvSpPr>
            <p:spPr bwMode="auto">
              <a:xfrm>
                <a:off x="3163878" y="3143248"/>
                <a:ext cx="162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r=0</a:t>
                </a:r>
                <a:endParaRPr lang="zh-CN" altLang="en-US" sz="2800" b="1">
                  <a:solidFill>
                    <a:srgbClr val="0000CC"/>
                  </a:solidFill>
                </a:endParaRPr>
              </a:p>
            </p:txBody>
          </p:sp>
        </p:grpSp>
        <p:sp>
          <p:nvSpPr>
            <p:cNvPr id="9256" name="TextBox 75"/>
            <p:cNvSpPr txBox="1">
              <a:spLocks noChangeArrowheads="1"/>
            </p:cNvSpPr>
            <p:nvPr/>
          </p:nvSpPr>
          <p:spPr bwMode="auto">
            <a:xfrm>
              <a:off x="1908867" y="3814766"/>
              <a:ext cx="1643074" cy="438582"/>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0000CC"/>
                  </a:solidFill>
                  <a:sym typeface="Symbol" pitchFamily="18" charset="2"/>
                </a:rPr>
                <a:t>i+1i</a:t>
              </a:r>
              <a:endParaRPr lang="zh-CN" altLang="en-US" sz="2800" b="1">
                <a:solidFill>
                  <a:srgbClr val="0000CC"/>
                </a:solidFill>
              </a:endParaRPr>
            </a:p>
          </p:txBody>
        </p:sp>
        <p:cxnSp>
          <p:nvCxnSpPr>
            <p:cNvPr id="9257" name="直接箭头连接符 76"/>
            <p:cNvCxnSpPr>
              <a:cxnSpLocks noChangeShapeType="1"/>
            </p:cNvCxnSpPr>
            <p:nvPr/>
          </p:nvCxnSpPr>
          <p:spPr bwMode="auto">
            <a:xfrm rot="5400000">
              <a:off x="2544665" y="3704434"/>
              <a:ext cx="28575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9258" name="组合 98"/>
            <p:cNvGrpSpPr>
              <a:grpSpLocks/>
            </p:cNvGrpSpPr>
            <p:nvPr/>
          </p:nvGrpSpPr>
          <p:grpSpPr bwMode="auto">
            <a:xfrm>
              <a:off x="278493" y="4583122"/>
              <a:ext cx="4853022" cy="604842"/>
              <a:chOff x="2790812" y="4630746"/>
              <a:chExt cx="4853022" cy="604842"/>
            </a:xfrm>
          </p:grpSpPr>
          <p:sp>
            <p:nvSpPr>
              <p:cNvPr id="9269" name="流程图: 决策 78"/>
              <p:cNvSpPr>
                <a:spLocks noChangeArrowheads="1"/>
              </p:cNvSpPr>
              <p:nvPr/>
            </p:nvSpPr>
            <p:spPr bwMode="auto">
              <a:xfrm>
                <a:off x="2790812" y="4630746"/>
                <a:ext cx="4853022" cy="604842"/>
              </a:xfrm>
              <a:prstGeom prst="flowChartDecision">
                <a:avLst/>
              </a:prstGeom>
              <a:solidFill>
                <a:schemeClr val="accent1"/>
              </a:solidFill>
              <a:ln w="38100" algn="ctr">
                <a:solidFill>
                  <a:srgbClr val="00B05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3200" b="1">
                  <a:solidFill>
                    <a:srgbClr val="0000CC"/>
                  </a:solidFill>
                </a:endParaRPr>
              </a:p>
            </p:txBody>
          </p:sp>
          <p:sp>
            <p:nvSpPr>
              <p:cNvPr id="9270" name="TextBox 79"/>
              <p:cNvSpPr txBox="1">
                <a:spLocks noChangeArrowheads="1"/>
              </p:cNvSpPr>
              <p:nvPr/>
            </p:nvSpPr>
            <p:spPr bwMode="auto">
              <a:xfrm>
                <a:off x="4043358" y="4681546"/>
                <a:ext cx="25289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solidFill>
                      <a:srgbClr val="0000CC"/>
                    </a:solidFill>
                  </a:rPr>
                  <a:t>i≦      </a:t>
                </a:r>
                <a:r>
                  <a:rPr lang="zh-CN" altLang="en-US" sz="2800" b="1">
                    <a:solidFill>
                      <a:srgbClr val="0000CC"/>
                    </a:solidFill>
                  </a:rPr>
                  <a:t>和</a:t>
                </a:r>
                <a:r>
                  <a:rPr lang="en-US" altLang="zh-CN" sz="2800" b="1">
                    <a:solidFill>
                      <a:srgbClr val="FF99CC"/>
                    </a:solidFill>
                  </a:rPr>
                  <a:t>w=0</a:t>
                </a:r>
                <a:endParaRPr lang="zh-CN" altLang="en-US" sz="2800" b="1">
                  <a:solidFill>
                    <a:srgbClr val="FF99CC"/>
                  </a:solidFill>
                </a:endParaRPr>
              </a:p>
            </p:txBody>
          </p:sp>
          <p:graphicFrame>
            <p:nvGraphicFramePr>
              <p:cNvPr id="9218" name="Object 3"/>
              <p:cNvGraphicFramePr>
                <a:graphicFrameLocks noChangeAspect="1"/>
              </p:cNvGraphicFramePr>
              <p:nvPr/>
            </p:nvGraphicFramePr>
            <p:xfrm>
              <a:off x="4530724" y="4656146"/>
              <a:ext cx="554637" cy="548413"/>
            </p:xfrm>
            <a:graphic>
              <a:graphicData uri="http://schemas.openxmlformats.org/presentationml/2006/ole">
                <mc:AlternateContent xmlns:mc="http://schemas.openxmlformats.org/markup-compatibility/2006">
                  <mc:Choice xmlns:v="urn:schemas-microsoft-com:vml" Requires="v">
                    <p:oleObj spid="_x0000_s9279" name="公式" r:id="rId3" imgW="241200" imgH="228600" progId="Equation.3">
                      <p:embed/>
                    </p:oleObj>
                  </mc:Choice>
                  <mc:Fallback>
                    <p:oleObj name="公式" r:id="rId3" imgW="2412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724" y="4656146"/>
                            <a:ext cx="554637" cy="548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9259" name="直接箭头连接符 81"/>
            <p:cNvCxnSpPr>
              <a:cxnSpLocks noChangeShapeType="1"/>
            </p:cNvCxnSpPr>
            <p:nvPr/>
          </p:nvCxnSpPr>
          <p:spPr bwMode="auto">
            <a:xfrm rot="5400000">
              <a:off x="2508946" y="4433895"/>
              <a:ext cx="35719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9260" name="直接连接符 82"/>
            <p:cNvCxnSpPr>
              <a:cxnSpLocks noChangeShapeType="1"/>
            </p:cNvCxnSpPr>
            <p:nvPr/>
          </p:nvCxnSpPr>
          <p:spPr bwMode="auto">
            <a:xfrm rot="10800000">
              <a:off x="3564641" y="3335338"/>
              <a:ext cx="100013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261" name="直接连接符 86"/>
            <p:cNvCxnSpPr>
              <a:cxnSpLocks noChangeShapeType="1"/>
            </p:cNvCxnSpPr>
            <p:nvPr/>
          </p:nvCxnSpPr>
          <p:spPr bwMode="auto">
            <a:xfrm rot="5400000" flipH="1" flipV="1">
              <a:off x="4396497" y="4225932"/>
              <a:ext cx="28575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262" name="直接箭头连接符 87"/>
            <p:cNvCxnSpPr>
              <a:cxnSpLocks noChangeShapeType="1"/>
            </p:cNvCxnSpPr>
            <p:nvPr/>
          </p:nvCxnSpPr>
          <p:spPr bwMode="auto">
            <a:xfrm rot="10800000">
              <a:off x="2681985" y="4368808"/>
              <a:ext cx="1857388"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9263" name="直接箭头连接符 88"/>
            <p:cNvCxnSpPr>
              <a:cxnSpLocks noChangeShapeType="1"/>
            </p:cNvCxnSpPr>
            <p:nvPr/>
          </p:nvCxnSpPr>
          <p:spPr bwMode="auto">
            <a:xfrm rot="5400000">
              <a:off x="4371493" y="3504012"/>
              <a:ext cx="362748"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9264" name="TextBox 89"/>
            <p:cNvSpPr txBox="1">
              <a:spLocks noChangeArrowheads="1"/>
            </p:cNvSpPr>
            <p:nvPr/>
          </p:nvSpPr>
          <p:spPr bwMode="auto">
            <a:xfrm>
              <a:off x="3643306" y="2857496"/>
              <a:ext cx="571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Y</a:t>
              </a:r>
              <a:endParaRPr lang="zh-CN" altLang="en-US" sz="2800" b="1">
                <a:solidFill>
                  <a:srgbClr val="0000CC"/>
                </a:solidFill>
              </a:endParaRPr>
            </a:p>
          </p:txBody>
        </p:sp>
        <p:sp>
          <p:nvSpPr>
            <p:cNvPr id="9265" name="TextBox 90"/>
            <p:cNvSpPr txBox="1">
              <a:spLocks noChangeArrowheads="1"/>
            </p:cNvSpPr>
            <p:nvPr/>
          </p:nvSpPr>
          <p:spPr bwMode="auto">
            <a:xfrm>
              <a:off x="2651823" y="3416960"/>
              <a:ext cx="571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a:t>
              </a:r>
              <a:endParaRPr lang="zh-CN" altLang="en-US" sz="2800" b="1">
                <a:solidFill>
                  <a:srgbClr val="0000CC"/>
                </a:solidFill>
              </a:endParaRPr>
            </a:p>
          </p:txBody>
        </p:sp>
        <p:sp>
          <p:nvSpPr>
            <p:cNvPr id="9266" name="TextBox 91"/>
            <p:cNvSpPr txBox="1">
              <a:spLocks noChangeArrowheads="1"/>
            </p:cNvSpPr>
            <p:nvPr/>
          </p:nvSpPr>
          <p:spPr bwMode="auto">
            <a:xfrm>
              <a:off x="3967869" y="3654428"/>
              <a:ext cx="1214446" cy="438582"/>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lnSpc>
                  <a:spcPts val="2700"/>
                </a:lnSpc>
              </a:pPr>
              <a:r>
                <a:rPr lang="en-US" altLang="zh-CN" sz="2800" b="1">
                  <a:solidFill>
                    <a:srgbClr val="FF99CC"/>
                  </a:solidFill>
                  <a:sym typeface="Symbol" pitchFamily="18" charset="2"/>
                </a:rPr>
                <a:t>1w</a:t>
              </a:r>
              <a:endParaRPr lang="zh-CN" altLang="en-US" sz="2800" b="1">
                <a:solidFill>
                  <a:srgbClr val="FF99CC"/>
                </a:solidFill>
              </a:endParaRPr>
            </a:p>
          </p:txBody>
        </p:sp>
        <p:cxnSp>
          <p:nvCxnSpPr>
            <p:cNvPr id="9267" name="直接连接符 100"/>
            <p:cNvCxnSpPr>
              <a:cxnSpLocks noChangeShapeType="1"/>
            </p:cNvCxnSpPr>
            <p:nvPr/>
          </p:nvCxnSpPr>
          <p:spPr bwMode="auto">
            <a:xfrm rot="10800000">
              <a:off x="108531" y="4881574"/>
              <a:ext cx="21600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9268" name="TextBox 109"/>
            <p:cNvSpPr txBox="1">
              <a:spLocks noChangeArrowheads="1"/>
            </p:cNvSpPr>
            <p:nvPr/>
          </p:nvSpPr>
          <p:spPr bwMode="auto">
            <a:xfrm>
              <a:off x="2421633" y="5561030"/>
              <a:ext cx="571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600" b="1">
                  <a:solidFill>
                    <a:srgbClr val="FF0000"/>
                  </a:solidFill>
                </a:rPr>
                <a:t>①</a:t>
              </a:r>
              <a:endParaRPr lang="zh-CN" altLang="en-US" sz="3600" b="1">
                <a:solidFill>
                  <a:srgbClr val="FF0000"/>
                </a:solidFill>
              </a:endParaRPr>
            </a:p>
          </p:txBody>
        </p:sp>
      </p:grpSp>
      <p:grpSp>
        <p:nvGrpSpPr>
          <p:cNvPr id="9220" name="组合 149"/>
          <p:cNvGrpSpPr>
            <a:grpSpLocks/>
          </p:cNvGrpSpPr>
          <p:nvPr/>
        </p:nvGrpSpPr>
        <p:grpSpPr bwMode="auto">
          <a:xfrm>
            <a:off x="5143500" y="722313"/>
            <a:ext cx="3714750" cy="3706812"/>
            <a:chOff x="5143504" y="436893"/>
            <a:chExt cx="3714744" cy="3706487"/>
          </a:xfrm>
        </p:grpSpPr>
        <p:sp>
          <p:nvSpPr>
            <p:cNvPr id="9222" name="平行四边形 56"/>
            <p:cNvSpPr>
              <a:spLocks noChangeArrowheads="1"/>
            </p:cNvSpPr>
            <p:nvPr/>
          </p:nvSpPr>
          <p:spPr bwMode="auto">
            <a:xfrm>
              <a:off x="5143504" y="2196285"/>
              <a:ext cx="1785950" cy="937789"/>
            </a:xfrm>
            <a:prstGeom prst="parallelogram">
              <a:avLst>
                <a:gd name="adj" fmla="val 25004"/>
              </a:avLst>
            </a:prstGeom>
            <a:solidFill>
              <a:schemeClr val="accent1"/>
            </a:solidFill>
            <a:ln w="38100" algn="ctr">
              <a:solidFill>
                <a:srgbClr val="00B0F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baseline="-25000">
                <a:solidFill>
                  <a:srgbClr val="0000CC"/>
                </a:solidFill>
              </a:endParaRPr>
            </a:p>
          </p:txBody>
        </p:sp>
        <p:sp>
          <p:nvSpPr>
            <p:cNvPr id="9223" name="TextBox 57"/>
            <p:cNvSpPr txBox="1">
              <a:spLocks noChangeArrowheads="1"/>
            </p:cNvSpPr>
            <p:nvPr/>
          </p:nvSpPr>
          <p:spPr bwMode="auto">
            <a:xfrm>
              <a:off x="5143505" y="2184743"/>
              <a:ext cx="17145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9D138D"/>
                  </a:solidFill>
                </a:rPr>
                <a:t>输出</a:t>
              </a:r>
              <a:r>
                <a:rPr lang="en-US" altLang="zh-CN" sz="2800" b="1">
                  <a:solidFill>
                    <a:srgbClr val="9D138D"/>
                  </a:solidFill>
                </a:rPr>
                <a:t>n</a:t>
              </a:r>
            </a:p>
            <a:p>
              <a:pPr algn="ctr" eaLnBrk="1" hangingPunct="1"/>
              <a:r>
                <a:rPr lang="zh-CN" altLang="en-US" sz="2800" b="1">
                  <a:solidFill>
                    <a:srgbClr val="9D138D"/>
                  </a:solidFill>
                </a:rPr>
                <a:t>是素数</a:t>
              </a:r>
            </a:p>
          </p:txBody>
        </p:sp>
        <p:sp>
          <p:nvSpPr>
            <p:cNvPr id="9224" name="流程图: 终止 59"/>
            <p:cNvSpPr>
              <a:spLocks noChangeArrowheads="1"/>
            </p:cNvSpPr>
            <p:nvPr/>
          </p:nvSpPr>
          <p:spPr bwMode="auto">
            <a:xfrm>
              <a:off x="6278573" y="3672412"/>
              <a:ext cx="1285883" cy="428628"/>
            </a:xfrm>
            <a:prstGeom prst="flowChartTerminator">
              <a:avLst/>
            </a:prstGeom>
            <a:solidFill>
              <a:schemeClr val="accent1"/>
            </a:solidFill>
            <a:ln w="38100" algn="ctr">
              <a:solidFill>
                <a:srgbClr val="00B0F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800" b="1">
                <a:solidFill>
                  <a:srgbClr val="0000CC"/>
                </a:solidFill>
              </a:endParaRPr>
            </a:p>
          </p:txBody>
        </p:sp>
        <p:sp>
          <p:nvSpPr>
            <p:cNvPr id="9225" name="TextBox 60"/>
            <p:cNvSpPr txBox="1">
              <a:spLocks noChangeArrowheads="1"/>
            </p:cNvSpPr>
            <p:nvPr/>
          </p:nvSpPr>
          <p:spPr bwMode="auto">
            <a:xfrm>
              <a:off x="6492887" y="3620160"/>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a:solidFill>
                    <a:srgbClr val="9D138D"/>
                  </a:solidFill>
                </a:rPr>
                <a:t>结束</a:t>
              </a:r>
              <a:endParaRPr lang="zh-CN" altLang="en-US" sz="2800">
                <a:solidFill>
                  <a:srgbClr val="9D138D"/>
                </a:solidFill>
              </a:endParaRPr>
            </a:p>
          </p:txBody>
        </p:sp>
        <p:grpSp>
          <p:nvGrpSpPr>
            <p:cNvPr id="9226" name="组合 116"/>
            <p:cNvGrpSpPr>
              <a:grpSpLocks/>
            </p:cNvGrpSpPr>
            <p:nvPr/>
          </p:nvGrpSpPr>
          <p:grpSpPr bwMode="auto">
            <a:xfrm>
              <a:off x="5955430" y="1411625"/>
              <a:ext cx="1928826" cy="533404"/>
              <a:chOff x="5786446" y="4714884"/>
              <a:chExt cx="1928826" cy="533404"/>
            </a:xfrm>
          </p:grpSpPr>
          <p:sp>
            <p:nvSpPr>
              <p:cNvPr id="9239" name="流程图: 决策 113"/>
              <p:cNvSpPr>
                <a:spLocks noChangeArrowheads="1"/>
              </p:cNvSpPr>
              <p:nvPr/>
            </p:nvSpPr>
            <p:spPr bwMode="auto">
              <a:xfrm>
                <a:off x="5786446" y="4714884"/>
                <a:ext cx="1928826" cy="533404"/>
              </a:xfrm>
              <a:prstGeom prst="flowChartDecision">
                <a:avLst/>
              </a:prstGeom>
              <a:solidFill>
                <a:schemeClr val="accent1"/>
              </a:solidFill>
              <a:ln w="38100" algn="ctr">
                <a:solidFill>
                  <a:srgbClr val="00B0F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3200" b="1">
                  <a:solidFill>
                    <a:srgbClr val="0000CC"/>
                  </a:solidFill>
                </a:endParaRPr>
              </a:p>
            </p:txBody>
          </p:sp>
          <p:sp>
            <p:nvSpPr>
              <p:cNvPr id="9240" name="TextBox 114"/>
              <p:cNvSpPr txBox="1">
                <a:spLocks noChangeArrowheads="1"/>
              </p:cNvSpPr>
              <p:nvPr/>
            </p:nvSpPr>
            <p:spPr bwMode="auto">
              <a:xfrm>
                <a:off x="6215074" y="4714884"/>
                <a:ext cx="10001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FF99CC"/>
                    </a:solidFill>
                  </a:rPr>
                  <a:t>w=0</a:t>
                </a:r>
                <a:endParaRPr lang="zh-CN" altLang="en-US" sz="2800" b="1">
                  <a:solidFill>
                    <a:srgbClr val="FF99CC"/>
                  </a:solidFill>
                </a:endParaRPr>
              </a:p>
            </p:txBody>
          </p:sp>
        </p:grpSp>
        <p:sp>
          <p:nvSpPr>
            <p:cNvPr id="9227" name="TextBox 117"/>
            <p:cNvSpPr txBox="1">
              <a:spLocks noChangeArrowheads="1"/>
            </p:cNvSpPr>
            <p:nvPr/>
          </p:nvSpPr>
          <p:spPr bwMode="auto">
            <a:xfrm>
              <a:off x="6619010" y="436893"/>
              <a:ext cx="571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600" b="1">
                  <a:solidFill>
                    <a:srgbClr val="FF0000"/>
                  </a:solidFill>
                </a:rPr>
                <a:t>①</a:t>
              </a:r>
              <a:endParaRPr lang="zh-CN" altLang="en-US" sz="3600" b="1">
                <a:solidFill>
                  <a:srgbClr val="FF0000"/>
                </a:solidFill>
              </a:endParaRPr>
            </a:p>
          </p:txBody>
        </p:sp>
        <p:cxnSp>
          <p:nvCxnSpPr>
            <p:cNvPr id="9228" name="直接箭头连接符 118"/>
            <p:cNvCxnSpPr>
              <a:cxnSpLocks noChangeShapeType="1"/>
            </p:cNvCxnSpPr>
            <p:nvPr/>
          </p:nvCxnSpPr>
          <p:spPr bwMode="auto">
            <a:xfrm rot="5400000">
              <a:off x="6655523" y="1219536"/>
              <a:ext cx="500066"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cxnSp>
          <p:nvCxnSpPr>
            <p:cNvPr id="9229" name="直接箭头连接符 120"/>
            <p:cNvCxnSpPr>
              <a:cxnSpLocks noChangeShapeType="1"/>
            </p:cNvCxnSpPr>
            <p:nvPr/>
          </p:nvCxnSpPr>
          <p:spPr bwMode="auto">
            <a:xfrm rot="5400000">
              <a:off x="5465769" y="1933916"/>
              <a:ext cx="500066"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cxnSp>
          <p:nvCxnSpPr>
            <p:cNvPr id="9230" name="直接箭头连接符 124"/>
            <p:cNvCxnSpPr>
              <a:cxnSpLocks noChangeShapeType="1"/>
            </p:cNvCxnSpPr>
            <p:nvPr/>
          </p:nvCxnSpPr>
          <p:spPr bwMode="auto">
            <a:xfrm rot="5400000">
              <a:off x="7908069" y="1933916"/>
              <a:ext cx="500066"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9231" name="平行四边形 125"/>
            <p:cNvSpPr>
              <a:spLocks noChangeArrowheads="1"/>
            </p:cNvSpPr>
            <p:nvPr/>
          </p:nvSpPr>
          <p:spPr bwMode="auto">
            <a:xfrm>
              <a:off x="6929454" y="2196285"/>
              <a:ext cx="1928794" cy="937789"/>
            </a:xfrm>
            <a:prstGeom prst="parallelogram">
              <a:avLst>
                <a:gd name="adj" fmla="val 25005"/>
              </a:avLst>
            </a:prstGeom>
            <a:solidFill>
              <a:schemeClr val="accent1"/>
            </a:solidFill>
            <a:ln w="38100" algn="ctr">
              <a:solidFill>
                <a:srgbClr val="00B0F0"/>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endParaRPr lang="zh-CN" altLang="en-US" sz="2000" b="1" baseline="-25000">
                <a:solidFill>
                  <a:srgbClr val="0000CC"/>
                </a:solidFill>
              </a:endParaRPr>
            </a:p>
          </p:txBody>
        </p:sp>
        <p:sp>
          <p:nvSpPr>
            <p:cNvPr id="9232" name="TextBox 126"/>
            <p:cNvSpPr txBox="1">
              <a:spLocks noChangeArrowheads="1"/>
            </p:cNvSpPr>
            <p:nvPr/>
          </p:nvSpPr>
          <p:spPr bwMode="auto">
            <a:xfrm>
              <a:off x="6857984" y="2184743"/>
              <a:ext cx="18573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9D138D"/>
                  </a:solidFill>
                </a:rPr>
                <a:t>输出</a:t>
              </a:r>
              <a:r>
                <a:rPr lang="en-US" altLang="zh-CN" sz="2800" b="1">
                  <a:solidFill>
                    <a:srgbClr val="9D138D"/>
                  </a:solidFill>
                </a:rPr>
                <a:t>n</a:t>
              </a:r>
            </a:p>
            <a:p>
              <a:pPr algn="ctr" eaLnBrk="1" hangingPunct="1"/>
              <a:r>
                <a:rPr lang="zh-CN" altLang="en-US" sz="2800" b="1">
                  <a:solidFill>
                    <a:srgbClr val="9D138D"/>
                  </a:solidFill>
                </a:rPr>
                <a:t>不是素数</a:t>
              </a:r>
            </a:p>
          </p:txBody>
        </p:sp>
        <p:cxnSp>
          <p:nvCxnSpPr>
            <p:cNvPr id="9233" name="直接连接符 127"/>
            <p:cNvCxnSpPr>
              <a:cxnSpLocks noChangeShapeType="1"/>
            </p:cNvCxnSpPr>
            <p:nvPr/>
          </p:nvCxnSpPr>
          <p:spPr bwMode="auto">
            <a:xfrm rot="5400000" flipH="1" flipV="1">
              <a:off x="5643570" y="3269013"/>
              <a:ext cx="28575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234" name="直接连接符 128"/>
            <p:cNvCxnSpPr>
              <a:cxnSpLocks noChangeShapeType="1"/>
            </p:cNvCxnSpPr>
            <p:nvPr/>
          </p:nvCxnSpPr>
          <p:spPr bwMode="auto">
            <a:xfrm rot="5400000" flipH="1" flipV="1">
              <a:off x="7929585" y="3269013"/>
              <a:ext cx="28575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235" name="直接连接符 129"/>
            <p:cNvCxnSpPr>
              <a:cxnSpLocks noChangeShapeType="1"/>
            </p:cNvCxnSpPr>
            <p:nvPr/>
          </p:nvCxnSpPr>
          <p:spPr bwMode="auto">
            <a:xfrm rot="10800000">
              <a:off x="5786446" y="3424589"/>
              <a:ext cx="2286016"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236" name="直接箭头连接符 132"/>
            <p:cNvCxnSpPr>
              <a:cxnSpLocks noChangeShapeType="1"/>
            </p:cNvCxnSpPr>
            <p:nvPr/>
          </p:nvCxnSpPr>
          <p:spPr bwMode="auto">
            <a:xfrm rot="5400000">
              <a:off x="6787371" y="3553972"/>
              <a:ext cx="285752"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cxnSp>
          <p:nvCxnSpPr>
            <p:cNvPr id="9237" name="直接连接符 137"/>
            <p:cNvCxnSpPr>
              <a:cxnSpLocks noChangeShapeType="1"/>
            </p:cNvCxnSpPr>
            <p:nvPr/>
          </p:nvCxnSpPr>
          <p:spPr bwMode="auto">
            <a:xfrm rot="10800000">
              <a:off x="7883548" y="1684677"/>
              <a:ext cx="28575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238" name="直接连接符 140"/>
            <p:cNvCxnSpPr>
              <a:cxnSpLocks noChangeShapeType="1"/>
            </p:cNvCxnSpPr>
            <p:nvPr/>
          </p:nvCxnSpPr>
          <p:spPr bwMode="auto">
            <a:xfrm rot="10800000">
              <a:off x="5707070" y="1684677"/>
              <a:ext cx="28575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grpSp>
      <p:pic>
        <p:nvPicPr>
          <p:cNvPr id="9221" name="图片 4"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过程 4"/>
          <p:cNvSpPr>
            <a:spLocks noChangeArrowheads="1"/>
          </p:cNvSpPr>
          <p:nvPr/>
        </p:nvSpPr>
        <p:spPr bwMode="auto">
          <a:xfrm>
            <a:off x="1143000" y="785813"/>
            <a:ext cx="6858000" cy="5572125"/>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7" name="TextBox 6"/>
          <p:cNvSpPr txBox="1">
            <a:spLocks noChangeArrowheads="1"/>
          </p:cNvSpPr>
          <p:nvPr/>
        </p:nvSpPr>
        <p:spPr bwMode="auto">
          <a:xfrm>
            <a:off x="2786063" y="785813"/>
            <a:ext cx="2500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输入</a:t>
            </a:r>
            <a:r>
              <a:rPr lang="en-US" altLang="zh-CN" sz="2800" b="1">
                <a:solidFill>
                  <a:srgbClr val="0000CC"/>
                </a:solidFill>
              </a:rPr>
              <a:t>n</a:t>
            </a:r>
            <a:endParaRPr lang="zh-CN" altLang="en-US" sz="2800" b="1">
              <a:solidFill>
                <a:srgbClr val="0000CC"/>
              </a:solidFill>
            </a:endParaRPr>
          </a:p>
        </p:txBody>
      </p:sp>
      <p:cxnSp>
        <p:nvCxnSpPr>
          <p:cNvPr id="11" name="直接连接符 10"/>
          <p:cNvCxnSpPr>
            <a:cxnSpLocks noChangeShapeType="1"/>
          </p:cNvCxnSpPr>
          <p:nvPr/>
        </p:nvCxnSpPr>
        <p:spPr bwMode="auto">
          <a:xfrm>
            <a:off x="1143000" y="2286000"/>
            <a:ext cx="68580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rot="5400000">
            <a:off x="4071938" y="3929063"/>
            <a:ext cx="571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9" name="直接连接符 18"/>
          <p:cNvCxnSpPr>
            <a:cxnSpLocks noChangeShapeType="1"/>
          </p:cNvCxnSpPr>
          <p:nvPr/>
        </p:nvCxnSpPr>
        <p:spPr bwMode="auto">
          <a:xfrm>
            <a:off x="1143000" y="2857500"/>
            <a:ext cx="607218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0" name="直接连接符 19"/>
          <p:cNvCxnSpPr>
            <a:cxnSpLocks noChangeShapeType="1"/>
          </p:cNvCxnSpPr>
          <p:nvPr/>
        </p:nvCxnSpPr>
        <p:spPr bwMode="auto">
          <a:xfrm>
            <a:off x="1143000" y="3643313"/>
            <a:ext cx="607218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6" name="直接连接符 25"/>
          <p:cNvCxnSpPr>
            <a:cxnSpLocks noChangeShapeType="1"/>
          </p:cNvCxnSpPr>
          <p:nvPr/>
        </p:nvCxnSpPr>
        <p:spPr bwMode="auto">
          <a:xfrm>
            <a:off x="1214438" y="2857500"/>
            <a:ext cx="3071812" cy="78581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7" name="直接连接符 26"/>
          <p:cNvCxnSpPr>
            <a:cxnSpLocks noChangeShapeType="1"/>
          </p:cNvCxnSpPr>
          <p:nvPr/>
        </p:nvCxnSpPr>
        <p:spPr bwMode="auto">
          <a:xfrm rot="10800000" flipV="1">
            <a:off x="4286250" y="2857500"/>
            <a:ext cx="2928938" cy="78581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8" name="TextBox 27"/>
          <p:cNvSpPr txBox="1">
            <a:spLocks noChangeArrowheads="1"/>
          </p:cNvSpPr>
          <p:nvPr/>
        </p:nvSpPr>
        <p:spPr bwMode="auto">
          <a:xfrm>
            <a:off x="3538538" y="2997200"/>
            <a:ext cx="1500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r=0</a:t>
            </a:r>
            <a:endParaRPr lang="zh-CN" altLang="en-US" sz="2800" b="1">
              <a:solidFill>
                <a:srgbClr val="0000CC"/>
              </a:solidFill>
            </a:endParaRPr>
          </a:p>
        </p:txBody>
      </p:sp>
      <p:sp>
        <p:nvSpPr>
          <p:cNvPr id="32" name="TextBox 31"/>
          <p:cNvSpPr txBox="1">
            <a:spLocks noChangeArrowheads="1"/>
          </p:cNvSpPr>
          <p:nvPr/>
        </p:nvSpPr>
        <p:spPr bwMode="auto">
          <a:xfrm>
            <a:off x="1357313" y="3071813"/>
            <a:ext cx="785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是</a:t>
            </a:r>
          </a:p>
        </p:txBody>
      </p:sp>
      <p:sp>
        <p:nvSpPr>
          <p:cNvPr id="33" name="TextBox 32"/>
          <p:cNvSpPr txBox="1">
            <a:spLocks noChangeArrowheads="1"/>
          </p:cNvSpPr>
          <p:nvPr/>
        </p:nvSpPr>
        <p:spPr bwMode="auto">
          <a:xfrm>
            <a:off x="6072188" y="3071813"/>
            <a:ext cx="785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否</a:t>
            </a:r>
          </a:p>
        </p:txBody>
      </p:sp>
      <p:cxnSp>
        <p:nvCxnSpPr>
          <p:cNvPr id="37" name="直接连接符 36"/>
          <p:cNvCxnSpPr>
            <a:cxnSpLocks noChangeShapeType="1"/>
          </p:cNvCxnSpPr>
          <p:nvPr/>
        </p:nvCxnSpPr>
        <p:spPr bwMode="auto">
          <a:xfrm rot="5400000">
            <a:off x="6250781" y="3250407"/>
            <a:ext cx="192881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8" name="直接连接符 37"/>
          <p:cNvCxnSpPr>
            <a:cxnSpLocks noChangeShapeType="1"/>
          </p:cNvCxnSpPr>
          <p:nvPr/>
        </p:nvCxnSpPr>
        <p:spPr bwMode="auto">
          <a:xfrm>
            <a:off x="1143000" y="1285875"/>
            <a:ext cx="68580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39" name="TextBox 38"/>
          <p:cNvSpPr txBox="1">
            <a:spLocks noChangeArrowheads="1"/>
          </p:cNvSpPr>
          <p:nvPr/>
        </p:nvSpPr>
        <p:spPr bwMode="auto">
          <a:xfrm>
            <a:off x="3071813" y="1285875"/>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0</a:t>
            </a:r>
            <a:r>
              <a:rPr lang="en-US" altLang="zh-CN" sz="2800" b="1">
                <a:solidFill>
                  <a:srgbClr val="0000CC"/>
                </a:solidFill>
                <a:sym typeface="Symbol" pitchFamily="18" charset="2"/>
              </a:rPr>
              <a:t>w</a:t>
            </a:r>
            <a:endParaRPr lang="zh-CN" altLang="en-US" sz="2800" b="1">
              <a:solidFill>
                <a:srgbClr val="0000CC"/>
              </a:solidFill>
            </a:endParaRPr>
          </a:p>
        </p:txBody>
      </p:sp>
      <p:cxnSp>
        <p:nvCxnSpPr>
          <p:cNvPr id="41" name="直接连接符 40"/>
          <p:cNvCxnSpPr>
            <a:cxnSpLocks noChangeShapeType="1"/>
          </p:cNvCxnSpPr>
          <p:nvPr/>
        </p:nvCxnSpPr>
        <p:spPr bwMode="auto">
          <a:xfrm>
            <a:off x="1143000" y="1785938"/>
            <a:ext cx="68580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2" name="TextBox 41"/>
          <p:cNvSpPr txBox="1">
            <a:spLocks noChangeArrowheads="1"/>
          </p:cNvSpPr>
          <p:nvPr/>
        </p:nvSpPr>
        <p:spPr bwMode="auto">
          <a:xfrm>
            <a:off x="3071813" y="1785938"/>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2</a:t>
            </a:r>
            <a:r>
              <a:rPr lang="en-US" altLang="zh-CN" sz="2800" b="1">
                <a:solidFill>
                  <a:srgbClr val="0000CC"/>
                </a:solidFill>
                <a:sym typeface="Symbol" pitchFamily="18" charset="2"/>
              </a:rPr>
              <a:t>i</a:t>
            </a:r>
            <a:endParaRPr lang="zh-CN" altLang="en-US" sz="2800" b="1">
              <a:solidFill>
                <a:srgbClr val="0000CC"/>
              </a:solidFill>
            </a:endParaRPr>
          </a:p>
        </p:txBody>
      </p:sp>
      <p:sp>
        <p:nvSpPr>
          <p:cNvPr id="43" name="TextBox 42"/>
          <p:cNvSpPr txBox="1">
            <a:spLocks noChangeArrowheads="1"/>
          </p:cNvSpPr>
          <p:nvPr/>
        </p:nvSpPr>
        <p:spPr bwMode="auto">
          <a:xfrm>
            <a:off x="2857500" y="2286000"/>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n%i</a:t>
            </a:r>
            <a:r>
              <a:rPr lang="en-US" altLang="zh-CN" sz="2800" b="1">
                <a:solidFill>
                  <a:srgbClr val="0000CC"/>
                </a:solidFill>
                <a:sym typeface="Symbol" pitchFamily="18" charset="2"/>
              </a:rPr>
              <a:t>r</a:t>
            </a:r>
            <a:endParaRPr lang="zh-CN" altLang="en-US" sz="2800" b="1">
              <a:solidFill>
                <a:srgbClr val="0000CC"/>
              </a:solidFill>
            </a:endParaRPr>
          </a:p>
        </p:txBody>
      </p:sp>
      <p:sp>
        <p:nvSpPr>
          <p:cNvPr id="46" name="TextBox 45"/>
          <p:cNvSpPr txBox="1">
            <a:spLocks noChangeArrowheads="1"/>
          </p:cNvSpPr>
          <p:nvPr/>
        </p:nvSpPr>
        <p:spPr bwMode="auto">
          <a:xfrm>
            <a:off x="1928813" y="3714750"/>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1</a:t>
            </a:r>
            <a:r>
              <a:rPr lang="en-US" altLang="zh-CN" sz="2800" b="1">
                <a:solidFill>
                  <a:srgbClr val="0000CC"/>
                </a:solidFill>
                <a:sym typeface="Symbol" pitchFamily="18" charset="2"/>
              </a:rPr>
              <a:t>w</a:t>
            </a:r>
            <a:endParaRPr lang="zh-CN" altLang="en-US" sz="2800" b="1">
              <a:solidFill>
                <a:srgbClr val="0000CC"/>
              </a:solidFill>
            </a:endParaRPr>
          </a:p>
        </p:txBody>
      </p:sp>
      <p:sp>
        <p:nvSpPr>
          <p:cNvPr id="47" name="TextBox 46"/>
          <p:cNvSpPr txBox="1">
            <a:spLocks noChangeArrowheads="1"/>
          </p:cNvSpPr>
          <p:nvPr/>
        </p:nvSpPr>
        <p:spPr bwMode="auto">
          <a:xfrm>
            <a:off x="4857750" y="3714750"/>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i+1</a:t>
            </a:r>
            <a:r>
              <a:rPr lang="en-US" altLang="zh-CN" sz="2800" b="1">
                <a:solidFill>
                  <a:srgbClr val="0000CC"/>
                </a:solidFill>
                <a:sym typeface="Symbol" pitchFamily="18" charset="2"/>
              </a:rPr>
              <a:t>i</a:t>
            </a:r>
            <a:endParaRPr lang="zh-CN" altLang="en-US" sz="2800" b="1">
              <a:solidFill>
                <a:srgbClr val="0000CC"/>
              </a:solidFill>
            </a:endParaRPr>
          </a:p>
        </p:txBody>
      </p:sp>
      <p:cxnSp>
        <p:nvCxnSpPr>
          <p:cNvPr id="48" name="直接连接符 47"/>
          <p:cNvCxnSpPr>
            <a:cxnSpLocks noChangeShapeType="1"/>
          </p:cNvCxnSpPr>
          <p:nvPr/>
        </p:nvCxnSpPr>
        <p:spPr bwMode="auto">
          <a:xfrm>
            <a:off x="1143000" y="4214813"/>
            <a:ext cx="607218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nvGrpSpPr>
          <p:cNvPr id="2" name="组合 84"/>
          <p:cNvGrpSpPr>
            <a:grpSpLocks/>
          </p:cNvGrpSpPr>
          <p:nvPr/>
        </p:nvGrpSpPr>
        <p:grpSpPr bwMode="auto">
          <a:xfrm>
            <a:off x="2500313" y="4286250"/>
            <a:ext cx="3286125" cy="547688"/>
            <a:chOff x="2500298" y="4286256"/>
            <a:chExt cx="3286148" cy="548413"/>
          </a:xfrm>
        </p:grpSpPr>
        <p:sp>
          <p:nvSpPr>
            <p:cNvPr id="10275" name="TextBox 5"/>
            <p:cNvSpPr txBox="1">
              <a:spLocks noChangeArrowheads="1"/>
            </p:cNvSpPr>
            <p:nvPr/>
          </p:nvSpPr>
          <p:spPr bwMode="auto">
            <a:xfrm>
              <a:off x="2500298" y="4286256"/>
              <a:ext cx="3286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a:solidFill>
                    <a:srgbClr val="0000CC"/>
                  </a:solidFill>
                </a:rPr>
                <a:t>直到</a:t>
              </a:r>
              <a:r>
                <a:rPr lang="en-US" altLang="zh-CN" sz="2800" b="1">
                  <a:solidFill>
                    <a:srgbClr val="0000CC"/>
                  </a:solidFill>
                </a:rPr>
                <a:t>i&gt;      </a:t>
              </a:r>
              <a:r>
                <a:rPr lang="zh-CN" altLang="en-US" sz="2800" b="1">
                  <a:solidFill>
                    <a:srgbClr val="0000CC"/>
                  </a:solidFill>
                </a:rPr>
                <a:t>或</a:t>
              </a:r>
              <a:r>
                <a:rPr lang="en-US" altLang="zh-CN" sz="2800" b="1">
                  <a:solidFill>
                    <a:srgbClr val="0000CC"/>
                  </a:solidFill>
                </a:rPr>
                <a:t>w ≠0</a:t>
              </a:r>
              <a:endParaRPr lang="zh-CN" altLang="en-US" sz="2800" b="1">
                <a:solidFill>
                  <a:srgbClr val="0000CC"/>
                </a:solidFill>
              </a:endParaRPr>
            </a:p>
          </p:txBody>
        </p:sp>
        <p:graphicFrame>
          <p:nvGraphicFramePr>
            <p:cNvPr id="10242" name="Object 2"/>
            <p:cNvGraphicFramePr>
              <a:graphicFrameLocks noChangeAspect="1"/>
            </p:cNvGraphicFramePr>
            <p:nvPr/>
          </p:nvGraphicFramePr>
          <p:xfrm>
            <a:off x="3571868" y="4286256"/>
            <a:ext cx="554637" cy="548413"/>
          </p:xfrm>
          <a:graphic>
            <a:graphicData uri="http://schemas.openxmlformats.org/presentationml/2006/ole">
              <mc:AlternateContent xmlns:mc="http://schemas.openxmlformats.org/markup-compatibility/2006">
                <mc:Choice xmlns:v="urn:schemas-microsoft-com:vml" Requires="v">
                  <p:oleObj spid="_x0000_s10278" name="公式" r:id="rId3" imgW="241200" imgH="228600" progId="Equation.3">
                    <p:embed/>
                  </p:oleObj>
                </mc:Choice>
                <mc:Fallback>
                  <p:oleObj name="公式" r:id="rId3" imgW="2412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68" y="4286256"/>
                          <a:ext cx="554637" cy="548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60" name="直接连接符 59"/>
          <p:cNvCxnSpPr>
            <a:cxnSpLocks noChangeShapeType="1"/>
          </p:cNvCxnSpPr>
          <p:nvPr/>
        </p:nvCxnSpPr>
        <p:spPr bwMode="auto">
          <a:xfrm>
            <a:off x="1143000" y="4857750"/>
            <a:ext cx="68580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63" name="直接连接符 62"/>
          <p:cNvCxnSpPr>
            <a:cxnSpLocks noChangeShapeType="1"/>
          </p:cNvCxnSpPr>
          <p:nvPr/>
        </p:nvCxnSpPr>
        <p:spPr bwMode="auto">
          <a:xfrm rot="5400000">
            <a:off x="4143375" y="6000751"/>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65" name="直接连接符 64"/>
          <p:cNvCxnSpPr>
            <a:cxnSpLocks noChangeShapeType="1"/>
          </p:cNvCxnSpPr>
          <p:nvPr/>
        </p:nvCxnSpPr>
        <p:spPr bwMode="auto">
          <a:xfrm>
            <a:off x="1143000" y="5643563"/>
            <a:ext cx="68580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66" name="直接连接符 65"/>
          <p:cNvCxnSpPr>
            <a:cxnSpLocks noChangeShapeType="1"/>
          </p:cNvCxnSpPr>
          <p:nvPr/>
        </p:nvCxnSpPr>
        <p:spPr bwMode="auto">
          <a:xfrm>
            <a:off x="1143000" y="4857750"/>
            <a:ext cx="3357563" cy="78581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67" name="直接连接符 66"/>
          <p:cNvCxnSpPr>
            <a:cxnSpLocks noChangeShapeType="1"/>
          </p:cNvCxnSpPr>
          <p:nvPr/>
        </p:nvCxnSpPr>
        <p:spPr bwMode="auto">
          <a:xfrm rot="10800000" flipV="1">
            <a:off x="4500563" y="4857750"/>
            <a:ext cx="3500437" cy="78581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68" name="TextBox 67"/>
          <p:cNvSpPr txBox="1">
            <a:spLocks noChangeArrowheads="1"/>
          </p:cNvSpPr>
          <p:nvPr/>
        </p:nvSpPr>
        <p:spPr bwMode="auto">
          <a:xfrm>
            <a:off x="3784600" y="5010150"/>
            <a:ext cx="1500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CC"/>
                </a:solidFill>
              </a:rPr>
              <a:t>w=0</a:t>
            </a:r>
            <a:endParaRPr lang="zh-CN" altLang="en-US" sz="2800" b="1">
              <a:solidFill>
                <a:srgbClr val="0000CC"/>
              </a:solidFill>
            </a:endParaRPr>
          </a:p>
        </p:txBody>
      </p:sp>
      <p:sp>
        <p:nvSpPr>
          <p:cNvPr id="69" name="TextBox 68"/>
          <p:cNvSpPr txBox="1">
            <a:spLocks noChangeArrowheads="1"/>
          </p:cNvSpPr>
          <p:nvPr/>
        </p:nvSpPr>
        <p:spPr bwMode="auto">
          <a:xfrm>
            <a:off x="1500188" y="5072063"/>
            <a:ext cx="785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是</a:t>
            </a:r>
          </a:p>
        </p:txBody>
      </p:sp>
      <p:sp>
        <p:nvSpPr>
          <p:cNvPr id="70" name="TextBox 69"/>
          <p:cNvSpPr txBox="1">
            <a:spLocks noChangeArrowheads="1"/>
          </p:cNvSpPr>
          <p:nvPr/>
        </p:nvSpPr>
        <p:spPr bwMode="auto">
          <a:xfrm>
            <a:off x="6643688" y="5119688"/>
            <a:ext cx="785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否</a:t>
            </a:r>
          </a:p>
        </p:txBody>
      </p:sp>
      <p:sp>
        <p:nvSpPr>
          <p:cNvPr id="71" name="TextBox 70"/>
          <p:cNvSpPr txBox="1">
            <a:spLocks noChangeArrowheads="1"/>
          </p:cNvSpPr>
          <p:nvPr/>
        </p:nvSpPr>
        <p:spPr bwMode="auto">
          <a:xfrm>
            <a:off x="1428750" y="5740400"/>
            <a:ext cx="2786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输出</a:t>
            </a:r>
            <a:r>
              <a:rPr lang="en-US" altLang="zh-CN" sz="2800" b="1">
                <a:solidFill>
                  <a:srgbClr val="0000CC"/>
                </a:solidFill>
              </a:rPr>
              <a:t>n</a:t>
            </a:r>
            <a:r>
              <a:rPr lang="zh-CN" altLang="en-US" sz="2800" b="1">
                <a:solidFill>
                  <a:srgbClr val="0000CC"/>
                </a:solidFill>
              </a:rPr>
              <a:t>是素数</a:t>
            </a:r>
          </a:p>
        </p:txBody>
      </p:sp>
      <p:sp>
        <p:nvSpPr>
          <p:cNvPr id="74" name="TextBox 73"/>
          <p:cNvSpPr txBox="1">
            <a:spLocks noChangeArrowheads="1"/>
          </p:cNvSpPr>
          <p:nvPr/>
        </p:nvSpPr>
        <p:spPr bwMode="auto">
          <a:xfrm>
            <a:off x="4786313" y="5740400"/>
            <a:ext cx="2928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CC"/>
                </a:solidFill>
              </a:rPr>
              <a:t>输出</a:t>
            </a:r>
            <a:r>
              <a:rPr lang="en-US" altLang="zh-CN" sz="2800" b="1">
                <a:solidFill>
                  <a:srgbClr val="0000CC"/>
                </a:solidFill>
              </a:rPr>
              <a:t>n</a:t>
            </a:r>
            <a:r>
              <a:rPr lang="zh-CN" altLang="en-US" sz="2800" b="1">
                <a:solidFill>
                  <a:srgbClr val="0000CC"/>
                </a:solidFill>
              </a:rPr>
              <a:t>不是素数</a:t>
            </a:r>
          </a:p>
        </p:txBody>
      </p:sp>
      <p:pic>
        <p:nvPicPr>
          <p:cNvPr id="10274" name="图片 4"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slide(fromLeft)">
                                      <p:cBhvr>
                                        <p:cTn id="12" dur="500"/>
                                        <p:tgtEl>
                                          <p:spTgt spid="38"/>
                                        </p:tgtEl>
                                      </p:cBhvr>
                                    </p:animEffect>
                                  </p:childTnLst>
                                </p:cTn>
                              </p:par>
                              <p:par>
                                <p:cTn id="13" presetID="12" presetClass="entr" presetSubtype="8"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slide(fromLeft)">
                                      <p:cBhvr>
                                        <p:cTn id="15" dur="500"/>
                                        <p:tgtEl>
                                          <p:spTgt spid="41"/>
                                        </p:tgtEl>
                                      </p:cBhvr>
                                    </p:animEffect>
                                  </p:childTnLst>
                                </p:cTn>
                              </p:par>
                              <p:par>
                                <p:cTn id="16" presetID="1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lide(fromLeft)">
                                      <p:cBhvr>
                                        <p:cTn id="18" dur="500"/>
                                        <p:tgtEl>
                                          <p:spTgt spid="11"/>
                                        </p:tgtEl>
                                      </p:cBhvr>
                                    </p:animEffect>
                                  </p:childTnLst>
                                </p:cTn>
                              </p:par>
                            </p:childTnLst>
                          </p:cTn>
                        </p:par>
                        <p:par>
                          <p:cTn id="19" fill="hold" nodeType="afterGroup">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nodeType="afterGroup">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blinds(horizontal)">
                                      <p:cBhvr>
                                        <p:cTn id="26" dur="500"/>
                                        <p:tgtEl>
                                          <p:spTgt spid="39"/>
                                        </p:tgtEl>
                                      </p:cBhvr>
                                    </p:animEffect>
                                  </p:childTnLst>
                                </p:cTn>
                              </p:par>
                            </p:childTnLst>
                          </p:cTn>
                        </p:par>
                        <p:par>
                          <p:cTn id="27" fill="hold" nodeType="afterGroup">
                            <p:stCondLst>
                              <p:cond delay="1500"/>
                            </p:stCondLst>
                            <p:childTnLst>
                              <p:par>
                                <p:cTn id="28" presetID="3" presetClass="entr" presetSubtype="10"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blinds(horizontal)">
                                      <p:cBhvr>
                                        <p:cTn id="30" dur="500"/>
                                        <p:tgtEl>
                                          <p:spTgt spid="4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slide(fromLeft)">
                                      <p:cBhvr>
                                        <p:cTn id="35" dur="500"/>
                                        <p:tgtEl>
                                          <p:spTgt spid="19"/>
                                        </p:tgtEl>
                                      </p:cBhvr>
                                    </p:animEffect>
                                  </p:childTnLst>
                                </p:cTn>
                              </p:par>
                            </p:childTnLst>
                          </p:cTn>
                        </p:par>
                        <p:par>
                          <p:cTn id="36" fill="hold" nodeType="afterGroup">
                            <p:stCondLst>
                              <p:cond delay="500"/>
                            </p:stCondLst>
                            <p:childTnLst>
                              <p:par>
                                <p:cTn id="37" presetID="12" presetClass="entr" presetSubtype="1"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slide(fromTop)">
                                      <p:cBhvr>
                                        <p:cTn id="39" dur="500"/>
                                        <p:tgtEl>
                                          <p:spTgt spid="37"/>
                                        </p:tgtEl>
                                      </p:cBhvr>
                                    </p:animEffect>
                                  </p:childTnLst>
                                </p:cTn>
                              </p:par>
                            </p:childTnLst>
                          </p:cTn>
                        </p:par>
                        <p:par>
                          <p:cTn id="40" fill="hold" nodeType="afterGroup">
                            <p:stCondLst>
                              <p:cond delay="1000"/>
                            </p:stCondLst>
                            <p:childTnLst>
                              <p:par>
                                <p:cTn id="41" presetID="3" presetClass="entr" presetSubtype="1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blinds(horizontal)">
                                      <p:cBhvr>
                                        <p:cTn id="43" dur="500"/>
                                        <p:tgtEl>
                                          <p:spTgt spid="4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ox(in)">
                                      <p:cBhvr>
                                        <p:cTn id="48" dur="500"/>
                                        <p:tgtEl>
                                          <p:spTgt spid="26"/>
                                        </p:tgtEl>
                                      </p:cBhvr>
                                    </p:animEffect>
                                  </p:childTnLst>
                                </p:cTn>
                              </p:par>
                              <p:par>
                                <p:cTn id="49" presetID="4" presetClass="entr" presetSubtype="16"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ox(in)">
                                      <p:cBhvr>
                                        <p:cTn id="51" dur="500"/>
                                        <p:tgtEl>
                                          <p:spTgt spid="27"/>
                                        </p:tgtEl>
                                      </p:cBhvr>
                                    </p:animEffect>
                                  </p:childTnLst>
                                </p:cTn>
                              </p:par>
                            </p:childTnLst>
                          </p:cTn>
                        </p:par>
                        <p:par>
                          <p:cTn id="52" fill="hold" nodeType="afterGroup">
                            <p:stCondLst>
                              <p:cond delay="500"/>
                            </p:stCondLst>
                            <p:childTnLst>
                              <p:par>
                                <p:cTn id="53" presetID="12" presetClass="entr" presetSubtype="8"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slide(fromLeft)">
                                      <p:cBhvr>
                                        <p:cTn id="55" dur="500"/>
                                        <p:tgtEl>
                                          <p:spTgt spid="20"/>
                                        </p:tgtEl>
                                      </p:cBhvr>
                                    </p:animEffect>
                                  </p:childTnLst>
                                </p:cTn>
                              </p:par>
                            </p:childTnLst>
                          </p:cTn>
                        </p:par>
                        <p:par>
                          <p:cTn id="56" fill="hold" nodeType="afterGroup">
                            <p:stCondLst>
                              <p:cond delay="1000"/>
                            </p:stCondLst>
                            <p:childTnLst>
                              <p:par>
                                <p:cTn id="57" presetID="3" presetClass="entr" presetSubtype="10"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blinds(horizontal)">
                                      <p:cBhvr>
                                        <p:cTn id="59" dur="500"/>
                                        <p:tgtEl>
                                          <p:spTgt spid="2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blinds(horizontal)">
                                      <p:cBhvr>
                                        <p:cTn id="64" dur="500"/>
                                        <p:tgtEl>
                                          <p:spTgt spid="3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8"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slide(fromLeft)">
                                      <p:cBhvr>
                                        <p:cTn id="69" dur="500"/>
                                        <p:tgtEl>
                                          <p:spTgt spid="48"/>
                                        </p:tgtEl>
                                      </p:cBhvr>
                                    </p:animEffect>
                                  </p:childTnLst>
                                </p:cTn>
                              </p:par>
                            </p:childTnLst>
                          </p:cTn>
                        </p:par>
                        <p:par>
                          <p:cTn id="70" fill="hold" nodeType="afterGroup">
                            <p:stCondLst>
                              <p:cond delay="500"/>
                            </p:stCondLst>
                            <p:childTnLst>
                              <p:par>
                                <p:cTn id="71" presetID="12" presetClass="entr" presetSubtype="1" fill="hold"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slide(fromTop)">
                                      <p:cBhvr>
                                        <p:cTn id="73" dur="500"/>
                                        <p:tgtEl>
                                          <p:spTgt spid="18"/>
                                        </p:tgtEl>
                                      </p:cBhvr>
                                    </p:animEffect>
                                  </p:childTnLst>
                                </p:cTn>
                              </p:par>
                            </p:childTnLst>
                          </p:cTn>
                        </p:par>
                        <p:par>
                          <p:cTn id="74" fill="hold" nodeType="afterGroup">
                            <p:stCondLst>
                              <p:cond delay="1000"/>
                            </p:stCondLst>
                            <p:childTnLst>
                              <p:par>
                                <p:cTn id="75" presetID="3" presetClass="entr" presetSubtype="10" fill="hold" grpId="0" nodeType="after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blinds(horizontal)">
                                      <p:cBhvr>
                                        <p:cTn id="82" dur="500"/>
                                        <p:tgtEl>
                                          <p:spTgt spid="33"/>
                                        </p:tgtEl>
                                      </p:cBhvr>
                                    </p:animEffect>
                                  </p:childTnLst>
                                </p:cTn>
                              </p:par>
                            </p:childTnLst>
                          </p:cTn>
                        </p:par>
                        <p:par>
                          <p:cTn id="83" fill="hold" nodeType="afterGroup">
                            <p:stCondLst>
                              <p:cond delay="500"/>
                            </p:stCondLst>
                            <p:childTnLst>
                              <p:par>
                                <p:cTn id="84" presetID="3" presetClass="entr" presetSubtype="10" fill="hold" grpId="0" nodeType="after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blinds(horizontal)">
                                      <p:cBhvr>
                                        <p:cTn id="86" dur="500"/>
                                        <p:tgtEl>
                                          <p:spTgt spid="4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8" fill="hold" nodeType="click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slide(fromLeft)">
                                      <p:cBhvr>
                                        <p:cTn id="91" dur="500"/>
                                        <p:tgtEl>
                                          <p:spTgt spid="60"/>
                                        </p:tgtEl>
                                      </p:cBhvr>
                                    </p:animEffect>
                                  </p:childTnLst>
                                </p:cTn>
                              </p:par>
                            </p:childTnLst>
                          </p:cTn>
                        </p:par>
                        <p:par>
                          <p:cTn id="92" fill="hold" nodeType="afterGroup">
                            <p:stCondLst>
                              <p:cond delay="500"/>
                            </p:stCondLst>
                            <p:childTnLst>
                              <p:par>
                                <p:cTn id="93" presetID="3" presetClass="entr" presetSubtype="10" fill="hold" nodeType="afterEffect">
                                  <p:stCondLst>
                                    <p:cond delay="0"/>
                                  </p:stCondLst>
                                  <p:childTnLst>
                                    <p:set>
                                      <p:cBhvr>
                                        <p:cTn id="94" dur="1" fill="hold">
                                          <p:stCondLst>
                                            <p:cond delay="0"/>
                                          </p:stCondLst>
                                        </p:cTn>
                                        <p:tgtEl>
                                          <p:spTgt spid="2"/>
                                        </p:tgtEl>
                                        <p:attrNameLst>
                                          <p:attrName>style.visibility</p:attrName>
                                        </p:attrNameLst>
                                      </p:cBhvr>
                                      <p:to>
                                        <p:strVal val="visible"/>
                                      </p:to>
                                    </p:set>
                                    <p:animEffect transition="in" filter="blinds(horizontal)">
                                      <p:cBhvr>
                                        <p:cTn id="95" dur="500"/>
                                        <p:tgtEl>
                                          <p:spTgt spid="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2" presetClass="entr" presetSubtype="8" fill="hold" nodeType="click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slide(fromLeft)">
                                      <p:cBhvr>
                                        <p:cTn id="100" dur="500"/>
                                        <p:tgtEl>
                                          <p:spTgt spid="65"/>
                                        </p:tgtEl>
                                      </p:cBhvr>
                                    </p:animEffect>
                                  </p:childTnLst>
                                </p:cTn>
                              </p:par>
                            </p:childTnLst>
                          </p:cTn>
                        </p:par>
                        <p:par>
                          <p:cTn id="101" fill="hold" nodeType="afterGroup">
                            <p:stCondLst>
                              <p:cond delay="500"/>
                            </p:stCondLst>
                            <p:childTnLst>
                              <p:par>
                                <p:cTn id="102" presetID="4" presetClass="entr" presetSubtype="16" fill="hold" nodeType="after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box(in)">
                                      <p:cBhvr>
                                        <p:cTn id="104" dur="500"/>
                                        <p:tgtEl>
                                          <p:spTgt spid="66"/>
                                        </p:tgtEl>
                                      </p:cBhvr>
                                    </p:animEffect>
                                  </p:childTnLst>
                                </p:cTn>
                              </p:par>
                              <p:par>
                                <p:cTn id="105" presetID="4" presetClass="entr" presetSubtype="16" fill="hold" nodeType="withEffect">
                                  <p:stCondLst>
                                    <p:cond delay="0"/>
                                  </p:stCondLst>
                                  <p:childTnLst>
                                    <p:set>
                                      <p:cBhvr>
                                        <p:cTn id="106" dur="1" fill="hold">
                                          <p:stCondLst>
                                            <p:cond delay="0"/>
                                          </p:stCondLst>
                                        </p:cTn>
                                        <p:tgtEl>
                                          <p:spTgt spid="67"/>
                                        </p:tgtEl>
                                        <p:attrNameLst>
                                          <p:attrName>style.visibility</p:attrName>
                                        </p:attrNameLst>
                                      </p:cBhvr>
                                      <p:to>
                                        <p:strVal val="visible"/>
                                      </p:to>
                                    </p:set>
                                    <p:animEffect transition="in" filter="box(in)">
                                      <p:cBhvr>
                                        <p:cTn id="107" dur="500"/>
                                        <p:tgtEl>
                                          <p:spTgt spid="67"/>
                                        </p:tgtEl>
                                      </p:cBhvr>
                                    </p:animEffect>
                                  </p:childTnLst>
                                </p:cTn>
                              </p:par>
                            </p:childTnLst>
                          </p:cTn>
                        </p:par>
                        <p:par>
                          <p:cTn id="108" fill="hold" nodeType="afterGroup">
                            <p:stCondLst>
                              <p:cond delay="1000"/>
                            </p:stCondLst>
                            <p:childTnLst>
                              <p:par>
                                <p:cTn id="109" presetID="3" presetClass="entr" presetSubtype="10" fill="hold" grpId="0" nodeType="afterEffect">
                                  <p:stCondLst>
                                    <p:cond delay="0"/>
                                  </p:stCondLst>
                                  <p:childTnLst>
                                    <p:set>
                                      <p:cBhvr>
                                        <p:cTn id="110" dur="1" fill="hold">
                                          <p:stCondLst>
                                            <p:cond delay="0"/>
                                          </p:stCondLst>
                                        </p:cTn>
                                        <p:tgtEl>
                                          <p:spTgt spid="68"/>
                                        </p:tgtEl>
                                        <p:attrNameLst>
                                          <p:attrName>style.visibility</p:attrName>
                                        </p:attrNameLst>
                                      </p:cBhvr>
                                      <p:to>
                                        <p:strVal val="visible"/>
                                      </p:to>
                                    </p:set>
                                    <p:animEffect transition="in" filter="blinds(horizontal)">
                                      <p:cBhvr>
                                        <p:cTn id="111" dur="500"/>
                                        <p:tgtEl>
                                          <p:spTgt spid="6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69"/>
                                        </p:tgtEl>
                                        <p:attrNameLst>
                                          <p:attrName>style.visibility</p:attrName>
                                        </p:attrNameLst>
                                      </p:cBhvr>
                                      <p:to>
                                        <p:strVal val="visible"/>
                                      </p:to>
                                    </p:set>
                                    <p:animEffect transition="in" filter="blinds(horizontal)">
                                      <p:cBhvr>
                                        <p:cTn id="116" dur="500"/>
                                        <p:tgtEl>
                                          <p:spTgt spid="69"/>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2" presetClass="entr" presetSubtype="1" fill="hold" nodeType="clickEffect">
                                  <p:stCondLst>
                                    <p:cond delay="0"/>
                                  </p:stCondLst>
                                  <p:childTnLst>
                                    <p:set>
                                      <p:cBhvr>
                                        <p:cTn id="120" dur="1" fill="hold">
                                          <p:stCondLst>
                                            <p:cond delay="0"/>
                                          </p:stCondLst>
                                        </p:cTn>
                                        <p:tgtEl>
                                          <p:spTgt spid="63"/>
                                        </p:tgtEl>
                                        <p:attrNameLst>
                                          <p:attrName>style.visibility</p:attrName>
                                        </p:attrNameLst>
                                      </p:cBhvr>
                                      <p:to>
                                        <p:strVal val="visible"/>
                                      </p:to>
                                    </p:set>
                                    <p:animEffect transition="in" filter="slide(fromTop)">
                                      <p:cBhvr>
                                        <p:cTn id="121" dur="500"/>
                                        <p:tgtEl>
                                          <p:spTgt spid="63"/>
                                        </p:tgtEl>
                                      </p:cBhvr>
                                    </p:animEffect>
                                  </p:childTnLst>
                                </p:cTn>
                              </p:par>
                            </p:childTnLst>
                          </p:cTn>
                        </p:par>
                        <p:par>
                          <p:cTn id="122" fill="hold" nodeType="afterGroup">
                            <p:stCondLst>
                              <p:cond delay="500"/>
                            </p:stCondLst>
                            <p:childTnLst>
                              <p:par>
                                <p:cTn id="123" presetID="3" presetClass="entr" presetSubtype="10" fill="hold" grpId="0" nodeType="afterEffect">
                                  <p:stCondLst>
                                    <p:cond delay="0"/>
                                  </p:stCondLst>
                                  <p:childTnLst>
                                    <p:set>
                                      <p:cBhvr>
                                        <p:cTn id="124" dur="1" fill="hold">
                                          <p:stCondLst>
                                            <p:cond delay="0"/>
                                          </p:stCondLst>
                                        </p:cTn>
                                        <p:tgtEl>
                                          <p:spTgt spid="71"/>
                                        </p:tgtEl>
                                        <p:attrNameLst>
                                          <p:attrName>style.visibility</p:attrName>
                                        </p:attrNameLst>
                                      </p:cBhvr>
                                      <p:to>
                                        <p:strVal val="visible"/>
                                      </p:to>
                                    </p:set>
                                    <p:animEffect transition="in" filter="blinds(horizontal)">
                                      <p:cBhvr>
                                        <p:cTn id="125" dur="500"/>
                                        <p:tgtEl>
                                          <p:spTgt spid="71"/>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70"/>
                                        </p:tgtEl>
                                        <p:attrNameLst>
                                          <p:attrName>style.visibility</p:attrName>
                                        </p:attrNameLst>
                                      </p:cBhvr>
                                      <p:to>
                                        <p:strVal val="visible"/>
                                      </p:to>
                                    </p:set>
                                    <p:animEffect transition="in" filter="blinds(horizontal)">
                                      <p:cBhvr>
                                        <p:cTn id="130" dur="500"/>
                                        <p:tgtEl>
                                          <p:spTgt spid="70"/>
                                        </p:tgtEl>
                                      </p:cBhvr>
                                    </p:animEffect>
                                  </p:childTnLst>
                                </p:cTn>
                              </p:par>
                            </p:childTnLst>
                          </p:cTn>
                        </p:par>
                        <p:par>
                          <p:cTn id="131" fill="hold" nodeType="afterGroup">
                            <p:stCondLst>
                              <p:cond delay="500"/>
                            </p:stCondLst>
                            <p:childTnLst>
                              <p:par>
                                <p:cTn id="132" presetID="3" presetClass="entr" presetSubtype="10" fill="hold" grpId="0" nodeType="afterEffect">
                                  <p:stCondLst>
                                    <p:cond delay="0"/>
                                  </p:stCondLst>
                                  <p:childTnLst>
                                    <p:set>
                                      <p:cBhvr>
                                        <p:cTn id="133" dur="1" fill="hold">
                                          <p:stCondLst>
                                            <p:cond delay="0"/>
                                          </p:stCondLst>
                                        </p:cTn>
                                        <p:tgtEl>
                                          <p:spTgt spid="74"/>
                                        </p:tgtEl>
                                        <p:attrNameLst>
                                          <p:attrName>style.visibility</p:attrName>
                                        </p:attrNameLst>
                                      </p:cBhvr>
                                      <p:to>
                                        <p:strVal val="visible"/>
                                      </p:to>
                                    </p:set>
                                    <p:animEffect transition="in" filter="blinds(horizontal)">
                                      <p:cBhvr>
                                        <p:cTn id="13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28" grpId="0"/>
      <p:bldP spid="32" grpId="0"/>
      <p:bldP spid="33" grpId="0"/>
      <p:bldP spid="39" grpId="0"/>
      <p:bldP spid="42" grpId="0"/>
      <p:bldP spid="43" grpId="0"/>
      <p:bldP spid="46" grpId="0"/>
      <p:bldP spid="47" grpId="0"/>
      <p:bldP spid="68" grpId="0"/>
      <p:bldP spid="69" grpId="0"/>
      <p:bldP spid="70" grpId="0"/>
      <p:bldP spid="71" grpId="0"/>
      <p:bldP spid="7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a:xfrm>
            <a:off x="611188" y="642938"/>
            <a:ext cx="7961312" cy="5572125"/>
          </a:xfrm>
        </p:spPr>
        <p:txBody>
          <a:bodyPr/>
          <a:lstStyle/>
          <a:p>
            <a:r>
              <a:rPr lang="zh-CN" altLang="zh-CN"/>
              <a:t>一个结构化的算法是由一些基本结构顺序组成的</a:t>
            </a:r>
            <a:endParaRPr lang="en-US" altLang="zh-CN"/>
          </a:p>
          <a:p>
            <a:r>
              <a:rPr lang="zh-CN" altLang="zh-CN"/>
              <a:t>在基本结构之间不存在向前或向后的跳转，流程的转移只存在于一个基本结构范围之内</a:t>
            </a:r>
            <a:endParaRPr lang="en-US" altLang="zh-CN"/>
          </a:p>
          <a:p>
            <a:r>
              <a:rPr lang="zh-CN" altLang="zh-CN"/>
              <a:t>一个非结构化的算法可以用一个等价的结构化算法代替，其功能不变</a:t>
            </a:r>
            <a:endParaRPr lang="en-US" altLang="zh-CN"/>
          </a:p>
          <a:p>
            <a:r>
              <a:rPr lang="zh-CN" altLang="zh-CN"/>
              <a:t>如果一个算法不能分解为若干个基本结构，则它必然不是一个结构化的算法</a:t>
            </a:r>
            <a:endParaRPr lang="zh-CN" altLang="en-US"/>
          </a:p>
        </p:txBody>
      </p:sp>
      <p:pic>
        <p:nvPicPr>
          <p:cNvPr id="64515"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466">
                                            <p:txEl>
                                              <p:pRg st="1" end="1"/>
                                            </p:txEl>
                                          </p:spTgt>
                                        </p:tgtEl>
                                        <p:attrNameLst>
                                          <p:attrName>style.visibility</p:attrName>
                                        </p:attrNameLst>
                                      </p:cBhvr>
                                      <p:to>
                                        <p:strVal val="visible"/>
                                      </p:to>
                                    </p:set>
                                    <p:animEffect transition="in" filter="blinds(horizontal)">
                                      <p:cBhvr>
                                        <p:cTn id="7" dur="500"/>
                                        <p:tgtEl>
                                          <p:spTgt spid="6246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466">
                                            <p:txEl>
                                              <p:pRg st="2" end="2"/>
                                            </p:txEl>
                                          </p:spTgt>
                                        </p:tgtEl>
                                        <p:attrNameLst>
                                          <p:attrName>style.visibility</p:attrName>
                                        </p:attrNameLst>
                                      </p:cBhvr>
                                      <p:to>
                                        <p:strVal val="visible"/>
                                      </p:to>
                                    </p:set>
                                    <p:animEffect transition="in" filter="blinds(horizontal)">
                                      <p:cBhvr>
                                        <p:cTn id="12" dur="500"/>
                                        <p:tgtEl>
                                          <p:spTgt spid="6246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466">
                                            <p:txEl>
                                              <p:pRg st="3" end="3"/>
                                            </p:txEl>
                                          </p:spTgt>
                                        </p:tgtEl>
                                        <p:attrNameLst>
                                          <p:attrName>style.visibility</p:attrName>
                                        </p:attrNameLst>
                                      </p:cBhvr>
                                      <p:to>
                                        <p:strVal val="visible"/>
                                      </p:to>
                                    </p:set>
                                    <p:animEffect transition="in" filter="blinds(horizontal)">
                                      <p:cBhvr>
                                        <p:cTn id="17" dur="500"/>
                                        <p:tgtEl>
                                          <p:spTgt spid="624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1857375" y="1643063"/>
            <a:ext cx="5643563" cy="3857625"/>
          </a:xfrm>
        </p:spPr>
        <p:txBody>
          <a:bodyPr/>
          <a:lstStyle/>
          <a:p>
            <a:pPr>
              <a:buFont typeface="Wingdings" pitchFamily="2" charset="2"/>
              <a:buNone/>
            </a:pPr>
            <a:r>
              <a:rPr lang="en-US" altLang="zh-CN" sz="3600">
                <a:hlinkClick r:id="rId2" action="ppaction://hlinksldjump"/>
              </a:rPr>
              <a:t>2.1 </a:t>
            </a:r>
            <a:r>
              <a:rPr lang="zh-CN" altLang="zh-CN" sz="3600">
                <a:hlinkClick r:id="rId2" action="ppaction://hlinksldjump"/>
              </a:rPr>
              <a:t>什么是算法</a:t>
            </a:r>
            <a:endParaRPr lang="en-US" altLang="zh-CN" sz="3600"/>
          </a:p>
          <a:p>
            <a:pPr>
              <a:buFont typeface="Wingdings" pitchFamily="2" charset="2"/>
              <a:buNone/>
            </a:pPr>
            <a:r>
              <a:rPr lang="en-US" altLang="zh-CN" sz="3600">
                <a:hlinkClick r:id="rId3" action="ppaction://hlinksldjump"/>
              </a:rPr>
              <a:t>2.2 </a:t>
            </a:r>
            <a:r>
              <a:rPr lang="zh-CN" altLang="zh-CN" sz="3600">
                <a:hlinkClick r:id="rId3" action="ppaction://hlinksldjump"/>
              </a:rPr>
              <a:t>简单的算法举例</a:t>
            </a:r>
            <a:endParaRPr lang="en-US" altLang="zh-CN" sz="3600"/>
          </a:p>
          <a:p>
            <a:pPr>
              <a:buFont typeface="Wingdings" pitchFamily="2" charset="2"/>
              <a:buNone/>
            </a:pPr>
            <a:r>
              <a:rPr lang="en-US" altLang="zh-CN" sz="3600">
                <a:hlinkClick r:id="rId4" action="ppaction://hlinksldjump"/>
              </a:rPr>
              <a:t>2.3 </a:t>
            </a:r>
            <a:r>
              <a:rPr lang="zh-CN" altLang="zh-CN" sz="3600">
                <a:hlinkClick r:id="rId4" action="ppaction://hlinksldjump"/>
              </a:rPr>
              <a:t>算法的特性</a:t>
            </a:r>
            <a:endParaRPr lang="en-US" altLang="zh-CN" sz="3600"/>
          </a:p>
          <a:p>
            <a:pPr>
              <a:buFont typeface="Wingdings" pitchFamily="2" charset="2"/>
              <a:buNone/>
            </a:pPr>
            <a:r>
              <a:rPr lang="en-US" altLang="zh-CN" sz="3600">
                <a:hlinkClick r:id="rId5" action="ppaction://hlinksldjump"/>
              </a:rPr>
              <a:t>2.4 </a:t>
            </a:r>
            <a:r>
              <a:rPr lang="zh-CN" altLang="zh-CN" sz="3600">
                <a:hlinkClick r:id="rId5" action="ppaction://hlinksldjump"/>
              </a:rPr>
              <a:t>怎样表示一个算法</a:t>
            </a:r>
            <a:endParaRPr lang="en-US" altLang="zh-CN" sz="3600"/>
          </a:p>
          <a:p>
            <a:pPr>
              <a:buFont typeface="Wingdings" pitchFamily="2" charset="2"/>
              <a:buNone/>
            </a:pPr>
            <a:r>
              <a:rPr lang="en-US" altLang="zh-CN" sz="3600">
                <a:hlinkClick r:id="rId6" action="ppaction://hlinksldjump"/>
              </a:rPr>
              <a:t>2.5 </a:t>
            </a:r>
            <a:r>
              <a:rPr lang="zh-CN" altLang="zh-CN" sz="3600">
                <a:hlinkClick r:id="rId6" action="ppaction://hlinksldjump"/>
              </a:rPr>
              <a:t>结构化程序设计方法</a:t>
            </a:r>
            <a:endParaRPr lang="zh-CN" altLang="en-US" sz="3600"/>
          </a:p>
        </p:txBody>
      </p:sp>
    </p:spTree>
  </p:cSld>
  <p:clrMapOvr>
    <a:masterClrMapping/>
  </p:clrMapOvr>
  <p:transition spd="med">
    <p:blinds/>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69925"/>
            <a:ext cx="8358188"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2.4.5</a:t>
            </a:r>
            <a:r>
              <a:rPr lang="zh-CN" altLang="zh-CN" dirty="0">
                <a:solidFill>
                  <a:srgbClr val="800000"/>
                </a:solidFill>
                <a:effectLst>
                  <a:outerShdw blurRad="38100" dist="38100" dir="2700000" algn="tl">
                    <a:srgbClr val="000000"/>
                  </a:outerShdw>
                </a:effectLst>
                <a:latin typeface="Arial" charset="0"/>
                <a:ea typeface="黑体" pitchFamily="2" charset="-122"/>
              </a:rPr>
              <a:t>用伪代码表示算法</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5539" name="Rectangle 3"/>
          <p:cNvSpPr>
            <a:spLocks noGrp="1" noChangeArrowheads="1"/>
          </p:cNvSpPr>
          <p:nvPr>
            <p:ph type="body" idx="1"/>
          </p:nvPr>
        </p:nvSpPr>
        <p:spPr>
          <a:xfrm>
            <a:off x="642938" y="1714500"/>
            <a:ext cx="8001000" cy="4357688"/>
          </a:xfrm>
        </p:spPr>
        <p:txBody>
          <a:bodyPr/>
          <a:lstStyle/>
          <a:p>
            <a:r>
              <a:rPr lang="zh-CN" altLang="zh-CN"/>
              <a:t>伪代码是用介于自然语言和计算机语言之间的文字和符号来描述算法</a:t>
            </a:r>
            <a:endParaRPr lang="en-US" altLang="zh-CN"/>
          </a:p>
          <a:p>
            <a:r>
              <a:rPr lang="zh-CN" altLang="zh-CN"/>
              <a:t>用伪代码写算法并无固定的、严格的语法规则，可以用英文，也可以中英文混用</a:t>
            </a:r>
            <a:endParaRPr lang="zh-CN" altLang="en-US"/>
          </a:p>
        </p:txBody>
      </p:sp>
      <p:pic>
        <p:nvPicPr>
          <p:cNvPr id="65540"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500" y="785813"/>
            <a:ext cx="8153400" cy="5429250"/>
          </a:xfrm>
        </p:spPr>
        <p:txBody>
          <a:bodyPr/>
          <a:lstStyle/>
          <a:p>
            <a:pPr>
              <a:buFont typeface="Wingdings" pitchFamily="2" charset="2"/>
              <a:buNone/>
            </a:pPr>
            <a:r>
              <a:rPr lang="zh-CN" altLang="zh-CN"/>
              <a:t>例</a:t>
            </a:r>
            <a:r>
              <a:rPr lang="en-US" altLang="zh-CN"/>
              <a:t>2.16 </a:t>
            </a:r>
            <a:r>
              <a:rPr lang="zh-CN" altLang="zh-CN"/>
              <a:t>求</a:t>
            </a:r>
            <a:r>
              <a:rPr lang="en-US" altLang="zh-CN"/>
              <a:t>5!</a:t>
            </a:r>
            <a:r>
              <a:rPr lang="zh-CN" altLang="zh-CN"/>
              <a:t>。</a:t>
            </a:r>
            <a:endParaRPr lang="en-US" altLang="zh-CN"/>
          </a:p>
          <a:p>
            <a:pPr lvl="1">
              <a:lnSpc>
                <a:spcPct val="100000"/>
              </a:lnSpc>
              <a:buFont typeface="Wingdings" pitchFamily="2" charset="2"/>
              <a:buNone/>
            </a:pPr>
            <a:r>
              <a:rPr lang="en-US" altLang="zh-CN">
                <a:solidFill>
                  <a:srgbClr val="C00000"/>
                </a:solidFill>
              </a:rPr>
              <a:t>begin</a:t>
            </a:r>
            <a:r>
              <a:rPr lang="en-US" altLang="zh-CN"/>
              <a:t>                (</a:t>
            </a:r>
            <a:r>
              <a:rPr lang="zh-CN" altLang="zh-CN"/>
              <a:t>算法开始</a:t>
            </a:r>
            <a:r>
              <a:rPr lang="en-US" altLang="zh-CN"/>
              <a:t>)</a:t>
            </a:r>
            <a:endParaRPr lang="zh-CN" altLang="zh-CN"/>
          </a:p>
          <a:p>
            <a:pPr lvl="1">
              <a:lnSpc>
                <a:spcPct val="100000"/>
              </a:lnSpc>
              <a:buFont typeface="Wingdings" pitchFamily="2" charset="2"/>
              <a:buNone/>
            </a:pPr>
            <a:r>
              <a:rPr lang="en-US" altLang="zh-CN"/>
              <a:t>    1</a:t>
            </a:r>
            <a:r>
              <a:rPr lang="en-US" altLang="zh-CN">
                <a:solidFill>
                  <a:srgbClr val="0000CC"/>
                </a:solidFill>
                <a:sym typeface="Symbol" pitchFamily="18" charset="2"/>
              </a:rPr>
              <a:t> </a:t>
            </a:r>
            <a:r>
              <a:rPr lang="en-US" altLang="zh-CN">
                <a:sym typeface="Symbol" pitchFamily="18" charset="2"/>
              </a:rPr>
              <a:t></a:t>
            </a:r>
            <a:r>
              <a:rPr lang="en-US" altLang="zh-CN">
                <a:solidFill>
                  <a:srgbClr val="0000CC"/>
                </a:solidFill>
                <a:sym typeface="Symbol" pitchFamily="18" charset="2"/>
              </a:rPr>
              <a:t> </a:t>
            </a:r>
            <a:r>
              <a:rPr lang="en-US" altLang="zh-CN"/>
              <a:t>t</a:t>
            </a:r>
            <a:endParaRPr lang="zh-CN" altLang="zh-CN"/>
          </a:p>
          <a:p>
            <a:pPr lvl="1">
              <a:lnSpc>
                <a:spcPct val="100000"/>
              </a:lnSpc>
              <a:buFont typeface="Wingdings" pitchFamily="2" charset="2"/>
              <a:buNone/>
            </a:pPr>
            <a:r>
              <a:rPr lang="en-US" altLang="zh-CN"/>
              <a:t>    2</a:t>
            </a:r>
            <a:r>
              <a:rPr lang="en-US" altLang="zh-CN">
                <a:sym typeface="Symbol" pitchFamily="18" charset="2"/>
              </a:rPr>
              <a:t> </a:t>
            </a:r>
            <a:r>
              <a:rPr lang="en-US" altLang="zh-CN"/>
              <a:t> i</a:t>
            </a:r>
            <a:endParaRPr lang="zh-CN" altLang="zh-CN"/>
          </a:p>
          <a:p>
            <a:pPr lvl="1">
              <a:lnSpc>
                <a:spcPct val="100000"/>
              </a:lnSpc>
              <a:buFont typeface="Wingdings" pitchFamily="2" charset="2"/>
              <a:buNone/>
            </a:pPr>
            <a:r>
              <a:rPr lang="en-US" altLang="zh-CN"/>
              <a:t>    while i</a:t>
            </a:r>
            <a:r>
              <a:rPr lang="zh-CN" altLang="zh-CN"/>
              <a:t>≤</a:t>
            </a:r>
            <a:r>
              <a:rPr lang="en-US" altLang="zh-CN"/>
              <a:t>5</a:t>
            </a:r>
            <a:endParaRPr lang="zh-CN" altLang="zh-CN"/>
          </a:p>
          <a:p>
            <a:pPr lvl="1">
              <a:lnSpc>
                <a:spcPct val="100000"/>
              </a:lnSpc>
              <a:buFont typeface="Wingdings" pitchFamily="2" charset="2"/>
              <a:buNone/>
            </a:pPr>
            <a:r>
              <a:rPr lang="en-US" altLang="zh-CN"/>
              <a:t>    { t*i </a:t>
            </a:r>
            <a:r>
              <a:rPr lang="en-US" altLang="zh-CN">
                <a:sym typeface="Symbol" pitchFamily="18" charset="2"/>
              </a:rPr>
              <a:t></a:t>
            </a:r>
            <a:r>
              <a:rPr lang="en-US" altLang="zh-CN"/>
              <a:t> t</a:t>
            </a:r>
            <a:endParaRPr lang="zh-CN" altLang="zh-CN"/>
          </a:p>
          <a:p>
            <a:pPr lvl="1">
              <a:lnSpc>
                <a:spcPct val="100000"/>
              </a:lnSpc>
              <a:buFont typeface="Wingdings" pitchFamily="2" charset="2"/>
              <a:buNone/>
            </a:pPr>
            <a:r>
              <a:rPr lang="en-US" altLang="zh-CN"/>
              <a:t>       i+1 </a:t>
            </a:r>
            <a:r>
              <a:rPr lang="en-US" altLang="zh-CN">
                <a:sym typeface="Symbol" pitchFamily="18" charset="2"/>
              </a:rPr>
              <a:t> </a:t>
            </a:r>
            <a:r>
              <a:rPr lang="en-US" altLang="zh-CN"/>
              <a:t>i</a:t>
            </a:r>
            <a:endParaRPr lang="zh-CN" altLang="zh-CN"/>
          </a:p>
          <a:p>
            <a:pPr lvl="1">
              <a:lnSpc>
                <a:spcPct val="100000"/>
              </a:lnSpc>
              <a:buFont typeface="Wingdings" pitchFamily="2" charset="2"/>
              <a:buNone/>
            </a:pPr>
            <a:r>
              <a:rPr lang="en-US" altLang="zh-CN"/>
              <a:t>    }</a:t>
            </a:r>
            <a:endParaRPr lang="zh-CN" altLang="zh-CN"/>
          </a:p>
          <a:p>
            <a:pPr lvl="1">
              <a:lnSpc>
                <a:spcPct val="100000"/>
              </a:lnSpc>
              <a:buFont typeface="Wingdings" pitchFamily="2" charset="2"/>
              <a:buNone/>
            </a:pPr>
            <a:r>
              <a:rPr lang="en-US" altLang="zh-CN"/>
              <a:t>    print t</a:t>
            </a:r>
            <a:endParaRPr lang="zh-CN" altLang="zh-CN"/>
          </a:p>
          <a:p>
            <a:pPr lvl="1">
              <a:lnSpc>
                <a:spcPct val="100000"/>
              </a:lnSpc>
              <a:buFont typeface="Wingdings" pitchFamily="2" charset="2"/>
              <a:buNone/>
            </a:pPr>
            <a:r>
              <a:rPr lang="en-US" altLang="zh-CN">
                <a:solidFill>
                  <a:srgbClr val="C00000"/>
                </a:solidFill>
              </a:rPr>
              <a:t>end </a:t>
            </a:r>
            <a:r>
              <a:rPr lang="en-US" altLang="zh-CN"/>
              <a:t>                   (</a:t>
            </a:r>
            <a:r>
              <a:rPr lang="zh-CN" altLang="zh-CN"/>
              <a:t>算法结束</a:t>
            </a:r>
            <a:r>
              <a:rPr lang="en-US" altLang="zh-CN"/>
              <a:t>)</a:t>
            </a:r>
            <a:endParaRPr lang="zh-CN" altLang="en-US"/>
          </a:p>
        </p:txBody>
      </p:sp>
      <p:pic>
        <p:nvPicPr>
          <p:cNvPr id="66563"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linds(horizontal)">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63" y="857250"/>
            <a:ext cx="8153400" cy="5857875"/>
          </a:xfrm>
        </p:spPr>
        <p:txBody>
          <a:bodyPr/>
          <a:lstStyle/>
          <a:p>
            <a:pPr>
              <a:buFont typeface="Wingdings" pitchFamily="2" charset="2"/>
              <a:buNone/>
            </a:pPr>
            <a:r>
              <a:rPr lang="zh-CN" altLang="zh-CN"/>
              <a:t>例</a:t>
            </a:r>
            <a:r>
              <a:rPr lang="en-US" altLang="zh-CN"/>
              <a:t>2.17 </a:t>
            </a:r>
            <a:r>
              <a:rPr lang="zh-CN" altLang="zh-CN"/>
              <a:t>求</a:t>
            </a:r>
            <a:endParaRPr lang="en-US" altLang="zh-CN"/>
          </a:p>
          <a:p>
            <a:pPr lvl="1">
              <a:lnSpc>
                <a:spcPts val="2700"/>
              </a:lnSpc>
              <a:buFont typeface="Wingdings" pitchFamily="2" charset="2"/>
              <a:buNone/>
            </a:pPr>
            <a:r>
              <a:rPr lang="en-US" altLang="zh-CN">
                <a:solidFill>
                  <a:srgbClr val="C00000"/>
                </a:solidFill>
              </a:rPr>
              <a:t>begin </a:t>
            </a:r>
            <a:r>
              <a:rPr lang="en-US" altLang="zh-CN"/>
              <a:t>      </a:t>
            </a:r>
            <a:endParaRPr lang="zh-CN" altLang="zh-CN"/>
          </a:p>
          <a:p>
            <a:pPr lvl="1">
              <a:lnSpc>
                <a:spcPts val="2700"/>
              </a:lnSpc>
              <a:buFont typeface="Wingdings" pitchFamily="2" charset="2"/>
              <a:buNone/>
            </a:pPr>
            <a:r>
              <a:rPr lang="en-US" altLang="zh-CN"/>
              <a:t>   1 </a:t>
            </a:r>
            <a:r>
              <a:rPr lang="en-US" altLang="zh-CN">
                <a:sym typeface="Symbol" pitchFamily="18" charset="2"/>
              </a:rPr>
              <a:t> </a:t>
            </a:r>
            <a:r>
              <a:rPr lang="en-US" altLang="zh-CN"/>
              <a:t>sum</a:t>
            </a:r>
            <a:endParaRPr lang="zh-CN" altLang="zh-CN"/>
          </a:p>
          <a:p>
            <a:pPr lvl="1">
              <a:lnSpc>
                <a:spcPts val="2700"/>
              </a:lnSpc>
              <a:buFont typeface="Wingdings" pitchFamily="2" charset="2"/>
              <a:buNone/>
            </a:pPr>
            <a:r>
              <a:rPr lang="en-US" altLang="zh-CN"/>
              <a:t>   2 </a:t>
            </a:r>
            <a:r>
              <a:rPr lang="en-US" altLang="zh-CN">
                <a:sym typeface="Symbol" pitchFamily="18" charset="2"/>
              </a:rPr>
              <a:t> </a:t>
            </a:r>
            <a:r>
              <a:rPr lang="en-US" altLang="zh-CN"/>
              <a:t>deno</a:t>
            </a:r>
            <a:endParaRPr lang="zh-CN" altLang="zh-CN"/>
          </a:p>
          <a:p>
            <a:pPr lvl="1">
              <a:lnSpc>
                <a:spcPts val="2700"/>
              </a:lnSpc>
              <a:buFont typeface="Wingdings" pitchFamily="2" charset="2"/>
              <a:buNone/>
            </a:pPr>
            <a:r>
              <a:rPr lang="en-US" altLang="zh-CN"/>
              <a:t>   1 </a:t>
            </a:r>
            <a:r>
              <a:rPr lang="en-US" altLang="zh-CN">
                <a:sym typeface="Symbol" pitchFamily="18" charset="2"/>
              </a:rPr>
              <a:t> </a:t>
            </a:r>
            <a:r>
              <a:rPr lang="en-US" altLang="zh-CN"/>
              <a:t>sign</a:t>
            </a:r>
            <a:endParaRPr lang="zh-CN" altLang="zh-CN"/>
          </a:p>
          <a:p>
            <a:pPr lvl="1">
              <a:lnSpc>
                <a:spcPts val="2700"/>
              </a:lnSpc>
              <a:buFont typeface="Wingdings" pitchFamily="2" charset="2"/>
              <a:buNone/>
            </a:pPr>
            <a:r>
              <a:rPr lang="en-US" altLang="zh-CN"/>
              <a:t>   while deno </a:t>
            </a:r>
            <a:r>
              <a:rPr lang="zh-CN" altLang="zh-CN"/>
              <a:t>≤</a:t>
            </a:r>
            <a:r>
              <a:rPr lang="en-US" altLang="zh-CN"/>
              <a:t> 100</a:t>
            </a:r>
            <a:endParaRPr lang="zh-CN" altLang="zh-CN"/>
          </a:p>
          <a:p>
            <a:pPr lvl="1">
              <a:lnSpc>
                <a:spcPts val="2700"/>
              </a:lnSpc>
              <a:buFont typeface="Wingdings" pitchFamily="2" charset="2"/>
              <a:buNone/>
            </a:pPr>
            <a:r>
              <a:rPr lang="en-US" altLang="zh-CN"/>
              <a:t>   { (-1)*sign </a:t>
            </a:r>
            <a:r>
              <a:rPr lang="en-US" altLang="zh-CN">
                <a:sym typeface="Symbol" pitchFamily="18" charset="2"/>
              </a:rPr>
              <a:t></a:t>
            </a:r>
            <a:r>
              <a:rPr lang="en-US" altLang="zh-CN"/>
              <a:t> sign</a:t>
            </a:r>
            <a:endParaRPr lang="zh-CN" altLang="zh-CN"/>
          </a:p>
          <a:p>
            <a:pPr lvl="1">
              <a:lnSpc>
                <a:spcPts val="2700"/>
              </a:lnSpc>
              <a:buFont typeface="Wingdings" pitchFamily="2" charset="2"/>
              <a:buNone/>
            </a:pPr>
            <a:r>
              <a:rPr lang="en-US" altLang="zh-CN"/>
              <a:t>      sign*1/deno </a:t>
            </a:r>
            <a:r>
              <a:rPr lang="en-US" altLang="zh-CN">
                <a:sym typeface="Symbol" pitchFamily="18" charset="2"/>
              </a:rPr>
              <a:t></a:t>
            </a:r>
            <a:r>
              <a:rPr lang="en-US" altLang="zh-CN"/>
              <a:t> term</a:t>
            </a:r>
            <a:endParaRPr lang="zh-CN" altLang="zh-CN"/>
          </a:p>
          <a:p>
            <a:pPr lvl="1">
              <a:lnSpc>
                <a:spcPts val="2700"/>
              </a:lnSpc>
              <a:buFont typeface="Wingdings" pitchFamily="2" charset="2"/>
              <a:buNone/>
            </a:pPr>
            <a:r>
              <a:rPr lang="en-US" altLang="zh-CN"/>
              <a:t>      sum+term </a:t>
            </a:r>
            <a:r>
              <a:rPr lang="en-US" altLang="zh-CN">
                <a:sym typeface="Symbol" pitchFamily="18" charset="2"/>
              </a:rPr>
              <a:t></a:t>
            </a:r>
            <a:r>
              <a:rPr lang="en-US" altLang="zh-CN"/>
              <a:t> sum</a:t>
            </a:r>
            <a:endParaRPr lang="zh-CN" altLang="zh-CN"/>
          </a:p>
          <a:p>
            <a:pPr lvl="1">
              <a:lnSpc>
                <a:spcPts val="2700"/>
              </a:lnSpc>
              <a:buFont typeface="Wingdings" pitchFamily="2" charset="2"/>
              <a:buNone/>
            </a:pPr>
            <a:r>
              <a:rPr lang="en-US" altLang="zh-CN"/>
              <a:t>      deno+1 </a:t>
            </a:r>
            <a:r>
              <a:rPr lang="en-US" altLang="zh-CN">
                <a:sym typeface="Symbol" pitchFamily="18" charset="2"/>
              </a:rPr>
              <a:t></a:t>
            </a:r>
            <a:r>
              <a:rPr lang="en-US" altLang="zh-CN"/>
              <a:t> deno</a:t>
            </a:r>
            <a:endParaRPr lang="zh-CN" altLang="zh-CN"/>
          </a:p>
          <a:p>
            <a:pPr lvl="1">
              <a:lnSpc>
                <a:spcPts val="2700"/>
              </a:lnSpc>
              <a:buFont typeface="Wingdings" pitchFamily="2" charset="2"/>
              <a:buNone/>
            </a:pPr>
            <a:r>
              <a:rPr lang="en-US" altLang="zh-CN"/>
              <a:t>   }</a:t>
            </a:r>
            <a:endParaRPr lang="zh-CN" altLang="zh-CN"/>
          </a:p>
          <a:p>
            <a:pPr lvl="1">
              <a:lnSpc>
                <a:spcPts val="2700"/>
              </a:lnSpc>
              <a:buFont typeface="Wingdings" pitchFamily="2" charset="2"/>
              <a:buNone/>
            </a:pPr>
            <a:r>
              <a:rPr lang="en-US" altLang="zh-CN"/>
              <a:t>   print sum</a:t>
            </a:r>
            <a:endParaRPr lang="zh-CN" altLang="zh-CN"/>
          </a:p>
          <a:p>
            <a:pPr lvl="1">
              <a:lnSpc>
                <a:spcPts val="2700"/>
              </a:lnSpc>
              <a:buFont typeface="Wingdings" pitchFamily="2" charset="2"/>
              <a:buNone/>
            </a:pPr>
            <a:r>
              <a:rPr lang="en-US" altLang="zh-CN">
                <a:solidFill>
                  <a:srgbClr val="C00000"/>
                </a:solidFill>
              </a:rPr>
              <a:t>end</a:t>
            </a:r>
            <a:endParaRPr lang="zh-CN" altLang="en-US">
              <a:solidFill>
                <a:srgbClr val="C00000"/>
              </a:solidFill>
            </a:endParaRPr>
          </a:p>
        </p:txBody>
      </p:sp>
      <p:graphicFrame>
        <p:nvGraphicFramePr>
          <p:cNvPr id="11266" name="Object 1"/>
          <p:cNvGraphicFramePr>
            <a:graphicFrameLocks noChangeAspect="1"/>
          </p:cNvGraphicFramePr>
          <p:nvPr/>
        </p:nvGraphicFramePr>
        <p:xfrm>
          <a:off x="2786063" y="714375"/>
          <a:ext cx="4152900" cy="1071563"/>
        </p:xfrm>
        <a:graphic>
          <a:graphicData uri="http://schemas.openxmlformats.org/presentationml/2006/ole">
            <mc:AlternateContent xmlns:mc="http://schemas.openxmlformats.org/markup-compatibility/2006">
              <mc:Choice xmlns:v="urn:schemas-microsoft-com:vml" Requires="v">
                <p:oleObj spid="_x0000_s11271" name="公式" r:id="rId3" imgW="1790700" imgH="393700" progId="Equation.3">
                  <p:embed/>
                </p:oleObj>
              </mc:Choice>
              <mc:Fallback>
                <p:oleObj name="公式" r:id="rId3" imgW="1790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714375"/>
                        <a:ext cx="4152900"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268" name="图片 4"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linds(horizontal)">
                                      <p:cBhvr>
                                        <p:cTn id="35" dur="500"/>
                                        <p:tgtEl>
                                          <p:spTgt spid="3">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blinds(horizontal)">
                                      <p:cBhvr>
                                        <p:cTn id="43" dur="500"/>
                                        <p:tgtEl>
                                          <p:spTgt spid="3">
                                            <p:txEl>
                                              <p:pRg st="11" end="11"/>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blinds(horizontal)">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69925"/>
            <a:ext cx="8358188"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2.4.6</a:t>
            </a:r>
            <a:r>
              <a:rPr lang="zh-CN" altLang="zh-CN" dirty="0">
                <a:solidFill>
                  <a:srgbClr val="800000"/>
                </a:solidFill>
                <a:effectLst>
                  <a:outerShdw blurRad="38100" dist="38100" dir="2700000" algn="tl">
                    <a:srgbClr val="000000"/>
                  </a:outerShdw>
                </a:effectLst>
                <a:latin typeface="Arial" charset="0"/>
                <a:ea typeface="黑体" pitchFamily="2" charset="-122"/>
              </a:rPr>
              <a:t>用计算机语言表示算法</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5539" name="Rectangle 3"/>
          <p:cNvSpPr>
            <a:spLocks noGrp="1" noChangeArrowheads="1"/>
          </p:cNvSpPr>
          <p:nvPr>
            <p:ph type="body" idx="1"/>
          </p:nvPr>
        </p:nvSpPr>
        <p:spPr>
          <a:xfrm>
            <a:off x="642938" y="1714500"/>
            <a:ext cx="8001000" cy="4357688"/>
          </a:xfrm>
        </p:spPr>
        <p:txBody>
          <a:bodyPr/>
          <a:lstStyle/>
          <a:p>
            <a:r>
              <a:rPr lang="zh-CN" altLang="zh-CN"/>
              <a:t>要完成一项工作，包括</a:t>
            </a:r>
            <a:r>
              <a:rPr lang="zh-CN" altLang="zh-CN">
                <a:solidFill>
                  <a:srgbClr val="C00000"/>
                </a:solidFill>
              </a:rPr>
              <a:t>设计算法</a:t>
            </a:r>
            <a:r>
              <a:rPr lang="zh-CN" altLang="zh-CN"/>
              <a:t>和</a:t>
            </a:r>
            <a:r>
              <a:rPr lang="zh-CN" altLang="zh-CN">
                <a:solidFill>
                  <a:srgbClr val="C00000"/>
                </a:solidFill>
              </a:rPr>
              <a:t>实现算法</a:t>
            </a:r>
            <a:r>
              <a:rPr lang="zh-CN" altLang="zh-CN"/>
              <a:t>两个部分。</a:t>
            </a:r>
            <a:endParaRPr lang="en-US" altLang="zh-CN"/>
          </a:p>
          <a:p>
            <a:r>
              <a:rPr lang="zh-CN" altLang="zh-CN"/>
              <a:t>设计算法的目的是为了实现算法。</a:t>
            </a:r>
            <a:endParaRPr lang="en-US" altLang="zh-CN"/>
          </a:p>
          <a:p>
            <a:r>
              <a:rPr lang="zh-CN" altLang="zh-CN"/>
              <a:t>不仅要考虑如何设计一个算法，也要考虑如何实现一个算法。</a:t>
            </a:r>
            <a:endParaRPr lang="zh-CN" altLang="en-US"/>
          </a:p>
        </p:txBody>
      </p:sp>
      <p:pic>
        <p:nvPicPr>
          <p:cNvPr id="67588"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7" dur="500"/>
                                        <p:tgtEl>
                                          <p:spTgt spid="655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0" dur="500"/>
                                        <p:tgtEl>
                                          <p:spTgt spid="65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p:txBody>
          <a:bodyPr/>
          <a:lstStyle/>
          <a:p>
            <a:pPr>
              <a:buFont typeface="Wingdings" pitchFamily="2" charset="2"/>
              <a:buNone/>
            </a:pPr>
            <a:r>
              <a:rPr lang="en-US" altLang="zh-CN"/>
              <a:t>  </a:t>
            </a:r>
            <a:r>
              <a:rPr lang="zh-CN" altLang="zh-CN"/>
              <a:t>例</a:t>
            </a:r>
            <a:r>
              <a:rPr lang="en-US" altLang="zh-CN"/>
              <a:t>2.18 </a:t>
            </a:r>
            <a:r>
              <a:rPr lang="zh-CN" altLang="zh-CN"/>
              <a:t>将例</a:t>
            </a:r>
            <a:r>
              <a:rPr lang="en-US" altLang="zh-CN"/>
              <a:t>2.16</a:t>
            </a:r>
            <a:r>
              <a:rPr lang="zh-CN" altLang="zh-CN"/>
              <a:t>表示的算法（求</a:t>
            </a:r>
            <a:r>
              <a:rPr lang="en-US" altLang="zh-CN"/>
              <a:t>5!</a:t>
            </a:r>
            <a:r>
              <a:rPr lang="zh-CN" altLang="zh-CN"/>
              <a:t>）用</a:t>
            </a:r>
            <a:r>
              <a:rPr lang="en-US" altLang="zh-CN"/>
              <a:t>C</a:t>
            </a:r>
            <a:r>
              <a:rPr lang="zh-CN" altLang="zh-CN"/>
              <a:t>语言表示。</a:t>
            </a:r>
            <a:endParaRPr lang="zh-CN" altLang="en-US"/>
          </a:p>
        </p:txBody>
      </p:sp>
      <p:pic>
        <p:nvPicPr>
          <p:cNvPr id="68611"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a:xfrm>
            <a:off x="714375" y="857250"/>
            <a:ext cx="6500813" cy="5500688"/>
          </a:xfrm>
        </p:spPr>
        <p:txBody>
          <a:bodyPr/>
          <a:lstStyle/>
          <a:p>
            <a:pPr>
              <a:lnSpc>
                <a:spcPts val="2800"/>
              </a:lnSpc>
              <a:buFont typeface="Wingdings" pitchFamily="2" charset="2"/>
              <a:buNone/>
            </a:pPr>
            <a:r>
              <a:rPr lang="en-US" altLang="zh-CN" sz="2800"/>
              <a:t>#include &lt;stdio.h&gt;</a:t>
            </a:r>
            <a:endParaRPr lang="zh-CN" altLang="zh-CN" sz="2800"/>
          </a:p>
          <a:p>
            <a:pPr>
              <a:lnSpc>
                <a:spcPts val="2800"/>
              </a:lnSpc>
              <a:buFont typeface="Wingdings" pitchFamily="2" charset="2"/>
              <a:buNone/>
            </a:pPr>
            <a:r>
              <a:rPr lang="en-US" altLang="zh-CN" sz="2800"/>
              <a:t>int main( )</a:t>
            </a:r>
            <a:endParaRPr lang="zh-CN" altLang="zh-CN" sz="2800"/>
          </a:p>
          <a:p>
            <a:pPr>
              <a:lnSpc>
                <a:spcPts val="2800"/>
              </a:lnSpc>
              <a:buFont typeface="Wingdings" pitchFamily="2" charset="2"/>
              <a:buNone/>
            </a:pPr>
            <a:r>
              <a:rPr lang="en-US" altLang="zh-CN" sz="2800"/>
              <a:t>{ int i,t;</a:t>
            </a:r>
            <a:endParaRPr lang="zh-CN" altLang="zh-CN" sz="2800"/>
          </a:p>
          <a:p>
            <a:pPr>
              <a:lnSpc>
                <a:spcPts val="2800"/>
              </a:lnSpc>
              <a:buFont typeface="Wingdings" pitchFamily="2" charset="2"/>
              <a:buNone/>
            </a:pPr>
            <a:r>
              <a:rPr lang="en-US" altLang="zh-CN" sz="2800"/>
              <a:t>   </a:t>
            </a:r>
            <a:r>
              <a:rPr lang="en-US" altLang="zh-CN" sz="2800">
                <a:solidFill>
                  <a:srgbClr val="C00000"/>
                </a:solidFill>
              </a:rPr>
              <a:t>t=1;</a:t>
            </a:r>
            <a:endParaRPr lang="zh-CN" altLang="zh-CN" sz="2800">
              <a:solidFill>
                <a:srgbClr val="C00000"/>
              </a:solidFill>
            </a:endParaRPr>
          </a:p>
          <a:p>
            <a:pPr>
              <a:lnSpc>
                <a:spcPts val="2800"/>
              </a:lnSpc>
              <a:buFont typeface="Wingdings" pitchFamily="2" charset="2"/>
              <a:buNone/>
            </a:pPr>
            <a:r>
              <a:rPr lang="en-US" altLang="zh-CN" sz="2800">
                <a:solidFill>
                  <a:srgbClr val="C00000"/>
                </a:solidFill>
              </a:rPr>
              <a:t>   i=2;</a:t>
            </a:r>
            <a:endParaRPr lang="zh-CN" altLang="zh-CN" sz="2800">
              <a:solidFill>
                <a:srgbClr val="C00000"/>
              </a:solidFill>
            </a:endParaRPr>
          </a:p>
          <a:p>
            <a:pPr>
              <a:lnSpc>
                <a:spcPts val="2800"/>
              </a:lnSpc>
              <a:buFont typeface="Wingdings" pitchFamily="2" charset="2"/>
              <a:buNone/>
            </a:pPr>
            <a:r>
              <a:rPr lang="en-US" altLang="zh-CN" sz="2800">
                <a:solidFill>
                  <a:srgbClr val="C00000"/>
                </a:solidFill>
              </a:rPr>
              <a:t>   while(i&lt;=5)</a:t>
            </a:r>
            <a:endParaRPr lang="zh-CN" altLang="zh-CN" sz="2800">
              <a:solidFill>
                <a:srgbClr val="C00000"/>
              </a:solidFill>
            </a:endParaRPr>
          </a:p>
          <a:p>
            <a:pPr>
              <a:lnSpc>
                <a:spcPts val="2800"/>
              </a:lnSpc>
              <a:buFont typeface="Wingdings" pitchFamily="2" charset="2"/>
              <a:buNone/>
            </a:pPr>
            <a:r>
              <a:rPr lang="en-US" altLang="zh-CN" sz="2800">
                <a:solidFill>
                  <a:srgbClr val="C00000"/>
                </a:solidFill>
              </a:rPr>
              <a:t>   {   t=t*i;</a:t>
            </a:r>
            <a:endParaRPr lang="zh-CN" altLang="zh-CN" sz="2800">
              <a:solidFill>
                <a:srgbClr val="C00000"/>
              </a:solidFill>
            </a:endParaRPr>
          </a:p>
          <a:p>
            <a:pPr>
              <a:lnSpc>
                <a:spcPts val="2800"/>
              </a:lnSpc>
              <a:buFont typeface="Wingdings" pitchFamily="2" charset="2"/>
              <a:buNone/>
            </a:pPr>
            <a:r>
              <a:rPr lang="en-US" altLang="zh-CN" sz="2800">
                <a:solidFill>
                  <a:srgbClr val="C00000"/>
                </a:solidFill>
              </a:rPr>
              <a:t>        i=i+1;</a:t>
            </a:r>
            <a:endParaRPr lang="zh-CN" altLang="zh-CN" sz="2800">
              <a:solidFill>
                <a:srgbClr val="C00000"/>
              </a:solidFill>
            </a:endParaRPr>
          </a:p>
          <a:p>
            <a:pPr>
              <a:lnSpc>
                <a:spcPts val="2800"/>
              </a:lnSpc>
              <a:buFont typeface="Wingdings" pitchFamily="2" charset="2"/>
              <a:buNone/>
            </a:pPr>
            <a:r>
              <a:rPr lang="en-US" altLang="zh-CN" sz="2800">
                <a:solidFill>
                  <a:srgbClr val="C00000"/>
                </a:solidFill>
              </a:rPr>
              <a:t>   }</a:t>
            </a:r>
            <a:endParaRPr lang="zh-CN" altLang="zh-CN" sz="2800">
              <a:solidFill>
                <a:srgbClr val="C00000"/>
              </a:solidFill>
            </a:endParaRPr>
          </a:p>
          <a:p>
            <a:pPr>
              <a:lnSpc>
                <a:spcPts val="2800"/>
              </a:lnSpc>
              <a:buFont typeface="Wingdings" pitchFamily="2" charset="2"/>
              <a:buNone/>
            </a:pPr>
            <a:r>
              <a:rPr lang="en-US" altLang="zh-CN" sz="2800">
                <a:solidFill>
                  <a:srgbClr val="C00000"/>
                </a:solidFill>
              </a:rPr>
              <a:t>   printf("%d\n",t);</a:t>
            </a:r>
            <a:endParaRPr lang="zh-CN" altLang="zh-CN" sz="2800">
              <a:solidFill>
                <a:srgbClr val="C00000"/>
              </a:solidFill>
            </a:endParaRPr>
          </a:p>
          <a:p>
            <a:pPr>
              <a:lnSpc>
                <a:spcPts val="2800"/>
              </a:lnSpc>
              <a:buFont typeface="Wingdings" pitchFamily="2" charset="2"/>
              <a:buNone/>
            </a:pPr>
            <a:r>
              <a:rPr lang="en-US" altLang="zh-CN" sz="2800"/>
              <a:t>   return 0;</a:t>
            </a:r>
            <a:endParaRPr lang="zh-CN" altLang="zh-CN" sz="2800"/>
          </a:p>
          <a:p>
            <a:pPr>
              <a:lnSpc>
                <a:spcPts val="2800"/>
              </a:lnSpc>
              <a:buFont typeface="Wingdings" pitchFamily="2" charset="2"/>
              <a:buNone/>
            </a:pPr>
            <a:r>
              <a:rPr lang="en-US" altLang="zh-CN" sz="2800"/>
              <a:t>}</a:t>
            </a:r>
            <a:endParaRPr lang="zh-CN" altLang="zh-CN" sz="2800"/>
          </a:p>
          <a:p>
            <a:pPr>
              <a:lnSpc>
                <a:spcPts val="2800"/>
              </a:lnSpc>
              <a:buFont typeface="Wingdings" pitchFamily="2" charset="2"/>
              <a:buNone/>
            </a:pPr>
            <a:endParaRPr lang="zh-CN" altLang="en-US" sz="2800"/>
          </a:p>
        </p:txBody>
      </p:sp>
      <p:pic>
        <p:nvPicPr>
          <p:cNvPr id="69635"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1"/>
          </p:nvPr>
        </p:nvSpPr>
        <p:spPr/>
        <p:txBody>
          <a:bodyPr/>
          <a:lstStyle/>
          <a:p>
            <a:pPr>
              <a:buFont typeface="Wingdings" pitchFamily="2" charset="2"/>
              <a:buNone/>
            </a:pPr>
            <a:r>
              <a:rPr lang="zh-CN" altLang="zh-CN"/>
              <a:t>例</a:t>
            </a:r>
            <a:r>
              <a:rPr lang="en-US" altLang="zh-CN"/>
              <a:t>2.19 </a:t>
            </a:r>
            <a:r>
              <a:rPr lang="zh-CN" altLang="zh-CN"/>
              <a:t>将例</a:t>
            </a:r>
            <a:r>
              <a:rPr lang="en-US" altLang="zh-CN"/>
              <a:t>2.17</a:t>
            </a:r>
            <a:r>
              <a:rPr lang="zh-CN" altLang="zh-CN"/>
              <a:t>表示的算法（求多项式</a:t>
            </a:r>
            <a:endParaRPr lang="en-US" altLang="zh-CN"/>
          </a:p>
          <a:p>
            <a:pPr>
              <a:buFont typeface="Wingdings" pitchFamily="2" charset="2"/>
              <a:buNone/>
            </a:pPr>
            <a:endParaRPr lang="en-US" altLang="zh-CN"/>
          </a:p>
          <a:p>
            <a:pPr>
              <a:buFont typeface="Wingdings" pitchFamily="2" charset="2"/>
              <a:buNone/>
            </a:pPr>
            <a:endParaRPr lang="en-US" altLang="zh-CN"/>
          </a:p>
          <a:p>
            <a:pPr>
              <a:buFont typeface="Wingdings" pitchFamily="2" charset="2"/>
              <a:buNone/>
            </a:pPr>
            <a:r>
              <a:rPr lang="en-US" altLang="zh-CN"/>
              <a:t>           </a:t>
            </a:r>
            <a:r>
              <a:rPr lang="zh-CN" altLang="zh-CN"/>
              <a:t>的值）用</a:t>
            </a:r>
            <a:r>
              <a:rPr lang="en-US" altLang="zh-CN"/>
              <a:t>C</a:t>
            </a:r>
            <a:r>
              <a:rPr lang="zh-CN" altLang="zh-CN"/>
              <a:t>语言表示。</a:t>
            </a:r>
            <a:endParaRPr lang="zh-CN" altLang="en-US"/>
          </a:p>
        </p:txBody>
      </p:sp>
      <p:graphicFrame>
        <p:nvGraphicFramePr>
          <p:cNvPr id="12290" name="Object 1"/>
          <p:cNvGraphicFramePr>
            <a:graphicFrameLocks noChangeAspect="1"/>
          </p:cNvGraphicFramePr>
          <p:nvPr/>
        </p:nvGraphicFramePr>
        <p:xfrm>
          <a:off x="2500313" y="2500313"/>
          <a:ext cx="4152900" cy="1071562"/>
        </p:xfrm>
        <a:graphic>
          <a:graphicData uri="http://schemas.openxmlformats.org/presentationml/2006/ole">
            <mc:AlternateContent xmlns:mc="http://schemas.openxmlformats.org/markup-compatibility/2006">
              <mc:Choice xmlns:v="urn:schemas-microsoft-com:vml" Requires="v">
                <p:oleObj spid="_x0000_s12295" name="公式" r:id="rId3" imgW="1790700" imgH="393700" progId="Equation.3">
                  <p:embed/>
                </p:oleObj>
              </mc:Choice>
              <mc:Fallback>
                <p:oleObj name="公式" r:id="rId3" imgW="1790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2500313"/>
                        <a:ext cx="4152900"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292" name="图片 4"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a:xfrm>
            <a:off x="500063" y="714375"/>
            <a:ext cx="8143875" cy="5857875"/>
          </a:xfrm>
        </p:spPr>
        <p:txBody>
          <a:bodyPr/>
          <a:lstStyle/>
          <a:p>
            <a:pPr>
              <a:lnSpc>
                <a:spcPts val="2700"/>
              </a:lnSpc>
              <a:buFont typeface="Wingdings" pitchFamily="2" charset="2"/>
              <a:buNone/>
            </a:pPr>
            <a:r>
              <a:rPr lang="en-US" altLang="zh-CN" sz="2800"/>
              <a:t>#include &lt;stdio.h&gt;</a:t>
            </a:r>
            <a:endParaRPr lang="zh-CN" altLang="zh-CN" sz="2800"/>
          </a:p>
          <a:p>
            <a:pPr>
              <a:lnSpc>
                <a:spcPts val="2700"/>
              </a:lnSpc>
              <a:buFont typeface="Wingdings" pitchFamily="2" charset="2"/>
              <a:buNone/>
            </a:pPr>
            <a:r>
              <a:rPr lang="en-US" altLang="zh-CN" sz="2800"/>
              <a:t>int main( )</a:t>
            </a:r>
            <a:endParaRPr lang="zh-CN" altLang="zh-CN" sz="2800"/>
          </a:p>
          <a:p>
            <a:pPr>
              <a:lnSpc>
                <a:spcPts val="2700"/>
              </a:lnSpc>
              <a:buFont typeface="Wingdings" pitchFamily="2" charset="2"/>
              <a:buNone/>
            </a:pPr>
            <a:r>
              <a:rPr lang="en-US" altLang="zh-CN" sz="2800"/>
              <a:t> {  int sign=1;</a:t>
            </a:r>
            <a:endParaRPr lang="zh-CN" altLang="zh-CN" sz="2800"/>
          </a:p>
          <a:p>
            <a:pPr>
              <a:lnSpc>
                <a:spcPts val="2700"/>
              </a:lnSpc>
              <a:buFont typeface="Wingdings" pitchFamily="2" charset="2"/>
              <a:buNone/>
            </a:pPr>
            <a:r>
              <a:rPr lang="en-US" altLang="zh-CN" sz="2800"/>
              <a:t>     double deno = 2.0,sum = 1.0, term;  </a:t>
            </a:r>
            <a:endParaRPr lang="zh-CN" altLang="zh-CN" sz="2800"/>
          </a:p>
          <a:p>
            <a:pPr>
              <a:lnSpc>
                <a:spcPts val="2700"/>
              </a:lnSpc>
              <a:buFont typeface="Wingdings" pitchFamily="2" charset="2"/>
              <a:buNone/>
            </a:pPr>
            <a:r>
              <a:rPr lang="en-US" altLang="zh-CN" sz="2800"/>
              <a:t>     </a:t>
            </a:r>
            <a:r>
              <a:rPr lang="en-US" altLang="zh-CN" sz="2800">
                <a:solidFill>
                  <a:srgbClr val="C00000"/>
                </a:solidFill>
              </a:rPr>
              <a:t>while (deno &lt;= 100)</a:t>
            </a:r>
            <a:endParaRPr lang="zh-CN" altLang="zh-CN" sz="2800">
              <a:solidFill>
                <a:srgbClr val="C00000"/>
              </a:solidFill>
            </a:endParaRPr>
          </a:p>
          <a:p>
            <a:pPr>
              <a:lnSpc>
                <a:spcPts val="2700"/>
              </a:lnSpc>
              <a:buFont typeface="Wingdings" pitchFamily="2" charset="2"/>
              <a:buNone/>
            </a:pPr>
            <a:r>
              <a:rPr lang="en-US" altLang="zh-CN" sz="2800">
                <a:solidFill>
                  <a:srgbClr val="C00000"/>
                </a:solidFill>
              </a:rPr>
              <a:t>    {  sign = -sign;</a:t>
            </a:r>
            <a:endParaRPr lang="zh-CN" altLang="zh-CN" sz="2800">
              <a:solidFill>
                <a:srgbClr val="C00000"/>
              </a:solidFill>
            </a:endParaRPr>
          </a:p>
          <a:p>
            <a:pPr>
              <a:lnSpc>
                <a:spcPts val="2700"/>
              </a:lnSpc>
              <a:buFont typeface="Wingdings" pitchFamily="2" charset="2"/>
              <a:buNone/>
            </a:pPr>
            <a:r>
              <a:rPr lang="en-US" altLang="zh-CN" sz="2800">
                <a:solidFill>
                  <a:srgbClr val="C00000"/>
                </a:solidFill>
              </a:rPr>
              <a:t>        term = sign/deno;</a:t>
            </a:r>
            <a:endParaRPr lang="zh-CN" altLang="zh-CN" sz="2800">
              <a:solidFill>
                <a:srgbClr val="C00000"/>
              </a:solidFill>
            </a:endParaRPr>
          </a:p>
          <a:p>
            <a:pPr>
              <a:lnSpc>
                <a:spcPts val="2700"/>
              </a:lnSpc>
              <a:buFont typeface="Wingdings" pitchFamily="2" charset="2"/>
              <a:buNone/>
            </a:pPr>
            <a:r>
              <a:rPr lang="en-US" altLang="zh-CN" sz="2800">
                <a:solidFill>
                  <a:srgbClr val="C00000"/>
                </a:solidFill>
              </a:rPr>
              <a:t>        sum = sum+term;</a:t>
            </a:r>
            <a:endParaRPr lang="zh-CN" altLang="zh-CN" sz="2800">
              <a:solidFill>
                <a:srgbClr val="C00000"/>
              </a:solidFill>
            </a:endParaRPr>
          </a:p>
          <a:p>
            <a:pPr>
              <a:lnSpc>
                <a:spcPts val="2700"/>
              </a:lnSpc>
              <a:buFont typeface="Wingdings" pitchFamily="2" charset="2"/>
              <a:buNone/>
            </a:pPr>
            <a:r>
              <a:rPr lang="en-US" altLang="zh-CN" sz="2800">
                <a:solidFill>
                  <a:srgbClr val="C00000"/>
                </a:solidFill>
              </a:rPr>
              <a:t>        deno = deno+1;</a:t>
            </a:r>
            <a:endParaRPr lang="zh-CN" altLang="zh-CN" sz="2800">
              <a:solidFill>
                <a:srgbClr val="C00000"/>
              </a:solidFill>
            </a:endParaRPr>
          </a:p>
          <a:p>
            <a:pPr>
              <a:lnSpc>
                <a:spcPts val="2700"/>
              </a:lnSpc>
              <a:buFont typeface="Wingdings" pitchFamily="2" charset="2"/>
              <a:buNone/>
            </a:pPr>
            <a:r>
              <a:rPr lang="en-US" altLang="zh-CN" sz="2800">
                <a:solidFill>
                  <a:srgbClr val="C00000"/>
                </a:solidFill>
              </a:rPr>
              <a:t>     }</a:t>
            </a:r>
            <a:endParaRPr lang="zh-CN" altLang="zh-CN" sz="2800">
              <a:solidFill>
                <a:srgbClr val="C00000"/>
              </a:solidFill>
            </a:endParaRPr>
          </a:p>
          <a:p>
            <a:pPr>
              <a:lnSpc>
                <a:spcPts val="2700"/>
              </a:lnSpc>
              <a:buFont typeface="Wingdings" pitchFamily="2" charset="2"/>
              <a:buNone/>
            </a:pPr>
            <a:r>
              <a:rPr lang="en-US" altLang="zh-CN" sz="2800">
                <a:solidFill>
                  <a:srgbClr val="C00000"/>
                </a:solidFill>
              </a:rPr>
              <a:t>     printf ("%f\n",sum);</a:t>
            </a:r>
            <a:endParaRPr lang="zh-CN" altLang="zh-CN" sz="2800">
              <a:solidFill>
                <a:srgbClr val="C00000"/>
              </a:solidFill>
            </a:endParaRPr>
          </a:p>
          <a:p>
            <a:pPr>
              <a:lnSpc>
                <a:spcPts val="2700"/>
              </a:lnSpc>
              <a:buFont typeface="Wingdings" pitchFamily="2" charset="2"/>
              <a:buNone/>
            </a:pPr>
            <a:r>
              <a:rPr lang="en-US" altLang="zh-CN" sz="2800"/>
              <a:t>     return 0;</a:t>
            </a:r>
            <a:endParaRPr lang="zh-CN" altLang="zh-CN" sz="2800"/>
          </a:p>
          <a:p>
            <a:pPr>
              <a:lnSpc>
                <a:spcPts val="2700"/>
              </a:lnSpc>
              <a:buFont typeface="Wingdings" pitchFamily="2" charset="2"/>
              <a:buNone/>
            </a:pPr>
            <a:r>
              <a:rPr lang="en-US" altLang="zh-CN" sz="2800"/>
              <a:t>}</a:t>
            </a:r>
            <a:endParaRPr lang="zh-CN" altLang="zh-CN" sz="2800"/>
          </a:p>
          <a:p>
            <a:pPr>
              <a:lnSpc>
                <a:spcPts val="2700"/>
              </a:lnSpc>
              <a:buFont typeface="Wingdings" pitchFamily="2" charset="2"/>
              <a:buNone/>
            </a:pPr>
            <a:endParaRPr lang="zh-CN" altLang="en-US" sz="2800"/>
          </a:p>
        </p:txBody>
      </p:sp>
      <p:pic>
        <p:nvPicPr>
          <p:cNvPr id="70659"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69925"/>
            <a:ext cx="8358188"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2.5</a:t>
            </a:r>
            <a:r>
              <a:rPr lang="zh-CN" altLang="zh-CN" dirty="0">
                <a:solidFill>
                  <a:srgbClr val="800000"/>
                </a:solidFill>
                <a:effectLst>
                  <a:outerShdw blurRad="38100" dist="38100" dir="2700000" algn="tl">
                    <a:srgbClr val="000000"/>
                  </a:outerShdw>
                </a:effectLst>
                <a:latin typeface="Arial" charset="0"/>
                <a:ea typeface="黑体" pitchFamily="2" charset="-122"/>
              </a:rPr>
              <a:t>结构化程序设计方法</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9635" name="Rectangle 3"/>
          <p:cNvSpPr>
            <a:spLocks noGrp="1" noChangeArrowheads="1"/>
          </p:cNvSpPr>
          <p:nvPr>
            <p:ph type="body" idx="1"/>
          </p:nvPr>
        </p:nvSpPr>
        <p:spPr>
          <a:xfrm>
            <a:off x="642938" y="1714500"/>
            <a:ext cx="8001000" cy="4357688"/>
          </a:xfrm>
        </p:spPr>
        <p:txBody>
          <a:bodyPr/>
          <a:lstStyle/>
          <a:p>
            <a:r>
              <a:rPr lang="zh-CN" altLang="zh-CN"/>
              <a:t>结构化程序设计强调程序设计风格和程序结构的规范化，提倡清晰的结构</a:t>
            </a:r>
            <a:r>
              <a:rPr lang="zh-CN" altLang="en-US"/>
              <a:t>。</a:t>
            </a:r>
            <a:endParaRPr lang="en-US" altLang="zh-CN"/>
          </a:p>
          <a:p>
            <a:r>
              <a:rPr lang="zh-CN" altLang="zh-CN"/>
              <a:t>结构化程序设计方法的</a:t>
            </a:r>
            <a:r>
              <a:rPr lang="zh-CN" altLang="zh-CN">
                <a:solidFill>
                  <a:srgbClr val="C00000"/>
                </a:solidFill>
              </a:rPr>
              <a:t>基本思路</a:t>
            </a:r>
            <a:r>
              <a:rPr lang="zh-CN" altLang="zh-CN"/>
              <a:t>是：把一个复杂问题的求解过程分阶段进行，每个阶段处理的问题都控制在人们容易理解和处理的范围内。</a:t>
            </a:r>
            <a:endParaRPr lang="zh-CN" altLang="en-US"/>
          </a:p>
        </p:txBody>
      </p:sp>
      <p:pic>
        <p:nvPicPr>
          <p:cNvPr id="71684"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blinds(horizontal)">
                                      <p:cBhvr>
                                        <p:cTn id="7" dur="500"/>
                                        <p:tgtEl>
                                          <p:spTgt spid="69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669925"/>
            <a:ext cx="8358188"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2.5</a:t>
            </a:r>
            <a:r>
              <a:rPr lang="zh-CN" altLang="zh-CN" dirty="0">
                <a:solidFill>
                  <a:srgbClr val="800000"/>
                </a:solidFill>
                <a:effectLst>
                  <a:outerShdw blurRad="38100" dist="38100" dir="2700000" algn="tl">
                    <a:srgbClr val="000000"/>
                  </a:outerShdw>
                </a:effectLst>
                <a:latin typeface="Arial" charset="0"/>
                <a:ea typeface="黑体" pitchFamily="2" charset="-122"/>
              </a:rPr>
              <a:t>结构化程序设计方法</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72707" name="Rectangle 3"/>
          <p:cNvSpPr>
            <a:spLocks noGrp="1" noChangeArrowheads="1"/>
          </p:cNvSpPr>
          <p:nvPr>
            <p:ph type="body" idx="1"/>
          </p:nvPr>
        </p:nvSpPr>
        <p:spPr>
          <a:xfrm>
            <a:off x="642938" y="1714500"/>
            <a:ext cx="8001000" cy="4357688"/>
          </a:xfrm>
        </p:spPr>
        <p:txBody>
          <a:bodyPr/>
          <a:lstStyle/>
          <a:p>
            <a:r>
              <a:rPr lang="zh-CN" altLang="zh-CN"/>
              <a:t>采取以下方法保证得到结构化的程序：</a:t>
            </a:r>
          </a:p>
          <a:p>
            <a:pPr lvl="1">
              <a:buFont typeface="Wingdings" pitchFamily="2" charset="2"/>
              <a:buNone/>
            </a:pPr>
            <a:r>
              <a:rPr lang="zh-CN" altLang="zh-CN" sz="3200"/>
              <a:t>（</a:t>
            </a:r>
            <a:r>
              <a:rPr lang="en-US" altLang="zh-CN" sz="3200"/>
              <a:t>1</a:t>
            </a:r>
            <a:r>
              <a:rPr lang="zh-CN" altLang="zh-CN" sz="3200"/>
              <a:t>） </a:t>
            </a:r>
            <a:r>
              <a:rPr lang="zh-CN" altLang="zh-CN" sz="3200">
                <a:solidFill>
                  <a:srgbClr val="C00000"/>
                </a:solidFill>
              </a:rPr>
              <a:t>自顶向下</a:t>
            </a:r>
            <a:r>
              <a:rPr lang="zh-CN" altLang="zh-CN" sz="3200"/>
              <a:t>；</a:t>
            </a:r>
          </a:p>
          <a:p>
            <a:pPr lvl="1">
              <a:buFont typeface="Wingdings" pitchFamily="2" charset="2"/>
              <a:buNone/>
            </a:pPr>
            <a:r>
              <a:rPr lang="zh-CN" altLang="zh-CN" sz="3200"/>
              <a:t>（</a:t>
            </a:r>
            <a:r>
              <a:rPr lang="en-US" altLang="zh-CN" sz="3200"/>
              <a:t>2</a:t>
            </a:r>
            <a:r>
              <a:rPr lang="zh-CN" altLang="zh-CN" sz="3200"/>
              <a:t>） </a:t>
            </a:r>
            <a:r>
              <a:rPr lang="zh-CN" altLang="zh-CN" sz="3200">
                <a:solidFill>
                  <a:srgbClr val="C00000"/>
                </a:solidFill>
              </a:rPr>
              <a:t>逐步细化</a:t>
            </a:r>
            <a:r>
              <a:rPr lang="zh-CN" altLang="zh-CN" sz="3200"/>
              <a:t>；</a:t>
            </a:r>
          </a:p>
          <a:p>
            <a:pPr lvl="1">
              <a:buFont typeface="Wingdings" pitchFamily="2" charset="2"/>
              <a:buNone/>
            </a:pPr>
            <a:r>
              <a:rPr lang="zh-CN" altLang="zh-CN" sz="3200"/>
              <a:t>（</a:t>
            </a:r>
            <a:r>
              <a:rPr lang="en-US" altLang="zh-CN" sz="3200"/>
              <a:t>3</a:t>
            </a:r>
            <a:r>
              <a:rPr lang="zh-CN" altLang="zh-CN" sz="3200"/>
              <a:t>） </a:t>
            </a:r>
            <a:r>
              <a:rPr lang="zh-CN" altLang="zh-CN" sz="3200">
                <a:solidFill>
                  <a:srgbClr val="C00000"/>
                </a:solidFill>
              </a:rPr>
              <a:t>模块化设计</a:t>
            </a:r>
            <a:r>
              <a:rPr lang="zh-CN" altLang="zh-CN" sz="3200"/>
              <a:t>；</a:t>
            </a:r>
          </a:p>
          <a:p>
            <a:pPr lvl="1">
              <a:buFont typeface="Wingdings" pitchFamily="2" charset="2"/>
              <a:buNone/>
            </a:pPr>
            <a:r>
              <a:rPr lang="zh-CN" altLang="zh-CN" sz="3200"/>
              <a:t>（</a:t>
            </a:r>
            <a:r>
              <a:rPr lang="en-US" altLang="zh-CN" sz="3200"/>
              <a:t>4</a:t>
            </a:r>
            <a:r>
              <a:rPr lang="zh-CN" altLang="zh-CN" sz="3200"/>
              <a:t>） </a:t>
            </a:r>
            <a:r>
              <a:rPr lang="zh-CN" altLang="zh-CN" sz="3200">
                <a:solidFill>
                  <a:srgbClr val="C00000"/>
                </a:solidFill>
              </a:rPr>
              <a:t>结构化编码</a:t>
            </a:r>
            <a:r>
              <a:rPr lang="zh-CN" altLang="zh-CN" sz="3200"/>
              <a:t>。</a:t>
            </a:r>
          </a:p>
        </p:txBody>
      </p:sp>
      <p:pic>
        <p:nvPicPr>
          <p:cNvPr id="72708"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2.1 </a:t>
            </a:r>
            <a:r>
              <a:rPr lang="zh-CN" altLang="zh-CN" sz="4800" dirty="0">
                <a:solidFill>
                  <a:srgbClr val="800000"/>
                </a:solidFill>
                <a:effectLst>
                  <a:outerShdw blurRad="38100" dist="38100" dir="2700000" algn="tl">
                    <a:srgbClr val="000000"/>
                  </a:outerShdw>
                </a:effectLst>
                <a:latin typeface="Arial" charset="0"/>
                <a:ea typeface="黑体" pitchFamily="2" charset="-122"/>
              </a:rPr>
              <a:t>什么是算法</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642938" y="1857375"/>
            <a:ext cx="7786687" cy="4357688"/>
          </a:xfrm>
        </p:spPr>
        <p:txBody>
          <a:bodyPr/>
          <a:lstStyle/>
          <a:p>
            <a:r>
              <a:rPr lang="zh-CN" altLang="zh-CN"/>
              <a:t>广义地说，为解决一个问题而采取的方法和步骤，就称为“</a:t>
            </a:r>
            <a:r>
              <a:rPr lang="zh-CN" altLang="zh-CN">
                <a:solidFill>
                  <a:srgbClr val="C00000"/>
                </a:solidFill>
              </a:rPr>
              <a:t>算法</a:t>
            </a:r>
            <a:r>
              <a:rPr lang="zh-CN" altLang="zh-CN"/>
              <a:t>”</a:t>
            </a:r>
            <a:endParaRPr lang="en-US" altLang="zh-CN"/>
          </a:p>
          <a:p>
            <a:r>
              <a:rPr lang="zh-CN" altLang="zh-CN"/>
              <a:t>对同一个问题，可以有不同的解题方法和步骤</a:t>
            </a:r>
            <a:endParaRPr lang="en-US" altLang="zh-CN"/>
          </a:p>
          <a:p>
            <a:r>
              <a:rPr lang="zh-CN" altLang="zh-CN"/>
              <a:t>为了有效地进行解题，不仅需要保证算法正确，还要考虑算法的质量，选择合适的算法</a:t>
            </a:r>
            <a:endParaRPr lang="zh-CN" altLang="en-US"/>
          </a:p>
        </p:txBody>
      </p:sp>
      <p:pic>
        <p:nvPicPr>
          <p:cNvPr id="21508"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算法描述</a:t>
            </a:r>
          </a:p>
        </p:txBody>
      </p:sp>
      <p:sp>
        <p:nvSpPr>
          <p:cNvPr id="3" name="内容占位符 2"/>
          <p:cNvSpPr>
            <a:spLocks noGrp="1"/>
          </p:cNvSpPr>
          <p:nvPr>
            <p:ph idx="1"/>
          </p:nvPr>
        </p:nvSpPr>
        <p:spPr/>
        <p:txBody>
          <a:bodyPr/>
          <a:lstStyle/>
          <a:p>
            <a:r>
              <a:rPr lang="zh-CN" altLang="en-US" dirty="0"/>
              <a:t>依次输入</a:t>
            </a:r>
            <a:r>
              <a:rPr lang="en-US" altLang="zh-CN" dirty="0"/>
              <a:t>10</a:t>
            </a:r>
            <a:r>
              <a:rPr lang="zh-CN" altLang="en-US" dirty="0"/>
              <a:t>个整数，要求输出其中最大的数。（用</a:t>
            </a:r>
            <a:r>
              <a:rPr lang="en-US" altLang="zh-CN" dirty="0"/>
              <a:t>N-S</a:t>
            </a:r>
            <a:r>
              <a:rPr lang="zh-CN" altLang="en-US" dirty="0"/>
              <a:t>图表示）</a:t>
            </a:r>
            <a:endParaRPr lang="en-US" altLang="zh-CN" dirty="0"/>
          </a:p>
          <a:p>
            <a:r>
              <a:rPr lang="zh-CN" altLang="en-US" dirty="0"/>
              <a:t>写出</a:t>
            </a:r>
            <a:r>
              <a:rPr lang="en-US" altLang="zh-CN" dirty="0"/>
              <a:t>C</a:t>
            </a:r>
            <a:r>
              <a:rPr lang="zh-CN" altLang="en-US"/>
              <a:t>语言程序。</a:t>
            </a:r>
          </a:p>
        </p:txBody>
      </p:sp>
      <p:pic>
        <p:nvPicPr>
          <p:cNvPr id="88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007" y="3140968"/>
            <a:ext cx="5237163" cy="36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0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2.1 </a:t>
            </a:r>
            <a:r>
              <a:rPr lang="zh-CN" altLang="zh-CN" sz="4800" dirty="0">
                <a:solidFill>
                  <a:srgbClr val="800000"/>
                </a:solidFill>
                <a:effectLst>
                  <a:outerShdw blurRad="38100" dist="38100" dir="2700000" algn="tl">
                    <a:srgbClr val="000000"/>
                  </a:outerShdw>
                </a:effectLst>
                <a:latin typeface="Arial" charset="0"/>
                <a:ea typeface="黑体" pitchFamily="2" charset="-122"/>
              </a:rPr>
              <a:t>什么是算法</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642938" y="1857375"/>
            <a:ext cx="7786687" cy="4357688"/>
          </a:xfrm>
        </p:spPr>
        <p:txBody>
          <a:bodyPr/>
          <a:lstStyle/>
          <a:p>
            <a:r>
              <a:rPr lang="zh-CN" altLang="zh-CN"/>
              <a:t>计算机算法可分为两大类别：</a:t>
            </a:r>
            <a:endParaRPr lang="en-US" altLang="zh-CN"/>
          </a:p>
          <a:p>
            <a:pPr lvl="1"/>
            <a:r>
              <a:rPr lang="zh-CN" altLang="zh-CN" sz="3200"/>
              <a:t>数值运算算法</a:t>
            </a:r>
            <a:endParaRPr lang="en-US" altLang="zh-CN" sz="3200"/>
          </a:p>
          <a:p>
            <a:pPr lvl="1"/>
            <a:r>
              <a:rPr lang="zh-CN" altLang="zh-CN" sz="3200"/>
              <a:t>非数值运算算法</a:t>
            </a:r>
            <a:endParaRPr lang="en-US" altLang="zh-CN" sz="3200"/>
          </a:p>
          <a:p>
            <a:r>
              <a:rPr lang="zh-CN" altLang="zh-CN">
                <a:solidFill>
                  <a:srgbClr val="C00000"/>
                </a:solidFill>
              </a:rPr>
              <a:t>数值运算</a:t>
            </a:r>
            <a:r>
              <a:rPr lang="zh-CN" altLang="zh-CN"/>
              <a:t>的目的是求数值解</a:t>
            </a:r>
            <a:endParaRPr lang="en-US" altLang="zh-CN"/>
          </a:p>
          <a:p>
            <a:r>
              <a:rPr lang="zh-CN" altLang="zh-CN">
                <a:solidFill>
                  <a:srgbClr val="C00000"/>
                </a:solidFill>
              </a:rPr>
              <a:t>非数值运算</a:t>
            </a:r>
            <a:r>
              <a:rPr lang="zh-CN" altLang="zh-CN"/>
              <a:t>包括的面十分广泛，最常见的是用于事务管理领域</a:t>
            </a:r>
            <a:endParaRPr lang="zh-CN" altLang="en-US"/>
          </a:p>
        </p:txBody>
      </p:sp>
      <p:pic>
        <p:nvPicPr>
          <p:cNvPr id="22532"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animEffect transition="in" filter="blinds(horizontal)">
                                      <p:cBhvr>
                                        <p:cTn id="7" dur="500"/>
                                        <p:tgtEl>
                                          <p:spTgt spid="614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2"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2.2</a:t>
            </a:r>
            <a:r>
              <a:rPr lang="zh-CN" altLang="zh-CN" sz="4800" dirty="0">
                <a:solidFill>
                  <a:srgbClr val="800000"/>
                </a:solidFill>
                <a:effectLst>
                  <a:outerShdw blurRad="38100" dist="38100" dir="2700000" algn="tl">
                    <a:srgbClr val="000000"/>
                  </a:outerShdw>
                </a:effectLst>
                <a:latin typeface="Arial" charset="0"/>
                <a:ea typeface="黑体" pitchFamily="2" charset="-122"/>
              </a:rPr>
              <a:t>简单的算法举例</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642938" y="1714500"/>
            <a:ext cx="7786687" cy="4714875"/>
          </a:xfrm>
        </p:spPr>
        <p:txBody>
          <a:bodyPr/>
          <a:lstStyle/>
          <a:p>
            <a:pPr>
              <a:buFont typeface="Wingdings" pitchFamily="2" charset="2"/>
              <a:buNone/>
            </a:pPr>
            <a:r>
              <a:rPr lang="zh-CN" altLang="zh-CN"/>
              <a:t>例</a:t>
            </a:r>
            <a:r>
              <a:rPr lang="en-US" altLang="zh-CN"/>
              <a:t>2.1 </a:t>
            </a:r>
            <a:r>
              <a:rPr lang="zh-CN" altLang="zh-CN"/>
              <a:t>求</a:t>
            </a:r>
            <a:r>
              <a:rPr lang="en-US" altLang="zh-CN"/>
              <a:t>1</a:t>
            </a:r>
            <a:r>
              <a:rPr lang="zh-CN" altLang="zh-CN"/>
              <a:t>×</a:t>
            </a:r>
            <a:r>
              <a:rPr lang="en-US" altLang="zh-CN"/>
              <a:t>2</a:t>
            </a:r>
            <a:r>
              <a:rPr lang="zh-CN" altLang="zh-CN"/>
              <a:t>×</a:t>
            </a:r>
            <a:r>
              <a:rPr lang="en-US" altLang="zh-CN"/>
              <a:t>3</a:t>
            </a:r>
            <a:r>
              <a:rPr lang="zh-CN" altLang="zh-CN"/>
              <a:t>×</a:t>
            </a:r>
            <a:r>
              <a:rPr lang="en-US" altLang="zh-CN"/>
              <a:t>4</a:t>
            </a:r>
            <a:r>
              <a:rPr lang="zh-CN" altLang="zh-CN"/>
              <a:t>×</a:t>
            </a:r>
            <a:r>
              <a:rPr lang="en-US" altLang="zh-CN"/>
              <a:t>5</a:t>
            </a:r>
          </a:p>
          <a:p>
            <a:r>
              <a:rPr lang="zh-CN" altLang="zh-CN"/>
              <a:t>可以用最原始的方法进行：</a:t>
            </a:r>
          </a:p>
          <a:p>
            <a:pPr lvl="1"/>
            <a:r>
              <a:rPr lang="zh-CN" altLang="zh-CN"/>
              <a:t>步骤</a:t>
            </a:r>
            <a:r>
              <a:rPr lang="en-US" altLang="zh-CN"/>
              <a:t>1</a:t>
            </a:r>
            <a:r>
              <a:rPr lang="zh-CN" altLang="zh-CN"/>
              <a:t>：先求</a:t>
            </a:r>
            <a:r>
              <a:rPr lang="en-US" altLang="zh-CN"/>
              <a:t>1*2</a:t>
            </a:r>
            <a:r>
              <a:rPr lang="zh-CN" altLang="zh-CN"/>
              <a:t>，得到结果</a:t>
            </a:r>
            <a:r>
              <a:rPr lang="en-US" altLang="zh-CN"/>
              <a:t>2</a:t>
            </a:r>
            <a:r>
              <a:rPr lang="zh-CN" altLang="zh-CN"/>
              <a:t>。</a:t>
            </a:r>
          </a:p>
          <a:p>
            <a:pPr lvl="1"/>
            <a:r>
              <a:rPr lang="zh-CN" altLang="zh-CN"/>
              <a:t>步骤</a:t>
            </a:r>
            <a:r>
              <a:rPr lang="en-US" altLang="zh-CN"/>
              <a:t>2</a:t>
            </a:r>
            <a:r>
              <a:rPr lang="zh-CN" altLang="zh-CN"/>
              <a:t>：将步骤</a:t>
            </a:r>
            <a:r>
              <a:rPr lang="en-US" altLang="zh-CN"/>
              <a:t>1</a:t>
            </a:r>
            <a:r>
              <a:rPr lang="zh-CN" altLang="zh-CN"/>
              <a:t>得到的乘积</a:t>
            </a:r>
            <a:r>
              <a:rPr lang="en-US" altLang="zh-CN"/>
              <a:t>2</a:t>
            </a:r>
            <a:r>
              <a:rPr lang="zh-CN" altLang="zh-CN"/>
              <a:t>再乘以</a:t>
            </a:r>
            <a:r>
              <a:rPr lang="en-US" altLang="zh-CN"/>
              <a:t>3</a:t>
            </a:r>
            <a:r>
              <a:rPr lang="zh-CN" altLang="zh-CN"/>
              <a:t>，得到结果</a:t>
            </a:r>
            <a:r>
              <a:rPr lang="en-US" altLang="zh-CN"/>
              <a:t>6</a:t>
            </a:r>
            <a:r>
              <a:rPr lang="zh-CN" altLang="zh-CN"/>
              <a:t>。</a:t>
            </a:r>
          </a:p>
          <a:p>
            <a:pPr lvl="1"/>
            <a:r>
              <a:rPr lang="zh-CN" altLang="zh-CN"/>
              <a:t>步骤</a:t>
            </a:r>
            <a:r>
              <a:rPr lang="en-US" altLang="zh-CN"/>
              <a:t>3</a:t>
            </a:r>
            <a:r>
              <a:rPr lang="zh-CN" altLang="zh-CN"/>
              <a:t>：将</a:t>
            </a:r>
            <a:r>
              <a:rPr lang="en-US" altLang="zh-CN"/>
              <a:t>6</a:t>
            </a:r>
            <a:r>
              <a:rPr lang="zh-CN" altLang="zh-CN"/>
              <a:t>再乘以</a:t>
            </a:r>
            <a:r>
              <a:rPr lang="en-US" altLang="zh-CN"/>
              <a:t>4</a:t>
            </a:r>
            <a:r>
              <a:rPr lang="zh-CN" altLang="zh-CN"/>
              <a:t>，得</a:t>
            </a:r>
            <a:r>
              <a:rPr lang="en-US" altLang="zh-CN"/>
              <a:t>24</a:t>
            </a:r>
            <a:r>
              <a:rPr lang="zh-CN" altLang="zh-CN"/>
              <a:t>。</a:t>
            </a:r>
          </a:p>
          <a:p>
            <a:pPr lvl="1"/>
            <a:r>
              <a:rPr lang="zh-CN" altLang="zh-CN"/>
              <a:t>步骤</a:t>
            </a:r>
            <a:r>
              <a:rPr lang="en-US" altLang="zh-CN"/>
              <a:t>4</a:t>
            </a:r>
            <a:r>
              <a:rPr lang="zh-CN" altLang="zh-CN"/>
              <a:t>：将</a:t>
            </a:r>
            <a:r>
              <a:rPr lang="en-US" altLang="zh-CN"/>
              <a:t>24</a:t>
            </a:r>
            <a:r>
              <a:rPr lang="zh-CN" altLang="zh-CN"/>
              <a:t>再乘以</a:t>
            </a:r>
            <a:r>
              <a:rPr lang="en-US" altLang="zh-CN"/>
              <a:t>5</a:t>
            </a:r>
            <a:r>
              <a:rPr lang="zh-CN" altLang="zh-CN"/>
              <a:t>，得</a:t>
            </a:r>
            <a:r>
              <a:rPr lang="en-US" altLang="zh-CN"/>
              <a:t>120</a:t>
            </a:r>
            <a:r>
              <a:rPr lang="zh-CN" altLang="zh-CN"/>
              <a:t>。这就是最后的结果。</a:t>
            </a:r>
          </a:p>
          <a:p>
            <a:pPr>
              <a:buFont typeface="Wingdings" pitchFamily="2" charset="2"/>
              <a:buNone/>
            </a:pPr>
            <a:endParaRPr lang="zh-CN" altLang="en-US" sz="3600"/>
          </a:p>
        </p:txBody>
      </p:sp>
      <p:sp>
        <p:nvSpPr>
          <p:cNvPr id="4" name="Rectangle 3"/>
          <p:cNvSpPr txBox="1">
            <a:spLocks noChangeArrowheads="1"/>
          </p:cNvSpPr>
          <p:nvPr/>
        </p:nvSpPr>
        <p:spPr bwMode="auto">
          <a:xfrm>
            <a:off x="642938" y="1714500"/>
            <a:ext cx="8072437" cy="785813"/>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zh-CN" altLang="zh-CN" sz="3200" b="1" kern="0" dirty="0">
                <a:latin typeface="+mn-lt"/>
                <a:ea typeface="+mn-ea"/>
              </a:rPr>
              <a:t>例</a:t>
            </a:r>
            <a:r>
              <a:rPr lang="en-US" altLang="zh-CN" sz="3200" b="1" kern="0" dirty="0">
                <a:latin typeface="+mn-lt"/>
                <a:ea typeface="+mn-ea"/>
              </a:rPr>
              <a:t>2.1 </a:t>
            </a:r>
            <a:r>
              <a:rPr lang="zh-CN" altLang="zh-CN" sz="3200" b="1" kern="0" dirty="0">
                <a:latin typeface="+mn-lt"/>
                <a:ea typeface="+mn-ea"/>
              </a:rPr>
              <a:t>求</a:t>
            </a:r>
            <a:r>
              <a:rPr lang="en-US" altLang="zh-CN" sz="3200" b="1" kern="0" dirty="0">
                <a:latin typeface="+mn-lt"/>
                <a:ea typeface="+mn-ea"/>
              </a:rPr>
              <a:t>1</a:t>
            </a:r>
            <a:r>
              <a:rPr lang="zh-CN" altLang="zh-CN" sz="3200" b="1" kern="0" dirty="0">
                <a:latin typeface="+mn-lt"/>
                <a:ea typeface="+mn-ea"/>
              </a:rPr>
              <a:t>×</a:t>
            </a:r>
            <a:r>
              <a:rPr lang="en-US" altLang="zh-CN" sz="3200" b="1" kern="0" dirty="0">
                <a:latin typeface="+mn-lt"/>
                <a:ea typeface="+mn-ea"/>
              </a:rPr>
              <a:t>2</a:t>
            </a:r>
            <a:r>
              <a:rPr lang="zh-CN" altLang="zh-CN" sz="3200" b="1" kern="0" dirty="0">
                <a:latin typeface="+mn-lt"/>
                <a:ea typeface="+mn-ea"/>
              </a:rPr>
              <a:t>×</a:t>
            </a:r>
            <a:r>
              <a:rPr lang="en-US" altLang="zh-CN" sz="3200" b="1" kern="0" dirty="0">
                <a:latin typeface="+mn-lt"/>
                <a:ea typeface="+mn-ea"/>
              </a:rPr>
              <a:t>3</a:t>
            </a:r>
            <a:r>
              <a:rPr lang="zh-CN" altLang="zh-CN" sz="3200" b="1" kern="0" dirty="0">
                <a:latin typeface="+mn-lt"/>
                <a:ea typeface="+mn-ea"/>
              </a:rPr>
              <a:t>×</a:t>
            </a:r>
            <a:r>
              <a:rPr lang="en-US" altLang="zh-CN" sz="3200" b="1" kern="0" dirty="0">
                <a:latin typeface="+mn-lt"/>
                <a:ea typeface="+mn-ea"/>
              </a:rPr>
              <a:t>4</a:t>
            </a:r>
            <a:r>
              <a:rPr lang="zh-CN" altLang="zh-CN" sz="3200" b="1" kern="0" dirty="0">
                <a:latin typeface="+mn-lt"/>
                <a:ea typeface="+mn-ea"/>
              </a:rPr>
              <a:t>×</a:t>
            </a:r>
            <a:r>
              <a:rPr lang="en-US" altLang="zh-CN" sz="3200" b="1" kern="0" dirty="0">
                <a:latin typeface="+mn-lt"/>
                <a:ea typeface="+mn-ea"/>
              </a:rPr>
              <a:t>5</a:t>
            </a:r>
            <a:r>
              <a:rPr lang="zh-CN" altLang="zh-CN" sz="3200" b="1" kern="0" dirty="0">
                <a:solidFill>
                  <a:srgbClr val="C00000"/>
                </a:solidFill>
                <a:latin typeface="Arial" charset="0"/>
              </a:rPr>
              <a:t>× </a:t>
            </a:r>
            <a:r>
              <a:rPr lang="zh-CN" altLang="zh-CN" sz="3200" b="1" kern="0" dirty="0">
                <a:solidFill>
                  <a:srgbClr val="C00000"/>
                </a:solidFill>
                <a:latin typeface="+mn-lt"/>
                <a:ea typeface="+mn-ea"/>
              </a:rPr>
              <a:t>…×</a:t>
            </a:r>
            <a:r>
              <a:rPr lang="en-US" altLang="zh-CN" sz="3200" b="1" kern="0" dirty="0">
                <a:solidFill>
                  <a:srgbClr val="C00000"/>
                </a:solidFill>
                <a:latin typeface="+mn-lt"/>
                <a:ea typeface="+mn-ea"/>
              </a:rPr>
              <a:t>1000</a:t>
            </a:r>
            <a:endParaRPr lang="en-US" altLang="zh-CN" sz="3200" b="1" kern="0" dirty="0">
              <a:latin typeface="+mn-lt"/>
              <a:ea typeface="+mn-ea"/>
            </a:endParaRPr>
          </a:p>
          <a:p>
            <a:pPr marL="342900" indent="-342900" eaLnBrk="0" hangingPunct="0">
              <a:lnSpc>
                <a:spcPct val="120000"/>
              </a:lnSpc>
              <a:spcBef>
                <a:spcPct val="20000"/>
              </a:spcBef>
              <a:buFont typeface="Wingdings" pitchFamily="2" charset="2"/>
              <a:buNone/>
              <a:defRPr/>
            </a:pPr>
            <a:endParaRPr lang="zh-CN" altLang="en-US" sz="3600" b="1" kern="0" dirty="0">
              <a:latin typeface="+mn-lt"/>
              <a:ea typeface="+mn-ea"/>
            </a:endParaRPr>
          </a:p>
        </p:txBody>
      </p:sp>
      <p:sp>
        <p:nvSpPr>
          <p:cNvPr id="5" name="爆炸形 2 4"/>
          <p:cNvSpPr>
            <a:spLocks noChangeArrowheads="1"/>
          </p:cNvSpPr>
          <p:nvPr/>
        </p:nvSpPr>
        <p:spPr bwMode="auto">
          <a:xfrm>
            <a:off x="2643188" y="2357438"/>
            <a:ext cx="4286250" cy="1928812"/>
          </a:xfrm>
          <a:prstGeom prst="irregularSeal2">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b="1">
                <a:solidFill>
                  <a:srgbClr val="C00000"/>
                </a:solidFill>
              </a:rPr>
              <a:t>太繁琐</a:t>
            </a:r>
            <a:endParaRPr lang="zh-CN" altLang="en-US" b="1">
              <a:solidFill>
                <a:srgbClr val="C00000"/>
              </a:solidFill>
            </a:endParaRPr>
          </a:p>
        </p:txBody>
      </p:sp>
      <p:pic>
        <p:nvPicPr>
          <p:cNvPr id="23558"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7" dur="500"/>
                                        <p:tgtEl>
                                          <p:spTgt spid="61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2" dur="500"/>
                                        <p:tgtEl>
                                          <p:spTgt spid="614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7" dur="500"/>
                                        <p:tgtEl>
                                          <p:spTgt spid="614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1000" fill="hold"/>
                                        <p:tgtEl>
                                          <p:spTgt spid="5"/>
                                        </p:tgtEl>
                                        <p:attrNameLst>
                                          <p:attrName>ppt_w</p:attrName>
                                        </p:attrNameLst>
                                      </p:cBhvr>
                                      <p:tavLst>
                                        <p:tav tm="0">
                                          <p:val>
                                            <p:fltVal val="0"/>
                                          </p:val>
                                        </p:tav>
                                        <p:tav tm="100000">
                                          <p:val>
                                            <p:strVal val="#ppt_w"/>
                                          </p:val>
                                        </p:tav>
                                      </p:tavLst>
                                    </p:anim>
                                    <p:anim calcmode="lin" valueType="num">
                                      <p:cBhvr>
                                        <p:cTn id="39" dur="1000" fill="hold"/>
                                        <p:tgtEl>
                                          <p:spTgt spid="5"/>
                                        </p:tgtEl>
                                        <p:attrNameLst>
                                          <p:attrName>ppt_h</p:attrName>
                                        </p:attrNameLst>
                                      </p:cBhvr>
                                      <p:tavLst>
                                        <p:tav tm="0">
                                          <p:val>
                                            <p:fltVal val="0"/>
                                          </p:val>
                                        </p:tav>
                                        <p:tav tm="100000">
                                          <p:val>
                                            <p:strVal val="#ppt_h"/>
                                          </p:val>
                                        </p:tav>
                                      </p:tavLst>
                                    </p:anim>
                                    <p:anim calcmode="lin" valueType="num">
                                      <p:cBhvr>
                                        <p:cTn id="40"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theme/theme1.xml><?xml version="1.0" encoding="utf-8"?>
<a:theme xmlns:a="http://schemas.openxmlformats.org/drawingml/2006/main" name="Bold Stripes">
  <a:themeElements>
    <a:clrScheme name="Bold Stripes 9">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777777"/>
        </a:folHlink>
      </a:clrScheme>
      <a:clrMap bg1="lt1" tx1="dk1" bg2="lt2" tx2="dk2" accent1="accent1" accent2="accent2" accent3="accent3" accent4="accent4" accent5="accent5" accent6="accent6" hlink="hlink" folHlink="folHlink"/>
    </a:extraClrScheme>
    <a:extraClrScheme>
      <a:clrScheme name="Bold Stripes 9">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docProps/app.xml><?xml version="1.0" encoding="utf-8"?>
<Properties xmlns="http://schemas.openxmlformats.org/officeDocument/2006/extended-properties" xmlns:vt="http://schemas.openxmlformats.org/officeDocument/2006/docPropsVTypes">
  <Template>Pixel</Template>
  <TotalTime>14416</TotalTime>
  <Words>3759</Words>
  <Application>Microsoft Office PowerPoint</Application>
  <PresentationFormat>全屏显示(4:3)</PresentationFormat>
  <Paragraphs>628</Paragraphs>
  <Slides>70</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75" baseType="lpstr">
      <vt:lpstr>Arial</vt:lpstr>
      <vt:lpstr>Verdana</vt:lpstr>
      <vt:lpstr>Wingdings</vt:lpstr>
      <vt:lpstr>Bold Stripes</vt:lpstr>
      <vt:lpstr>公式</vt:lpstr>
      <vt:lpstr>第2章 算法---程序的灵魂</vt:lpstr>
      <vt:lpstr>PowerPoint 演示文稿</vt:lpstr>
      <vt:lpstr>PowerPoint 演示文稿</vt:lpstr>
      <vt:lpstr>PowerPoint 演示文稿</vt:lpstr>
      <vt:lpstr>PowerPoint 演示文稿</vt:lpstr>
      <vt:lpstr>PowerPoint 演示文稿</vt:lpstr>
      <vt:lpstr>2.1 什么是算法</vt:lpstr>
      <vt:lpstr>2.1 什么是算法</vt:lpstr>
      <vt:lpstr>2.2简单的算法举例</vt:lpstr>
      <vt:lpstr>2.2简单的算法举例</vt:lpstr>
      <vt:lpstr>2.2简单的算法举例</vt:lpstr>
      <vt:lpstr>2.2简单的算法举例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2.3算法的特性</vt:lpstr>
      <vt:lpstr>2.3算法的特性</vt:lpstr>
      <vt:lpstr>2.3算法的特性</vt:lpstr>
      <vt:lpstr>2.4怎样表示一个算法</vt:lpstr>
      <vt:lpstr>2.4怎样表示一个算法</vt:lpstr>
      <vt:lpstr>2.4.1 用自然语言表示算法</vt:lpstr>
      <vt:lpstr>2.4.2用流程图表示算法</vt:lpstr>
      <vt:lpstr>2.4.2用流程图表示算法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2.4.3  三种基本结构和改进的流程图</vt:lpstr>
      <vt:lpstr>2.4.3  三种基本结构和改进的流程图</vt:lpstr>
      <vt:lpstr>2.4.3  三种基本结构和改进的流程图</vt:lpstr>
      <vt:lpstr>2.4.3  三种基本结构和改进的流程图</vt:lpstr>
      <vt:lpstr>2.4.3  三种基本结构和改进的流程图</vt:lpstr>
      <vt:lpstr>PowerPoint 演示文稿</vt:lpstr>
      <vt:lpstr>PowerPoint 演示文稿</vt:lpstr>
      <vt:lpstr>算法描述</vt:lpstr>
      <vt:lpstr>2.4.4 用N-S流程图表示算法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2.4.5用伪代码表示算法</vt:lpstr>
      <vt:lpstr>PowerPoint 演示文稿</vt:lpstr>
      <vt:lpstr>PowerPoint 演示文稿</vt:lpstr>
      <vt:lpstr>2.4.6用计算机语言表示算法</vt:lpstr>
      <vt:lpstr>PowerPoint 演示文稿</vt:lpstr>
      <vt:lpstr>PowerPoint 演示文稿</vt:lpstr>
      <vt:lpstr>PowerPoint 演示文稿</vt:lpstr>
      <vt:lpstr>PowerPoint 演示文稿</vt:lpstr>
      <vt:lpstr>2.5结构化程序设计方法</vt:lpstr>
      <vt:lpstr>2.5结构化程序设计方法</vt:lpstr>
      <vt:lpstr>算法描述</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谭浩强</dc:creator>
  <cp:lastModifiedBy>Wu Ming</cp:lastModifiedBy>
  <cp:revision>994</cp:revision>
  <dcterms:created xsi:type="dcterms:W3CDTF">2002-12-29T13:24:47Z</dcterms:created>
  <dcterms:modified xsi:type="dcterms:W3CDTF">2020-10-06T00:45:56Z</dcterms:modified>
</cp:coreProperties>
</file>