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99"/>
  </p:notesMasterIdLst>
  <p:sldIdLst>
    <p:sldId id="311" r:id="rId2"/>
    <p:sldId id="315" r:id="rId3"/>
    <p:sldId id="313" r:id="rId4"/>
    <p:sldId id="314" r:id="rId5"/>
    <p:sldId id="312" r:id="rId6"/>
    <p:sldId id="316" r:id="rId7"/>
    <p:sldId id="317" r:id="rId8"/>
    <p:sldId id="318" r:id="rId9"/>
    <p:sldId id="407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423" r:id="rId18"/>
    <p:sldId id="326" r:id="rId19"/>
    <p:sldId id="328" r:id="rId20"/>
    <p:sldId id="327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408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421" r:id="rId40"/>
    <p:sldId id="346" r:id="rId41"/>
    <p:sldId id="347" r:id="rId42"/>
    <p:sldId id="348" r:id="rId43"/>
    <p:sldId id="417" r:id="rId44"/>
    <p:sldId id="418" r:id="rId45"/>
    <p:sldId id="419" r:id="rId46"/>
    <p:sldId id="420" r:id="rId47"/>
    <p:sldId id="354" r:id="rId48"/>
    <p:sldId id="356" r:id="rId49"/>
    <p:sldId id="358" r:id="rId50"/>
    <p:sldId id="362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2" r:id="rId60"/>
    <p:sldId id="373" r:id="rId61"/>
    <p:sldId id="415" r:id="rId62"/>
    <p:sldId id="374" r:id="rId63"/>
    <p:sldId id="375" r:id="rId64"/>
    <p:sldId id="376" r:id="rId65"/>
    <p:sldId id="377" r:id="rId66"/>
    <p:sldId id="378" r:id="rId67"/>
    <p:sldId id="379" r:id="rId68"/>
    <p:sldId id="380" r:id="rId69"/>
    <p:sldId id="381" r:id="rId70"/>
    <p:sldId id="382" r:id="rId71"/>
    <p:sldId id="383" r:id="rId72"/>
    <p:sldId id="384" r:id="rId73"/>
    <p:sldId id="385" r:id="rId74"/>
    <p:sldId id="386" r:id="rId75"/>
    <p:sldId id="387" r:id="rId76"/>
    <p:sldId id="410" r:id="rId77"/>
    <p:sldId id="388" r:id="rId78"/>
    <p:sldId id="389" r:id="rId79"/>
    <p:sldId id="390" r:id="rId80"/>
    <p:sldId id="391" r:id="rId81"/>
    <p:sldId id="392" r:id="rId82"/>
    <p:sldId id="393" r:id="rId83"/>
    <p:sldId id="394" r:id="rId84"/>
    <p:sldId id="411" r:id="rId85"/>
    <p:sldId id="395" r:id="rId86"/>
    <p:sldId id="396" r:id="rId87"/>
    <p:sldId id="397" r:id="rId88"/>
    <p:sldId id="398" r:id="rId89"/>
    <p:sldId id="399" r:id="rId90"/>
    <p:sldId id="400" r:id="rId91"/>
    <p:sldId id="401" r:id="rId92"/>
    <p:sldId id="402" r:id="rId93"/>
    <p:sldId id="403" r:id="rId94"/>
    <p:sldId id="404" r:id="rId95"/>
    <p:sldId id="405" r:id="rId96"/>
    <p:sldId id="406" r:id="rId97"/>
    <p:sldId id="422" r:id="rId9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0066"/>
    <a:srgbClr val="FFCCFF"/>
    <a:srgbClr val="FFFFCC"/>
    <a:srgbClr val="E1FFE1"/>
    <a:srgbClr val="CCECFF"/>
    <a:srgbClr val="CC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86449" autoAdjust="0"/>
  </p:normalViewPr>
  <p:slideViewPr>
    <p:cSldViewPr>
      <p:cViewPr varScale="1">
        <p:scale>
          <a:sx n="99" d="100"/>
          <a:sy n="99" d="100"/>
        </p:scale>
        <p:origin x="193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84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  <p:sld r:id="rId88" collapse="1"/>
      <p:sld r:id="rId8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9.xml"/><Relationship Id="rId21" Type="http://schemas.openxmlformats.org/officeDocument/2006/relationships/slide" Target="slides/slide24.xml"/><Relationship Id="rId42" Type="http://schemas.openxmlformats.org/officeDocument/2006/relationships/slide" Target="slides/slide45.xml"/><Relationship Id="rId47" Type="http://schemas.openxmlformats.org/officeDocument/2006/relationships/slide" Target="slides/slide53.xml"/><Relationship Id="rId63" Type="http://schemas.openxmlformats.org/officeDocument/2006/relationships/slide" Target="slides/slide70.xml"/><Relationship Id="rId68" Type="http://schemas.openxmlformats.org/officeDocument/2006/relationships/slide" Target="slides/slide75.xml"/><Relationship Id="rId84" Type="http://schemas.openxmlformats.org/officeDocument/2006/relationships/slide" Target="slides/slide91.xml"/><Relationship Id="rId89" Type="http://schemas.openxmlformats.org/officeDocument/2006/relationships/slide" Target="slides/slide96.xml"/><Relationship Id="rId16" Type="http://schemas.openxmlformats.org/officeDocument/2006/relationships/slide" Target="slides/slide19.xml"/><Relationship Id="rId11" Type="http://schemas.openxmlformats.org/officeDocument/2006/relationships/slide" Target="slides/slide13.xml"/><Relationship Id="rId32" Type="http://schemas.openxmlformats.org/officeDocument/2006/relationships/slide" Target="slides/slide35.xml"/><Relationship Id="rId37" Type="http://schemas.openxmlformats.org/officeDocument/2006/relationships/slide" Target="slides/slide40.xml"/><Relationship Id="rId53" Type="http://schemas.openxmlformats.org/officeDocument/2006/relationships/slide" Target="slides/slide59.xml"/><Relationship Id="rId58" Type="http://schemas.openxmlformats.org/officeDocument/2006/relationships/slide" Target="slides/slide65.xml"/><Relationship Id="rId74" Type="http://schemas.openxmlformats.org/officeDocument/2006/relationships/slide" Target="slides/slide81.xml"/><Relationship Id="rId79" Type="http://schemas.openxmlformats.org/officeDocument/2006/relationships/slide" Target="slides/slide86.xml"/><Relationship Id="rId5" Type="http://schemas.openxmlformats.org/officeDocument/2006/relationships/slide" Target="slides/slide7.xml"/><Relationship Id="rId14" Type="http://schemas.openxmlformats.org/officeDocument/2006/relationships/slide" Target="slides/slide16.xml"/><Relationship Id="rId22" Type="http://schemas.openxmlformats.org/officeDocument/2006/relationships/slide" Target="slides/slide25.xml"/><Relationship Id="rId27" Type="http://schemas.openxmlformats.org/officeDocument/2006/relationships/slide" Target="slides/slide30.xml"/><Relationship Id="rId30" Type="http://schemas.openxmlformats.org/officeDocument/2006/relationships/slide" Target="slides/slide33.xml"/><Relationship Id="rId35" Type="http://schemas.openxmlformats.org/officeDocument/2006/relationships/slide" Target="slides/slide38.xml"/><Relationship Id="rId43" Type="http://schemas.openxmlformats.org/officeDocument/2006/relationships/slide" Target="slides/slide46.xml"/><Relationship Id="rId48" Type="http://schemas.openxmlformats.org/officeDocument/2006/relationships/slide" Target="slides/slide54.xml"/><Relationship Id="rId56" Type="http://schemas.openxmlformats.org/officeDocument/2006/relationships/slide" Target="slides/slide63.xml"/><Relationship Id="rId64" Type="http://schemas.openxmlformats.org/officeDocument/2006/relationships/slide" Target="slides/slide71.xml"/><Relationship Id="rId69" Type="http://schemas.openxmlformats.org/officeDocument/2006/relationships/slide" Target="slides/slide76.xml"/><Relationship Id="rId77" Type="http://schemas.openxmlformats.org/officeDocument/2006/relationships/slide" Target="slides/slide84.xml"/><Relationship Id="rId8" Type="http://schemas.openxmlformats.org/officeDocument/2006/relationships/slide" Target="slides/slide10.xml"/><Relationship Id="rId51" Type="http://schemas.openxmlformats.org/officeDocument/2006/relationships/slide" Target="slides/slide57.xml"/><Relationship Id="rId72" Type="http://schemas.openxmlformats.org/officeDocument/2006/relationships/slide" Target="slides/slide79.xml"/><Relationship Id="rId80" Type="http://schemas.openxmlformats.org/officeDocument/2006/relationships/slide" Target="slides/slide87.xml"/><Relationship Id="rId85" Type="http://schemas.openxmlformats.org/officeDocument/2006/relationships/slide" Target="slides/slide92.xml"/><Relationship Id="rId3" Type="http://schemas.openxmlformats.org/officeDocument/2006/relationships/slide" Target="slides/slide5.xml"/><Relationship Id="rId12" Type="http://schemas.openxmlformats.org/officeDocument/2006/relationships/slide" Target="slides/slide14.xml"/><Relationship Id="rId17" Type="http://schemas.openxmlformats.org/officeDocument/2006/relationships/slide" Target="slides/slide20.xml"/><Relationship Id="rId25" Type="http://schemas.openxmlformats.org/officeDocument/2006/relationships/slide" Target="slides/slide28.xml"/><Relationship Id="rId33" Type="http://schemas.openxmlformats.org/officeDocument/2006/relationships/slide" Target="slides/slide36.xml"/><Relationship Id="rId38" Type="http://schemas.openxmlformats.org/officeDocument/2006/relationships/slide" Target="slides/slide41.xml"/><Relationship Id="rId46" Type="http://schemas.openxmlformats.org/officeDocument/2006/relationships/slide" Target="slides/slide52.xml"/><Relationship Id="rId59" Type="http://schemas.openxmlformats.org/officeDocument/2006/relationships/slide" Target="slides/slide66.xml"/><Relationship Id="rId67" Type="http://schemas.openxmlformats.org/officeDocument/2006/relationships/slide" Target="slides/slide74.xml"/><Relationship Id="rId20" Type="http://schemas.openxmlformats.org/officeDocument/2006/relationships/slide" Target="slides/slide23.xml"/><Relationship Id="rId41" Type="http://schemas.openxmlformats.org/officeDocument/2006/relationships/slide" Target="slides/slide44.xml"/><Relationship Id="rId54" Type="http://schemas.openxmlformats.org/officeDocument/2006/relationships/slide" Target="slides/slide60.xml"/><Relationship Id="rId62" Type="http://schemas.openxmlformats.org/officeDocument/2006/relationships/slide" Target="slides/slide69.xml"/><Relationship Id="rId70" Type="http://schemas.openxmlformats.org/officeDocument/2006/relationships/slide" Target="slides/slide77.xml"/><Relationship Id="rId75" Type="http://schemas.openxmlformats.org/officeDocument/2006/relationships/slide" Target="slides/slide82.xml"/><Relationship Id="rId83" Type="http://schemas.openxmlformats.org/officeDocument/2006/relationships/slide" Target="slides/slide90.xml"/><Relationship Id="rId88" Type="http://schemas.openxmlformats.org/officeDocument/2006/relationships/slide" Target="slides/slide95.xml"/><Relationship Id="rId1" Type="http://schemas.openxmlformats.org/officeDocument/2006/relationships/slide" Target="slides/slide1.xml"/><Relationship Id="rId6" Type="http://schemas.openxmlformats.org/officeDocument/2006/relationships/slide" Target="slides/slide8.xml"/><Relationship Id="rId15" Type="http://schemas.openxmlformats.org/officeDocument/2006/relationships/slide" Target="slides/slide18.xml"/><Relationship Id="rId23" Type="http://schemas.openxmlformats.org/officeDocument/2006/relationships/slide" Target="slides/slide26.xml"/><Relationship Id="rId28" Type="http://schemas.openxmlformats.org/officeDocument/2006/relationships/slide" Target="slides/slide31.xml"/><Relationship Id="rId36" Type="http://schemas.openxmlformats.org/officeDocument/2006/relationships/slide" Target="slides/slide39.xml"/><Relationship Id="rId49" Type="http://schemas.openxmlformats.org/officeDocument/2006/relationships/slide" Target="slides/slide55.xml"/><Relationship Id="rId57" Type="http://schemas.openxmlformats.org/officeDocument/2006/relationships/slide" Target="slides/slide64.xml"/><Relationship Id="rId10" Type="http://schemas.openxmlformats.org/officeDocument/2006/relationships/slide" Target="slides/slide12.xml"/><Relationship Id="rId31" Type="http://schemas.openxmlformats.org/officeDocument/2006/relationships/slide" Target="slides/slide34.xml"/><Relationship Id="rId44" Type="http://schemas.openxmlformats.org/officeDocument/2006/relationships/slide" Target="slides/slide50.xml"/><Relationship Id="rId52" Type="http://schemas.openxmlformats.org/officeDocument/2006/relationships/slide" Target="slides/slide58.xml"/><Relationship Id="rId60" Type="http://schemas.openxmlformats.org/officeDocument/2006/relationships/slide" Target="slides/slide67.xml"/><Relationship Id="rId65" Type="http://schemas.openxmlformats.org/officeDocument/2006/relationships/slide" Target="slides/slide72.xml"/><Relationship Id="rId73" Type="http://schemas.openxmlformats.org/officeDocument/2006/relationships/slide" Target="slides/slide80.xml"/><Relationship Id="rId78" Type="http://schemas.openxmlformats.org/officeDocument/2006/relationships/slide" Target="slides/slide85.xml"/><Relationship Id="rId81" Type="http://schemas.openxmlformats.org/officeDocument/2006/relationships/slide" Target="slides/slide88.xml"/><Relationship Id="rId86" Type="http://schemas.openxmlformats.org/officeDocument/2006/relationships/slide" Target="slides/slide93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3" Type="http://schemas.openxmlformats.org/officeDocument/2006/relationships/slide" Target="slides/slide15.xml"/><Relationship Id="rId18" Type="http://schemas.openxmlformats.org/officeDocument/2006/relationships/slide" Target="slides/slide21.xml"/><Relationship Id="rId39" Type="http://schemas.openxmlformats.org/officeDocument/2006/relationships/slide" Target="slides/slide42.xml"/><Relationship Id="rId34" Type="http://schemas.openxmlformats.org/officeDocument/2006/relationships/slide" Target="slides/slide37.xml"/><Relationship Id="rId50" Type="http://schemas.openxmlformats.org/officeDocument/2006/relationships/slide" Target="slides/slide56.xml"/><Relationship Id="rId55" Type="http://schemas.openxmlformats.org/officeDocument/2006/relationships/slide" Target="slides/slide62.xml"/><Relationship Id="rId76" Type="http://schemas.openxmlformats.org/officeDocument/2006/relationships/slide" Target="slides/slide83.xml"/><Relationship Id="rId7" Type="http://schemas.openxmlformats.org/officeDocument/2006/relationships/slide" Target="slides/slide9.xml"/><Relationship Id="rId71" Type="http://schemas.openxmlformats.org/officeDocument/2006/relationships/slide" Target="slides/slide78.xml"/><Relationship Id="rId2" Type="http://schemas.openxmlformats.org/officeDocument/2006/relationships/slide" Target="slides/slide2.xml"/><Relationship Id="rId29" Type="http://schemas.openxmlformats.org/officeDocument/2006/relationships/slide" Target="slides/slide32.xml"/><Relationship Id="rId24" Type="http://schemas.openxmlformats.org/officeDocument/2006/relationships/slide" Target="slides/slide27.xml"/><Relationship Id="rId40" Type="http://schemas.openxmlformats.org/officeDocument/2006/relationships/slide" Target="slides/slide43.xml"/><Relationship Id="rId45" Type="http://schemas.openxmlformats.org/officeDocument/2006/relationships/slide" Target="slides/slide51.xml"/><Relationship Id="rId66" Type="http://schemas.openxmlformats.org/officeDocument/2006/relationships/slide" Target="slides/slide73.xml"/><Relationship Id="rId87" Type="http://schemas.openxmlformats.org/officeDocument/2006/relationships/slide" Target="slides/slide94.xml"/><Relationship Id="rId61" Type="http://schemas.openxmlformats.org/officeDocument/2006/relationships/slide" Target="slides/slide68.xml"/><Relationship Id="rId82" Type="http://schemas.openxmlformats.org/officeDocument/2006/relationships/slide" Target="slides/slide89.xml"/><Relationship Id="rId19" Type="http://schemas.openxmlformats.org/officeDocument/2006/relationships/slide" Target="slides/slide2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0" units="1/cm"/>
          <inkml:channelProperty channel="Y" name="resolution" value="30" units="1/cm"/>
        </inkml:channelProperties>
      </inkml:inkSource>
      <inkml:timestamp xml:id="ts0" timeString="2013-10-11T00:19:14.673"/>
    </inkml:context>
    <inkml:brush xml:id="br0">
      <inkml:brushProperty name="width" value="0.05292" units="cm"/>
      <inkml:brushProperty name="height" value="0.05292" units="cm"/>
      <inkml:brushProperty name="color" value="#008000"/>
      <inkml:brushProperty name="fitToCurve" value="1"/>
      <inkml:brushProperty name="ignorePressure" value="1"/>
    </inkml:brush>
  </inkml:definitions>
  <inkml:trace contextRef="#ctx0" brushRef="#br0">-1 2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FC66961A-BB8D-4A5F-A6A9-7C4C106AACC7}" type="datetimeFigureOut">
              <a:rPr lang="zh-CN" altLang="en-US"/>
              <a:pPr>
                <a:defRPr/>
              </a:pPr>
              <a:t>2020-10-15</a:t>
            </a:fld>
            <a:endParaRPr lang="en-US" altLang="zh-CN"/>
          </a:p>
        </p:txBody>
      </p:sp>
      <p:sp>
        <p:nvSpPr>
          <p:cNvPr id="1013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2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2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74E03DF-69F8-419C-8CB5-0AA8AC0675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7189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警告信息原因：</a:t>
            </a:r>
            <a:r>
              <a:rPr lang="en-US" altLang="zh-CN"/>
              <a:t>VC6.0</a:t>
            </a:r>
            <a:r>
              <a:rPr lang="zh-CN" altLang="en-US"/>
              <a:t>把实数作为双精度数处理。</a:t>
            </a:r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1" y="234"/>
              <a:ext cx="1857" cy="3625"/>
              <a:chOff x="3010" y="778"/>
              <a:chExt cx="1857" cy="3625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3" y="777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8" y="1801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8" y="2166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8" y="976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4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4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6" y="751"/>
              <a:ext cx="569" cy="636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43" y="129"/>
              <a:ext cx="356" cy="608"/>
              <a:chOff x="1727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28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87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73" y="3302"/>
              <a:ext cx="500" cy="504"/>
              <a:chOff x="1727" y="866"/>
              <a:chExt cx="129" cy="157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67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404" y="272"/>
              <a:ext cx="708" cy="891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14" y="2392"/>
              <a:ext cx="708" cy="891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1471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31472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BBD98-ECFF-4574-99C9-228DDBB572AD}" type="datetimeFigureOut">
              <a:rPr lang="zh-CN" altLang="en-US"/>
              <a:pPr>
                <a:defRPr/>
              </a:pPr>
              <a:t>2020-10-15</a:t>
            </a:fld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8E1DD-6AEE-4F6A-926D-021F46416E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966093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47462-D940-4441-86CA-5BC0567A5C86}" type="datetimeFigureOut">
              <a:rPr lang="zh-CN" altLang="en-US"/>
              <a:pPr>
                <a:defRPr/>
              </a:pPr>
              <a:t>2020-10-15</a:t>
            </a:fld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BE1E7-F5ED-48CA-852B-256201B0E2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34541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BCEA1-F632-4830-A3C5-ECD5F7DB1752}" type="datetimeFigureOut">
              <a:rPr lang="zh-CN" altLang="en-US"/>
              <a:pPr>
                <a:defRPr/>
              </a:pPr>
              <a:t>2020-10-15</a:t>
            </a:fld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E2552-7A22-4B7A-B982-2F115FF438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488146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F49C0-3115-49A8-8A70-B96BF0EFF84C}" type="datetimeFigureOut">
              <a:rPr lang="zh-CN" altLang="en-US"/>
              <a:pPr>
                <a:defRPr/>
              </a:pPr>
              <a:t>2020-10-15</a:t>
            </a:fld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23463-3371-4E25-A660-7612DBFC51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83460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EBC41-FB22-4176-9AD1-F780AE12D036}" type="datetimeFigureOut">
              <a:rPr lang="zh-CN" altLang="en-US"/>
              <a:pPr>
                <a:defRPr/>
              </a:pPr>
              <a:t>2020-10-15</a:t>
            </a:fld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0227C-A5CA-41BC-8E9B-727E58D66B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18055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33C93-2C79-4601-BF77-9B308CFD1C93}" type="datetimeFigureOut">
              <a:rPr lang="zh-CN" altLang="en-US"/>
              <a:pPr>
                <a:defRPr/>
              </a:pPr>
              <a:t>2020-10-15</a:t>
            </a:fld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A4048A-9343-41DA-9202-95FC380567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08229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6D950-95ED-4B21-B016-6C72653ECAA9}" type="datetimeFigureOut">
              <a:rPr lang="zh-CN" altLang="en-US"/>
              <a:pPr>
                <a:defRPr/>
              </a:pPr>
              <a:t>2020-10-15</a:t>
            </a:fld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B1D79-02F0-4CEF-A1E8-5F4BAE7D70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092045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198B1-1C47-489E-A9FD-8EF2E9396291}" type="datetimeFigureOut">
              <a:rPr lang="zh-CN" altLang="en-US"/>
              <a:pPr>
                <a:defRPr/>
              </a:pPr>
              <a:t>2020-10-15</a:t>
            </a:fld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53517-2157-4B8C-AA46-A25CDD53BF5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2315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3B8A7-B048-427F-B086-968A850C1BB7}" type="datetimeFigureOut">
              <a:rPr lang="zh-CN" altLang="en-US"/>
              <a:pPr>
                <a:defRPr/>
              </a:pPr>
              <a:t>2020-10-15</a:t>
            </a:fld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835C8-B8A2-46D7-8623-D4C79F11BF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9630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5B720-D464-44A1-AD60-5B4A2A81EDB2}" type="datetimeFigureOut">
              <a:rPr lang="zh-CN" altLang="en-US"/>
              <a:pPr>
                <a:defRPr/>
              </a:pPr>
              <a:t>2020-10-15</a:t>
            </a:fld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B7949A-3305-4343-9002-AFC3411191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92543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BD1F0-F087-41A5-BEA6-174201FE4ED6}" type="datetimeFigureOut">
              <a:rPr lang="zh-CN" altLang="en-US"/>
              <a:pPr>
                <a:defRPr/>
              </a:pPr>
              <a:t>2020-10-15</a:t>
            </a:fld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C5863-B636-4E5E-B27F-FA234D6EF6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045912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32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4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7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7" y="1721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36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/>
              <p:cNvSpPr>
                <a:spLocks/>
              </p:cNvSpPr>
              <p:nvPr userDrawn="1"/>
            </p:nvSpPr>
            <p:spPr bwMode="ltGray">
              <a:xfrm>
                <a:off x="1727" y="867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21"/>
              <p:cNvSpPr>
                <a:spLocks/>
              </p:cNvSpPr>
              <p:nvPr userDrawn="1"/>
            </p:nvSpPr>
            <p:spPr bwMode="ltGray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8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9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0445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30447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+mn-lt"/>
              </a:defRPr>
            </a:lvl1pPr>
          </a:lstStyle>
          <a:p>
            <a:pPr>
              <a:defRPr/>
            </a:pPr>
            <a:fld id="{2C363E25-AEAF-4CED-A68C-26BDFC9BD5A8}" type="datetimeFigureOut">
              <a:rPr lang="zh-CN" altLang="en-US"/>
              <a:pPr>
                <a:defRPr/>
              </a:pPr>
              <a:t>2020-10-15</a:t>
            </a:fld>
            <a:endParaRPr lang="en-US" altLang="zh-CN"/>
          </a:p>
        </p:txBody>
      </p:sp>
      <p:sp>
        <p:nvSpPr>
          <p:cNvPr id="230448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0449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+mn-lt"/>
              </a:defRPr>
            </a:lvl1pPr>
          </a:lstStyle>
          <a:p>
            <a:pPr>
              <a:defRPr/>
            </a:pPr>
            <a:fld id="{5452D9D8-E47E-4BFB-B8A4-3A7A0FEDA4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50.xml"/><Relationship Id="rId4" Type="http://schemas.openxmlformats.org/officeDocument/2006/relationships/slide" Target="slide4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14.xml"/><Relationship Id="rId7" Type="http://schemas.openxmlformats.org/officeDocument/2006/relationships/slide" Target="slide27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5" Type="http://schemas.openxmlformats.org/officeDocument/2006/relationships/slide" Target="slide21.xml"/><Relationship Id="rId10" Type="http://schemas.openxmlformats.org/officeDocument/2006/relationships/image" Target="../media/image2.png"/><Relationship Id="rId4" Type="http://schemas.openxmlformats.org/officeDocument/2006/relationships/slide" Target="slide18.xml"/><Relationship Id="rId9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slide" Target="slide1.x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slide" Target="slide1.xml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png"/><Relationship Id="rId5" Type="http://schemas.openxmlformats.org/officeDocument/2006/relationships/slide" Target="slide40.xml"/><Relationship Id="rId4" Type="http://schemas.openxmlformats.org/officeDocument/2006/relationships/image" Target="../media/image1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customXml" Target="../ink/ink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" Target="slide57.xml"/><Relationship Id="rId7" Type="http://schemas.openxmlformats.org/officeDocument/2006/relationships/slide" Target="slide1.xml"/><Relationship Id="rId2" Type="http://schemas.openxmlformats.org/officeDocument/2006/relationships/slide" Target="slide5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5.xml"/><Relationship Id="rId5" Type="http://schemas.openxmlformats.org/officeDocument/2006/relationships/slide" Target="slide77.xml"/><Relationship Id="rId4" Type="http://schemas.openxmlformats.org/officeDocument/2006/relationships/slide" Target="slide6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7.bin"/><Relationship Id="rId7" Type="http://schemas.openxmlformats.org/officeDocument/2006/relationships/slide" Target="slide5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8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0.wmf"/><Relationship Id="rId17" Type="http://schemas.openxmlformats.org/officeDocument/2006/relationships/slide" Target="slide50.xml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2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slide" Target="slide5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png"/><Relationship Id="rId5" Type="http://schemas.openxmlformats.org/officeDocument/2006/relationships/slide" Target="slide1.xml"/><Relationship Id="rId4" Type="http://schemas.openxmlformats.org/officeDocument/2006/relationships/image" Target="../media/image5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5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slide" Target="slide1.x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slide" Target="slide5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slide" Target="slide50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4375" y="825500"/>
            <a:ext cx="8001000" cy="750888"/>
          </a:xfrm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第</a:t>
            </a: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章 最简单的</a:t>
            </a: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C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程序设计</a:t>
            </a:r>
            <a:endParaRPr lang="zh-CN" altLang="en-US" sz="4800" dirty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25575" y="2112963"/>
            <a:ext cx="6537325" cy="3608387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>
                <a:hlinkClick r:id="rId2" action="ppaction://hlinksldjump"/>
              </a:rPr>
              <a:t>3.1 </a:t>
            </a:r>
            <a:r>
              <a:rPr lang="zh-CN" altLang="zh-CN" sz="3600">
                <a:hlinkClick r:id="rId2" action="ppaction://hlinksldjump"/>
              </a:rPr>
              <a:t>顺序程序设计举例</a:t>
            </a:r>
            <a:endParaRPr lang="en-US" altLang="zh-CN" sz="36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>
                <a:hlinkClick r:id="rId3" action="ppaction://hlinksldjump"/>
              </a:rPr>
              <a:t>3.2 </a:t>
            </a:r>
            <a:r>
              <a:rPr lang="zh-CN" altLang="zh-CN" sz="3600">
                <a:hlinkClick r:id="rId3" action="ppaction://hlinksldjump"/>
              </a:rPr>
              <a:t>数据的表现形式及其运算</a:t>
            </a:r>
            <a:endParaRPr lang="en-US" altLang="zh-CN" sz="36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>
                <a:hlinkClick r:id="rId4" action="ppaction://hlinksldjump"/>
              </a:rPr>
              <a:t>3.3 C</a:t>
            </a:r>
            <a:r>
              <a:rPr lang="zh-CN" altLang="zh-CN" sz="3600">
                <a:hlinkClick r:id="rId4" action="ppaction://hlinksldjump"/>
              </a:rPr>
              <a:t>语句</a:t>
            </a:r>
            <a:endParaRPr lang="en-US" altLang="zh-CN" sz="360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>
                <a:hlinkClick r:id="rId5" action="ppaction://hlinksldjump"/>
              </a:rPr>
              <a:t>3.4 </a:t>
            </a:r>
            <a:r>
              <a:rPr lang="zh-CN" altLang="zh-CN" sz="3600">
                <a:hlinkClick r:id="rId5" action="ppaction://hlinksldjump"/>
              </a:rPr>
              <a:t>数据的输入输出</a:t>
            </a:r>
            <a:endParaRPr lang="zh-CN" altLang="en-US"/>
          </a:p>
        </p:txBody>
      </p:sp>
    </p:spTree>
  </p:cSld>
  <p:clrMapOvr>
    <a:masterClrMapping/>
  </p:clrMapOvr>
  <p:transition spd="med"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8625" y="695325"/>
            <a:ext cx="8429625" cy="750888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数据的表现形式及其运算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229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714500" y="1571625"/>
            <a:ext cx="6000750" cy="5000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>
                <a:hlinkClick r:id="rId2" action="ppaction://hlinksldjump"/>
              </a:rPr>
              <a:t>3.2.1 </a:t>
            </a:r>
            <a:r>
              <a:rPr lang="zh-CN" altLang="zh-CN">
                <a:hlinkClick r:id="rId2" action="ppaction://hlinksldjump"/>
              </a:rPr>
              <a:t>常量和变量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>
                <a:hlinkClick r:id="rId3" action="ppaction://hlinksldjump"/>
              </a:rPr>
              <a:t>3.2.2 </a:t>
            </a:r>
            <a:r>
              <a:rPr lang="zh-CN" altLang="zh-CN">
                <a:hlinkClick r:id="rId3" action="ppaction://hlinksldjump"/>
              </a:rPr>
              <a:t>数据类型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>
                <a:hlinkClick r:id="rId4" action="ppaction://hlinksldjump"/>
              </a:rPr>
              <a:t>3.2.3 </a:t>
            </a:r>
            <a:r>
              <a:rPr lang="zh-CN" altLang="zh-CN">
                <a:hlinkClick r:id="rId4" action="ppaction://hlinksldjump"/>
              </a:rPr>
              <a:t>整型数据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>
                <a:hlinkClick r:id="rId5" action="ppaction://hlinksldjump"/>
              </a:rPr>
              <a:t>3.2.4 </a:t>
            </a:r>
            <a:r>
              <a:rPr lang="zh-CN" altLang="zh-CN">
                <a:hlinkClick r:id="rId5" action="ppaction://hlinksldjump"/>
              </a:rPr>
              <a:t>字符型数据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>
                <a:hlinkClick r:id="rId6" action="ppaction://hlinksldjump"/>
              </a:rPr>
              <a:t>3.2.5 </a:t>
            </a:r>
            <a:r>
              <a:rPr lang="zh-CN" altLang="zh-CN">
                <a:hlinkClick r:id="rId6" action="ppaction://hlinksldjump"/>
              </a:rPr>
              <a:t>浮点型数据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>
                <a:hlinkClick r:id="rId7" action="ppaction://hlinksldjump"/>
              </a:rPr>
              <a:t>3.2.6 </a:t>
            </a:r>
            <a:r>
              <a:rPr lang="zh-CN" altLang="zh-CN">
                <a:hlinkClick r:id="rId7" action="ppaction://hlinksldjump"/>
              </a:rPr>
              <a:t>怎样确定常量的类型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>
                <a:hlinkClick r:id="rId8" action="ppaction://hlinksldjump"/>
              </a:rPr>
              <a:t>3.2.7 </a:t>
            </a:r>
            <a:r>
              <a:rPr lang="zh-CN" altLang="zh-CN">
                <a:hlinkClick r:id="rId8" action="ppaction://hlinksldjump"/>
              </a:rPr>
              <a:t>运算符和表达式</a:t>
            </a:r>
            <a:endParaRPr lang="zh-CN" altLang="zh-CN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2294" name="图片 5" descr="Untitled.png">
            <a:hlinkClick r:id="rId9" action="ppaction://hlinksldjump"/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3.2.1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常量和变量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4375" y="1428750"/>
            <a:ext cx="8215313" cy="521493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800"/>
              <a:t>1.</a:t>
            </a:r>
            <a:r>
              <a:rPr lang="zh-CN" altLang="zh-CN" sz="2800"/>
              <a:t>常量</a:t>
            </a:r>
            <a:r>
              <a:rPr lang="zh-CN" altLang="en-US" sz="2800"/>
              <a:t>：</a:t>
            </a:r>
            <a:r>
              <a:rPr lang="zh-CN" altLang="zh-CN" sz="2800"/>
              <a:t>在程序运行过程中，其值</a:t>
            </a:r>
            <a:r>
              <a:rPr lang="zh-CN" altLang="zh-CN" sz="2800">
                <a:solidFill>
                  <a:srgbClr val="FF0000"/>
                </a:solidFill>
              </a:rPr>
              <a:t>不能被改变的量</a:t>
            </a:r>
            <a:endParaRPr lang="en-US" altLang="zh-CN" sz="280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zh-CN" sz="2800">
                <a:solidFill>
                  <a:srgbClr val="0000CC"/>
                </a:solidFill>
              </a:rPr>
              <a:t>整型常量</a:t>
            </a:r>
            <a:r>
              <a:rPr lang="zh-CN" altLang="en-US" sz="2800"/>
              <a:t>：</a:t>
            </a:r>
            <a:r>
              <a:rPr lang="zh-CN" altLang="zh-CN" sz="2800"/>
              <a:t>如</a:t>
            </a:r>
            <a:r>
              <a:rPr lang="en-US" altLang="zh-CN" sz="2800"/>
              <a:t>1000</a:t>
            </a:r>
            <a:r>
              <a:rPr lang="zh-CN" altLang="zh-CN" sz="2800"/>
              <a:t>，</a:t>
            </a:r>
            <a:r>
              <a:rPr lang="en-US" altLang="zh-CN" sz="2800"/>
              <a:t>12345</a:t>
            </a:r>
            <a:r>
              <a:rPr lang="zh-CN" altLang="zh-CN" sz="2800"/>
              <a:t>，</a:t>
            </a:r>
            <a:r>
              <a:rPr lang="en-US" altLang="zh-CN" sz="2800"/>
              <a:t>0</a:t>
            </a:r>
            <a:r>
              <a:rPr lang="zh-CN" altLang="zh-CN" sz="2800"/>
              <a:t>，</a:t>
            </a:r>
            <a:r>
              <a:rPr lang="en-US" altLang="zh-CN" sz="2800"/>
              <a:t>-345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zh-CN" sz="2800">
                <a:solidFill>
                  <a:srgbClr val="0000CC"/>
                </a:solidFill>
              </a:rPr>
              <a:t>实型常量</a:t>
            </a:r>
            <a:endParaRPr lang="en-US" altLang="zh-CN" sz="2800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zh-CN"/>
              <a:t>十进制小数形式</a:t>
            </a:r>
            <a:r>
              <a:rPr lang="zh-CN" altLang="en-US"/>
              <a:t>：</a:t>
            </a:r>
            <a:r>
              <a:rPr lang="zh-CN" altLang="zh-CN"/>
              <a:t>如</a:t>
            </a:r>
            <a:r>
              <a:rPr lang="en-US" altLang="zh-CN"/>
              <a:t>0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en-US" altLang="zh-CN"/>
              <a:t>34    -56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en-US" altLang="zh-CN"/>
              <a:t>79   0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r>
              <a:rPr lang="en-US" altLang="zh-CN"/>
              <a:t>0</a:t>
            </a:r>
          </a:p>
          <a:p>
            <a:pPr lvl="1" eaLnBrk="1" hangingPunct="1"/>
            <a:r>
              <a:rPr lang="zh-CN" altLang="zh-CN"/>
              <a:t>指数形式</a:t>
            </a:r>
            <a:r>
              <a:rPr lang="zh-CN" altLang="en-US"/>
              <a:t>：</a:t>
            </a:r>
            <a:r>
              <a:rPr lang="zh-CN" altLang="zh-CN"/>
              <a:t>如</a:t>
            </a:r>
            <a:r>
              <a:rPr lang="en-US" altLang="zh-CN"/>
              <a:t>12.34</a:t>
            </a:r>
            <a:r>
              <a:rPr lang="en-US" altLang="zh-CN">
                <a:solidFill>
                  <a:srgbClr val="FF0000"/>
                </a:solidFill>
              </a:rPr>
              <a:t>e</a:t>
            </a:r>
            <a:r>
              <a:rPr lang="en-US" altLang="zh-CN"/>
              <a:t>3 (</a:t>
            </a:r>
            <a:r>
              <a:rPr lang="zh-CN" altLang="zh-CN"/>
              <a:t>代表</a:t>
            </a:r>
            <a:r>
              <a:rPr lang="en-US" altLang="zh-CN"/>
              <a:t>12.34</a:t>
            </a:r>
            <a:r>
              <a:rPr lang="en-US" altLang="zh-CN">
                <a:sym typeface="Symbol" pitchFamily="18" charset="2"/>
              </a:rPr>
              <a:t></a:t>
            </a:r>
            <a:r>
              <a:rPr lang="en-US" altLang="zh-CN"/>
              <a:t>10</a:t>
            </a:r>
            <a:r>
              <a:rPr lang="en-US" altLang="zh-CN" baseline="30000"/>
              <a:t>3</a:t>
            </a:r>
            <a:r>
              <a:rPr lang="en-US" altLang="zh-CN"/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zh-CN" sz="2800">
                <a:solidFill>
                  <a:srgbClr val="0000CC"/>
                </a:solidFill>
              </a:rPr>
              <a:t>字符常量</a:t>
            </a:r>
            <a:r>
              <a:rPr lang="zh-CN" altLang="en-US" sz="2800"/>
              <a:t>：如</a:t>
            </a:r>
            <a:r>
              <a:rPr lang="en-US" altLang="zh-CN" sz="280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zh-CN" sz="2800"/>
              <a:t>?</a:t>
            </a:r>
            <a:r>
              <a:rPr lang="en-US" altLang="zh-CN" sz="2800">
                <a:solidFill>
                  <a:srgbClr val="FF0000"/>
                </a:solidFill>
                <a:latin typeface="Arial" pitchFamily="34" charset="0"/>
              </a:rPr>
              <a:t>’</a:t>
            </a:r>
            <a:endParaRPr lang="en-US" altLang="zh-CN" sz="2800">
              <a:solidFill>
                <a:srgbClr val="FF0000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zh-CN"/>
              <a:t>转义字符</a:t>
            </a:r>
            <a:r>
              <a:rPr lang="zh-CN" altLang="en-US"/>
              <a:t>：如</a:t>
            </a:r>
            <a:r>
              <a:rPr lang="en-US" altLang="zh-CN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zh-CN"/>
              <a:t>\n</a:t>
            </a:r>
            <a:r>
              <a:rPr lang="en-US" altLang="zh-CN">
                <a:solidFill>
                  <a:srgbClr val="FF0000"/>
                </a:solidFill>
                <a:latin typeface="Arial" pitchFamily="34" charset="0"/>
              </a:rPr>
              <a:t>’</a:t>
            </a:r>
            <a:endParaRPr lang="en-US" altLang="zh-CN"/>
          </a:p>
          <a:p>
            <a:pPr eaLnBrk="1" hangingPunct="1">
              <a:lnSpc>
                <a:spcPct val="110000"/>
              </a:lnSpc>
            </a:pPr>
            <a:r>
              <a:rPr lang="zh-CN" altLang="zh-CN" sz="2800">
                <a:solidFill>
                  <a:srgbClr val="0000CC"/>
                </a:solidFill>
              </a:rPr>
              <a:t>字符串常量</a:t>
            </a:r>
            <a:r>
              <a:rPr lang="zh-CN" altLang="en-US" sz="2800"/>
              <a:t>：</a:t>
            </a:r>
            <a:r>
              <a:rPr lang="zh-CN" altLang="zh-CN" sz="2800"/>
              <a:t>如</a:t>
            </a:r>
            <a:r>
              <a:rPr lang="en-US" altLang="zh-CN" sz="2800">
                <a:solidFill>
                  <a:srgbClr val="FF0000"/>
                </a:solidFill>
                <a:latin typeface="Arial" pitchFamily="34" charset="0"/>
              </a:rPr>
              <a:t>”</a:t>
            </a:r>
            <a:r>
              <a:rPr lang="en-US" altLang="zh-CN" sz="2800"/>
              <a:t>boy</a:t>
            </a:r>
            <a:r>
              <a:rPr lang="en-US" altLang="zh-CN" sz="2800">
                <a:solidFill>
                  <a:srgbClr val="FF0000"/>
                </a:solidFill>
                <a:latin typeface="Arial" pitchFamily="34" charset="0"/>
              </a:rPr>
              <a:t>”</a:t>
            </a:r>
            <a:endParaRPr lang="en-US" altLang="zh-CN" sz="280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zh-CN" sz="2800">
                <a:solidFill>
                  <a:srgbClr val="0000CC"/>
                </a:solidFill>
              </a:rPr>
              <a:t>符号常量</a:t>
            </a:r>
            <a:r>
              <a:rPr lang="zh-CN" altLang="en-US" sz="2800"/>
              <a:t>：</a:t>
            </a:r>
            <a:r>
              <a:rPr lang="en-US" altLang="zh-CN" sz="2800"/>
              <a:t>#define  </a:t>
            </a:r>
            <a:r>
              <a:rPr lang="en-US" altLang="zh-CN" sz="2800">
                <a:solidFill>
                  <a:srgbClr val="FF0000"/>
                </a:solidFill>
              </a:rPr>
              <a:t>PI</a:t>
            </a:r>
            <a:r>
              <a:rPr lang="en-US" altLang="zh-CN" sz="2800"/>
              <a:t>  3.1416</a:t>
            </a:r>
            <a:endParaRPr lang="zh-CN" altLang="zh-CN" sz="2800"/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3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3319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3.2.1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常量和变量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0063" y="1500188"/>
            <a:ext cx="8215312" cy="4286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2. </a:t>
            </a:r>
            <a:r>
              <a:rPr lang="zh-CN" altLang="zh-CN" sz="2800"/>
              <a:t>变量</a:t>
            </a:r>
            <a:r>
              <a:rPr lang="zh-CN" altLang="en-US" sz="2800"/>
              <a:t>：</a:t>
            </a:r>
            <a:r>
              <a:rPr lang="zh-CN" altLang="zh-CN" sz="2800"/>
              <a:t>在程序运行期间，变量的值是可以改变的</a:t>
            </a:r>
            <a:endParaRPr lang="en-US" altLang="zh-CN" sz="280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zh-CN" sz="2400"/>
              <a:t>变量必须</a:t>
            </a:r>
            <a:r>
              <a:rPr lang="zh-CN" altLang="zh-CN" sz="2400">
                <a:solidFill>
                  <a:srgbClr val="FF0000"/>
                </a:solidFill>
              </a:rPr>
              <a:t>先定义</a:t>
            </a:r>
            <a:r>
              <a:rPr lang="zh-CN" altLang="zh-CN" sz="2400"/>
              <a:t>，</a:t>
            </a:r>
            <a:r>
              <a:rPr lang="zh-CN" altLang="zh-CN" sz="2400">
                <a:solidFill>
                  <a:srgbClr val="FF0000"/>
                </a:solidFill>
              </a:rPr>
              <a:t>后使用</a:t>
            </a:r>
            <a:endParaRPr lang="en-US" altLang="zh-CN" sz="240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zh-CN" sz="2400"/>
              <a:t>定义</a:t>
            </a:r>
            <a:r>
              <a:rPr lang="zh-CN" altLang="en-US" sz="2400"/>
              <a:t>变量</a:t>
            </a:r>
            <a:r>
              <a:rPr lang="zh-CN" altLang="zh-CN" sz="2400"/>
              <a:t>时指定该变量的</a:t>
            </a:r>
            <a:r>
              <a:rPr lang="zh-CN" altLang="zh-CN" sz="2400">
                <a:solidFill>
                  <a:srgbClr val="FF0000"/>
                </a:solidFill>
              </a:rPr>
              <a:t>名字</a:t>
            </a:r>
            <a:r>
              <a:rPr lang="zh-CN" altLang="zh-CN" sz="2400"/>
              <a:t>和</a:t>
            </a:r>
            <a:r>
              <a:rPr lang="zh-CN" altLang="zh-CN" sz="2400">
                <a:solidFill>
                  <a:srgbClr val="FF0000"/>
                </a:solidFill>
              </a:rPr>
              <a:t>类型</a:t>
            </a:r>
            <a:endParaRPr lang="en-US" altLang="zh-CN" sz="240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zh-CN" sz="2400">
                <a:solidFill>
                  <a:srgbClr val="FF0000"/>
                </a:solidFill>
              </a:rPr>
              <a:t>变量名</a:t>
            </a:r>
            <a:r>
              <a:rPr lang="zh-CN" altLang="zh-CN" sz="2400"/>
              <a:t>和</a:t>
            </a:r>
            <a:r>
              <a:rPr lang="zh-CN" altLang="zh-CN" sz="2400">
                <a:solidFill>
                  <a:srgbClr val="FF0000"/>
                </a:solidFill>
              </a:rPr>
              <a:t>变量值</a:t>
            </a:r>
            <a:r>
              <a:rPr lang="zh-CN" altLang="en-US" sz="2400"/>
              <a:t>是</a:t>
            </a:r>
            <a:r>
              <a:rPr lang="zh-CN" altLang="zh-CN" sz="2400"/>
              <a:t>两个不同的概念</a:t>
            </a:r>
            <a:endParaRPr lang="en-US" altLang="zh-CN" sz="2400"/>
          </a:p>
          <a:p>
            <a:pPr lvl="1" eaLnBrk="1" hangingPunct="1"/>
            <a:r>
              <a:rPr lang="zh-CN" altLang="zh-CN" sz="2400"/>
              <a:t>变量名实际上是以一个名字代表的一个</a:t>
            </a:r>
            <a:r>
              <a:rPr lang="zh-CN" altLang="zh-CN" sz="2400">
                <a:solidFill>
                  <a:srgbClr val="FF0000"/>
                </a:solidFill>
              </a:rPr>
              <a:t>存储地址</a:t>
            </a:r>
            <a:endParaRPr lang="en-US" altLang="zh-CN" sz="240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zh-CN" sz="2400"/>
              <a:t>从变量中取值，实际上是通过变量名找到相应的内存地址，从该存储单元中读取数据</a:t>
            </a: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4343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3.2.1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常量和变量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0063" y="1500188"/>
            <a:ext cx="8215312" cy="4714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3.</a:t>
            </a:r>
            <a:r>
              <a:rPr lang="zh-CN" altLang="zh-CN" sz="2800"/>
              <a:t>常变量</a:t>
            </a:r>
            <a:r>
              <a:rPr lang="zh-CN" altLang="en-US" sz="2800"/>
              <a:t>：</a:t>
            </a:r>
            <a:r>
              <a:rPr lang="en-US" altLang="zh-CN" sz="2800"/>
              <a:t>const int a=3;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4.</a:t>
            </a:r>
            <a:r>
              <a:rPr lang="zh-CN" altLang="zh-CN" sz="2800"/>
              <a:t>标识符</a:t>
            </a:r>
            <a:r>
              <a:rPr lang="zh-CN" altLang="en-US" sz="2800"/>
              <a:t>：</a:t>
            </a:r>
            <a:r>
              <a:rPr lang="zh-CN" altLang="zh-CN" sz="2800"/>
              <a:t>一个对象的名字</a:t>
            </a:r>
            <a:endParaRPr lang="en-US" altLang="zh-CN" sz="2800"/>
          </a:p>
          <a:p>
            <a:pPr lvl="1" eaLnBrk="1" hangingPunct="1"/>
            <a:r>
              <a:rPr lang="zh-CN" altLang="zh-CN" sz="2400"/>
              <a:t>Ｃ语言规定标识符只能由</a:t>
            </a:r>
            <a:r>
              <a:rPr lang="zh-CN" altLang="zh-CN" sz="2400">
                <a:solidFill>
                  <a:srgbClr val="FF0000"/>
                </a:solidFill>
              </a:rPr>
              <a:t>字母</a:t>
            </a:r>
            <a:r>
              <a:rPr lang="zh-CN" altLang="zh-CN" sz="2400"/>
              <a:t>、</a:t>
            </a:r>
            <a:r>
              <a:rPr lang="zh-CN" altLang="zh-CN" sz="2400">
                <a:solidFill>
                  <a:srgbClr val="FF0000"/>
                </a:solidFill>
              </a:rPr>
              <a:t>数字</a:t>
            </a:r>
            <a:r>
              <a:rPr lang="zh-CN" altLang="zh-CN" sz="2400"/>
              <a:t>和</a:t>
            </a:r>
            <a:r>
              <a:rPr lang="zh-CN" altLang="zh-CN" sz="2400">
                <a:solidFill>
                  <a:srgbClr val="FF0000"/>
                </a:solidFill>
              </a:rPr>
              <a:t>下划线</a:t>
            </a:r>
            <a:r>
              <a:rPr lang="en-US" altLang="zh-CN" sz="2400"/>
              <a:t>3</a:t>
            </a:r>
            <a:r>
              <a:rPr lang="zh-CN" altLang="zh-CN" sz="2400"/>
              <a:t>种字符组成，且</a:t>
            </a:r>
            <a:r>
              <a:rPr lang="zh-CN" altLang="zh-CN" sz="2400">
                <a:solidFill>
                  <a:srgbClr val="FF0000"/>
                </a:solidFill>
              </a:rPr>
              <a:t>第一个字符必须为字母或下划线</a:t>
            </a:r>
            <a:endParaRPr lang="en-US" altLang="zh-CN" sz="240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zh-CN" sz="2400"/>
              <a:t>合法的标识符：</a:t>
            </a:r>
            <a:r>
              <a:rPr lang="zh-CN" altLang="en-US" sz="2400"/>
              <a:t>如</a:t>
            </a:r>
            <a:r>
              <a:rPr lang="en-US" altLang="zh-CN" sz="2400"/>
              <a:t>sum</a:t>
            </a:r>
            <a:r>
              <a:rPr lang="zh-CN" altLang="zh-CN" sz="2400"/>
              <a:t>，</a:t>
            </a:r>
            <a:r>
              <a:rPr lang="en-US" altLang="zh-CN" sz="2400"/>
              <a:t>average, _total, Class, day, BASIC, li_ling</a:t>
            </a:r>
          </a:p>
          <a:p>
            <a:pPr lvl="1" eaLnBrk="1" hangingPunct="1"/>
            <a:r>
              <a:rPr lang="zh-CN" altLang="zh-CN" sz="2400"/>
              <a:t>不合法的标识符</a:t>
            </a:r>
            <a:r>
              <a:rPr lang="zh-CN" altLang="en-US" sz="2400"/>
              <a:t>：</a:t>
            </a:r>
            <a:r>
              <a:rPr lang="en-US" altLang="zh-CN" sz="2400"/>
              <a:t>M.D.John</a:t>
            </a:r>
            <a:r>
              <a:rPr lang="zh-CN" altLang="zh-CN" sz="2400"/>
              <a:t>，￥</a:t>
            </a:r>
            <a:r>
              <a:rPr lang="en-US" altLang="zh-CN" sz="2400"/>
              <a:t>123</a:t>
            </a:r>
            <a:r>
              <a:rPr lang="zh-CN" altLang="zh-CN" sz="2400"/>
              <a:t>，＃</a:t>
            </a:r>
            <a:r>
              <a:rPr lang="en-US" altLang="zh-CN" sz="2400"/>
              <a:t>33</a:t>
            </a:r>
            <a:r>
              <a:rPr lang="zh-CN" altLang="zh-CN" sz="2400"/>
              <a:t>，</a:t>
            </a:r>
            <a:r>
              <a:rPr lang="en-US" altLang="zh-CN" sz="2400"/>
              <a:t>3D64</a:t>
            </a:r>
            <a:r>
              <a:rPr lang="zh-CN" altLang="zh-CN" sz="2400"/>
              <a:t>，</a:t>
            </a:r>
            <a:r>
              <a:rPr lang="en-US" altLang="zh-CN" sz="2400"/>
              <a:t>a</a:t>
            </a:r>
            <a:r>
              <a:rPr lang="zh-CN" altLang="zh-CN" sz="2400"/>
              <a:t>＞</a:t>
            </a:r>
            <a:r>
              <a:rPr lang="en-US" altLang="zh-CN" sz="2400"/>
              <a:t>b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3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3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圆角矩形标注 6"/>
          <p:cNvSpPr>
            <a:spLocks noChangeArrowheads="1"/>
          </p:cNvSpPr>
          <p:nvPr/>
        </p:nvSpPr>
        <p:spPr bwMode="auto">
          <a:xfrm>
            <a:off x="4929188" y="1628775"/>
            <a:ext cx="4214812" cy="642938"/>
          </a:xfrm>
          <a:prstGeom prst="wedgeRoundRectCallout">
            <a:avLst>
              <a:gd name="adj1" fmla="val -44838"/>
              <a:gd name="adj2" fmla="val 10876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大小写字母是不同的字符</a:t>
            </a:r>
            <a:endParaRPr lang="en-US" altLang="zh-CN" sz="2800" b="1">
              <a:solidFill>
                <a:srgbClr val="0000CC"/>
              </a:solidFill>
              <a:latin typeface="Arial" pitchFamily="34" charset="0"/>
            </a:endParaRPr>
          </a:p>
        </p:txBody>
      </p:sp>
      <p:pic>
        <p:nvPicPr>
          <p:cNvPr id="15368" name="图片 7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3.2.2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数据类型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4375" y="1428750"/>
            <a:ext cx="8215313" cy="3357563"/>
          </a:xfrm>
        </p:spPr>
        <p:txBody>
          <a:bodyPr/>
          <a:lstStyle/>
          <a:p>
            <a:pPr eaLnBrk="1" hangingPunct="1"/>
            <a:r>
              <a:rPr lang="zh-CN" altLang="zh-CN"/>
              <a:t>所谓</a:t>
            </a:r>
            <a:r>
              <a:rPr lang="zh-CN" altLang="zh-CN">
                <a:solidFill>
                  <a:srgbClr val="C00000"/>
                </a:solidFill>
              </a:rPr>
              <a:t>类型</a:t>
            </a:r>
            <a:r>
              <a:rPr lang="zh-CN" altLang="zh-CN"/>
              <a:t>，就是对数据分配存储单元的安排，包括存储单元的长度</a:t>
            </a:r>
            <a:r>
              <a:rPr lang="en-US" altLang="zh-CN"/>
              <a:t>(</a:t>
            </a:r>
            <a:r>
              <a:rPr lang="zh-CN" altLang="zh-CN"/>
              <a:t>占多少字节</a:t>
            </a:r>
            <a:r>
              <a:rPr lang="en-US" altLang="zh-CN"/>
              <a:t>)</a:t>
            </a:r>
            <a:r>
              <a:rPr lang="zh-CN" altLang="zh-CN"/>
              <a:t>以及数据的存储形式</a:t>
            </a:r>
            <a:endParaRPr lang="en-US" altLang="zh-CN"/>
          </a:p>
          <a:p>
            <a:pPr eaLnBrk="1" hangingPunct="1"/>
            <a:r>
              <a:rPr lang="zh-CN" altLang="zh-CN"/>
              <a:t>不同的类型分配不同的长度和存储形式</a:t>
            </a:r>
          </a:p>
        </p:txBody>
      </p:sp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6391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3.2.2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数据类型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85813" y="1285875"/>
            <a:ext cx="5500687" cy="53578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C</a:t>
            </a:r>
            <a:r>
              <a:rPr lang="zh-CN" altLang="zh-CN" dirty="0"/>
              <a:t>语言允许使用的数据类型</a:t>
            </a:r>
            <a:r>
              <a:rPr lang="zh-CN" altLang="en-US" dirty="0"/>
              <a:t>：</a:t>
            </a:r>
            <a:endParaRPr lang="en-US" altLang="zh-CN" dirty="0"/>
          </a:p>
          <a:p>
            <a:pPr eaLnBrk="1" hangingPunct="1"/>
            <a:r>
              <a:rPr lang="zh-CN" altLang="zh-CN" dirty="0"/>
              <a:t>基本类型</a:t>
            </a:r>
            <a:endParaRPr lang="en-US" altLang="zh-CN" dirty="0"/>
          </a:p>
          <a:p>
            <a:pPr lvl="1" eaLnBrk="1" hangingPunct="1"/>
            <a:r>
              <a:rPr lang="zh-CN" altLang="zh-CN" dirty="0">
                <a:solidFill>
                  <a:srgbClr val="0000CC"/>
                </a:solidFill>
              </a:rPr>
              <a:t>整型类型</a:t>
            </a:r>
            <a:endParaRPr lang="en-US" altLang="zh-CN" dirty="0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zh-CN" dirty="0">
                <a:solidFill>
                  <a:srgbClr val="0000CC"/>
                </a:solidFill>
              </a:rPr>
              <a:t>基本整型</a:t>
            </a:r>
            <a:endParaRPr lang="en-US" altLang="zh-CN" dirty="0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zh-CN" dirty="0">
                <a:solidFill>
                  <a:srgbClr val="0000CC"/>
                </a:solidFill>
              </a:rPr>
              <a:t>短整型</a:t>
            </a:r>
            <a:endParaRPr lang="en-US" altLang="zh-CN" dirty="0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zh-CN" dirty="0">
                <a:solidFill>
                  <a:srgbClr val="0000CC"/>
                </a:solidFill>
              </a:rPr>
              <a:t>长整型</a:t>
            </a:r>
            <a:endParaRPr lang="en-US" altLang="zh-CN" dirty="0">
              <a:solidFill>
                <a:srgbClr val="0000CC"/>
              </a:solidFill>
            </a:endParaRPr>
          </a:p>
          <a:p>
            <a:pPr lvl="2" eaLnBrk="1" hangingPunct="1"/>
            <a:r>
              <a:rPr lang="en-US" altLang="zh-CN" dirty="0">
                <a:solidFill>
                  <a:srgbClr val="0000CC"/>
                </a:solidFill>
              </a:rPr>
              <a:t>*</a:t>
            </a:r>
            <a:r>
              <a:rPr lang="zh-CN" altLang="zh-CN" dirty="0">
                <a:solidFill>
                  <a:srgbClr val="0000CC"/>
                </a:solidFill>
              </a:rPr>
              <a:t>双长整型</a:t>
            </a:r>
            <a:endParaRPr lang="en-US" altLang="zh-CN" dirty="0">
              <a:solidFill>
                <a:srgbClr val="0000CC"/>
              </a:solidFill>
            </a:endParaRPr>
          </a:p>
          <a:p>
            <a:pPr lvl="2" eaLnBrk="1" hangingPunct="1"/>
            <a:r>
              <a:rPr lang="zh-CN" altLang="zh-CN" dirty="0">
                <a:solidFill>
                  <a:srgbClr val="0000CC"/>
                </a:solidFill>
              </a:rPr>
              <a:t>字符型</a:t>
            </a:r>
            <a:endParaRPr lang="en-US" altLang="zh-CN" dirty="0">
              <a:solidFill>
                <a:srgbClr val="0000CC"/>
              </a:solidFill>
            </a:endParaRPr>
          </a:p>
          <a:p>
            <a:pPr lvl="2" eaLnBrk="1" hangingPunct="1"/>
            <a:r>
              <a:rPr lang="en-US" altLang="zh-CN" dirty="0">
                <a:solidFill>
                  <a:srgbClr val="0000CC"/>
                </a:solidFill>
              </a:rPr>
              <a:t>*</a:t>
            </a:r>
            <a:r>
              <a:rPr lang="zh-CN" altLang="zh-CN" dirty="0">
                <a:solidFill>
                  <a:srgbClr val="0000CC"/>
                </a:solidFill>
              </a:rPr>
              <a:t>布尔型</a:t>
            </a:r>
            <a:endParaRPr lang="en-US" altLang="zh-CN" dirty="0">
              <a:solidFill>
                <a:srgbClr val="0000CC"/>
              </a:solidFill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786313" y="2571750"/>
            <a:ext cx="3786187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lvl="1">
              <a:buFont typeface="Wingdings" pitchFamily="2" charset="2"/>
              <a:buChar char="u"/>
            </a:pPr>
            <a:r>
              <a:rPr lang="zh-CN" altLang="zh-CN">
                <a:solidFill>
                  <a:srgbClr val="9E01DD"/>
                </a:solidFill>
              </a:rPr>
              <a:t>浮点类型</a:t>
            </a:r>
            <a:endParaRPr lang="en-US" altLang="zh-CN">
              <a:solidFill>
                <a:srgbClr val="9E01DD"/>
              </a:solidFill>
            </a:endParaRPr>
          </a:p>
          <a:p>
            <a:pPr lvl="2">
              <a:buFont typeface="Wingdings" pitchFamily="2" charset="2"/>
              <a:buChar char="l"/>
            </a:pPr>
            <a:r>
              <a:rPr lang="zh-CN" altLang="zh-CN">
                <a:solidFill>
                  <a:srgbClr val="9E01DD"/>
                </a:solidFill>
              </a:rPr>
              <a:t>单精度浮点型</a:t>
            </a:r>
            <a:endParaRPr lang="en-US" altLang="zh-CN">
              <a:solidFill>
                <a:srgbClr val="9E01DD"/>
              </a:solidFill>
            </a:endParaRPr>
          </a:p>
          <a:p>
            <a:pPr lvl="2">
              <a:buFont typeface="Wingdings" pitchFamily="2" charset="2"/>
              <a:buChar char="l"/>
            </a:pPr>
            <a:r>
              <a:rPr lang="zh-CN" altLang="zh-CN">
                <a:solidFill>
                  <a:srgbClr val="9E01DD"/>
                </a:solidFill>
              </a:rPr>
              <a:t>双精度浮点型</a:t>
            </a:r>
            <a:endParaRPr lang="en-US" altLang="zh-CN">
              <a:solidFill>
                <a:srgbClr val="9E01DD"/>
              </a:solidFill>
            </a:endParaRPr>
          </a:p>
          <a:p>
            <a:pPr lvl="2">
              <a:buFont typeface="Wingdings" pitchFamily="2" charset="2"/>
              <a:buChar char="l"/>
            </a:pPr>
            <a:r>
              <a:rPr lang="zh-CN" altLang="zh-CN">
                <a:solidFill>
                  <a:srgbClr val="9E01DD"/>
                </a:solidFill>
              </a:rPr>
              <a:t>复数浮点型</a:t>
            </a:r>
            <a:endParaRPr lang="en-US" altLang="zh-CN">
              <a:solidFill>
                <a:srgbClr val="9E01DD"/>
              </a:solidFill>
            </a:endParaRPr>
          </a:p>
        </p:txBody>
      </p:sp>
      <p:pic>
        <p:nvPicPr>
          <p:cNvPr id="17416" name="图片 7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60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60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60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3.2.2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数据类型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85813" y="1285875"/>
            <a:ext cx="5500687" cy="55721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/>
              <a:t>C</a:t>
            </a:r>
            <a:r>
              <a:rPr lang="zh-CN" altLang="zh-CN"/>
              <a:t>语言允许使用的数据类型</a:t>
            </a:r>
            <a:r>
              <a:rPr lang="zh-CN" altLang="en-US"/>
              <a:t>：</a:t>
            </a:r>
            <a:endParaRPr lang="en-US" altLang="zh-CN"/>
          </a:p>
          <a:p>
            <a:pPr eaLnBrk="1" hangingPunct="1"/>
            <a:r>
              <a:rPr lang="zh-CN" altLang="zh-CN"/>
              <a:t>基本类型</a:t>
            </a:r>
            <a:endParaRPr lang="en-US" altLang="zh-CN"/>
          </a:p>
          <a:p>
            <a:pPr eaLnBrk="1" hangingPunct="1"/>
            <a:r>
              <a:rPr lang="zh-CN" altLang="zh-CN"/>
              <a:t>枚举类型</a:t>
            </a:r>
            <a:endParaRPr lang="en-US" altLang="zh-CN"/>
          </a:p>
          <a:p>
            <a:pPr eaLnBrk="1" hangingPunct="1"/>
            <a:r>
              <a:rPr lang="zh-CN" altLang="zh-CN"/>
              <a:t>空类型</a:t>
            </a:r>
            <a:endParaRPr lang="en-US" altLang="zh-CN"/>
          </a:p>
          <a:p>
            <a:pPr eaLnBrk="1" hangingPunct="1"/>
            <a:r>
              <a:rPr lang="zh-CN" altLang="zh-CN"/>
              <a:t>派生类型</a:t>
            </a:r>
            <a:endParaRPr lang="en-US" altLang="zh-CN"/>
          </a:p>
          <a:p>
            <a:pPr lvl="1" eaLnBrk="1" hangingPunct="1"/>
            <a:r>
              <a:rPr lang="zh-CN" altLang="zh-CN"/>
              <a:t>指针类型</a:t>
            </a:r>
            <a:endParaRPr lang="en-US" altLang="zh-CN"/>
          </a:p>
          <a:p>
            <a:pPr lvl="1" eaLnBrk="1" hangingPunct="1"/>
            <a:r>
              <a:rPr lang="zh-CN" altLang="zh-CN"/>
              <a:t>数组类型</a:t>
            </a:r>
            <a:endParaRPr lang="en-US" altLang="zh-CN"/>
          </a:p>
          <a:p>
            <a:pPr lvl="1" eaLnBrk="1" hangingPunct="1"/>
            <a:r>
              <a:rPr lang="zh-CN" altLang="zh-CN"/>
              <a:t>结构体类型</a:t>
            </a:r>
            <a:endParaRPr lang="en-US" altLang="zh-CN"/>
          </a:p>
          <a:p>
            <a:pPr lvl="1" eaLnBrk="1" hangingPunct="1"/>
            <a:r>
              <a:rPr lang="zh-CN" altLang="zh-CN"/>
              <a:t>共用体类型</a:t>
            </a:r>
            <a:endParaRPr lang="en-US" altLang="zh-CN"/>
          </a:p>
          <a:p>
            <a:pPr lvl="1" eaLnBrk="1" hangingPunct="1"/>
            <a:r>
              <a:rPr lang="zh-CN" altLang="zh-CN"/>
              <a:t>函数类型</a:t>
            </a:r>
            <a:endParaRPr lang="en-US" altLang="zh-CN"/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8439" name="图片 14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60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60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60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60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327854-4273-4A95-9901-B2FA1E517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513" y="-27384"/>
            <a:ext cx="9180513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1876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3.2.3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整型数据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500" y="1428750"/>
            <a:ext cx="8358188" cy="40719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1. </a:t>
            </a:r>
            <a:r>
              <a:rPr lang="zh-CN" altLang="zh-CN"/>
              <a:t>整型数据的分类</a:t>
            </a:r>
            <a:endParaRPr lang="en-US" altLang="zh-CN"/>
          </a:p>
          <a:p>
            <a:pPr eaLnBrk="1" hangingPunct="1"/>
            <a:r>
              <a:rPr lang="zh-CN" altLang="zh-CN"/>
              <a:t>最基本的整型类型</a:t>
            </a:r>
            <a:endParaRPr lang="en-US" altLang="zh-CN"/>
          </a:p>
          <a:p>
            <a:pPr lvl="1" eaLnBrk="1" hangingPunct="1"/>
            <a:r>
              <a:rPr lang="zh-CN" altLang="zh-CN"/>
              <a:t>基本整型</a:t>
            </a:r>
            <a:r>
              <a:rPr lang="en-US" altLang="zh-CN"/>
              <a:t>(int</a:t>
            </a:r>
            <a:r>
              <a:rPr lang="zh-CN" altLang="zh-CN"/>
              <a:t>型</a:t>
            </a:r>
            <a:r>
              <a:rPr lang="en-US" altLang="zh-CN"/>
              <a:t>)</a:t>
            </a:r>
            <a:r>
              <a:rPr lang="zh-CN" altLang="en-US"/>
              <a:t>：占</a:t>
            </a:r>
            <a:r>
              <a:rPr lang="en-US" altLang="zh-CN"/>
              <a:t>2</a:t>
            </a:r>
            <a:r>
              <a:rPr lang="zh-CN" altLang="zh-CN"/>
              <a:t>个或</a:t>
            </a:r>
            <a:r>
              <a:rPr lang="en-US" altLang="zh-CN"/>
              <a:t>4</a:t>
            </a:r>
            <a:r>
              <a:rPr lang="zh-CN" altLang="zh-CN"/>
              <a:t>个字节</a:t>
            </a:r>
            <a:endParaRPr lang="en-US" altLang="zh-CN"/>
          </a:p>
          <a:p>
            <a:pPr lvl="1" eaLnBrk="1" hangingPunct="1"/>
            <a:r>
              <a:rPr lang="zh-CN" altLang="zh-CN"/>
              <a:t>短整型</a:t>
            </a:r>
            <a:r>
              <a:rPr lang="en-US" altLang="zh-CN"/>
              <a:t>(short int)</a:t>
            </a:r>
            <a:r>
              <a:rPr lang="zh-CN" altLang="en-US"/>
              <a:t>：</a:t>
            </a:r>
            <a:r>
              <a:rPr lang="en-US" altLang="zh-CN"/>
              <a:t>VC++6.0</a:t>
            </a:r>
            <a:r>
              <a:rPr lang="zh-CN" altLang="en-US"/>
              <a:t>中占</a:t>
            </a:r>
            <a:r>
              <a:rPr lang="en-US" altLang="zh-CN"/>
              <a:t>2</a:t>
            </a:r>
            <a:r>
              <a:rPr lang="zh-CN" altLang="zh-CN"/>
              <a:t>个字节</a:t>
            </a:r>
            <a:endParaRPr lang="en-US" altLang="zh-CN"/>
          </a:p>
          <a:p>
            <a:pPr lvl="1" eaLnBrk="1" hangingPunct="1"/>
            <a:r>
              <a:rPr lang="zh-CN" altLang="zh-CN"/>
              <a:t>长整型</a:t>
            </a:r>
            <a:r>
              <a:rPr lang="en-US" altLang="zh-CN"/>
              <a:t>(long int)</a:t>
            </a:r>
            <a:r>
              <a:rPr lang="zh-CN" altLang="en-US"/>
              <a:t>：</a:t>
            </a:r>
            <a:r>
              <a:rPr lang="en-US" altLang="zh-CN"/>
              <a:t>VC++6.0</a:t>
            </a:r>
            <a:r>
              <a:rPr lang="zh-CN" altLang="en-US"/>
              <a:t>中占</a:t>
            </a:r>
            <a:r>
              <a:rPr lang="en-US" altLang="zh-CN"/>
              <a:t>4</a:t>
            </a:r>
            <a:r>
              <a:rPr lang="zh-CN" altLang="zh-CN"/>
              <a:t>个字节</a:t>
            </a:r>
            <a:endParaRPr lang="en-US" altLang="zh-CN"/>
          </a:p>
          <a:p>
            <a:pPr lvl="1" eaLnBrk="1" hangingPunct="1"/>
            <a:r>
              <a:rPr lang="zh-CN" altLang="zh-CN"/>
              <a:t>双长整型</a:t>
            </a:r>
            <a:r>
              <a:rPr lang="en-US" altLang="zh-CN"/>
              <a:t>(long long int)</a:t>
            </a:r>
            <a:r>
              <a:rPr lang="zh-CN" altLang="en-US"/>
              <a:t>：</a:t>
            </a:r>
            <a:r>
              <a:rPr lang="en-US" altLang="zh-CN"/>
              <a:t>C99</a:t>
            </a:r>
            <a:r>
              <a:rPr lang="zh-CN" altLang="zh-CN"/>
              <a:t>新增的</a:t>
            </a:r>
            <a:endParaRPr lang="en-US" altLang="zh-CN"/>
          </a:p>
          <a:p>
            <a:pPr lvl="1" eaLnBrk="1" hangingPunct="1"/>
            <a:endParaRPr lang="zh-CN" altLang="zh-CN"/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9463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3.2.3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整型数据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500" y="1428750"/>
            <a:ext cx="8358188" cy="52149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2. </a:t>
            </a:r>
            <a:r>
              <a:rPr lang="zh-CN" altLang="zh-CN"/>
              <a:t>整型变量的符号属性</a:t>
            </a:r>
            <a:endParaRPr lang="en-US" altLang="zh-CN"/>
          </a:p>
          <a:p>
            <a:pPr lvl="1" eaLnBrk="1" hangingPunct="1"/>
            <a:r>
              <a:rPr lang="zh-CN" altLang="zh-CN"/>
              <a:t>整型变量的值的范围包括负数到正数</a:t>
            </a:r>
            <a:endParaRPr lang="en-US" altLang="zh-CN"/>
          </a:p>
          <a:p>
            <a:pPr lvl="1" eaLnBrk="1" hangingPunct="1"/>
            <a:r>
              <a:rPr lang="zh-CN" altLang="zh-CN"/>
              <a:t>可以将变量定义为</a:t>
            </a:r>
            <a:r>
              <a:rPr lang="zh-CN" altLang="zh-CN">
                <a:latin typeface="Arial" pitchFamily="34" charset="0"/>
              </a:rPr>
              <a:t>“</a:t>
            </a:r>
            <a:r>
              <a:rPr lang="zh-CN" altLang="zh-CN"/>
              <a:t>无符号</a:t>
            </a:r>
            <a:r>
              <a:rPr lang="zh-CN" altLang="zh-CN">
                <a:latin typeface="Arial" pitchFamily="34" charset="0"/>
              </a:rPr>
              <a:t>”</a:t>
            </a:r>
            <a:r>
              <a:rPr lang="zh-CN" altLang="zh-CN"/>
              <a:t>类型</a:t>
            </a:r>
            <a:endParaRPr lang="en-US" altLang="zh-CN"/>
          </a:p>
          <a:p>
            <a:pPr lvl="1" eaLnBrk="1" hangingPunct="1"/>
            <a:r>
              <a:rPr lang="zh-CN" altLang="en-US"/>
              <a:t>扩充的整形类型：</a:t>
            </a:r>
            <a:endParaRPr lang="en-US" altLang="zh-CN"/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04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0487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0" y="887413"/>
            <a:ext cx="75247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3.1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顺序程序设计举例</a:t>
            </a:r>
            <a:endParaRPr lang="zh-CN" altLang="en-US" sz="4800" dirty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099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1825" y="1968500"/>
            <a:ext cx="7704138" cy="150018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【</a:t>
            </a:r>
            <a:r>
              <a:rPr lang="zh-CN" altLang="zh-CN" sz="2800"/>
              <a:t>例</a:t>
            </a:r>
            <a:r>
              <a:rPr lang="en-US" altLang="zh-CN" sz="2800"/>
              <a:t>3.1】</a:t>
            </a:r>
            <a:r>
              <a:rPr lang="zh-CN" altLang="zh-CN" sz="2800"/>
              <a:t>有人用温度计测量出用华氏法表示的温度</a:t>
            </a:r>
            <a:r>
              <a:rPr lang="en-US" altLang="zh-CN" sz="2800"/>
              <a:t>(</a:t>
            </a:r>
            <a:r>
              <a:rPr lang="zh-CN" altLang="zh-CN" sz="2800"/>
              <a:t>如</a:t>
            </a:r>
            <a:r>
              <a:rPr lang="en-US" altLang="zh-CN" sz="2800"/>
              <a:t> F)</a:t>
            </a:r>
            <a:r>
              <a:rPr lang="zh-CN" altLang="zh-CN" sz="2800"/>
              <a:t>，今要求把它转换为以摄氏法表示的温度</a:t>
            </a:r>
            <a:r>
              <a:rPr lang="en-US" altLang="zh-CN" sz="2800"/>
              <a:t>(</a:t>
            </a:r>
            <a:r>
              <a:rPr lang="zh-CN" altLang="zh-CN" sz="2800"/>
              <a:t>如</a:t>
            </a:r>
            <a:r>
              <a:rPr lang="en-US" altLang="zh-CN" sz="2800"/>
              <a:t> C) </a:t>
            </a:r>
            <a:r>
              <a:rPr lang="zh-CN" altLang="zh-CN" sz="2800"/>
              <a:t>。</a:t>
            </a:r>
            <a:endParaRPr lang="en-US" altLang="zh-CN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857250" y="3429000"/>
            <a:ext cx="7143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b="1">
                <a:solidFill>
                  <a:schemeClr val="tx1"/>
                </a:solidFill>
                <a:latin typeface="Arial" pitchFamily="34" charset="0"/>
              </a:rPr>
              <a:t>解题思路：找到二者间的转换公式</a:t>
            </a:r>
            <a:endParaRPr lang="en-US" altLang="zh-CN" b="1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714625" y="4000500"/>
          <a:ext cx="2428875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公式" r:id="rId3" imgW="875920" imgH="393529" progId="Equation.3">
                  <p:embed/>
                </p:oleObj>
              </mc:Choice>
              <mc:Fallback>
                <p:oleObj name="公式" r:id="rId3" imgW="875920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000500"/>
                        <a:ext cx="2428875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1357313" y="5143500"/>
            <a:ext cx="621506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Arial" pitchFamily="34" charset="0"/>
              </a:rPr>
              <a:t>f</a:t>
            </a:r>
            <a:r>
              <a:rPr lang="zh-CN" altLang="zh-CN" b="1">
                <a:solidFill>
                  <a:schemeClr val="tx1"/>
                </a:solidFill>
                <a:latin typeface="Arial" pitchFamily="34" charset="0"/>
              </a:rPr>
              <a:t>代表华氏温度</a:t>
            </a:r>
            <a:r>
              <a:rPr lang="zh-CN" altLang="en-US" b="1">
                <a:solidFill>
                  <a:schemeClr val="tx1"/>
                </a:solidFill>
                <a:latin typeface="Arial" pitchFamily="34" charset="0"/>
              </a:rPr>
              <a:t>，</a:t>
            </a:r>
            <a:r>
              <a:rPr lang="en-US" altLang="zh-CN" b="1">
                <a:solidFill>
                  <a:schemeClr val="tx1"/>
                </a:solidFill>
                <a:latin typeface="Arial" pitchFamily="34" charset="0"/>
              </a:rPr>
              <a:t>c</a:t>
            </a:r>
            <a:r>
              <a:rPr lang="zh-CN" altLang="zh-CN" b="1">
                <a:solidFill>
                  <a:schemeClr val="tx1"/>
                </a:solidFill>
                <a:latin typeface="Arial" pitchFamily="34" charset="0"/>
              </a:rPr>
              <a:t>代表摄氏温度</a:t>
            </a:r>
            <a:endParaRPr lang="en-US" altLang="zh-CN" b="1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4104" name="图片 7" descr="Untitl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3.2.3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整型数据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28625" y="1285875"/>
            <a:ext cx="8429625" cy="5429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/>
              <a:t>扩充的整型类型：</a:t>
            </a:r>
            <a:endParaRPr lang="en-US" altLang="zh-CN"/>
          </a:p>
          <a:p>
            <a:pPr eaLnBrk="1" hangingPunct="1"/>
            <a:r>
              <a:rPr lang="zh-CN" altLang="zh-CN" sz="2800"/>
              <a:t>有符号基本整型</a:t>
            </a:r>
            <a:r>
              <a:rPr lang="en-US" altLang="zh-CN" sz="2800"/>
              <a:t>   [signed] int;</a:t>
            </a:r>
            <a:endParaRPr lang="zh-CN" altLang="zh-CN" sz="2800"/>
          </a:p>
          <a:p>
            <a:pPr eaLnBrk="1" hangingPunct="1"/>
            <a:r>
              <a:rPr lang="zh-CN" altLang="zh-CN" sz="2800"/>
              <a:t>无符号基本整型</a:t>
            </a:r>
            <a:r>
              <a:rPr lang="en-US" altLang="zh-CN" sz="2800"/>
              <a:t>   unsigned int;</a:t>
            </a:r>
            <a:endParaRPr lang="zh-CN" altLang="zh-CN" sz="2800"/>
          </a:p>
          <a:p>
            <a:pPr eaLnBrk="1" hangingPunct="1"/>
            <a:r>
              <a:rPr lang="zh-CN" altLang="zh-CN" sz="2800"/>
              <a:t>有符号短整型</a:t>
            </a:r>
            <a:r>
              <a:rPr lang="en-US" altLang="zh-CN" sz="2800"/>
              <a:t>     [signed] short [int];</a:t>
            </a:r>
            <a:endParaRPr lang="zh-CN" altLang="zh-CN" sz="2800"/>
          </a:p>
          <a:p>
            <a:pPr eaLnBrk="1" hangingPunct="1"/>
            <a:r>
              <a:rPr lang="zh-CN" altLang="zh-CN" sz="2800"/>
              <a:t>无符号短整型</a:t>
            </a:r>
            <a:r>
              <a:rPr lang="en-US" altLang="zh-CN" sz="2800"/>
              <a:t>     unsigned short [int];</a:t>
            </a:r>
            <a:endParaRPr lang="zh-CN" altLang="zh-CN" sz="2800"/>
          </a:p>
          <a:p>
            <a:pPr eaLnBrk="1" hangingPunct="1"/>
            <a:r>
              <a:rPr lang="zh-CN" altLang="zh-CN" sz="2800"/>
              <a:t>有符号长整型</a:t>
            </a:r>
            <a:r>
              <a:rPr lang="en-US" altLang="zh-CN" sz="2800"/>
              <a:t>     [signed] long [int];</a:t>
            </a:r>
            <a:endParaRPr lang="zh-CN" altLang="zh-CN" sz="2800"/>
          </a:p>
          <a:p>
            <a:pPr eaLnBrk="1" hangingPunct="1"/>
            <a:r>
              <a:rPr lang="zh-CN" altLang="zh-CN" sz="2800"/>
              <a:t>无符号长整型</a:t>
            </a:r>
            <a:r>
              <a:rPr lang="en-US" altLang="zh-CN" sz="2800"/>
              <a:t>     unsigned long [int]</a:t>
            </a:r>
            <a:endParaRPr lang="zh-CN" altLang="zh-CN" sz="2800"/>
          </a:p>
          <a:p>
            <a:pPr eaLnBrk="1" hangingPunct="1"/>
            <a:r>
              <a:rPr lang="zh-CN" altLang="zh-CN" sz="2800"/>
              <a:t>有符号双长整型</a:t>
            </a:r>
            <a:r>
              <a:rPr lang="en-US" altLang="zh-CN" sz="2800"/>
              <a:t>  [signed] long long [int]; </a:t>
            </a:r>
            <a:endParaRPr lang="zh-CN" altLang="zh-CN" sz="2800"/>
          </a:p>
          <a:p>
            <a:pPr eaLnBrk="1" hangingPunct="1"/>
            <a:r>
              <a:rPr lang="zh-CN" altLang="zh-CN" sz="2800"/>
              <a:t>无符号双长整型</a:t>
            </a:r>
            <a:r>
              <a:rPr lang="en-US" altLang="zh-CN" sz="2800"/>
              <a:t>  unsigned long long [int] </a:t>
            </a:r>
            <a:endParaRPr lang="zh-CN" altLang="zh-CN" sz="2800"/>
          </a:p>
          <a:p>
            <a:pPr lvl="1" eaLnBrk="1" hangingPunct="1"/>
            <a:endParaRPr lang="zh-CN" altLang="zh-CN"/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1511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3.2.4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字符型数据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88950" y="1681163"/>
            <a:ext cx="8002588" cy="2765425"/>
          </a:xfrm>
        </p:spPr>
        <p:txBody>
          <a:bodyPr/>
          <a:lstStyle/>
          <a:p>
            <a:pPr eaLnBrk="1" hangingPunct="1"/>
            <a:r>
              <a:rPr lang="zh-CN" altLang="zh-CN"/>
              <a:t>字符是按其代码</a:t>
            </a:r>
            <a:r>
              <a:rPr lang="en-US" altLang="zh-CN"/>
              <a:t>(</a:t>
            </a:r>
            <a:r>
              <a:rPr lang="zh-CN" altLang="zh-CN"/>
              <a:t>整数</a:t>
            </a:r>
            <a:r>
              <a:rPr lang="en-US" altLang="zh-CN"/>
              <a:t>)</a:t>
            </a:r>
            <a:r>
              <a:rPr lang="zh-CN" altLang="zh-CN"/>
              <a:t>形式存储的</a:t>
            </a:r>
            <a:endParaRPr lang="en-US" altLang="zh-CN"/>
          </a:p>
          <a:p>
            <a:pPr eaLnBrk="1" hangingPunct="1"/>
            <a:r>
              <a:rPr lang="en-US" altLang="zh-CN"/>
              <a:t>C99</a:t>
            </a:r>
            <a:r>
              <a:rPr lang="zh-CN" altLang="zh-CN"/>
              <a:t>把字符型数据作为整数类型的一种</a:t>
            </a:r>
            <a:endParaRPr lang="en-US" altLang="zh-CN"/>
          </a:p>
          <a:p>
            <a:pPr eaLnBrk="1" hangingPunct="1"/>
            <a:r>
              <a:rPr lang="zh-CN" altLang="zh-CN"/>
              <a:t>字符型数据在使用上有自己的特点</a:t>
            </a: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25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2535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3.2.4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字符型数据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500" y="1428750"/>
            <a:ext cx="7929563" cy="4929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1.</a:t>
            </a:r>
            <a:r>
              <a:rPr lang="zh-CN" altLang="zh-CN" b="1"/>
              <a:t>字符与字符代码</a:t>
            </a:r>
            <a:endParaRPr lang="en-US" altLang="zh-CN" b="1"/>
          </a:p>
          <a:p>
            <a:pPr eaLnBrk="1" hangingPunct="1">
              <a:buFontTx/>
              <a:buNone/>
            </a:pPr>
            <a:r>
              <a:rPr lang="zh-CN" altLang="zh-CN"/>
              <a:t>大多数系统采用</a:t>
            </a:r>
            <a:r>
              <a:rPr lang="en-US" altLang="zh-CN"/>
              <a:t>ASCII</a:t>
            </a:r>
            <a:r>
              <a:rPr lang="zh-CN" altLang="zh-CN"/>
              <a:t>字符集</a:t>
            </a:r>
            <a:endParaRPr lang="en-US" altLang="zh-CN"/>
          </a:p>
          <a:p>
            <a:pPr lvl="1" eaLnBrk="1" hangingPunct="1"/>
            <a:r>
              <a:rPr lang="zh-CN" altLang="zh-CN"/>
              <a:t>字母：</a:t>
            </a:r>
            <a:r>
              <a:rPr lang="en-US" altLang="zh-CN"/>
              <a:t>A ~Z</a:t>
            </a:r>
            <a:r>
              <a:rPr lang="zh-CN" altLang="zh-CN"/>
              <a:t>，</a:t>
            </a:r>
            <a:r>
              <a:rPr lang="en-US" altLang="zh-CN"/>
              <a:t>a ~z</a:t>
            </a:r>
            <a:endParaRPr lang="zh-CN" altLang="zh-CN"/>
          </a:p>
          <a:p>
            <a:pPr lvl="1" eaLnBrk="1" hangingPunct="1"/>
            <a:r>
              <a:rPr lang="zh-CN" altLang="zh-CN"/>
              <a:t>数字：</a:t>
            </a:r>
            <a:r>
              <a:rPr lang="en-US" altLang="zh-CN"/>
              <a:t>0</a:t>
            </a:r>
            <a:r>
              <a:rPr lang="zh-CN" altLang="zh-CN"/>
              <a:t>～</a:t>
            </a:r>
            <a:r>
              <a:rPr lang="en-US" altLang="zh-CN"/>
              <a:t>9</a:t>
            </a:r>
            <a:endParaRPr lang="zh-CN" altLang="zh-CN"/>
          </a:p>
          <a:p>
            <a:pPr lvl="1" eaLnBrk="1" hangingPunct="1"/>
            <a:r>
              <a:rPr lang="zh-CN" altLang="zh-CN"/>
              <a:t>专门符号：</a:t>
            </a:r>
            <a:r>
              <a:rPr lang="en-US" altLang="zh-CN"/>
              <a:t>29</a:t>
            </a:r>
            <a:r>
              <a:rPr lang="zh-CN" altLang="zh-CN"/>
              <a:t>个：</a:t>
            </a:r>
            <a:r>
              <a:rPr lang="en-US" altLang="zh-CN"/>
              <a:t>!  </a:t>
            </a:r>
            <a:r>
              <a:rPr lang="en-US" altLang="zh-CN">
                <a:latin typeface="Arial" pitchFamily="34" charset="0"/>
              </a:rPr>
              <a:t>”</a:t>
            </a:r>
            <a:r>
              <a:rPr lang="en-US" altLang="zh-CN"/>
              <a:t>  #  &amp;  </a:t>
            </a:r>
            <a:r>
              <a:rPr lang="en-US" altLang="zh-CN">
                <a:latin typeface="Arial" pitchFamily="34" charset="0"/>
              </a:rPr>
              <a:t>‘</a:t>
            </a:r>
            <a:r>
              <a:rPr lang="en-US" altLang="zh-CN"/>
              <a:t>  (  )  *</a:t>
            </a:r>
            <a:r>
              <a:rPr lang="zh-CN" altLang="en-US"/>
              <a:t>等</a:t>
            </a:r>
            <a:endParaRPr lang="zh-CN" altLang="zh-CN"/>
          </a:p>
          <a:p>
            <a:pPr lvl="1" eaLnBrk="1" hangingPunct="1"/>
            <a:r>
              <a:rPr lang="zh-CN" altLang="zh-CN"/>
              <a:t>空格符：空格、水平制表符、换行</a:t>
            </a:r>
            <a:r>
              <a:rPr lang="zh-CN" altLang="en-US"/>
              <a:t>等</a:t>
            </a:r>
            <a:endParaRPr lang="zh-CN" altLang="zh-CN"/>
          </a:p>
          <a:p>
            <a:pPr lvl="1" eaLnBrk="1" hangingPunct="1"/>
            <a:r>
              <a:rPr lang="zh-CN" altLang="zh-CN"/>
              <a:t>不能显示的字符：空</a:t>
            </a:r>
            <a:r>
              <a:rPr lang="en-US" altLang="zh-CN"/>
              <a:t>(null)</a:t>
            </a:r>
            <a:r>
              <a:rPr lang="zh-CN" altLang="zh-CN"/>
              <a:t>字符</a:t>
            </a:r>
            <a:r>
              <a:rPr lang="en-US" altLang="zh-CN"/>
              <a:t>(</a:t>
            </a:r>
            <a:r>
              <a:rPr lang="zh-CN" altLang="zh-CN"/>
              <a:t>以</a:t>
            </a:r>
            <a:r>
              <a:rPr lang="en-US" altLang="zh-CN">
                <a:latin typeface="Arial" pitchFamily="34" charset="0"/>
              </a:rPr>
              <a:t>‘</a:t>
            </a:r>
            <a:r>
              <a:rPr lang="en-US" altLang="zh-CN"/>
              <a:t>\0</a:t>
            </a:r>
            <a:r>
              <a:rPr lang="en-US" altLang="zh-CN">
                <a:latin typeface="Arial" pitchFamily="34" charset="0"/>
              </a:rPr>
              <a:t>’</a:t>
            </a:r>
            <a:r>
              <a:rPr lang="zh-CN" altLang="zh-CN"/>
              <a:t>表示</a:t>
            </a:r>
            <a:r>
              <a:rPr lang="en-US" altLang="zh-CN"/>
              <a:t>)</a:t>
            </a:r>
            <a:r>
              <a:rPr lang="zh-CN" altLang="zh-CN"/>
              <a:t>、警告</a:t>
            </a:r>
            <a:r>
              <a:rPr lang="en-US" altLang="zh-CN"/>
              <a:t>(</a:t>
            </a:r>
            <a:r>
              <a:rPr lang="zh-CN" altLang="zh-CN"/>
              <a:t>以</a:t>
            </a:r>
            <a:r>
              <a:rPr lang="en-US" altLang="zh-CN">
                <a:latin typeface="Arial" pitchFamily="34" charset="0"/>
              </a:rPr>
              <a:t>‘</a:t>
            </a:r>
            <a:r>
              <a:rPr lang="en-US" altLang="zh-CN"/>
              <a:t>\a</a:t>
            </a:r>
            <a:r>
              <a:rPr lang="en-US" altLang="zh-CN">
                <a:latin typeface="Arial" pitchFamily="34" charset="0"/>
              </a:rPr>
              <a:t>’</a:t>
            </a:r>
            <a:r>
              <a:rPr lang="zh-CN" altLang="zh-CN"/>
              <a:t>表示</a:t>
            </a:r>
            <a:r>
              <a:rPr lang="en-US" altLang="zh-CN"/>
              <a:t>)</a:t>
            </a:r>
            <a:r>
              <a:rPr lang="zh-CN" altLang="zh-CN"/>
              <a:t>、退格</a:t>
            </a:r>
            <a:r>
              <a:rPr lang="en-US" altLang="zh-CN"/>
              <a:t>(</a:t>
            </a:r>
            <a:r>
              <a:rPr lang="zh-CN" altLang="zh-CN"/>
              <a:t>以</a:t>
            </a:r>
            <a:r>
              <a:rPr lang="en-US" altLang="zh-CN">
                <a:latin typeface="Arial" pitchFamily="34" charset="0"/>
              </a:rPr>
              <a:t>‘</a:t>
            </a:r>
            <a:r>
              <a:rPr lang="en-US" altLang="zh-CN"/>
              <a:t>\b</a:t>
            </a:r>
            <a:r>
              <a:rPr lang="en-US" altLang="zh-CN">
                <a:latin typeface="Arial" pitchFamily="34" charset="0"/>
              </a:rPr>
              <a:t>’</a:t>
            </a:r>
            <a:r>
              <a:rPr lang="zh-CN" altLang="zh-CN"/>
              <a:t>表示</a:t>
            </a:r>
            <a:r>
              <a:rPr lang="en-US" altLang="zh-CN"/>
              <a:t>)</a:t>
            </a:r>
            <a:r>
              <a:rPr lang="zh-CN" altLang="zh-CN"/>
              <a:t>、回车</a:t>
            </a:r>
            <a:r>
              <a:rPr lang="en-US" altLang="zh-CN"/>
              <a:t>(</a:t>
            </a:r>
            <a:r>
              <a:rPr lang="zh-CN" altLang="zh-CN"/>
              <a:t>以</a:t>
            </a:r>
            <a:r>
              <a:rPr lang="en-US" altLang="zh-CN">
                <a:latin typeface="Arial" pitchFamily="34" charset="0"/>
              </a:rPr>
              <a:t>‘</a:t>
            </a:r>
            <a:r>
              <a:rPr lang="en-US" altLang="zh-CN"/>
              <a:t>\r</a:t>
            </a:r>
            <a:r>
              <a:rPr lang="en-US" altLang="zh-CN">
                <a:latin typeface="Arial" pitchFamily="34" charset="0"/>
              </a:rPr>
              <a:t>’</a:t>
            </a:r>
            <a:r>
              <a:rPr lang="zh-CN" altLang="zh-CN"/>
              <a:t>表示</a:t>
            </a:r>
            <a:r>
              <a:rPr lang="en-US" altLang="zh-CN"/>
              <a:t>)</a:t>
            </a:r>
            <a:r>
              <a:rPr lang="zh-CN" altLang="zh-CN"/>
              <a:t>等</a:t>
            </a:r>
            <a:endParaRPr lang="en-US" altLang="zh-CN"/>
          </a:p>
          <a:p>
            <a:pPr eaLnBrk="1" hangingPunct="1">
              <a:buFontTx/>
              <a:buNone/>
            </a:pPr>
            <a:endParaRPr lang="en-US" altLang="zh-CN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35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3559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3.2.4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字符型数据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500" y="1428750"/>
            <a:ext cx="7929563" cy="4071938"/>
          </a:xfrm>
        </p:spPr>
        <p:txBody>
          <a:bodyPr/>
          <a:lstStyle/>
          <a:p>
            <a:pPr eaLnBrk="1" hangingPunct="1"/>
            <a:r>
              <a:rPr lang="zh-CN" altLang="zh-CN"/>
              <a:t>字符</a:t>
            </a:r>
            <a:r>
              <a:rPr lang="en-US" altLang="zh-CN">
                <a:latin typeface="Arial" pitchFamily="34" charset="0"/>
              </a:rPr>
              <a:t>’</a:t>
            </a:r>
            <a:r>
              <a:rPr lang="en-US" altLang="zh-CN"/>
              <a:t>1</a:t>
            </a:r>
            <a:r>
              <a:rPr lang="en-US" altLang="zh-CN">
                <a:latin typeface="Arial" pitchFamily="34" charset="0"/>
              </a:rPr>
              <a:t>’</a:t>
            </a:r>
            <a:r>
              <a:rPr lang="zh-CN" altLang="zh-CN"/>
              <a:t>和整数</a:t>
            </a:r>
            <a:r>
              <a:rPr lang="en-US" altLang="zh-CN"/>
              <a:t>1</a:t>
            </a:r>
            <a:r>
              <a:rPr lang="zh-CN" altLang="zh-CN"/>
              <a:t>是不同的概念</a:t>
            </a:r>
            <a:r>
              <a:rPr lang="zh-CN" altLang="en-US"/>
              <a:t>：</a:t>
            </a:r>
            <a:endParaRPr lang="en-US" altLang="zh-CN"/>
          </a:p>
          <a:p>
            <a:pPr lvl="1" eaLnBrk="1" hangingPunct="1"/>
            <a:r>
              <a:rPr lang="zh-CN" altLang="zh-CN"/>
              <a:t>字符</a:t>
            </a:r>
            <a:r>
              <a:rPr lang="en-US" altLang="zh-CN">
                <a:latin typeface="Arial" pitchFamily="34" charset="0"/>
              </a:rPr>
              <a:t>’</a:t>
            </a:r>
            <a:r>
              <a:rPr lang="en-US" altLang="zh-CN"/>
              <a:t>1</a:t>
            </a:r>
            <a:r>
              <a:rPr lang="en-US" altLang="zh-CN">
                <a:latin typeface="Arial" pitchFamily="34" charset="0"/>
              </a:rPr>
              <a:t>’</a:t>
            </a:r>
            <a:r>
              <a:rPr lang="zh-CN" altLang="zh-CN"/>
              <a:t>只是代表一个形状为</a:t>
            </a:r>
            <a:r>
              <a:rPr lang="en-US" altLang="zh-CN">
                <a:latin typeface="Arial" pitchFamily="34" charset="0"/>
              </a:rPr>
              <a:t>’</a:t>
            </a:r>
            <a:r>
              <a:rPr lang="en-US" altLang="zh-CN"/>
              <a:t>1</a:t>
            </a:r>
            <a:r>
              <a:rPr lang="en-US" altLang="zh-CN">
                <a:latin typeface="Arial" pitchFamily="34" charset="0"/>
              </a:rPr>
              <a:t>’</a:t>
            </a:r>
            <a:r>
              <a:rPr lang="zh-CN" altLang="zh-CN"/>
              <a:t>的符号，在需要时按原样输出，在内存中以</a:t>
            </a:r>
            <a:r>
              <a:rPr lang="en-US" altLang="zh-CN"/>
              <a:t>ASCII</a:t>
            </a:r>
            <a:r>
              <a:rPr lang="zh-CN" altLang="zh-CN"/>
              <a:t>码形式存储，占</a:t>
            </a:r>
            <a:r>
              <a:rPr lang="en-US" altLang="zh-CN"/>
              <a:t>1</a:t>
            </a:r>
            <a:r>
              <a:rPr lang="zh-CN" altLang="zh-CN"/>
              <a:t>个字节</a:t>
            </a:r>
            <a:endParaRPr lang="en-US" altLang="zh-CN"/>
          </a:p>
          <a:p>
            <a:pPr lvl="1" eaLnBrk="1" hangingPunct="1">
              <a:buFontTx/>
              <a:buNone/>
            </a:pPr>
            <a:endParaRPr lang="en-US" altLang="zh-CN"/>
          </a:p>
          <a:p>
            <a:pPr lvl="1" eaLnBrk="1" hangingPunct="1"/>
            <a:r>
              <a:rPr lang="zh-CN" altLang="zh-CN"/>
              <a:t>整数</a:t>
            </a:r>
            <a:r>
              <a:rPr lang="en-US" altLang="zh-CN"/>
              <a:t>1</a:t>
            </a:r>
            <a:r>
              <a:rPr lang="zh-CN" altLang="zh-CN"/>
              <a:t>是以整数存储方式</a:t>
            </a:r>
            <a:r>
              <a:rPr lang="en-US" altLang="zh-CN"/>
              <a:t>(</a:t>
            </a:r>
            <a:r>
              <a:rPr lang="zh-CN" altLang="zh-CN"/>
              <a:t>二进制补码方式</a:t>
            </a:r>
            <a:r>
              <a:rPr lang="en-US" altLang="zh-CN"/>
              <a:t>)</a:t>
            </a:r>
            <a:r>
              <a:rPr lang="zh-CN" altLang="zh-CN"/>
              <a:t>存储的，占</a:t>
            </a:r>
            <a:r>
              <a:rPr lang="en-US" altLang="zh-CN"/>
              <a:t>2</a:t>
            </a:r>
            <a:r>
              <a:rPr lang="zh-CN" altLang="zh-CN"/>
              <a:t>个或</a:t>
            </a:r>
            <a:r>
              <a:rPr lang="en-US" altLang="zh-CN"/>
              <a:t>4</a:t>
            </a:r>
            <a:r>
              <a:rPr lang="zh-CN" altLang="zh-CN"/>
              <a:t>个字节</a:t>
            </a:r>
            <a:endParaRPr lang="en-US" altLang="zh-CN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339975" y="3432175"/>
          <a:ext cx="2928938" cy="428625"/>
        </p:xfrm>
        <a:graphic>
          <a:graphicData uri="http://schemas.openxmlformats.org/drawingml/2006/table">
            <a:tbl>
              <a:tblPr/>
              <a:tblGrid>
                <a:gridCol w="292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Courier New" pitchFamily="49" charset="0"/>
                        </a:rPr>
                        <a:t>0 0 1 1 0 0 0 1 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619250" y="4941888"/>
          <a:ext cx="5857875" cy="500062"/>
        </p:xfrm>
        <a:graphic>
          <a:graphicData uri="http://schemas.openxmlformats.org/drawingml/2006/table">
            <a:tbl>
              <a:tblPr/>
              <a:tblGrid>
                <a:gridCol w="2928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  <a:cs typeface="Courier New" pitchFamily="49" charset="0"/>
                        </a:rPr>
                        <a:t>0 0 0 0 0 0 0 0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楷体_GB2312" pitchFamily="49" charset="-122"/>
                          <a:ea typeface="宋体" pitchFamily="2" charset="-122"/>
                        </a:rPr>
                        <a:t>0 0 0 0 0 0 0 1</a:t>
                      </a:r>
                      <a:endParaRPr kumimoji="0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597" name="图片 8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3.2.4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字符型数据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500" y="1428750"/>
            <a:ext cx="8215313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2.</a:t>
            </a:r>
            <a:r>
              <a:rPr lang="zh-CN" altLang="zh-CN" b="1"/>
              <a:t>字符变量</a:t>
            </a:r>
            <a:endParaRPr lang="en-US" altLang="zh-CN" b="1"/>
          </a:p>
          <a:p>
            <a:pPr eaLnBrk="1" hangingPunct="1"/>
            <a:r>
              <a:rPr lang="zh-CN" altLang="zh-CN"/>
              <a:t>用类型符</a:t>
            </a:r>
            <a:r>
              <a:rPr lang="en-US" altLang="zh-CN"/>
              <a:t>char</a:t>
            </a:r>
            <a:r>
              <a:rPr lang="zh-CN" altLang="zh-CN"/>
              <a:t>定义字符变量</a:t>
            </a:r>
            <a:endParaRPr lang="en-US" altLang="zh-CN"/>
          </a:p>
          <a:p>
            <a:pPr lvl="1" eaLnBrk="1" hangingPunct="1"/>
            <a:r>
              <a:rPr lang="en-US" altLang="zh-CN"/>
              <a:t> char c = </a:t>
            </a:r>
            <a:r>
              <a:rPr lang="en-US" altLang="zh-CN">
                <a:latin typeface="Arial" pitchFamily="34" charset="0"/>
              </a:rPr>
              <a:t>’</a:t>
            </a:r>
            <a:r>
              <a:rPr lang="en-US" altLang="zh-CN"/>
              <a:t>?</a:t>
            </a:r>
            <a:r>
              <a:rPr lang="en-US" altLang="zh-CN">
                <a:latin typeface="Arial" pitchFamily="34" charset="0"/>
              </a:rPr>
              <a:t>’</a:t>
            </a:r>
            <a:r>
              <a:rPr lang="en-US" altLang="zh-CN"/>
              <a:t>;</a:t>
            </a:r>
            <a:endParaRPr lang="zh-CN" altLang="zh-CN"/>
          </a:p>
          <a:p>
            <a:pPr lvl="1" eaLnBrk="1" hangingPunct="1">
              <a:buFontTx/>
              <a:buNone/>
            </a:pPr>
            <a:r>
              <a:rPr lang="en-US" altLang="zh-CN"/>
              <a:t>    </a:t>
            </a:r>
            <a:r>
              <a:rPr lang="zh-CN" altLang="zh-CN"/>
              <a:t>系统把</a:t>
            </a:r>
            <a:r>
              <a:rPr lang="zh-CN" altLang="en-US">
                <a:latin typeface="Arial" pitchFamily="34" charset="0"/>
              </a:rPr>
              <a:t>“</a:t>
            </a:r>
            <a:r>
              <a:rPr lang="en-US" altLang="zh-CN"/>
              <a:t>?</a:t>
            </a:r>
            <a:r>
              <a:rPr lang="zh-CN" altLang="en-US">
                <a:latin typeface="Arial" pitchFamily="34" charset="0"/>
              </a:rPr>
              <a:t>”</a:t>
            </a:r>
            <a:r>
              <a:rPr lang="zh-CN" altLang="en-US"/>
              <a:t>的</a:t>
            </a:r>
            <a:r>
              <a:rPr lang="en-US" altLang="zh-CN"/>
              <a:t>ASCII</a:t>
            </a:r>
            <a:r>
              <a:rPr lang="zh-CN" altLang="zh-CN"/>
              <a:t>代码</a:t>
            </a:r>
            <a:r>
              <a:rPr lang="en-US" altLang="zh-CN"/>
              <a:t>63</a:t>
            </a:r>
            <a:r>
              <a:rPr lang="zh-CN" altLang="zh-CN"/>
              <a:t>赋给变量</a:t>
            </a:r>
            <a:r>
              <a:rPr lang="en-US" altLang="zh-CN"/>
              <a:t>c</a:t>
            </a:r>
          </a:p>
          <a:p>
            <a:pPr lvl="1" eaLnBrk="1" hangingPunct="1"/>
            <a:r>
              <a:rPr lang="en-US" altLang="zh-CN"/>
              <a:t>printf(</a:t>
            </a:r>
            <a:r>
              <a:rPr lang="en-US" altLang="zh-CN">
                <a:latin typeface="Arial" pitchFamily="34" charset="0"/>
              </a:rPr>
              <a:t>”</a:t>
            </a:r>
            <a:r>
              <a:rPr lang="en-US" altLang="zh-CN">
                <a:solidFill>
                  <a:srgbClr val="FF0000"/>
                </a:solidFill>
              </a:rPr>
              <a:t>%d  %c</a:t>
            </a:r>
            <a:r>
              <a:rPr lang="en-US" altLang="zh-CN"/>
              <a:t>\n</a:t>
            </a:r>
            <a:r>
              <a:rPr lang="en-US" altLang="zh-CN">
                <a:latin typeface="Arial" pitchFamily="34" charset="0"/>
              </a:rPr>
              <a:t>”</a:t>
            </a:r>
            <a:r>
              <a:rPr lang="en-US" altLang="zh-CN"/>
              <a:t>,c,c);</a:t>
            </a:r>
            <a:endParaRPr lang="zh-CN" altLang="zh-CN"/>
          </a:p>
          <a:p>
            <a:pPr lvl="1" eaLnBrk="1" hangingPunct="1"/>
            <a:r>
              <a:rPr lang="zh-CN" altLang="zh-CN"/>
              <a:t>输出结果是：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   63  ?</a:t>
            </a:r>
          </a:p>
          <a:p>
            <a:pPr eaLnBrk="1" hangingPunct="1">
              <a:buFontTx/>
              <a:buNone/>
            </a:pPr>
            <a:endParaRPr lang="en-US" altLang="zh-CN"/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5607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60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3.2.5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浮点型数据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500" y="1428750"/>
            <a:ext cx="8215313" cy="3714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zh-CN" dirty="0"/>
              <a:t>浮点型数据是用来表示具有小数点的实数</a:t>
            </a:r>
            <a:endParaRPr lang="en-US" altLang="zh-CN" dirty="0"/>
          </a:p>
          <a:p>
            <a:pPr eaLnBrk="1" hangingPunct="1"/>
            <a:r>
              <a:rPr lang="en-US" altLang="zh-CN" dirty="0"/>
              <a:t>float</a:t>
            </a:r>
            <a:r>
              <a:rPr lang="zh-CN" altLang="zh-CN" dirty="0"/>
              <a:t>型</a:t>
            </a:r>
            <a:r>
              <a:rPr lang="en-US" altLang="zh-CN" dirty="0"/>
              <a:t>(</a:t>
            </a:r>
            <a:r>
              <a:rPr lang="zh-CN" altLang="zh-CN" dirty="0"/>
              <a:t>单精度浮点型</a:t>
            </a:r>
            <a:r>
              <a:rPr lang="en-US" altLang="zh-CN" dirty="0"/>
              <a:t>)</a:t>
            </a:r>
          </a:p>
          <a:p>
            <a:pPr lvl="1" eaLnBrk="1" hangingPunct="1"/>
            <a:r>
              <a:rPr lang="zh-CN" altLang="zh-CN" dirty="0"/>
              <a:t>编译系统为</a:t>
            </a:r>
            <a:r>
              <a:rPr lang="en-US" altLang="zh-CN" dirty="0"/>
              <a:t>float</a:t>
            </a:r>
            <a:r>
              <a:rPr lang="zh-CN" altLang="zh-CN" dirty="0"/>
              <a:t>型变量分配</a:t>
            </a:r>
            <a:r>
              <a:rPr lang="en-US" altLang="zh-CN" dirty="0"/>
              <a:t>4</a:t>
            </a:r>
            <a:r>
              <a:rPr lang="zh-CN" altLang="zh-CN" dirty="0"/>
              <a:t>个字节</a:t>
            </a:r>
            <a:endParaRPr lang="en-US" altLang="zh-CN" dirty="0"/>
          </a:p>
          <a:p>
            <a:pPr lvl="1" eaLnBrk="1" hangingPunct="1"/>
            <a:r>
              <a:rPr lang="zh-CN" altLang="zh-CN" dirty="0"/>
              <a:t>数值以规范化的二进制数指数形式存放</a:t>
            </a:r>
            <a:endParaRPr lang="en-US" altLang="zh-CN" dirty="0"/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6631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3.2.5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浮点型数据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500" y="1428750"/>
            <a:ext cx="8215313" cy="4929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zh-CN"/>
              <a:t>浮点型数据是用来表示具有小数点的实数</a:t>
            </a:r>
            <a:endParaRPr lang="en-US" altLang="zh-CN"/>
          </a:p>
          <a:p>
            <a:pPr eaLnBrk="1" hangingPunct="1"/>
            <a:r>
              <a:rPr lang="en-US" altLang="zh-CN"/>
              <a:t>float</a:t>
            </a:r>
            <a:r>
              <a:rPr lang="zh-CN" altLang="zh-CN"/>
              <a:t>型</a:t>
            </a:r>
            <a:r>
              <a:rPr lang="en-US" altLang="zh-CN"/>
              <a:t>(</a:t>
            </a:r>
            <a:r>
              <a:rPr lang="zh-CN" altLang="zh-CN"/>
              <a:t>单精度浮点型</a:t>
            </a:r>
            <a:r>
              <a:rPr lang="en-US" altLang="zh-CN"/>
              <a:t>)</a:t>
            </a:r>
          </a:p>
          <a:p>
            <a:pPr eaLnBrk="1" hangingPunct="1"/>
            <a:r>
              <a:rPr lang="en-US" altLang="zh-CN"/>
              <a:t>double</a:t>
            </a:r>
            <a:r>
              <a:rPr lang="zh-CN" altLang="zh-CN"/>
              <a:t>型</a:t>
            </a:r>
            <a:r>
              <a:rPr lang="en-US" altLang="zh-CN"/>
              <a:t>(</a:t>
            </a:r>
            <a:r>
              <a:rPr lang="zh-CN" altLang="zh-CN"/>
              <a:t>双精度浮点型</a:t>
            </a:r>
            <a:r>
              <a:rPr lang="en-US" altLang="zh-CN"/>
              <a:t>)</a:t>
            </a:r>
          </a:p>
          <a:p>
            <a:pPr marL="742950" lvl="2" indent="-342900" eaLnBrk="1" hangingPunct="1">
              <a:buFont typeface="Wingdings" pitchFamily="2" charset="2"/>
              <a:buChar char="u"/>
            </a:pPr>
            <a:r>
              <a:rPr lang="zh-CN" altLang="zh-CN"/>
              <a:t>编译系统为</a:t>
            </a:r>
            <a:r>
              <a:rPr lang="en-US" altLang="zh-CN"/>
              <a:t>double</a:t>
            </a:r>
            <a:r>
              <a:rPr lang="zh-CN" altLang="zh-CN"/>
              <a:t>型变量分配</a:t>
            </a:r>
            <a:r>
              <a:rPr lang="en-US" altLang="zh-CN"/>
              <a:t>8</a:t>
            </a:r>
            <a:r>
              <a:rPr lang="zh-CN" altLang="zh-CN"/>
              <a:t>个字节</a:t>
            </a:r>
            <a:endParaRPr lang="en-US" altLang="zh-CN"/>
          </a:p>
          <a:p>
            <a:pPr marL="742950" lvl="2" indent="-342900" eaLnBrk="1" hangingPunct="1">
              <a:buFont typeface="Wingdings" pitchFamily="2" charset="2"/>
              <a:buChar char="u"/>
            </a:pPr>
            <a:r>
              <a:rPr lang="en-US" altLang="zh-CN"/>
              <a:t>15</a:t>
            </a:r>
            <a:r>
              <a:rPr lang="zh-CN" altLang="zh-CN"/>
              <a:t>位有效数字</a:t>
            </a:r>
            <a:endParaRPr lang="en-US" altLang="zh-CN"/>
          </a:p>
          <a:p>
            <a:pPr marL="342900" lvl="1" indent="-342900" eaLnBrk="1" hangingPunct="1">
              <a:buFont typeface="Wingdings" pitchFamily="2" charset="2"/>
              <a:buChar char="Ø"/>
            </a:pPr>
            <a:r>
              <a:rPr lang="en-US" altLang="zh-CN" sz="3100"/>
              <a:t>long double(</a:t>
            </a:r>
            <a:r>
              <a:rPr lang="zh-CN" altLang="zh-CN" sz="3100"/>
              <a:t>长双精度</a:t>
            </a:r>
            <a:r>
              <a:rPr lang="en-US" altLang="zh-CN" sz="3100"/>
              <a:t>)</a:t>
            </a:r>
            <a:r>
              <a:rPr lang="zh-CN" altLang="zh-CN" sz="3100"/>
              <a:t>型</a:t>
            </a:r>
            <a:endParaRPr lang="en-US" altLang="zh-CN" sz="3100"/>
          </a:p>
          <a:p>
            <a:pPr eaLnBrk="1" hangingPunct="1"/>
            <a:endParaRPr lang="en-US" altLang="zh-CN"/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76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7655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3.2.6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怎样确定常量的类型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500" y="1428750"/>
            <a:ext cx="8215313" cy="4929188"/>
          </a:xfrm>
        </p:spPr>
        <p:txBody>
          <a:bodyPr/>
          <a:lstStyle/>
          <a:p>
            <a:pPr eaLnBrk="1" hangingPunct="1"/>
            <a:r>
              <a:rPr lang="zh-CN" altLang="zh-CN" b="1"/>
              <a:t>字符常量</a:t>
            </a:r>
            <a:r>
              <a:rPr lang="zh-CN" altLang="en-US" b="1"/>
              <a:t>：</a:t>
            </a:r>
            <a:r>
              <a:rPr lang="zh-CN" altLang="zh-CN"/>
              <a:t>由单撇号括起来的单个字符或转义字符</a:t>
            </a:r>
            <a:endParaRPr lang="en-US" altLang="zh-CN"/>
          </a:p>
          <a:p>
            <a:pPr eaLnBrk="1" hangingPunct="1"/>
            <a:r>
              <a:rPr lang="zh-CN" altLang="zh-CN" b="1"/>
              <a:t>整型常量</a:t>
            </a:r>
            <a:r>
              <a:rPr lang="zh-CN" altLang="en-US" b="1"/>
              <a:t>：</a:t>
            </a:r>
            <a:r>
              <a:rPr lang="zh-CN" altLang="zh-CN"/>
              <a:t>不带小数点的数值</a:t>
            </a:r>
            <a:endParaRPr lang="en-US" altLang="zh-CN"/>
          </a:p>
          <a:p>
            <a:pPr lvl="1" eaLnBrk="1" hangingPunct="1"/>
            <a:r>
              <a:rPr lang="zh-CN" altLang="en-US"/>
              <a:t>系统根据数值的大小确定</a:t>
            </a:r>
            <a:r>
              <a:rPr lang="en-US" altLang="zh-CN"/>
              <a:t>int</a:t>
            </a:r>
            <a:r>
              <a:rPr lang="zh-CN" altLang="zh-CN"/>
              <a:t>型</a:t>
            </a:r>
            <a:r>
              <a:rPr lang="zh-CN" altLang="en-US"/>
              <a:t>还是</a:t>
            </a:r>
            <a:r>
              <a:rPr lang="en-US" altLang="zh-CN"/>
              <a:t>long</a:t>
            </a:r>
            <a:r>
              <a:rPr lang="zh-CN" altLang="zh-CN"/>
              <a:t>型</a:t>
            </a:r>
            <a:r>
              <a:rPr lang="zh-CN" altLang="en-US"/>
              <a:t>等</a:t>
            </a:r>
            <a:endParaRPr lang="en-US" altLang="zh-CN"/>
          </a:p>
          <a:p>
            <a:pPr eaLnBrk="1" hangingPunct="1"/>
            <a:r>
              <a:rPr lang="zh-CN" altLang="zh-CN" b="1"/>
              <a:t>浮点型常量</a:t>
            </a:r>
            <a:r>
              <a:rPr lang="zh-CN" altLang="en-US" b="1"/>
              <a:t>：</a:t>
            </a:r>
            <a:r>
              <a:rPr lang="zh-CN" altLang="zh-CN"/>
              <a:t>凡以小数形式或指数形式出现的实数</a:t>
            </a:r>
            <a:endParaRPr lang="en-US" altLang="zh-CN"/>
          </a:p>
          <a:p>
            <a:pPr lvl="1" eaLnBrk="1" hangingPunct="1"/>
            <a:r>
              <a:rPr lang="en-US" altLang="zh-CN"/>
              <a:t>C</a:t>
            </a:r>
            <a:r>
              <a:rPr lang="zh-CN" altLang="zh-CN"/>
              <a:t>编译系统把浮点型常量都按双精度处理</a:t>
            </a:r>
            <a:endParaRPr lang="en-US" altLang="zh-CN"/>
          </a:p>
          <a:p>
            <a:pPr lvl="1" eaLnBrk="1" hangingPunct="1"/>
            <a:r>
              <a:rPr lang="zh-CN" altLang="zh-CN"/>
              <a:t>分配</a:t>
            </a:r>
            <a:r>
              <a:rPr lang="en-US" altLang="zh-CN"/>
              <a:t>8</a:t>
            </a:r>
            <a:r>
              <a:rPr lang="zh-CN" altLang="zh-CN"/>
              <a:t>个字节</a:t>
            </a:r>
            <a:endParaRPr lang="en-US" altLang="zh-CN"/>
          </a:p>
        </p:txBody>
      </p: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86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28679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练习</a:t>
            </a:r>
          </a:p>
        </p:txBody>
      </p:sp>
      <p:sp>
        <p:nvSpPr>
          <p:cNvPr id="2" name="内容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5125" indent="-255588" eaLnBrk="1" hangingPunct="1"/>
            <a:r>
              <a:rPr lang="zh-CN" altLang="en-US" sz="2800"/>
              <a:t>编写程序，输入一个字符，输出它的</a:t>
            </a:r>
            <a:r>
              <a:rPr lang="en-US" altLang="zh-CN" sz="2800"/>
              <a:t>ASCII</a:t>
            </a:r>
            <a:r>
              <a:rPr lang="zh-CN" altLang="en-US" sz="2800"/>
              <a:t>码。</a:t>
            </a:r>
            <a:endParaRPr lang="en-US" altLang="zh-CN" sz="2800"/>
          </a:p>
          <a:p>
            <a:pPr marL="620713" lvl="1" indent="-228600" eaLnBrk="1" hangingPunct="1">
              <a:buFontTx/>
              <a:buNone/>
            </a:pPr>
            <a:r>
              <a:rPr lang="zh-CN" altLang="en-US"/>
              <a:t>程序运行结果如下：</a:t>
            </a: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708275"/>
            <a:ext cx="207168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429000" y="2928938"/>
            <a:ext cx="5357813" cy="3387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#include &lt;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</a:rPr>
              <a:t>stdio.h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 main (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   char 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</a:rPr>
              <a:t>ch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("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</a:rPr>
              <a:t>请输入一个字符：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</a:rPr>
              <a:t>scanf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("%c",&amp;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</a:rPr>
              <a:t>ch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   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</a:rPr>
              <a:t>printf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("%c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ASCII</a:t>
            </a:r>
            <a:r>
              <a:rPr lang="zh-CN" altLang="en-US" sz="2400" dirty="0">
                <a:solidFill>
                  <a:schemeClr val="tx1"/>
                </a:solidFill>
                <a:latin typeface="Arial" pitchFamily="34" charset="0"/>
              </a:rPr>
              <a:t>码是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%d\n",</a:t>
            </a:r>
            <a:r>
              <a:rPr lang="en-US" altLang="zh-CN" sz="2400" dirty="0" err="1">
                <a:solidFill>
                  <a:schemeClr val="tx1"/>
                </a:solidFill>
                <a:latin typeface="Arial" pitchFamily="34" charset="0"/>
              </a:rPr>
              <a:t>ch,ch</a:t>
            </a: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Arial" pitchFamily="34" charset="0"/>
              </a:rPr>
              <a:t> }</a:t>
            </a:r>
            <a:endParaRPr lang="zh-CN" altLang="en-US" sz="2400" dirty="0">
              <a:solidFill>
                <a:schemeClr val="tx1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3.2.7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运算符和表达式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500" y="1428750"/>
            <a:ext cx="8215313" cy="4929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1.</a:t>
            </a:r>
            <a:r>
              <a:rPr lang="zh-CN" altLang="zh-CN" b="1"/>
              <a:t>基本的算术运算符</a:t>
            </a:r>
            <a:r>
              <a:rPr lang="zh-CN" altLang="en-US"/>
              <a:t>：</a:t>
            </a:r>
            <a:endParaRPr lang="en-US" altLang="zh-CN"/>
          </a:p>
          <a:p>
            <a:pPr lvl="1" eaLnBrk="1" hangingPunct="1">
              <a:buFontTx/>
              <a:buNone/>
            </a:pPr>
            <a:r>
              <a:rPr lang="en-US" altLang="zh-CN">
                <a:solidFill>
                  <a:srgbClr val="0000CC"/>
                </a:solidFill>
              </a:rPr>
              <a:t>+  </a:t>
            </a:r>
            <a:r>
              <a:rPr lang="zh-CN" altLang="en-US">
                <a:solidFill>
                  <a:srgbClr val="0000CC"/>
                </a:solidFill>
              </a:rPr>
              <a:t>：</a:t>
            </a:r>
            <a:r>
              <a:rPr lang="zh-CN" altLang="zh-CN">
                <a:solidFill>
                  <a:srgbClr val="0000CC"/>
                </a:solidFill>
              </a:rPr>
              <a:t>正号运算符</a:t>
            </a:r>
            <a:r>
              <a:rPr lang="en-US" altLang="zh-CN">
                <a:solidFill>
                  <a:srgbClr val="0000CC"/>
                </a:solidFill>
              </a:rPr>
              <a:t>(</a:t>
            </a:r>
            <a:r>
              <a:rPr lang="zh-CN" altLang="zh-CN">
                <a:solidFill>
                  <a:srgbClr val="0000CC"/>
                </a:solidFill>
              </a:rPr>
              <a:t>单目运算符</a:t>
            </a:r>
            <a:r>
              <a:rPr lang="en-US" altLang="zh-CN">
                <a:solidFill>
                  <a:srgbClr val="0000CC"/>
                </a:solidFill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>
                <a:solidFill>
                  <a:srgbClr val="0000CC"/>
                </a:solidFill>
              </a:rPr>
              <a:t> -  </a:t>
            </a:r>
            <a:r>
              <a:rPr lang="zh-CN" altLang="en-US">
                <a:solidFill>
                  <a:srgbClr val="0000CC"/>
                </a:solidFill>
              </a:rPr>
              <a:t>：</a:t>
            </a:r>
            <a:r>
              <a:rPr lang="zh-CN" altLang="zh-CN">
                <a:solidFill>
                  <a:srgbClr val="0000CC"/>
                </a:solidFill>
              </a:rPr>
              <a:t>负号运算符</a:t>
            </a:r>
            <a:r>
              <a:rPr lang="en-US" altLang="zh-CN">
                <a:solidFill>
                  <a:srgbClr val="0000CC"/>
                </a:solidFill>
              </a:rPr>
              <a:t>(</a:t>
            </a:r>
            <a:r>
              <a:rPr lang="zh-CN" altLang="zh-CN">
                <a:solidFill>
                  <a:srgbClr val="0000CC"/>
                </a:solidFill>
              </a:rPr>
              <a:t>单目运算符</a:t>
            </a:r>
            <a:r>
              <a:rPr lang="en-US" altLang="zh-CN">
                <a:solidFill>
                  <a:srgbClr val="0000CC"/>
                </a:solidFill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*  </a:t>
            </a:r>
            <a:r>
              <a:rPr lang="zh-CN" altLang="en-US"/>
              <a:t>：</a:t>
            </a:r>
            <a:r>
              <a:rPr lang="zh-CN" altLang="zh-CN"/>
              <a:t>乘法运算符</a:t>
            </a:r>
            <a:endParaRPr lang="en-US" altLang="zh-CN"/>
          </a:p>
          <a:p>
            <a:pPr lvl="1" eaLnBrk="1" hangingPunct="1">
              <a:buFontTx/>
              <a:buNone/>
            </a:pPr>
            <a:r>
              <a:rPr lang="en-US" altLang="zh-CN"/>
              <a:t>/  </a:t>
            </a:r>
            <a:r>
              <a:rPr lang="zh-CN" altLang="en-US"/>
              <a:t>：</a:t>
            </a:r>
            <a:r>
              <a:rPr lang="zh-CN" altLang="zh-CN"/>
              <a:t>除法运算符</a:t>
            </a:r>
            <a:endParaRPr lang="en-US" altLang="zh-CN"/>
          </a:p>
          <a:p>
            <a:pPr lvl="1" eaLnBrk="1" hangingPunct="1">
              <a:buFontTx/>
              <a:buNone/>
            </a:pPr>
            <a:r>
              <a:rPr lang="en-US" altLang="zh-CN"/>
              <a:t>% </a:t>
            </a:r>
            <a:r>
              <a:rPr lang="zh-CN" altLang="en-US"/>
              <a:t>：</a:t>
            </a:r>
            <a:r>
              <a:rPr lang="zh-CN" altLang="zh-CN"/>
              <a:t>求余运算符</a:t>
            </a:r>
            <a:endParaRPr lang="en-US" altLang="zh-CN"/>
          </a:p>
          <a:p>
            <a:pPr lvl="1" eaLnBrk="1" hangingPunct="1">
              <a:buFontTx/>
              <a:buNone/>
            </a:pPr>
            <a:r>
              <a:rPr lang="en-US" altLang="zh-CN"/>
              <a:t>+  </a:t>
            </a:r>
            <a:r>
              <a:rPr lang="zh-CN" altLang="en-US"/>
              <a:t>：</a:t>
            </a:r>
            <a:r>
              <a:rPr lang="zh-CN" altLang="zh-CN"/>
              <a:t>加法运算符</a:t>
            </a:r>
            <a:endParaRPr lang="en-US" altLang="zh-CN"/>
          </a:p>
          <a:p>
            <a:pPr lvl="1" eaLnBrk="1" hangingPunct="1">
              <a:buFontTx/>
              <a:buNone/>
            </a:pPr>
            <a:r>
              <a:rPr lang="en-US" altLang="zh-CN"/>
              <a:t> -  </a:t>
            </a:r>
            <a:r>
              <a:rPr lang="zh-CN" altLang="en-US"/>
              <a:t>：</a:t>
            </a:r>
            <a:r>
              <a:rPr lang="zh-CN" altLang="zh-CN"/>
              <a:t>减法运算符</a:t>
            </a:r>
            <a:endParaRPr lang="en-US" altLang="zh-CN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07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30727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0" y="887413"/>
            <a:ext cx="7813675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3.1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顺序程序设计举例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5123" name="Rectangle 7"/>
          <p:cNvSpPr txBox="1">
            <a:spLocks noChangeArrowheads="1"/>
          </p:cNvSpPr>
          <p:nvPr/>
        </p:nvSpPr>
        <p:spPr bwMode="auto">
          <a:xfrm>
            <a:off x="857250" y="2133600"/>
            <a:ext cx="2058988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Ø"/>
            </a:pPr>
            <a:r>
              <a:rPr lang="zh-CN" altLang="zh-CN" b="1">
                <a:solidFill>
                  <a:schemeClr val="tx1"/>
                </a:solidFill>
                <a:latin typeface="Arial" pitchFamily="34" charset="0"/>
              </a:rPr>
              <a:t>算法：</a:t>
            </a:r>
            <a:endParaRPr lang="en-US" altLang="zh-CN" b="1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143250" y="2276475"/>
          <a:ext cx="3071813" cy="1943101"/>
        </p:xfrm>
        <a:graphic>
          <a:graphicData uri="http://schemas.openxmlformats.org/drawingml/2006/table">
            <a:tbl>
              <a:tblPr/>
              <a:tblGrid>
                <a:gridCol w="3071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97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输入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</a:t>
                      </a: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的值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3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7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输出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zh-CN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的值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13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5136" name="Object 4"/>
          <p:cNvGraphicFramePr>
            <a:graphicFrameLocks noChangeAspect="1"/>
          </p:cNvGraphicFramePr>
          <p:nvPr/>
        </p:nvGraphicFramePr>
        <p:xfrm>
          <a:off x="3500438" y="2776538"/>
          <a:ext cx="192881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公式" r:id="rId3" imgW="875920" imgH="393529" progId="Equation.3">
                  <p:embed/>
                </p:oleObj>
              </mc:Choice>
              <mc:Fallback>
                <p:oleObj name="公式" r:id="rId3" imgW="875920" imgH="39352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2776538"/>
                        <a:ext cx="192881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圆角矩形标注 13"/>
          <p:cNvSpPr>
            <a:spLocks noChangeArrowheads="1"/>
          </p:cNvSpPr>
          <p:nvPr/>
        </p:nvSpPr>
        <p:spPr bwMode="auto">
          <a:xfrm>
            <a:off x="6588125" y="3644900"/>
            <a:ext cx="1357313" cy="642938"/>
          </a:xfrm>
          <a:prstGeom prst="wedgeRoundRectCallout">
            <a:avLst>
              <a:gd name="adj1" fmla="val -78028"/>
              <a:gd name="adj2" fmla="val -6580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N-S</a:t>
            </a:r>
            <a:r>
              <a:rPr lang="zh-CN" altLang="en-US" sz="2800" b="1">
                <a:solidFill>
                  <a:srgbClr val="0000CC"/>
                </a:solidFill>
                <a:latin typeface="Arial" pitchFamily="34" charset="0"/>
              </a:rPr>
              <a:t>图</a:t>
            </a:r>
            <a:endParaRPr lang="en-US" altLang="zh-CN" sz="2800" b="1">
              <a:solidFill>
                <a:srgbClr val="0000CC"/>
              </a:solidFill>
              <a:latin typeface="Arial" pitchFamily="34" charset="0"/>
            </a:endParaRPr>
          </a:p>
        </p:txBody>
      </p:sp>
      <p:pic>
        <p:nvPicPr>
          <p:cNvPr id="5138" name="图片 9" descr="Untitl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3.2.7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运算符和表达式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71500" y="1428750"/>
            <a:ext cx="8215313" cy="5143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zh-CN" b="1"/>
              <a:t>说明</a:t>
            </a:r>
            <a:r>
              <a:rPr lang="zh-CN" altLang="en-US" b="1"/>
              <a:t>：</a:t>
            </a:r>
            <a:endParaRPr lang="zh-CN" altLang="zh-CN" b="1"/>
          </a:p>
          <a:p>
            <a:pPr eaLnBrk="1" hangingPunct="1"/>
            <a:r>
              <a:rPr lang="zh-CN" altLang="zh-CN" sz="2800"/>
              <a:t>两个整数相除的结果为整数</a:t>
            </a:r>
            <a:endParaRPr lang="en-US" altLang="zh-CN" sz="2800"/>
          </a:p>
          <a:p>
            <a:pPr lvl="1" eaLnBrk="1" hangingPunct="1"/>
            <a:r>
              <a:rPr lang="en-US" altLang="zh-CN"/>
              <a:t>5/3</a:t>
            </a:r>
            <a:r>
              <a:rPr lang="zh-CN" altLang="zh-CN"/>
              <a:t>的结果值为１，舍去小数部分</a:t>
            </a:r>
            <a:endParaRPr lang="en-US" altLang="zh-CN"/>
          </a:p>
          <a:p>
            <a:pPr lvl="1" eaLnBrk="1" hangingPunct="1"/>
            <a:r>
              <a:rPr lang="zh-CN" altLang="zh-CN"/>
              <a:t>如果除数或被除数中有一个为负值，舍入方向不固定</a:t>
            </a:r>
            <a:r>
              <a:rPr lang="zh-CN" altLang="en-US"/>
              <a:t>。</a:t>
            </a:r>
            <a:r>
              <a:rPr lang="zh-CN" altLang="zh-CN"/>
              <a:t>例如，</a:t>
            </a:r>
            <a:r>
              <a:rPr lang="en-US" altLang="zh-CN"/>
              <a:t>-5/3</a:t>
            </a:r>
            <a:r>
              <a:rPr lang="zh-CN" altLang="zh-CN"/>
              <a:t>，有的系统中得到的结果为</a:t>
            </a:r>
            <a:r>
              <a:rPr lang="en-US" altLang="zh-CN"/>
              <a:t>-1</a:t>
            </a:r>
            <a:r>
              <a:rPr lang="zh-CN" altLang="zh-CN"/>
              <a:t>，在有的系统中则得到结果为</a:t>
            </a:r>
            <a:r>
              <a:rPr lang="en-US" altLang="zh-CN"/>
              <a:t>-2</a:t>
            </a:r>
          </a:p>
          <a:p>
            <a:pPr lvl="1" eaLnBrk="1" hangingPunct="1"/>
            <a:r>
              <a:rPr lang="en-US" altLang="zh-CN"/>
              <a:t>VC++</a:t>
            </a:r>
            <a:r>
              <a:rPr lang="zh-CN" altLang="zh-CN"/>
              <a:t>采取</a:t>
            </a:r>
            <a:r>
              <a:rPr lang="zh-CN" altLang="zh-CN">
                <a:latin typeface="Arial" pitchFamily="34" charset="0"/>
              </a:rPr>
              <a:t>“</a:t>
            </a:r>
            <a:r>
              <a:rPr lang="zh-CN" altLang="zh-CN"/>
              <a:t>向零取整</a:t>
            </a:r>
            <a:r>
              <a:rPr lang="zh-CN" altLang="zh-CN">
                <a:latin typeface="Arial" pitchFamily="34" charset="0"/>
              </a:rPr>
              <a:t>”</a:t>
            </a:r>
            <a:r>
              <a:rPr lang="zh-CN" altLang="zh-CN"/>
              <a:t>的方法</a:t>
            </a:r>
            <a:endParaRPr lang="en-US" altLang="zh-CN"/>
          </a:p>
          <a:p>
            <a:pPr lvl="1" eaLnBrk="1" hangingPunct="1">
              <a:buFontTx/>
              <a:buNone/>
            </a:pPr>
            <a:r>
              <a:rPr lang="en-US" altLang="zh-CN" sz="2400"/>
              <a:t>   </a:t>
            </a:r>
            <a:r>
              <a:rPr lang="zh-CN" altLang="en-US"/>
              <a:t>如</a:t>
            </a:r>
            <a:r>
              <a:rPr lang="en-US" altLang="zh-CN"/>
              <a:t>5/3=1</a:t>
            </a:r>
            <a:r>
              <a:rPr lang="zh-CN" altLang="zh-CN"/>
              <a:t>，</a:t>
            </a:r>
            <a:r>
              <a:rPr lang="en-US" altLang="zh-CN"/>
              <a:t>-5/3=-1</a:t>
            </a:r>
            <a:r>
              <a:rPr lang="zh-CN" altLang="zh-CN"/>
              <a:t>，取整后向零靠拢</a:t>
            </a:r>
          </a:p>
          <a:p>
            <a:pPr eaLnBrk="1" hangingPunct="1"/>
            <a:r>
              <a:rPr lang="en-US" altLang="zh-CN" sz="2800"/>
              <a:t>% </a:t>
            </a:r>
            <a:r>
              <a:rPr lang="zh-CN" altLang="zh-CN" sz="2800"/>
              <a:t>运算符要求参加运算的运算对象</a:t>
            </a:r>
            <a:r>
              <a:rPr lang="en-US" altLang="zh-CN" sz="2800"/>
              <a:t>(</a:t>
            </a:r>
            <a:r>
              <a:rPr lang="zh-CN" altLang="zh-CN" sz="2800"/>
              <a:t>即操作数</a:t>
            </a:r>
            <a:r>
              <a:rPr lang="en-US" altLang="zh-CN" sz="2800"/>
              <a:t>)</a:t>
            </a:r>
            <a:r>
              <a:rPr lang="zh-CN" altLang="zh-CN" sz="2800"/>
              <a:t>为整数，结果也是整数。如</a:t>
            </a:r>
            <a:r>
              <a:rPr lang="en-US" altLang="zh-CN" sz="2800"/>
              <a:t>8%3</a:t>
            </a:r>
            <a:r>
              <a:rPr lang="zh-CN" altLang="zh-CN" sz="2800"/>
              <a:t>，结果为</a:t>
            </a:r>
            <a:r>
              <a:rPr lang="en-US" altLang="zh-CN" sz="2800"/>
              <a:t>2</a:t>
            </a:r>
            <a:endParaRPr lang="zh-CN" altLang="zh-CN" sz="2800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17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17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31751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3.2.7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运算符和表达式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7188" y="1428750"/>
            <a:ext cx="8429625" cy="30003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2. </a:t>
            </a:r>
            <a:r>
              <a:rPr lang="zh-CN" altLang="zh-CN" b="1"/>
              <a:t>自增、自减运算符</a:t>
            </a:r>
            <a:r>
              <a:rPr lang="zh-CN" altLang="en-US" b="1"/>
              <a:t>：</a:t>
            </a:r>
            <a:endParaRPr lang="en-US" altLang="zh-CN" b="1"/>
          </a:p>
          <a:p>
            <a:pPr eaLnBrk="1" hangingPunct="1"/>
            <a:r>
              <a:rPr lang="zh-CN" altLang="zh-CN"/>
              <a:t>作用是使变量的值</a:t>
            </a:r>
            <a:r>
              <a:rPr lang="zh-CN" altLang="en-US"/>
              <a:t>增</a:t>
            </a:r>
            <a:r>
              <a:rPr lang="zh-CN" altLang="zh-CN"/>
              <a:t>１或减１</a:t>
            </a:r>
            <a:endParaRPr lang="en-US" altLang="zh-CN"/>
          </a:p>
          <a:p>
            <a:pPr lvl="1" eaLnBrk="1" hangingPunct="1"/>
            <a:r>
              <a:rPr lang="en-US" altLang="zh-CN"/>
              <a:t>++i</a:t>
            </a:r>
            <a:r>
              <a:rPr lang="zh-CN" altLang="zh-CN"/>
              <a:t>，</a:t>
            </a:r>
            <a:r>
              <a:rPr lang="en-US" altLang="zh-CN"/>
              <a:t>--i</a:t>
            </a:r>
            <a:r>
              <a:rPr lang="zh-CN" altLang="en-US"/>
              <a:t>：</a:t>
            </a:r>
            <a:r>
              <a:rPr lang="zh-CN" altLang="zh-CN"/>
              <a:t>在使用</a:t>
            </a:r>
            <a:r>
              <a:rPr lang="en-US" altLang="zh-CN"/>
              <a:t>i</a:t>
            </a:r>
            <a:r>
              <a:rPr lang="zh-CN" altLang="zh-CN"/>
              <a:t>之前，先使</a:t>
            </a:r>
            <a:r>
              <a:rPr lang="en-US" altLang="zh-CN"/>
              <a:t>i</a:t>
            </a:r>
            <a:r>
              <a:rPr lang="zh-CN" altLang="zh-CN"/>
              <a:t>的值加（减）</a:t>
            </a:r>
            <a:r>
              <a:rPr lang="en-US" altLang="zh-CN"/>
              <a:t>1</a:t>
            </a:r>
            <a:endParaRPr lang="zh-CN" altLang="zh-CN"/>
          </a:p>
          <a:p>
            <a:pPr lvl="1" eaLnBrk="1" hangingPunct="1"/>
            <a:r>
              <a:rPr lang="en-US" altLang="zh-CN"/>
              <a:t>i++</a:t>
            </a:r>
            <a:r>
              <a:rPr lang="zh-CN" altLang="zh-CN"/>
              <a:t>，</a:t>
            </a:r>
            <a:r>
              <a:rPr lang="en-US" altLang="zh-CN"/>
              <a:t>i--</a:t>
            </a:r>
            <a:r>
              <a:rPr lang="zh-CN" altLang="en-US"/>
              <a:t>：</a:t>
            </a:r>
            <a:r>
              <a:rPr lang="zh-CN" altLang="zh-CN"/>
              <a:t>在使用</a:t>
            </a:r>
            <a:r>
              <a:rPr lang="en-US" altLang="zh-CN"/>
              <a:t>i</a:t>
            </a:r>
            <a:r>
              <a:rPr lang="zh-CN" altLang="zh-CN"/>
              <a:t>之后，使</a:t>
            </a:r>
            <a:r>
              <a:rPr lang="en-US" altLang="zh-CN"/>
              <a:t>i</a:t>
            </a:r>
            <a:r>
              <a:rPr lang="zh-CN" altLang="zh-CN"/>
              <a:t>的值加（减）</a:t>
            </a:r>
            <a:r>
              <a:rPr lang="en-US" altLang="zh-CN"/>
              <a:t>1</a:t>
            </a:r>
          </a:p>
        </p:txBody>
      </p: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7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27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32775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3.2.7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运算符和表达式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4819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7188" y="1428750"/>
            <a:ext cx="8429625" cy="4714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3. </a:t>
            </a:r>
            <a:r>
              <a:rPr lang="zh-CN" altLang="zh-CN" b="1"/>
              <a:t>算术表达式和运算符的优先级与结合性</a:t>
            </a:r>
            <a:r>
              <a:rPr lang="zh-CN" altLang="en-US" b="1"/>
              <a:t>：</a:t>
            </a:r>
            <a:endParaRPr lang="en-US" altLang="zh-CN" b="1"/>
          </a:p>
          <a:p>
            <a:pPr eaLnBrk="1" hangingPunct="1"/>
            <a:r>
              <a:rPr lang="zh-CN" altLang="zh-CN"/>
              <a:t>用算术运算符和括号将运算对象（也称操作数）连接起来的、符合Ｃ语法规则的式子，称为Ｃ算术表达式</a:t>
            </a:r>
            <a:endParaRPr lang="en-US" altLang="zh-CN"/>
          </a:p>
          <a:p>
            <a:pPr eaLnBrk="1" hangingPunct="1"/>
            <a:r>
              <a:rPr lang="zh-CN" altLang="zh-CN"/>
              <a:t>运算对象包括常量、变量、函数等</a:t>
            </a:r>
            <a:endParaRPr lang="en-US" altLang="zh-CN"/>
          </a:p>
          <a:p>
            <a:pPr eaLnBrk="1" hangingPunct="1"/>
            <a:r>
              <a:rPr lang="zh-CN" altLang="zh-CN"/>
              <a:t>Ｃ语言规定了运算符的优先级</a:t>
            </a:r>
            <a:r>
              <a:rPr lang="zh-CN" altLang="en-US"/>
              <a:t>和</a:t>
            </a:r>
            <a:r>
              <a:rPr lang="zh-CN" altLang="zh-CN"/>
              <a:t>结合性</a:t>
            </a:r>
            <a:endParaRPr lang="en-US" altLang="zh-CN"/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37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33799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3.2.7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运算符和表达式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7188" y="1357313"/>
            <a:ext cx="8429625" cy="5214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4.</a:t>
            </a:r>
            <a:r>
              <a:rPr lang="zh-CN" altLang="zh-CN" b="1"/>
              <a:t>不同类型数据间的混合运算</a:t>
            </a:r>
            <a:r>
              <a:rPr lang="zh-CN" altLang="en-US" b="1"/>
              <a:t>：</a:t>
            </a:r>
            <a:endParaRPr lang="en-US" altLang="zh-CN" b="1"/>
          </a:p>
          <a:p>
            <a:pPr eaLnBrk="1" hangingPunct="1">
              <a:buFont typeface="Wingdings" pitchFamily="2" charset="2"/>
              <a:buAutoNum type="arabicParenBoth"/>
            </a:pPr>
            <a:r>
              <a:rPr lang="en-US" altLang="zh-CN" sz="2800"/>
              <a:t>+</a:t>
            </a:r>
            <a:r>
              <a:rPr lang="zh-CN" altLang="zh-CN" sz="2800"/>
              <a:t>、</a:t>
            </a:r>
            <a:r>
              <a:rPr lang="en-US" altLang="zh-CN" sz="2800"/>
              <a:t>-</a:t>
            </a:r>
            <a:r>
              <a:rPr lang="zh-CN" altLang="zh-CN" sz="2800"/>
              <a:t>、</a:t>
            </a:r>
            <a:r>
              <a:rPr lang="en-US" altLang="zh-CN" sz="2800"/>
              <a:t>*</a:t>
            </a:r>
            <a:r>
              <a:rPr lang="zh-CN" altLang="zh-CN" sz="2800"/>
              <a:t>、</a:t>
            </a:r>
            <a:r>
              <a:rPr lang="en-US" altLang="zh-CN" sz="2800"/>
              <a:t>/ </a:t>
            </a:r>
            <a:r>
              <a:rPr lang="zh-CN" altLang="zh-CN" sz="2800"/>
              <a:t>运算的两个数中有一个数为</a:t>
            </a:r>
            <a:r>
              <a:rPr lang="en-US" altLang="zh-CN" sz="2800"/>
              <a:t>float</a:t>
            </a:r>
            <a:r>
              <a:rPr lang="zh-CN" altLang="zh-CN" sz="2800"/>
              <a:t>或</a:t>
            </a:r>
            <a:r>
              <a:rPr lang="en-US" altLang="zh-CN" sz="2800"/>
              <a:t>double</a:t>
            </a:r>
            <a:r>
              <a:rPr lang="zh-CN" altLang="zh-CN" sz="2800"/>
              <a:t>型，结果是</a:t>
            </a:r>
            <a:r>
              <a:rPr lang="en-US" altLang="zh-CN" sz="2800"/>
              <a:t>double</a:t>
            </a:r>
            <a:r>
              <a:rPr lang="zh-CN" altLang="zh-CN" sz="2800"/>
              <a:t>型</a:t>
            </a:r>
            <a:r>
              <a:rPr lang="zh-CN" altLang="en-US" sz="2800"/>
              <a:t>。</a:t>
            </a:r>
            <a:r>
              <a:rPr lang="zh-CN" altLang="zh-CN" sz="2800"/>
              <a:t>系统将</a:t>
            </a:r>
            <a:r>
              <a:rPr lang="en-US" altLang="zh-CN" sz="2800"/>
              <a:t>float</a:t>
            </a:r>
            <a:r>
              <a:rPr lang="zh-CN" altLang="zh-CN" sz="2800"/>
              <a:t>型数据都先转换为</a:t>
            </a:r>
            <a:r>
              <a:rPr lang="en-US" altLang="zh-CN" sz="2800"/>
              <a:t>double</a:t>
            </a:r>
            <a:r>
              <a:rPr lang="zh-CN" altLang="zh-CN" sz="2800"/>
              <a:t>型，然后进行运算</a:t>
            </a:r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(2) </a:t>
            </a:r>
            <a:r>
              <a:rPr lang="zh-CN" altLang="zh-CN" sz="2800"/>
              <a:t>如果</a:t>
            </a:r>
            <a:r>
              <a:rPr lang="en-US" altLang="zh-CN" sz="2800"/>
              <a:t>int</a:t>
            </a:r>
            <a:r>
              <a:rPr lang="zh-CN" altLang="zh-CN" sz="2800"/>
              <a:t>型与</a:t>
            </a:r>
            <a:r>
              <a:rPr lang="en-US" altLang="zh-CN" sz="2800"/>
              <a:t>float</a:t>
            </a:r>
            <a:r>
              <a:rPr lang="zh-CN" altLang="zh-CN" sz="2800"/>
              <a:t>或</a:t>
            </a:r>
            <a:r>
              <a:rPr lang="en-US" altLang="zh-CN" sz="2800"/>
              <a:t>double</a:t>
            </a:r>
            <a:r>
              <a:rPr lang="zh-CN" altLang="zh-CN" sz="2800"/>
              <a:t>型数据进行运算，先把</a:t>
            </a:r>
            <a:r>
              <a:rPr lang="en-US" altLang="zh-CN" sz="2800"/>
              <a:t>int</a:t>
            </a:r>
            <a:r>
              <a:rPr lang="zh-CN" altLang="zh-CN" sz="2800"/>
              <a:t>型和</a:t>
            </a:r>
            <a:r>
              <a:rPr lang="en-US" altLang="zh-CN" sz="2800"/>
              <a:t>float</a:t>
            </a:r>
            <a:r>
              <a:rPr lang="zh-CN" altLang="zh-CN" sz="2800"/>
              <a:t>型数据转换为</a:t>
            </a:r>
            <a:r>
              <a:rPr lang="en-US" altLang="zh-CN" sz="2800"/>
              <a:t>double</a:t>
            </a:r>
            <a:r>
              <a:rPr lang="zh-CN" altLang="zh-CN" sz="2800"/>
              <a:t>型，然后进行运算，结果是</a:t>
            </a:r>
            <a:r>
              <a:rPr lang="en-US" altLang="zh-CN" sz="2800"/>
              <a:t>double</a:t>
            </a:r>
            <a:r>
              <a:rPr lang="zh-CN" altLang="zh-CN" sz="2800"/>
              <a:t>型</a:t>
            </a:r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(3)</a:t>
            </a:r>
            <a:r>
              <a:rPr lang="zh-CN" altLang="zh-CN" sz="2800"/>
              <a:t>字符型数据与整型数据进行运算，就是把字符的</a:t>
            </a:r>
            <a:r>
              <a:rPr lang="en-US" altLang="zh-CN" sz="2800"/>
              <a:t>ASCII</a:t>
            </a:r>
            <a:r>
              <a:rPr lang="zh-CN" altLang="zh-CN" sz="2800"/>
              <a:t>代码与整型数据进行运算</a:t>
            </a:r>
            <a:endParaRPr lang="en-US" altLang="zh-CN" sz="2800"/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48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48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34823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3.2.7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运算符和表达式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7188" y="1357313"/>
            <a:ext cx="7929562" cy="1571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  【</a:t>
            </a:r>
            <a:r>
              <a:rPr lang="zh-CN" altLang="zh-CN"/>
              <a:t>例</a:t>
            </a:r>
            <a:r>
              <a:rPr lang="en-US" altLang="zh-CN"/>
              <a:t>3.3】 </a:t>
            </a:r>
            <a:r>
              <a:rPr lang="zh-CN" altLang="zh-CN"/>
              <a:t>给定一个大写字母，要求用小写字母输出。</a:t>
            </a:r>
            <a:endParaRPr lang="en-US" altLang="zh-CN" sz="2800"/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58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 bwMode="auto">
          <a:xfrm>
            <a:off x="428625" y="2714625"/>
            <a:ext cx="7929563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zh-CN" sz="3200" b="1" dirty="0">
                <a:latin typeface="Arial" charset="0"/>
              </a:rPr>
              <a:t>解题思路：</a:t>
            </a:r>
            <a:endParaRPr lang="en-US" altLang="zh-CN" sz="3200" b="1" dirty="0">
              <a:latin typeface="Arial" charset="0"/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en-US" sz="2800" b="1" dirty="0">
                <a:latin typeface="Arial" charset="0"/>
              </a:rPr>
              <a:t>关键是</a:t>
            </a:r>
            <a:r>
              <a:rPr lang="zh-CN" altLang="zh-CN" sz="2800" b="1" dirty="0">
                <a:latin typeface="Arial" charset="0"/>
              </a:rPr>
              <a:t>找到大</a:t>
            </a:r>
            <a:r>
              <a:rPr lang="zh-CN" altLang="en-US" sz="2800" b="1" dirty="0">
                <a:latin typeface="Arial" charset="0"/>
              </a:rPr>
              <a:t>、</a:t>
            </a:r>
            <a:r>
              <a:rPr lang="zh-CN" altLang="zh-CN" sz="2800" b="1" dirty="0">
                <a:latin typeface="Arial" charset="0"/>
              </a:rPr>
              <a:t>小写字母间</a:t>
            </a:r>
            <a:r>
              <a:rPr lang="zh-CN" altLang="en-US" sz="2800" b="1" dirty="0">
                <a:latin typeface="Arial" charset="0"/>
              </a:rPr>
              <a:t>的</a:t>
            </a:r>
            <a:r>
              <a:rPr lang="zh-CN" altLang="zh-CN" sz="2800" b="1" dirty="0">
                <a:latin typeface="Arial" charset="0"/>
              </a:rPr>
              <a:t>内在联系</a:t>
            </a:r>
            <a:endParaRPr lang="en-US" altLang="zh-CN" sz="2800" b="1" dirty="0">
              <a:latin typeface="Arial" charset="0"/>
            </a:endParaRPr>
          </a:p>
          <a:p>
            <a:pPr marL="800100" lvl="1" indent="-342900" eaLnBrk="0" hangingPunct="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u"/>
              <a:defRPr/>
            </a:pPr>
            <a:r>
              <a:rPr lang="zh-CN" altLang="zh-CN" sz="2800" b="1" dirty="0">
                <a:latin typeface="Arial" charset="0"/>
              </a:rPr>
              <a:t>同一个字母，用小写表示的字符的</a:t>
            </a:r>
            <a:r>
              <a:rPr lang="en-US" altLang="zh-CN" sz="2800" b="1" dirty="0">
                <a:latin typeface="Arial" charset="0"/>
              </a:rPr>
              <a:t>ASCII</a:t>
            </a:r>
            <a:r>
              <a:rPr lang="zh-CN" altLang="zh-CN" sz="2800" b="1" dirty="0">
                <a:latin typeface="Arial" charset="0"/>
              </a:rPr>
              <a:t>代码比用大写表示的字符的</a:t>
            </a:r>
            <a:r>
              <a:rPr lang="en-US" altLang="zh-CN" sz="2800" b="1" dirty="0">
                <a:latin typeface="Arial" charset="0"/>
              </a:rPr>
              <a:t>ASCII</a:t>
            </a:r>
            <a:r>
              <a:rPr lang="zh-CN" altLang="zh-CN" sz="2800" b="1" dirty="0">
                <a:latin typeface="Arial" charset="0"/>
              </a:rPr>
              <a:t>代码大</a:t>
            </a:r>
            <a:r>
              <a:rPr lang="en-US" altLang="zh-CN" sz="2800" b="1" dirty="0">
                <a:latin typeface="Arial" charset="0"/>
              </a:rPr>
              <a:t>32</a:t>
            </a:r>
            <a:endParaRPr lang="en-US" altLang="zh-CN" sz="2800" b="1" kern="0" dirty="0">
              <a:latin typeface="+mn-lt"/>
              <a:ea typeface="+mn-ea"/>
            </a:endParaRPr>
          </a:p>
        </p:txBody>
      </p:sp>
      <p:pic>
        <p:nvPicPr>
          <p:cNvPr id="35848" name="图片 7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3.2.7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运算符和表达式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6867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00125" y="1357313"/>
            <a:ext cx="4857750" cy="5143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int main ( )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{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char c1,c2;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c1=</a:t>
            </a:r>
            <a:r>
              <a:rPr lang="en-US" altLang="zh-CN" sz="2800">
                <a:latin typeface="Arial" pitchFamily="34" charset="0"/>
              </a:rPr>
              <a:t>’</a:t>
            </a:r>
            <a:r>
              <a:rPr lang="en-US" altLang="zh-CN" sz="2800"/>
              <a:t>A</a:t>
            </a:r>
            <a:r>
              <a:rPr lang="en-US" altLang="zh-CN" sz="2800">
                <a:latin typeface="Arial" pitchFamily="34" charset="0"/>
              </a:rPr>
              <a:t>’</a:t>
            </a:r>
            <a:r>
              <a:rPr lang="en-US" altLang="zh-CN" sz="2800"/>
              <a:t>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c2=c1+32;                      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printf("%c\n",c2);           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printf(</a:t>
            </a:r>
            <a:r>
              <a:rPr lang="en-US" altLang="zh-CN" sz="2800">
                <a:latin typeface="Arial" pitchFamily="34" charset="0"/>
              </a:rPr>
              <a:t>”</a:t>
            </a:r>
            <a:r>
              <a:rPr lang="en-US" altLang="zh-CN" sz="2800"/>
              <a:t>%d\n</a:t>
            </a:r>
            <a:r>
              <a:rPr lang="en-US" altLang="zh-CN" sz="2800">
                <a:latin typeface="Arial" pitchFamily="34" charset="0"/>
              </a:rPr>
              <a:t>”</a:t>
            </a:r>
            <a:r>
              <a:rPr lang="en-US" altLang="zh-CN" sz="2800"/>
              <a:t>,c2);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return 0;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}</a:t>
            </a:r>
          </a:p>
        </p:txBody>
      </p:sp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68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071813" y="3429000"/>
            <a:ext cx="5786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将字符</a:t>
            </a: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‘A’</a:t>
            </a: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的</a:t>
            </a: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ASCII</a:t>
            </a: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代码</a:t>
            </a: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65</a:t>
            </a: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放到</a:t>
            </a: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c1</a:t>
            </a: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中</a:t>
            </a:r>
            <a:endParaRPr lang="zh-CN" altLang="en-US" sz="2800" b="1">
              <a:solidFill>
                <a:srgbClr val="0000CC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643313" y="3929063"/>
            <a:ext cx="4357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将</a:t>
            </a: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65+32</a:t>
            </a: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的</a:t>
            </a:r>
            <a:r>
              <a:rPr lang="zh-CN" altLang="en-US" sz="2800" b="1">
                <a:solidFill>
                  <a:srgbClr val="0000CC"/>
                </a:solidFill>
                <a:latin typeface="Arial" pitchFamily="34" charset="0"/>
              </a:rPr>
              <a:t>结果</a:t>
            </a: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放到</a:t>
            </a: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c2</a:t>
            </a: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中</a:t>
            </a:r>
            <a:endParaRPr lang="zh-CN" altLang="en-US" sz="2800" b="1">
              <a:solidFill>
                <a:srgbClr val="0000CC"/>
              </a:solidFill>
              <a:latin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357813" y="4429125"/>
            <a:ext cx="2928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用字符形式输出</a:t>
            </a:r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2700338" y="4857750"/>
            <a:ext cx="71437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2700338" y="5373688"/>
            <a:ext cx="71437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357813" y="4929188"/>
            <a:ext cx="3357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用十进制形式输出</a:t>
            </a: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5683250"/>
            <a:ext cx="10064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8" name="图片 14" descr="Untitled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3.2.7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运算符和表达式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7188" y="1357313"/>
            <a:ext cx="8786812" cy="5072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5. </a:t>
            </a:r>
            <a:r>
              <a:rPr lang="zh-CN" altLang="zh-CN" b="1"/>
              <a:t>强制类型转换运算符</a:t>
            </a:r>
            <a:endParaRPr lang="en-US" altLang="zh-CN" b="1"/>
          </a:p>
          <a:p>
            <a:pPr eaLnBrk="1" hangingPunct="1"/>
            <a:r>
              <a:rPr lang="zh-CN" altLang="zh-CN" sz="2800"/>
              <a:t>强制类型转换运算符</a:t>
            </a:r>
            <a:r>
              <a:rPr lang="zh-CN" altLang="en-US" sz="2800"/>
              <a:t>的</a:t>
            </a:r>
            <a:r>
              <a:rPr lang="zh-CN" altLang="zh-CN" sz="2800"/>
              <a:t>一般形式为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           </a:t>
            </a:r>
            <a:r>
              <a:rPr lang="zh-CN" altLang="zh-CN" sz="2800"/>
              <a:t>（类型名）（表达式）</a:t>
            </a:r>
            <a:endParaRPr lang="en-US" altLang="zh-CN" sz="2800"/>
          </a:p>
          <a:p>
            <a:pPr lvl="1" eaLnBrk="1" hangingPunct="1"/>
            <a:r>
              <a:rPr lang="en-US" altLang="zh-CN"/>
              <a:t>(double)a      </a:t>
            </a:r>
            <a:r>
              <a:rPr lang="zh-CN" altLang="zh-CN">
                <a:solidFill>
                  <a:srgbClr val="0000CC"/>
                </a:solidFill>
              </a:rPr>
              <a:t>（将ａ转换成</a:t>
            </a:r>
            <a:r>
              <a:rPr lang="en-US" altLang="zh-CN">
                <a:solidFill>
                  <a:srgbClr val="0000CC"/>
                </a:solidFill>
              </a:rPr>
              <a:t>double</a:t>
            </a:r>
            <a:r>
              <a:rPr lang="zh-CN" altLang="zh-CN">
                <a:solidFill>
                  <a:srgbClr val="0000CC"/>
                </a:solidFill>
              </a:rPr>
              <a:t>类型）</a:t>
            </a:r>
          </a:p>
          <a:p>
            <a:pPr lvl="1" eaLnBrk="1" hangingPunct="1"/>
            <a:r>
              <a:rPr lang="en-US" altLang="zh-CN"/>
              <a:t>(int) (x+y)    </a:t>
            </a:r>
            <a:r>
              <a:rPr lang="zh-CN" altLang="zh-CN">
                <a:solidFill>
                  <a:srgbClr val="0000CC"/>
                </a:solidFill>
              </a:rPr>
              <a:t>（将</a:t>
            </a:r>
            <a:r>
              <a:rPr lang="en-US" altLang="zh-CN">
                <a:solidFill>
                  <a:srgbClr val="0000CC"/>
                </a:solidFill>
              </a:rPr>
              <a:t>x+y</a:t>
            </a:r>
            <a:r>
              <a:rPr lang="zh-CN" altLang="zh-CN">
                <a:solidFill>
                  <a:srgbClr val="0000CC"/>
                </a:solidFill>
              </a:rPr>
              <a:t>的值转换成</a:t>
            </a:r>
            <a:r>
              <a:rPr lang="en-US" altLang="zh-CN">
                <a:solidFill>
                  <a:srgbClr val="0000CC"/>
                </a:solidFill>
              </a:rPr>
              <a:t>int</a:t>
            </a:r>
            <a:r>
              <a:rPr lang="zh-CN" altLang="zh-CN">
                <a:solidFill>
                  <a:srgbClr val="0000CC"/>
                </a:solidFill>
              </a:rPr>
              <a:t>型） </a:t>
            </a:r>
          </a:p>
          <a:p>
            <a:pPr lvl="1" eaLnBrk="1" hangingPunct="1"/>
            <a:r>
              <a:rPr lang="en-US" altLang="zh-CN"/>
              <a:t>(float)(5%3) </a:t>
            </a:r>
            <a:r>
              <a:rPr lang="zh-CN" altLang="zh-CN">
                <a:solidFill>
                  <a:srgbClr val="0000CC"/>
                </a:solidFill>
              </a:rPr>
              <a:t>（将</a:t>
            </a:r>
            <a:r>
              <a:rPr lang="en-US" altLang="zh-CN">
                <a:solidFill>
                  <a:srgbClr val="0000CC"/>
                </a:solidFill>
              </a:rPr>
              <a:t>5%3</a:t>
            </a:r>
            <a:r>
              <a:rPr lang="zh-CN" altLang="zh-CN">
                <a:solidFill>
                  <a:srgbClr val="0000CC"/>
                </a:solidFill>
              </a:rPr>
              <a:t>的值转换成</a:t>
            </a:r>
            <a:r>
              <a:rPr lang="en-US" altLang="zh-CN">
                <a:solidFill>
                  <a:srgbClr val="0000CC"/>
                </a:solidFill>
              </a:rPr>
              <a:t>float</a:t>
            </a:r>
            <a:r>
              <a:rPr lang="zh-CN" altLang="zh-CN">
                <a:solidFill>
                  <a:srgbClr val="0000CC"/>
                </a:solidFill>
              </a:rPr>
              <a:t>型）</a:t>
            </a:r>
            <a:endParaRPr lang="en-US" altLang="zh-CN">
              <a:solidFill>
                <a:srgbClr val="0000CC"/>
              </a:solidFill>
            </a:endParaRPr>
          </a:p>
          <a:p>
            <a:pPr eaLnBrk="1" hangingPunct="1"/>
            <a:r>
              <a:rPr lang="zh-CN" altLang="zh-CN"/>
              <a:t>有两种类型转换</a:t>
            </a:r>
            <a:endParaRPr lang="en-US" altLang="zh-CN"/>
          </a:p>
          <a:p>
            <a:pPr lvl="1" eaLnBrk="1" hangingPunct="1"/>
            <a:r>
              <a:rPr lang="zh-CN" altLang="zh-CN"/>
              <a:t>系统自动进行的类型转换</a:t>
            </a:r>
            <a:endParaRPr lang="en-US" altLang="zh-CN"/>
          </a:p>
          <a:p>
            <a:pPr lvl="1" eaLnBrk="1" hangingPunct="1"/>
            <a:r>
              <a:rPr lang="zh-CN" altLang="zh-CN"/>
              <a:t>强制类型转换</a:t>
            </a:r>
            <a:endParaRPr lang="en-US" altLang="zh-CN">
              <a:solidFill>
                <a:srgbClr val="0000CC"/>
              </a:solidFill>
            </a:endParaRP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78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37895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60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60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60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3.2.7 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运算符和表达式</a:t>
            </a:r>
            <a:endParaRPr lang="zh-CN" altLang="en-US" sz="4800" dirty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7188" y="1357313"/>
            <a:ext cx="8786812" cy="4643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6.</a:t>
            </a:r>
            <a:r>
              <a:rPr lang="zh-CN" altLang="zh-CN" b="1"/>
              <a:t>Ｃ运算符</a:t>
            </a:r>
            <a:endParaRPr lang="en-US" altLang="zh-CN" b="1"/>
          </a:p>
          <a:p>
            <a:pPr lvl="1" eaLnBrk="1" hangingPunct="1">
              <a:buFontTx/>
              <a:buNone/>
            </a:pPr>
            <a:r>
              <a:rPr lang="en-US" altLang="zh-CN" sz="2400"/>
              <a:t>(1) </a:t>
            </a:r>
            <a:r>
              <a:rPr lang="zh-CN" altLang="zh-CN" sz="2400"/>
              <a:t>算术运算符</a:t>
            </a:r>
            <a:r>
              <a:rPr lang="en-US" altLang="zh-CN" sz="2400"/>
              <a:t>     </a:t>
            </a:r>
            <a:r>
              <a:rPr lang="zh-CN" altLang="zh-CN" sz="2400"/>
              <a:t>（</a:t>
            </a:r>
            <a:r>
              <a:rPr lang="en-US" altLang="zh-CN" sz="2400"/>
              <a:t>+ - * / % ++ --</a:t>
            </a:r>
            <a:r>
              <a:rPr lang="zh-CN" altLang="zh-CN" sz="2400"/>
              <a:t>）</a:t>
            </a:r>
          </a:p>
          <a:p>
            <a:pPr lvl="1" eaLnBrk="1" hangingPunct="1">
              <a:buFontTx/>
              <a:buNone/>
            </a:pPr>
            <a:r>
              <a:rPr lang="en-US" altLang="zh-CN" sz="2400"/>
              <a:t>(2) </a:t>
            </a:r>
            <a:r>
              <a:rPr lang="zh-CN" altLang="zh-CN" sz="2400"/>
              <a:t>关系运算符</a:t>
            </a:r>
            <a:r>
              <a:rPr lang="en-US" altLang="zh-CN" sz="2400"/>
              <a:t>     </a:t>
            </a:r>
            <a:r>
              <a:rPr lang="zh-CN" altLang="zh-CN" sz="2400"/>
              <a:t>（＞ ＜ ＝＝ ＞＝ ＜＝ ！＝）</a:t>
            </a:r>
          </a:p>
          <a:p>
            <a:pPr lvl="1" eaLnBrk="1" hangingPunct="1">
              <a:buFontTx/>
              <a:buNone/>
            </a:pPr>
            <a:r>
              <a:rPr lang="en-US" altLang="zh-CN" sz="2400"/>
              <a:t>(3) </a:t>
            </a:r>
            <a:r>
              <a:rPr lang="zh-CN" altLang="zh-CN" sz="2400"/>
              <a:t>逻辑运算符</a:t>
            </a:r>
            <a:r>
              <a:rPr lang="en-US" altLang="zh-CN" sz="2400"/>
              <a:t>     </a:t>
            </a:r>
            <a:r>
              <a:rPr lang="zh-CN" altLang="zh-CN" sz="2400"/>
              <a:t>（！＆＆ </a:t>
            </a:r>
            <a:r>
              <a:rPr lang="en-US" altLang="zh-CN" sz="2400"/>
              <a:t>||</a:t>
            </a:r>
            <a:r>
              <a:rPr lang="zh-CN" altLang="zh-CN" sz="2400"/>
              <a:t>）</a:t>
            </a:r>
          </a:p>
          <a:p>
            <a:pPr lvl="1" eaLnBrk="1" hangingPunct="1">
              <a:buFontTx/>
              <a:buNone/>
            </a:pPr>
            <a:r>
              <a:rPr lang="en-US" altLang="zh-CN" sz="2400"/>
              <a:t>(4) </a:t>
            </a:r>
            <a:r>
              <a:rPr lang="zh-CN" altLang="zh-CN" sz="2400"/>
              <a:t>位运算符</a:t>
            </a:r>
            <a:r>
              <a:rPr lang="en-US" altLang="zh-CN" sz="2400"/>
              <a:t>        </a:t>
            </a:r>
            <a:r>
              <a:rPr lang="zh-CN" altLang="zh-CN" sz="2400"/>
              <a:t>（</a:t>
            </a:r>
            <a:r>
              <a:rPr lang="en-US" altLang="zh-CN" sz="2400"/>
              <a:t>&lt;&lt; &gt;&gt; ~ | </a:t>
            </a:r>
            <a:r>
              <a:rPr lang="zh-CN" altLang="zh-CN" sz="2400"/>
              <a:t>∧ ＆）</a:t>
            </a:r>
          </a:p>
          <a:p>
            <a:pPr lvl="1" eaLnBrk="1" hangingPunct="1">
              <a:buFontTx/>
              <a:buNone/>
            </a:pPr>
            <a:r>
              <a:rPr lang="en-US" altLang="zh-CN" sz="2400"/>
              <a:t>(5) </a:t>
            </a:r>
            <a:r>
              <a:rPr lang="zh-CN" altLang="zh-CN" sz="2400"/>
              <a:t>赋值运算符</a:t>
            </a:r>
            <a:r>
              <a:rPr lang="en-US" altLang="zh-CN" sz="2400"/>
              <a:t>     </a:t>
            </a:r>
            <a:r>
              <a:rPr lang="zh-CN" altLang="zh-CN" sz="2400"/>
              <a:t>（＝及其扩展赋值运算符）</a:t>
            </a:r>
          </a:p>
          <a:p>
            <a:pPr lvl="1" eaLnBrk="1" hangingPunct="1">
              <a:buFontTx/>
              <a:buNone/>
            </a:pPr>
            <a:r>
              <a:rPr lang="en-US" altLang="zh-CN" sz="2400"/>
              <a:t>(6) </a:t>
            </a:r>
            <a:r>
              <a:rPr lang="zh-CN" altLang="zh-CN" sz="2400"/>
              <a:t>条件运算符</a:t>
            </a:r>
            <a:r>
              <a:rPr lang="en-US" altLang="zh-CN" sz="2400"/>
              <a:t>     </a:t>
            </a:r>
            <a:r>
              <a:rPr lang="zh-CN" altLang="zh-CN" sz="2400"/>
              <a:t>（？：）</a:t>
            </a: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9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89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38919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0063" y="280988"/>
            <a:ext cx="8134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3.2.7 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运算符和表达式</a:t>
            </a:r>
            <a:endParaRPr lang="zh-CN" altLang="en-US" sz="4800" dirty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7188" y="1357313"/>
            <a:ext cx="8786812" cy="5072062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zh-CN" sz="2400"/>
              <a:t>(7) </a:t>
            </a:r>
            <a:r>
              <a:rPr lang="zh-CN" altLang="zh-CN" sz="2400"/>
              <a:t>逗号运算符</a:t>
            </a:r>
            <a:r>
              <a:rPr lang="en-US" altLang="zh-CN" sz="2400"/>
              <a:t>                    </a:t>
            </a:r>
            <a:r>
              <a:rPr lang="zh-CN" altLang="en-US" sz="2400"/>
              <a:t>（</a:t>
            </a:r>
            <a:r>
              <a:rPr lang="zh-CN" altLang="zh-CN" sz="2400"/>
              <a:t>，）</a:t>
            </a:r>
          </a:p>
          <a:p>
            <a:pPr lvl="1" eaLnBrk="1" hangingPunct="1">
              <a:buFontTx/>
              <a:buNone/>
            </a:pPr>
            <a:r>
              <a:rPr lang="en-US" altLang="zh-CN" sz="2400"/>
              <a:t>(8) </a:t>
            </a:r>
            <a:r>
              <a:rPr lang="zh-CN" altLang="zh-CN" sz="2400"/>
              <a:t>指针运算符</a:t>
            </a:r>
            <a:r>
              <a:rPr lang="en-US" altLang="zh-CN" sz="2400"/>
              <a:t>                    </a:t>
            </a:r>
            <a:r>
              <a:rPr lang="zh-CN" altLang="zh-CN" sz="2400"/>
              <a:t>（</a:t>
            </a:r>
            <a:r>
              <a:rPr lang="en-US" altLang="zh-CN" sz="2400"/>
              <a:t>*</a:t>
            </a:r>
            <a:r>
              <a:rPr lang="zh-CN" altLang="zh-CN" sz="2400"/>
              <a:t>和＆）</a:t>
            </a:r>
          </a:p>
          <a:p>
            <a:pPr lvl="1" eaLnBrk="1" hangingPunct="1">
              <a:buFontTx/>
              <a:buNone/>
            </a:pPr>
            <a:r>
              <a:rPr lang="en-US" altLang="zh-CN" sz="2400"/>
              <a:t>(9) </a:t>
            </a:r>
            <a:r>
              <a:rPr lang="zh-CN" altLang="zh-CN" sz="2400"/>
              <a:t>求字节数运算符</a:t>
            </a:r>
            <a:r>
              <a:rPr lang="en-US" altLang="zh-CN" sz="2400"/>
              <a:t>               </a:t>
            </a:r>
            <a:r>
              <a:rPr lang="zh-CN" altLang="zh-CN" sz="2400"/>
              <a:t>（</a:t>
            </a:r>
            <a:r>
              <a:rPr lang="en-US" altLang="zh-CN" sz="2400"/>
              <a:t>sizeof</a:t>
            </a:r>
            <a:r>
              <a:rPr lang="zh-CN" altLang="zh-CN" sz="2400"/>
              <a:t>）</a:t>
            </a:r>
          </a:p>
          <a:p>
            <a:pPr lvl="1" eaLnBrk="1" hangingPunct="1">
              <a:buFontTx/>
              <a:buNone/>
            </a:pPr>
            <a:r>
              <a:rPr lang="en-US" altLang="zh-CN" sz="2400"/>
              <a:t>(10) </a:t>
            </a:r>
            <a:r>
              <a:rPr lang="zh-CN" altLang="zh-CN" sz="2400"/>
              <a:t>强制类型转换运算符</a:t>
            </a:r>
            <a:r>
              <a:rPr lang="en-US" altLang="zh-CN" sz="2400"/>
              <a:t>       </a:t>
            </a:r>
            <a:r>
              <a:rPr lang="zh-CN" altLang="zh-CN" sz="2400"/>
              <a:t>（</a:t>
            </a:r>
            <a:r>
              <a:rPr lang="en-US" altLang="zh-CN" sz="2400"/>
              <a:t> (</a:t>
            </a:r>
            <a:r>
              <a:rPr lang="zh-CN" altLang="zh-CN" sz="2400"/>
              <a:t>类型</a:t>
            </a:r>
            <a:r>
              <a:rPr lang="en-US" altLang="zh-CN" sz="2400"/>
              <a:t>) </a:t>
            </a:r>
            <a:r>
              <a:rPr lang="zh-CN" altLang="zh-CN" sz="2400"/>
              <a:t>）</a:t>
            </a:r>
          </a:p>
          <a:p>
            <a:pPr lvl="1" eaLnBrk="1" hangingPunct="1">
              <a:buFontTx/>
              <a:buNone/>
            </a:pPr>
            <a:r>
              <a:rPr lang="en-US" altLang="zh-CN" sz="2400"/>
              <a:t>(11) </a:t>
            </a:r>
            <a:r>
              <a:rPr lang="zh-CN" altLang="zh-CN" sz="2400"/>
              <a:t>成员运算符 </a:t>
            </a:r>
            <a:r>
              <a:rPr lang="en-US" altLang="zh-CN" sz="2400"/>
              <a:t>          </a:t>
            </a:r>
            <a:r>
              <a:rPr lang="zh-CN" altLang="zh-CN" sz="2400"/>
              <a:t>（</a:t>
            </a:r>
            <a:r>
              <a:rPr lang="en-US" altLang="zh-CN" sz="2400"/>
              <a:t>.-&gt;</a:t>
            </a:r>
            <a:r>
              <a:rPr lang="zh-CN" altLang="zh-CN" sz="2400"/>
              <a:t>）</a:t>
            </a:r>
          </a:p>
          <a:p>
            <a:pPr lvl="1" eaLnBrk="1" hangingPunct="1">
              <a:buFontTx/>
              <a:buNone/>
            </a:pPr>
            <a:r>
              <a:rPr lang="en-US" altLang="zh-CN" sz="2400"/>
              <a:t>(12) </a:t>
            </a:r>
            <a:r>
              <a:rPr lang="zh-CN" altLang="zh-CN" sz="2400"/>
              <a:t>下标运算符</a:t>
            </a:r>
            <a:r>
              <a:rPr lang="en-US" altLang="zh-CN" sz="2400"/>
              <a:t>           </a:t>
            </a:r>
            <a:r>
              <a:rPr lang="zh-CN" altLang="zh-CN" sz="2400"/>
              <a:t>（［</a:t>
            </a:r>
            <a:r>
              <a:rPr lang="en-US" altLang="zh-CN" sz="2400"/>
              <a:t>  </a:t>
            </a:r>
            <a:r>
              <a:rPr lang="zh-CN" altLang="zh-CN" sz="2400"/>
              <a:t>］）</a:t>
            </a:r>
          </a:p>
          <a:p>
            <a:pPr lvl="1" eaLnBrk="1" hangingPunct="1">
              <a:buFontTx/>
              <a:buNone/>
            </a:pPr>
            <a:r>
              <a:rPr lang="en-US" altLang="zh-CN" sz="2400"/>
              <a:t>(13) </a:t>
            </a:r>
            <a:r>
              <a:rPr lang="zh-CN" altLang="zh-CN" sz="2400"/>
              <a:t>其他</a:t>
            </a:r>
            <a:r>
              <a:rPr lang="en-US" altLang="zh-CN" sz="2400"/>
              <a:t>                    </a:t>
            </a:r>
            <a:r>
              <a:rPr lang="zh-CN" altLang="zh-CN" sz="2400"/>
              <a:t>（如函数调用运算符（））</a:t>
            </a:r>
            <a:endParaRPr lang="en-US" altLang="zh-CN" sz="2400"/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99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99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39943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练习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pPr eaLnBrk="1" hangingPunct="1"/>
            <a:r>
              <a:rPr lang="zh-CN" altLang="en-US" b="1" dirty="0"/>
              <a:t>分析一下程序：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1F01F7-E710-40E3-906A-E8883B86F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31900"/>
            <a:ext cx="4896544" cy="666904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0" y="887413"/>
            <a:ext cx="7164388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3.1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顺序程序设计举例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149" name="Rectangle 7"/>
          <p:cNvSpPr txBox="1">
            <a:spLocks noChangeArrowheads="1"/>
          </p:cNvSpPr>
          <p:nvPr/>
        </p:nvSpPr>
        <p:spPr bwMode="auto">
          <a:xfrm>
            <a:off x="1071563" y="1785938"/>
            <a:ext cx="7429500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#include &lt;stdio.h&gt;</a:t>
            </a:r>
            <a:endParaRPr lang="zh-CN" altLang="zh-CN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int main ( )</a:t>
            </a:r>
            <a:endParaRPr lang="zh-CN" altLang="zh-CN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{</a:t>
            </a:r>
            <a:endParaRPr lang="zh-CN" altLang="zh-CN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   float f,c; </a:t>
            </a:r>
            <a:endParaRPr lang="zh-CN" altLang="zh-CN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   f=64.0; </a:t>
            </a:r>
            <a:endParaRPr lang="zh-CN" altLang="zh-CN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   c=(5.0/9)*(f-32); </a:t>
            </a:r>
            <a:endParaRPr lang="zh-CN" altLang="zh-CN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   printf("f=%f\nc=%f\n",f,c);        </a:t>
            </a:r>
            <a:endParaRPr lang="zh-CN" altLang="zh-CN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   return 0;</a:t>
            </a:r>
            <a:endParaRPr lang="zh-CN" altLang="zh-CN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tx1"/>
                </a:solidFill>
              </a:rPr>
              <a:t> }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708400" y="3292475"/>
            <a:ext cx="485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CC00"/>
                </a:solidFill>
                <a:latin typeface="Arial" pitchFamily="34" charset="0"/>
              </a:rPr>
              <a:t>定义</a:t>
            </a:r>
            <a:r>
              <a:rPr lang="en-US" altLang="zh-CN" sz="2800" b="1">
                <a:solidFill>
                  <a:srgbClr val="00CC00"/>
                </a:solidFill>
                <a:latin typeface="Arial" pitchFamily="34" charset="0"/>
              </a:rPr>
              <a:t>f</a:t>
            </a:r>
            <a:r>
              <a:rPr lang="zh-CN" altLang="zh-CN" sz="2800" b="1">
                <a:solidFill>
                  <a:srgbClr val="00CC00"/>
                </a:solidFill>
                <a:latin typeface="Arial" pitchFamily="34" charset="0"/>
              </a:rPr>
              <a:t>和</a:t>
            </a:r>
            <a:r>
              <a:rPr lang="en-US" altLang="zh-CN" sz="2800" b="1">
                <a:solidFill>
                  <a:srgbClr val="00CC00"/>
                </a:solidFill>
                <a:latin typeface="Arial" pitchFamily="34" charset="0"/>
              </a:rPr>
              <a:t>c</a:t>
            </a:r>
            <a:r>
              <a:rPr lang="zh-CN" altLang="zh-CN" sz="2800" b="1">
                <a:solidFill>
                  <a:srgbClr val="00CC00"/>
                </a:solidFill>
                <a:latin typeface="Arial" pitchFamily="34" charset="0"/>
              </a:rPr>
              <a:t>为单精度浮点型变量</a:t>
            </a:r>
            <a:endParaRPr lang="zh-CN" altLang="en-US" sz="2800" b="1">
              <a:solidFill>
                <a:srgbClr val="00CC00"/>
              </a:solidFill>
              <a:latin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714750" y="3714750"/>
            <a:ext cx="2214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CC00"/>
                </a:solidFill>
                <a:latin typeface="Arial" pitchFamily="34" charset="0"/>
              </a:rPr>
              <a:t>指定</a:t>
            </a:r>
            <a:r>
              <a:rPr lang="en-US" altLang="zh-CN" sz="2800" b="1">
                <a:solidFill>
                  <a:srgbClr val="00CC00"/>
                </a:solidFill>
                <a:latin typeface="Arial" pitchFamily="34" charset="0"/>
              </a:rPr>
              <a:t>f</a:t>
            </a:r>
            <a:r>
              <a:rPr lang="zh-CN" altLang="zh-CN" sz="2800" b="1">
                <a:solidFill>
                  <a:srgbClr val="00CC00"/>
                </a:solidFill>
                <a:latin typeface="Arial" pitchFamily="34" charset="0"/>
              </a:rPr>
              <a:t>的值</a:t>
            </a:r>
            <a:endParaRPr lang="zh-CN" altLang="en-US" sz="2800" b="1">
              <a:solidFill>
                <a:srgbClr val="00CC00"/>
              </a:solidFill>
              <a:latin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929313" y="4262438"/>
            <a:ext cx="2214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CC00"/>
                </a:solidFill>
                <a:latin typeface="Arial" pitchFamily="34" charset="0"/>
              </a:rPr>
              <a:t>计算</a:t>
            </a:r>
            <a:r>
              <a:rPr lang="en-US" altLang="zh-CN" sz="2800" b="1">
                <a:solidFill>
                  <a:srgbClr val="00CC00"/>
                </a:solidFill>
                <a:latin typeface="Arial" pitchFamily="34" charset="0"/>
              </a:rPr>
              <a:t>c</a:t>
            </a:r>
            <a:r>
              <a:rPr lang="zh-CN" altLang="zh-CN" sz="2800" b="1">
                <a:solidFill>
                  <a:srgbClr val="00CC00"/>
                </a:solidFill>
                <a:latin typeface="Arial" pitchFamily="34" charset="0"/>
              </a:rPr>
              <a:t>的值</a:t>
            </a:r>
            <a:endParaRPr lang="zh-CN" altLang="en-US" sz="2800" b="1">
              <a:solidFill>
                <a:srgbClr val="00CC00"/>
              </a:solidFill>
              <a:latin typeface="Arial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929313" y="5286375"/>
            <a:ext cx="27860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CC00"/>
                </a:solidFill>
                <a:latin typeface="Arial" pitchFamily="34" charset="0"/>
              </a:rPr>
              <a:t>输出</a:t>
            </a:r>
            <a:r>
              <a:rPr lang="en-US" altLang="zh-CN" sz="2800" b="1">
                <a:solidFill>
                  <a:srgbClr val="00CC00"/>
                </a:solidFill>
                <a:latin typeface="Arial" pitchFamily="34" charset="0"/>
              </a:rPr>
              <a:t>f</a:t>
            </a:r>
            <a:r>
              <a:rPr lang="zh-CN" altLang="en-US" sz="2800" b="1">
                <a:solidFill>
                  <a:srgbClr val="00CC00"/>
                </a:solidFill>
                <a:latin typeface="Arial" pitchFamily="34" charset="0"/>
              </a:rPr>
              <a:t>和</a:t>
            </a:r>
            <a:r>
              <a:rPr lang="en-US" altLang="zh-CN" sz="2800" b="1">
                <a:solidFill>
                  <a:srgbClr val="00CC00"/>
                </a:solidFill>
                <a:latin typeface="Arial" pitchFamily="34" charset="0"/>
              </a:rPr>
              <a:t>c</a:t>
            </a:r>
            <a:r>
              <a:rPr lang="zh-CN" altLang="zh-CN" sz="2800" b="1">
                <a:solidFill>
                  <a:srgbClr val="00CC00"/>
                </a:solidFill>
                <a:latin typeface="Arial" pitchFamily="34" charset="0"/>
              </a:rPr>
              <a:t>的</a:t>
            </a:r>
            <a:r>
              <a:rPr lang="zh-CN" altLang="en-US" sz="2800" b="1">
                <a:solidFill>
                  <a:srgbClr val="00CC00"/>
                </a:solidFill>
                <a:latin typeface="Arial" pitchFamily="34" charset="0"/>
              </a:rPr>
              <a:t>值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5786438"/>
            <a:ext cx="25336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图片 14" descr="Untitled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620838" y="4221163"/>
            <a:ext cx="1511300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308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865188"/>
            <a:ext cx="8429625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3.3 C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语句</a:t>
            </a:r>
            <a:endParaRPr lang="zh-CN" altLang="en-US" sz="4800" dirty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1987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68388" y="2136775"/>
            <a:ext cx="7570787" cy="2054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>
                <a:solidFill>
                  <a:schemeClr val="tx1"/>
                </a:solidFill>
                <a:hlinkClick r:id="rId2" action="ppaction://hlinksldjump"/>
              </a:rPr>
              <a:t>3.3.1 C</a:t>
            </a:r>
            <a:r>
              <a:rPr lang="zh-CN" altLang="zh-CN" sz="3600">
                <a:solidFill>
                  <a:schemeClr val="tx1"/>
                </a:solidFill>
                <a:hlinkClick r:id="rId2" action="ppaction://hlinksldjump"/>
              </a:rPr>
              <a:t>语句的作用和分类</a:t>
            </a:r>
            <a:endParaRPr lang="en-US" altLang="zh-CN" sz="360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3600">
                <a:solidFill>
                  <a:schemeClr val="tx1"/>
                </a:solidFill>
                <a:hlinkClick r:id="rId3" action="ppaction://hlinksldjump"/>
              </a:rPr>
              <a:t>3.3.2 </a:t>
            </a:r>
            <a:r>
              <a:rPr lang="zh-CN" altLang="zh-CN" sz="3600">
                <a:solidFill>
                  <a:schemeClr val="tx1"/>
                </a:solidFill>
                <a:hlinkClick r:id="rId3" action="ppaction://hlinksldjump"/>
              </a:rPr>
              <a:t>最基本的语句</a:t>
            </a:r>
            <a:r>
              <a:rPr lang="en-US" altLang="zh-CN" sz="3600">
                <a:solidFill>
                  <a:schemeClr val="tx1"/>
                </a:solidFill>
                <a:hlinkClick r:id="rId3" action="ppaction://hlinksldjump"/>
              </a:rPr>
              <a:t>----</a:t>
            </a:r>
            <a:r>
              <a:rPr lang="zh-CN" altLang="zh-CN" sz="3600">
                <a:solidFill>
                  <a:schemeClr val="tx1"/>
                </a:solidFill>
                <a:hlinkClick r:id="rId3" action="ppaction://hlinksldjump"/>
              </a:rPr>
              <a:t>赋值语句</a:t>
            </a:r>
            <a:endParaRPr lang="en-US" altLang="zh-CN" sz="2800">
              <a:solidFill>
                <a:schemeClr val="tx1"/>
              </a:solidFill>
            </a:endParaRP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19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41991" name="图片 6" descr="Untitled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57188" y="722313"/>
            <a:ext cx="8429625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3.3.1 C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语句的作用和分类</a:t>
            </a:r>
            <a:endParaRPr lang="zh-CN" altLang="en-US" sz="4800" dirty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42938" y="1571625"/>
            <a:ext cx="7929562" cy="47148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zh-CN" b="1"/>
              <a:t>Ｃ语句分为以下</a:t>
            </a:r>
            <a:r>
              <a:rPr lang="en-US" altLang="zh-CN" b="1"/>
              <a:t>5</a:t>
            </a:r>
            <a:r>
              <a:rPr lang="zh-CN" altLang="zh-CN" b="1"/>
              <a:t>类</a:t>
            </a:r>
            <a:r>
              <a:rPr lang="zh-CN" altLang="en-US" b="1"/>
              <a:t>：</a:t>
            </a:r>
            <a:endParaRPr lang="en-US" altLang="zh-CN" b="1"/>
          </a:p>
          <a:p>
            <a:pPr eaLnBrk="1" hangingPunct="1">
              <a:buFontTx/>
              <a:buNone/>
            </a:pPr>
            <a:r>
              <a:rPr lang="en-US" altLang="zh-CN" sz="2800"/>
              <a:t>(1) </a:t>
            </a:r>
            <a:r>
              <a:rPr lang="zh-CN" altLang="zh-CN" sz="2800"/>
              <a:t>控制语句</a:t>
            </a:r>
            <a:r>
              <a:rPr lang="zh-CN" altLang="en-US" sz="2800"/>
              <a:t>：</a:t>
            </a:r>
            <a:r>
              <a:rPr lang="en-US" altLang="zh-CN" sz="2800"/>
              <a:t> if</a:t>
            </a:r>
            <a:r>
              <a:rPr lang="zh-CN" altLang="en-US" sz="2800"/>
              <a:t>、</a:t>
            </a:r>
            <a:r>
              <a:rPr lang="en-US" altLang="zh-CN" sz="2800"/>
              <a:t>switch</a:t>
            </a:r>
            <a:r>
              <a:rPr lang="zh-CN" altLang="en-US" sz="2800"/>
              <a:t>、</a:t>
            </a:r>
            <a:r>
              <a:rPr lang="en-US" altLang="zh-CN" sz="2800"/>
              <a:t>for</a:t>
            </a:r>
            <a:r>
              <a:rPr lang="zh-CN" altLang="en-US" sz="2800"/>
              <a:t>、</a:t>
            </a:r>
            <a:r>
              <a:rPr lang="en-US" altLang="zh-CN" sz="2800"/>
              <a:t>while</a:t>
            </a:r>
            <a:r>
              <a:rPr lang="zh-CN" altLang="en-US" sz="2800"/>
              <a:t>、</a:t>
            </a:r>
            <a:r>
              <a:rPr lang="en-US" altLang="zh-CN" sz="2800"/>
              <a:t>do</a:t>
            </a:r>
            <a:r>
              <a:rPr lang="zh-CN" altLang="zh-CN" sz="2800">
                <a:latin typeface="Arial" pitchFamily="34" charset="0"/>
              </a:rPr>
              <a:t>…</a:t>
            </a:r>
            <a:r>
              <a:rPr lang="en-US" altLang="zh-CN" sz="2800"/>
              <a:t>while</a:t>
            </a:r>
            <a:r>
              <a:rPr lang="zh-CN" altLang="en-US" sz="2800"/>
              <a:t>、</a:t>
            </a:r>
            <a:r>
              <a:rPr lang="en-US" altLang="zh-CN" sz="2800"/>
              <a:t>continue</a:t>
            </a:r>
            <a:r>
              <a:rPr lang="zh-CN" altLang="en-US" sz="2800"/>
              <a:t>、</a:t>
            </a:r>
            <a:r>
              <a:rPr lang="en-US" altLang="zh-CN" sz="2800"/>
              <a:t>break</a:t>
            </a:r>
            <a:r>
              <a:rPr lang="zh-CN" altLang="en-US" sz="2800"/>
              <a:t>、</a:t>
            </a:r>
            <a:r>
              <a:rPr lang="en-US" altLang="zh-CN" sz="2800"/>
              <a:t>return</a:t>
            </a:r>
            <a:r>
              <a:rPr lang="zh-CN" altLang="en-US" sz="2800"/>
              <a:t>、</a:t>
            </a:r>
            <a:r>
              <a:rPr lang="en-US" altLang="zh-CN" sz="2800"/>
              <a:t>goto</a:t>
            </a:r>
            <a:r>
              <a:rPr lang="zh-CN" altLang="en-US" sz="2800"/>
              <a:t>等</a:t>
            </a:r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(2) </a:t>
            </a:r>
            <a:r>
              <a:rPr lang="zh-CN" altLang="zh-CN" sz="2800"/>
              <a:t>函数调用语句</a:t>
            </a:r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(3) </a:t>
            </a:r>
            <a:r>
              <a:rPr lang="zh-CN" altLang="zh-CN" sz="2800"/>
              <a:t>表达式语句</a:t>
            </a:r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(4) </a:t>
            </a:r>
            <a:r>
              <a:rPr lang="zh-CN" altLang="zh-CN" sz="2800"/>
              <a:t>空语句</a:t>
            </a:r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(5) </a:t>
            </a:r>
            <a:r>
              <a:rPr lang="zh-CN" altLang="zh-CN" sz="2800"/>
              <a:t>复合语句</a:t>
            </a:r>
            <a:endParaRPr lang="en-US" altLang="zh-CN" sz="2800"/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30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30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43015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3.3.2 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最基本的语句</a:t>
            </a: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----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赋值语句</a:t>
            </a:r>
            <a:endParaRPr lang="zh-CN" altLang="en-US" sz="4800" dirty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4035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50900" y="1828800"/>
            <a:ext cx="6846888" cy="3041650"/>
          </a:xfrm>
        </p:spPr>
        <p:txBody>
          <a:bodyPr/>
          <a:lstStyle/>
          <a:p>
            <a:pPr eaLnBrk="1" hangingPunct="1"/>
            <a:r>
              <a:rPr lang="zh-CN" altLang="zh-CN"/>
              <a:t>在</a:t>
            </a:r>
            <a:r>
              <a:rPr lang="en-US" altLang="zh-CN"/>
              <a:t>C</a:t>
            </a:r>
            <a:r>
              <a:rPr lang="zh-CN" altLang="zh-CN"/>
              <a:t>程序中，最常用的语句是：</a:t>
            </a:r>
            <a:endParaRPr lang="en-US" altLang="zh-CN"/>
          </a:p>
          <a:p>
            <a:pPr lvl="1" eaLnBrk="1" hangingPunct="1"/>
            <a:r>
              <a:rPr lang="zh-CN" altLang="zh-CN" sz="3200"/>
              <a:t>赋值语句</a:t>
            </a:r>
            <a:endParaRPr lang="en-US" altLang="zh-CN" sz="3200"/>
          </a:p>
          <a:p>
            <a:pPr lvl="1" eaLnBrk="1" hangingPunct="1"/>
            <a:r>
              <a:rPr lang="zh-CN" altLang="zh-CN" sz="3200"/>
              <a:t>输入输出语句</a:t>
            </a:r>
            <a:endParaRPr lang="en-US" altLang="zh-CN" sz="3200"/>
          </a:p>
          <a:p>
            <a:pPr eaLnBrk="1" hangingPunct="1"/>
            <a:r>
              <a:rPr lang="zh-CN" altLang="zh-CN"/>
              <a:t>其中最基本的是赋值语句</a:t>
            </a:r>
            <a:endParaRPr lang="en-US" altLang="zh-CN"/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40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40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44039" name="图片 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13" y="571500"/>
            <a:ext cx="8786812" cy="9017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3.3.2 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最基本的语句</a:t>
            </a: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----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赋值语句</a:t>
            </a:r>
            <a:endParaRPr lang="zh-CN" altLang="en-US" sz="4800" dirty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6148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42938" y="1857375"/>
            <a:ext cx="7500937" cy="44291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【</a:t>
            </a:r>
            <a:r>
              <a:rPr lang="zh-CN" altLang="zh-CN"/>
              <a:t>例</a:t>
            </a:r>
            <a:r>
              <a:rPr lang="en-US" altLang="zh-CN"/>
              <a:t>3.4】</a:t>
            </a:r>
            <a:r>
              <a:rPr lang="zh-CN" altLang="zh-CN"/>
              <a:t>给出三角形的三边长，求三角形面积。</a:t>
            </a:r>
            <a:endParaRPr lang="en-US" altLang="zh-CN"/>
          </a:p>
          <a:p>
            <a:pPr eaLnBrk="1" hangingPunct="1"/>
            <a:r>
              <a:rPr lang="zh-CN" altLang="zh-CN"/>
              <a:t>解题思路：假设给定的三个边符合构成三角形的条件</a:t>
            </a:r>
            <a:endParaRPr lang="en-US" altLang="zh-CN"/>
          </a:p>
          <a:p>
            <a:pPr eaLnBrk="1" hangingPunct="1"/>
            <a:r>
              <a:rPr lang="zh-CN" altLang="zh-CN"/>
              <a:t>关键是找到求三角形面积的公式</a:t>
            </a:r>
            <a:endParaRPr lang="en-US" altLang="zh-CN"/>
          </a:p>
          <a:p>
            <a:pPr eaLnBrk="1" hangingPunct="1"/>
            <a:r>
              <a:rPr lang="zh-CN" altLang="zh-CN"/>
              <a:t>公式为：</a:t>
            </a:r>
            <a:endParaRPr lang="en-US" altLang="zh-CN"/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    </a:t>
            </a:r>
            <a:r>
              <a:rPr lang="zh-CN" altLang="zh-CN"/>
              <a:t>其中</a:t>
            </a:r>
            <a:r>
              <a:rPr lang="en-US" altLang="zh-CN"/>
              <a:t>s=(a+b+c)/2</a:t>
            </a: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50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50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50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/>
        </p:nvGraphicFramePr>
        <p:xfrm>
          <a:off x="2492375" y="4500563"/>
          <a:ext cx="50800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5" name="公式" r:id="rId3" imgW="1828800" imgH="254000" progId="Equation.3">
                  <p:embed/>
                </p:oleObj>
              </mc:Choice>
              <mc:Fallback>
                <p:oleObj name="公式" r:id="rId3" imgW="1828800" imgH="254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4500563"/>
                        <a:ext cx="5080000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65" name="图片 8" descr="Untitled2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42938" y="500063"/>
            <a:ext cx="8143875" cy="6286500"/>
          </a:xfrm>
        </p:spPr>
        <p:txBody>
          <a:bodyPr/>
          <a:lstStyle/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math.h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/>
              <a:t>int main ( )</a:t>
            </a:r>
            <a:endParaRPr lang="zh-CN" altLang="zh-CN" sz="2800" dirty="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/>
              <a:t>{ double </a:t>
            </a:r>
            <a:r>
              <a:rPr lang="en-US" altLang="zh-CN" sz="2800" dirty="0" err="1"/>
              <a:t>a,b,c,s,area</a:t>
            </a:r>
            <a:r>
              <a:rPr lang="en-US" altLang="zh-CN" sz="2800" dirty="0"/>
              <a:t>; </a:t>
            </a:r>
            <a:endParaRPr lang="zh-CN" altLang="zh-CN" sz="2800" dirty="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/>
              <a:t>   a=3.67;                                </a:t>
            </a:r>
            <a:endParaRPr lang="zh-CN" altLang="zh-CN" sz="2800" dirty="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/>
              <a:t>   b=5.43;                            </a:t>
            </a:r>
            <a:endParaRPr lang="zh-CN" altLang="zh-CN" sz="2800" dirty="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/>
              <a:t>   c=6.21;                            </a:t>
            </a:r>
            <a:endParaRPr lang="zh-CN" altLang="zh-CN" sz="2800" dirty="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/>
              <a:t>   s=(</a:t>
            </a:r>
            <a:r>
              <a:rPr lang="en-US" altLang="zh-CN" sz="2800" dirty="0" err="1"/>
              <a:t>a+b+c</a:t>
            </a:r>
            <a:r>
              <a:rPr lang="en-US" altLang="zh-CN" sz="2800" dirty="0"/>
              <a:t>)/2;	                      </a:t>
            </a:r>
            <a:endParaRPr lang="zh-CN" altLang="zh-CN" sz="2800" dirty="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/>
              <a:t>   area=sqrt(s*(s-a)*(s-b)*(s-c));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("a=%f\tb=%f\</a:t>
            </a:r>
            <a:r>
              <a:rPr lang="en-US" altLang="zh-CN" sz="2800" dirty="0" err="1"/>
              <a:t>t%f</a:t>
            </a:r>
            <a:r>
              <a:rPr lang="en-US" altLang="zh-CN" sz="2800" dirty="0"/>
              <a:t>\n",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);     </a:t>
            </a:r>
            <a:endParaRPr lang="zh-CN" altLang="zh-CN" sz="2800" dirty="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/>
              <a:t>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("area=%f\</a:t>
            </a:r>
            <a:r>
              <a:rPr lang="en-US" altLang="zh-CN" sz="2800" dirty="0" err="1"/>
              <a:t>n",area</a:t>
            </a:r>
            <a:r>
              <a:rPr lang="en-US" altLang="zh-CN" sz="2800" dirty="0"/>
              <a:t>);                </a:t>
            </a:r>
            <a:endParaRPr lang="zh-CN" altLang="zh-CN" sz="2800" dirty="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/>
              <a:t>   return 0;</a:t>
            </a:r>
            <a:endParaRPr lang="zh-CN" altLang="zh-CN" sz="2800" dirty="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 dirty="0"/>
              <a:t> }</a:t>
            </a:r>
          </a:p>
        </p:txBody>
      </p:sp>
      <p:sp>
        <p:nvSpPr>
          <p:cNvPr id="4608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60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60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60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右大括号 9"/>
          <p:cNvSpPr>
            <a:spLocks/>
          </p:cNvSpPr>
          <p:nvPr/>
        </p:nvSpPr>
        <p:spPr bwMode="auto">
          <a:xfrm>
            <a:off x="2928938" y="2571750"/>
            <a:ext cx="285750" cy="11430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571875" y="2786063"/>
            <a:ext cx="3643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对边长</a:t>
            </a: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a</a:t>
            </a:r>
            <a:r>
              <a:rPr lang="zh-CN" altLang="en-US" sz="2800" b="1">
                <a:solidFill>
                  <a:srgbClr val="0000CC"/>
                </a:solidFill>
                <a:latin typeface="Arial" pitchFamily="34" charset="0"/>
              </a:rPr>
              <a:t>、</a:t>
            </a: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b</a:t>
            </a:r>
            <a:r>
              <a:rPr lang="zh-CN" altLang="en-US" sz="2800" b="1">
                <a:solidFill>
                  <a:srgbClr val="0000CC"/>
                </a:solidFill>
                <a:latin typeface="Arial" pitchFamily="34" charset="0"/>
              </a:rPr>
              <a:t>、</a:t>
            </a: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c</a:t>
            </a: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赋值</a:t>
            </a:r>
            <a:endParaRPr lang="zh-CN" altLang="en-US" sz="2800" b="1">
              <a:solidFill>
                <a:srgbClr val="0000CC"/>
              </a:solidFill>
              <a:latin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214813" y="3857625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计算</a:t>
            </a: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s</a:t>
            </a:r>
            <a:endParaRPr lang="zh-CN" altLang="en-US" sz="2800" b="1">
              <a:solidFill>
                <a:srgbClr val="0000CC"/>
              </a:solidFill>
              <a:latin typeface="Arial" pitchFamily="34" charset="0"/>
            </a:endParaRPr>
          </a:p>
        </p:txBody>
      </p:sp>
      <p:sp>
        <p:nvSpPr>
          <p:cNvPr id="14" name="圆角矩形标注 13"/>
          <p:cNvSpPr>
            <a:spLocks noChangeArrowheads="1"/>
          </p:cNvSpPr>
          <p:nvPr/>
        </p:nvSpPr>
        <p:spPr bwMode="auto">
          <a:xfrm>
            <a:off x="7000875" y="3500438"/>
            <a:ext cx="1928813" cy="642937"/>
          </a:xfrm>
          <a:prstGeom prst="wedgeRoundRectCallout">
            <a:avLst>
              <a:gd name="adj1" fmla="val -62750"/>
              <a:gd name="adj2" fmla="val 12317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计算</a:t>
            </a: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area</a:t>
            </a:r>
            <a:endParaRPr lang="zh-CN" altLang="en-US" sz="2800" b="1">
              <a:solidFill>
                <a:srgbClr val="0000CC"/>
              </a:solidFill>
              <a:latin typeface="Arial" pitchFamily="34" charset="0"/>
            </a:endParaRPr>
          </a:p>
        </p:txBody>
      </p:sp>
      <p:pic>
        <p:nvPicPr>
          <p:cNvPr id="46091" name="图片 12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42938" y="500063"/>
            <a:ext cx="8143875" cy="6286500"/>
          </a:xfrm>
        </p:spPr>
        <p:txBody>
          <a:bodyPr/>
          <a:lstStyle/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#include &lt;math.h&gt;</a:t>
            </a:r>
            <a:endParaRPr lang="zh-CN" altLang="zh-CN" sz="280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int main ( )</a:t>
            </a:r>
            <a:endParaRPr lang="zh-CN" altLang="zh-CN" sz="280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{ double a,b,c,s,area; </a:t>
            </a:r>
            <a:endParaRPr lang="zh-CN" altLang="zh-CN" sz="280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 a=3.67;                                </a:t>
            </a:r>
            <a:endParaRPr lang="zh-CN" altLang="zh-CN" sz="280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 b=5.43;                            </a:t>
            </a:r>
            <a:endParaRPr lang="zh-CN" altLang="zh-CN" sz="280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 c=6.21;                            </a:t>
            </a:r>
            <a:endParaRPr lang="zh-CN" altLang="zh-CN" sz="280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 s=(a+b+c)/2;	                      </a:t>
            </a:r>
            <a:endParaRPr lang="zh-CN" altLang="zh-CN" sz="280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 area=sqrt(s*(s-a)*(s-b)*(s-c));   printf("a=%f\tb=%f\t%f\n",a,b,c);     </a:t>
            </a:r>
            <a:endParaRPr lang="zh-CN" altLang="zh-CN" sz="280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 printf("area=%f\n",area);                </a:t>
            </a:r>
            <a:endParaRPr lang="zh-CN" altLang="zh-CN" sz="280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 return 0;</a:t>
            </a:r>
            <a:endParaRPr lang="zh-CN" altLang="zh-CN" sz="280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}</a:t>
            </a:r>
          </a:p>
        </p:txBody>
      </p:sp>
      <p:sp>
        <p:nvSpPr>
          <p:cNvPr id="4710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71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71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71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" name="圆角矩形标注 13"/>
          <p:cNvSpPr>
            <a:spLocks noChangeArrowheads="1"/>
          </p:cNvSpPr>
          <p:nvPr/>
        </p:nvSpPr>
        <p:spPr bwMode="auto">
          <a:xfrm>
            <a:off x="3143250" y="3000375"/>
            <a:ext cx="4000500" cy="642938"/>
          </a:xfrm>
          <a:prstGeom prst="wedgeRoundRectCallout">
            <a:avLst>
              <a:gd name="adj1" fmla="val -56972"/>
              <a:gd name="adj2" fmla="val 173833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数学函数，</a:t>
            </a:r>
            <a:r>
              <a:rPr lang="zh-CN" altLang="zh-CN" sz="2800" b="1">
                <a:solidFill>
                  <a:srgbClr val="FF0000"/>
                </a:solidFill>
                <a:latin typeface="Arial" pitchFamily="34" charset="0"/>
              </a:rPr>
              <a:t>计算</a:t>
            </a: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平方根</a:t>
            </a:r>
          </a:p>
        </p:txBody>
      </p: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2214563" y="4786313"/>
            <a:ext cx="8572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714875" y="928688"/>
            <a:ext cx="3643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调用数学函数</a:t>
            </a:r>
            <a:r>
              <a:rPr lang="zh-CN" altLang="en-US" sz="2800" b="1">
                <a:solidFill>
                  <a:srgbClr val="0000CC"/>
                </a:solidFill>
                <a:latin typeface="Arial" pitchFamily="34" charset="0"/>
              </a:rPr>
              <a:t>加此行</a:t>
            </a:r>
          </a:p>
        </p:txBody>
      </p:sp>
      <p:pic>
        <p:nvPicPr>
          <p:cNvPr id="47114" name="图片 9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642938" y="500063"/>
            <a:ext cx="8143875" cy="6286500"/>
          </a:xfrm>
        </p:spPr>
        <p:txBody>
          <a:bodyPr/>
          <a:lstStyle/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#include &lt;math.h&gt;</a:t>
            </a:r>
            <a:endParaRPr lang="zh-CN" altLang="zh-CN" sz="280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int main ( )</a:t>
            </a:r>
            <a:endParaRPr lang="zh-CN" altLang="zh-CN" sz="280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{ double a,b,c,s,area; </a:t>
            </a:r>
            <a:endParaRPr lang="zh-CN" altLang="zh-CN" sz="280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 a=3.67;                                </a:t>
            </a:r>
            <a:endParaRPr lang="zh-CN" altLang="zh-CN" sz="280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 b=5.43;                            </a:t>
            </a:r>
            <a:endParaRPr lang="zh-CN" altLang="zh-CN" sz="280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 c=6.21;                            </a:t>
            </a:r>
            <a:endParaRPr lang="zh-CN" altLang="zh-CN" sz="280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 s=(a+b+c)/2;	                      </a:t>
            </a:r>
            <a:endParaRPr lang="zh-CN" altLang="zh-CN" sz="280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 area=sqrt(s*(s-a)*(s-b)*(s-c));   printf("a=%f\tb=%f\t%f\n",a,b,c);     </a:t>
            </a:r>
            <a:endParaRPr lang="zh-CN" altLang="zh-CN" sz="280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 printf("area=%f\n",area);                </a:t>
            </a:r>
            <a:endParaRPr lang="zh-CN" altLang="zh-CN" sz="280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  return 0;</a:t>
            </a:r>
            <a:endParaRPr lang="zh-CN" altLang="zh-CN" sz="2800"/>
          </a:p>
          <a:p>
            <a:pPr eaLnBrk="1" hangingPunct="1"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2800"/>
              <a:t> }</a:t>
            </a:r>
          </a:p>
        </p:txBody>
      </p:sp>
      <p:sp>
        <p:nvSpPr>
          <p:cNvPr id="4813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81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81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4" name="圆角矩形标注 13"/>
          <p:cNvSpPr>
            <a:spLocks noChangeArrowheads="1"/>
          </p:cNvSpPr>
          <p:nvPr/>
        </p:nvSpPr>
        <p:spPr bwMode="auto">
          <a:xfrm>
            <a:off x="4071938" y="2714625"/>
            <a:ext cx="4244975" cy="1143000"/>
          </a:xfrm>
          <a:prstGeom prst="wedgeRoundRectCallout">
            <a:avLst>
              <a:gd name="adj1" fmla="val -28935"/>
              <a:gd name="adj2" fmla="val 12117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FF0000"/>
                </a:solidFill>
                <a:latin typeface="Arial" pitchFamily="34" charset="0"/>
              </a:rPr>
              <a:t>转义字符</a:t>
            </a: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，</a:t>
            </a:r>
            <a:r>
              <a:rPr lang="zh-CN" altLang="zh-CN" sz="2800" b="1">
                <a:solidFill>
                  <a:srgbClr val="FF0000"/>
                </a:solidFill>
                <a:latin typeface="Arial" pitchFamily="34" charset="0"/>
              </a:rPr>
              <a:t>使输出位置跳到下一个</a:t>
            </a:r>
            <a:r>
              <a:rPr lang="en-US" altLang="zh-CN" sz="2800" b="1">
                <a:solidFill>
                  <a:srgbClr val="FF0000"/>
                </a:solidFill>
                <a:latin typeface="Arial" pitchFamily="34" charset="0"/>
              </a:rPr>
              <a:t>tab</a:t>
            </a:r>
            <a:r>
              <a:rPr lang="zh-CN" altLang="zh-CN" sz="2800" b="1">
                <a:solidFill>
                  <a:srgbClr val="FF0000"/>
                </a:solidFill>
                <a:latin typeface="Arial" pitchFamily="34" charset="0"/>
              </a:rPr>
              <a:t>位置</a:t>
            </a:r>
            <a:endParaRPr lang="zh-CN" altLang="en-US" sz="2800" b="1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48136" name="TextBox 15"/>
          <p:cNvSpPr txBox="1">
            <a:spLocks noChangeArrowheads="1"/>
          </p:cNvSpPr>
          <p:nvPr/>
        </p:nvSpPr>
        <p:spPr bwMode="auto">
          <a:xfrm>
            <a:off x="4714875" y="928688"/>
            <a:ext cx="3643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调用数学函数</a:t>
            </a:r>
            <a:r>
              <a:rPr lang="zh-CN" altLang="en-US" sz="2800" b="1">
                <a:solidFill>
                  <a:srgbClr val="0000CC"/>
                </a:solidFill>
                <a:latin typeface="Arial" pitchFamily="34" charset="0"/>
              </a:rPr>
              <a:t>加此行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357563" y="4714875"/>
            <a:ext cx="428625" cy="50006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643438" y="4714875"/>
            <a:ext cx="428625" cy="50006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5786438"/>
            <a:ext cx="78771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0" name="图片 11" descr="Untitled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0" grpId="0" animBg="1"/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28625" y="857250"/>
            <a:ext cx="8104188" cy="49482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1.</a:t>
            </a:r>
            <a:r>
              <a:rPr lang="zh-CN" altLang="zh-CN" b="1"/>
              <a:t>赋值运算符</a:t>
            </a:r>
            <a:endParaRPr lang="en-US" altLang="zh-CN" b="1"/>
          </a:p>
          <a:p>
            <a:pPr lvl="1" eaLnBrk="1" hangingPunct="1"/>
            <a:r>
              <a:rPr lang="zh-CN" altLang="zh-CN">
                <a:latin typeface="Arial" pitchFamily="34" charset="0"/>
              </a:rPr>
              <a:t>“</a:t>
            </a:r>
            <a:r>
              <a:rPr lang="zh-CN" altLang="zh-CN"/>
              <a:t>＝</a:t>
            </a:r>
            <a:r>
              <a:rPr lang="zh-CN" altLang="zh-CN">
                <a:latin typeface="Arial" pitchFamily="34" charset="0"/>
              </a:rPr>
              <a:t>”</a:t>
            </a:r>
            <a:r>
              <a:rPr lang="zh-CN" altLang="zh-CN"/>
              <a:t>是赋值运算符</a:t>
            </a:r>
            <a:endParaRPr lang="en-US" altLang="zh-CN"/>
          </a:p>
          <a:p>
            <a:pPr lvl="1" eaLnBrk="1" hangingPunct="1"/>
            <a:r>
              <a:rPr lang="zh-CN" altLang="zh-CN"/>
              <a:t>作用是将一个数据赋给一个变量</a:t>
            </a:r>
            <a:endParaRPr lang="en-US" altLang="zh-CN"/>
          </a:p>
          <a:p>
            <a:pPr lvl="1" eaLnBrk="1" hangingPunct="1"/>
            <a:r>
              <a:rPr lang="zh-CN" altLang="zh-CN"/>
              <a:t>也可以将一个表达式的值赋给一个变量</a:t>
            </a:r>
            <a:endParaRPr lang="zh-CN" altLang="en-US"/>
          </a:p>
          <a:p>
            <a:pPr lvl="1" eaLnBrk="1" hangingPunct="1"/>
            <a:endParaRPr lang="zh-CN" altLang="en-US" b="1"/>
          </a:p>
          <a:p>
            <a:pPr eaLnBrk="1" hangingPunct="1">
              <a:buFontTx/>
              <a:buNone/>
            </a:pPr>
            <a:r>
              <a:rPr lang="en-US" altLang="zh-CN" b="1"/>
              <a:t>2.</a:t>
            </a:r>
            <a:r>
              <a:rPr lang="zh-CN" altLang="zh-CN" b="1"/>
              <a:t>复合的赋值运算符</a:t>
            </a:r>
            <a:endParaRPr lang="en-US" altLang="zh-CN" b="1"/>
          </a:p>
          <a:p>
            <a:pPr lvl="1" eaLnBrk="1" hangingPunct="1"/>
            <a:r>
              <a:rPr lang="zh-CN" altLang="zh-CN"/>
              <a:t>在赋值符</a:t>
            </a:r>
            <a:r>
              <a:rPr lang="zh-CN" altLang="zh-CN">
                <a:latin typeface="Arial" pitchFamily="34" charset="0"/>
              </a:rPr>
              <a:t>“</a:t>
            </a:r>
            <a:r>
              <a:rPr lang="zh-CN" altLang="zh-CN"/>
              <a:t>＝</a:t>
            </a:r>
            <a:r>
              <a:rPr lang="zh-CN" altLang="zh-CN">
                <a:latin typeface="Arial" pitchFamily="34" charset="0"/>
              </a:rPr>
              <a:t>”</a:t>
            </a:r>
            <a:r>
              <a:rPr lang="zh-CN" altLang="zh-CN"/>
              <a:t>之前加上其他运算符，可以构成复合的运算符</a:t>
            </a:r>
            <a:endParaRPr lang="en-US" altLang="zh-CN"/>
          </a:p>
          <a:p>
            <a:pPr lvl="1" eaLnBrk="1" hangingPunct="1"/>
            <a:r>
              <a:rPr lang="zh-CN" altLang="zh-CN"/>
              <a:t>ａ＋＝３</a:t>
            </a:r>
            <a:r>
              <a:rPr lang="en-US" altLang="zh-CN"/>
              <a:t>        </a:t>
            </a:r>
            <a:r>
              <a:rPr lang="zh-CN" altLang="zh-CN"/>
              <a:t>等价于</a:t>
            </a:r>
            <a:r>
              <a:rPr lang="en-US" altLang="zh-CN"/>
              <a:t>  </a:t>
            </a:r>
            <a:r>
              <a:rPr lang="zh-CN" altLang="zh-CN"/>
              <a:t>ａ＝ａ＋３</a:t>
            </a:r>
            <a:endParaRPr lang="zh-CN" altLang="en-US"/>
          </a:p>
        </p:txBody>
      </p:sp>
      <p:pic>
        <p:nvPicPr>
          <p:cNvPr id="49155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28625" y="857250"/>
            <a:ext cx="8153400" cy="571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3.</a:t>
            </a:r>
            <a:r>
              <a:rPr lang="zh-CN" altLang="zh-CN" b="1"/>
              <a:t>赋值表达式</a:t>
            </a:r>
            <a:endParaRPr lang="en-US" altLang="zh-CN" b="1"/>
          </a:p>
          <a:p>
            <a:pPr lvl="1" eaLnBrk="1" hangingPunct="1"/>
            <a:r>
              <a:rPr lang="zh-CN" altLang="zh-CN"/>
              <a:t>一般形式为</a:t>
            </a:r>
            <a:r>
              <a:rPr lang="zh-CN" altLang="en-US"/>
              <a:t>：</a:t>
            </a:r>
            <a:endParaRPr lang="zh-CN" altLang="zh-CN"/>
          </a:p>
          <a:p>
            <a:pPr lvl="1" eaLnBrk="1" hangingPunct="1">
              <a:buFontTx/>
              <a:buNone/>
            </a:pPr>
            <a:r>
              <a:rPr lang="en-US" altLang="zh-CN"/>
              <a:t>   </a:t>
            </a:r>
            <a:r>
              <a:rPr lang="zh-CN" altLang="zh-CN"/>
              <a:t>变量</a:t>
            </a:r>
            <a:r>
              <a:rPr lang="en-US" altLang="zh-CN"/>
              <a:t>  </a:t>
            </a:r>
            <a:r>
              <a:rPr lang="zh-CN" altLang="zh-CN"/>
              <a:t>赋值运算符</a:t>
            </a:r>
            <a:r>
              <a:rPr lang="en-US" altLang="zh-CN"/>
              <a:t>  </a:t>
            </a:r>
            <a:r>
              <a:rPr lang="zh-CN" altLang="zh-CN"/>
              <a:t>表达式</a:t>
            </a:r>
            <a:endParaRPr lang="en-US" altLang="zh-CN"/>
          </a:p>
          <a:p>
            <a:pPr lvl="1" eaLnBrk="1" hangingPunct="1"/>
            <a:r>
              <a:rPr lang="zh-CN" altLang="zh-CN"/>
              <a:t>对赋值表达式求解的过程：</a:t>
            </a:r>
            <a:endParaRPr lang="en-US" altLang="zh-CN"/>
          </a:p>
          <a:p>
            <a:pPr lvl="2" eaLnBrk="1" hangingPunct="1"/>
            <a:r>
              <a:rPr lang="zh-CN" altLang="zh-CN"/>
              <a:t>求赋值运算符</a:t>
            </a:r>
            <a:r>
              <a:rPr lang="zh-CN" altLang="zh-CN">
                <a:solidFill>
                  <a:srgbClr val="FF0000"/>
                </a:solidFill>
              </a:rPr>
              <a:t>右侧</a:t>
            </a:r>
            <a:r>
              <a:rPr lang="zh-CN" altLang="zh-CN"/>
              <a:t>的</a:t>
            </a:r>
            <a:r>
              <a:rPr lang="zh-CN" altLang="zh-CN">
                <a:latin typeface="Arial" pitchFamily="34" charset="0"/>
              </a:rPr>
              <a:t>“</a:t>
            </a:r>
            <a:r>
              <a:rPr lang="zh-CN" altLang="zh-CN"/>
              <a:t>表达式</a:t>
            </a:r>
            <a:r>
              <a:rPr lang="zh-CN" altLang="zh-CN">
                <a:latin typeface="Arial" pitchFamily="34" charset="0"/>
              </a:rPr>
              <a:t>”</a:t>
            </a:r>
            <a:r>
              <a:rPr lang="zh-CN" altLang="zh-CN"/>
              <a:t>的值</a:t>
            </a:r>
            <a:endParaRPr lang="en-US" altLang="zh-CN"/>
          </a:p>
          <a:p>
            <a:pPr lvl="2" eaLnBrk="1" hangingPunct="1"/>
            <a:r>
              <a:rPr lang="zh-CN" altLang="zh-CN"/>
              <a:t>赋给赋值运算符</a:t>
            </a:r>
            <a:r>
              <a:rPr lang="zh-CN" altLang="zh-CN">
                <a:solidFill>
                  <a:srgbClr val="FF0000"/>
                </a:solidFill>
              </a:rPr>
              <a:t>左侧</a:t>
            </a:r>
            <a:r>
              <a:rPr lang="zh-CN" altLang="zh-CN"/>
              <a:t>的变量</a:t>
            </a:r>
            <a:endParaRPr lang="zh-CN" altLang="en-US"/>
          </a:p>
          <a:p>
            <a:pPr lvl="1" eaLnBrk="1" hangingPunct="1"/>
            <a:r>
              <a:rPr lang="zh-CN" altLang="zh-CN"/>
              <a:t>赋值表达式</a:t>
            </a:r>
            <a:r>
              <a:rPr lang="zh-CN" altLang="zh-CN">
                <a:latin typeface="Arial" pitchFamily="34" charset="0"/>
              </a:rPr>
              <a:t>“</a:t>
            </a:r>
            <a:r>
              <a:rPr lang="en-US" altLang="zh-CN"/>
              <a:t>a=3*5</a:t>
            </a:r>
            <a:r>
              <a:rPr lang="zh-CN" altLang="zh-CN">
                <a:latin typeface="Arial" pitchFamily="34" charset="0"/>
              </a:rPr>
              <a:t>”</a:t>
            </a:r>
            <a:r>
              <a:rPr lang="zh-CN" altLang="zh-CN"/>
              <a:t>的值为</a:t>
            </a:r>
            <a:r>
              <a:rPr lang="en-US" altLang="zh-CN"/>
              <a:t>15</a:t>
            </a:r>
            <a:r>
              <a:rPr lang="zh-CN" altLang="zh-CN"/>
              <a:t>，对表达式求解后，变量</a:t>
            </a:r>
            <a:r>
              <a:rPr lang="en-US" altLang="zh-CN"/>
              <a:t>a</a:t>
            </a:r>
            <a:r>
              <a:rPr lang="zh-CN" altLang="zh-CN"/>
              <a:t>的值和表达式的值都是</a:t>
            </a:r>
            <a:r>
              <a:rPr lang="en-US" altLang="zh-CN"/>
              <a:t>15</a:t>
            </a:r>
          </a:p>
          <a:p>
            <a:pPr lvl="1" eaLnBrk="1" hangingPunct="1"/>
            <a:r>
              <a:rPr lang="zh-CN" altLang="zh-CN">
                <a:latin typeface="Arial" pitchFamily="34" charset="0"/>
              </a:rPr>
              <a:t>“</a:t>
            </a:r>
            <a:r>
              <a:rPr lang="en-US" altLang="zh-CN"/>
              <a:t>a=(b=5)</a:t>
            </a:r>
            <a:r>
              <a:rPr lang="zh-CN" altLang="zh-CN">
                <a:latin typeface="Arial" pitchFamily="34" charset="0"/>
              </a:rPr>
              <a:t>”</a:t>
            </a:r>
            <a:r>
              <a:rPr lang="zh-CN" altLang="zh-CN"/>
              <a:t>和</a:t>
            </a:r>
            <a:r>
              <a:rPr lang="zh-CN" altLang="zh-CN">
                <a:latin typeface="Arial" pitchFamily="34" charset="0"/>
              </a:rPr>
              <a:t>“</a:t>
            </a:r>
            <a:r>
              <a:rPr lang="en-US" altLang="zh-CN"/>
              <a:t>a=b=5</a:t>
            </a:r>
            <a:r>
              <a:rPr lang="zh-CN" altLang="zh-CN">
                <a:latin typeface="Arial" pitchFamily="34" charset="0"/>
              </a:rPr>
              <a:t>”</a:t>
            </a:r>
            <a:r>
              <a:rPr lang="zh-CN" altLang="zh-CN"/>
              <a:t>等价</a:t>
            </a:r>
            <a:endParaRPr lang="en-US" altLang="zh-CN"/>
          </a:p>
          <a:p>
            <a:pPr lvl="1" eaLnBrk="1" hangingPunct="1"/>
            <a:r>
              <a:rPr lang="zh-CN" altLang="en-US">
                <a:latin typeface="Arial" pitchFamily="34" charset="0"/>
              </a:rPr>
              <a:t>“</a:t>
            </a:r>
            <a:r>
              <a:rPr lang="en-US" altLang="zh-CN"/>
              <a:t>a=b</a:t>
            </a:r>
            <a:r>
              <a:rPr lang="zh-CN" altLang="en-US">
                <a:latin typeface="Arial" pitchFamily="34" charset="0"/>
              </a:rPr>
              <a:t>”</a:t>
            </a:r>
            <a:r>
              <a:rPr lang="zh-CN" altLang="en-US"/>
              <a:t>和</a:t>
            </a:r>
            <a:r>
              <a:rPr lang="zh-CN" altLang="en-US">
                <a:latin typeface="Arial" pitchFamily="34" charset="0"/>
              </a:rPr>
              <a:t>“</a:t>
            </a:r>
            <a:r>
              <a:rPr lang="en-US" altLang="zh-CN"/>
              <a:t>b=a</a:t>
            </a:r>
            <a:r>
              <a:rPr lang="zh-CN" altLang="en-US">
                <a:latin typeface="Arial" pitchFamily="34" charset="0"/>
              </a:rPr>
              <a:t>”</a:t>
            </a:r>
            <a:r>
              <a:rPr lang="zh-CN" altLang="en-US"/>
              <a:t>含义不同</a:t>
            </a:r>
          </a:p>
        </p:txBody>
      </p:sp>
      <p:pic>
        <p:nvPicPr>
          <p:cNvPr id="50179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32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73200" y="5286375"/>
              <a:ext cx="1588" cy="1588"/>
            </p14:xfrm>
          </p:contentPart>
        </mc:Choice>
        <mc:Fallback xmlns="">
          <p:pic>
            <p:nvPicPr>
              <p:cNvPr id="532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1912" y="5245087"/>
                <a:ext cx="84164" cy="8416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428625" y="857250"/>
            <a:ext cx="8153400" cy="56435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/>
              <a:t>4.</a:t>
            </a:r>
            <a:r>
              <a:rPr lang="zh-CN" altLang="zh-CN" sz="2800" b="1"/>
              <a:t>赋值过程中的类型转换</a:t>
            </a:r>
            <a:endParaRPr lang="en-US" altLang="zh-CN" sz="2800" b="1"/>
          </a:p>
          <a:p>
            <a:pPr lvl="1" eaLnBrk="1" hangingPunct="1"/>
            <a:r>
              <a:rPr lang="zh-CN" altLang="zh-CN" sz="2400"/>
              <a:t>两侧类型一致</a:t>
            </a:r>
            <a:r>
              <a:rPr lang="zh-CN" altLang="en-US" sz="2400"/>
              <a:t>时</a:t>
            </a:r>
            <a:r>
              <a:rPr lang="zh-CN" altLang="zh-CN" sz="2400"/>
              <a:t>，直接赋值</a:t>
            </a:r>
            <a:endParaRPr lang="en-US" altLang="zh-CN" sz="2400"/>
          </a:p>
          <a:p>
            <a:pPr lvl="1" eaLnBrk="1" hangingPunct="1"/>
            <a:r>
              <a:rPr lang="zh-CN" altLang="zh-CN" sz="2400"/>
              <a:t>两侧类型不一致，但都是算术类型时，</a:t>
            </a:r>
            <a:r>
              <a:rPr lang="zh-CN" altLang="en-US" sz="2400"/>
              <a:t>自动将右侧的</a:t>
            </a:r>
            <a:r>
              <a:rPr lang="zh-CN" altLang="zh-CN" sz="2400"/>
              <a:t>类型转换</a:t>
            </a:r>
            <a:r>
              <a:rPr lang="zh-CN" altLang="en-US" sz="2400"/>
              <a:t>为左侧类型后赋值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定义变量时要防止数据溢出</a:t>
            </a:r>
          </a:p>
          <a:p>
            <a:pPr eaLnBrk="1" hangingPunct="1">
              <a:buFontTx/>
              <a:buNone/>
            </a:pPr>
            <a:r>
              <a:rPr lang="en-US" altLang="zh-CN" sz="2800" b="1"/>
              <a:t>5.</a:t>
            </a:r>
            <a:r>
              <a:rPr lang="zh-CN" altLang="zh-CN" sz="2800" b="1"/>
              <a:t>赋值表达式和赋值语句</a:t>
            </a:r>
            <a:endParaRPr lang="en-US" altLang="zh-CN" sz="2800" b="1"/>
          </a:p>
          <a:p>
            <a:pPr lvl="1" eaLnBrk="1" hangingPunct="1"/>
            <a:r>
              <a:rPr lang="zh-CN" altLang="zh-CN" sz="2400"/>
              <a:t>赋值表达式的末尾没有分号，而赋值语句有</a:t>
            </a:r>
            <a:r>
              <a:rPr lang="zh-CN" altLang="en-US" sz="2400"/>
              <a:t>分号</a:t>
            </a:r>
            <a:endParaRPr lang="en-US" altLang="zh-CN" sz="2400"/>
          </a:p>
          <a:p>
            <a:pPr lvl="1" eaLnBrk="1" hangingPunct="1"/>
            <a:r>
              <a:rPr lang="zh-CN" altLang="zh-CN" sz="2400"/>
              <a:t>一个表达式可以包含赋值表达式，但决不能包含赋值语句</a:t>
            </a:r>
            <a:endParaRPr lang="zh-CN" altLang="en-US" sz="2400"/>
          </a:p>
          <a:p>
            <a:pPr eaLnBrk="1" hangingPunct="1">
              <a:buFontTx/>
              <a:buNone/>
            </a:pPr>
            <a:r>
              <a:rPr lang="en-US" altLang="zh-CN" sz="2800" b="1"/>
              <a:t>6.</a:t>
            </a:r>
            <a:r>
              <a:rPr lang="zh-CN" altLang="zh-CN" sz="2800" b="1"/>
              <a:t>变量赋初值</a:t>
            </a:r>
            <a:endParaRPr lang="en-US" altLang="zh-CN" sz="2800" b="1"/>
          </a:p>
          <a:p>
            <a:pPr lvl="1" eaLnBrk="1" hangingPunct="1">
              <a:buFontTx/>
              <a:buNone/>
            </a:pPr>
            <a:r>
              <a:rPr lang="en-US" altLang="zh-CN" sz="2400"/>
              <a:t>int a=3,b=3,c;</a:t>
            </a:r>
          </a:p>
          <a:p>
            <a:pPr lvl="1" eaLnBrk="1" hangingPunct="1">
              <a:buFontTx/>
              <a:buNone/>
            </a:pPr>
            <a:r>
              <a:rPr lang="en-US" altLang="zh-CN" sz="2400"/>
              <a:t>int a=3;  </a:t>
            </a:r>
            <a:r>
              <a:rPr lang="zh-CN" altLang="en-US" sz="2400"/>
              <a:t>相当于  </a:t>
            </a:r>
            <a:r>
              <a:rPr lang="en-US" altLang="zh-CN" sz="2400"/>
              <a:t>int a;   a=3;</a:t>
            </a:r>
          </a:p>
        </p:txBody>
      </p:sp>
      <p:pic>
        <p:nvPicPr>
          <p:cNvPr id="51203" name="图片 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0" y="887413"/>
            <a:ext cx="7021513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3.1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顺序程序设计举例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85813" y="1857375"/>
            <a:ext cx="7632700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  【</a:t>
            </a:r>
            <a:r>
              <a:rPr lang="zh-CN" altLang="zh-CN"/>
              <a:t>例</a:t>
            </a:r>
            <a:r>
              <a:rPr lang="en-US" altLang="zh-CN"/>
              <a:t>3.2】</a:t>
            </a:r>
            <a:r>
              <a:rPr lang="zh-CN" altLang="zh-CN"/>
              <a:t>计算存款利息。有</a:t>
            </a:r>
            <a:r>
              <a:rPr lang="en-US" altLang="zh-CN"/>
              <a:t>1000</a:t>
            </a:r>
            <a:r>
              <a:rPr lang="zh-CN" altLang="zh-CN"/>
              <a:t>元，想存一年。有三种方法可选：</a:t>
            </a:r>
            <a:endParaRPr lang="en-US" altLang="zh-CN"/>
          </a:p>
          <a:p>
            <a:pPr lvl="1" eaLnBrk="1" hangingPunct="1">
              <a:buFontTx/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00CC"/>
                </a:solidFill>
              </a:rPr>
              <a:t>(1)</a:t>
            </a:r>
            <a:r>
              <a:rPr lang="zh-CN" altLang="zh-CN">
                <a:solidFill>
                  <a:srgbClr val="0000CC"/>
                </a:solidFill>
              </a:rPr>
              <a:t>活期，年利率为</a:t>
            </a:r>
            <a:r>
              <a:rPr lang="en-US" altLang="zh-CN">
                <a:solidFill>
                  <a:srgbClr val="0000CC"/>
                </a:solidFill>
              </a:rPr>
              <a:t>r1</a:t>
            </a:r>
          </a:p>
          <a:p>
            <a:pPr lvl="1" eaLnBrk="1" hangingPunct="1">
              <a:buFontTx/>
              <a:buNone/>
            </a:pPr>
            <a:r>
              <a:rPr lang="en-US" altLang="zh-CN">
                <a:solidFill>
                  <a:srgbClr val="0000CC"/>
                </a:solidFill>
              </a:rPr>
              <a:t>  (2)</a:t>
            </a:r>
            <a:r>
              <a:rPr lang="zh-CN" altLang="zh-CN">
                <a:solidFill>
                  <a:srgbClr val="0000CC"/>
                </a:solidFill>
              </a:rPr>
              <a:t>一年期定期，年利率为</a:t>
            </a:r>
            <a:r>
              <a:rPr lang="en-US" altLang="zh-CN">
                <a:solidFill>
                  <a:srgbClr val="0000CC"/>
                </a:solidFill>
              </a:rPr>
              <a:t>r2</a:t>
            </a:r>
          </a:p>
          <a:p>
            <a:pPr lvl="1" eaLnBrk="1" hangingPunct="1">
              <a:buFontTx/>
              <a:buNone/>
            </a:pPr>
            <a:r>
              <a:rPr lang="en-US" altLang="zh-CN">
                <a:solidFill>
                  <a:srgbClr val="0000CC"/>
                </a:solidFill>
              </a:rPr>
              <a:t>  (3)</a:t>
            </a:r>
            <a:r>
              <a:rPr lang="zh-CN" altLang="zh-CN">
                <a:solidFill>
                  <a:srgbClr val="0000CC"/>
                </a:solidFill>
              </a:rPr>
              <a:t>存两次半年定期，年利率为</a:t>
            </a:r>
            <a:r>
              <a:rPr lang="en-US" altLang="zh-CN">
                <a:solidFill>
                  <a:srgbClr val="0000CC"/>
                </a:solidFill>
              </a:rPr>
              <a:t>r3</a:t>
            </a:r>
          </a:p>
          <a:p>
            <a:pPr eaLnBrk="1" hangingPunct="1">
              <a:buFontTx/>
              <a:buNone/>
            </a:pPr>
            <a:r>
              <a:rPr lang="en-US" altLang="zh-CN"/>
              <a:t>   </a:t>
            </a:r>
            <a:r>
              <a:rPr lang="zh-CN" altLang="zh-CN"/>
              <a:t>请分别计算出一年后按三种方法所得到的本息和。</a:t>
            </a:r>
            <a:endParaRPr lang="en-US" altLang="zh-CN"/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7173" name="图片 4" descr="Untitled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 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数据的输入输出</a:t>
            </a:r>
            <a:endParaRPr lang="zh-CN" altLang="en-US" sz="4800" dirty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66800" y="1828800"/>
            <a:ext cx="7424738" cy="38211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>
                <a:hlinkClick r:id="rId2" action="ppaction://hlinksldjump"/>
              </a:rPr>
              <a:t>3.4.1 </a:t>
            </a:r>
            <a:r>
              <a:rPr lang="zh-CN" altLang="zh-CN" sz="3600">
                <a:hlinkClick r:id="rId2" action="ppaction://hlinksldjump"/>
              </a:rPr>
              <a:t>输入输出举例</a:t>
            </a:r>
            <a:endParaRPr lang="en-US" altLang="zh-CN" sz="3600"/>
          </a:p>
          <a:p>
            <a:pPr eaLnBrk="1" hangingPunct="1">
              <a:buFontTx/>
              <a:buNone/>
            </a:pPr>
            <a:r>
              <a:rPr lang="en-US" altLang="zh-CN" sz="3600">
                <a:hlinkClick r:id="rId3" action="ppaction://hlinksldjump"/>
              </a:rPr>
              <a:t>3.4.2 </a:t>
            </a:r>
            <a:r>
              <a:rPr lang="zh-CN" altLang="zh-CN" sz="3600">
                <a:hlinkClick r:id="rId3" action="ppaction://hlinksldjump"/>
              </a:rPr>
              <a:t>有关数据输入输出的概念</a:t>
            </a:r>
            <a:endParaRPr lang="en-US" altLang="zh-CN" sz="3600"/>
          </a:p>
          <a:p>
            <a:pPr eaLnBrk="1" hangingPunct="1">
              <a:buFontTx/>
              <a:buNone/>
            </a:pPr>
            <a:r>
              <a:rPr lang="en-US" altLang="zh-CN" sz="3600">
                <a:hlinkClick r:id="rId4" action="ppaction://hlinksldjump"/>
              </a:rPr>
              <a:t>3.4.3 </a:t>
            </a:r>
            <a:r>
              <a:rPr lang="zh-CN" altLang="zh-CN" sz="3600">
                <a:hlinkClick r:id="rId4" action="ppaction://hlinksldjump"/>
              </a:rPr>
              <a:t>用</a:t>
            </a:r>
            <a:r>
              <a:rPr lang="en-US" altLang="zh-CN" sz="3600">
                <a:hlinkClick r:id="rId4" action="ppaction://hlinksldjump"/>
              </a:rPr>
              <a:t>printf</a:t>
            </a:r>
            <a:r>
              <a:rPr lang="zh-CN" altLang="zh-CN" sz="3600">
                <a:hlinkClick r:id="rId4" action="ppaction://hlinksldjump"/>
              </a:rPr>
              <a:t>函数输出数据</a:t>
            </a:r>
            <a:endParaRPr lang="en-US" altLang="zh-CN" sz="3600"/>
          </a:p>
          <a:p>
            <a:pPr eaLnBrk="1" hangingPunct="1">
              <a:buFontTx/>
              <a:buNone/>
            </a:pPr>
            <a:r>
              <a:rPr lang="en-US" altLang="zh-CN" sz="3600">
                <a:hlinkClick r:id="rId5" action="ppaction://hlinksldjump"/>
              </a:rPr>
              <a:t>3.4.4 </a:t>
            </a:r>
            <a:r>
              <a:rPr lang="zh-CN" altLang="zh-CN" sz="3600">
                <a:hlinkClick r:id="rId5" action="ppaction://hlinksldjump"/>
              </a:rPr>
              <a:t>用</a:t>
            </a:r>
            <a:r>
              <a:rPr lang="en-US" altLang="zh-CN" sz="3600">
                <a:hlinkClick r:id="rId5" action="ppaction://hlinksldjump"/>
              </a:rPr>
              <a:t>scanf</a:t>
            </a:r>
            <a:r>
              <a:rPr lang="zh-CN" altLang="zh-CN" sz="3600">
                <a:hlinkClick r:id="rId5" action="ppaction://hlinksldjump"/>
              </a:rPr>
              <a:t>函数输入数据</a:t>
            </a:r>
            <a:endParaRPr lang="en-US" altLang="zh-CN" sz="3600"/>
          </a:p>
          <a:p>
            <a:pPr eaLnBrk="1" hangingPunct="1">
              <a:buFontTx/>
              <a:buNone/>
            </a:pPr>
            <a:r>
              <a:rPr lang="en-US" altLang="zh-CN" sz="3600">
                <a:hlinkClick r:id="rId6" action="ppaction://hlinksldjump"/>
              </a:rPr>
              <a:t>3.4.5 </a:t>
            </a:r>
            <a:r>
              <a:rPr lang="zh-CN" altLang="zh-CN" sz="3600">
                <a:hlinkClick r:id="rId6" action="ppaction://hlinksldjump"/>
              </a:rPr>
              <a:t>字符数据的输入输出</a:t>
            </a:r>
            <a:endParaRPr lang="en-US" altLang="zh-CN" sz="3600"/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22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22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52232" name="图片 7" descr="Untitl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3.4.1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输入输出举例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66800" y="1828800"/>
            <a:ext cx="7466013" cy="38211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/>
              <a:t>【</a:t>
            </a:r>
            <a:r>
              <a:rPr lang="zh-CN" altLang="zh-CN"/>
              <a:t>例</a:t>
            </a:r>
            <a:r>
              <a:rPr lang="en-US" altLang="zh-CN"/>
              <a:t>3.5】 </a:t>
            </a:r>
            <a:r>
              <a:rPr lang="zh-CN" altLang="zh-CN"/>
              <a:t>求</a:t>
            </a:r>
            <a:r>
              <a:rPr lang="en-US" altLang="zh-CN"/>
              <a:t>                </a:t>
            </a:r>
            <a:r>
              <a:rPr lang="zh-CN" altLang="zh-CN"/>
              <a:t>方程的根。</a:t>
            </a:r>
            <a:r>
              <a:rPr lang="en-US" altLang="zh-CN"/>
              <a:t>a</a:t>
            </a:r>
            <a:r>
              <a:rPr lang="zh-CN" altLang="zh-CN"/>
              <a:t>、</a:t>
            </a:r>
            <a:r>
              <a:rPr lang="en-US" altLang="zh-CN"/>
              <a:t>b</a:t>
            </a:r>
            <a:r>
              <a:rPr lang="zh-CN" altLang="zh-CN"/>
              <a:t>、</a:t>
            </a:r>
            <a:r>
              <a:rPr lang="en-US" altLang="zh-CN"/>
              <a:t>c</a:t>
            </a:r>
            <a:r>
              <a:rPr lang="zh-CN" altLang="zh-CN"/>
              <a:t>由键盘输入</a:t>
            </a:r>
            <a:r>
              <a:rPr lang="zh-CN" altLang="en-US"/>
              <a:t>，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en-US" altLang="zh-CN"/>
              <a:t>  </a:t>
            </a:r>
            <a:r>
              <a:rPr lang="zh-CN" altLang="zh-CN"/>
              <a:t>设</a:t>
            </a:r>
            <a:r>
              <a:rPr lang="en-US" altLang="zh-CN"/>
              <a:t>            </a:t>
            </a:r>
            <a:r>
              <a:rPr lang="zh-CN" altLang="zh-CN"/>
              <a:t>＞０</a:t>
            </a:r>
            <a:endParaRPr lang="en-US" altLang="zh-CN"/>
          </a:p>
        </p:txBody>
      </p:sp>
      <p:sp>
        <p:nvSpPr>
          <p:cNvPr id="532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32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32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32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32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53257" name="Object 1"/>
          <p:cNvGraphicFramePr>
            <a:graphicFrameLocks noChangeAspect="1"/>
          </p:cNvGraphicFramePr>
          <p:nvPr/>
        </p:nvGraphicFramePr>
        <p:xfrm>
          <a:off x="3635375" y="1844675"/>
          <a:ext cx="25717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7" name="公式" r:id="rId3" imgW="1016000" imgH="203200" progId="Equation.3">
                  <p:embed/>
                </p:oleObj>
              </mc:Choice>
              <mc:Fallback>
                <p:oleObj name="公式" r:id="rId3" imgW="1016000" imgH="2032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844675"/>
                        <a:ext cx="25717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53259" name="Object 3"/>
          <p:cNvGraphicFramePr>
            <a:graphicFrameLocks noChangeAspect="1"/>
          </p:cNvGraphicFramePr>
          <p:nvPr/>
        </p:nvGraphicFramePr>
        <p:xfrm>
          <a:off x="1979613" y="2878138"/>
          <a:ext cx="15716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8" name="公式" r:id="rId5" imgW="571252" imgH="203112" progId="Equation.3">
                  <p:embed/>
                </p:oleObj>
              </mc:Choice>
              <mc:Fallback>
                <p:oleObj name="公式" r:id="rId5" imgW="571252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878138"/>
                        <a:ext cx="157162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260" name="图片 11" descr="Untitled2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3.4.1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输入输出举例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95363" y="1612900"/>
            <a:ext cx="7281862" cy="2620963"/>
          </a:xfrm>
        </p:spPr>
        <p:txBody>
          <a:bodyPr/>
          <a:lstStyle/>
          <a:p>
            <a:pPr eaLnBrk="1" hangingPunct="1"/>
            <a:r>
              <a:rPr lang="zh-CN" altLang="zh-CN" sz="2800"/>
              <a:t>解题思路：首先要知道求方程式的根的方法。</a:t>
            </a:r>
            <a:endParaRPr lang="en-US" altLang="zh-CN" sz="2800"/>
          </a:p>
          <a:p>
            <a:pPr eaLnBrk="1" hangingPunct="1"/>
            <a:r>
              <a:rPr lang="zh-CN" altLang="zh-CN" sz="2800"/>
              <a:t>由数学知识已知：如果</a:t>
            </a:r>
            <a:r>
              <a:rPr lang="en-US" altLang="zh-CN" sz="2800"/>
              <a:t>             &gt;0</a:t>
            </a:r>
            <a:r>
              <a:rPr lang="zh-CN" altLang="zh-CN" sz="2800"/>
              <a:t>，则一元二次方程有两个实根</a:t>
            </a:r>
            <a:r>
              <a:rPr lang="en-US" altLang="zh-CN" sz="2800"/>
              <a:t>:</a:t>
            </a:r>
          </a:p>
        </p:txBody>
      </p:sp>
      <p:sp>
        <p:nvSpPr>
          <p:cNvPr id="542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42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42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42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42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428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428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54283" name="Object 4"/>
          <p:cNvGraphicFramePr>
            <a:graphicFrameLocks noChangeAspect="1"/>
          </p:cNvGraphicFramePr>
          <p:nvPr/>
        </p:nvGraphicFramePr>
        <p:xfrm>
          <a:off x="5003800" y="2492375"/>
          <a:ext cx="16335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4" name="公式" r:id="rId3" imgW="571252" imgH="203112" progId="Equation.3">
                  <p:embed/>
                </p:oleObj>
              </mc:Choice>
              <mc:Fallback>
                <p:oleObj name="公式" r:id="rId3" imgW="571252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492375"/>
                        <a:ext cx="16335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54285" name="Object 6"/>
          <p:cNvGraphicFramePr>
            <a:graphicFrameLocks noChangeAspect="1"/>
          </p:cNvGraphicFramePr>
          <p:nvPr/>
        </p:nvGraphicFramePr>
        <p:xfrm>
          <a:off x="1500188" y="3644900"/>
          <a:ext cx="29146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5" name="公式" r:id="rId5" imgW="1307532" imgH="444307" progId="Equation.3">
                  <p:embed/>
                </p:oleObj>
              </mc:Choice>
              <mc:Fallback>
                <p:oleObj name="公式" r:id="rId5" imgW="1307532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644900"/>
                        <a:ext cx="29146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54287" name="Object 8"/>
          <p:cNvGraphicFramePr>
            <a:graphicFrameLocks noChangeAspect="1"/>
          </p:cNvGraphicFramePr>
          <p:nvPr/>
        </p:nvGraphicFramePr>
        <p:xfrm>
          <a:off x="4757738" y="3644900"/>
          <a:ext cx="29575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6" name="公式" r:id="rId7" imgW="1320227" imgH="444307" progId="Equation.3">
                  <p:embed/>
                </p:oleObj>
              </mc:Choice>
              <mc:Fallback>
                <p:oleObj name="公式" r:id="rId7" imgW="1320227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7738" y="3644900"/>
                        <a:ext cx="2957512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8197" name="Object 10"/>
          <p:cNvGraphicFramePr>
            <a:graphicFrameLocks noChangeAspect="1"/>
          </p:cNvGraphicFramePr>
          <p:nvPr/>
        </p:nvGraphicFramePr>
        <p:xfrm>
          <a:off x="1785938" y="4733925"/>
          <a:ext cx="11493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7" name="公式" r:id="rId9" imgW="520474" imgH="393529" progId="Equation.3">
                  <p:embed/>
                </p:oleObj>
              </mc:Choice>
              <mc:Fallback>
                <p:oleObj name="公式" r:id="rId9" imgW="520474" imgH="39352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733925"/>
                        <a:ext cx="114935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8198" name="Object 12"/>
          <p:cNvGraphicFramePr>
            <a:graphicFrameLocks noChangeAspect="1"/>
          </p:cNvGraphicFramePr>
          <p:nvPr/>
        </p:nvGraphicFramePr>
        <p:xfrm>
          <a:off x="3214688" y="4662488"/>
          <a:ext cx="2071687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8" name="公式" r:id="rId11" imgW="926698" imgH="444307" progId="Equation.3">
                  <p:embed/>
                </p:oleObj>
              </mc:Choice>
              <mc:Fallback>
                <p:oleObj name="公式" r:id="rId11" imgW="926698" imgH="444307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662488"/>
                        <a:ext cx="2071687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14375" y="4876800"/>
            <a:ext cx="10715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Arial" pitchFamily="34" charset="0"/>
              </a:rPr>
              <a:t>若记</a:t>
            </a:r>
          </a:p>
        </p:txBody>
      </p:sp>
      <p:sp>
        <p:nvSpPr>
          <p:cNvPr id="5429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147470" name="Object 14"/>
          <p:cNvGraphicFramePr>
            <a:graphicFrameLocks noChangeAspect="1"/>
          </p:cNvGraphicFramePr>
          <p:nvPr/>
        </p:nvGraphicFramePr>
        <p:xfrm>
          <a:off x="6072188" y="4805363"/>
          <a:ext cx="14382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9" name="公式" r:id="rId13" imgW="660400" imgH="228600" progId="Equation.3">
                  <p:embed/>
                </p:oleObj>
              </mc:Choice>
              <mc:Fallback>
                <p:oleObj name="公式" r:id="rId13" imgW="6604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4805363"/>
                        <a:ext cx="14382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147472" name="Object 16"/>
          <p:cNvGraphicFramePr>
            <a:graphicFrameLocks noChangeAspect="1"/>
          </p:cNvGraphicFramePr>
          <p:nvPr/>
        </p:nvGraphicFramePr>
        <p:xfrm>
          <a:off x="6072188" y="5233988"/>
          <a:ext cx="14382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0" name="公式" r:id="rId15" imgW="660400" imgH="228600" progId="Equation.3">
                  <p:embed/>
                </p:oleObj>
              </mc:Choice>
              <mc:Fallback>
                <p:oleObj name="公式" r:id="rId15" imgW="6604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5233988"/>
                        <a:ext cx="14382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297" name="图片 25" descr="Untitled2.png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5750" y="571500"/>
            <a:ext cx="8858250" cy="6286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/>
              <a:t>#include &lt;</a:t>
            </a:r>
            <a:r>
              <a:rPr lang="en-US" altLang="zh-CN" sz="2800" dirty="0" err="1"/>
              <a:t>stdio.h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#include  &lt;</a:t>
            </a:r>
            <a:r>
              <a:rPr lang="en-US" altLang="zh-CN" sz="2800" dirty="0" err="1">
                <a:solidFill>
                  <a:srgbClr val="0000CC"/>
                </a:solidFill>
              </a:rPr>
              <a:t>math.h</a:t>
            </a:r>
            <a:r>
              <a:rPr lang="en-US" altLang="zh-CN" sz="2800" dirty="0">
                <a:solidFill>
                  <a:srgbClr val="0000CC"/>
                </a:solidFill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int main ( ) </a:t>
            </a:r>
            <a:endParaRPr lang="zh-CN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{double a,b,c,disc,x1,x2,p,q;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</a:t>
            </a:r>
            <a:r>
              <a:rPr lang="en-US" altLang="zh-CN" sz="2800" dirty="0" err="1">
                <a:solidFill>
                  <a:srgbClr val="9E01DD"/>
                </a:solidFill>
              </a:rPr>
              <a:t>scanf</a:t>
            </a:r>
            <a:r>
              <a:rPr lang="en-US" altLang="zh-CN" sz="2800" dirty="0"/>
              <a:t>("%</a:t>
            </a:r>
            <a:r>
              <a:rPr lang="en-US" altLang="zh-CN" sz="2800" dirty="0" err="1"/>
              <a:t>lf%lf%lf</a:t>
            </a:r>
            <a:r>
              <a:rPr lang="en-US" altLang="zh-CN" sz="2800" dirty="0"/>
              <a:t>",</a:t>
            </a:r>
            <a:r>
              <a:rPr lang="en-US" altLang="zh-CN" sz="2800" dirty="0">
                <a:solidFill>
                  <a:srgbClr val="FF0000"/>
                </a:solidFill>
              </a:rPr>
              <a:t>&amp;</a:t>
            </a:r>
            <a:r>
              <a:rPr lang="en-US" altLang="zh-CN" sz="2800" dirty="0" err="1"/>
              <a:t>a,</a:t>
            </a:r>
            <a:r>
              <a:rPr lang="en-US" altLang="zh-CN" sz="2800" dirty="0" err="1">
                <a:solidFill>
                  <a:srgbClr val="FF0000"/>
                </a:solidFill>
              </a:rPr>
              <a:t>&amp;</a:t>
            </a:r>
            <a:r>
              <a:rPr lang="en-US" altLang="zh-CN" sz="2800" dirty="0" err="1"/>
              <a:t>b,</a:t>
            </a:r>
            <a:r>
              <a:rPr lang="en-US" altLang="zh-CN" sz="2800" dirty="0" err="1">
                <a:solidFill>
                  <a:srgbClr val="FF0000"/>
                </a:solidFill>
              </a:rPr>
              <a:t>&amp;</a:t>
            </a:r>
            <a:r>
              <a:rPr lang="en-US" altLang="zh-CN" sz="2800" dirty="0" err="1"/>
              <a:t>c</a:t>
            </a:r>
            <a:r>
              <a:rPr lang="en-US" altLang="zh-CN" sz="2800" dirty="0"/>
              <a:t>);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disc=b*b-4*a*c;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p=-b/(2.0*a);</a:t>
            </a:r>
            <a:endParaRPr lang="zh-CN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  q=</a:t>
            </a:r>
            <a:r>
              <a:rPr lang="en-US" altLang="zh-CN" sz="2800" dirty="0">
                <a:solidFill>
                  <a:srgbClr val="0000CC"/>
                </a:solidFill>
              </a:rPr>
              <a:t>sqrt</a:t>
            </a:r>
            <a:r>
              <a:rPr lang="en-US" altLang="zh-CN" sz="2800" dirty="0"/>
              <a:t>(disc)/(2.0*a);</a:t>
            </a:r>
            <a:endParaRPr lang="zh-CN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  x1=</a:t>
            </a:r>
            <a:r>
              <a:rPr lang="en-US" altLang="zh-CN" sz="2800" dirty="0" err="1"/>
              <a:t>p+q</a:t>
            </a:r>
            <a:r>
              <a:rPr lang="en-US" altLang="zh-CN" sz="2800" dirty="0"/>
              <a:t>;   x2=p-q;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</a:t>
            </a:r>
            <a:r>
              <a:rPr lang="en-US" altLang="zh-CN" sz="2800" dirty="0" err="1">
                <a:solidFill>
                  <a:srgbClr val="9E01DD"/>
                </a:solidFill>
              </a:rPr>
              <a:t>printf</a:t>
            </a:r>
            <a:r>
              <a:rPr lang="en-US" altLang="zh-CN" sz="2800" dirty="0"/>
              <a:t>("x1=%7.2f\nx2=%7.2f\n",x1,x2);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return 0;</a:t>
            </a:r>
            <a:endParaRPr lang="zh-CN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}</a:t>
            </a:r>
          </a:p>
        </p:txBody>
      </p:sp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53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53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53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53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53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53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530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530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530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572000" y="1117600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  <a:latin typeface="Arial" pitchFamily="34" charset="0"/>
              </a:rPr>
              <a:t>程序中</a:t>
            </a: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调用数学函数</a:t>
            </a: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sqrt</a:t>
            </a:r>
            <a:endParaRPr lang="zh-CN" altLang="en-US" sz="2800" b="1">
              <a:solidFill>
                <a:srgbClr val="0000CC"/>
              </a:solidFill>
              <a:latin typeface="Arial" pitchFamily="34" charset="0"/>
            </a:endParaRP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011863" y="2636838"/>
            <a:ext cx="2714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输入</a:t>
            </a: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a,b,c</a:t>
            </a: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的值</a:t>
            </a:r>
            <a:endParaRPr lang="zh-CN" altLang="en-US" sz="2800" b="1">
              <a:solidFill>
                <a:srgbClr val="0000CC"/>
              </a:solidFill>
              <a:latin typeface="Arial" pitchFamily="34" charset="0"/>
            </a:endParaRPr>
          </a:p>
        </p:txBody>
      </p:sp>
      <p:pic>
        <p:nvPicPr>
          <p:cNvPr id="55312" name="图片 1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5750" y="571500"/>
            <a:ext cx="8858250" cy="6286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>
                <a:solidFill>
                  <a:srgbClr val="0000CC"/>
                </a:solidFill>
              </a:rPr>
              <a:t>#include  &lt;math.h&gt;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int main ( )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{double a,b,c,disc,x1,x2,p,q;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</a:t>
            </a:r>
            <a:r>
              <a:rPr lang="en-US" altLang="zh-CN" sz="2800">
                <a:solidFill>
                  <a:srgbClr val="9E01DD"/>
                </a:solidFill>
              </a:rPr>
              <a:t>scanf</a:t>
            </a:r>
            <a:r>
              <a:rPr lang="en-US" altLang="zh-CN" sz="2800"/>
              <a:t>("%lf%lf%lf",</a:t>
            </a:r>
            <a:r>
              <a:rPr lang="en-US" altLang="zh-CN" sz="2800">
                <a:solidFill>
                  <a:srgbClr val="FF0000"/>
                </a:solidFill>
              </a:rPr>
              <a:t>&amp;</a:t>
            </a:r>
            <a:r>
              <a:rPr lang="en-US" altLang="zh-CN" sz="2800"/>
              <a:t>a,</a:t>
            </a:r>
            <a:r>
              <a:rPr lang="en-US" altLang="zh-CN" sz="2800">
                <a:solidFill>
                  <a:srgbClr val="FF0000"/>
                </a:solidFill>
              </a:rPr>
              <a:t>&amp;</a:t>
            </a:r>
            <a:r>
              <a:rPr lang="en-US" altLang="zh-CN" sz="2800"/>
              <a:t>b,</a:t>
            </a:r>
            <a:r>
              <a:rPr lang="en-US" altLang="zh-CN" sz="2800">
                <a:solidFill>
                  <a:srgbClr val="FF0000"/>
                </a:solidFill>
              </a:rPr>
              <a:t>&amp;</a:t>
            </a:r>
            <a:r>
              <a:rPr lang="en-US" altLang="zh-CN" sz="2800"/>
              <a:t>c);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disc=b*b-4*a*c;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p=-b/(2.0*a);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q=</a:t>
            </a:r>
            <a:r>
              <a:rPr lang="en-US" altLang="zh-CN" sz="2800">
                <a:solidFill>
                  <a:srgbClr val="0000CC"/>
                </a:solidFill>
              </a:rPr>
              <a:t>sqrt</a:t>
            </a:r>
            <a:r>
              <a:rPr lang="en-US" altLang="zh-CN" sz="2800"/>
              <a:t>(disc)/(2.0*a);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x1=p+q;   x2=p-q;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</a:t>
            </a:r>
            <a:r>
              <a:rPr lang="en-US" altLang="zh-CN" sz="2800">
                <a:solidFill>
                  <a:srgbClr val="9E01DD"/>
                </a:solidFill>
              </a:rPr>
              <a:t>printf</a:t>
            </a:r>
            <a:r>
              <a:rPr lang="en-US" altLang="zh-CN" sz="2800"/>
              <a:t>("x1=%7.2f\nx2=%7.2f\n",x1,x2);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return 0;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}</a:t>
            </a:r>
          </a:p>
        </p:txBody>
      </p:sp>
      <p:sp>
        <p:nvSpPr>
          <p:cNvPr id="5632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63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63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63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63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63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632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633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633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633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633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132138" y="2565400"/>
            <a:ext cx="569912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3" name="圆角矩形标注 22"/>
          <p:cNvSpPr>
            <a:spLocks noChangeArrowheads="1"/>
          </p:cNvSpPr>
          <p:nvPr/>
        </p:nvSpPr>
        <p:spPr bwMode="auto">
          <a:xfrm>
            <a:off x="4859338" y="3429000"/>
            <a:ext cx="2214562" cy="1143000"/>
          </a:xfrm>
          <a:prstGeom prst="wedgeRoundRectCallout">
            <a:avLst>
              <a:gd name="adj1" fmla="val -101111"/>
              <a:gd name="adj2" fmla="val -8361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FF0000"/>
                </a:solidFill>
                <a:latin typeface="Arial" pitchFamily="34" charset="0"/>
              </a:rPr>
              <a:t>输入的是双精度型实数</a:t>
            </a:r>
            <a:endParaRPr lang="zh-CN" altLang="en-US" sz="2800" b="1">
              <a:solidFill>
                <a:srgbClr val="FF0000"/>
              </a:solidFill>
              <a:latin typeface="Arial" pitchFamily="34" charset="0"/>
            </a:endParaRPr>
          </a:p>
        </p:txBody>
      </p:sp>
      <p:pic>
        <p:nvPicPr>
          <p:cNvPr id="56336" name="图片 16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5750" y="571500"/>
            <a:ext cx="8858250" cy="6286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>
                <a:solidFill>
                  <a:srgbClr val="0000CC"/>
                </a:solidFill>
              </a:rPr>
              <a:t>#include  &lt;math.h&gt;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int main ( )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{double a,b,c,disc,x1,x2,p,q;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</a:t>
            </a:r>
            <a:r>
              <a:rPr lang="en-US" altLang="zh-CN" sz="2800">
                <a:solidFill>
                  <a:srgbClr val="9E01DD"/>
                </a:solidFill>
              </a:rPr>
              <a:t>scanf</a:t>
            </a:r>
            <a:r>
              <a:rPr lang="en-US" altLang="zh-CN" sz="2800"/>
              <a:t>("%lf%lf%lf",</a:t>
            </a:r>
            <a:r>
              <a:rPr lang="en-US" altLang="zh-CN" sz="2800">
                <a:solidFill>
                  <a:srgbClr val="FF0000"/>
                </a:solidFill>
              </a:rPr>
              <a:t>&amp;</a:t>
            </a:r>
            <a:r>
              <a:rPr lang="en-US" altLang="zh-CN" sz="2800"/>
              <a:t>a,</a:t>
            </a:r>
            <a:r>
              <a:rPr lang="en-US" altLang="zh-CN" sz="2800">
                <a:solidFill>
                  <a:srgbClr val="FF0000"/>
                </a:solidFill>
              </a:rPr>
              <a:t>&amp;</a:t>
            </a:r>
            <a:r>
              <a:rPr lang="en-US" altLang="zh-CN" sz="2800"/>
              <a:t>b,</a:t>
            </a:r>
            <a:r>
              <a:rPr lang="en-US" altLang="zh-CN" sz="2800">
                <a:solidFill>
                  <a:srgbClr val="FF0000"/>
                </a:solidFill>
              </a:rPr>
              <a:t>&amp;</a:t>
            </a:r>
            <a:r>
              <a:rPr lang="en-US" altLang="zh-CN" sz="2800"/>
              <a:t>c);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disc=b*b-4*a*c;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p=-b/(2.0*a);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q=</a:t>
            </a:r>
            <a:r>
              <a:rPr lang="en-US" altLang="zh-CN" sz="2800">
                <a:solidFill>
                  <a:srgbClr val="0000CC"/>
                </a:solidFill>
              </a:rPr>
              <a:t>sqrt</a:t>
            </a:r>
            <a:r>
              <a:rPr lang="en-US" altLang="zh-CN" sz="2800"/>
              <a:t>(disc)/(2.0*a);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x1=p+q;   x2=p-q;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</a:t>
            </a:r>
            <a:r>
              <a:rPr lang="en-US" altLang="zh-CN" sz="2800">
                <a:solidFill>
                  <a:srgbClr val="9E01DD"/>
                </a:solidFill>
              </a:rPr>
              <a:t>printf</a:t>
            </a:r>
            <a:r>
              <a:rPr lang="en-US" altLang="zh-CN" sz="2800"/>
              <a:t>("x1=%7.2f\nx2=%7.2f\n",x1,x2);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return 0;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}</a:t>
            </a:r>
          </a:p>
        </p:txBody>
      </p:sp>
      <p:sp>
        <p:nvSpPr>
          <p:cNvPr id="5734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73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73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73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73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73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735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735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735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835150" y="2571750"/>
            <a:ext cx="1873250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3" name="圆角矩形标注 22"/>
          <p:cNvSpPr>
            <a:spLocks noChangeArrowheads="1"/>
          </p:cNvSpPr>
          <p:nvPr/>
        </p:nvSpPr>
        <p:spPr bwMode="auto">
          <a:xfrm>
            <a:off x="4143375" y="3500438"/>
            <a:ext cx="3143250" cy="642937"/>
          </a:xfrm>
          <a:prstGeom prst="wedgeRoundRectCallout">
            <a:avLst>
              <a:gd name="adj1" fmla="val -61412"/>
              <a:gd name="adj2" fmla="val -102347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FF0000"/>
                </a:solidFill>
                <a:latin typeface="Arial" pitchFamily="34" charset="0"/>
              </a:rPr>
              <a:t>要求输入</a:t>
            </a:r>
            <a:r>
              <a:rPr lang="en-US" altLang="zh-CN" sz="2800" b="1">
                <a:solidFill>
                  <a:srgbClr val="FF0000"/>
                </a:solidFill>
                <a:latin typeface="Arial" pitchFamily="34" charset="0"/>
              </a:rPr>
              <a:t>3</a:t>
            </a:r>
            <a:r>
              <a:rPr lang="zh-CN" altLang="zh-CN" sz="2800" b="1">
                <a:solidFill>
                  <a:srgbClr val="FF0000"/>
                </a:solidFill>
                <a:latin typeface="Arial" pitchFamily="34" charset="0"/>
              </a:rPr>
              <a:t>个实数</a:t>
            </a:r>
            <a:endParaRPr lang="zh-CN" altLang="en-US" sz="2800" b="1">
              <a:solidFill>
                <a:srgbClr val="FF0000"/>
              </a:solidFill>
              <a:latin typeface="Arial" pitchFamily="34" charset="0"/>
            </a:endParaRPr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642938"/>
            <a:ext cx="25384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圆角矩形标注 16"/>
          <p:cNvSpPr>
            <a:spLocks noChangeArrowheads="1"/>
          </p:cNvSpPr>
          <p:nvPr/>
        </p:nvSpPr>
        <p:spPr bwMode="auto">
          <a:xfrm>
            <a:off x="6143625" y="1428750"/>
            <a:ext cx="2571750" cy="1000125"/>
          </a:xfrm>
          <a:prstGeom prst="wedgeRoundRectCallout">
            <a:avLst>
              <a:gd name="adj1" fmla="val -43088"/>
              <a:gd name="adj2" fmla="val -8135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自动</a:t>
            </a:r>
            <a:r>
              <a:rPr lang="zh-CN" altLang="zh-CN" sz="2800" b="1">
                <a:solidFill>
                  <a:srgbClr val="FF0000"/>
                </a:solidFill>
                <a:latin typeface="Arial" pitchFamily="34" charset="0"/>
              </a:rPr>
              <a:t>转成实数后赋给</a:t>
            </a:r>
            <a:r>
              <a:rPr lang="en-US" altLang="zh-CN" sz="2800" b="1">
                <a:solidFill>
                  <a:srgbClr val="FF0000"/>
                </a:solidFill>
                <a:latin typeface="Arial" pitchFamily="34" charset="0"/>
              </a:rPr>
              <a:t>a,b,c</a:t>
            </a:r>
            <a:endParaRPr lang="zh-CN" altLang="en-US" sz="2800" b="1">
              <a:solidFill>
                <a:srgbClr val="FF0000"/>
              </a:solidFill>
              <a:latin typeface="Arial" pitchFamily="34" charset="0"/>
            </a:endParaRPr>
          </a:p>
        </p:txBody>
      </p:sp>
      <p:pic>
        <p:nvPicPr>
          <p:cNvPr id="57362" name="图片 18" descr="Untitled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85750" y="571500"/>
            <a:ext cx="8858250" cy="6286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>
                <a:solidFill>
                  <a:srgbClr val="0000CC"/>
                </a:solidFill>
              </a:rPr>
              <a:t>#include  &lt;math.h&gt;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int main ( )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{double a,b,c,disc,x1,x2,p,q;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</a:t>
            </a:r>
            <a:r>
              <a:rPr lang="en-US" altLang="zh-CN" sz="2800">
                <a:solidFill>
                  <a:srgbClr val="9E01DD"/>
                </a:solidFill>
              </a:rPr>
              <a:t>scanf</a:t>
            </a:r>
            <a:r>
              <a:rPr lang="en-US" altLang="zh-CN" sz="2800"/>
              <a:t>("%lf%lf%lf",</a:t>
            </a:r>
            <a:r>
              <a:rPr lang="en-US" altLang="zh-CN" sz="2800">
                <a:solidFill>
                  <a:srgbClr val="FF0000"/>
                </a:solidFill>
              </a:rPr>
              <a:t>&amp;</a:t>
            </a:r>
            <a:r>
              <a:rPr lang="en-US" altLang="zh-CN" sz="2800"/>
              <a:t>a,</a:t>
            </a:r>
            <a:r>
              <a:rPr lang="en-US" altLang="zh-CN" sz="2800">
                <a:solidFill>
                  <a:srgbClr val="FF0000"/>
                </a:solidFill>
              </a:rPr>
              <a:t>&amp;</a:t>
            </a:r>
            <a:r>
              <a:rPr lang="en-US" altLang="zh-CN" sz="2800"/>
              <a:t>b,</a:t>
            </a:r>
            <a:r>
              <a:rPr lang="en-US" altLang="zh-CN" sz="2800">
                <a:solidFill>
                  <a:srgbClr val="FF0000"/>
                </a:solidFill>
              </a:rPr>
              <a:t>&amp;</a:t>
            </a:r>
            <a:r>
              <a:rPr lang="en-US" altLang="zh-CN" sz="2800"/>
              <a:t>c);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disc=b*b-4*a*c;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p=-b/(2.0*a);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q=</a:t>
            </a:r>
            <a:r>
              <a:rPr lang="en-US" altLang="zh-CN" sz="2800">
                <a:solidFill>
                  <a:srgbClr val="0000CC"/>
                </a:solidFill>
              </a:rPr>
              <a:t>sqrt</a:t>
            </a:r>
            <a:r>
              <a:rPr lang="en-US" altLang="zh-CN" sz="2800"/>
              <a:t>(disc)/(2.0*a);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x1=p+q;   x2=p-q;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</a:t>
            </a:r>
            <a:r>
              <a:rPr lang="en-US" altLang="zh-CN" sz="2800">
                <a:solidFill>
                  <a:srgbClr val="9E01DD"/>
                </a:solidFill>
              </a:rPr>
              <a:t>printf</a:t>
            </a:r>
            <a:r>
              <a:rPr lang="en-US" altLang="zh-CN" sz="2800"/>
              <a:t>("x1=%7.2f\nx2=%7.2f\n",x1,x2);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return 0;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}</a:t>
            </a:r>
          </a:p>
        </p:txBody>
      </p:sp>
      <p:sp>
        <p:nvSpPr>
          <p:cNvPr id="5837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83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83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83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83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83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83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837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837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838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059113" y="5157788"/>
            <a:ext cx="649287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23" name="圆角矩形标注 22"/>
          <p:cNvSpPr>
            <a:spLocks noChangeArrowheads="1"/>
          </p:cNvSpPr>
          <p:nvPr/>
        </p:nvSpPr>
        <p:spPr bwMode="auto">
          <a:xfrm>
            <a:off x="2571750" y="5929313"/>
            <a:ext cx="5745163" cy="642937"/>
          </a:xfrm>
          <a:prstGeom prst="wedgeRoundRectCallout">
            <a:avLst>
              <a:gd name="adj1" fmla="val -30991"/>
              <a:gd name="adj2" fmla="val -8086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输出</a:t>
            </a:r>
            <a:r>
              <a:rPr lang="zh-CN" altLang="zh-CN" sz="2800" b="1">
                <a:solidFill>
                  <a:srgbClr val="FF0000"/>
                </a:solidFill>
                <a:latin typeface="Arial" pitchFamily="34" charset="0"/>
              </a:rPr>
              <a:t>数据占</a:t>
            </a:r>
            <a:r>
              <a:rPr lang="en-US" altLang="zh-CN" sz="2800" b="1">
                <a:solidFill>
                  <a:srgbClr val="FF0000"/>
                </a:solidFill>
                <a:latin typeface="Arial" pitchFamily="34" charset="0"/>
              </a:rPr>
              <a:t>7</a:t>
            </a:r>
            <a:r>
              <a:rPr lang="zh-CN" altLang="zh-CN" sz="2800" b="1">
                <a:solidFill>
                  <a:srgbClr val="FF0000"/>
                </a:solidFill>
                <a:latin typeface="Arial" pitchFamily="34" charset="0"/>
              </a:rPr>
              <a:t>列，其中小数占</a:t>
            </a:r>
            <a:r>
              <a:rPr lang="en-US" altLang="zh-CN" sz="2800" b="1">
                <a:solidFill>
                  <a:srgbClr val="FF0000"/>
                </a:solidFill>
                <a:latin typeface="Arial" pitchFamily="34" charset="0"/>
              </a:rPr>
              <a:t>2</a:t>
            </a:r>
            <a:r>
              <a:rPr lang="zh-CN" altLang="zh-CN" sz="2800" b="1">
                <a:solidFill>
                  <a:srgbClr val="FF0000"/>
                </a:solidFill>
                <a:latin typeface="Arial" pitchFamily="34" charset="0"/>
              </a:rPr>
              <a:t>列</a:t>
            </a:r>
            <a:endParaRPr lang="zh-CN" altLang="en-US" sz="2800" b="1">
              <a:solidFill>
                <a:srgbClr val="FF0000"/>
              </a:solidFill>
              <a:latin typeface="Arial" pitchFamily="34" charset="0"/>
            </a:endParaRPr>
          </a:p>
        </p:txBody>
      </p:sp>
      <p:pic>
        <p:nvPicPr>
          <p:cNvPr id="5838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642938"/>
            <a:ext cx="2538413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0" y="1143000"/>
            <a:ext cx="2538413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6" name="图片 18" descr="Untitled2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3.4.2 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有关数据输入输出的概念</a:t>
            </a:r>
            <a:endParaRPr lang="zh-CN" altLang="en-US" sz="4800" dirty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66800" y="1828800"/>
            <a:ext cx="7424738" cy="1697038"/>
          </a:xfrm>
        </p:spPr>
        <p:txBody>
          <a:bodyPr/>
          <a:lstStyle/>
          <a:p>
            <a:pPr eaLnBrk="1" hangingPunct="1"/>
            <a:r>
              <a:rPr lang="zh-CN" altLang="zh-CN"/>
              <a:t>几乎每一个</a:t>
            </a:r>
            <a:r>
              <a:rPr lang="en-US" altLang="zh-CN"/>
              <a:t>C</a:t>
            </a:r>
            <a:r>
              <a:rPr lang="zh-CN" altLang="zh-CN"/>
              <a:t>程序都包含输入输出</a:t>
            </a:r>
            <a:endParaRPr lang="en-US" altLang="zh-CN"/>
          </a:p>
          <a:p>
            <a:pPr eaLnBrk="1" hangingPunct="1"/>
            <a:r>
              <a:rPr lang="zh-CN" altLang="zh-CN"/>
              <a:t>输入输出是程序中最基本的操作之一</a:t>
            </a:r>
            <a:endParaRPr lang="en-US" altLang="zh-CN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93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93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94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94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59402" name="图片 10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3.4.2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有关数据输入输出的概念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1825" y="1681163"/>
            <a:ext cx="8004175" cy="37576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(1) </a:t>
            </a:r>
            <a:r>
              <a:rPr lang="zh-CN" altLang="zh-CN"/>
              <a:t>所谓输入输出是以计算机主机为主体而言的</a:t>
            </a:r>
            <a:endParaRPr lang="en-US" altLang="zh-CN"/>
          </a:p>
          <a:p>
            <a:pPr lvl="1" eaLnBrk="1" hangingPunct="1"/>
            <a:r>
              <a:rPr lang="zh-CN" altLang="zh-CN"/>
              <a:t>从计算机向输出设备</a:t>
            </a:r>
            <a:r>
              <a:rPr lang="en-US" altLang="zh-CN"/>
              <a:t>(</a:t>
            </a:r>
            <a:r>
              <a:rPr lang="zh-CN" altLang="zh-CN"/>
              <a:t>如显示器、打印机等</a:t>
            </a:r>
            <a:r>
              <a:rPr lang="en-US" altLang="zh-CN"/>
              <a:t>)</a:t>
            </a:r>
            <a:r>
              <a:rPr lang="zh-CN" altLang="zh-CN"/>
              <a:t>输出数据称为输出</a:t>
            </a:r>
            <a:endParaRPr lang="en-US" altLang="zh-CN"/>
          </a:p>
          <a:p>
            <a:pPr lvl="1" eaLnBrk="1" hangingPunct="1"/>
            <a:r>
              <a:rPr lang="zh-CN" altLang="zh-CN"/>
              <a:t>从输入设备（如键盘、磁盘、光盘、扫描仪等）向计算机输入数据称为输入</a:t>
            </a:r>
            <a:endParaRPr lang="en-US" altLang="zh-CN"/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4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4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4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4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4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60426" name="图片 10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3.4.2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有关数据输入输出的概念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1825" y="1681163"/>
            <a:ext cx="8004175" cy="4183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(2) </a:t>
            </a:r>
            <a:r>
              <a:rPr lang="zh-CN" altLang="zh-CN"/>
              <a:t>Ｃ语言本身不提供输入输出语句</a:t>
            </a:r>
            <a:endParaRPr lang="en-US" altLang="zh-CN"/>
          </a:p>
          <a:p>
            <a:pPr lvl="1" eaLnBrk="1" hangingPunct="1"/>
            <a:r>
              <a:rPr lang="zh-CN" altLang="zh-CN"/>
              <a:t>输入和输出操作是由</a:t>
            </a:r>
            <a:r>
              <a:rPr lang="en-US" altLang="zh-CN"/>
              <a:t>C</a:t>
            </a:r>
            <a:r>
              <a:rPr lang="zh-CN" altLang="zh-CN"/>
              <a:t>标准函数库中的函数来实现的</a:t>
            </a:r>
            <a:endParaRPr lang="en-US" altLang="zh-CN"/>
          </a:p>
          <a:p>
            <a:pPr lvl="1" eaLnBrk="1" hangingPunct="1"/>
            <a:r>
              <a:rPr lang="en-US" altLang="zh-CN"/>
              <a:t>printf</a:t>
            </a:r>
            <a:r>
              <a:rPr lang="zh-CN" altLang="zh-CN"/>
              <a:t>和</a:t>
            </a:r>
            <a:r>
              <a:rPr lang="en-US" altLang="zh-CN"/>
              <a:t>scanf</a:t>
            </a:r>
            <a:r>
              <a:rPr lang="zh-CN" altLang="zh-CN"/>
              <a:t>不是Ｃ语言的关键字，而只是库函数的名字</a:t>
            </a:r>
            <a:endParaRPr lang="en-US" altLang="zh-CN"/>
          </a:p>
          <a:p>
            <a:pPr lvl="1" eaLnBrk="1" hangingPunct="1"/>
            <a:r>
              <a:rPr lang="en-US" altLang="zh-CN"/>
              <a:t>putchar</a:t>
            </a:r>
            <a:r>
              <a:rPr lang="zh-CN" altLang="zh-CN"/>
              <a:t>、</a:t>
            </a:r>
            <a:r>
              <a:rPr lang="en-US" altLang="zh-CN"/>
              <a:t>getchar</a:t>
            </a:r>
            <a:r>
              <a:rPr lang="zh-CN" altLang="zh-CN"/>
              <a:t>、</a:t>
            </a:r>
            <a:r>
              <a:rPr lang="en-US" altLang="zh-CN"/>
              <a:t>puts</a:t>
            </a:r>
            <a:r>
              <a:rPr lang="zh-CN" altLang="zh-CN"/>
              <a:t>、</a:t>
            </a:r>
            <a:r>
              <a:rPr lang="en-US" altLang="zh-CN"/>
              <a:t>gets</a:t>
            </a: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14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14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14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14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14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61450" name="图片 10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0" y="887413"/>
            <a:ext cx="6948488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3.1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顺序程序设计举例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4850" y="1828800"/>
            <a:ext cx="7702550" cy="3962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zh-CN" b="1"/>
              <a:t>解题思路：确定计算本息和的公式。</a:t>
            </a:r>
            <a:endParaRPr lang="en-US" altLang="zh-CN" b="1"/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zh-CN" sz="2800"/>
              <a:t>从数学知识可知：若存款额为</a:t>
            </a:r>
            <a:r>
              <a:rPr lang="en-US" altLang="zh-CN" sz="2800"/>
              <a:t>p0</a:t>
            </a:r>
            <a:r>
              <a:rPr lang="zh-CN" altLang="zh-CN" sz="2800"/>
              <a:t>，则：</a:t>
            </a:r>
          </a:p>
          <a:p>
            <a:pPr eaLnBrk="1" hangingPunct="1">
              <a:buFontTx/>
              <a:buNone/>
            </a:pPr>
            <a:r>
              <a:rPr lang="zh-CN" altLang="zh-CN" sz="2800"/>
              <a:t>活期存款一年后本息和为：</a:t>
            </a:r>
            <a:r>
              <a:rPr lang="en-US" altLang="zh-CN" sz="2800"/>
              <a:t>              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       p1=p0(1+r1)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zh-CN" altLang="zh-CN" sz="2800"/>
              <a:t>一年期定期存款，一年后本息和为：</a:t>
            </a:r>
            <a:r>
              <a:rPr lang="en-US" altLang="zh-CN" sz="2800"/>
              <a:t>   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       p2=p0(1+r2)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zh-CN" altLang="zh-CN" sz="2800"/>
              <a:t>两次半年定期存款，一年后本息和为：</a:t>
            </a:r>
            <a:endParaRPr lang="en-US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       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/>
        </p:nvGraphicFramePr>
        <p:xfrm>
          <a:off x="1979613" y="5516563"/>
          <a:ext cx="378618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name="公式" r:id="rId3" imgW="1459866" imgH="393529" progId="Equation.3">
                  <p:embed/>
                </p:oleObj>
              </mc:Choice>
              <mc:Fallback>
                <p:oleObj name="公式" r:id="rId3" imgW="1459866" imgH="39352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516563"/>
                        <a:ext cx="3786187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9" name="图片 6" descr="Untitl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3.4.2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有关数据输入输出的概念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1825" y="1681163"/>
            <a:ext cx="8004175" cy="3611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(3)</a:t>
            </a:r>
            <a:r>
              <a:rPr lang="zh-CN" altLang="zh-CN"/>
              <a:t>在使用</a:t>
            </a:r>
            <a:r>
              <a:rPr lang="zh-CN" altLang="en-US"/>
              <a:t>输入输出</a:t>
            </a:r>
            <a:r>
              <a:rPr lang="zh-CN" altLang="zh-CN"/>
              <a:t>函数时，要在程序文件的开头用预编译指令</a:t>
            </a:r>
            <a:endParaRPr lang="en-US" altLang="zh-CN"/>
          </a:p>
          <a:p>
            <a:pPr lvl="1" eaLnBrk="1" hangingPunct="1">
              <a:buFontTx/>
              <a:buNone/>
            </a:pPr>
            <a:r>
              <a:rPr lang="en-US" altLang="zh-CN"/>
              <a:t>#include &lt;stdio.h&gt; </a:t>
            </a:r>
            <a:endParaRPr lang="zh-CN" altLang="zh-CN"/>
          </a:p>
          <a:p>
            <a:pPr eaLnBrk="1" hangingPunct="1">
              <a:buFontTx/>
              <a:buNone/>
            </a:pPr>
            <a:r>
              <a:rPr lang="zh-CN" altLang="zh-CN"/>
              <a:t>或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#include </a:t>
            </a:r>
            <a:r>
              <a:rPr lang="zh-CN" altLang="zh-CN"/>
              <a:t>″</a:t>
            </a:r>
            <a:r>
              <a:rPr lang="en-US" altLang="zh-CN"/>
              <a:t>stdio.h</a:t>
            </a:r>
            <a:r>
              <a:rPr lang="zh-CN" altLang="zh-CN"/>
              <a:t>″</a:t>
            </a:r>
          </a:p>
          <a:p>
            <a:pPr eaLnBrk="1" hangingPunct="1">
              <a:buFontTx/>
              <a:buNone/>
            </a:pPr>
            <a:endParaRPr lang="en-US" altLang="zh-CN"/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24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24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24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24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24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62474" name="图片 10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练习</a:t>
            </a:r>
          </a:p>
        </p:txBody>
      </p:sp>
      <p:sp>
        <p:nvSpPr>
          <p:cNvPr id="1003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/>
              <a:t>编写程序，从键盘输入</a:t>
            </a:r>
            <a:r>
              <a:rPr lang="en-US" altLang="zh-CN" b="1"/>
              <a:t>x</a:t>
            </a:r>
            <a:r>
              <a:rPr lang="zh-CN" altLang="en-US" b="1"/>
              <a:t>、</a:t>
            </a:r>
            <a:r>
              <a:rPr lang="en-US" altLang="zh-CN" b="1"/>
              <a:t>y</a:t>
            </a:r>
            <a:r>
              <a:rPr lang="zh-CN" altLang="en-US" b="1"/>
              <a:t>和</a:t>
            </a:r>
            <a:r>
              <a:rPr lang="en-US" altLang="zh-CN" b="1"/>
              <a:t>z</a:t>
            </a:r>
            <a:r>
              <a:rPr lang="zh-CN" altLang="en-US" b="1"/>
              <a:t>的值，计算的             </a:t>
            </a:r>
            <a:r>
              <a:rPr lang="zh-CN" altLang="en-US"/>
              <a:t>   </a:t>
            </a:r>
            <a:r>
              <a:rPr lang="zh-CN" altLang="en-US" b="1"/>
              <a:t>值，并输出。</a:t>
            </a:r>
            <a:endParaRPr lang="zh-CN" altLang="en-US"/>
          </a:p>
          <a:p>
            <a:pPr lvl="1" eaLnBrk="1" hangingPunct="1"/>
            <a:r>
              <a:rPr lang="zh-CN" altLang="en-US" b="1">
                <a:solidFill>
                  <a:srgbClr val="FF0000"/>
                </a:solidFill>
              </a:rPr>
              <a:t>提示：注意数据的输入、输出格式。</a:t>
            </a:r>
            <a:endParaRPr lang="zh-CN" altLang="en-US">
              <a:solidFill>
                <a:srgbClr val="FF0000"/>
              </a:solidFill>
            </a:endParaRPr>
          </a:p>
          <a:p>
            <a:pPr eaLnBrk="1" hangingPunct="1"/>
            <a:endParaRPr lang="zh-CN" altLang="en-US"/>
          </a:p>
        </p:txBody>
      </p:sp>
      <p:graphicFrame>
        <p:nvGraphicFramePr>
          <p:cNvPr id="100356" name="Object 2"/>
          <p:cNvGraphicFramePr>
            <a:graphicFrameLocks noChangeAspect="1"/>
          </p:cNvGraphicFramePr>
          <p:nvPr/>
        </p:nvGraphicFramePr>
        <p:xfrm>
          <a:off x="1714500" y="2400300"/>
          <a:ext cx="21812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81" name="Equation" r:id="rId3" imgW="812447" imgH="393529" progId="Equation.3">
                  <p:embed/>
                </p:oleObj>
              </mc:Choice>
              <mc:Fallback>
                <p:oleObj name="Equation" r:id="rId3" imgW="812447" imgH="393529" progId="Equation.3">
                  <p:embed/>
                  <p:pic>
                    <p:nvPicPr>
                      <p:cNvPr id="10035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400300"/>
                        <a:ext cx="218122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5502190"/>
      </p:ext>
    </p:extLst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3.4.3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用</a:t>
            </a: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printf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函数输出数据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1825" y="1681163"/>
            <a:ext cx="8004175" cy="3757612"/>
          </a:xfrm>
        </p:spPr>
        <p:txBody>
          <a:bodyPr/>
          <a:lstStyle/>
          <a:p>
            <a:pPr eaLnBrk="1" hangingPunct="1"/>
            <a:r>
              <a:rPr lang="zh-CN" altLang="zh-CN"/>
              <a:t>在</a:t>
            </a:r>
            <a:r>
              <a:rPr lang="en-US" altLang="zh-CN"/>
              <a:t>C</a:t>
            </a:r>
            <a:r>
              <a:rPr lang="zh-CN" altLang="zh-CN"/>
              <a:t>程序中用来实现输出和输入的，主要是</a:t>
            </a:r>
            <a:r>
              <a:rPr lang="en-US" altLang="zh-CN"/>
              <a:t>printf</a:t>
            </a:r>
            <a:r>
              <a:rPr lang="zh-CN" altLang="zh-CN"/>
              <a:t>函数和</a:t>
            </a:r>
            <a:r>
              <a:rPr lang="en-US" altLang="zh-CN"/>
              <a:t>scanf</a:t>
            </a:r>
            <a:r>
              <a:rPr lang="zh-CN" altLang="zh-CN"/>
              <a:t>函数</a:t>
            </a:r>
            <a:endParaRPr lang="en-US" altLang="zh-CN"/>
          </a:p>
          <a:p>
            <a:pPr eaLnBrk="1" hangingPunct="1"/>
            <a:r>
              <a:rPr lang="zh-CN" altLang="zh-CN"/>
              <a:t>这两个函数是格式输入输出函数</a:t>
            </a:r>
            <a:endParaRPr lang="en-US" altLang="zh-CN"/>
          </a:p>
          <a:p>
            <a:pPr eaLnBrk="1" hangingPunct="1"/>
            <a:r>
              <a:rPr lang="zh-CN" altLang="zh-CN"/>
              <a:t>用这两个函数时，必须指定格式</a:t>
            </a:r>
            <a:endParaRPr lang="en-US" altLang="zh-CN"/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34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34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34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34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34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63498" name="图片 10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3.4.3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用</a:t>
            </a: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printf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函数输出数据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1825" y="1681163"/>
            <a:ext cx="8004175" cy="297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1.printf</a:t>
            </a:r>
            <a:r>
              <a:rPr lang="zh-CN" altLang="zh-CN" b="1"/>
              <a:t>函数的一般格式</a:t>
            </a:r>
            <a:endParaRPr lang="en-US" altLang="zh-CN" b="1"/>
          </a:p>
          <a:p>
            <a:pPr algn="ctr" eaLnBrk="1" hangingPunct="1">
              <a:buFontTx/>
              <a:buNone/>
            </a:pPr>
            <a:r>
              <a:rPr lang="en-US" altLang="zh-CN"/>
              <a:t>printf</a:t>
            </a:r>
            <a:r>
              <a:rPr lang="zh-CN" altLang="zh-CN"/>
              <a:t>（格式控制，输出表列）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zh-CN" altLang="zh-CN"/>
              <a:t>例如：</a:t>
            </a:r>
          </a:p>
          <a:p>
            <a:pPr algn="ctr" eaLnBrk="1" hangingPunct="1">
              <a:buFontTx/>
              <a:buNone/>
            </a:pPr>
            <a:r>
              <a:rPr lang="en-US" altLang="zh-CN"/>
              <a:t>printf(</a:t>
            </a:r>
            <a:r>
              <a:rPr lang="en-US" altLang="zh-CN">
                <a:solidFill>
                  <a:srgbClr val="0000CC"/>
                </a:solidFill>
                <a:latin typeface="Arial" pitchFamily="34" charset="0"/>
              </a:rPr>
              <a:t>”</a:t>
            </a:r>
            <a:r>
              <a:rPr lang="en-US" altLang="zh-CN">
                <a:solidFill>
                  <a:srgbClr val="0000CC"/>
                </a:solidFill>
              </a:rPr>
              <a:t>i=%d,c=%c\n</a:t>
            </a:r>
            <a:r>
              <a:rPr lang="en-US" altLang="zh-CN">
                <a:solidFill>
                  <a:srgbClr val="0000CC"/>
                </a:solidFill>
                <a:latin typeface="Arial" pitchFamily="34" charset="0"/>
              </a:rPr>
              <a:t>”</a:t>
            </a:r>
            <a:r>
              <a:rPr lang="en-US" altLang="zh-CN"/>
              <a:t>,</a:t>
            </a:r>
            <a:r>
              <a:rPr lang="en-US" altLang="zh-CN">
                <a:solidFill>
                  <a:srgbClr val="00B050"/>
                </a:solidFill>
              </a:rPr>
              <a:t>i,c</a:t>
            </a:r>
            <a:r>
              <a:rPr lang="en-US" altLang="zh-CN"/>
              <a:t>);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45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45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45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45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45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786188" y="3429000"/>
            <a:ext cx="785812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4000500" y="4714875"/>
            <a:ext cx="2000250" cy="642938"/>
          </a:xfrm>
          <a:prstGeom prst="wedgeRoundRectCallout">
            <a:avLst>
              <a:gd name="adj1" fmla="val -35792"/>
              <a:gd name="adj2" fmla="val -163829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FF0000"/>
                </a:solidFill>
                <a:latin typeface="Arial" pitchFamily="34" charset="0"/>
              </a:rPr>
              <a:t>格式声明</a:t>
            </a:r>
            <a:endParaRPr lang="zh-CN" altLang="en-US" sz="2800" b="1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148263" y="3429000"/>
            <a:ext cx="785812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64525" name="图片 1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3.4.3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用</a:t>
            </a: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printf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函数输出数据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65539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1825" y="1681163"/>
            <a:ext cx="8004175" cy="297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1.printf</a:t>
            </a:r>
            <a:r>
              <a:rPr lang="zh-CN" altLang="zh-CN" b="1"/>
              <a:t>函数的一般格式</a:t>
            </a:r>
            <a:endParaRPr lang="en-US" altLang="zh-CN" b="1"/>
          </a:p>
          <a:p>
            <a:pPr algn="ctr" eaLnBrk="1" hangingPunct="1">
              <a:buFontTx/>
              <a:buNone/>
            </a:pPr>
            <a:r>
              <a:rPr lang="en-US" altLang="zh-CN"/>
              <a:t>printf</a:t>
            </a:r>
            <a:r>
              <a:rPr lang="zh-CN" altLang="zh-CN"/>
              <a:t>（格式控制，输出表列）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zh-CN" altLang="zh-CN"/>
              <a:t>例如：</a:t>
            </a:r>
          </a:p>
          <a:p>
            <a:pPr algn="ctr" eaLnBrk="1" hangingPunct="1">
              <a:buFontTx/>
              <a:buNone/>
            </a:pPr>
            <a:r>
              <a:rPr lang="en-US" altLang="zh-CN"/>
              <a:t>printf(</a:t>
            </a:r>
            <a:r>
              <a:rPr lang="en-US" altLang="zh-CN">
                <a:solidFill>
                  <a:srgbClr val="0000CC"/>
                </a:solidFill>
                <a:latin typeface="Arial" pitchFamily="34" charset="0"/>
              </a:rPr>
              <a:t>”</a:t>
            </a:r>
            <a:r>
              <a:rPr lang="en-US" altLang="zh-CN">
                <a:solidFill>
                  <a:srgbClr val="0000CC"/>
                </a:solidFill>
              </a:rPr>
              <a:t>i=%d,c=%c\n</a:t>
            </a:r>
            <a:r>
              <a:rPr lang="en-US" altLang="zh-CN">
                <a:solidFill>
                  <a:srgbClr val="0000CC"/>
                </a:solidFill>
                <a:latin typeface="Arial" pitchFamily="34" charset="0"/>
              </a:rPr>
              <a:t>”</a:t>
            </a:r>
            <a:r>
              <a:rPr lang="en-US" altLang="zh-CN"/>
              <a:t>,</a:t>
            </a:r>
            <a:r>
              <a:rPr lang="en-US" altLang="zh-CN">
                <a:solidFill>
                  <a:srgbClr val="00B050"/>
                </a:solidFill>
              </a:rPr>
              <a:t>i,c</a:t>
            </a:r>
            <a:r>
              <a:rPr lang="en-US" altLang="zh-CN"/>
              <a:t>);</a:t>
            </a:r>
          </a:p>
        </p:txBody>
      </p:sp>
      <p:sp>
        <p:nvSpPr>
          <p:cNvPr id="655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55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55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55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55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55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276600" y="3500438"/>
            <a:ext cx="509588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4214813" y="4714875"/>
            <a:ext cx="2000250" cy="642938"/>
          </a:xfrm>
          <a:prstGeom prst="wedgeRoundRectCallout">
            <a:avLst>
              <a:gd name="adj1" fmla="val -25157"/>
              <a:gd name="adj2" fmla="val -15444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Arial" pitchFamily="34" charset="0"/>
              </a:rPr>
              <a:t>普通字符</a:t>
            </a: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475163" y="3505200"/>
            <a:ext cx="785812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795963" y="3500438"/>
            <a:ext cx="504825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65550" name="图片 14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3.4.3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用</a:t>
            </a: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printf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函数输出数据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66563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1825" y="1681163"/>
            <a:ext cx="8004175" cy="2976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1.printf</a:t>
            </a:r>
            <a:r>
              <a:rPr lang="zh-CN" altLang="zh-CN" b="1"/>
              <a:t>函数的一般格式</a:t>
            </a:r>
            <a:endParaRPr lang="en-US" altLang="zh-CN" b="1"/>
          </a:p>
          <a:p>
            <a:pPr algn="ctr" eaLnBrk="1" hangingPunct="1">
              <a:buFontTx/>
              <a:buNone/>
            </a:pPr>
            <a:r>
              <a:rPr lang="en-US" altLang="zh-CN"/>
              <a:t>printf</a:t>
            </a:r>
            <a:r>
              <a:rPr lang="zh-CN" altLang="zh-CN"/>
              <a:t>（格式控制，输出表列）</a:t>
            </a:r>
            <a:endParaRPr lang="en-US" altLang="zh-CN"/>
          </a:p>
          <a:p>
            <a:pPr eaLnBrk="1" hangingPunct="1">
              <a:buFontTx/>
              <a:buNone/>
            </a:pPr>
            <a:r>
              <a:rPr lang="zh-CN" altLang="zh-CN"/>
              <a:t>例如：</a:t>
            </a:r>
          </a:p>
          <a:p>
            <a:pPr algn="ctr" eaLnBrk="1" hangingPunct="1">
              <a:buFontTx/>
              <a:buNone/>
            </a:pPr>
            <a:r>
              <a:rPr lang="en-US" altLang="zh-CN"/>
              <a:t>printf(</a:t>
            </a:r>
            <a:r>
              <a:rPr lang="en-US" altLang="zh-CN">
                <a:solidFill>
                  <a:srgbClr val="0000CC"/>
                </a:solidFill>
                <a:latin typeface="Arial" pitchFamily="34" charset="0"/>
              </a:rPr>
              <a:t>”</a:t>
            </a:r>
            <a:r>
              <a:rPr lang="en-US" altLang="zh-CN">
                <a:solidFill>
                  <a:srgbClr val="0000CC"/>
                </a:solidFill>
              </a:rPr>
              <a:t>i=%d,c=%c\n</a:t>
            </a:r>
            <a:r>
              <a:rPr lang="en-US" altLang="zh-CN">
                <a:solidFill>
                  <a:srgbClr val="0000CC"/>
                </a:solidFill>
                <a:latin typeface="Arial" pitchFamily="34" charset="0"/>
              </a:rPr>
              <a:t>”</a:t>
            </a:r>
            <a:r>
              <a:rPr lang="en-US" altLang="zh-CN"/>
              <a:t>,</a:t>
            </a:r>
            <a:r>
              <a:rPr lang="en-US" altLang="zh-CN">
                <a:solidFill>
                  <a:srgbClr val="00B050"/>
                </a:solidFill>
              </a:rPr>
              <a:t>i,c</a:t>
            </a:r>
            <a:r>
              <a:rPr lang="en-US" altLang="zh-CN"/>
              <a:t>);</a:t>
            </a:r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65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65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65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65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516688" y="3429000"/>
            <a:ext cx="571500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3492500" y="4365625"/>
            <a:ext cx="5294313" cy="642938"/>
          </a:xfrm>
          <a:prstGeom prst="wedgeRoundRectCallout">
            <a:avLst>
              <a:gd name="adj1" fmla="val 13088"/>
              <a:gd name="adj2" fmla="val -10580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FF0000"/>
                </a:solidFill>
                <a:latin typeface="Arial" pitchFamily="34" charset="0"/>
              </a:rPr>
              <a:t>可以是常量、变量或表达式</a:t>
            </a:r>
            <a:endParaRPr lang="zh-CN" altLang="en-US" sz="2800" b="1">
              <a:solidFill>
                <a:srgbClr val="FF0000"/>
              </a:solidFill>
              <a:latin typeface="Arial" pitchFamily="34" charset="0"/>
            </a:endParaRPr>
          </a:p>
        </p:txBody>
      </p:sp>
      <p:pic>
        <p:nvPicPr>
          <p:cNvPr id="66572" name="图片 12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3.4.3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用</a:t>
            </a: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printf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函数输出数据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0063" y="1714500"/>
            <a:ext cx="8358187" cy="4000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2. </a:t>
            </a:r>
            <a:r>
              <a:rPr lang="zh-CN" altLang="en-US" b="1"/>
              <a:t>常用</a:t>
            </a:r>
            <a:r>
              <a:rPr lang="zh-CN" altLang="zh-CN" b="1"/>
              <a:t>格式字符</a:t>
            </a:r>
            <a:endParaRPr lang="en-US" altLang="zh-CN" b="1"/>
          </a:p>
          <a:p>
            <a:pPr lvl="1" eaLnBrk="1" hangingPunct="1"/>
            <a:r>
              <a:rPr lang="zh-CN" altLang="zh-CN"/>
              <a:t>ｄ格式符。用来输出一个有符号的十进制整数</a:t>
            </a:r>
            <a:endParaRPr lang="en-US" altLang="zh-CN"/>
          </a:p>
          <a:p>
            <a:pPr lvl="2" eaLnBrk="1" hangingPunct="1"/>
            <a:r>
              <a:rPr lang="zh-CN" altLang="zh-CN"/>
              <a:t>可以在格式声明中指定输出数据的域宽</a:t>
            </a:r>
            <a:endParaRPr lang="en-US" altLang="zh-CN"/>
          </a:p>
          <a:p>
            <a:pPr lvl="2" eaLnBrk="1" hangingPunct="1">
              <a:buFontTx/>
              <a:buNone/>
            </a:pPr>
            <a:r>
              <a:rPr lang="en-US" altLang="zh-CN"/>
              <a:t>    printf(</a:t>
            </a:r>
            <a:r>
              <a:rPr lang="en-US" altLang="zh-CN">
                <a:latin typeface="Arial" pitchFamily="34" charset="0"/>
              </a:rPr>
              <a:t>”</a:t>
            </a:r>
            <a:r>
              <a:rPr lang="en-US" altLang="zh-CN"/>
              <a:t>%5d%5d\n</a:t>
            </a:r>
            <a:r>
              <a:rPr lang="en-US" altLang="zh-CN">
                <a:latin typeface="Arial" pitchFamily="34" charset="0"/>
              </a:rPr>
              <a:t>”</a:t>
            </a:r>
            <a:r>
              <a:rPr lang="en-US" altLang="zh-CN"/>
              <a:t>,12,-345);</a:t>
            </a:r>
          </a:p>
          <a:p>
            <a:pPr lvl="2" eaLnBrk="1" hangingPunct="1"/>
            <a:r>
              <a:rPr lang="en-US" altLang="zh-CN"/>
              <a:t>%d</a:t>
            </a:r>
            <a:r>
              <a:rPr lang="zh-CN" altLang="zh-CN"/>
              <a:t>输出</a:t>
            </a:r>
            <a:r>
              <a:rPr lang="en-US" altLang="zh-CN"/>
              <a:t>int</a:t>
            </a:r>
            <a:r>
              <a:rPr lang="zh-CN" altLang="zh-CN"/>
              <a:t>型数据</a:t>
            </a:r>
            <a:endParaRPr lang="en-US" altLang="zh-CN"/>
          </a:p>
          <a:p>
            <a:pPr lvl="2" eaLnBrk="1" hangingPunct="1"/>
            <a:r>
              <a:rPr lang="en-US" altLang="zh-CN"/>
              <a:t>%ld</a:t>
            </a:r>
            <a:r>
              <a:rPr lang="zh-CN" altLang="zh-CN"/>
              <a:t>输出</a:t>
            </a:r>
            <a:r>
              <a:rPr lang="en-US" altLang="zh-CN"/>
              <a:t>long</a:t>
            </a:r>
            <a:r>
              <a:rPr lang="zh-CN" altLang="zh-CN"/>
              <a:t>型数据</a:t>
            </a:r>
            <a:endParaRPr lang="en-US" altLang="zh-CN"/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75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75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75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67594" name="图片 10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3.4.3 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用</a:t>
            </a:r>
            <a:r>
              <a:rPr lang="en-US" altLang="zh-CN" sz="4800" dirty="0" err="1">
                <a:solidFill>
                  <a:srgbClr val="800000"/>
                </a:solidFill>
                <a:latin typeface="Arial" charset="0"/>
                <a:ea typeface="黑体" pitchFamily="2" charset="-122"/>
              </a:rPr>
              <a:t>printf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函数输出数据</a:t>
            </a:r>
            <a:endParaRPr lang="zh-CN" altLang="en-US" sz="4800" dirty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0063" y="1714500"/>
            <a:ext cx="8358187" cy="3786188"/>
          </a:xfrm>
        </p:spPr>
        <p:txBody>
          <a:bodyPr/>
          <a:lstStyle/>
          <a:p>
            <a:pPr lvl="1" eaLnBrk="1" hangingPunct="1"/>
            <a:r>
              <a:rPr lang="zh-CN" altLang="zh-CN" dirty="0"/>
              <a:t>ｃ格式符。用来输出一个字符</a:t>
            </a:r>
            <a:endParaRPr lang="en-US" altLang="zh-CN" dirty="0"/>
          </a:p>
          <a:p>
            <a:pPr lvl="1" eaLnBrk="1" hangingPunct="1">
              <a:buFontTx/>
              <a:buNone/>
            </a:pPr>
            <a:r>
              <a:rPr lang="en-US" altLang="zh-CN" dirty="0"/>
              <a:t>        char </a:t>
            </a:r>
            <a:r>
              <a:rPr lang="en-US" altLang="zh-CN" dirty="0" err="1"/>
              <a:t>ch</a:t>
            </a:r>
            <a:r>
              <a:rPr lang="en-US" altLang="zh-CN" dirty="0"/>
              <a:t>=</a:t>
            </a:r>
            <a:r>
              <a:rPr lang="en-US" altLang="zh-CN" dirty="0">
                <a:latin typeface="Arial" pitchFamily="34" charset="0"/>
              </a:rPr>
              <a:t>’</a:t>
            </a:r>
            <a:r>
              <a:rPr lang="en-US" altLang="zh-CN" dirty="0"/>
              <a:t>a</a:t>
            </a:r>
            <a:r>
              <a:rPr lang="en-US" altLang="zh-CN" dirty="0">
                <a:latin typeface="Arial" pitchFamily="34" charset="0"/>
              </a:rPr>
              <a:t>’</a:t>
            </a:r>
            <a:r>
              <a:rPr lang="en-US" altLang="zh-CN" dirty="0"/>
              <a:t>;</a:t>
            </a:r>
            <a:endParaRPr lang="zh-CN" altLang="zh-CN" dirty="0"/>
          </a:p>
          <a:p>
            <a:pPr lvl="1" eaLnBrk="1" hangingPunct="1">
              <a:buFontTx/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dirty="0">
                <a:latin typeface="Arial" pitchFamily="34" charset="0"/>
              </a:rPr>
              <a:t>”</a:t>
            </a:r>
            <a:r>
              <a:rPr lang="en-US" altLang="zh-CN" dirty="0"/>
              <a:t>%c</a:t>
            </a:r>
            <a:r>
              <a:rPr lang="en-US" altLang="zh-CN" dirty="0">
                <a:latin typeface="Arial" pitchFamily="34" charset="0"/>
              </a:rPr>
              <a:t>”</a:t>
            </a:r>
            <a:r>
              <a:rPr lang="en-US" altLang="zh-CN" dirty="0"/>
              <a:t>,</a:t>
            </a:r>
            <a:r>
              <a:rPr lang="en-US" altLang="zh-CN" dirty="0" err="1"/>
              <a:t>ch</a:t>
            </a:r>
            <a:r>
              <a:rPr lang="en-US" altLang="zh-CN" dirty="0"/>
              <a:t>);   </a:t>
            </a:r>
            <a:r>
              <a:rPr lang="zh-CN" altLang="en-US" dirty="0"/>
              <a:t>或</a:t>
            </a:r>
            <a:endParaRPr lang="en-US" altLang="zh-CN" dirty="0"/>
          </a:p>
          <a:p>
            <a:pPr lvl="1" eaLnBrk="1" hangingPunct="1">
              <a:buFontTx/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printf</a:t>
            </a:r>
            <a:r>
              <a:rPr lang="en-US" altLang="zh-CN" dirty="0"/>
              <a:t>(</a:t>
            </a:r>
            <a:r>
              <a:rPr lang="en-US" altLang="zh-CN" dirty="0">
                <a:latin typeface="Arial" pitchFamily="34" charset="0"/>
              </a:rPr>
              <a:t>”</a:t>
            </a:r>
            <a:r>
              <a:rPr lang="en-US" altLang="zh-CN" dirty="0"/>
              <a:t>%5c</a:t>
            </a:r>
            <a:r>
              <a:rPr lang="en-US" altLang="zh-CN" dirty="0">
                <a:latin typeface="Arial" pitchFamily="34" charset="0"/>
              </a:rPr>
              <a:t>”</a:t>
            </a:r>
            <a:r>
              <a:rPr lang="en-US" altLang="zh-CN" dirty="0"/>
              <a:t>,ch);</a:t>
            </a:r>
          </a:p>
        </p:txBody>
      </p:sp>
      <p:sp>
        <p:nvSpPr>
          <p:cNvPr id="686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86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86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86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86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68618" name="图片 11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3.4.3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用</a:t>
            </a: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printf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函数输出数据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0063" y="1714500"/>
            <a:ext cx="8358187" cy="2500313"/>
          </a:xfrm>
        </p:spPr>
        <p:txBody>
          <a:bodyPr/>
          <a:lstStyle/>
          <a:p>
            <a:pPr lvl="1" eaLnBrk="1" hangingPunct="1"/>
            <a:r>
              <a:rPr lang="zh-CN" altLang="zh-CN" dirty="0"/>
              <a:t>ｓ格式符。用来输出一个字符串</a:t>
            </a:r>
            <a:endParaRPr lang="en-US" altLang="zh-CN" dirty="0"/>
          </a:p>
          <a:p>
            <a:pPr lvl="1" eaLnBrk="1" hangingPunct="1">
              <a:buFontTx/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zh-CN" altLang="zh-CN" dirty="0"/>
              <a:t>（</a:t>
            </a:r>
            <a:r>
              <a:rPr lang="en-US" altLang="zh-CN" dirty="0">
                <a:latin typeface="Arial" pitchFamily="34" charset="0"/>
              </a:rPr>
              <a:t>”</a:t>
            </a:r>
            <a:r>
              <a:rPr lang="en-US" altLang="zh-CN" dirty="0"/>
              <a:t>%</a:t>
            </a:r>
            <a:r>
              <a:rPr lang="en-US" altLang="zh-CN" dirty="0" err="1"/>
              <a:t>s</a:t>
            </a:r>
            <a:r>
              <a:rPr lang="en-US" altLang="zh-CN" dirty="0" err="1">
                <a:latin typeface="Arial" pitchFamily="34" charset="0"/>
              </a:rPr>
              <a:t>”</a:t>
            </a:r>
            <a:r>
              <a:rPr lang="en-US" altLang="zh-CN" dirty="0" err="1"/>
              <a:t>,</a:t>
            </a:r>
            <a:r>
              <a:rPr lang="en-US" altLang="zh-CN" dirty="0" err="1">
                <a:latin typeface="Arial" pitchFamily="34" charset="0"/>
              </a:rPr>
              <a:t>”</a:t>
            </a:r>
            <a:r>
              <a:rPr lang="en-US" altLang="zh-CN" dirty="0" err="1"/>
              <a:t>CHINA</a:t>
            </a:r>
            <a:r>
              <a:rPr lang="en-US" altLang="zh-CN" dirty="0">
                <a:latin typeface="Arial" pitchFamily="34" charset="0"/>
              </a:rPr>
              <a:t>”</a:t>
            </a:r>
            <a:r>
              <a:rPr lang="zh-CN" altLang="zh-CN" dirty="0"/>
              <a:t>）</a:t>
            </a:r>
            <a:r>
              <a:rPr lang="en-US" altLang="zh-CN" dirty="0"/>
              <a:t>; </a:t>
            </a:r>
            <a:endParaRPr lang="zh-CN" altLang="zh-CN" dirty="0"/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96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96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96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96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96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47813" y="2997200"/>
            <a:ext cx="3714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输出字符串</a:t>
            </a:r>
            <a:r>
              <a:rPr lang="zh-CN" altLang="en-US" sz="2800" b="1">
                <a:solidFill>
                  <a:srgbClr val="0000CC"/>
                </a:solidFill>
                <a:latin typeface="Arial" pitchFamily="34" charset="0"/>
              </a:rPr>
              <a:t>：</a:t>
            </a: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CHINA</a:t>
            </a:r>
            <a:endParaRPr lang="zh-CN" altLang="en-US" sz="2800" b="1">
              <a:solidFill>
                <a:srgbClr val="0000CC"/>
              </a:solidFill>
              <a:latin typeface="Arial" pitchFamily="34" charset="0"/>
            </a:endParaRPr>
          </a:p>
        </p:txBody>
      </p:sp>
      <p:pic>
        <p:nvPicPr>
          <p:cNvPr id="69643" name="图片 11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3.4.3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用</a:t>
            </a: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printf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函数输出数据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0063" y="1714500"/>
            <a:ext cx="8358187" cy="4500563"/>
          </a:xfrm>
        </p:spPr>
        <p:txBody>
          <a:bodyPr/>
          <a:lstStyle/>
          <a:p>
            <a:pPr lvl="1" eaLnBrk="1" hangingPunct="1"/>
            <a:r>
              <a:rPr lang="en-US" altLang="zh-CN" dirty="0"/>
              <a:t>f</a:t>
            </a:r>
            <a:r>
              <a:rPr lang="zh-CN" altLang="zh-CN" dirty="0"/>
              <a:t>格式符。用来输出实数，以小数形式输出</a:t>
            </a:r>
            <a:endParaRPr lang="en-US" altLang="zh-CN" dirty="0"/>
          </a:p>
          <a:p>
            <a:pPr lvl="2" eaLnBrk="1" hangingPunct="1">
              <a:buFontTx/>
              <a:buNone/>
            </a:pPr>
            <a:r>
              <a:rPr lang="zh-CN" altLang="zh-CN" dirty="0"/>
              <a:t>①</a:t>
            </a:r>
            <a:r>
              <a:rPr lang="zh-CN" altLang="en-US" dirty="0"/>
              <a:t>不</a:t>
            </a:r>
            <a:r>
              <a:rPr lang="zh-CN" altLang="zh-CN" dirty="0"/>
              <a:t>指定数据宽度和小数位数，用</a:t>
            </a:r>
            <a:r>
              <a:rPr lang="en-US" altLang="zh-CN" dirty="0"/>
              <a:t>%f</a:t>
            </a:r>
          </a:p>
          <a:p>
            <a:pPr lvl="2" eaLnBrk="1" hangingPunct="1">
              <a:buFontTx/>
              <a:buNone/>
            </a:pP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   【</a:t>
            </a:r>
            <a:r>
              <a:rPr lang="zh-CN" altLang="zh-CN" sz="2800" dirty="0"/>
              <a:t>例</a:t>
            </a:r>
            <a:r>
              <a:rPr lang="en-US" altLang="zh-CN" sz="2800" dirty="0"/>
              <a:t>3.6】</a:t>
            </a:r>
            <a:r>
              <a:rPr lang="zh-CN" altLang="zh-CN" sz="2800" dirty="0"/>
              <a:t>用</a:t>
            </a:r>
            <a:r>
              <a:rPr lang="en-US" altLang="zh-CN" sz="2800" dirty="0"/>
              <a:t>%f</a:t>
            </a:r>
            <a:r>
              <a:rPr lang="zh-CN" altLang="zh-CN" sz="2800" dirty="0"/>
              <a:t>输出实数，只能得到６位小数。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   double a=1.0;</a:t>
            </a:r>
            <a:endParaRPr lang="zh-CN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    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</a:t>
            </a:r>
            <a:r>
              <a:rPr lang="en-US" altLang="zh-CN" sz="2800" dirty="0">
                <a:latin typeface="Arial" pitchFamily="34" charset="0"/>
              </a:rPr>
              <a:t>”</a:t>
            </a:r>
            <a:r>
              <a:rPr lang="en-US" altLang="zh-CN" sz="2800" dirty="0"/>
              <a:t>%f\</a:t>
            </a:r>
            <a:r>
              <a:rPr lang="en-US" altLang="zh-CN" sz="2800" dirty="0" err="1"/>
              <a:t>n</a:t>
            </a:r>
            <a:r>
              <a:rPr lang="en-US" altLang="zh-CN" sz="2800" dirty="0" err="1">
                <a:latin typeface="Arial" pitchFamily="34" charset="0"/>
              </a:rPr>
              <a:t>”</a:t>
            </a:r>
            <a:r>
              <a:rPr lang="en-US" altLang="zh-CN" sz="2800" dirty="0" err="1"/>
              <a:t>,a</a:t>
            </a:r>
            <a:r>
              <a:rPr lang="en-US" altLang="zh-CN" sz="2800" dirty="0"/>
              <a:t>/3);</a:t>
            </a:r>
            <a:endParaRPr lang="zh-CN" altLang="zh-CN" dirty="0"/>
          </a:p>
        </p:txBody>
      </p:sp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06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06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06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06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066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797425"/>
            <a:ext cx="20193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7" name="图片 11" descr="Untitled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0" y="887413"/>
            <a:ext cx="6229350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3.1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顺序程序设计举例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219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4850" y="1828800"/>
            <a:ext cx="2092325" cy="704850"/>
          </a:xfrm>
        </p:spPr>
        <p:txBody>
          <a:bodyPr/>
          <a:lstStyle/>
          <a:p>
            <a:pPr eaLnBrk="1" hangingPunct="1"/>
            <a:r>
              <a:rPr lang="zh-CN" altLang="en-US" b="1"/>
              <a:t>算法</a:t>
            </a:r>
            <a:r>
              <a:rPr lang="zh-CN" altLang="zh-CN" b="1"/>
              <a:t>：</a:t>
            </a:r>
            <a:endParaRPr lang="en-US" altLang="zh-CN" b="1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2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786063" y="2286000"/>
          <a:ext cx="4857750" cy="3429000"/>
        </p:xfrm>
        <a:graphic>
          <a:graphicData uri="http://schemas.openxmlformats.org/drawingml/2006/table">
            <a:tbl>
              <a:tblPr/>
              <a:tblGrid>
                <a:gridCol w="485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输入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p0,r1,r2,r3</a:t>
                      </a: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的值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计算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p1=p0(1+r1)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计算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p2=p0(1+r2)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计算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p3=p0(1+     )(1+     )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输出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p1,p2,p3</a:t>
                      </a: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236" name="Object 4"/>
          <p:cNvGraphicFramePr>
            <a:graphicFrameLocks noChangeAspect="1"/>
          </p:cNvGraphicFramePr>
          <p:nvPr/>
        </p:nvGraphicFramePr>
        <p:xfrm>
          <a:off x="5000625" y="4286250"/>
          <a:ext cx="4286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公式" r:id="rId3" imgW="215713" imgH="393359" progId="Equation.3">
                  <p:embed/>
                </p:oleObj>
              </mc:Choice>
              <mc:Fallback>
                <p:oleObj name="公式" r:id="rId3" imgW="215713" imgH="39335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4286250"/>
                        <a:ext cx="4286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3"/>
          <p:cNvGraphicFramePr>
            <a:graphicFrameLocks noChangeAspect="1"/>
          </p:cNvGraphicFramePr>
          <p:nvPr/>
        </p:nvGraphicFramePr>
        <p:xfrm>
          <a:off x="6072188" y="4286250"/>
          <a:ext cx="4286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公式" r:id="rId5" imgW="215713" imgH="393359" progId="Equation.3">
                  <p:embed/>
                </p:oleObj>
              </mc:Choice>
              <mc:Fallback>
                <p:oleObj name="公式" r:id="rId5" imgW="215713" imgH="39335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4286250"/>
                        <a:ext cx="4286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38" name="图片 8" descr="Untitl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3.4.3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用</a:t>
            </a: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printf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函数输出数据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0063" y="1714500"/>
            <a:ext cx="8358187" cy="3929063"/>
          </a:xfrm>
        </p:spPr>
        <p:txBody>
          <a:bodyPr/>
          <a:lstStyle/>
          <a:p>
            <a:pPr lvl="1" eaLnBrk="1" hangingPunct="1"/>
            <a:r>
              <a:rPr lang="en-US" altLang="zh-CN"/>
              <a:t>f</a:t>
            </a:r>
            <a:r>
              <a:rPr lang="zh-CN" altLang="zh-CN"/>
              <a:t>格式符。用来输出实数，以小数形式输出</a:t>
            </a:r>
            <a:endParaRPr lang="en-US" altLang="zh-CN"/>
          </a:p>
          <a:p>
            <a:pPr lvl="2" eaLnBrk="1" hangingPunct="1">
              <a:buFontTx/>
              <a:buNone/>
            </a:pPr>
            <a:r>
              <a:rPr lang="zh-CN" altLang="zh-CN"/>
              <a:t>② 指定数据宽度和小数位数。用</a:t>
            </a:r>
            <a:r>
              <a:rPr lang="en-US" altLang="zh-CN"/>
              <a:t>%m.nf</a:t>
            </a:r>
          </a:p>
          <a:p>
            <a:pPr lvl="2" eaLnBrk="1" hangingPunct="1">
              <a:buFontTx/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00CC"/>
                </a:solidFill>
              </a:rPr>
              <a:t>printf("%20.15f\n",1/3);</a:t>
            </a:r>
          </a:p>
          <a:p>
            <a:pPr lvl="2" eaLnBrk="1" hangingPunct="1">
              <a:buFontTx/>
              <a:buNone/>
            </a:pPr>
            <a:endParaRPr lang="en-US" altLang="zh-CN">
              <a:solidFill>
                <a:srgbClr val="0000CC"/>
              </a:solidFill>
            </a:endParaRPr>
          </a:p>
          <a:p>
            <a:pPr lvl="2" eaLnBrk="1" hangingPunct="1">
              <a:buFontTx/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B050"/>
                </a:solidFill>
              </a:rPr>
              <a:t>printf("%.0f\n</a:t>
            </a:r>
            <a:r>
              <a:rPr lang="en-US" altLang="zh-CN">
                <a:solidFill>
                  <a:srgbClr val="00B050"/>
                </a:solidFill>
                <a:latin typeface="Arial" pitchFamily="34" charset="0"/>
              </a:rPr>
              <a:t>”</a:t>
            </a:r>
            <a:r>
              <a:rPr lang="en-US" altLang="zh-CN">
                <a:solidFill>
                  <a:srgbClr val="00B050"/>
                </a:solidFill>
              </a:rPr>
              <a:t>,10000/3.0);</a:t>
            </a:r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16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16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16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16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16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53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068638"/>
            <a:ext cx="492125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005263"/>
            <a:ext cx="117475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2" name="图片 12" descr="Untitled2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3.4.3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用</a:t>
            </a: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printf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函数输出数据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0063" y="1714500"/>
            <a:ext cx="8358187" cy="3929063"/>
          </a:xfrm>
        </p:spPr>
        <p:txBody>
          <a:bodyPr/>
          <a:lstStyle/>
          <a:p>
            <a:pPr lvl="1" eaLnBrk="1" hangingPunct="1"/>
            <a:r>
              <a:rPr lang="en-US" altLang="zh-CN"/>
              <a:t>f</a:t>
            </a:r>
            <a:r>
              <a:rPr lang="zh-CN" altLang="zh-CN"/>
              <a:t>格式符。用来输出实数，以小数形式输出</a:t>
            </a:r>
            <a:endParaRPr lang="en-US" altLang="zh-CN"/>
          </a:p>
          <a:p>
            <a:pPr lvl="2" eaLnBrk="1" hangingPunct="1">
              <a:buFontTx/>
              <a:buNone/>
            </a:pPr>
            <a:r>
              <a:rPr lang="zh-CN" altLang="zh-CN"/>
              <a:t>② 指定数据宽度和小数位数。用</a:t>
            </a:r>
            <a:r>
              <a:rPr lang="en-US" altLang="zh-CN"/>
              <a:t>%m.nf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  float a;</a:t>
            </a:r>
            <a:endParaRPr lang="zh-CN" altLang="zh-CN"/>
          </a:p>
          <a:p>
            <a:pPr lvl="1" eaLnBrk="1" hangingPunct="1">
              <a:buFontTx/>
              <a:buNone/>
            </a:pPr>
            <a:r>
              <a:rPr lang="en-US" altLang="zh-CN"/>
              <a:t>  a=10000/3.0;</a:t>
            </a:r>
            <a:endParaRPr lang="zh-CN" altLang="zh-CN"/>
          </a:p>
          <a:p>
            <a:pPr lvl="1" eaLnBrk="1" hangingPunct="1">
              <a:buFontTx/>
              <a:buNone/>
            </a:pPr>
            <a:r>
              <a:rPr lang="en-US" altLang="zh-CN"/>
              <a:t>  printf("%f\n",a);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727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27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27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27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27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27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54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92600"/>
            <a:ext cx="32861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5" name="图片 11" descr="Untitled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3.4.3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用</a:t>
            </a: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printf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函数输出数据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0063" y="1714500"/>
            <a:ext cx="8358187" cy="3929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2. </a:t>
            </a:r>
            <a:r>
              <a:rPr lang="zh-CN" altLang="en-US" b="1"/>
              <a:t>常用</a:t>
            </a:r>
            <a:r>
              <a:rPr lang="zh-CN" altLang="zh-CN" b="1"/>
              <a:t>格式字符</a:t>
            </a:r>
            <a:endParaRPr lang="en-US" altLang="zh-CN" b="1"/>
          </a:p>
          <a:p>
            <a:pPr lvl="1" eaLnBrk="1" hangingPunct="1"/>
            <a:r>
              <a:rPr lang="en-US" altLang="zh-CN"/>
              <a:t>f</a:t>
            </a:r>
            <a:r>
              <a:rPr lang="zh-CN" altLang="zh-CN"/>
              <a:t>格式符。用来输出实数，以小数形式输出</a:t>
            </a:r>
            <a:endParaRPr lang="en-US" altLang="zh-CN"/>
          </a:p>
          <a:p>
            <a:pPr lvl="2" eaLnBrk="1" hangingPunct="1">
              <a:buFontTx/>
              <a:buNone/>
            </a:pPr>
            <a:r>
              <a:rPr lang="zh-CN" altLang="zh-CN"/>
              <a:t>③ 输出的数据向左对齐，用</a:t>
            </a:r>
            <a:r>
              <a:rPr lang="en-US" altLang="zh-CN"/>
              <a:t>%-m.nf</a:t>
            </a:r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37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37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37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37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37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73738" name="图片 10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3.4.3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用</a:t>
            </a: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printf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函数输出数据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0063" y="1714500"/>
            <a:ext cx="8358187" cy="39290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2. </a:t>
            </a:r>
            <a:r>
              <a:rPr lang="zh-CN" altLang="en-US" b="1"/>
              <a:t>常用</a:t>
            </a:r>
            <a:r>
              <a:rPr lang="zh-CN" altLang="zh-CN" b="1"/>
              <a:t>格式字符</a:t>
            </a:r>
            <a:endParaRPr lang="en-US" altLang="zh-CN" b="1"/>
          </a:p>
          <a:p>
            <a:pPr lvl="1" eaLnBrk="1" hangingPunct="1"/>
            <a:r>
              <a:rPr lang="en-US" altLang="zh-CN"/>
              <a:t>f</a:t>
            </a:r>
            <a:r>
              <a:rPr lang="zh-CN" altLang="zh-CN"/>
              <a:t>格式符。用来输出实数，以小数形式输出</a:t>
            </a:r>
            <a:endParaRPr lang="en-US" altLang="zh-CN"/>
          </a:p>
          <a:p>
            <a:pPr lvl="2" eaLnBrk="1" hangingPunct="1"/>
            <a:r>
              <a:rPr lang="en-US" altLang="zh-CN"/>
              <a:t>float</a:t>
            </a:r>
            <a:r>
              <a:rPr lang="zh-CN" altLang="zh-CN"/>
              <a:t>型数据只能保证</a:t>
            </a:r>
            <a:r>
              <a:rPr lang="en-US" altLang="zh-CN"/>
              <a:t>6</a:t>
            </a:r>
            <a:r>
              <a:rPr lang="zh-CN" altLang="zh-CN"/>
              <a:t>位有效数字</a:t>
            </a:r>
            <a:endParaRPr lang="en-US" altLang="zh-CN"/>
          </a:p>
          <a:p>
            <a:pPr lvl="2" eaLnBrk="1" hangingPunct="1"/>
            <a:r>
              <a:rPr lang="en-US" altLang="zh-CN"/>
              <a:t>double</a:t>
            </a:r>
            <a:r>
              <a:rPr lang="zh-CN" altLang="zh-CN"/>
              <a:t>型数据能保证</a:t>
            </a:r>
            <a:r>
              <a:rPr lang="en-US" altLang="zh-CN"/>
              <a:t>15</a:t>
            </a:r>
            <a:r>
              <a:rPr lang="zh-CN" altLang="zh-CN"/>
              <a:t>位有效数字</a:t>
            </a:r>
            <a:endParaRPr lang="en-US" altLang="zh-CN"/>
          </a:p>
          <a:p>
            <a:pPr lvl="2" eaLnBrk="1" hangingPunct="1"/>
            <a:r>
              <a:rPr lang="zh-CN" altLang="zh-CN"/>
              <a:t>计算机输出的数字</a:t>
            </a:r>
            <a:r>
              <a:rPr lang="zh-CN" altLang="en-US"/>
              <a:t>不都</a:t>
            </a:r>
            <a:r>
              <a:rPr lang="zh-CN" altLang="zh-CN"/>
              <a:t>是绝对精确有效的</a:t>
            </a:r>
            <a:endParaRPr lang="en-US" altLang="zh-CN"/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47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47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47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47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476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74762" name="图片 10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3.4.3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用</a:t>
            </a: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printf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函数输出数据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0063" y="1714500"/>
            <a:ext cx="8358187" cy="43576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2. </a:t>
            </a:r>
            <a:r>
              <a:rPr lang="zh-CN" altLang="en-US" b="1"/>
              <a:t>常用</a:t>
            </a:r>
            <a:r>
              <a:rPr lang="zh-CN" altLang="zh-CN" b="1"/>
              <a:t>格式字符</a:t>
            </a:r>
            <a:endParaRPr lang="en-US" altLang="zh-CN" b="1"/>
          </a:p>
          <a:p>
            <a:pPr lvl="1" eaLnBrk="1" hangingPunct="1"/>
            <a:r>
              <a:rPr lang="en-US" altLang="zh-CN"/>
              <a:t>e</a:t>
            </a:r>
            <a:r>
              <a:rPr lang="zh-CN" altLang="zh-CN"/>
              <a:t>格式符。指定以指数形式输出实数</a:t>
            </a:r>
            <a:endParaRPr lang="en-US" altLang="zh-CN"/>
          </a:p>
          <a:p>
            <a:pPr lvl="2" eaLnBrk="1" hangingPunct="1"/>
            <a:r>
              <a:rPr lang="en-US" altLang="zh-CN"/>
              <a:t>%e</a:t>
            </a:r>
            <a:r>
              <a:rPr lang="zh-CN" altLang="zh-CN"/>
              <a:t>，</a:t>
            </a:r>
            <a:r>
              <a:rPr lang="en-US" altLang="zh-CN"/>
              <a:t>VC++</a:t>
            </a:r>
            <a:r>
              <a:rPr lang="zh-CN" altLang="zh-CN"/>
              <a:t>给出小数位数为６位</a:t>
            </a:r>
            <a:endParaRPr lang="en-US" altLang="zh-CN"/>
          </a:p>
          <a:p>
            <a:pPr lvl="1" eaLnBrk="1" hangingPunct="1">
              <a:buFontTx/>
              <a:buNone/>
            </a:pPr>
            <a:r>
              <a:rPr lang="en-US" altLang="zh-CN"/>
              <a:t>           </a:t>
            </a:r>
            <a:r>
              <a:rPr lang="zh-CN" altLang="zh-CN"/>
              <a:t>指数部分占</a:t>
            </a:r>
            <a:r>
              <a:rPr lang="en-US" altLang="zh-CN"/>
              <a:t>5</a:t>
            </a:r>
            <a:r>
              <a:rPr lang="zh-CN" altLang="zh-CN"/>
              <a:t>列</a:t>
            </a:r>
            <a:endParaRPr lang="en-US" altLang="zh-CN"/>
          </a:p>
          <a:p>
            <a:pPr lvl="1" eaLnBrk="1" hangingPunct="1">
              <a:buFontTx/>
              <a:buNone/>
            </a:pPr>
            <a:r>
              <a:rPr lang="en-US" altLang="zh-CN"/>
              <a:t>           </a:t>
            </a:r>
            <a:r>
              <a:rPr lang="zh-CN" altLang="zh-CN"/>
              <a:t>小数点前必须有而且只有</a:t>
            </a:r>
            <a:r>
              <a:rPr lang="en-US" altLang="zh-CN"/>
              <a:t>1</a:t>
            </a:r>
            <a:r>
              <a:rPr lang="zh-CN" altLang="zh-CN"/>
              <a:t>位非零数字</a:t>
            </a:r>
            <a:endParaRPr lang="en-US" altLang="zh-CN"/>
          </a:p>
          <a:p>
            <a:pPr lvl="1" eaLnBrk="1" hangingPunct="1">
              <a:buFontTx/>
              <a:buNone/>
            </a:pPr>
            <a:r>
              <a:rPr lang="en-US" altLang="zh-CN"/>
              <a:t>      printf(</a:t>
            </a:r>
            <a:r>
              <a:rPr lang="en-US" altLang="zh-CN">
                <a:latin typeface="Arial" pitchFamily="34" charset="0"/>
              </a:rPr>
              <a:t>”</a:t>
            </a:r>
            <a:r>
              <a:rPr lang="en-US" altLang="zh-CN"/>
              <a:t>%e</a:t>
            </a:r>
            <a:r>
              <a:rPr lang="en-US" altLang="zh-CN">
                <a:latin typeface="Arial" pitchFamily="34" charset="0"/>
              </a:rPr>
              <a:t>”</a:t>
            </a:r>
            <a:r>
              <a:rPr lang="en-US" altLang="zh-CN"/>
              <a:t>,123.456);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      </a:t>
            </a:r>
            <a:r>
              <a:rPr lang="zh-CN" altLang="en-US"/>
              <a:t>输出：</a:t>
            </a:r>
            <a:r>
              <a:rPr lang="en-US" altLang="zh-CN"/>
              <a:t>1.</a:t>
            </a:r>
            <a:r>
              <a:rPr lang="en-US" altLang="zh-CN" u="sng"/>
              <a:t>234560</a:t>
            </a:r>
            <a:r>
              <a:rPr lang="en-US" altLang="zh-CN"/>
              <a:t> </a:t>
            </a:r>
            <a:r>
              <a:rPr lang="en-US" altLang="zh-CN" u="sng"/>
              <a:t>e+002</a:t>
            </a:r>
            <a:endParaRPr lang="en-US" altLang="zh-CN"/>
          </a:p>
        </p:txBody>
      </p:sp>
      <p:sp>
        <p:nvSpPr>
          <p:cNvPr id="7578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578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57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57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57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57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75786" name="图片 10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60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3.4.3 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用</a:t>
            </a:r>
            <a:r>
              <a:rPr lang="en-US" altLang="zh-CN" sz="4800" dirty="0" err="1">
                <a:solidFill>
                  <a:srgbClr val="800000"/>
                </a:solidFill>
                <a:latin typeface="Arial" charset="0"/>
                <a:ea typeface="黑体" pitchFamily="2" charset="-122"/>
              </a:rPr>
              <a:t>printf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函数输出数据</a:t>
            </a:r>
            <a:endParaRPr lang="zh-CN" altLang="en-US" sz="4800" dirty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0063" y="1714500"/>
            <a:ext cx="8358187" cy="43576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2. </a:t>
            </a:r>
            <a:r>
              <a:rPr lang="zh-CN" altLang="en-US" b="1"/>
              <a:t>常用格式字符</a:t>
            </a:r>
            <a:endParaRPr lang="en-US" altLang="zh-CN" b="1"/>
          </a:p>
          <a:p>
            <a:pPr lvl="1" eaLnBrk="1" hangingPunct="1"/>
            <a:r>
              <a:rPr lang="en-US" altLang="zh-CN"/>
              <a:t>e</a:t>
            </a:r>
            <a:r>
              <a:rPr lang="zh-CN" altLang="en-US"/>
              <a:t>格式符。指定以指数形式输出实数</a:t>
            </a:r>
            <a:endParaRPr lang="en-US" altLang="zh-CN"/>
          </a:p>
          <a:p>
            <a:pPr lvl="2" eaLnBrk="1" hangingPunct="1"/>
            <a:r>
              <a:rPr lang="en-US" altLang="zh-CN"/>
              <a:t>%m.ne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     printf(</a:t>
            </a:r>
            <a:r>
              <a:rPr lang="en-US" altLang="zh-CN">
                <a:latin typeface="Arial" pitchFamily="34" charset="0"/>
              </a:rPr>
              <a:t>”</a:t>
            </a:r>
            <a:r>
              <a:rPr lang="en-US" altLang="zh-CN"/>
              <a:t>%13.2e</a:t>
            </a:r>
            <a:r>
              <a:rPr lang="en-US" altLang="zh-CN">
                <a:latin typeface="Arial" pitchFamily="34" charset="0"/>
              </a:rPr>
              <a:t>”</a:t>
            </a:r>
            <a:r>
              <a:rPr lang="en-US" altLang="zh-CN"/>
              <a:t>,123.456);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     </a:t>
            </a:r>
            <a:r>
              <a:rPr lang="zh-CN" altLang="en-US"/>
              <a:t>输出：    </a:t>
            </a:r>
            <a:r>
              <a:rPr lang="en-US" altLang="zh-CN"/>
              <a:t>1.23e+002    (</a:t>
            </a:r>
            <a:r>
              <a:rPr lang="zh-CN" altLang="en-US"/>
              <a:t>前面有</a:t>
            </a:r>
            <a:r>
              <a:rPr lang="en-US" altLang="zh-CN"/>
              <a:t>4</a:t>
            </a:r>
            <a:r>
              <a:rPr lang="zh-CN" altLang="en-US"/>
              <a:t>个空格</a:t>
            </a:r>
            <a:r>
              <a:rPr lang="en-US" altLang="zh-CN"/>
              <a:t>)</a:t>
            </a:r>
          </a:p>
        </p:txBody>
      </p:sp>
      <p:sp>
        <p:nvSpPr>
          <p:cNvPr id="7680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68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68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68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68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68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76810" name="图片 10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练习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44" y="3080271"/>
            <a:ext cx="9001551" cy="611089"/>
          </a:xfrm>
        </p:spPr>
        <p:txBody>
          <a:bodyPr/>
          <a:lstStyle/>
          <a:p>
            <a:pPr marL="457200" lvl="1" indent="0" algn="ctr"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提示：注意数据的输入、输出格式。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493114-3796-4F25-9064-50B5F2038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01058"/>
            <a:ext cx="9143999" cy="1031734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3.4.4  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用</a:t>
            </a:r>
            <a:r>
              <a:rPr lang="en-US" altLang="zh-CN" sz="4800" dirty="0" err="1">
                <a:solidFill>
                  <a:srgbClr val="800000"/>
                </a:solidFill>
                <a:latin typeface="Arial" charset="0"/>
                <a:ea typeface="黑体" pitchFamily="2" charset="-122"/>
              </a:rPr>
              <a:t>scanf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函数输入数据</a:t>
            </a:r>
            <a:endParaRPr lang="zh-CN" altLang="en-US" sz="4800" dirty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885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1975" y="1714500"/>
            <a:ext cx="8077200" cy="4314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1. </a:t>
            </a:r>
            <a:r>
              <a:rPr lang="en-US" altLang="zh-CN" dirty="0" err="1"/>
              <a:t>scanf</a:t>
            </a:r>
            <a:r>
              <a:rPr lang="en-US" altLang="zh-CN" dirty="0"/>
              <a:t> </a:t>
            </a:r>
            <a:r>
              <a:rPr lang="zh-CN" altLang="zh-CN" dirty="0"/>
              <a:t>函数的一般形式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scanf</a:t>
            </a:r>
            <a:r>
              <a:rPr lang="zh-CN" altLang="zh-CN" dirty="0"/>
              <a:t>（格式控制，地址表列）</a:t>
            </a:r>
            <a:endParaRPr lang="en-US" altLang="zh-CN" dirty="0"/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88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88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88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88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88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203575" y="2320925"/>
            <a:ext cx="1785938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2143125" y="3286125"/>
            <a:ext cx="3143250" cy="642938"/>
          </a:xfrm>
          <a:prstGeom prst="wedgeRoundRectCallout">
            <a:avLst>
              <a:gd name="adj1" fmla="val 9241"/>
              <a:gd name="adj2" fmla="val -10111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FF0000"/>
                </a:solidFill>
                <a:latin typeface="Arial" pitchFamily="34" charset="0"/>
              </a:rPr>
              <a:t>含义同</a:t>
            </a:r>
            <a:r>
              <a:rPr lang="en-US" altLang="zh-CN" sz="2800" b="1">
                <a:solidFill>
                  <a:srgbClr val="FF0000"/>
                </a:solidFill>
                <a:latin typeface="Arial" pitchFamily="34" charset="0"/>
              </a:rPr>
              <a:t>printf</a:t>
            </a:r>
            <a:r>
              <a:rPr lang="zh-CN" altLang="zh-CN" sz="2800" b="1">
                <a:solidFill>
                  <a:srgbClr val="FF0000"/>
                </a:solidFill>
                <a:latin typeface="Arial" pitchFamily="34" charset="0"/>
              </a:rPr>
              <a:t>函数</a:t>
            </a:r>
            <a:endParaRPr lang="zh-CN" altLang="en-US" sz="2800" b="1">
              <a:solidFill>
                <a:srgbClr val="FF0000"/>
              </a:solidFill>
              <a:latin typeface="Arial" pitchFamily="34" charset="0"/>
            </a:endParaRPr>
          </a:p>
        </p:txBody>
      </p:sp>
      <p:pic>
        <p:nvPicPr>
          <p:cNvPr id="78860" name="图片 12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3.4.4  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用</a:t>
            </a:r>
            <a:r>
              <a:rPr lang="en-US" altLang="zh-CN" sz="4800" dirty="0" err="1">
                <a:solidFill>
                  <a:srgbClr val="800000"/>
                </a:solidFill>
                <a:latin typeface="Arial" charset="0"/>
                <a:ea typeface="黑体" pitchFamily="2" charset="-122"/>
              </a:rPr>
              <a:t>scanf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函数输入数据</a:t>
            </a:r>
            <a:endParaRPr lang="zh-CN" altLang="en-US" sz="4800" dirty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79875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61975" y="1714500"/>
            <a:ext cx="8077200" cy="4314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1. </a:t>
            </a:r>
            <a:r>
              <a:rPr lang="en-US" altLang="zh-CN" dirty="0" err="1"/>
              <a:t>scanf</a:t>
            </a:r>
            <a:r>
              <a:rPr lang="en-US" altLang="zh-CN" dirty="0"/>
              <a:t> </a:t>
            </a:r>
            <a:r>
              <a:rPr lang="zh-CN" altLang="zh-CN" dirty="0"/>
              <a:t>函数的一般形式</a:t>
            </a:r>
          </a:p>
          <a:p>
            <a:pPr eaLnBrk="1" hangingPunct="1">
              <a:buFontTx/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scanf</a:t>
            </a:r>
            <a:r>
              <a:rPr lang="zh-CN" altLang="zh-CN" dirty="0"/>
              <a:t>（格式控制，地址表列）</a:t>
            </a:r>
            <a:endParaRPr lang="en-US" altLang="zh-CN" dirty="0"/>
          </a:p>
        </p:txBody>
      </p:sp>
      <p:sp>
        <p:nvSpPr>
          <p:cNvPr id="7987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98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98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98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98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7988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219700" y="2317750"/>
            <a:ext cx="1785938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4429125" y="3357563"/>
            <a:ext cx="4103688" cy="1143000"/>
          </a:xfrm>
          <a:prstGeom prst="wedgeRoundRectCallout">
            <a:avLst>
              <a:gd name="adj1" fmla="val -5588"/>
              <a:gd name="adj2" fmla="val -92361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FF0000"/>
                </a:solidFill>
                <a:latin typeface="Arial" pitchFamily="34" charset="0"/>
              </a:rPr>
              <a:t>可以是变量的地址，或字符串的首地址</a:t>
            </a:r>
            <a:endParaRPr lang="zh-CN" altLang="en-US" sz="2800" b="1">
              <a:solidFill>
                <a:srgbClr val="FF0000"/>
              </a:solidFill>
              <a:latin typeface="Arial" pitchFamily="34" charset="0"/>
            </a:endParaRPr>
          </a:p>
        </p:txBody>
      </p:sp>
      <p:pic>
        <p:nvPicPr>
          <p:cNvPr id="79884" name="图片 12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3.4.4  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用</a:t>
            </a:r>
            <a:r>
              <a:rPr lang="en-US" altLang="zh-CN" sz="4800" dirty="0" err="1">
                <a:solidFill>
                  <a:srgbClr val="800000"/>
                </a:solidFill>
                <a:latin typeface="Arial" charset="0"/>
                <a:ea typeface="黑体" pitchFamily="2" charset="-122"/>
              </a:rPr>
              <a:t>scanf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函数输入数据</a:t>
            </a:r>
            <a:endParaRPr lang="zh-CN" altLang="en-US" sz="4800" dirty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4375" y="1714500"/>
            <a:ext cx="8429625" cy="37147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/>
              <a:t>2. </a:t>
            </a:r>
            <a:r>
              <a:rPr lang="en-US" altLang="zh-CN" b="1" dirty="0" err="1"/>
              <a:t>scanf</a:t>
            </a:r>
            <a:r>
              <a:rPr lang="zh-CN" altLang="zh-CN" b="1" dirty="0"/>
              <a:t>函数中的格式声明</a:t>
            </a:r>
            <a:endParaRPr lang="zh-CN" altLang="zh-CN" dirty="0"/>
          </a:p>
          <a:p>
            <a:pPr eaLnBrk="1" hangingPunct="1"/>
            <a:r>
              <a:rPr lang="zh-CN" altLang="zh-CN" dirty="0"/>
              <a:t>与</a:t>
            </a:r>
            <a:r>
              <a:rPr lang="en-US" altLang="zh-CN" dirty="0" err="1"/>
              <a:t>printf</a:t>
            </a:r>
            <a:r>
              <a:rPr lang="zh-CN" altLang="zh-CN" dirty="0"/>
              <a:t>函数中的格式声明相似</a:t>
            </a:r>
            <a:endParaRPr lang="en-US" altLang="zh-CN" dirty="0"/>
          </a:p>
          <a:p>
            <a:pPr eaLnBrk="1" hangingPunct="1"/>
            <a:r>
              <a:rPr lang="zh-CN" altLang="zh-CN" dirty="0"/>
              <a:t>以％开始</a:t>
            </a:r>
            <a:r>
              <a:rPr lang="zh-CN" altLang="en-US" dirty="0"/>
              <a:t>，</a:t>
            </a:r>
            <a:r>
              <a:rPr lang="zh-CN" altLang="zh-CN" dirty="0"/>
              <a:t>以一个格式字符结束，中间可以插入附加的字符</a:t>
            </a:r>
            <a:endParaRPr lang="en-US" altLang="zh-CN" dirty="0"/>
          </a:p>
          <a:p>
            <a:pPr lvl="1" eaLnBrk="1" hangingPunct="1">
              <a:buFontTx/>
              <a:buNone/>
            </a:pPr>
            <a:r>
              <a:rPr lang="en-US" altLang="zh-CN" dirty="0" err="1"/>
              <a:t>scanf</a:t>
            </a:r>
            <a:r>
              <a:rPr lang="en-US" altLang="zh-CN" dirty="0"/>
              <a:t>("a=%</a:t>
            </a:r>
            <a:r>
              <a:rPr lang="en-US" altLang="zh-CN" dirty="0" err="1"/>
              <a:t>f,b</a:t>
            </a:r>
            <a:r>
              <a:rPr lang="en-US" altLang="zh-CN" dirty="0"/>
              <a:t>=%</a:t>
            </a:r>
            <a:r>
              <a:rPr lang="en-US" altLang="zh-CN" dirty="0" err="1"/>
              <a:t>f,c</a:t>
            </a:r>
            <a:r>
              <a:rPr lang="en-US" altLang="zh-CN" dirty="0"/>
              <a:t>=%</a:t>
            </a:r>
            <a:r>
              <a:rPr lang="en-US" altLang="zh-CN" dirty="0" err="1"/>
              <a:t>f",&amp;a,&amp;b,&amp;c</a:t>
            </a:r>
            <a:r>
              <a:rPr lang="en-US" altLang="zh-CN" dirty="0"/>
              <a:t>);</a:t>
            </a:r>
          </a:p>
          <a:p>
            <a:pPr lvl="1" eaLnBrk="1" hangingPunct="1">
              <a:buFontTx/>
              <a:buNone/>
            </a:pPr>
            <a:r>
              <a:rPr lang="zh-CN" altLang="en-US" dirty="0">
                <a:solidFill>
                  <a:srgbClr val="0000CC"/>
                </a:solidFill>
              </a:rPr>
              <a:t>怎样输入？</a:t>
            </a:r>
          </a:p>
        </p:txBody>
      </p:sp>
      <p:sp>
        <p:nvSpPr>
          <p:cNvPr id="8090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09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09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09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09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09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80906" name="图片 10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0" y="887413"/>
            <a:ext cx="6948488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3.1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顺序程序设计举例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28625" y="1643063"/>
            <a:ext cx="8429625" cy="5000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#include &lt;stdio.h&gt;</a:t>
            </a:r>
            <a:endParaRPr lang="zh-CN" altLang="en-US" sz="2800"/>
          </a:p>
          <a:p>
            <a:pPr eaLnBrk="1" hangingPunct="1">
              <a:buFontTx/>
              <a:buNone/>
            </a:pPr>
            <a:r>
              <a:rPr lang="en-US" altLang="zh-CN" sz="2800"/>
              <a:t>int main ( )</a:t>
            </a:r>
            <a:endParaRPr lang="zh-CN" altLang="en-US" sz="2800"/>
          </a:p>
          <a:p>
            <a:pPr eaLnBrk="1" hangingPunct="1">
              <a:buFontTx/>
              <a:buNone/>
            </a:pPr>
            <a:r>
              <a:rPr lang="en-US" altLang="zh-CN" sz="2800"/>
              <a:t> {float p0=1000, r1=0.0036,r2=0.0225,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                     r3=0.0198, p1, p2, p3;      </a:t>
            </a:r>
            <a:endParaRPr lang="zh-CN" altLang="en-US" sz="2800"/>
          </a:p>
          <a:p>
            <a:pPr eaLnBrk="1" hangingPunct="1">
              <a:buFontTx/>
              <a:buNone/>
            </a:pPr>
            <a:r>
              <a:rPr lang="en-US" altLang="zh-CN" sz="2800"/>
              <a:t>   p1 = p0 * (1 +  r1); </a:t>
            </a:r>
            <a:endParaRPr lang="zh-CN" altLang="en-US" sz="2800"/>
          </a:p>
          <a:p>
            <a:pPr eaLnBrk="1" hangingPunct="1">
              <a:buFontTx/>
              <a:buNone/>
            </a:pPr>
            <a:r>
              <a:rPr lang="en-US" altLang="zh-CN" sz="2800"/>
              <a:t>   p2 = p0 * (1 +  r2); </a:t>
            </a:r>
            <a:endParaRPr lang="zh-CN" altLang="en-US" sz="2800"/>
          </a:p>
          <a:p>
            <a:pPr eaLnBrk="1" hangingPunct="1">
              <a:buFontTx/>
              <a:buNone/>
            </a:pPr>
            <a:r>
              <a:rPr lang="en-US" altLang="zh-CN" sz="2800"/>
              <a:t>   p3 = p0 * (1 +  r3/2) * (1 + r3/2);                              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printf(</a:t>
            </a:r>
            <a:r>
              <a:rPr lang="en-US" altLang="zh-CN" sz="2800">
                <a:latin typeface="Arial" pitchFamily="34" charset="0"/>
              </a:rPr>
              <a:t>”</a:t>
            </a:r>
            <a:r>
              <a:rPr lang="en-US" altLang="zh-CN" sz="2800"/>
              <a:t>%f</a:t>
            </a:r>
            <a:r>
              <a:rPr lang="en-US" altLang="zh-CN" sz="2800">
                <a:solidFill>
                  <a:srgbClr val="0000CC"/>
                </a:solidFill>
              </a:rPr>
              <a:t>\n</a:t>
            </a:r>
            <a:r>
              <a:rPr lang="en-US" altLang="zh-CN" sz="2800"/>
              <a:t>%f</a:t>
            </a:r>
            <a:r>
              <a:rPr lang="en-US" altLang="zh-CN" sz="2800">
                <a:solidFill>
                  <a:srgbClr val="0000CC"/>
                </a:solidFill>
              </a:rPr>
              <a:t>\n</a:t>
            </a:r>
            <a:r>
              <a:rPr lang="en-US" altLang="zh-CN" sz="2800"/>
              <a:t>%f</a:t>
            </a:r>
            <a:r>
              <a:rPr lang="en-US" altLang="zh-CN" sz="2800">
                <a:solidFill>
                  <a:srgbClr val="0000CC"/>
                </a:solidFill>
              </a:rPr>
              <a:t>\n</a:t>
            </a:r>
            <a:r>
              <a:rPr lang="en-US" altLang="zh-CN" sz="2800">
                <a:latin typeface="Arial" pitchFamily="34" charset="0"/>
              </a:rPr>
              <a:t>”</a:t>
            </a:r>
            <a:r>
              <a:rPr lang="en-US" altLang="zh-CN" sz="2800"/>
              <a:t>,p1, p2, p3);    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   return 0;</a:t>
            </a:r>
            <a:endParaRPr lang="zh-CN" altLang="en-US" sz="2800"/>
          </a:p>
          <a:p>
            <a:pPr eaLnBrk="1" hangingPunct="1">
              <a:buFontTx/>
              <a:buNone/>
            </a:pPr>
            <a:r>
              <a:rPr lang="en-US" altLang="zh-CN" sz="2800"/>
              <a:t> }</a:t>
            </a:r>
          </a:p>
        </p:txBody>
      </p:sp>
      <p:sp>
        <p:nvSpPr>
          <p:cNvPr id="102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4643438" y="1785938"/>
            <a:ext cx="4000500" cy="642937"/>
          </a:xfrm>
          <a:prstGeom prst="wedgeRoundRectCallout">
            <a:avLst>
              <a:gd name="adj1" fmla="val -19889"/>
              <a:gd name="adj2" fmla="val 9005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定义变量</a:t>
            </a:r>
            <a:r>
              <a:rPr lang="zh-CN" altLang="en-US" sz="2800" b="1">
                <a:solidFill>
                  <a:srgbClr val="0000CC"/>
                </a:solidFill>
                <a:latin typeface="Arial" pitchFamily="34" charset="0"/>
              </a:rPr>
              <a:t>同时</a:t>
            </a: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赋予初值</a:t>
            </a:r>
            <a:endParaRPr lang="en-US" altLang="zh-CN" sz="2800" b="1">
              <a:solidFill>
                <a:srgbClr val="0000CC"/>
              </a:solidFill>
              <a:latin typeface="Arial" pitchFamily="34" charset="0"/>
            </a:endParaRP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3" y="5643563"/>
            <a:ext cx="2120900" cy="121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图片 7" descr="Untitl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937250"/>
            <a:ext cx="927100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3.4.4  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用</a:t>
            </a:r>
            <a:r>
              <a:rPr lang="en-US" altLang="zh-CN" sz="4800" dirty="0" err="1">
                <a:solidFill>
                  <a:srgbClr val="800000"/>
                </a:solidFill>
                <a:latin typeface="Arial" charset="0"/>
                <a:ea typeface="黑体" pitchFamily="2" charset="-122"/>
              </a:rPr>
              <a:t>scanf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函数输入数据</a:t>
            </a:r>
            <a:endParaRPr lang="zh-CN" altLang="en-US" sz="4800" dirty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4375" y="1714500"/>
            <a:ext cx="8072438" cy="4929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/>
              <a:t>3.</a:t>
            </a:r>
            <a:r>
              <a:rPr lang="zh-CN" altLang="zh-CN" b="1" dirty="0"/>
              <a:t>使用</a:t>
            </a:r>
            <a:r>
              <a:rPr lang="en-US" altLang="zh-CN" b="1" dirty="0" err="1"/>
              <a:t>scanf</a:t>
            </a:r>
            <a:r>
              <a:rPr lang="zh-CN" altLang="zh-CN" b="1" dirty="0"/>
              <a:t>函数时应注意的问题</a:t>
            </a:r>
            <a:endParaRPr lang="zh-CN" altLang="zh-CN" dirty="0"/>
          </a:p>
          <a:p>
            <a:pPr eaLnBrk="1" hangingPunct="1">
              <a:buFontTx/>
              <a:buNone/>
            </a:pPr>
            <a:r>
              <a:rPr lang="en-US" altLang="zh-CN" sz="2800" dirty="0" err="1"/>
              <a:t>scanf</a:t>
            </a:r>
            <a:r>
              <a:rPr lang="en-US" altLang="zh-CN" sz="2800" dirty="0"/>
              <a:t>(</a:t>
            </a:r>
            <a:r>
              <a:rPr lang="en-US" altLang="zh-CN" sz="2800" dirty="0">
                <a:latin typeface="Arial" pitchFamily="34" charset="0"/>
              </a:rPr>
              <a:t>”</a:t>
            </a:r>
            <a:r>
              <a:rPr lang="en-US" altLang="zh-CN" sz="2800" dirty="0"/>
              <a:t>%</a:t>
            </a:r>
            <a:r>
              <a:rPr lang="en-US" altLang="zh-CN" sz="2800" dirty="0" err="1"/>
              <a:t>f%f%f</a:t>
            </a:r>
            <a:r>
              <a:rPr lang="en-US" altLang="zh-CN" sz="2800" dirty="0">
                <a:latin typeface="Arial" pitchFamily="34" charset="0"/>
              </a:rPr>
              <a:t>”</a:t>
            </a:r>
            <a:r>
              <a:rPr lang="en-US" altLang="zh-CN" sz="2800" dirty="0"/>
              <a:t>,</a:t>
            </a:r>
            <a:r>
              <a:rPr lang="en-US" altLang="zh-CN" sz="2800" dirty="0" err="1"/>
              <a:t>a,b,c</a:t>
            </a:r>
            <a:r>
              <a:rPr lang="en-US" altLang="zh-CN" sz="2800" dirty="0"/>
              <a:t>);   </a:t>
            </a:r>
            <a:r>
              <a:rPr lang="zh-CN" altLang="en-US" sz="2800" dirty="0">
                <a:solidFill>
                  <a:srgbClr val="FF0000"/>
                </a:solidFill>
              </a:rPr>
              <a:t>错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dirty="0" err="1"/>
              <a:t>scanf</a:t>
            </a:r>
            <a:r>
              <a:rPr lang="en-US" altLang="zh-CN" sz="2800" dirty="0"/>
              <a:t>(</a:t>
            </a:r>
            <a:r>
              <a:rPr lang="en-US" altLang="zh-CN" sz="2800" dirty="0">
                <a:latin typeface="Arial" pitchFamily="34" charset="0"/>
              </a:rPr>
              <a:t>”</a:t>
            </a:r>
            <a:r>
              <a:rPr lang="en-US" altLang="zh-CN" sz="2800" dirty="0"/>
              <a:t>%</a:t>
            </a:r>
            <a:r>
              <a:rPr lang="en-US" altLang="zh-CN" sz="2800" dirty="0" err="1"/>
              <a:t>f%f%f</a:t>
            </a:r>
            <a:r>
              <a:rPr lang="en-US" altLang="zh-CN" sz="2800" dirty="0">
                <a:latin typeface="Arial" pitchFamily="34" charset="0"/>
              </a:rPr>
              <a:t>”</a:t>
            </a:r>
            <a:r>
              <a:rPr lang="en-US" altLang="zh-CN" sz="2800" dirty="0"/>
              <a:t>,</a:t>
            </a:r>
            <a:r>
              <a:rPr lang="en-US" altLang="zh-CN" sz="2800" dirty="0">
                <a:solidFill>
                  <a:srgbClr val="00B050"/>
                </a:solidFill>
              </a:rPr>
              <a:t>&amp;</a:t>
            </a:r>
            <a:r>
              <a:rPr lang="en-US" altLang="zh-CN" sz="2800" dirty="0" err="1"/>
              <a:t>a,</a:t>
            </a:r>
            <a:r>
              <a:rPr lang="en-US" altLang="zh-CN" sz="2800" dirty="0" err="1">
                <a:solidFill>
                  <a:srgbClr val="00B050"/>
                </a:solidFill>
              </a:rPr>
              <a:t>&amp;</a:t>
            </a:r>
            <a:r>
              <a:rPr lang="en-US" altLang="zh-CN" sz="2800" dirty="0" err="1"/>
              <a:t>b,</a:t>
            </a:r>
            <a:r>
              <a:rPr lang="en-US" altLang="zh-CN" sz="2800" dirty="0" err="1">
                <a:solidFill>
                  <a:srgbClr val="00B050"/>
                </a:solidFill>
              </a:rPr>
              <a:t>&amp;</a:t>
            </a:r>
            <a:r>
              <a:rPr lang="en-US" altLang="zh-CN" sz="2800" dirty="0" err="1"/>
              <a:t>c</a:t>
            </a:r>
            <a:r>
              <a:rPr lang="en-US" altLang="zh-CN" sz="2800" dirty="0"/>
              <a:t>);   </a:t>
            </a:r>
            <a:r>
              <a:rPr lang="zh-CN" altLang="en-US" sz="2800" dirty="0">
                <a:solidFill>
                  <a:srgbClr val="FF0000"/>
                </a:solidFill>
              </a:rPr>
              <a:t>对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800" dirty="0"/>
              <a:t>对于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 err="1"/>
              <a:t>scanf</a:t>
            </a:r>
            <a:r>
              <a:rPr lang="en-US" altLang="zh-CN" sz="2800" dirty="0"/>
              <a:t>("a=%</a:t>
            </a:r>
            <a:r>
              <a:rPr lang="en-US" altLang="zh-CN" sz="2800" dirty="0" err="1"/>
              <a:t>f,b</a:t>
            </a:r>
            <a:r>
              <a:rPr lang="en-US" altLang="zh-CN" sz="2800" dirty="0"/>
              <a:t>=%</a:t>
            </a:r>
            <a:r>
              <a:rPr lang="en-US" altLang="zh-CN" sz="2800" dirty="0" err="1"/>
              <a:t>f,c</a:t>
            </a:r>
            <a:r>
              <a:rPr lang="en-US" altLang="zh-CN" sz="2800" dirty="0"/>
              <a:t>=%</a:t>
            </a:r>
            <a:r>
              <a:rPr lang="en-US" altLang="zh-CN" sz="2800" dirty="0" err="1"/>
              <a:t>f",&amp;a,&amp;b,&amp;c</a:t>
            </a:r>
            <a:r>
              <a:rPr lang="en-US" altLang="zh-CN" sz="2800" dirty="0"/>
              <a:t>);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   </a:t>
            </a:r>
            <a:r>
              <a:rPr lang="en-US" altLang="zh-CN" sz="2800" u="sng" dirty="0"/>
              <a:t>1 3 2</a:t>
            </a:r>
            <a:r>
              <a:rPr lang="zh-CN" altLang="zh-CN" sz="2800" u="sng" dirty="0"/>
              <a:t>↙</a:t>
            </a:r>
            <a:r>
              <a:rPr lang="en-US" altLang="zh-CN" sz="2800" dirty="0"/>
              <a:t>                     </a:t>
            </a:r>
            <a:r>
              <a:rPr lang="zh-CN" altLang="en-US" sz="2800" dirty="0">
                <a:solidFill>
                  <a:srgbClr val="FF0000"/>
                </a:solidFill>
              </a:rPr>
              <a:t>错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00B050"/>
                </a:solidFill>
              </a:rPr>
              <a:t>       </a:t>
            </a:r>
            <a:r>
              <a:rPr lang="en-US" altLang="zh-CN" sz="2800" u="sng" dirty="0">
                <a:solidFill>
                  <a:srgbClr val="00B050"/>
                </a:solidFill>
              </a:rPr>
              <a:t>a=</a:t>
            </a:r>
            <a:r>
              <a:rPr lang="en-US" altLang="zh-CN" sz="2800" u="sng" dirty="0"/>
              <a:t>1</a:t>
            </a:r>
            <a:r>
              <a:rPr lang="en-US" altLang="zh-CN" sz="2800" u="sng" dirty="0">
                <a:solidFill>
                  <a:srgbClr val="00B050"/>
                </a:solidFill>
              </a:rPr>
              <a:t>,b=</a:t>
            </a:r>
            <a:r>
              <a:rPr lang="en-US" altLang="zh-CN" sz="2800" u="sng" dirty="0"/>
              <a:t>3</a:t>
            </a:r>
            <a:r>
              <a:rPr lang="en-US" altLang="zh-CN" sz="2800" u="sng" dirty="0">
                <a:solidFill>
                  <a:srgbClr val="00B050"/>
                </a:solidFill>
              </a:rPr>
              <a:t>,c=</a:t>
            </a:r>
            <a:r>
              <a:rPr lang="en-US" altLang="zh-CN" sz="2800" u="sng" dirty="0"/>
              <a:t>2</a:t>
            </a:r>
            <a:r>
              <a:rPr lang="zh-CN" altLang="zh-CN" sz="2800" u="sng" dirty="0"/>
              <a:t>↙</a:t>
            </a:r>
            <a:r>
              <a:rPr lang="en-US" altLang="zh-CN" sz="2800" dirty="0"/>
              <a:t>         </a:t>
            </a:r>
            <a:r>
              <a:rPr lang="zh-CN" altLang="en-US" sz="2800" dirty="0">
                <a:solidFill>
                  <a:srgbClr val="FF0000"/>
                </a:solidFill>
              </a:rPr>
              <a:t>对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dirty="0"/>
              <a:t>       </a:t>
            </a:r>
            <a:r>
              <a:rPr lang="en-US" altLang="zh-CN" sz="2800" u="sng" dirty="0"/>
              <a:t>a=1 b=3 c=2</a:t>
            </a:r>
            <a:r>
              <a:rPr lang="zh-CN" altLang="zh-CN" sz="2800" u="sng" dirty="0"/>
              <a:t>↙</a:t>
            </a:r>
            <a:r>
              <a:rPr lang="en-US" altLang="zh-CN" sz="2800" dirty="0"/>
              <a:t>         </a:t>
            </a:r>
            <a:r>
              <a:rPr lang="zh-CN" altLang="en-US" sz="2800" dirty="0">
                <a:solidFill>
                  <a:srgbClr val="FF0000"/>
                </a:solidFill>
              </a:rPr>
              <a:t>错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819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19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19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19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19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19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81930" name="图片 10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60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60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3.4.4 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用</a:t>
            </a: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scanf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函数输入数据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4375" y="1714500"/>
            <a:ext cx="8072438" cy="4929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3.</a:t>
            </a:r>
            <a:r>
              <a:rPr lang="zh-CN" altLang="zh-CN" dirty="0"/>
              <a:t>使用</a:t>
            </a:r>
            <a:r>
              <a:rPr lang="en-US" altLang="zh-CN" dirty="0" err="1"/>
              <a:t>scanf</a:t>
            </a:r>
            <a:r>
              <a:rPr lang="zh-CN" altLang="zh-CN" dirty="0"/>
              <a:t>函数时应注意的问题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对于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</a:t>
            </a:r>
            <a:r>
              <a:rPr lang="en-US" altLang="zh-CN" sz="2800" dirty="0">
                <a:latin typeface="Arial" pitchFamily="34" charset="0"/>
              </a:rPr>
              <a:t>”</a:t>
            </a:r>
            <a:r>
              <a:rPr lang="en-US" altLang="zh-CN" sz="2800" dirty="0"/>
              <a:t>%c%c%c</a:t>
            </a:r>
            <a:r>
              <a:rPr lang="en-US" altLang="zh-CN" sz="2800" dirty="0">
                <a:latin typeface="Arial" pitchFamily="34" charset="0"/>
              </a:rPr>
              <a:t>”</a:t>
            </a:r>
            <a:r>
              <a:rPr lang="en-US" altLang="zh-CN" sz="2800" dirty="0"/>
              <a:t>,&amp;c1,&amp;c2,&amp;c3);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     </a:t>
            </a:r>
            <a:r>
              <a:rPr lang="en-US" altLang="zh-CN" sz="2800" u="sng" dirty="0" err="1"/>
              <a:t>abc</a:t>
            </a:r>
            <a:r>
              <a:rPr lang="zh-CN" altLang="zh-CN" sz="2800" u="sng" dirty="0"/>
              <a:t>↙</a:t>
            </a:r>
            <a:r>
              <a:rPr lang="en-US" altLang="zh-CN" sz="2800" dirty="0"/>
              <a:t>        </a:t>
            </a:r>
            <a:r>
              <a:rPr lang="zh-CN" altLang="en-US" sz="2800" dirty="0">
                <a:solidFill>
                  <a:srgbClr val="FF0000"/>
                </a:solidFill>
              </a:rPr>
              <a:t>对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   </a:t>
            </a:r>
            <a:r>
              <a:rPr lang="en-US" altLang="zh-CN" sz="2800" u="sng" dirty="0"/>
              <a:t>a b c</a:t>
            </a:r>
            <a:r>
              <a:rPr lang="zh-CN" altLang="zh-CN" sz="2800" u="sng" dirty="0"/>
              <a:t>↙</a:t>
            </a:r>
            <a:r>
              <a:rPr lang="en-US" altLang="zh-CN" sz="2800" dirty="0"/>
              <a:t>      </a:t>
            </a:r>
            <a:r>
              <a:rPr lang="zh-CN" altLang="en-US" sz="2800" dirty="0">
                <a:solidFill>
                  <a:srgbClr val="FF0000"/>
                </a:solidFill>
              </a:rPr>
              <a:t>错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800" dirty="0"/>
              <a:t>对于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</a:t>
            </a:r>
            <a:r>
              <a:rPr lang="en-US" altLang="zh-CN" sz="2800" dirty="0">
                <a:latin typeface="Arial" pitchFamily="34" charset="0"/>
              </a:rPr>
              <a:t>”</a:t>
            </a:r>
            <a:r>
              <a:rPr lang="en-US" altLang="zh-CN" sz="2800" dirty="0">
                <a:solidFill>
                  <a:srgbClr val="0000CC"/>
                </a:solidFill>
              </a:rPr>
              <a:t>%</a:t>
            </a:r>
            <a:r>
              <a:rPr lang="en-US" altLang="zh-CN" sz="2800" dirty="0" err="1">
                <a:solidFill>
                  <a:srgbClr val="0000CC"/>
                </a:solidFill>
              </a:rPr>
              <a:t>d</a:t>
            </a:r>
            <a:r>
              <a:rPr lang="en-US" altLang="zh-CN" sz="2800" dirty="0" err="1">
                <a:solidFill>
                  <a:srgbClr val="00B050"/>
                </a:solidFill>
              </a:rPr>
              <a:t>%c</a:t>
            </a:r>
            <a:r>
              <a:rPr lang="en-US" altLang="zh-CN" sz="2800" dirty="0" err="1">
                <a:solidFill>
                  <a:srgbClr val="7030A0"/>
                </a:solidFill>
              </a:rPr>
              <a:t>%f</a:t>
            </a:r>
            <a:r>
              <a:rPr lang="en-US" altLang="zh-CN" sz="2800" dirty="0">
                <a:latin typeface="Arial" pitchFamily="34" charset="0"/>
              </a:rPr>
              <a:t>”</a:t>
            </a:r>
            <a:r>
              <a:rPr lang="en-US" altLang="zh-CN" sz="2800" dirty="0"/>
              <a:t>,&amp;</a:t>
            </a:r>
            <a:r>
              <a:rPr lang="en-US" altLang="zh-CN" sz="2800" dirty="0" err="1"/>
              <a:t>a,&amp;b,&amp;c</a:t>
            </a:r>
            <a:r>
              <a:rPr lang="en-US" altLang="zh-CN" sz="2800" dirty="0"/>
              <a:t>);</a:t>
            </a:r>
          </a:p>
          <a:p>
            <a:pPr eaLnBrk="1" hangingPunct="1">
              <a:buFontTx/>
              <a:buNone/>
            </a:pPr>
            <a:r>
              <a:rPr lang="zh-CN" altLang="zh-CN" sz="2800" dirty="0"/>
              <a:t>若输入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                              </a:t>
            </a:r>
            <a:r>
              <a:rPr lang="en-US" altLang="zh-CN" sz="2800" u="sng" dirty="0"/>
              <a:t>1234</a:t>
            </a:r>
            <a:r>
              <a:rPr lang="en-US" altLang="zh-CN" sz="2800" dirty="0"/>
              <a:t>a</a:t>
            </a:r>
            <a:r>
              <a:rPr lang="en-US" altLang="zh-CN" sz="2800" u="sng" dirty="0"/>
              <a:t>123</a:t>
            </a:r>
            <a:r>
              <a:rPr lang="en-US" altLang="zh-CN" sz="2800" dirty="0"/>
              <a:t>o.26</a:t>
            </a:r>
            <a:r>
              <a:rPr lang="zh-CN" altLang="zh-CN" sz="2800" dirty="0"/>
              <a:t>↙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29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29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29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295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295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076825" y="4932363"/>
            <a:ext cx="863600" cy="4413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2" name="直接箭头连接符 11"/>
          <p:cNvCxnSpPr>
            <a:cxnSpLocks noChangeShapeType="1"/>
            <a:stCxn id="10" idx="0"/>
            <a:endCxn id="13" idx="4"/>
          </p:cNvCxnSpPr>
          <p:nvPr/>
        </p:nvCxnSpPr>
        <p:spPr bwMode="auto">
          <a:xfrm flipH="1" flipV="1">
            <a:off x="5041900" y="4384675"/>
            <a:ext cx="466725" cy="52863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流程图: 联系 12"/>
          <p:cNvSpPr>
            <a:spLocks noChangeArrowheads="1"/>
          </p:cNvSpPr>
          <p:nvPr/>
        </p:nvSpPr>
        <p:spPr bwMode="auto">
          <a:xfrm>
            <a:off x="4862513" y="3794125"/>
            <a:ext cx="357187" cy="571500"/>
          </a:xfrm>
          <a:prstGeom prst="flowChartConnector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82957" name="图片 14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60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60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60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3.4.4  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用</a:t>
            </a:r>
            <a:r>
              <a:rPr lang="en-US" altLang="zh-CN" sz="4800" dirty="0" err="1">
                <a:solidFill>
                  <a:srgbClr val="800000"/>
                </a:solidFill>
                <a:latin typeface="Arial" charset="0"/>
                <a:ea typeface="黑体" pitchFamily="2" charset="-122"/>
              </a:rPr>
              <a:t>scanf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函数输入数据</a:t>
            </a:r>
            <a:endParaRPr lang="zh-CN" altLang="en-US" sz="4800" dirty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4375" y="1714500"/>
            <a:ext cx="8072438" cy="4929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3.</a:t>
            </a:r>
            <a:r>
              <a:rPr lang="zh-CN" altLang="zh-CN" dirty="0"/>
              <a:t>使用</a:t>
            </a:r>
            <a:r>
              <a:rPr lang="en-US" altLang="zh-CN" dirty="0" err="1"/>
              <a:t>scanf</a:t>
            </a:r>
            <a:r>
              <a:rPr lang="zh-CN" altLang="zh-CN" dirty="0"/>
              <a:t>函数时应注意的问题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对于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</a:t>
            </a:r>
            <a:r>
              <a:rPr lang="en-US" altLang="zh-CN" sz="2800" dirty="0">
                <a:latin typeface="Arial" pitchFamily="34" charset="0"/>
              </a:rPr>
              <a:t>”</a:t>
            </a:r>
            <a:r>
              <a:rPr lang="en-US" altLang="zh-CN" sz="2800" dirty="0"/>
              <a:t>%c%c%c</a:t>
            </a:r>
            <a:r>
              <a:rPr lang="en-US" altLang="zh-CN" sz="2800" dirty="0">
                <a:latin typeface="Arial" pitchFamily="34" charset="0"/>
              </a:rPr>
              <a:t>”</a:t>
            </a:r>
            <a:r>
              <a:rPr lang="en-US" altLang="zh-CN" sz="2800" dirty="0"/>
              <a:t>,&amp;c1,&amp;c2,&amp;c3);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     </a:t>
            </a:r>
            <a:r>
              <a:rPr lang="en-US" altLang="zh-CN" sz="2800" u="sng" dirty="0" err="1"/>
              <a:t>abc</a:t>
            </a:r>
            <a:r>
              <a:rPr lang="zh-CN" altLang="zh-CN" sz="2800" u="sng" dirty="0"/>
              <a:t>↙</a:t>
            </a:r>
            <a:r>
              <a:rPr lang="en-US" altLang="zh-CN" sz="2800" dirty="0"/>
              <a:t>        </a:t>
            </a:r>
            <a:r>
              <a:rPr lang="zh-CN" altLang="en-US" sz="2800" dirty="0">
                <a:solidFill>
                  <a:srgbClr val="FF0000"/>
                </a:solidFill>
              </a:rPr>
              <a:t>对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   </a:t>
            </a:r>
            <a:r>
              <a:rPr lang="en-US" altLang="zh-CN" sz="2800" u="sng" dirty="0"/>
              <a:t>a b c</a:t>
            </a:r>
            <a:r>
              <a:rPr lang="zh-CN" altLang="zh-CN" sz="2800" u="sng" dirty="0"/>
              <a:t>↙</a:t>
            </a:r>
            <a:r>
              <a:rPr lang="en-US" altLang="zh-CN" sz="2800" dirty="0"/>
              <a:t>      </a:t>
            </a:r>
            <a:r>
              <a:rPr lang="zh-CN" altLang="en-US" sz="2800" dirty="0">
                <a:solidFill>
                  <a:srgbClr val="FF0000"/>
                </a:solidFill>
              </a:rPr>
              <a:t>错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800" dirty="0"/>
              <a:t>对于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</a:t>
            </a:r>
            <a:r>
              <a:rPr lang="en-US" altLang="zh-CN" sz="2800" dirty="0">
                <a:latin typeface="Arial" pitchFamily="34" charset="0"/>
              </a:rPr>
              <a:t>”</a:t>
            </a:r>
            <a:r>
              <a:rPr lang="en-US" altLang="zh-CN" sz="2800" dirty="0">
                <a:solidFill>
                  <a:srgbClr val="0000CC"/>
                </a:solidFill>
              </a:rPr>
              <a:t>%</a:t>
            </a:r>
            <a:r>
              <a:rPr lang="en-US" altLang="zh-CN" sz="2800" dirty="0" err="1">
                <a:solidFill>
                  <a:srgbClr val="0000CC"/>
                </a:solidFill>
              </a:rPr>
              <a:t>d</a:t>
            </a:r>
            <a:r>
              <a:rPr lang="en-US" altLang="zh-CN" sz="2800" dirty="0" err="1">
                <a:solidFill>
                  <a:srgbClr val="00B050"/>
                </a:solidFill>
              </a:rPr>
              <a:t>%c</a:t>
            </a:r>
            <a:r>
              <a:rPr lang="en-US" altLang="zh-CN" sz="2800" dirty="0" err="1">
                <a:solidFill>
                  <a:srgbClr val="7030A0"/>
                </a:solidFill>
              </a:rPr>
              <a:t>%f</a:t>
            </a:r>
            <a:r>
              <a:rPr lang="en-US" altLang="zh-CN" sz="2800" dirty="0">
                <a:latin typeface="Arial" pitchFamily="34" charset="0"/>
              </a:rPr>
              <a:t>”</a:t>
            </a:r>
            <a:r>
              <a:rPr lang="en-US" altLang="zh-CN" sz="2800" dirty="0"/>
              <a:t>,&amp;</a:t>
            </a:r>
            <a:r>
              <a:rPr lang="en-US" altLang="zh-CN" sz="2800" dirty="0" err="1"/>
              <a:t>a,&amp;b,&amp;c</a:t>
            </a:r>
            <a:r>
              <a:rPr lang="en-US" altLang="zh-CN" sz="2800" dirty="0"/>
              <a:t>);</a:t>
            </a:r>
          </a:p>
          <a:p>
            <a:pPr eaLnBrk="1" hangingPunct="1">
              <a:buFontTx/>
              <a:buNone/>
            </a:pPr>
            <a:r>
              <a:rPr lang="zh-CN" altLang="zh-CN" sz="2800" dirty="0"/>
              <a:t>若输入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                              </a:t>
            </a:r>
            <a:r>
              <a:rPr lang="en-US" altLang="zh-CN" sz="2800" u="sng" dirty="0"/>
              <a:t>1234</a:t>
            </a:r>
            <a:r>
              <a:rPr lang="en-US" altLang="zh-CN" sz="2800" dirty="0"/>
              <a:t>a</a:t>
            </a:r>
            <a:r>
              <a:rPr lang="en-US" altLang="zh-CN" sz="2800" u="sng" dirty="0"/>
              <a:t>123</a:t>
            </a:r>
            <a:r>
              <a:rPr lang="en-US" altLang="zh-CN" sz="2800" dirty="0"/>
              <a:t>o.26</a:t>
            </a:r>
            <a:r>
              <a:rPr lang="zh-CN" altLang="zh-CN" sz="2800" dirty="0"/>
              <a:t>↙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8397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39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39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39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39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39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940425" y="4797425"/>
            <a:ext cx="285750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2" name="直接箭头连接符 11"/>
          <p:cNvCxnSpPr>
            <a:cxnSpLocks noChangeShapeType="1"/>
            <a:stCxn id="10" idx="0"/>
            <a:endCxn id="13" idx="5"/>
          </p:cNvCxnSpPr>
          <p:nvPr/>
        </p:nvCxnSpPr>
        <p:spPr bwMode="auto">
          <a:xfrm flipH="1" flipV="1">
            <a:off x="5740400" y="4295775"/>
            <a:ext cx="342900" cy="48260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流程图: 联系 12"/>
          <p:cNvSpPr>
            <a:spLocks noChangeArrowheads="1"/>
          </p:cNvSpPr>
          <p:nvPr/>
        </p:nvSpPr>
        <p:spPr bwMode="auto">
          <a:xfrm>
            <a:off x="5435600" y="3789363"/>
            <a:ext cx="357188" cy="571500"/>
          </a:xfrm>
          <a:prstGeom prst="flowChartConnector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83981" name="图片 14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3.4.4 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用</a:t>
            </a: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scanf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函数输入数据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84995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4375" y="1714500"/>
            <a:ext cx="8072438" cy="4929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/>
              <a:t>3.</a:t>
            </a:r>
            <a:r>
              <a:rPr lang="zh-CN" altLang="en-US" dirty="0"/>
              <a:t>使用</a:t>
            </a:r>
            <a:r>
              <a:rPr lang="en-US" altLang="zh-CN" dirty="0" err="1"/>
              <a:t>scanf</a:t>
            </a:r>
            <a:r>
              <a:rPr lang="zh-CN" altLang="en-US" dirty="0"/>
              <a:t>函数时应注意的问题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对于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</a:t>
            </a:r>
            <a:r>
              <a:rPr lang="en-US" altLang="zh-CN" sz="2800" dirty="0">
                <a:latin typeface="Arial" pitchFamily="34" charset="0"/>
              </a:rPr>
              <a:t>”</a:t>
            </a:r>
            <a:r>
              <a:rPr lang="en-US" altLang="zh-CN" sz="2800" dirty="0"/>
              <a:t>%c%c%c</a:t>
            </a:r>
            <a:r>
              <a:rPr lang="en-US" altLang="zh-CN" sz="2800" dirty="0">
                <a:latin typeface="Arial" pitchFamily="34" charset="0"/>
              </a:rPr>
              <a:t>”</a:t>
            </a:r>
            <a:r>
              <a:rPr lang="en-US" altLang="zh-CN" sz="2800" dirty="0"/>
              <a:t>,&amp;c1,&amp;c2,&amp;c3);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     </a:t>
            </a:r>
            <a:r>
              <a:rPr lang="en-US" altLang="zh-CN" sz="2800" u="sng" dirty="0" err="1"/>
              <a:t>abc</a:t>
            </a:r>
            <a:r>
              <a:rPr lang="zh-CN" altLang="en-US" sz="2800" u="sng" dirty="0"/>
              <a:t>↙</a:t>
            </a:r>
            <a:r>
              <a:rPr lang="en-US" altLang="zh-CN" sz="2800" dirty="0"/>
              <a:t>        </a:t>
            </a:r>
            <a:r>
              <a:rPr lang="zh-CN" altLang="en-US" sz="2800" dirty="0">
                <a:solidFill>
                  <a:srgbClr val="FF0000"/>
                </a:solidFill>
              </a:rPr>
              <a:t>对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   </a:t>
            </a:r>
            <a:r>
              <a:rPr lang="en-US" altLang="zh-CN" sz="2800" u="sng" dirty="0"/>
              <a:t>a b c</a:t>
            </a:r>
            <a:r>
              <a:rPr lang="zh-CN" altLang="en-US" sz="2800" u="sng" dirty="0"/>
              <a:t>↙</a:t>
            </a:r>
            <a:r>
              <a:rPr lang="en-US" altLang="zh-CN" sz="2800" dirty="0"/>
              <a:t>      </a:t>
            </a:r>
            <a:r>
              <a:rPr lang="zh-CN" altLang="en-US" sz="2800" dirty="0">
                <a:solidFill>
                  <a:srgbClr val="FF0000"/>
                </a:solidFill>
              </a:rPr>
              <a:t>错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800" dirty="0"/>
              <a:t>对于</a:t>
            </a:r>
            <a:r>
              <a:rPr lang="en-US" altLang="zh-CN" sz="2800" dirty="0" err="1"/>
              <a:t>scanf</a:t>
            </a:r>
            <a:r>
              <a:rPr lang="en-US" altLang="zh-CN" sz="2800" dirty="0"/>
              <a:t>(</a:t>
            </a:r>
            <a:r>
              <a:rPr lang="en-US" altLang="zh-CN" sz="2800" dirty="0">
                <a:latin typeface="Arial" pitchFamily="34" charset="0"/>
              </a:rPr>
              <a:t>”</a:t>
            </a:r>
            <a:r>
              <a:rPr lang="en-US" altLang="zh-CN" sz="2800" dirty="0">
                <a:solidFill>
                  <a:srgbClr val="0000CC"/>
                </a:solidFill>
              </a:rPr>
              <a:t>%</a:t>
            </a:r>
            <a:r>
              <a:rPr lang="en-US" altLang="zh-CN" sz="2800" dirty="0" err="1">
                <a:solidFill>
                  <a:srgbClr val="0000CC"/>
                </a:solidFill>
              </a:rPr>
              <a:t>d</a:t>
            </a:r>
            <a:r>
              <a:rPr lang="en-US" altLang="zh-CN" sz="2800" dirty="0" err="1">
                <a:solidFill>
                  <a:srgbClr val="00B050"/>
                </a:solidFill>
              </a:rPr>
              <a:t>%c</a:t>
            </a:r>
            <a:r>
              <a:rPr lang="en-US" altLang="zh-CN" sz="2800" dirty="0" err="1">
                <a:solidFill>
                  <a:srgbClr val="7030A0"/>
                </a:solidFill>
              </a:rPr>
              <a:t>%f</a:t>
            </a:r>
            <a:r>
              <a:rPr lang="en-US" altLang="zh-CN" sz="2800" dirty="0">
                <a:latin typeface="Arial" pitchFamily="34" charset="0"/>
              </a:rPr>
              <a:t>”</a:t>
            </a:r>
            <a:r>
              <a:rPr lang="en-US" altLang="zh-CN" sz="2800" dirty="0"/>
              <a:t>,&amp;</a:t>
            </a:r>
            <a:r>
              <a:rPr lang="en-US" altLang="zh-CN" sz="2800" dirty="0" err="1"/>
              <a:t>a,&amp;b,&amp;c</a:t>
            </a:r>
            <a:r>
              <a:rPr lang="en-US" altLang="zh-CN" sz="2800" dirty="0"/>
              <a:t>);</a:t>
            </a:r>
          </a:p>
          <a:p>
            <a:pPr eaLnBrk="1" hangingPunct="1">
              <a:buFontTx/>
              <a:buNone/>
            </a:pPr>
            <a:r>
              <a:rPr lang="zh-CN" altLang="en-US" sz="2800" dirty="0"/>
              <a:t>若输入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                                  </a:t>
            </a:r>
            <a:r>
              <a:rPr lang="en-US" altLang="zh-CN" sz="2800" u="sng" dirty="0"/>
              <a:t>1234</a:t>
            </a:r>
            <a:r>
              <a:rPr lang="en-US" altLang="zh-CN" sz="2800" dirty="0"/>
              <a:t>a</a:t>
            </a:r>
            <a:r>
              <a:rPr lang="en-US" altLang="zh-CN" sz="2800" u="sng" dirty="0"/>
              <a:t>123</a:t>
            </a:r>
            <a:r>
              <a:rPr lang="en-US" altLang="zh-CN" sz="2800" dirty="0"/>
              <a:t>o.26</a:t>
            </a:r>
            <a:r>
              <a:rPr lang="zh-CN" altLang="en-US" sz="2800" dirty="0"/>
              <a:t>↙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8499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49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49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49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50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500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156325" y="4868863"/>
            <a:ext cx="714375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cxnSp>
        <p:nvCxnSpPr>
          <p:cNvPr id="12" name="直接箭头连接符 11"/>
          <p:cNvCxnSpPr>
            <a:cxnSpLocks noChangeShapeType="1"/>
            <a:endCxn id="13" idx="5"/>
          </p:cNvCxnSpPr>
          <p:nvPr/>
        </p:nvCxnSpPr>
        <p:spPr bwMode="auto">
          <a:xfrm flipH="1" flipV="1">
            <a:off x="6391275" y="4295775"/>
            <a:ext cx="200025" cy="5222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流程图: 联系 12"/>
          <p:cNvSpPr>
            <a:spLocks noChangeArrowheads="1"/>
          </p:cNvSpPr>
          <p:nvPr/>
        </p:nvSpPr>
        <p:spPr bwMode="auto">
          <a:xfrm>
            <a:off x="6086475" y="3789363"/>
            <a:ext cx="357188" cy="571500"/>
          </a:xfrm>
          <a:prstGeom prst="flowChartConnector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85005" name="图片 14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练习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3AB9F5-939D-44E5-B47B-61263B3AF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1379"/>
            <a:ext cx="9144000" cy="6914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0B3A36-8CE8-4B52-B2ED-E2C5C27A6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916832"/>
            <a:ext cx="4011469" cy="4176464"/>
          </a:xfrm>
          <a:prstGeom prst="rect">
            <a:avLst/>
          </a:prstGeom>
        </p:spPr>
      </p:pic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3901" y="5733256"/>
            <a:ext cx="3106688" cy="504056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zh-CN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自行设计输出函数</a:t>
            </a:r>
            <a:endParaRPr lang="en-US" altLang="zh-CN" sz="2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>
              <a:buFontTx/>
              <a:buNone/>
            </a:pPr>
            <a:endParaRPr lang="en-US" altLang="zh-CN" sz="2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 eaLnBrk="1" hangingPunct="1"/>
            <a:endParaRPr lang="zh-CN" altLang="en-US" sz="24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3.4.5 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字符数据的输入输出</a:t>
            </a:r>
            <a:endParaRPr lang="zh-CN" altLang="en-US" sz="4800" dirty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4375" y="1714500"/>
            <a:ext cx="8072438" cy="49291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/>
              <a:t>1.</a:t>
            </a:r>
            <a:r>
              <a:rPr lang="zh-CN" altLang="zh-CN" b="1" dirty="0"/>
              <a:t>用</a:t>
            </a:r>
            <a:r>
              <a:rPr lang="en-US" altLang="zh-CN" b="1" dirty="0" err="1"/>
              <a:t>putchar</a:t>
            </a:r>
            <a:r>
              <a:rPr lang="zh-CN" altLang="zh-CN" b="1" dirty="0"/>
              <a:t>函数输出一个字符</a:t>
            </a:r>
            <a:endParaRPr lang="en-US" altLang="zh-CN" b="1" dirty="0"/>
          </a:p>
          <a:p>
            <a:pPr eaLnBrk="1" hangingPunct="1"/>
            <a:r>
              <a:rPr lang="zh-CN" altLang="zh-CN" dirty="0"/>
              <a:t>从计算机向显示器输出一个字符 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putchar</a:t>
            </a:r>
            <a:r>
              <a:rPr lang="zh-CN" altLang="zh-CN" dirty="0"/>
              <a:t>函数的一般形式为</a:t>
            </a:r>
            <a:r>
              <a:rPr lang="zh-CN" altLang="en-US" dirty="0"/>
              <a:t>：</a:t>
            </a:r>
            <a:endParaRPr lang="zh-CN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putchar</a:t>
            </a:r>
            <a:r>
              <a:rPr lang="en-US" altLang="zh-CN" dirty="0"/>
              <a:t>(c) </a:t>
            </a:r>
            <a:endParaRPr lang="zh-CN" altLang="zh-CN" dirty="0"/>
          </a:p>
        </p:txBody>
      </p:sp>
      <p:sp>
        <p:nvSpPr>
          <p:cNvPr id="8704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70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70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70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70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70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87050" name="图片 10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3.4.5 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字符数据的输入输出</a:t>
            </a:r>
            <a:endParaRPr lang="zh-CN" altLang="en-US" sz="4800" dirty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4375" y="1714500"/>
            <a:ext cx="8072438" cy="31432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/>
              <a:t>【</a:t>
            </a:r>
            <a:r>
              <a:rPr lang="zh-CN" altLang="zh-CN" dirty="0"/>
              <a:t>例</a:t>
            </a:r>
            <a:r>
              <a:rPr lang="en-US" altLang="zh-CN" dirty="0"/>
              <a:t>3.8】</a:t>
            </a:r>
            <a:r>
              <a:rPr lang="zh-CN" altLang="zh-CN" dirty="0"/>
              <a:t>先后输出</a:t>
            </a:r>
            <a:r>
              <a:rPr lang="en-US" altLang="zh-CN" dirty="0"/>
              <a:t>BOY</a:t>
            </a:r>
            <a:r>
              <a:rPr lang="zh-CN" altLang="zh-CN" dirty="0"/>
              <a:t>三个字符。 </a:t>
            </a:r>
            <a:endParaRPr lang="en-US" altLang="zh-CN" dirty="0"/>
          </a:p>
          <a:p>
            <a:pPr eaLnBrk="1" hangingPunct="1"/>
            <a:r>
              <a:rPr lang="zh-CN" altLang="zh-CN" dirty="0"/>
              <a:t>解题思路：</a:t>
            </a:r>
            <a:endParaRPr lang="en-US" altLang="zh-CN" dirty="0"/>
          </a:p>
          <a:p>
            <a:pPr lvl="1" eaLnBrk="1" hangingPunct="1"/>
            <a:r>
              <a:rPr lang="zh-CN" altLang="zh-CN" dirty="0"/>
              <a:t>定义</a:t>
            </a:r>
            <a:r>
              <a:rPr lang="en-US" altLang="zh-CN" dirty="0"/>
              <a:t>3</a:t>
            </a:r>
            <a:r>
              <a:rPr lang="zh-CN" altLang="zh-CN" dirty="0"/>
              <a:t>个字符变量，分别赋以初值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O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</a:p>
          <a:p>
            <a:pPr lvl="1" eaLnBrk="1" hangingPunct="1"/>
            <a:r>
              <a:rPr lang="zh-CN" altLang="zh-CN" dirty="0"/>
              <a:t>用</a:t>
            </a:r>
            <a:r>
              <a:rPr lang="en-US" altLang="zh-CN" dirty="0" err="1"/>
              <a:t>putchar</a:t>
            </a:r>
            <a:r>
              <a:rPr lang="zh-CN" altLang="zh-CN" dirty="0"/>
              <a:t>函数输出这</a:t>
            </a:r>
            <a:r>
              <a:rPr lang="en-US" altLang="zh-CN" dirty="0"/>
              <a:t>3</a:t>
            </a:r>
            <a:r>
              <a:rPr lang="zh-CN" altLang="zh-CN" dirty="0"/>
              <a:t>个字符变量的值</a:t>
            </a:r>
          </a:p>
        </p:txBody>
      </p:sp>
      <p:sp>
        <p:nvSpPr>
          <p:cNvPr id="8806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80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80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80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807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807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88074" name="图片 10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3.4.5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字符数据的输入输出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8909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4375" y="1500188"/>
            <a:ext cx="8072438" cy="5072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int main ( )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{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 char a='B',b='O',c='Y';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 putchar(a);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 putchar(b);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 putchar(c);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 putchar ('\n');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 return 0;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}</a:t>
            </a:r>
            <a:endParaRPr lang="zh-CN" altLang="zh-CN" sz="2800"/>
          </a:p>
        </p:txBody>
      </p:sp>
      <p:sp>
        <p:nvSpPr>
          <p:cNvPr id="890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90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90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90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90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90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143375" y="3571875"/>
            <a:ext cx="342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向显示器输出字符</a:t>
            </a: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B</a:t>
            </a:r>
            <a:endParaRPr lang="zh-CN" altLang="en-US" sz="2800" b="1">
              <a:solidFill>
                <a:srgbClr val="0000CC"/>
              </a:solidFill>
              <a:latin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211638" y="5072063"/>
            <a:ext cx="36433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向显示器输出换行符</a:t>
            </a:r>
            <a:endParaRPr lang="zh-CN" altLang="en-US" sz="2800" b="1">
              <a:solidFill>
                <a:srgbClr val="0000CC"/>
              </a:solidFill>
              <a:latin typeface="Arial" pitchFamily="34" charset="0"/>
            </a:endParaRP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715000"/>
            <a:ext cx="90328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01" name="图片 13" descr="Untitled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3.4.5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字符数据的输入输出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0115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4375" y="1500188"/>
            <a:ext cx="8072438" cy="50720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int main ( )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{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 char a='B',b='O',c='Y';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 putchar(a);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 putchar(b);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 putchar(c);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 putchar ('\n');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 return 0;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}</a:t>
            </a:r>
            <a:endParaRPr lang="zh-CN" altLang="zh-CN" sz="2800"/>
          </a:p>
        </p:txBody>
      </p:sp>
      <p:sp>
        <p:nvSpPr>
          <p:cNvPr id="9011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01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01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01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01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012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155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5072063"/>
            <a:ext cx="903287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圆角矩形标注 12"/>
          <p:cNvSpPr>
            <a:spLocks noChangeArrowheads="1"/>
          </p:cNvSpPr>
          <p:nvPr/>
        </p:nvSpPr>
        <p:spPr bwMode="auto">
          <a:xfrm>
            <a:off x="3286125" y="2000250"/>
            <a:ext cx="4957763" cy="642938"/>
          </a:xfrm>
          <a:prstGeom prst="wedgeRoundRectCallout">
            <a:avLst>
              <a:gd name="adj1" fmla="val -36167"/>
              <a:gd name="adj2" fmla="val 10753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Arial" pitchFamily="34" charset="0"/>
              </a:rPr>
              <a:t>改为</a:t>
            </a:r>
            <a:r>
              <a:rPr lang="en-US" altLang="zh-CN" b="1">
                <a:solidFill>
                  <a:srgbClr val="FF0000"/>
                </a:solidFill>
                <a:latin typeface="Arial" pitchFamily="34" charset="0"/>
              </a:rPr>
              <a:t>int a=66,b=79,c=89;</a:t>
            </a:r>
            <a:endParaRPr lang="zh-CN" altLang="en-US" b="1">
              <a:solidFill>
                <a:srgbClr val="FF0000"/>
              </a:solidFill>
              <a:latin typeface="Arial" pitchFamily="34" charset="0"/>
            </a:endParaRPr>
          </a:p>
        </p:txBody>
      </p:sp>
      <p:pic>
        <p:nvPicPr>
          <p:cNvPr id="90124" name="图片 13" descr="Untitled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3.4.5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字符数据的输入输出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1139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42938" y="2071688"/>
            <a:ext cx="8143875" cy="15001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err="1"/>
              <a:t>putchar</a:t>
            </a:r>
            <a:r>
              <a:rPr lang="zh-CN" altLang="zh-CN" dirty="0"/>
              <a:t>（</a:t>
            </a:r>
            <a:r>
              <a:rPr lang="en-US" altLang="zh-CN" dirty="0">
                <a:latin typeface="Arial" pitchFamily="34" charset="0"/>
              </a:rPr>
              <a:t>’</a:t>
            </a:r>
            <a:r>
              <a:rPr lang="en-US" altLang="zh-CN" dirty="0"/>
              <a:t>\101</a:t>
            </a:r>
            <a:r>
              <a:rPr lang="en-US" altLang="zh-CN" dirty="0">
                <a:latin typeface="Arial" pitchFamily="34" charset="0"/>
              </a:rPr>
              <a:t>’</a:t>
            </a:r>
            <a:r>
              <a:rPr lang="zh-CN" altLang="zh-CN" dirty="0"/>
              <a:t>）</a:t>
            </a:r>
            <a:r>
              <a:rPr lang="en-US" altLang="zh-CN" dirty="0"/>
              <a:t>   (</a:t>
            </a:r>
            <a:r>
              <a:rPr lang="zh-CN" altLang="zh-CN" dirty="0"/>
              <a:t>输出字符Ａ</a:t>
            </a:r>
            <a:r>
              <a:rPr lang="en-US" altLang="zh-CN" dirty="0"/>
              <a:t>)</a:t>
            </a:r>
            <a:endParaRPr lang="zh-CN" altLang="zh-CN" dirty="0"/>
          </a:p>
          <a:p>
            <a:pPr eaLnBrk="1" hangingPunct="1">
              <a:buFontTx/>
              <a:buNone/>
            </a:pPr>
            <a:r>
              <a:rPr lang="en-US" altLang="zh-CN" dirty="0" err="1"/>
              <a:t>putchar</a:t>
            </a:r>
            <a:r>
              <a:rPr lang="zh-CN" altLang="zh-CN" dirty="0"/>
              <a:t>（</a:t>
            </a:r>
            <a:r>
              <a:rPr lang="en-US" altLang="zh-CN" dirty="0">
                <a:latin typeface="Arial" pitchFamily="34" charset="0"/>
              </a:rPr>
              <a:t>’</a:t>
            </a:r>
            <a:r>
              <a:rPr lang="en-US" altLang="zh-CN" dirty="0"/>
              <a:t>\</a:t>
            </a:r>
            <a:r>
              <a:rPr lang="en-US" altLang="zh-CN" dirty="0">
                <a:latin typeface="Arial" pitchFamily="34" charset="0"/>
              </a:rPr>
              <a:t>’’</a:t>
            </a:r>
            <a:r>
              <a:rPr lang="zh-CN" altLang="zh-CN" dirty="0"/>
              <a:t>）</a:t>
            </a:r>
            <a:r>
              <a:rPr lang="en-US" altLang="zh-CN" dirty="0"/>
              <a:t>        (</a:t>
            </a:r>
            <a:r>
              <a:rPr lang="zh-CN" altLang="zh-CN" dirty="0"/>
              <a:t>输出单撇号字符</a:t>
            </a:r>
            <a:r>
              <a:rPr lang="en-US" altLang="zh-CN" dirty="0">
                <a:latin typeface="Arial" pitchFamily="34" charset="0"/>
              </a:rPr>
              <a:t>’</a:t>
            </a:r>
            <a:r>
              <a:rPr lang="en-US" altLang="zh-CN" dirty="0"/>
              <a:t>)</a:t>
            </a:r>
            <a:endParaRPr lang="zh-CN" altLang="zh-CN" dirty="0"/>
          </a:p>
        </p:txBody>
      </p:sp>
      <p:sp>
        <p:nvSpPr>
          <p:cNvPr id="9114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11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11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11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11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11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91146" name="图片 10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练习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已知铁的比重是</a:t>
            </a:r>
            <a:r>
              <a:rPr lang="en-US" altLang="zh-CN" dirty="0"/>
              <a:t>7.86</a:t>
            </a:r>
            <a:r>
              <a:rPr lang="zh-CN" altLang="en-US" dirty="0"/>
              <a:t>，金的比重是</a:t>
            </a:r>
            <a:r>
              <a:rPr lang="en-US" altLang="zh-CN" dirty="0"/>
              <a:t>19.3</a:t>
            </a:r>
            <a:r>
              <a:rPr lang="zh-CN" altLang="en-US" dirty="0"/>
              <a:t>。编写程序，计算直径</a:t>
            </a:r>
            <a:r>
              <a:rPr lang="en-US" altLang="zh-CN" dirty="0"/>
              <a:t>100</a:t>
            </a:r>
            <a:r>
              <a:rPr lang="zh-CN" altLang="en-US" dirty="0"/>
              <a:t>毫米的铁球与金球的重量。</a:t>
            </a:r>
            <a:endParaRPr lang="zh-CN" altLang="en-US" dirty="0">
              <a:effectLst/>
            </a:endParaRPr>
          </a:p>
        </p:txBody>
      </p:sp>
    </p:spTree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3.4.5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字符数据的输入输出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1825" y="1612900"/>
            <a:ext cx="7788275" cy="3044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/>
              <a:t>2. </a:t>
            </a:r>
            <a:r>
              <a:rPr lang="zh-CN" altLang="zh-CN" b="1" dirty="0"/>
              <a:t>用</a:t>
            </a:r>
            <a:r>
              <a:rPr lang="en-US" altLang="zh-CN" b="1" dirty="0" err="1"/>
              <a:t>getchar</a:t>
            </a:r>
            <a:r>
              <a:rPr lang="zh-CN" altLang="zh-CN" b="1" dirty="0"/>
              <a:t>函数输入一个字符</a:t>
            </a:r>
            <a:endParaRPr lang="en-US" altLang="zh-CN" b="1" dirty="0"/>
          </a:p>
          <a:p>
            <a:pPr eaLnBrk="1" hangingPunct="1"/>
            <a:r>
              <a:rPr lang="zh-CN" altLang="zh-CN" dirty="0"/>
              <a:t>向计算机输入一个字符</a:t>
            </a:r>
            <a:endParaRPr lang="en-US" altLang="zh-CN" dirty="0"/>
          </a:p>
          <a:p>
            <a:pPr eaLnBrk="1" hangingPunct="1"/>
            <a:r>
              <a:rPr lang="en-US" altLang="zh-CN" dirty="0" err="1"/>
              <a:t>getchar</a:t>
            </a:r>
            <a:r>
              <a:rPr lang="zh-CN" altLang="zh-CN" dirty="0"/>
              <a:t>函数的一般形式为</a:t>
            </a:r>
            <a:r>
              <a:rPr lang="zh-CN" altLang="en-US" dirty="0"/>
              <a:t>：</a:t>
            </a:r>
            <a:endParaRPr lang="zh-CN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getchar</a:t>
            </a:r>
            <a:r>
              <a:rPr lang="en-US" altLang="zh-CN" dirty="0"/>
              <a:t>( )</a:t>
            </a:r>
            <a:endParaRPr lang="zh-CN" altLang="zh-CN" dirty="0"/>
          </a:p>
        </p:txBody>
      </p:sp>
      <p:sp>
        <p:nvSpPr>
          <p:cNvPr id="9216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216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21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21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21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21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92170" name="图片 10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3.4.5 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字符数据的输入输出</a:t>
            </a:r>
            <a:endParaRPr lang="zh-CN" altLang="en-US" sz="4800" dirty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21607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1825" y="1612900"/>
            <a:ext cx="7788275" cy="3898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/>
              <a:t>  【</a:t>
            </a:r>
            <a:r>
              <a:rPr lang="zh-CN" altLang="zh-CN"/>
              <a:t>例</a:t>
            </a:r>
            <a:r>
              <a:rPr lang="en-US" altLang="zh-CN"/>
              <a:t>3.9】</a:t>
            </a:r>
            <a:r>
              <a:rPr lang="zh-CN" altLang="zh-CN"/>
              <a:t>从键盘输入</a:t>
            </a:r>
            <a:r>
              <a:rPr lang="en-US" altLang="zh-CN"/>
              <a:t>BOY</a:t>
            </a:r>
            <a:r>
              <a:rPr lang="zh-CN" altLang="zh-CN"/>
              <a:t>三个字符，然后把它们输出到屏幕。</a:t>
            </a:r>
            <a:endParaRPr lang="en-US" altLang="zh-CN"/>
          </a:p>
          <a:p>
            <a:pPr eaLnBrk="1" hangingPunct="1"/>
            <a:r>
              <a:rPr lang="zh-CN" altLang="zh-CN"/>
              <a:t>解题思路：</a:t>
            </a:r>
            <a:endParaRPr lang="en-US" altLang="zh-CN"/>
          </a:p>
          <a:p>
            <a:pPr lvl="1" eaLnBrk="1" hangingPunct="1"/>
            <a:r>
              <a:rPr lang="zh-CN" altLang="zh-CN"/>
              <a:t>用</a:t>
            </a:r>
            <a:r>
              <a:rPr lang="en-US" altLang="zh-CN"/>
              <a:t>3</a:t>
            </a:r>
            <a:r>
              <a:rPr lang="zh-CN" altLang="zh-CN"/>
              <a:t>个</a:t>
            </a:r>
            <a:r>
              <a:rPr lang="en-US" altLang="zh-CN"/>
              <a:t>getchar</a:t>
            </a:r>
            <a:r>
              <a:rPr lang="zh-CN" altLang="zh-CN"/>
              <a:t>函数先后从键盘向计算机输入</a:t>
            </a:r>
            <a:r>
              <a:rPr lang="en-US" altLang="zh-CN"/>
              <a:t>BOY</a:t>
            </a:r>
            <a:r>
              <a:rPr lang="zh-CN" altLang="zh-CN"/>
              <a:t>三个字符</a:t>
            </a:r>
            <a:endParaRPr lang="en-US" altLang="zh-CN"/>
          </a:p>
          <a:p>
            <a:pPr lvl="1" eaLnBrk="1" hangingPunct="1"/>
            <a:r>
              <a:rPr lang="zh-CN" altLang="zh-CN"/>
              <a:t>用</a:t>
            </a:r>
            <a:r>
              <a:rPr lang="en-US" altLang="zh-CN"/>
              <a:t>putchar</a:t>
            </a:r>
            <a:r>
              <a:rPr lang="zh-CN" altLang="zh-CN"/>
              <a:t>函数输出</a:t>
            </a:r>
          </a:p>
        </p:txBody>
      </p:sp>
      <p:sp>
        <p:nvSpPr>
          <p:cNvPr id="9318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31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31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31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31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31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93194" name="图片 10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60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60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3.4.5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字符数据的输入输出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4211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4375" y="1500188"/>
            <a:ext cx="7715250" cy="5214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int  main ( )               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{ char a,b,c;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a=getchar();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b=getchar();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c=getchar();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putchar(a); putchar(b); putchar(c);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putchar('\n');               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return 0;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}</a:t>
            </a:r>
            <a:endParaRPr lang="zh-CN" altLang="zh-CN" sz="2800"/>
          </a:p>
        </p:txBody>
      </p:sp>
      <p:sp>
        <p:nvSpPr>
          <p:cNvPr id="9421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42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42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42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421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42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143375" y="3071813"/>
            <a:ext cx="4357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>
                <a:solidFill>
                  <a:srgbClr val="0000CC"/>
                </a:solidFill>
                <a:latin typeface="Arial" pitchFamily="34" charset="0"/>
              </a:rPr>
              <a:t>输入一个字符，送给</a:t>
            </a:r>
            <a:r>
              <a:rPr lang="zh-CN" altLang="en-US" sz="2800" b="1">
                <a:solidFill>
                  <a:srgbClr val="0000CC"/>
                </a:solidFill>
                <a:latin typeface="Arial" pitchFamily="34" charset="0"/>
              </a:rPr>
              <a:t>变量</a:t>
            </a: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a</a:t>
            </a:r>
            <a:endParaRPr lang="zh-CN" altLang="en-US" sz="2800" b="1">
              <a:solidFill>
                <a:srgbClr val="0000CC"/>
              </a:solidFill>
              <a:latin typeface="Arial" pitchFamily="34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630863"/>
            <a:ext cx="1214438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7938" y="5143500"/>
            <a:ext cx="50006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463" y="5932488"/>
            <a:ext cx="50006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6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5143500"/>
            <a:ext cx="1214438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23" name="图片 16" descr="Untitled2.png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3.4.5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字符数据的输入输出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5235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4375" y="1500188"/>
            <a:ext cx="7715250" cy="5214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int  main ( )               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{ char a,b,c;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a=getchar();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b=getchar();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c=getchar();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putchar(a); putchar(b); putchar(c);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putchar('\n');               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return 0;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}</a:t>
            </a:r>
            <a:endParaRPr lang="zh-CN" altLang="zh-CN" sz="2800"/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52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52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52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52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52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929063" y="3071813"/>
            <a:ext cx="3786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putchar(getchar());</a:t>
            </a:r>
            <a:endParaRPr lang="zh-CN" altLang="en-US" sz="2800" b="1">
              <a:solidFill>
                <a:srgbClr val="0000CC"/>
              </a:solidFill>
              <a:latin typeface="Arial" pitchFamily="34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071563" y="3071813"/>
            <a:ext cx="2714625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1000125" y="4572000"/>
            <a:ext cx="2571750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pic>
        <p:nvPicPr>
          <p:cNvPr id="95245" name="图片 13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3.4.5 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字符数据的输入输出</a:t>
            </a:r>
            <a:endParaRPr lang="zh-CN" altLang="en-US" sz="4800" dirty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6259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4375" y="1500188"/>
            <a:ext cx="7715250" cy="5214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int  main ( )               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{ char a,b,c;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chemeClr val="accent1"/>
                </a:solidFill>
              </a:rPr>
              <a:t>a=getchar(); </a:t>
            </a:r>
            <a:endParaRPr lang="zh-CN" altLang="zh-CN" sz="280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/>
              <a:t>   b=getchar();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c=getchar();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chemeClr val="accent1"/>
                </a:solidFill>
              </a:rPr>
              <a:t>putchar(a); </a:t>
            </a:r>
            <a:r>
              <a:rPr lang="en-US" altLang="zh-CN" sz="2800"/>
              <a:t>putchar(b); putchar(c);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putchar('\n');               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return 0;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}</a:t>
            </a:r>
            <a:endParaRPr lang="zh-CN" altLang="zh-CN" sz="2800"/>
          </a:p>
        </p:txBody>
      </p:sp>
      <p:sp>
        <p:nvSpPr>
          <p:cNvPr id="9626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62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62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62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626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626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6266" name="TextBox 9"/>
          <p:cNvSpPr txBox="1">
            <a:spLocks noChangeArrowheads="1"/>
          </p:cNvSpPr>
          <p:nvPr/>
        </p:nvSpPr>
        <p:spPr bwMode="auto">
          <a:xfrm>
            <a:off x="3929063" y="3071813"/>
            <a:ext cx="3786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putchar(getchar());</a:t>
            </a:r>
            <a:endParaRPr lang="zh-CN" altLang="en-US" sz="2800" b="1">
              <a:solidFill>
                <a:srgbClr val="0000CC"/>
              </a:solidFill>
              <a:latin typeface="Arial" pitchFamily="34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071563" y="3571875"/>
            <a:ext cx="2714625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2987675" y="4572000"/>
            <a:ext cx="2571750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929063" y="3571875"/>
            <a:ext cx="3786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putchar(getchar());</a:t>
            </a:r>
            <a:endParaRPr lang="zh-CN" altLang="en-US" sz="2800" b="1">
              <a:solidFill>
                <a:srgbClr val="0000CC"/>
              </a:solidFill>
              <a:latin typeface="Arial" pitchFamily="34" charset="0"/>
            </a:endParaRPr>
          </a:p>
        </p:txBody>
      </p:sp>
      <p:pic>
        <p:nvPicPr>
          <p:cNvPr id="96270" name="图片 14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3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3.4.5 </a:t>
            </a:r>
            <a:r>
              <a:rPr lang="zh-CN" altLang="zh-CN" sz="480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字符数据的输入输出</a:t>
            </a:r>
            <a:endParaRPr lang="zh-CN" altLang="en-US" sz="480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7283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4375" y="1500188"/>
            <a:ext cx="7715250" cy="5214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#include &lt;stdio.h&gt;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int  main ( )               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{ char a,b,c;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chemeClr val="accent1"/>
                </a:solidFill>
              </a:rPr>
              <a:t>a=getchar(); </a:t>
            </a:r>
            <a:endParaRPr lang="zh-CN" altLang="zh-CN" sz="280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chemeClr val="accent1"/>
                </a:solidFill>
              </a:rPr>
              <a:t>b=getchar(); </a:t>
            </a:r>
            <a:endParaRPr lang="zh-CN" altLang="zh-CN" sz="280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/>
              <a:t>   c=getchar();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chemeClr val="accent1"/>
                </a:solidFill>
              </a:rPr>
              <a:t>putchar(a); putchar(b); </a:t>
            </a:r>
            <a:r>
              <a:rPr lang="en-US" altLang="zh-CN" sz="2800"/>
              <a:t>putchar(c);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putchar('\n');                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  return 0;</a:t>
            </a:r>
            <a:endParaRPr lang="zh-CN" altLang="zh-CN" sz="2800"/>
          </a:p>
          <a:p>
            <a:pPr eaLnBrk="1" hangingPunct="1">
              <a:buFontTx/>
              <a:buNone/>
            </a:pPr>
            <a:r>
              <a:rPr lang="en-US" altLang="zh-CN" sz="2800"/>
              <a:t> }</a:t>
            </a:r>
            <a:endParaRPr lang="zh-CN" altLang="zh-CN" sz="2800"/>
          </a:p>
        </p:txBody>
      </p:sp>
      <p:sp>
        <p:nvSpPr>
          <p:cNvPr id="9728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72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72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72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72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72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7290" name="TextBox 9"/>
          <p:cNvSpPr txBox="1">
            <a:spLocks noChangeArrowheads="1"/>
          </p:cNvSpPr>
          <p:nvPr/>
        </p:nvSpPr>
        <p:spPr bwMode="auto">
          <a:xfrm>
            <a:off x="3929063" y="3071813"/>
            <a:ext cx="3786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putchar(getchar());</a:t>
            </a:r>
            <a:endParaRPr lang="zh-CN" altLang="en-US" sz="2800" b="1">
              <a:solidFill>
                <a:srgbClr val="0000CC"/>
              </a:solidFill>
              <a:latin typeface="Arial" pitchFamily="34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071563" y="4071938"/>
            <a:ext cx="2714625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292725" y="4572000"/>
            <a:ext cx="2571750" cy="5715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7293" name="TextBox 12"/>
          <p:cNvSpPr txBox="1">
            <a:spLocks noChangeArrowheads="1"/>
          </p:cNvSpPr>
          <p:nvPr/>
        </p:nvSpPr>
        <p:spPr bwMode="auto">
          <a:xfrm>
            <a:off x="3929063" y="3571875"/>
            <a:ext cx="3786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putchar(getchar());</a:t>
            </a:r>
            <a:endParaRPr lang="zh-CN" altLang="en-US" sz="2800" b="1">
              <a:solidFill>
                <a:srgbClr val="0000CC"/>
              </a:solidFill>
              <a:latin typeface="Arial" pitchFamily="34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938588" y="4068763"/>
            <a:ext cx="37861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putchar(getchar());</a:t>
            </a:r>
            <a:endParaRPr lang="zh-CN" altLang="en-US" sz="2800" b="1">
              <a:solidFill>
                <a:srgbClr val="0000CC"/>
              </a:solidFill>
              <a:latin typeface="Arial" pitchFamily="34" charset="0"/>
            </a:endParaRPr>
          </a:p>
        </p:txBody>
      </p:sp>
      <p:pic>
        <p:nvPicPr>
          <p:cNvPr id="97295" name="图片 17" descr="Untitled2.pn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4313" y="722313"/>
            <a:ext cx="8786812" cy="750887"/>
          </a:xfr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3.4.5 </a:t>
            </a:r>
            <a:r>
              <a:rPr lang="zh-CN" altLang="zh-CN" sz="4800" dirty="0">
                <a:solidFill>
                  <a:srgbClr val="800000"/>
                </a:solidFill>
                <a:latin typeface="Arial" charset="0"/>
                <a:ea typeface="黑体" pitchFamily="2" charset="-122"/>
              </a:rPr>
              <a:t>字符数据的输入输出</a:t>
            </a:r>
            <a:endParaRPr lang="zh-CN" altLang="en-US" sz="4800" dirty="0">
              <a:solidFill>
                <a:srgbClr val="80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98307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14375" y="1500188"/>
            <a:ext cx="7715250" cy="52149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/>
              <a:t>#include &lt;stdio.h&gt;</a:t>
            </a:r>
            <a:endParaRPr lang="zh-CN" altLang="en-US" sz="2800"/>
          </a:p>
          <a:p>
            <a:pPr eaLnBrk="1" hangingPunct="1">
              <a:buFontTx/>
              <a:buNone/>
            </a:pPr>
            <a:r>
              <a:rPr lang="en-US" altLang="zh-CN" sz="2800"/>
              <a:t>int  main ( )                </a:t>
            </a:r>
            <a:endParaRPr lang="zh-CN" altLang="en-US" sz="2800"/>
          </a:p>
          <a:p>
            <a:pPr eaLnBrk="1" hangingPunct="1">
              <a:buFontTx/>
              <a:buNone/>
            </a:pPr>
            <a:r>
              <a:rPr lang="en-US" altLang="zh-CN" sz="2800"/>
              <a:t>{ char a,b,c; </a:t>
            </a:r>
            <a:endParaRPr lang="zh-CN" altLang="en-US" sz="2800"/>
          </a:p>
          <a:p>
            <a:pPr eaLnBrk="1" hangingPunct="1">
              <a:buFontTx/>
              <a:buNone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chemeClr val="accent1"/>
                </a:solidFill>
              </a:rPr>
              <a:t>a=getchar(); </a:t>
            </a:r>
            <a:endParaRPr lang="zh-CN" altLang="en-US" sz="280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chemeClr val="accent1"/>
                </a:solidFill>
              </a:rPr>
              <a:t>b=getchar(); </a:t>
            </a:r>
            <a:endParaRPr lang="zh-CN" altLang="en-US" sz="280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chemeClr val="accent1"/>
                </a:solidFill>
              </a:rPr>
              <a:t>c=getchar(); </a:t>
            </a:r>
            <a:endParaRPr lang="zh-CN" altLang="en-US" sz="280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/>
              <a:t>   </a:t>
            </a:r>
            <a:r>
              <a:rPr lang="en-US" altLang="zh-CN" sz="2800">
                <a:solidFill>
                  <a:schemeClr val="accent1"/>
                </a:solidFill>
              </a:rPr>
              <a:t>putchar(a); putchar(b); putchar(c); </a:t>
            </a:r>
            <a:endParaRPr lang="zh-CN" altLang="en-US" sz="2800">
              <a:solidFill>
                <a:schemeClr val="accent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sz="2800"/>
              <a:t>   putchar('\n');                </a:t>
            </a:r>
            <a:endParaRPr lang="zh-CN" altLang="en-US" sz="2800"/>
          </a:p>
          <a:p>
            <a:pPr eaLnBrk="1" hangingPunct="1">
              <a:buFontTx/>
              <a:buNone/>
            </a:pPr>
            <a:r>
              <a:rPr lang="en-US" altLang="zh-CN" sz="2800"/>
              <a:t>   return 0;</a:t>
            </a:r>
            <a:endParaRPr lang="zh-CN" altLang="en-US" sz="2800"/>
          </a:p>
          <a:p>
            <a:pPr eaLnBrk="1" hangingPunct="1">
              <a:buFontTx/>
              <a:buNone/>
            </a:pPr>
            <a:r>
              <a:rPr lang="en-US" altLang="zh-CN" sz="2800"/>
              <a:t> }</a:t>
            </a:r>
            <a:endParaRPr lang="zh-CN" altLang="en-US" sz="2800"/>
          </a:p>
        </p:txBody>
      </p:sp>
      <p:sp>
        <p:nvSpPr>
          <p:cNvPr id="9830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83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83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83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831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83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40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8314" name="TextBox 9"/>
          <p:cNvSpPr txBox="1">
            <a:spLocks noChangeArrowheads="1"/>
          </p:cNvSpPr>
          <p:nvPr/>
        </p:nvSpPr>
        <p:spPr bwMode="auto">
          <a:xfrm>
            <a:off x="3929063" y="3071813"/>
            <a:ext cx="3786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putchar(getchar());</a:t>
            </a:r>
            <a:endParaRPr lang="zh-CN" altLang="en-US" sz="2800" b="1">
              <a:solidFill>
                <a:srgbClr val="0000CC"/>
              </a:solidFill>
              <a:latin typeface="Arial" pitchFamily="34" charset="0"/>
            </a:endParaRPr>
          </a:p>
        </p:txBody>
      </p:sp>
      <p:sp>
        <p:nvSpPr>
          <p:cNvPr id="98315" name="TextBox 12"/>
          <p:cNvSpPr txBox="1">
            <a:spLocks noChangeArrowheads="1"/>
          </p:cNvSpPr>
          <p:nvPr/>
        </p:nvSpPr>
        <p:spPr bwMode="auto">
          <a:xfrm>
            <a:off x="3929063" y="3571875"/>
            <a:ext cx="3786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putchar(getchar());</a:t>
            </a:r>
            <a:endParaRPr lang="zh-CN" altLang="en-US" sz="2800" b="1">
              <a:solidFill>
                <a:srgbClr val="0000CC"/>
              </a:solidFill>
              <a:latin typeface="Arial" pitchFamily="34" charset="0"/>
            </a:endParaRPr>
          </a:p>
        </p:txBody>
      </p:sp>
      <p:sp>
        <p:nvSpPr>
          <p:cNvPr id="98316" name="TextBox 13"/>
          <p:cNvSpPr txBox="1">
            <a:spLocks noChangeArrowheads="1"/>
          </p:cNvSpPr>
          <p:nvPr/>
        </p:nvSpPr>
        <p:spPr bwMode="auto">
          <a:xfrm>
            <a:off x="3938588" y="4068763"/>
            <a:ext cx="37861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  <a:latin typeface="Arial" pitchFamily="34" charset="0"/>
              </a:rPr>
              <a:t>putchar(getchar());</a:t>
            </a:r>
            <a:endParaRPr lang="zh-CN" altLang="en-US" sz="2800" b="1">
              <a:solidFill>
                <a:srgbClr val="0000CC"/>
              </a:solidFill>
              <a:latin typeface="Arial" pitchFamily="34" charset="0"/>
            </a:endParaRPr>
          </a:p>
        </p:txBody>
      </p: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>
            <a:off x="1071563" y="2811463"/>
            <a:ext cx="22145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5214938"/>
            <a:ext cx="857250" cy="83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19" name="图片 15" descr="Untitled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143625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练习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38DFB6-6365-46EC-B72C-19CB5998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6" y="1484784"/>
            <a:ext cx="9027308" cy="34766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10661</TotalTime>
  <Words>5689</Words>
  <Application>Microsoft Office PowerPoint</Application>
  <PresentationFormat>全屏显示(4:3)</PresentationFormat>
  <Paragraphs>710</Paragraphs>
  <Slides>97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97</vt:i4>
      </vt:variant>
    </vt:vector>
  </HeadingPairs>
  <TitlesOfParts>
    <vt:vector size="107" baseType="lpstr">
      <vt:lpstr>楷体_GB2312</vt:lpstr>
      <vt:lpstr>宋体</vt:lpstr>
      <vt:lpstr>Arial</vt:lpstr>
      <vt:lpstr>Calibri</vt:lpstr>
      <vt:lpstr>Times New Roman</vt:lpstr>
      <vt:lpstr>Verdana</vt:lpstr>
      <vt:lpstr>Wingdings</vt:lpstr>
      <vt:lpstr>Balloons</vt:lpstr>
      <vt:lpstr>公式</vt:lpstr>
      <vt:lpstr>Equation</vt:lpstr>
      <vt:lpstr>第3章 最简单的C程序设计</vt:lpstr>
      <vt:lpstr>3.1顺序程序设计举例</vt:lpstr>
      <vt:lpstr>3.1顺序程序设计举例</vt:lpstr>
      <vt:lpstr>3.1顺序程序设计举例</vt:lpstr>
      <vt:lpstr>3.1顺序程序设计举例</vt:lpstr>
      <vt:lpstr>3.1顺序程序设计举例</vt:lpstr>
      <vt:lpstr>3.1顺序程序设计举例</vt:lpstr>
      <vt:lpstr>3.1顺序程序设计举例</vt:lpstr>
      <vt:lpstr>练习</vt:lpstr>
      <vt:lpstr>3.2 数据的表现形式及其运算</vt:lpstr>
      <vt:lpstr>3.2.1 常量和变量</vt:lpstr>
      <vt:lpstr>3.2.1 常量和变量</vt:lpstr>
      <vt:lpstr>3.2.1 常量和变量</vt:lpstr>
      <vt:lpstr>3.2.2 数据类型</vt:lpstr>
      <vt:lpstr>3.2.2 数据类型</vt:lpstr>
      <vt:lpstr>3.2.2 数据类型</vt:lpstr>
      <vt:lpstr>PowerPoint 演示文稿</vt:lpstr>
      <vt:lpstr>3.2.3 整型数据</vt:lpstr>
      <vt:lpstr>3.2.3 整型数据</vt:lpstr>
      <vt:lpstr>3.2.3 整型数据</vt:lpstr>
      <vt:lpstr>3.2.4 字符型数据</vt:lpstr>
      <vt:lpstr>3.2.4 字符型数据</vt:lpstr>
      <vt:lpstr>3.2.4 字符型数据</vt:lpstr>
      <vt:lpstr>3.2.4 字符型数据</vt:lpstr>
      <vt:lpstr>3.2.5 浮点型数据</vt:lpstr>
      <vt:lpstr>3.2.5 浮点型数据</vt:lpstr>
      <vt:lpstr>3.2.6 怎样确定常量的类型</vt:lpstr>
      <vt:lpstr>练习</vt:lpstr>
      <vt:lpstr>3.2.7 运算符和表达式</vt:lpstr>
      <vt:lpstr>3.2.7 运算符和表达式</vt:lpstr>
      <vt:lpstr>3.2.7 运算符和表达式</vt:lpstr>
      <vt:lpstr>3.2.7 运算符和表达式</vt:lpstr>
      <vt:lpstr>3.2.7 运算符和表达式</vt:lpstr>
      <vt:lpstr>3.2.7 运算符和表达式</vt:lpstr>
      <vt:lpstr>3.2.7 运算符和表达式</vt:lpstr>
      <vt:lpstr>3.2.7 运算符和表达式</vt:lpstr>
      <vt:lpstr>3.2.7 运算符和表达式</vt:lpstr>
      <vt:lpstr>3.2.7 运算符和表达式</vt:lpstr>
      <vt:lpstr>练习</vt:lpstr>
      <vt:lpstr>3.3 C语句</vt:lpstr>
      <vt:lpstr>3.3.1 C语句的作用和分类</vt:lpstr>
      <vt:lpstr>3.3.2 最基本的语句----赋值语句</vt:lpstr>
      <vt:lpstr>3.3.2 最基本的语句----赋值语句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 数据的输入输出</vt:lpstr>
      <vt:lpstr>3.4.1 输入输出举例</vt:lpstr>
      <vt:lpstr>3.4.1 输入输出举例</vt:lpstr>
      <vt:lpstr>PowerPoint 演示文稿</vt:lpstr>
      <vt:lpstr>PowerPoint 演示文稿</vt:lpstr>
      <vt:lpstr>PowerPoint 演示文稿</vt:lpstr>
      <vt:lpstr>PowerPoint 演示文稿</vt:lpstr>
      <vt:lpstr>3.4.2 有关数据输入输出的概念</vt:lpstr>
      <vt:lpstr>3.4.2 有关数据输入输出的概念</vt:lpstr>
      <vt:lpstr>3.4.2 有关数据输入输出的概念</vt:lpstr>
      <vt:lpstr>3.4.2 有关数据输入输出的概念</vt:lpstr>
      <vt:lpstr>练习</vt:lpstr>
      <vt:lpstr>3.4.3 用printf函数输出数据</vt:lpstr>
      <vt:lpstr>3.4.3 用printf函数输出数据</vt:lpstr>
      <vt:lpstr>3.4.3 用printf函数输出数据</vt:lpstr>
      <vt:lpstr>3.4.3 用printf函数输出数据</vt:lpstr>
      <vt:lpstr>3.4.3 用printf函数输出数据</vt:lpstr>
      <vt:lpstr>3.4.3 用printf函数输出数据</vt:lpstr>
      <vt:lpstr>3.4.3 用printf函数输出数据</vt:lpstr>
      <vt:lpstr>3.4.3 用printf函数输出数据</vt:lpstr>
      <vt:lpstr>3.4.3 用printf函数输出数据</vt:lpstr>
      <vt:lpstr>3.4.3 用printf函数输出数据</vt:lpstr>
      <vt:lpstr>3.4.3 用printf函数输出数据</vt:lpstr>
      <vt:lpstr>3.4.3 用printf函数输出数据</vt:lpstr>
      <vt:lpstr>3.4.3 用printf函数输出数据</vt:lpstr>
      <vt:lpstr>3.4.3 用printf函数输出数据</vt:lpstr>
      <vt:lpstr>练习</vt:lpstr>
      <vt:lpstr>3.4.4  用scanf函数输入数据</vt:lpstr>
      <vt:lpstr>3.4.4  用scanf函数输入数据</vt:lpstr>
      <vt:lpstr>3.4.4  用scanf函数输入数据</vt:lpstr>
      <vt:lpstr>3.4.4  用scanf函数输入数据</vt:lpstr>
      <vt:lpstr>3.4.4  用scanf函数输入数据</vt:lpstr>
      <vt:lpstr>3.4.4  用scanf函数输入数据</vt:lpstr>
      <vt:lpstr>3.4.4  用scanf函数输入数据</vt:lpstr>
      <vt:lpstr>练习</vt:lpstr>
      <vt:lpstr>3.4.5 字符数据的输入输出</vt:lpstr>
      <vt:lpstr>3.4.5 字符数据的输入输出</vt:lpstr>
      <vt:lpstr>3.4.5 字符数据的输入输出</vt:lpstr>
      <vt:lpstr>3.4.5 字符数据的输入输出</vt:lpstr>
      <vt:lpstr>3.4.5 字符数据的输入输出</vt:lpstr>
      <vt:lpstr>3.4.5 字符数据的输入输出</vt:lpstr>
      <vt:lpstr>3.4.5 字符数据的输入输出</vt:lpstr>
      <vt:lpstr>3.4.5 字符数据的输入输出</vt:lpstr>
      <vt:lpstr>3.4.5 字符数据的输入输出</vt:lpstr>
      <vt:lpstr>3.4.5 字符数据的输入输出</vt:lpstr>
      <vt:lpstr>3.4.5 字符数据的输入输出</vt:lpstr>
      <vt:lpstr>3.4.5 字符数据的输入输出</vt:lpstr>
      <vt:lpstr>练习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谭浩强</dc:creator>
  <cp:lastModifiedBy>Computer Center of BFU</cp:lastModifiedBy>
  <cp:revision>986</cp:revision>
  <dcterms:created xsi:type="dcterms:W3CDTF">2002-12-29T13:24:47Z</dcterms:created>
  <dcterms:modified xsi:type="dcterms:W3CDTF">2020-10-15T02:09:13Z</dcterms:modified>
</cp:coreProperties>
</file>