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9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413" r:id="rId30"/>
    <p:sldId id="340" r:id="rId31"/>
    <p:sldId id="341" r:id="rId32"/>
    <p:sldId id="409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410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412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411" r:id="rId66"/>
    <p:sldId id="420" r:id="rId67"/>
    <p:sldId id="372" r:id="rId68"/>
    <p:sldId id="373" r:id="rId69"/>
    <p:sldId id="374" r:id="rId70"/>
    <p:sldId id="376" r:id="rId71"/>
    <p:sldId id="380" r:id="rId72"/>
    <p:sldId id="375" r:id="rId73"/>
    <p:sldId id="377" r:id="rId74"/>
    <p:sldId id="378" r:id="rId75"/>
    <p:sldId id="379" r:id="rId76"/>
    <p:sldId id="381" r:id="rId77"/>
    <p:sldId id="382" r:id="rId78"/>
    <p:sldId id="384" r:id="rId79"/>
    <p:sldId id="383" r:id="rId80"/>
    <p:sldId id="418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415" r:id="rId94"/>
    <p:sldId id="397" r:id="rId95"/>
    <p:sldId id="398" r:id="rId96"/>
    <p:sldId id="399" r:id="rId97"/>
    <p:sldId id="400" r:id="rId98"/>
    <p:sldId id="401" r:id="rId99"/>
    <p:sldId id="402" r:id="rId100"/>
    <p:sldId id="419" r:id="rId101"/>
    <p:sldId id="403" r:id="rId102"/>
    <p:sldId id="404" r:id="rId103"/>
    <p:sldId id="405" r:id="rId104"/>
    <p:sldId id="406" r:id="rId105"/>
    <p:sldId id="407" r:id="rId106"/>
    <p:sldId id="408" r:id="rId107"/>
    <p:sldId id="417" r:id="rId10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99CC"/>
    <a:srgbClr val="FFFFCC"/>
    <a:srgbClr val="9D138D"/>
    <a:srgbClr val="FFCCFF"/>
    <a:srgbClr val="E1FFE1"/>
    <a:srgbClr val="F1276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8" autoAdjust="0"/>
    <p:restoredTop sz="86449" autoAdjust="0"/>
  </p:normalViewPr>
  <p:slideViewPr>
    <p:cSldViewPr>
      <p:cViewPr varScale="1">
        <p:scale>
          <a:sx n="99" d="100"/>
          <a:sy n="99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7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0.xml"/><Relationship Id="rId21" Type="http://schemas.openxmlformats.org/officeDocument/2006/relationships/slide" Target="slides/slide24.xml"/><Relationship Id="rId42" Type="http://schemas.openxmlformats.org/officeDocument/2006/relationships/slide" Target="slides/slide49.xml"/><Relationship Id="rId47" Type="http://schemas.openxmlformats.org/officeDocument/2006/relationships/slide" Target="slides/slide54.xml"/><Relationship Id="rId63" Type="http://schemas.openxmlformats.org/officeDocument/2006/relationships/slide" Target="slides/slide71.xml"/><Relationship Id="rId68" Type="http://schemas.openxmlformats.org/officeDocument/2006/relationships/slide" Target="slides/slide76.xml"/><Relationship Id="rId84" Type="http://schemas.openxmlformats.org/officeDocument/2006/relationships/slide" Target="slides/slide92.xml"/><Relationship Id="rId89" Type="http://schemas.openxmlformats.org/officeDocument/2006/relationships/slide" Target="slides/slide98.xml"/><Relationship Id="rId16" Type="http://schemas.openxmlformats.org/officeDocument/2006/relationships/slide" Target="slides/slide19.xml"/><Relationship Id="rId11" Type="http://schemas.openxmlformats.org/officeDocument/2006/relationships/slide" Target="slides/slide11.xml"/><Relationship Id="rId32" Type="http://schemas.openxmlformats.org/officeDocument/2006/relationships/slide" Target="slides/slide37.xml"/><Relationship Id="rId37" Type="http://schemas.openxmlformats.org/officeDocument/2006/relationships/slide" Target="slides/slide44.xml"/><Relationship Id="rId53" Type="http://schemas.openxmlformats.org/officeDocument/2006/relationships/slide" Target="slides/slide60.xml"/><Relationship Id="rId58" Type="http://schemas.openxmlformats.org/officeDocument/2006/relationships/slide" Target="slides/slide65.xml"/><Relationship Id="rId74" Type="http://schemas.openxmlformats.org/officeDocument/2006/relationships/slide" Target="slides/slide82.xml"/><Relationship Id="rId79" Type="http://schemas.openxmlformats.org/officeDocument/2006/relationships/slide" Target="slides/slide87.xml"/><Relationship Id="rId5" Type="http://schemas.openxmlformats.org/officeDocument/2006/relationships/slide" Target="slides/slide5.xml"/><Relationship Id="rId90" Type="http://schemas.openxmlformats.org/officeDocument/2006/relationships/slide" Target="slides/slide99.xml"/><Relationship Id="rId95" Type="http://schemas.openxmlformats.org/officeDocument/2006/relationships/slide" Target="slides/slide104.xml"/><Relationship Id="rId22" Type="http://schemas.openxmlformats.org/officeDocument/2006/relationships/slide" Target="slides/slide25.xml"/><Relationship Id="rId27" Type="http://schemas.openxmlformats.org/officeDocument/2006/relationships/slide" Target="slides/slide31.xml"/><Relationship Id="rId43" Type="http://schemas.openxmlformats.org/officeDocument/2006/relationships/slide" Target="slides/slide50.xml"/><Relationship Id="rId48" Type="http://schemas.openxmlformats.org/officeDocument/2006/relationships/slide" Target="slides/slide55.xml"/><Relationship Id="rId64" Type="http://schemas.openxmlformats.org/officeDocument/2006/relationships/slide" Target="slides/slide72.xml"/><Relationship Id="rId69" Type="http://schemas.openxmlformats.org/officeDocument/2006/relationships/slide" Target="slides/slide77.xml"/><Relationship Id="rId80" Type="http://schemas.openxmlformats.org/officeDocument/2006/relationships/slide" Target="slides/slide88.xml"/><Relationship Id="rId85" Type="http://schemas.openxmlformats.org/officeDocument/2006/relationships/slide" Target="slides/slide94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8.xml"/><Relationship Id="rId38" Type="http://schemas.openxmlformats.org/officeDocument/2006/relationships/slide" Target="slides/slide45.xml"/><Relationship Id="rId46" Type="http://schemas.openxmlformats.org/officeDocument/2006/relationships/slide" Target="slides/slide53.xml"/><Relationship Id="rId59" Type="http://schemas.openxmlformats.org/officeDocument/2006/relationships/slide" Target="slides/slide67.xml"/><Relationship Id="rId67" Type="http://schemas.openxmlformats.org/officeDocument/2006/relationships/slide" Target="slides/slide75.xml"/><Relationship Id="rId20" Type="http://schemas.openxmlformats.org/officeDocument/2006/relationships/slide" Target="slides/slide23.xml"/><Relationship Id="rId41" Type="http://schemas.openxmlformats.org/officeDocument/2006/relationships/slide" Target="slides/slide48.xml"/><Relationship Id="rId54" Type="http://schemas.openxmlformats.org/officeDocument/2006/relationships/slide" Target="slides/slide61.xml"/><Relationship Id="rId62" Type="http://schemas.openxmlformats.org/officeDocument/2006/relationships/slide" Target="slides/slide70.xml"/><Relationship Id="rId70" Type="http://schemas.openxmlformats.org/officeDocument/2006/relationships/slide" Target="slides/slide78.xml"/><Relationship Id="rId75" Type="http://schemas.openxmlformats.org/officeDocument/2006/relationships/slide" Target="slides/slide83.xml"/><Relationship Id="rId83" Type="http://schemas.openxmlformats.org/officeDocument/2006/relationships/slide" Target="slides/slide91.xml"/><Relationship Id="rId88" Type="http://schemas.openxmlformats.org/officeDocument/2006/relationships/slide" Target="slides/slide97.xml"/><Relationship Id="rId91" Type="http://schemas.openxmlformats.org/officeDocument/2006/relationships/slide" Target="slides/slide100.xml"/><Relationship Id="rId96" Type="http://schemas.openxmlformats.org/officeDocument/2006/relationships/slide" Target="slides/slide10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6.xml"/><Relationship Id="rId28" Type="http://schemas.openxmlformats.org/officeDocument/2006/relationships/slide" Target="slides/slide33.xml"/><Relationship Id="rId36" Type="http://schemas.openxmlformats.org/officeDocument/2006/relationships/slide" Target="slides/slide43.xml"/><Relationship Id="rId49" Type="http://schemas.openxmlformats.org/officeDocument/2006/relationships/slide" Target="slides/slide56.xml"/><Relationship Id="rId57" Type="http://schemas.openxmlformats.org/officeDocument/2006/relationships/slide" Target="slides/slide64.xml"/><Relationship Id="rId10" Type="http://schemas.openxmlformats.org/officeDocument/2006/relationships/slide" Target="slides/slide10.xml"/><Relationship Id="rId31" Type="http://schemas.openxmlformats.org/officeDocument/2006/relationships/slide" Target="slides/slide36.xml"/><Relationship Id="rId44" Type="http://schemas.openxmlformats.org/officeDocument/2006/relationships/slide" Target="slides/slide51.xml"/><Relationship Id="rId52" Type="http://schemas.openxmlformats.org/officeDocument/2006/relationships/slide" Target="slides/slide59.xml"/><Relationship Id="rId60" Type="http://schemas.openxmlformats.org/officeDocument/2006/relationships/slide" Target="slides/slide68.xml"/><Relationship Id="rId65" Type="http://schemas.openxmlformats.org/officeDocument/2006/relationships/slide" Target="slides/slide73.xml"/><Relationship Id="rId73" Type="http://schemas.openxmlformats.org/officeDocument/2006/relationships/slide" Target="slides/slide81.xml"/><Relationship Id="rId78" Type="http://schemas.openxmlformats.org/officeDocument/2006/relationships/slide" Target="slides/slide86.xml"/><Relationship Id="rId81" Type="http://schemas.openxmlformats.org/officeDocument/2006/relationships/slide" Target="slides/slide89.xml"/><Relationship Id="rId86" Type="http://schemas.openxmlformats.org/officeDocument/2006/relationships/slide" Target="slides/slide95.xml"/><Relationship Id="rId94" Type="http://schemas.openxmlformats.org/officeDocument/2006/relationships/slide" Target="slides/slide103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21.xml"/><Relationship Id="rId39" Type="http://schemas.openxmlformats.org/officeDocument/2006/relationships/slide" Target="slides/slide46.xml"/><Relationship Id="rId34" Type="http://schemas.openxmlformats.org/officeDocument/2006/relationships/slide" Target="slides/slide39.xml"/><Relationship Id="rId50" Type="http://schemas.openxmlformats.org/officeDocument/2006/relationships/slide" Target="slides/slide57.xml"/><Relationship Id="rId55" Type="http://schemas.openxmlformats.org/officeDocument/2006/relationships/slide" Target="slides/slide62.xml"/><Relationship Id="rId76" Type="http://schemas.openxmlformats.org/officeDocument/2006/relationships/slide" Target="slides/slide84.xml"/><Relationship Id="rId97" Type="http://schemas.openxmlformats.org/officeDocument/2006/relationships/slide" Target="slides/slide106.xml"/><Relationship Id="rId7" Type="http://schemas.openxmlformats.org/officeDocument/2006/relationships/slide" Target="slides/slide7.xml"/><Relationship Id="rId71" Type="http://schemas.openxmlformats.org/officeDocument/2006/relationships/slide" Target="slides/slide79.xml"/><Relationship Id="rId92" Type="http://schemas.openxmlformats.org/officeDocument/2006/relationships/slide" Target="slides/slide101.xml"/><Relationship Id="rId2" Type="http://schemas.openxmlformats.org/officeDocument/2006/relationships/slide" Target="slides/slide2.xml"/><Relationship Id="rId29" Type="http://schemas.openxmlformats.org/officeDocument/2006/relationships/slide" Target="slides/slide34.xml"/><Relationship Id="rId24" Type="http://schemas.openxmlformats.org/officeDocument/2006/relationships/slide" Target="slides/slide27.xml"/><Relationship Id="rId40" Type="http://schemas.openxmlformats.org/officeDocument/2006/relationships/slide" Target="slides/slide47.xml"/><Relationship Id="rId45" Type="http://schemas.openxmlformats.org/officeDocument/2006/relationships/slide" Target="slides/slide52.xml"/><Relationship Id="rId66" Type="http://schemas.openxmlformats.org/officeDocument/2006/relationships/slide" Target="slides/slide74.xml"/><Relationship Id="rId87" Type="http://schemas.openxmlformats.org/officeDocument/2006/relationships/slide" Target="slides/slide96.xml"/><Relationship Id="rId61" Type="http://schemas.openxmlformats.org/officeDocument/2006/relationships/slide" Target="slides/slide69.xml"/><Relationship Id="rId82" Type="http://schemas.openxmlformats.org/officeDocument/2006/relationships/slide" Target="slides/slide90.xml"/><Relationship Id="rId19" Type="http://schemas.openxmlformats.org/officeDocument/2006/relationships/slide" Target="slides/slide22.xml"/><Relationship Id="rId14" Type="http://schemas.openxmlformats.org/officeDocument/2006/relationships/slide" Target="slides/slide14.xml"/><Relationship Id="rId30" Type="http://schemas.openxmlformats.org/officeDocument/2006/relationships/slide" Target="slides/slide35.xml"/><Relationship Id="rId35" Type="http://schemas.openxmlformats.org/officeDocument/2006/relationships/slide" Target="slides/slide40.xml"/><Relationship Id="rId56" Type="http://schemas.openxmlformats.org/officeDocument/2006/relationships/slide" Target="slides/slide63.xml"/><Relationship Id="rId77" Type="http://schemas.openxmlformats.org/officeDocument/2006/relationships/slide" Target="slides/slide85.xml"/><Relationship Id="rId8" Type="http://schemas.openxmlformats.org/officeDocument/2006/relationships/slide" Target="slides/slide8.xml"/><Relationship Id="rId51" Type="http://schemas.openxmlformats.org/officeDocument/2006/relationships/slide" Target="slides/slide58.xml"/><Relationship Id="rId72" Type="http://schemas.openxmlformats.org/officeDocument/2006/relationships/slide" Target="slides/slide80.xml"/><Relationship Id="rId93" Type="http://schemas.openxmlformats.org/officeDocument/2006/relationships/slide" Target="slides/slide102.xml"/><Relationship Id="rId98" Type="http://schemas.openxmlformats.org/officeDocument/2006/relationships/slide" Target="slides/slide10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A0A05EF-97C4-483E-8F9F-7FAA49E214D0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AB033B9-0610-4B40-BE25-6726C65E7E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298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90&gt;80&gt;70</a:t>
            </a:r>
            <a:r>
              <a:rPr lang="zh-CN" altLang="en-US"/>
              <a:t>为真吗？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B033B9-0610-4B40-BE25-6726C65E7E2C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6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Verdana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766888"/>
            <a:ext cx="7678737" cy="762000"/>
          </a:xfrm>
          <a:effectLst/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1785-9B28-40C9-8EC8-F361FFDBC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74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9AA64-BDEA-4539-BDE5-1309F027C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50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762000"/>
            <a:ext cx="2039937" cy="5362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970588" cy="5362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79D9-72FA-4123-B6C7-65676ECFC0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0486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92650" y="16287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2650" y="3952875"/>
            <a:ext cx="40005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4FA32-46A2-443D-9030-0D9EF5C97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72023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8CC1-2387-427E-BCBF-728AD15BF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3874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629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628775"/>
            <a:ext cx="81534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BF112-2009-477B-A65B-182E2489B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9419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Font typeface="Wingdings" pitchFamily="2" charset="2"/>
              <a:buChar char="Ø"/>
              <a:defRPr/>
            </a:lvl1pPr>
            <a:lvl2pPr>
              <a:buClrTx/>
              <a:buFont typeface="Wingdings" pitchFamily="2" charset="2"/>
              <a:buChar char="u"/>
              <a:defRPr/>
            </a:lvl2pPr>
            <a:lvl3pPr>
              <a:buClrTx/>
              <a:buFont typeface="Wingdings" pitchFamily="2" charset="2"/>
              <a:buChar char="l"/>
              <a:defRPr sz="2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01D32-8655-4911-9CC4-0C68A65F1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1746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6E74-87BF-44C3-A043-260805C97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588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28775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826FA-FE5A-4AD1-BDBA-166D197C6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8755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43065-2DBA-47B7-9243-4CCCDE6AE0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634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8E2E6-A01F-4F31-BD46-7316821B7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107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84D2-7888-4240-9506-2E9EA9FED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3164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6774-13FB-4D97-8441-DECA23346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4899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4746C-A161-47DD-B825-96CA034F4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358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8162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>
              <a:defRPr/>
            </a:pPr>
            <a:fld id="{B46FAAA0-5369-4A02-9922-4FC383801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96" r:id="rId3"/>
    <p:sldLayoutId id="2147483795" r:id="rId4"/>
    <p:sldLayoutId id="2147483794" r:id="rId5"/>
    <p:sldLayoutId id="2147483793" r:id="rId6"/>
    <p:sldLayoutId id="2147483792" r:id="rId7"/>
    <p:sldLayoutId id="2147483791" r:id="rId8"/>
    <p:sldLayoutId id="2147483790" r:id="rId9"/>
    <p:sldLayoutId id="2147483789" r:id="rId10"/>
    <p:sldLayoutId id="2147483788" r:id="rId11"/>
    <p:sldLayoutId id="2147483787" r:id="rId12"/>
    <p:sldLayoutId id="2147483786" r:id="rId13"/>
    <p:sldLayoutId id="2147483785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µ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3" Type="http://schemas.openxmlformats.org/officeDocument/2006/relationships/slide" Target="slide13.xml"/><Relationship Id="rId7" Type="http://schemas.openxmlformats.org/officeDocument/2006/relationships/slide" Target="slide5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38.xml"/><Relationship Id="rId4" Type="http://schemas.openxmlformats.org/officeDocument/2006/relationships/slide" Target="slide33.xml"/><Relationship Id="rId9" Type="http://schemas.openxmlformats.org/officeDocument/2006/relationships/slide" Target="slide8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slide" Target="slide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17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slide" Target="slide1.xml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第</a:t>
            </a: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章 选择结构程序设计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858125" cy="4643438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2" action="ppaction://hlinksldjump"/>
              </a:rPr>
              <a:t>4.1 </a:t>
            </a:r>
            <a:r>
              <a:rPr lang="zh-CN" altLang="zh-CN">
                <a:hlinkClick r:id="rId2" action="ppaction://hlinksldjump"/>
              </a:rPr>
              <a:t>选择结构和条件判断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3" action="ppaction://hlinksldjump"/>
              </a:rPr>
              <a:t>4.2 </a:t>
            </a:r>
            <a:r>
              <a:rPr lang="zh-CN" altLang="zh-CN">
                <a:hlinkClick r:id="rId3" action="ppaction://hlinksldjump"/>
              </a:rPr>
              <a:t>用</a:t>
            </a:r>
            <a:r>
              <a:rPr lang="en-US" altLang="zh-CN">
                <a:hlinkClick r:id="rId3" action="ppaction://hlinksldjump"/>
              </a:rPr>
              <a:t>if</a:t>
            </a:r>
            <a:r>
              <a:rPr lang="zh-CN" altLang="zh-CN">
                <a:hlinkClick r:id="rId3" action="ppaction://hlinksldjump"/>
              </a:rPr>
              <a:t>语句实现选择结构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4" action="ppaction://hlinksldjump"/>
              </a:rPr>
              <a:t>4.3 </a:t>
            </a:r>
            <a:r>
              <a:rPr lang="zh-CN" altLang="zh-CN">
                <a:hlinkClick r:id="rId4" action="ppaction://hlinksldjump"/>
              </a:rPr>
              <a:t>关系运算符和关系表达式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5" action="ppaction://hlinksldjump"/>
              </a:rPr>
              <a:t>4.4 </a:t>
            </a:r>
            <a:r>
              <a:rPr lang="zh-CN" altLang="zh-CN">
                <a:hlinkClick r:id="rId5" action="ppaction://hlinksldjump"/>
              </a:rPr>
              <a:t>逻辑运算符和逻辑表达式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6" action="ppaction://hlinksldjump"/>
              </a:rPr>
              <a:t>4.5 </a:t>
            </a:r>
            <a:r>
              <a:rPr lang="zh-CN" altLang="zh-CN">
                <a:hlinkClick r:id="rId6" action="ppaction://hlinksldjump"/>
              </a:rPr>
              <a:t>条件运算符和条件表达式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7" action="ppaction://hlinksldjump"/>
              </a:rPr>
              <a:t>4.6 </a:t>
            </a:r>
            <a:r>
              <a:rPr lang="zh-CN" altLang="zh-CN">
                <a:hlinkClick r:id="rId7" action="ppaction://hlinksldjump"/>
              </a:rPr>
              <a:t>选择结构的嵌套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8" action="ppaction://hlinksldjump"/>
              </a:rPr>
              <a:t>4.7 </a:t>
            </a:r>
            <a:r>
              <a:rPr lang="zh-CN" altLang="zh-CN">
                <a:hlinkClick r:id="rId8" action="ppaction://hlinksldjump"/>
              </a:rPr>
              <a:t>用</a:t>
            </a:r>
            <a:r>
              <a:rPr lang="en-US" altLang="zh-CN">
                <a:hlinkClick r:id="rId8" action="ppaction://hlinksldjump"/>
              </a:rPr>
              <a:t>switch</a:t>
            </a:r>
            <a:r>
              <a:rPr lang="zh-CN" altLang="zh-CN">
                <a:hlinkClick r:id="rId8" action="ppaction://hlinksldjump"/>
              </a:rPr>
              <a:t>语句实现多分支选择结构</a:t>
            </a:r>
            <a:endParaRPr lang="en-US" altLang="zh-CN"/>
          </a:p>
          <a:p>
            <a:pPr eaLnBrk="1" hangingPunct="1">
              <a:lnSpc>
                <a:spcPts val="3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hlinkClick r:id="rId9" action="ppaction://hlinksldjump"/>
              </a:rPr>
              <a:t>4.8 </a:t>
            </a:r>
            <a:r>
              <a:rPr lang="zh-CN" altLang="zh-CN">
                <a:hlinkClick r:id="rId9" action="ppaction://hlinksldjump"/>
              </a:rPr>
              <a:t>选择结构程序综合举例</a:t>
            </a:r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 (disc&lt;0)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printf(“has not real roots\n”);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00B050"/>
                </a:solidFill>
              </a:rPr>
              <a:t>else                                 </a:t>
            </a:r>
            <a:r>
              <a:rPr lang="zh-CN" altLang="zh-CN" sz="2800">
                <a:solidFill>
                  <a:srgbClr val="00B050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{  p=-b/(2.0*a);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q=sqrt(disc)/(2.0*a);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x2=p-q;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                   x2=%7.2f\n”,x1,x2);  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}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88" y="714375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8&lt;0</a:t>
            </a:r>
            <a:r>
              <a:rPr lang="zh-CN" altLang="en-US" sz="3200" b="1">
                <a:solidFill>
                  <a:srgbClr val="FF0000"/>
                </a:solidFill>
              </a:rPr>
              <a:t>为假</a:t>
            </a: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857250" y="2143125"/>
            <a:ext cx="9286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2143125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</a:t>
            </a:r>
            <a:r>
              <a:rPr lang="zh-CN" altLang="en-US" sz="2800" b="1">
                <a:solidFill>
                  <a:srgbClr val="0000CC"/>
                </a:solidFill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</a:rPr>
              <a:t>-1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00750" y="2643188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q</a:t>
            </a:r>
            <a:r>
              <a:rPr lang="zh-CN" altLang="en-US" sz="2800" b="1">
                <a:solidFill>
                  <a:srgbClr val="0000CC"/>
                </a:solidFill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</a:rPr>
              <a:t>0.71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357313" y="2701925"/>
            <a:ext cx="28575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1357313" y="3214688"/>
            <a:ext cx="43576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56000" y="3163888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x1</a:t>
            </a:r>
            <a:r>
              <a:rPr lang="zh-CN" altLang="en-US" sz="2800" b="1">
                <a:solidFill>
                  <a:srgbClr val="0000CC"/>
                </a:solidFill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</a:rPr>
              <a:t>-0.29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1357313" y="3643313"/>
            <a:ext cx="1857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56000" y="366395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x2</a:t>
            </a:r>
            <a:r>
              <a:rPr lang="zh-CN" altLang="en-US" sz="2800" b="1">
                <a:solidFill>
                  <a:srgbClr val="0000CC"/>
                </a:solidFill>
              </a:rPr>
              <a:t>的值变为</a:t>
            </a:r>
            <a:r>
              <a:rPr lang="en-US" altLang="zh-CN" sz="2800" b="1">
                <a:solidFill>
                  <a:srgbClr val="0000CC"/>
                </a:solidFill>
              </a:rPr>
              <a:t>-1.71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1357313" y="4143375"/>
            <a:ext cx="1857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072063"/>
            <a:ext cx="2951163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图片 17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0088"/>
            <a:ext cx="8162925" cy="823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4.8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4.9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42681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785813"/>
            <a:ext cx="8462962" cy="5500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  【</a:t>
            </a:r>
            <a:r>
              <a:rPr lang="zh-CN" altLang="zh-CN"/>
              <a:t>例</a:t>
            </a:r>
            <a:r>
              <a:rPr lang="en-US" altLang="zh-CN"/>
              <a:t>4.10】</a:t>
            </a:r>
            <a:r>
              <a:rPr lang="zh-CN" altLang="zh-CN"/>
              <a:t>运输公司对用户计算运输费用。路程</a:t>
            </a:r>
            <a:r>
              <a:rPr lang="en-US" altLang="zh-CN"/>
              <a:t>(s km</a:t>
            </a:r>
            <a:r>
              <a:rPr lang="zh-CN" altLang="zh-CN"/>
              <a:t>）越远，每吨·千米运费越低。</a:t>
            </a:r>
            <a:endParaRPr lang="en-US" altLang="zh-CN"/>
          </a:p>
          <a:p>
            <a:r>
              <a:rPr lang="zh-CN" altLang="zh-CN"/>
              <a:t>标准如下： 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          s &lt; 250                </a:t>
            </a:r>
            <a:r>
              <a:rPr lang="zh-CN" altLang="zh-CN" sz="2800"/>
              <a:t>没有折扣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250</a:t>
            </a:r>
            <a:r>
              <a:rPr lang="zh-CN" altLang="zh-CN" sz="2800"/>
              <a:t>≤</a:t>
            </a:r>
            <a:r>
              <a:rPr lang="en-US" altLang="zh-CN" sz="2800"/>
              <a:t>s &lt; 500                 2</a:t>
            </a:r>
            <a:r>
              <a:rPr lang="zh-CN" altLang="zh-CN" sz="280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 500</a:t>
            </a:r>
            <a:r>
              <a:rPr lang="zh-CN" altLang="zh-CN" sz="2800"/>
              <a:t>≤</a:t>
            </a:r>
            <a:r>
              <a:rPr lang="en-US" altLang="zh-CN" sz="2800"/>
              <a:t>s &lt; 1000               5</a:t>
            </a:r>
            <a:r>
              <a:rPr lang="zh-CN" altLang="zh-CN" sz="280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1000</a:t>
            </a:r>
            <a:r>
              <a:rPr lang="zh-CN" altLang="zh-CN" sz="2800"/>
              <a:t>≤</a:t>
            </a:r>
            <a:r>
              <a:rPr lang="en-US" altLang="zh-CN" sz="2800"/>
              <a:t>s &lt; 2000              8</a:t>
            </a:r>
            <a:r>
              <a:rPr lang="zh-CN" altLang="zh-CN" sz="280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2000</a:t>
            </a:r>
            <a:r>
              <a:rPr lang="zh-CN" altLang="zh-CN" sz="2800"/>
              <a:t>≤</a:t>
            </a:r>
            <a:r>
              <a:rPr lang="en-US" altLang="zh-CN" sz="2800"/>
              <a:t>s &lt; 3000              10</a:t>
            </a:r>
            <a:r>
              <a:rPr lang="zh-CN" altLang="zh-CN" sz="280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  3000</a:t>
            </a:r>
            <a:r>
              <a:rPr lang="zh-CN" altLang="zh-CN" sz="2800"/>
              <a:t>≤</a:t>
            </a:r>
            <a:r>
              <a:rPr lang="en-US" altLang="zh-CN" sz="2800"/>
              <a:t>s                           15</a:t>
            </a:r>
            <a:r>
              <a:rPr lang="zh-CN" altLang="zh-CN" sz="2800"/>
              <a:t>％折扣</a:t>
            </a:r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3436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928688"/>
            <a:ext cx="7929562" cy="3357562"/>
          </a:xfrm>
        </p:spPr>
        <p:txBody>
          <a:bodyPr/>
          <a:lstStyle/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zh-CN"/>
              <a:t>设每吨每千米货物的基本运费为</a:t>
            </a:r>
            <a:r>
              <a:rPr lang="en-US" altLang="zh-CN"/>
              <a:t>p</a:t>
            </a:r>
            <a:r>
              <a:rPr lang="zh-CN" altLang="zh-CN"/>
              <a:t>，货物重为</a:t>
            </a:r>
            <a:r>
              <a:rPr lang="en-US" altLang="zh-CN"/>
              <a:t>w</a:t>
            </a:r>
            <a:r>
              <a:rPr lang="zh-CN" altLang="zh-CN"/>
              <a:t>，距离为</a:t>
            </a:r>
            <a:r>
              <a:rPr lang="en-US" altLang="zh-CN"/>
              <a:t>s</a:t>
            </a:r>
            <a:r>
              <a:rPr lang="zh-CN" altLang="zh-CN"/>
              <a:t>，折扣为</a:t>
            </a:r>
            <a:r>
              <a:rPr lang="en-US" altLang="zh-CN"/>
              <a:t>d</a:t>
            </a:r>
          </a:p>
          <a:p>
            <a:pPr lvl="1"/>
            <a:r>
              <a:rPr lang="zh-CN" altLang="zh-CN"/>
              <a:t>总运费</a:t>
            </a:r>
            <a:r>
              <a:rPr lang="en-US" altLang="zh-CN"/>
              <a:t>f</a:t>
            </a:r>
            <a:r>
              <a:rPr lang="zh-CN" altLang="zh-CN"/>
              <a:t>的计算公式为</a:t>
            </a:r>
            <a:r>
              <a:rPr lang="en-US" altLang="zh-CN"/>
              <a:t>f=p</a:t>
            </a:r>
            <a:r>
              <a:rPr lang="zh-CN" altLang="zh-CN"/>
              <a:t>×</a:t>
            </a:r>
            <a:r>
              <a:rPr lang="en-US" altLang="zh-CN"/>
              <a:t>w</a:t>
            </a:r>
            <a:r>
              <a:rPr lang="zh-CN" altLang="zh-CN"/>
              <a:t>×</a:t>
            </a:r>
            <a:r>
              <a:rPr lang="en-US" altLang="zh-CN"/>
              <a:t>s</a:t>
            </a:r>
            <a:r>
              <a:rPr lang="zh-CN" altLang="zh-CN"/>
              <a:t>×</a:t>
            </a:r>
            <a:r>
              <a:rPr lang="en-US" altLang="zh-CN"/>
              <a:t>(1-d)</a:t>
            </a:r>
            <a:endParaRPr lang="zh-CN" altLang="zh-CN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4460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4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0"/>
            <a:ext cx="64960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071688"/>
            <a:ext cx="8786812" cy="4857750"/>
          </a:xfrm>
        </p:spPr>
        <p:txBody>
          <a:bodyPr/>
          <a:lstStyle/>
          <a:p>
            <a:r>
              <a:rPr lang="zh-CN" altLang="zh-CN"/>
              <a:t>折扣的变化规律：</a:t>
            </a:r>
            <a:endParaRPr lang="en-US" altLang="zh-CN"/>
          </a:p>
          <a:p>
            <a:pPr lvl="1"/>
            <a:r>
              <a:rPr lang="zh-CN" altLang="zh-CN"/>
              <a:t>折扣的“变化点”都是</a:t>
            </a:r>
            <a:r>
              <a:rPr lang="en-US" altLang="zh-CN"/>
              <a:t>250</a:t>
            </a:r>
            <a:r>
              <a:rPr lang="zh-CN" altLang="zh-CN"/>
              <a:t>的倍数</a:t>
            </a:r>
            <a:endParaRPr lang="en-US" altLang="zh-CN"/>
          </a:p>
          <a:p>
            <a:pPr lvl="1"/>
            <a:r>
              <a:rPr lang="zh-CN" altLang="zh-CN"/>
              <a:t>在横轴上加一种坐标</a:t>
            </a:r>
            <a:r>
              <a:rPr lang="en-US" altLang="zh-CN"/>
              <a:t>c</a:t>
            </a:r>
            <a:r>
              <a:rPr lang="zh-CN" altLang="zh-CN"/>
              <a:t>，</a:t>
            </a:r>
            <a:r>
              <a:rPr lang="en-US" altLang="zh-CN"/>
              <a:t>c</a:t>
            </a:r>
            <a:r>
              <a:rPr lang="zh-CN" altLang="zh-CN"/>
              <a:t>的值为</a:t>
            </a:r>
            <a:r>
              <a:rPr lang="en-US" altLang="zh-CN"/>
              <a:t>s/250</a:t>
            </a:r>
          </a:p>
          <a:p>
            <a:pPr lvl="1"/>
            <a:r>
              <a:rPr lang="en-US" altLang="zh-CN"/>
              <a:t>c</a:t>
            </a:r>
            <a:r>
              <a:rPr lang="zh-CN" altLang="zh-CN"/>
              <a:t>代表</a:t>
            </a:r>
            <a:r>
              <a:rPr lang="en-US" altLang="zh-CN"/>
              <a:t>250</a:t>
            </a:r>
            <a:r>
              <a:rPr lang="zh-CN" altLang="zh-CN"/>
              <a:t>的倍数</a:t>
            </a:r>
            <a:endParaRPr lang="en-US" altLang="zh-CN"/>
          </a:p>
          <a:p>
            <a:pPr lvl="1"/>
            <a:r>
              <a:rPr lang="zh-CN" altLang="zh-CN"/>
              <a:t>当</a:t>
            </a:r>
            <a:r>
              <a:rPr lang="en-US" altLang="zh-CN"/>
              <a:t>c&lt;1</a:t>
            </a:r>
            <a:r>
              <a:rPr lang="zh-CN" altLang="zh-CN"/>
              <a:t>时，表示</a:t>
            </a:r>
            <a:r>
              <a:rPr lang="en-US" altLang="zh-CN"/>
              <a:t>s&lt;250</a:t>
            </a:r>
            <a:r>
              <a:rPr lang="zh-CN" altLang="zh-CN"/>
              <a:t>，无折扣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zh-CN"/>
              <a:t>≤</a:t>
            </a:r>
            <a:r>
              <a:rPr lang="en-US" altLang="zh-CN"/>
              <a:t>c&lt;2</a:t>
            </a:r>
            <a:r>
              <a:rPr lang="zh-CN" altLang="zh-CN"/>
              <a:t>时，表示</a:t>
            </a:r>
            <a:r>
              <a:rPr lang="en-US" altLang="zh-CN"/>
              <a:t>250</a:t>
            </a:r>
            <a:r>
              <a:rPr lang="zh-CN" altLang="zh-CN"/>
              <a:t>≤</a:t>
            </a:r>
            <a:r>
              <a:rPr lang="en-US" altLang="zh-CN"/>
              <a:t>s&lt;500</a:t>
            </a:r>
            <a:r>
              <a:rPr lang="zh-CN" altLang="zh-CN"/>
              <a:t>，折扣</a:t>
            </a:r>
            <a:r>
              <a:rPr lang="en-US" altLang="zh-CN"/>
              <a:t>d=2</a:t>
            </a:r>
            <a:r>
              <a:rPr lang="zh-CN" altLang="zh-CN"/>
              <a:t>％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zh-CN"/>
              <a:t>≤</a:t>
            </a:r>
            <a:r>
              <a:rPr lang="en-US" altLang="zh-CN"/>
              <a:t>c&lt;4</a:t>
            </a:r>
            <a:r>
              <a:rPr lang="zh-CN" altLang="zh-CN"/>
              <a:t>时，</a:t>
            </a:r>
            <a:r>
              <a:rPr lang="en-US" altLang="zh-CN"/>
              <a:t>d=5</a:t>
            </a:r>
            <a:r>
              <a:rPr lang="zh-CN" altLang="zh-CN"/>
              <a:t>％；</a:t>
            </a:r>
            <a:r>
              <a:rPr lang="en-US" altLang="zh-CN"/>
              <a:t>4</a:t>
            </a:r>
            <a:r>
              <a:rPr lang="zh-CN" altLang="zh-CN"/>
              <a:t>≤</a:t>
            </a:r>
            <a:r>
              <a:rPr lang="en-US" altLang="zh-CN"/>
              <a:t>c&lt;8</a:t>
            </a:r>
            <a:r>
              <a:rPr lang="zh-CN" altLang="zh-CN"/>
              <a:t>时，</a:t>
            </a:r>
            <a:r>
              <a:rPr lang="en-US" altLang="zh-CN"/>
              <a:t>d=8</a:t>
            </a:r>
            <a:r>
              <a:rPr lang="zh-CN" altLang="zh-CN"/>
              <a:t>％；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   8</a:t>
            </a:r>
            <a:r>
              <a:rPr lang="zh-CN" altLang="zh-CN"/>
              <a:t>≤</a:t>
            </a:r>
            <a:r>
              <a:rPr lang="en-US" altLang="zh-CN"/>
              <a:t>c&lt;12</a:t>
            </a:r>
            <a:r>
              <a:rPr lang="zh-CN" altLang="zh-CN"/>
              <a:t>时，</a:t>
            </a:r>
            <a:r>
              <a:rPr lang="en-US" altLang="zh-CN"/>
              <a:t>d=10</a:t>
            </a:r>
            <a:r>
              <a:rPr lang="zh-CN" altLang="zh-CN"/>
              <a:t>％；</a:t>
            </a:r>
            <a:r>
              <a:rPr lang="en-US" altLang="zh-CN"/>
              <a:t>c</a:t>
            </a:r>
            <a:r>
              <a:rPr lang="zh-CN" altLang="zh-CN"/>
              <a:t>≥</a:t>
            </a:r>
            <a:r>
              <a:rPr lang="en-US" altLang="zh-CN"/>
              <a:t>12</a:t>
            </a:r>
            <a:r>
              <a:rPr lang="zh-CN" altLang="zh-CN"/>
              <a:t>时，</a:t>
            </a:r>
            <a:r>
              <a:rPr lang="en-US" altLang="zh-CN"/>
              <a:t>d=15</a:t>
            </a:r>
            <a:r>
              <a:rPr lang="zh-CN" altLang="zh-CN"/>
              <a:t>％</a:t>
            </a:r>
          </a:p>
        </p:txBody>
      </p:sp>
      <p:sp>
        <p:nvSpPr>
          <p:cNvPr id="1054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5485" name="图片 11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785813"/>
            <a:ext cx="7858125" cy="5429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{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c,s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float </a:t>
            </a:r>
            <a:r>
              <a:rPr lang="en-US" altLang="zh-CN" sz="2800" dirty="0" err="1"/>
              <a:t>p,w,d,f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("please enter </a:t>
            </a:r>
            <a:r>
              <a:rPr lang="en-US" altLang="zh-CN" sz="2800" dirty="0" err="1"/>
              <a:t>price,weight,discount</a:t>
            </a:r>
            <a:r>
              <a:rPr lang="en-US" altLang="zh-CN" sz="2800" dirty="0"/>
              <a:t>:"); 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f,%f,%d",&amp;p,&amp;w,&amp;s</a:t>
            </a:r>
            <a:r>
              <a:rPr lang="en-US" altLang="zh-CN" sz="2800" dirty="0"/>
              <a:t>);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if(s&gt;=3000)  c=12;                             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else         c=s/250; </a:t>
            </a:r>
            <a:endParaRPr lang="zh-CN" altLang="zh-CN" sz="2800" dirty="0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00625" y="485775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输入单价、重量、距离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106509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500063"/>
            <a:ext cx="7858125" cy="6072187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switch(c)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{ case 0:   d=0; break;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1:   d=2; break;                    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2: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3:   d=5; break;                     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4: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5: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6: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7:   d=8; break;                     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8:  case 9:  case 10: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11:  d=10; break;                      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12:  d=15; break; 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}</a:t>
            </a:r>
            <a:endParaRPr lang="zh-CN" altLang="zh-CN" sz="2800" dirty="0"/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7532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7858125" cy="3000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 f = p * w * s * (1 - d / 100);                   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(“freight=%10.2f\</a:t>
            </a:r>
            <a:r>
              <a:rPr lang="en-US" altLang="zh-CN" sz="2800" dirty="0" err="1"/>
              <a:t>n”,f</a:t>
            </a:r>
            <a:r>
              <a:rPr lang="en-US" altLang="zh-CN" sz="2800" dirty="0"/>
              <a:t>); 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return 0;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714750"/>
            <a:ext cx="9001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7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6672"/>
            <a:ext cx="8162925" cy="830997"/>
          </a:xfrm>
        </p:spPr>
        <p:txBody>
          <a:bodyPr/>
          <a:lstStyle/>
          <a:p>
            <a:pPr>
              <a:defRPr/>
            </a:pPr>
            <a:r>
              <a:rPr lang="zh-CN" altLang="en-US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0768"/>
            <a:ext cx="8153400" cy="44958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4.10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B7E5DE-FB8D-4BCA-AB49-48A22A78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" y="2108145"/>
            <a:ext cx="9144000" cy="3409087"/>
          </a:xfrm>
          <a:prstGeom prst="rect">
            <a:avLst/>
          </a:prstGeom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994296"/>
            <a:ext cx="6346825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 (disc&lt;0)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printf(“has not real roots\n”);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00B050"/>
                </a:solidFill>
              </a:rPr>
              <a:t>else                                 </a:t>
            </a:r>
            <a:r>
              <a:rPr lang="zh-CN" altLang="zh-CN" sz="2800">
                <a:solidFill>
                  <a:srgbClr val="00B050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{  p=-b/(2.0*a);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q=sqrt(disc)/(2.0*a);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x2=p-q;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                   x2=%7.2f\n”,x1,x2);  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}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7563" y="5715000"/>
            <a:ext cx="492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FF0000"/>
                </a:solidFill>
              </a:rPr>
              <a:t>选择结构</a:t>
            </a:r>
            <a:r>
              <a:rPr lang="zh-CN" altLang="en-US" sz="3200" b="1">
                <a:solidFill>
                  <a:srgbClr val="FF0000"/>
                </a:solidFill>
              </a:rPr>
              <a:t>，</a:t>
            </a:r>
            <a:r>
              <a:rPr lang="zh-CN" altLang="zh-CN" sz="3200" b="1">
                <a:solidFill>
                  <a:srgbClr val="FF0000"/>
                </a:solidFill>
              </a:rPr>
              <a:t>用</a:t>
            </a:r>
            <a:r>
              <a:rPr lang="en-US" altLang="zh-CN" sz="3200" b="1">
                <a:solidFill>
                  <a:srgbClr val="FF0000"/>
                </a:solidFill>
              </a:rPr>
              <a:t>if</a:t>
            </a:r>
            <a:r>
              <a:rPr lang="zh-CN" altLang="zh-CN" sz="3200" b="1">
                <a:solidFill>
                  <a:srgbClr val="FF0000"/>
                </a:solidFill>
              </a:rPr>
              <a:t>语句实现</a:t>
            </a:r>
            <a:r>
              <a:rPr lang="zh-CN" altLang="en-US" sz="3200" b="1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14375" y="642938"/>
            <a:ext cx="7572375" cy="5000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416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 (disc&lt;0)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printf(“has not real roots\n”);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00B050"/>
                </a:solidFill>
              </a:rPr>
              <a:t>else                                 </a:t>
            </a:r>
            <a:r>
              <a:rPr lang="zh-CN" altLang="zh-CN" sz="2800">
                <a:solidFill>
                  <a:srgbClr val="00B050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{  p=-b/(2.0*a);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q=sqrt(disc)/(2.0*a);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x2=p-q;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                   x2=%7.2f\n”,x1,x2);  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}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0" y="57864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复合语句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14375" y="2214563"/>
            <a:ext cx="7572375" cy="3429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440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语句实现选择结构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357438"/>
            <a:ext cx="7715250" cy="20002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4.2.1 </a:t>
            </a:r>
            <a:r>
              <a:rPr lang="zh-CN" altLang="zh-CN" sz="3600">
                <a:hlinkClick r:id="rId2" action="ppaction://hlinksldjump"/>
              </a:rPr>
              <a:t>用</a:t>
            </a:r>
            <a:r>
              <a:rPr lang="en-US" altLang="zh-CN" sz="3600">
                <a:hlinkClick r:id="rId2" action="ppaction://hlinksldjump"/>
              </a:rPr>
              <a:t>if</a:t>
            </a:r>
            <a:r>
              <a:rPr lang="zh-CN" altLang="zh-CN" sz="3600">
                <a:hlinkClick r:id="rId2" action="ppaction://hlinksldjump"/>
              </a:rPr>
              <a:t>语句处理选择结构举例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4.2.2  if</a:t>
            </a:r>
            <a:r>
              <a:rPr lang="zh-CN" altLang="zh-CN" sz="3600">
                <a:hlinkClick r:id="rId3" action="ppaction://hlinksldjump"/>
              </a:rPr>
              <a:t>语句的一般形式</a:t>
            </a:r>
            <a:endParaRPr lang="en-US" altLang="zh-CN" sz="360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9463" name="图片 6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3900"/>
            <a:ext cx="9001125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语句处理选择结构举例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57375"/>
            <a:ext cx="7786687" cy="42148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4.2】</a:t>
            </a:r>
            <a:r>
              <a:rPr lang="zh-CN" altLang="zh-CN"/>
              <a:t>输入两个实数，按代数值由小到大的顺序输出这两个数。</a:t>
            </a:r>
            <a:endParaRPr lang="en-US" altLang="zh-CN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0487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7786687" cy="257175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解题思路：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只需要做一次比较，然后进行一次交换即可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用</a:t>
            </a:r>
            <a:r>
              <a:rPr lang="en-US" altLang="zh-CN" dirty="0"/>
              <a:t>if</a:t>
            </a:r>
            <a:r>
              <a:rPr lang="zh-CN" altLang="zh-CN" dirty="0"/>
              <a:t>语句实现条件判断</a:t>
            </a:r>
          </a:p>
          <a:p>
            <a:pPr lvl="1">
              <a:defRPr/>
            </a:pPr>
            <a:r>
              <a:rPr lang="zh-CN" altLang="zh-CN" dirty="0"/>
              <a:t>关键是怎样实现两个变量值的互换</a:t>
            </a:r>
            <a:endParaRPr lang="en-US" altLang="zh-CN" dirty="0">
              <a:cs typeface="+mn-cs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柱形 6"/>
          <p:cNvSpPr>
            <a:spLocks noChangeArrowheads="1"/>
          </p:cNvSpPr>
          <p:nvPr/>
        </p:nvSpPr>
        <p:spPr bwMode="auto">
          <a:xfrm>
            <a:off x="36433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圆柱形 7"/>
          <p:cNvSpPr>
            <a:spLocks noChangeArrowheads="1"/>
          </p:cNvSpPr>
          <p:nvPr/>
        </p:nvSpPr>
        <p:spPr bwMode="auto">
          <a:xfrm>
            <a:off x="528637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143250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</a:rPr>
              <a:t>A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29313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</a:t>
            </a:r>
            <a:endParaRPr lang="zh-CN" altLang="en-US" sz="320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28750" y="4357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互换前</a:t>
            </a:r>
          </a:p>
        </p:txBody>
      </p:sp>
      <p:sp>
        <p:nvSpPr>
          <p:cNvPr id="12" name="圆柱形 11"/>
          <p:cNvSpPr>
            <a:spLocks noChangeArrowheads="1"/>
          </p:cNvSpPr>
          <p:nvPr/>
        </p:nvSpPr>
        <p:spPr bwMode="auto">
          <a:xfrm>
            <a:off x="3643313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3" name="圆柱形 12"/>
          <p:cNvSpPr>
            <a:spLocks noChangeArrowheads="1"/>
          </p:cNvSpPr>
          <p:nvPr/>
        </p:nvSpPr>
        <p:spPr bwMode="auto">
          <a:xfrm>
            <a:off x="5286375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143250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</a:rPr>
              <a:t>A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29313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</a:t>
            </a:r>
            <a:endParaRPr lang="zh-CN" altLang="en-US" sz="320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28750" y="5500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互换后</a:t>
            </a: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1357313" y="5265738"/>
            <a:ext cx="52149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3900"/>
            <a:ext cx="9001125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语句处理选择结构举例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21522" name="图片 1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圆柱形 6"/>
          <p:cNvSpPr>
            <a:spLocks noChangeArrowheads="1"/>
          </p:cNvSpPr>
          <p:nvPr/>
        </p:nvSpPr>
        <p:spPr bwMode="auto">
          <a:xfrm>
            <a:off x="36433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534" name="圆柱形 7"/>
          <p:cNvSpPr>
            <a:spLocks noChangeArrowheads="1"/>
          </p:cNvSpPr>
          <p:nvPr/>
        </p:nvSpPr>
        <p:spPr bwMode="auto">
          <a:xfrm>
            <a:off x="528637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3143250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</a:rPr>
              <a:t>A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5929313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</a:t>
            </a:r>
            <a:endParaRPr lang="zh-CN" altLang="en-US" sz="3200">
              <a:solidFill>
                <a:srgbClr val="0000CC"/>
              </a:solidFill>
            </a:endParaRPr>
          </a:p>
        </p:txBody>
      </p:sp>
      <p:sp>
        <p:nvSpPr>
          <p:cNvPr id="20" name="圆柱形 19"/>
          <p:cNvSpPr>
            <a:spLocks noChangeArrowheads="1"/>
          </p:cNvSpPr>
          <p:nvPr/>
        </p:nvSpPr>
        <p:spPr bwMode="auto">
          <a:xfrm>
            <a:off x="4429125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29063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C</a:t>
            </a:r>
            <a:endParaRPr lang="zh-CN" altLang="en-US" sz="3200"/>
          </a:p>
        </p:txBody>
      </p:sp>
      <p:sp>
        <p:nvSpPr>
          <p:cNvPr id="24" name="上箭头 23"/>
          <p:cNvSpPr>
            <a:spLocks noChangeArrowheads="1"/>
          </p:cNvSpPr>
          <p:nvPr/>
        </p:nvSpPr>
        <p:spPr bwMode="auto">
          <a:xfrm rot="2133267">
            <a:off x="4052888" y="3459163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391025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3900"/>
            <a:ext cx="9001125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语句处理选择结构举例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22542" name="图片 1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圆柱形 6"/>
          <p:cNvSpPr>
            <a:spLocks noChangeArrowheads="1"/>
          </p:cNvSpPr>
          <p:nvPr/>
        </p:nvSpPr>
        <p:spPr bwMode="auto">
          <a:xfrm>
            <a:off x="36433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558" name="圆柱形 7"/>
          <p:cNvSpPr>
            <a:spLocks noChangeArrowheads="1"/>
          </p:cNvSpPr>
          <p:nvPr/>
        </p:nvSpPr>
        <p:spPr bwMode="auto">
          <a:xfrm>
            <a:off x="528637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3143250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</a:rPr>
              <a:t>A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5929313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</a:t>
            </a:r>
            <a:endParaRPr lang="zh-CN" altLang="en-US" sz="3200">
              <a:solidFill>
                <a:srgbClr val="0000CC"/>
              </a:solidFill>
            </a:endParaRPr>
          </a:p>
        </p:txBody>
      </p:sp>
      <p:sp>
        <p:nvSpPr>
          <p:cNvPr id="23561" name="圆柱形 19"/>
          <p:cNvSpPr>
            <a:spLocks noChangeArrowheads="1"/>
          </p:cNvSpPr>
          <p:nvPr/>
        </p:nvSpPr>
        <p:spPr bwMode="auto">
          <a:xfrm>
            <a:off x="4429125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62" name="TextBox 20"/>
          <p:cNvSpPr txBox="1">
            <a:spLocks noChangeArrowheads="1"/>
          </p:cNvSpPr>
          <p:nvPr/>
        </p:nvSpPr>
        <p:spPr bwMode="auto">
          <a:xfrm>
            <a:off x="3929063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C</a:t>
            </a:r>
            <a:endParaRPr lang="zh-CN" altLang="en-US" sz="3200"/>
          </a:p>
        </p:txBody>
      </p:sp>
      <p:sp>
        <p:nvSpPr>
          <p:cNvPr id="24" name="上箭头 23"/>
          <p:cNvSpPr>
            <a:spLocks noChangeArrowheads="1"/>
          </p:cNvSpPr>
          <p:nvPr/>
        </p:nvSpPr>
        <p:spPr bwMode="auto">
          <a:xfrm rot="-5400000">
            <a:off x="4552950" y="4244976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TextBox 13"/>
          <p:cNvSpPr txBox="1">
            <a:spLocks noChangeArrowheads="1"/>
          </p:cNvSpPr>
          <p:nvPr/>
        </p:nvSpPr>
        <p:spPr bwMode="auto">
          <a:xfrm>
            <a:off x="4391025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3900"/>
            <a:ext cx="9001125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语句处理选择结构举例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23567" name="图片 1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圆柱形 6"/>
          <p:cNvSpPr>
            <a:spLocks noChangeArrowheads="1"/>
          </p:cNvSpPr>
          <p:nvPr/>
        </p:nvSpPr>
        <p:spPr bwMode="auto">
          <a:xfrm>
            <a:off x="364331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3143250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B050"/>
                </a:solidFill>
              </a:rPr>
              <a:t>A</a:t>
            </a:r>
            <a:endParaRPr lang="zh-CN" altLang="en-US" sz="3200">
              <a:solidFill>
                <a:srgbClr val="00B050"/>
              </a:solidFill>
            </a:endParaRP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5929313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B</a:t>
            </a:r>
            <a:endParaRPr lang="zh-CN" altLang="en-US" sz="3200">
              <a:solidFill>
                <a:srgbClr val="0000CC"/>
              </a:solidFill>
            </a:endParaRPr>
          </a:p>
        </p:txBody>
      </p:sp>
      <p:sp>
        <p:nvSpPr>
          <p:cNvPr id="24584" name="圆柱形 19"/>
          <p:cNvSpPr>
            <a:spLocks noChangeArrowheads="1"/>
          </p:cNvSpPr>
          <p:nvPr/>
        </p:nvSpPr>
        <p:spPr bwMode="auto">
          <a:xfrm>
            <a:off x="4429125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585" name="TextBox 20"/>
          <p:cNvSpPr txBox="1">
            <a:spLocks noChangeArrowheads="1"/>
          </p:cNvSpPr>
          <p:nvPr/>
        </p:nvSpPr>
        <p:spPr bwMode="auto">
          <a:xfrm>
            <a:off x="3929063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C</a:t>
            </a:r>
            <a:endParaRPr lang="zh-CN" altLang="en-US" sz="3200"/>
          </a:p>
        </p:txBody>
      </p:sp>
      <p:sp>
        <p:nvSpPr>
          <p:cNvPr id="24" name="上箭头 23"/>
          <p:cNvSpPr>
            <a:spLocks noChangeArrowheads="1"/>
          </p:cNvSpPr>
          <p:nvPr/>
        </p:nvSpPr>
        <p:spPr bwMode="auto">
          <a:xfrm rot="8527934">
            <a:off x="4989513" y="3455988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4391025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4588" name="圆柱形 16"/>
          <p:cNvSpPr>
            <a:spLocks noChangeArrowheads="1"/>
          </p:cNvSpPr>
          <p:nvPr/>
        </p:nvSpPr>
        <p:spPr bwMode="auto">
          <a:xfrm>
            <a:off x="528637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2413" y="4413250"/>
            <a:ext cx="500062" cy="61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★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916238" y="4010025"/>
            <a:ext cx="3714750" cy="13573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3900"/>
            <a:ext cx="9001125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语句处理选择结构举例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24592" name="图片 1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3" name="TextBox 14"/>
          <p:cNvSpPr txBox="1">
            <a:spLocks noChangeArrowheads="1"/>
          </p:cNvSpPr>
          <p:nvPr/>
        </p:nvSpPr>
        <p:spPr bwMode="auto"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CC"/>
                </a:solidFill>
              </a:rPr>
              <a:t>●</a:t>
            </a:r>
            <a:endParaRPr lang="zh-C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8625"/>
            <a:ext cx="7000875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{ float a,b,t;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scanf("%f,%f",&amp;a,&amp;b);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if(a&gt;b)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{  t=a;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a=b;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b=t;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printf("%5.2f,%5.2f\n",a,b);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280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14688" y="3357563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将</a:t>
            </a:r>
            <a:r>
              <a:rPr lang="en-US" altLang="zh-CN" sz="3200" b="1">
                <a:solidFill>
                  <a:srgbClr val="0000CC"/>
                </a:solidFill>
              </a:rPr>
              <a:t>a</a:t>
            </a:r>
            <a:r>
              <a:rPr lang="zh-CN" altLang="zh-CN" sz="3200" b="1">
                <a:solidFill>
                  <a:srgbClr val="0000CC"/>
                </a:solidFill>
              </a:rPr>
              <a:t>和</a:t>
            </a:r>
            <a:r>
              <a:rPr lang="en-US" altLang="zh-CN" sz="3200" b="1">
                <a:solidFill>
                  <a:srgbClr val="0000CC"/>
                </a:solidFill>
              </a:rPr>
              <a:t>b</a:t>
            </a:r>
            <a:r>
              <a:rPr lang="zh-CN" altLang="zh-CN" sz="3200" b="1">
                <a:solidFill>
                  <a:srgbClr val="0000CC"/>
                </a:solidFill>
              </a:rPr>
              <a:t>的值互换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43063" y="3071813"/>
            <a:ext cx="1357312" cy="14287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643563"/>
            <a:ext cx="24241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0375" y="2428875"/>
            <a:ext cx="207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如果</a:t>
            </a:r>
            <a:r>
              <a:rPr lang="en-US" altLang="zh-CN" sz="3200" b="1">
                <a:solidFill>
                  <a:srgbClr val="0000CC"/>
                </a:solidFill>
              </a:rPr>
              <a:t>a&gt;b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25610" name="图片 9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选择结构和条件判断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14500"/>
            <a:ext cx="7500938" cy="46434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在现实生活</a:t>
            </a:r>
            <a:r>
              <a:rPr lang="zh-CN" altLang="en-US"/>
              <a:t>中</a:t>
            </a:r>
            <a:r>
              <a:rPr lang="zh-CN" altLang="zh-CN"/>
              <a:t>，需要进行判断和选择的情况是很多的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zh-CN"/>
              <a:t>如果你在家，我去拜访你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zh-CN"/>
              <a:t>如果考试不及格，要补考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zh-CN"/>
              <a:t>如果遇到红灯，要停车等待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zh-CN"/>
              <a:t>周末我们去郊游</a:t>
            </a:r>
            <a:endParaRPr lang="en-US" altLang="zh-CN"/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/>
              <a:t>70</a:t>
            </a:r>
            <a:r>
              <a:rPr lang="zh-CN" altLang="zh-CN"/>
              <a:t>岁以上的老年人，入公园免票</a:t>
            </a:r>
            <a:endParaRPr lang="zh-CN" altLang="en-US"/>
          </a:p>
        </p:txBody>
      </p:sp>
      <p:pic>
        <p:nvPicPr>
          <p:cNvPr id="9220" name="图片 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8625"/>
            <a:ext cx="7000875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{ float a,b,t;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scanf("%f,%f",&amp;a,&amp;b);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if(a&gt;b)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{  t=a;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a=b;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b=t;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printf("%5.2f,%5.2f\n",a,b);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z="28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25" y="2500313"/>
            <a:ext cx="2214563" cy="25717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43313" y="3143250"/>
            <a:ext cx="514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选择结构，用</a:t>
            </a:r>
            <a:r>
              <a:rPr lang="en-US" altLang="zh-CN" sz="3200" b="1">
                <a:solidFill>
                  <a:srgbClr val="0000CC"/>
                </a:solidFill>
              </a:rPr>
              <a:t>if</a:t>
            </a:r>
            <a:r>
              <a:rPr lang="zh-CN" altLang="en-US" sz="3200" b="1">
                <a:solidFill>
                  <a:srgbClr val="0000CC"/>
                </a:solidFill>
              </a:rPr>
              <a:t>语句实现的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26632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57375"/>
            <a:ext cx="7786687" cy="421481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4.3】</a:t>
            </a:r>
            <a:r>
              <a:rPr lang="zh-CN" altLang="zh-CN"/>
              <a:t>输入</a:t>
            </a:r>
            <a:r>
              <a:rPr lang="en-US" altLang="zh-CN"/>
              <a:t>3</a:t>
            </a:r>
            <a:r>
              <a:rPr lang="zh-CN" altLang="zh-CN"/>
              <a:t>个数</a:t>
            </a:r>
            <a:r>
              <a:rPr lang="en-US" altLang="zh-CN"/>
              <a:t>a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，</a:t>
            </a:r>
            <a:r>
              <a:rPr lang="en-US" altLang="zh-CN"/>
              <a:t>c</a:t>
            </a:r>
            <a:r>
              <a:rPr lang="zh-CN" altLang="zh-CN"/>
              <a:t>，要求按由小到大的顺序输出。</a:t>
            </a:r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857375"/>
            <a:ext cx="8501063" cy="4214813"/>
          </a:xfrm>
        </p:spPr>
        <p:txBody>
          <a:bodyPr/>
          <a:lstStyle/>
          <a:p>
            <a:r>
              <a:rPr lang="zh-CN" altLang="zh-CN"/>
              <a:t>解题思路：可以先用伪代码写出算法：</a:t>
            </a:r>
          </a:p>
          <a:p>
            <a:pPr lvl="1"/>
            <a:r>
              <a:rPr lang="en-US" altLang="zh-CN"/>
              <a:t>if a&gt;b</a:t>
            </a:r>
            <a:r>
              <a:rPr lang="zh-CN" altLang="zh-CN"/>
              <a:t>，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b</a:t>
            </a:r>
            <a:r>
              <a:rPr lang="zh-CN" altLang="zh-CN"/>
              <a:t>对换</a:t>
            </a:r>
            <a:r>
              <a:rPr lang="en-US" altLang="zh-CN"/>
              <a:t>    </a:t>
            </a:r>
            <a:r>
              <a:rPr lang="zh-CN" altLang="zh-CN"/>
              <a:t>（</a:t>
            </a:r>
            <a:r>
              <a:rPr lang="en-US" altLang="zh-CN"/>
              <a:t>a</a:t>
            </a:r>
            <a:r>
              <a:rPr lang="zh-CN" altLang="zh-CN"/>
              <a:t>是</a:t>
            </a:r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en-US" altLang="zh-CN"/>
              <a:t>b</a:t>
            </a:r>
            <a:r>
              <a:rPr lang="zh-CN" altLang="zh-CN"/>
              <a:t>中的小者）</a:t>
            </a:r>
          </a:p>
          <a:p>
            <a:pPr lvl="1"/>
            <a:r>
              <a:rPr lang="en-US" altLang="zh-CN"/>
              <a:t>if a&gt;c</a:t>
            </a:r>
            <a:r>
              <a:rPr lang="zh-CN" altLang="zh-CN"/>
              <a:t>，</a:t>
            </a:r>
            <a:r>
              <a:rPr lang="en-US" altLang="zh-CN"/>
              <a:t>a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对换</a:t>
            </a:r>
            <a:r>
              <a:rPr lang="en-US" altLang="zh-CN"/>
              <a:t>     </a:t>
            </a:r>
            <a:r>
              <a:rPr lang="zh-CN" altLang="zh-CN"/>
              <a:t>（</a:t>
            </a:r>
            <a:r>
              <a:rPr lang="en-US" altLang="zh-CN"/>
              <a:t>a</a:t>
            </a:r>
            <a:r>
              <a:rPr lang="zh-CN" altLang="zh-CN"/>
              <a:t>是三者中最小者）</a:t>
            </a:r>
          </a:p>
          <a:p>
            <a:pPr lvl="1"/>
            <a:r>
              <a:rPr lang="en-US" altLang="zh-CN"/>
              <a:t>if b&gt;c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和</a:t>
            </a:r>
            <a:r>
              <a:rPr lang="en-US" altLang="zh-CN"/>
              <a:t>c</a:t>
            </a:r>
            <a:r>
              <a:rPr lang="zh-CN" altLang="zh-CN"/>
              <a:t>对换</a:t>
            </a:r>
            <a:r>
              <a:rPr lang="en-US" altLang="zh-CN"/>
              <a:t>     </a:t>
            </a:r>
            <a:r>
              <a:rPr lang="zh-CN" altLang="zh-CN"/>
              <a:t>（</a:t>
            </a:r>
            <a:r>
              <a:rPr lang="en-US" altLang="zh-CN"/>
              <a:t>b</a:t>
            </a:r>
            <a:r>
              <a:rPr lang="zh-CN" altLang="zh-CN"/>
              <a:t>是三者中次小者</a:t>
            </a:r>
            <a:r>
              <a:rPr lang="zh-CN" altLang="en-US"/>
              <a:t>）</a:t>
            </a:r>
            <a:endParaRPr lang="zh-CN" altLang="zh-CN"/>
          </a:p>
          <a:p>
            <a:pPr lvl="1"/>
            <a:r>
              <a:rPr lang="zh-CN" altLang="zh-CN"/>
              <a:t>顺序输出</a:t>
            </a:r>
            <a:r>
              <a:rPr lang="en-US" altLang="zh-CN"/>
              <a:t>a</a:t>
            </a:r>
            <a:r>
              <a:rPr lang="zh-CN" altLang="zh-CN"/>
              <a:t>，</a:t>
            </a:r>
            <a:r>
              <a:rPr lang="en-US" altLang="zh-CN"/>
              <a:t>b</a:t>
            </a:r>
            <a:r>
              <a:rPr lang="zh-CN" altLang="zh-CN"/>
              <a:t>，</a:t>
            </a:r>
            <a:r>
              <a:rPr lang="en-US" altLang="zh-CN"/>
              <a:t>c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8678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float a,b,c,t;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scanf("%f,%f,%f",&amp;a,&amp;b,&amp;c);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B050"/>
                </a:solidFill>
              </a:rPr>
              <a:t>if(a&gt;b)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{   t=a;  a=b;  b=t;   }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if(a&gt;c)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{   t=a;  a=c;  c=t;   }       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FFC000"/>
                </a:solidFill>
              </a:rPr>
              <a:t>if(b&gt;c)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printf("%5.2f,%5.2f,%5.2f\n",a,b,c);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23574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</a:rPr>
              <a:t> a&gt;b</a:t>
            </a:r>
            <a:r>
              <a:rPr lang="zh-CN" altLang="zh-CN" sz="2800" b="1">
                <a:solidFill>
                  <a:srgbClr val="0000CC"/>
                </a:solidFill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和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zh-CN" sz="2800" b="1">
                <a:solidFill>
                  <a:srgbClr val="0000CC"/>
                </a:solidFill>
              </a:rPr>
              <a:t>对换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2786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是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、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zh-CN" sz="2800" b="1">
                <a:solidFill>
                  <a:srgbClr val="0000CC"/>
                </a:solidFill>
              </a:rPr>
              <a:t>中的小者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29704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float a,b,c,t;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scanf("%f,%f,%f",&amp;a,&amp;b,&amp;c);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B050"/>
                </a:solidFill>
              </a:rPr>
              <a:t>if(a&gt;b)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{   t=a;  a=b;  b=t;   }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if(a&gt;c)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{   t=a;  a=c;  c=t;   }       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FFC000"/>
                </a:solidFill>
              </a:rPr>
              <a:t>if(b&gt;c)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printf("%5.2f,%5.2f,%5.2f\n",a,b,c);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3262313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</a:rPr>
              <a:t> a&gt;c</a:t>
            </a:r>
            <a:r>
              <a:rPr lang="zh-CN" altLang="zh-CN" sz="2800" b="1">
                <a:solidFill>
                  <a:srgbClr val="0000CC"/>
                </a:solidFill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和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r>
              <a:rPr lang="zh-CN" altLang="zh-CN" sz="2800" b="1">
                <a:solidFill>
                  <a:srgbClr val="0000CC"/>
                </a:solidFill>
              </a:rPr>
              <a:t>对换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36909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是</a:t>
            </a:r>
            <a:r>
              <a:rPr lang="zh-CN" altLang="en-US" sz="2800" b="1">
                <a:solidFill>
                  <a:srgbClr val="0000CC"/>
                </a:solidFill>
              </a:rPr>
              <a:t>三者</a:t>
            </a:r>
            <a:r>
              <a:rPr lang="zh-CN" altLang="zh-CN" sz="2800" b="1">
                <a:solidFill>
                  <a:srgbClr val="0000CC"/>
                </a:solidFill>
              </a:rPr>
              <a:t>中的小者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30728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float a,b,c,t;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scanf("%f,%f,%f",&amp;a,&amp;b,&amp;c);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B050"/>
                </a:solidFill>
              </a:rPr>
              <a:t>if(a&gt;b)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{   t=a;  a=b;  b=t;   } 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9D138D"/>
                </a:solidFill>
              </a:rPr>
              <a:t>if(a&gt;c)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{   t=a;  a=c;  c=t;   }       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FFC000"/>
                </a:solidFill>
              </a:rPr>
              <a:t>if(b&gt;c)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280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printf("%5.2f,%5.2f,%5.2f\n",a,b,c);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4262438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如果</a:t>
            </a:r>
            <a:r>
              <a:rPr lang="en-US" altLang="zh-CN" sz="2800" b="1">
                <a:solidFill>
                  <a:srgbClr val="0000CC"/>
                </a:solidFill>
              </a:rPr>
              <a:t> b&gt;c</a:t>
            </a:r>
            <a:r>
              <a:rPr lang="zh-CN" altLang="zh-CN" sz="2800" b="1">
                <a:solidFill>
                  <a:srgbClr val="0000CC"/>
                </a:solidFill>
              </a:rPr>
              <a:t>，将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zh-CN" sz="2800" b="1">
                <a:solidFill>
                  <a:srgbClr val="0000CC"/>
                </a:solidFill>
              </a:rPr>
              <a:t>和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r>
              <a:rPr lang="zh-CN" altLang="zh-CN" sz="2800" b="1">
                <a:solidFill>
                  <a:srgbClr val="0000CC"/>
                </a:solidFill>
              </a:rPr>
              <a:t>对换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4691063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zh-CN" sz="2800" b="1">
                <a:solidFill>
                  <a:srgbClr val="0000CC"/>
                </a:solidFill>
              </a:rPr>
              <a:t>是</a:t>
            </a:r>
            <a:r>
              <a:rPr lang="zh-CN" altLang="en-US" sz="2800" b="1">
                <a:solidFill>
                  <a:srgbClr val="0000CC"/>
                </a:solidFill>
              </a:rPr>
              <a:t>三者</a:t>
            </a:r>
            <a:r>
              <a:rPr lang="zh-CN" altLang="zh-CN" sz="2800" b="1">
                <a:solidFill>
                  <a:srgbClr val="0000CC"/>
                </a:solidFill>
              </a:rPr>
              <a:t>中的</a:t>
            </a:r>
            <a:r>
              <a:rPr lang="zh-CN" altLang="en-US" sz="2800" b="1">
                <a:solidFill>
                  <a:srgbClr val="0000CC"/>
                </a:solidFill>
              </a:rPr>
              <a:t>次</a:t>
            </a:r>
            <a:r>
              <a:rPr lang="zh-CN" altLang="zh-CN" sz="2800" b="1">
                <a:solidFill>
                  <a:srgbClr val="0000CC"/>
                </a:solidFill>
              </a:rPr>
              <a:t>小者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786438"/>
            <a:ext cx="35480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图片 9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4.2.2  if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语句的一般形式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571750"/>
            <a:ext cx="7786687" cy="1643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  if (</a:t>
            </a:r>
            <a:r>
              <a:rPr lang="zh-CN" altLang="zh-CN"/>
              <a:t>表达式</a:t>
            </a:r>
            <a:r>
              <a:rPr lang="en-US" altLang="zh-CN"/>
              <a:t>) </a:t>
            </a:r>
            <a:r>
              <a:rPr lang="zh-CN" altLang="zh-CN"/>
              <a:t>语句</a:t>
            </a:r>
            <a:r>
              <a:rPr lang="en-US" altLang="zh-CN"/>
              <a:t>1 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 [ else  </a:t>
            </a:r>
            <a:r>
              <a:rPr lang="zh-CN" altLang="zh-CN"/>
              <a:t>语句</a:t>
            </a:r>
            <a:r>
              <a:rPr lang="en-US" altLang="zh-CN"/>
              <a:t>2  ]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43125" y="2643188"/>
            <a:ext cx="1214438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线形标注 2 8"/>
          <p:cNvSpPr>
            <a:spLocks/>
          </p:cNvSpPr>
          <p:nvPr/>
        </p:nvSpPr>
        <p:spPr bwMode="auto">
          <a:xfrm>
            <a:off x="4929188" y="1714500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394"/>
              <a:gd name="adj6" fmla="val -65083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关系表达式</a:t>
            </a:r>
            <a:endParaRPr lang="en-US" altLang="zh-CN" sz="3200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逻辑表达式</a:t>
            </a:r>
            <a:endParaRPr lang="en-US" altLang="zh-CN" sz="3200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数值表达式</a:t>
            </a:r>
            <a:endParaRPr lang="zh-CN" altLang="en-US" sz="3200" b="1">
              <a:solidFill>
                <a:srgbClr val="0000CC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14563" y="4143375"/>
            <a:ext cx="4357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方括号内的部分为可选的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428750" y="4000500"/>
            <a:ext cx="32146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9" name="图片 1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4.2.2  if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语句的一般形式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571750"/>
            <a:ext cx="7786687" cy="1643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   if (</a:t>
            </a:r>
            <a:r>
              <a:rPr lang="zh-CN" altLang="zh-CN"/>
              <a:t>表达式</a:t>
            </a:r>
            <a:r>
              <a:rPr lang="en-US" altLang="zh-CN"/>
              <a:t>) </a:t>
            </a:r>
            <a:r>
              <a:rPr lang="zh-CN" altLang="zh-CN"/>
              <a:t>语句</a:t>
            </a:r>
            <a:r>
              <a:rPr lang="en-US" altLang="zh-CN"/>
              <a:t>1 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 [ else  </a:t>
            </a:r>
            <a:r>
              <a:rPr lang="zh-CN" altLang="zh-CN"/>
              <a:t>语句</a:t>
            </a:r>
            <a:r>
              <a:rPr lang="en-US" altLang="zh-CN"/>
              <a:t>2  ]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75" y="2643188"/>
            <a:ext cx="1285875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43500" y="3357563"/>
            <a:ext cx="2857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简单的语句</a:t>
            </a:r>
            <a:endParaRPr lang="en-US" altLang="zh-CN" sz="2800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复合语句</a:t>
            </a:r>
            <a:endParaRPr lang="en-US" altLang="zh-CN" sz="2800" b="1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另一个</a:t>
            </a:r>
            <a:r>
              <a:rPr lang="en-US" altLang="zh-CN" sz="2800" b="1">
                <a:solidFill>
                  <a:srgbClr val="0000CC"/>
                </a:solidFill>
              </a:rPr>
              <a:t>if</a:t>
            </a:r>
            <a:r>
              <a:rPr lang="zh-CN" altLang="zh-CN" sz="2800" b="1">
                <a:solidFill>
                  <a:srgbClr val="0000CC"/>
                </a:solidFill>
              </a:rPr>
              <a:t>语句</a:t>
            </a:r>
            <a:r>
              <a:rPr lang="zh-CN" altLang="en-US" sz="2800" b="1">
                <a:solidFill>
                  <a:srgbClr val="0000CC"/>
                </a:solidFill>
              </a:rPr>
              <a:t>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928938" y="3357563"/>
            <a:ext cx="1285875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3802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714375"/>
            <a:ext cx="8286750" cy="585787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sz="2800"/>
              <a:t>最常用的</a:t>
            </a:r>
            <a:r>
              <a:rPr lang="en-US" altLang="zh-CN" sz="2800"/>
              <a:t>3</a:t>
            </a:r>
            <a:r>
              <a:rPr lang="zh-CN" altLang="zh-CN" sz="2800"/>
              <a:t>种</a:t>
            </a:r>
            <a:r>
              <a:rPr lang="en-US" altLang="zh-CN" sz="2800"/>
              <a:t>if</a:t>
            </a:r>
            <a:r>
              <a:rPr lang="zh-CN" altLang="en-US" sz="2800"/>
              <a:t>语句</a:t>
            </a:r>
            <a:r>
              <a:rPr lang="zh-CN" altLang="zh-CN" sz="2800"/>
              <a:t>形式</a:t>
            </a:r>
            <a:r>
              <a:rPr lang="zh-CN" altLang="en-US" sz="2800"/>
              <a:t>：</a:t>
            </a:r>
            <a:endParaRPr lang="en-US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1. if (</a:t>
            </a:r>
            <a:r>
              <a:rPr lang="zh-CN" altLang="zh-CN" sz="2800">
                <a:solidFill>
                  <a:srgbClr val="00B050"/>
                </a:solidFill>
              </a:rPr>
              <a:t>表达式</a:t>
            </a:r>
            <a:r>
              <a:rPr lang="en-US" altLang="zh-CN" sz="2800">
                <a:solidFill>
                  <a:srgbClr val="00B050"/>
                </a:solidFill>
              </a:rPr>
              <a:t>) </a:t>
            </a:r>
            <a:r>
              <a:rPr lang="zh-CN" altLang="zh-CN" sz="2800">
                <a:solidFill>
                  <a:srgbClr val="00B050"/>
                </a:solidFill>
              </a:rPr>
              <a:t>语句</a:t>
            </a:r>
            <a:r>
              <a:rPr lang="en-US" altLang="zh-CN" sz="2800">
                <a:solidFill>
                  <a:srgbClr val="00B050"/>
                </a:solidFill>
              </a:rPr>
              <a:t>1   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zh-CN" sz="2800">
                <a:solidFill>
                  <a:srgbClr val="FF0000"/>
                </a:solidFill>
              </a:rPr>
              <a:t>没有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  <a:r>
              <a:rPr lang="zh-CN" altLang="zh-CN" sz="2800">
                <a:solidFill>
                  <a:srgbClr val="FF0000"/>
                </a:solidFill>
              </a:rPr>
              <a:t>子句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2. if (</a:t>
            </a:r>
            <a:r>
              <a:rPr lang="zh-CN" altLang="zh-CN" sz="2800">
                <a:solidFill>
                  <a:srgbClr val="9D138D"/>
                </a:solidFill>
              </a:rPr>
              <a:t>表达式</a:t>
            </a:r>
            <a:r>
              <a:rPr lang="en-US" altLang="zh-CN" sz="2800">
                <a:solidFill>
                  <a:srgbClr val="9D138D"/>
                </a:solidFill>
              </a:rPr>
              <a:t>) </a:t>
            </a:r>
            <a:r>
              <a:rPr lang="zh-CN" altLang="zh-CN" sz="2800">
                <a:solidFill>
                  <a:srgbClr val="9D138D"/>
                </a:solidFill>
              </a:rPr>
              <a:t>语句</a:t>
            </a:r>
            <a:r>
              <a:rPr lang="en-US" altLang="zh-CN" sz="2800">
                <a:solidFill>
                  <a:srgbClr val="9D138D"/>
                </a:solidFill>
              </a:rPr>
              <a:t>1         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else  </a:t>
            </a:r>
            <a:r>
              <a:rPr lang="zh-CN" altLang="zh-CN" sz="2800">
                <a:solidFill>
                  <a:srgbClr val="9D138D"/>
                </a:solidFill>
              </a:rPr>
              <a:t>语句</a:t>
            </a:r>
            <a:r>
              <a:rPr lang="en-US" altLang="zh-CN" sz="2800">
                <a:solidFill>
                  <a:srgbClr val="9D138D"/>
                </a:solidFill>
              </a:rPr>
              <a:t>2          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zh-CN" sz="2800">
                <a:solidFill>
                  <a:srgbClr val="FF0000"/>
                </a:solidFill>
              </a:rPr>
              <a:t>有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  <a:r>
              <a:rPr lang="zh-CN" altLang="zh-CN" sz="2800">
                <a:solidFill>
                  <a:srgbClr val="FF0000"/>
                </a:solidFill>
              </a:rPr>
              <a:t>子句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zh-CN" altLang="zh-CN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3. if</a:t>
            </a:r>
            <a:r>
              <a:rPr lang="zh-CN" altLang="zh-CN" sz="2800">
                <a:solidFill>
                  <a:srgbClr val="0000CC"/>
                </a:solidFill>
              </a:rPr>
              <a:t>（表达式１） </a:t>
            </a:r>
            <a:r>
              <a:rPr lang="en-US" altLang="zh-CN" sz="2800">
                <a:solidFill>
                  <a:srgbClr val="0000CC"/>
                </a:solidFill>
              </a:rPr>
              <a:t>   </a:t>
            </a:r>
            <a:r>
              <a:rPr lang="zh-CN" altLang="zh-CN" sz="2800">
                <a:solidFill>
                  <a:srgbClr val="0000CC"/>
                </a:solidFill>
              </a:rPr>
              <a:t>语句１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else if</a:t>
            </a:r>
            <a:r>
              <a:rPr lang="zh-CN" altLang="zh-CN" sz="2800">
                <a:solidFill>
                  <a:srgbClr val="0000CC"/>
                </a:solidFill>
              </a:rPr>
              <a:t>（表达式２） 语句２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else if</a:t>
            </a:r>
            <a:r>
              <a:rPr lang="zh-CN" altLang="zh-CN" sz="2800">
                <a:solidFill>
                  <a:srgbClr val="0000CC"/>
                </a:solidFill>
              </a:rPr>
              <a:t>（表达式３） 语句３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              </a:t>
            </a:r>
            <a:r>
              <a:rPr lang="zh-CN" altLang="zh-CN" sz="2800">
                <a:solidFill>
                  <a:srgbClr val="0000CC"/>
                </a:solidFill>
              </a:rPr>
              <a:t>┆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else if</a:t>
            </a:r>
            <a:r>
              <a:rPr lang="zh-CN" altLang="zh-CN" sz="2800">
                <a:solidFill>
                  <a:srgbClr val="0000CC"/>
                </a:solidFill>
              </a:rPr>
              <a:t>（表达式ｍ） 语句ｍ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   else   </a:t>
            </a:r>
            <a:r>
              <a:rPr lang="zh-CN" altLang="zh-CN" sz="2800">
                <a:solidFill>
                  <a:srgbClr val="0000CC"/>
                </a:solidFill>
              </a:rPr>
              <a:t>语句</a:t>
            </a:r>
            <a:r>
              <a:rPr lang="en-US" altLang="zh-CN" sz="2800">
                <a:solidFill>
                  <a:srgbClr val="0000CC"/>
                </a:solidFill>
              </a:rPr>
              <a:t>m+1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         (</a:t>
            </a:r>
            <a:r>
              <a:rPr lang="zh-CN" altLang="zh-CN" sz="2800">
                <a:solidFill>
                  <a:srgbClr val="FF0000"/>
                </a:solidFill>
              </a:rPr>
              <a:t>在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  <a:r>
              <a:rPr lang="zh-CN" altLang="zh-CN" sz="2800">
                <a:solidFill>
                  <a:srgbClr val="FF0000"/>
                </a:solidFill>
              </a:rPr>
              <a:t>部分又嵌套了多层的</a:t>
            </a:r>
            <a:r>
              <a:rPr lang="en-US" altLang="zh-CN" sz="2800">
                <a:solidFill>
                  <a:srgbClr val="FF0000"/>
                </a:solidFill>
              </a:rPr>
              <a:t>if</a:t>
            </a:r>
            <a:r>
              <a:rPr lang="zh-CN" altLang="zh-CN" sz="2800">
                <a:solidFill>
                  <a:srgbClr val="FF0000"/>
                </a:solidFill>
              </a:rPr>
              <a:t>语句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4822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704850"/>
            <a:ext cx="8358188" cy="7016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双分支</a:t>
            </a: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en-US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和单分支</a:t>
            </a: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if</a:t>
            </a:r>
            <a:r>
              <a:rPr lang="zh-CN" altLang="en-US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的流程图</a:t>
            </a:r>
          </a:p>
        </p:txBody>
      </p: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 rot="5400000">
            <a:off x="2269331" y="2485232"/>
            <a:ext cx="428625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 rot="5400000">
            <a:off x="2269331" y="4582319"/>
            <a:ext cx="428625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9913" y="3330575"/>
            <a:ext cx="1000125" cy="55721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3629819" y="3115469"/>
            <a:ext cx="428625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57563" y="3330575"/>
            <a:ext cx="1000125" cy="55721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B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rot="10800000">
            <a:off x="1054100" y="2901950"/>
            <a:ext cx="642938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30288" y="24368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Y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697038" y="2598738"/>
            <a:ext cx="1571625" cy="555625"/>
            <a:chOff x="1571604" y="3444876"/>
            <a:chExt cx="1571636" cy="555628"/>
          </a:xfrm>
        </p:grpSpPr>
        <p:sp>
          <p:nvSpPr>
            <p:cNvPr id="35872" name="流程图: 决策 8"/>
            <p:cNvSpPr>
              <a:spLocks noChangeArrowheads="1"/>
            </p:cNvSpPr>
            <p:nvPr/>
          </p:nvSpPr>
          <p:spPr bwMode="auto">
            <a:xfrm>
              <a:off x="1571604" y="3500438"/>
              <a:ext cx="1571636" cy="500066"/>
            </a:xfrm>
            <a:prstGeom prst="flowChartDecision">
              <a:avLst/>
            </a:prstGeom>
            <a:solidFill>
              <a:schemeClr val="accent1"/>
            </a:solidFill>
            <a:ln w="381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3200" b="1">
                <a:solidFill>
                  <a:srgbClr val="0000CC"/>
                </a:solidFill>
              </a:endParaRPr>
            </a:p>
          </p:txBody>
        </p:sp>
        <p:sp>
          <p:nvSpPr>
            <p:cNvPr id="35873" name="TextBox 12"/>
            <p:cNvSpPr txBox="1">
              <a:spLocks noChangeArrowheads="1"/>
            </p:cNvSpPr>
            <p:nvPr/>
          </p:nvSpPr>
          <p:spPr bwMode="auto">
            <a:xfrm>
              <a:off x="2071670" y="3444876"/>
              <a:ext cx="571504" cy="51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CC"/>
                  </a:solidFill>
                </a:rPr>
                <a:t>p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</p:grp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rot="5400000">
            <a:off x="848519" y="3115469"/>
            <a:ext cx="428625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rot="10800000">
            <a:off x="3268663" y="2901950"/>
            <a:ext cx="571500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197225" y="24241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N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5400000" flipH="1" flipV="1">
            <a:off x="810419" y="4112419"/>
            <a:ext cx="500062" cy="1270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rot="5400000" flipH="1" flipV="1">
            <a:off x="3596482" y="4112419"/>
            <a:ext cx="500062" cy="1270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 rot="10800000">
            <a:off x="1054100" y="4368800"/>
            <a:ext cx="2786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5400000">
            <a:off x="6573044" y="2485232"/>
            <a:ext cx="428625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rot="5400000">
            <a:off x="6573044" y="4582319"/>
            <a:ext cx="428625" cy="15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73625" y="3330575"/>
            <a:ext cx="1000125" cy="557213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rot="10800000">
            <a:off x="5357813" y="2901950"/>
            <a:ext cx="64293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57813" y="2414588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Y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grpSp>
        <p:nvGrpSpPr>
          <p:cNvPr id="3" name="组合 37"/>
          <p:cNvGrpSpPr>
            <a:grpSpLocks/>
          </p:cNvGrpSpPr>
          <p:nvPr/>
        </p:nvGrpSpPr>
        <p:grpSpPr bwMode="auto">
          <a:xfrm>
            <a:off x="6000750" y="2598738"/>
            <a:ext cx="1571625" cy="555625"/>
            <a:chOff x="1571604" y="3444876"/>
            <a:chExt cx="1571636" cy="555628"/>
          </a:xfrm>
        </p:grpSpPr>
        <p:sp>
          <p:nvSpPr>
            <p:cNvPr id="35870" name="流程图: 决策 38"/>
            <p:cNvSpPr>
              <a:spLocks noChangeArrowheads="1"/>
            </p:cNvSpPr>
            <p:nvPr/>
          </p:nvSpPr>
          <p:spPr bwMode="auto">
            <a:xfrm>
              <a:off x="1571604" y="3500438"/>
              <a:ext cx="1571636" cy="500066"/>
            </a:xfrm>
            <a:prstGeom prst="flowChartDecision">
              <a:avLst/>
            </a:prstGeom>
            <a:solidFill>
              <a:schemeClr val="accent1"/>
            </a:solidFill>
            <a:ln w="381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3200" b="1">
                <a:solidFill>
                  <a:srgbClr val="0000CC"/>
                </a:solidFill>
              </a:endParaRPr>
            </a:p>
          </p:txBody>
        </p:sp>
        <p:sp>
          <p:nvSpPr>
            <p:cNvPr id="35871" name="TextBox 39"/>
            <p:cNvSpPr txBox="1">
              <a:spLocks noChangeArrowheads="1"/>
            </p:cNvSpPr>
            <p:nvPr/>
          </p:nvSpPr>
          <p:spPr bwMode="auto">
            <a:xfrm>
              <a:off x="2071670" y="3444876"/>
              <a:ext cx="571504" cy="51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CC"/>
                  </a:solidFill>
                </a:rPr>
                <a:t>p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</p:grp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 rot="5400000">
            <a:off x="5152231" y="3115469"/>
            <a:ext cx="428625" cy="15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rot="10800000">
            <a:off x="7572375" y="2901950"/>
            <a:ext cx="571500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500938" y="2439988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</a:rPr>
              <a:t>N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 rot="5400000" flipH="1" flipV="1">
            <a:off x="5114132" y="4112419"/>
            <a:ext cx="500062" cy="1270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5400000" flipH="1" flipV="1">
            <a:off x="7393781" y="3618707"/>
            <a:ext cx="1500187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 rot="10800000">
            <a:off x="5357813" y="4368800"/>
            <a:ext cx="2786062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5869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/>
      <p:bldP spid="22" grpId="0"/>
      <p:bldP spid="33" grpId="0" animBg="1"/>
      <p:bldP spid="37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选择结构和条件判断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14500"/>
            <a:ext cx="7500938" cy="46434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在现实生活</a:t>
            </a:r>
            <a:r>
              <a:rPr lang="zh-CN" altLang="en-US"/>
              <a:t>中</a:t>
            </a:r>
            <a:r>
              <a:rPr lang="zh-CN" altLang="zh-CN"/>
              <a:t>，需要进行判断和选择的情况是很多的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zh-CN"/>
              <a:t>处理</a:t>
            </a:r>
            <a:r>
              <a:rPr lang="zh-CN" altLang="en-US"/>
              <a:t>这些</a:t>
            </a:r>
            <a:r>
              <a:rPr lang="zh-CN" altLang="zh-CN"/>
              <a:t>问题，关键在于进行条件判断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zh-CN" altLang="zh-CN"/>
              <a:t>由于程序处理问题的需要，在大多数程序中都会包含选择结构，需要在进行下一个操作之前先进行条件判断</a:t>
            </a:r>
            <a:endParaRPr lang="en-US" altLang="zh-CN"/>
          </a:p>
        </p:txBody>
      </p:sp>
      <p:pic>
        <p:nvPicPr>
          <p:cNvPr id="10244" name="图片 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71500"/>
            <a:ext cx="7929562" cy="27146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if(number &gt; 500)  cost = 0.15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endParaRPr lang="zh-CN" altLang="zh-CN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else if (number &gt; 300)  cost = 0.10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endParaRPr lang="zh-CN" altLang="zh-CN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else if (number &gt; 100)  cost = 0.075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endParaRPr lang="zh-CN" altLang="zh-CN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else if (number &gt; 50)   cost = 0.05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endParaRPr lang="zh-CN" altLang="zh-CN" sz="28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else    cost=0</a:t>
            </a:r>
            <a:r>
              <a:rPr lang="en-US" altLang="zh-CN" sz="2800">
                <a:solidFill>
                  <a:srgbClr val="FF0000"/>
                </a:solidFill>
              </a:rPr>
              <a:t>;</a:t>
            </a: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3219450"/>
            <a:ext cx="7929562" cy="35004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if (number &gt; 500)  cost = 0.15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else </a:t>
            </a:r>
            <a:endParaRPr lang="zh-CN" altLang="zh-CN" sz="2800" b="1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if (number &gt; 300)   cost = 0.10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else </a:t>
            </a:r>
            <a:endParaRPr lang="zh-CN" altLang="zh-CN" sz="2800" b="1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   if (number &gt; 100)  cost = 0.075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   else </a:t>
            </a:r>
            <a:endParaRPr lang="zh-CN" altLang="zh-CN" sz="2800" b="1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       if (number &gt; 50)  cost = 0.05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          else   cost = 0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643188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等价于</a:t>
            </a:r>
          </a:p>
        </p:txBody>
      </p:sp>
      <p:sp>
        <p:nvSpPr>
          <p:cNvPr id="8" name="爆炸形 1 7"/>
          <p:cNvSpPr>
            <a:spLocks noChangeArrowheads="1"/>
          </p:cNvSpPr>
          <p:nvPr/>
        </p:nvSpPr>
        <p:spPr bwMode="auto">
          <a:xfrm>
            <a:off x="571500" y="3500438"/>
            <a:ext cx="6000750" cy="1714500"/>
          </a:xfrm>
          <a:prstGeom prst="irregularSeal1">
            <a:avLst/>
          </a:prstGeom>
          <a:solidFill>
            <a:srgbClr val="CCEC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分号不能丢</a:t>
            </a:r>
          </a:p>
        </p:txBody>
      </p:sp>
      <p:pic>
        <p:nvPicPr>
          <p:cNvPr id="36873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286750" cy="4286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说明：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(1)</a:t>
            </a:r>
            <a:r>
              <a:rPr lang="zh-CN" altLang="zh-CN"/>
              <a:t>整个</a:t>
            </a:r>
            <a:r>
              <a:rPr lang="en-US" altLang="zh-CN"/>
              <a:t>if</a:t>
            </a:r>
            <a:r>
              <a:rPr lang="zh-CN" altLang="zh-CN"/>
              <a:t>语句可写在多行上，也可写在一行上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/>
              <a:t>      但</a:t>
            </a:r>
            <a:r>
              <a:rPr lang="zh-CN" altLang="zh-CN"/>
              <a:t>都是一个整体，属于同一个语句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(2)</a:t>
            </a:r>
            <a:r>
              <a:rPr lang="zh-CN" altLang="zh-CN"/>
              <a:t>“语句</a:t>
            </a:r>
            <a:r>
              <a:rPr lang="en-US" altLang="zh-CN"/>
              <a:t>1</a:t>
            </a:r>
            <a:r>
              <a:rPr lang="zh-CN" altLang="zh-CN"/>
              <a:t>”…“语句</a:t>
            </a:r>
            <a:r>
              <a:rPr lang="en-US" altLang="zh-CN"/>
              <a:t>m</a:t>
            </a:r>
            <a:r>
              <a:rPr lang="zh-CN" altLang="zh-CN"/>
              <a:t>”是</a:t>
            </a:r>
            <a:r>
              <a:rPr lang="en-US" altLang="zh-CN"/>
              <a:t>if</a:t>
            </a:r>
            <a:r>
              <a:rPr lang="zh-CN" altLang="zh-CN"/>
              <a:t>中的内嵌语句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zh-CN" altLang="zh-CN"/>
              <a:t>内嵌语句也可以是一个</a:t>
            </a:r>
            <a:r>
              <a:rPr lang="en-US" altLang="zh-CN"/>
              <a:t>if</a:t>
            </a:r>
            <a:r>
              <a:rPr lang="zh-CN" altLang="zh-CN"/>
              <a:t>语句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(3)</a:t>
            </a:r>
            <a:r>
              <a:rPr lang="zh-CN" altLang="zh-CN"/>
              <a:t>“语句</a:t>
            </a:r>
            <a:r>
              <a:rPr lang="en-US" altLang="zh-CN"/>
              <a:t>1</a:t>
            </a:r>
            <a:r>
              <a:rPr lang="zh-CN" altLang="zh-CN"/>
              <a:t>”…“语句</a:t>
            </a:r>
            <a:r>
              <a:rPr lang="en-US" altLang="zh-CN"/>
              <a:t>m</a:t>
            </a:r>
            <a:r>
              <a:rPr lang="zh-CN" altLang="zh-CN"/>
              <a:t>”可以是简单的语句，也可以是复合语句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7894" name="图片 5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8153400" cy="1728788"/>
          </a:xfrm>
        </p:spPr>
        <p:txBody>
          <a:bodyPr/>
          <a:lstStyle/>
          <a:p>
            <a:r>
              <a:rPr lang="zh-CN" altLang="en-US"/>
              <a:t>你的表妹今年刚满</a:t>
            </a:r>
            <a:r>
              <a:rPr lang="en-US" altLang="zh-CN"/>
              <a:t>6</a:t>
            </a:r>
            <a:r>
              <a:rPr lang="zh-CN" altLang="en-US"/>
              <a:t>岁，正在学习整数的加法，请你编写程序来帮助她学习。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924175"/>
            <a:ext cx="4343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72000" y="3860800"/>
          <a:ext cx="424815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4" imgW="2917681" imgH="1660550" progId="Visio.Drawing.11">
                  <p:embed/>
                </p:oleObj>
              </mc:Choice>
              <mc:Fallback>
                <p:oleObj name="Visio" r:id="rId4" imgW="2917681" imgH="16605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0800"/>
                        <a:ext cx="424815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4.3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关系运算符和关系表达式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214563"/>
            <a:ext cx="7429500" cy="19288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4.3.1</a:t>
            </a:r>
            <a:r>
              <a:rPr lang="zh-CN" altLang="zh-CN" sz="3600">
                <a:hlinkClick r:id="rId2" action="ppaction://hlinksldjump"/>
              </a:rPr>
              <a:t>关系运算符及其优先次序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4.3.2 </a:t>
            </a:r>
            <a:r>
              <a:rPr lang="zh-CN" altLang="zh-CN" sz="3600">
                <a:hlinkClick r:id="rId3" action="ppaction://hlinksldjump"/>
              </a:rPr>
              <a:t>关系表达式</a:t>
            </a:r>
            <a:endParaRPr lang="en-US" altLang="zh-CN" sz="360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8919" name="图片 6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4.3.1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关系运算符及其优先次序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429500" cy="4500562"/>
          </a:xfrm>
        </p:spPr>
        <p:txBody>
          <a:bodyPr/>
          <a:lstStyle/>
          <a:p>
            <a:r>
              <a:rPr lang="zh-CN" altLang="zh-CN"/>
              <a:t>关系运算符</a:t>
            </a:r>
            <a:r>
              <a:rPr lang="zh-CN" altLang="en-US"/>
              <a:t>：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用来对两个数值进行比较</a:t>
            </a:r>
            <a:r>
              <a:rPr lang="zh-CN" altLang="en-US"/>
              <a:t>的</a:t>
            </a:r>
            <a:r>
              <a:rPr lang="zh-CN" altLang="zh-CN"/>
              <a:t>比较运算符</a:t>
            </a:r>
            <a:endParaRPr lang="en-US" altLang="zh-CN"/>
          </a:p>
          <a:p>
            <a:r>
              <a:rPr lang="zh-CN" altLang="zh-CN"/>
              <a:t>Ｃ语言提供６种关系运算符：</a:t>
            </a:r>
          </a:p>
          <a:p>
            <a:pPr lvl="1">
              <a:buFont typeface="Wingdings" pitchFamily="2" charset="2"/>
              <a:buNone/>
            </a:pPr>
            <a:r>
              <a:rPr lang="zh-CN" altLang="zh-CN">
                <a:solidFill>
                  <a:srgbClr val="00B050"/>
                </a:solidFill>
              </a:rPr>
              <a:t>① ＜</a:t>
            </a:r>
            <a:r>
              <a:rPr lang="en-US" altLang="zh-CN">
                <a:solidFill>
                  <a:srgbClr val="00B050"/>
                </a:solidFill>
              </a:rPr>
              <a:t>  (</a:t>
            </a:r>
            <a:r>
              <a:rPr lang="zh-CN" altLang="zh-CN">
                <a:solidFill>
                  <a:srgbClr val="00B050"/>
                </a:solidFill>
              </a:rPr>
              <a:t>小于</a:t>
            </a:r>
            <a:r>
              <a:rPr lang="en-US" altLang="zh-CN">
                <a:solidFill>
                  <a:srgbClr val="00B050"/>
                </a:solidFill>
              </a:rPr>
              <a:t>)   </a:t>
            </a:r>
            <a:r>
              <a:rPr lang="zh-CN" altLang="zh-CN">
                <a:solidFill>
                  <a:srgbClr val="00B050"/>
                </a:solidFill>
              </a:rPr>
              <a:t>② ＜</a:t>
            </a:r>
            <a:r>
              <a:rPr lang="en-US" altLang="zh-CN">
                <a:solidFill>
                  <a:srgbClr val="00B050"/>
                </a:solidFill>
              </a:rPr>
              <a:t>=     (</a:t>
            </a:r>
            <a:r>
              <a:rPr lang="zh-CN" altLang="zh-CN">
                <a:solidFill>
                  <a:srgbClr val="00B050"/>
                </a:solidFill>
              </a:rPr>
              <a:t>小于或等于</a:t>
            </a:r>
            <a:r>
              <a:rPr lang="en-US" altLang="zh-CN">
                <a:solidFill>
                  <a:srgbClr val="00B050"/>
                </a:solidFill>
              </a:rPr>
              <a:t>)   </a:t>
            </a:r>
            <a:endParaRPr lang="zh-CN" altLang="zh-CN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>
                <a:solidFill>
                  <a:srgbClr val="00B050"/>
                </a:solidFill>
              </a:rPr>
              <a:t>③ ＞</a:t>
            </a:r>
            <a:r>
              <a:rPr lang="en-US" altLang="zh-CN">
                <a:solidFill>
                  <a:srgbClr val="00B050"/>
                </a:solidFill>
              </a:rPr>
              <a:t>  (</a:t>
            </a:r>
            <a:r>
              <a:rPr lang="zh-CN" altLang="zh-CN">
                <a:solidFill>
                  <a:srgbClr val="00B050"/>
                </a:solidFill>
              </a:rPr>
              <a:t>大于</a:t>
            </a:r>
            <a:r>
              <a:rPr lang="en-US" altLang="zh-CN">
                <a:solidFill>
                  <a:srgbClr val="00B050"/>
                </a:solidFill>
              </a:rPr>
              <a:t>)   </a:t>
            </a:r>
            <a:r>
              <a:rPr lang="zh-CN" altLang="zh-CN">
                <a:solidFill>
                  <a:srgbClr val="00B050"/>
                </a:solidFill>
              </a:rPr>
              <a:t>④ ＞</a:t>
            </a:r>
            <a:r>
              <a:rPr lang="en-US" altLang="zh-CN">
                <a:solidFill>
                  <a:srgbClr val="00B050"/>
                </a:solidFill>
              </a:rPr>
              <a:t>=     (</a:t>
            </a:r>
            <a:r>
              <a:rPr lang="zh-CN" altLang="zh-CN">
                <a:solidFill>
                  <a:srgbClr val="00B050"/>
                </a:solidFill>
              </a:rPr>
              <a:t>大于或等于</a:t>
            </a:r>
            <a:r>
              <a:rPr lang="en-US" altLang="zh-CN">
                <a:solidFill>
                  <a:srgbClr val="00B050"/>
                </a:solidFill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   </a:t>
            </a:r>
            <a:endParaRPr lang="zh-CN" altLang="zh-CN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>
                <a:solidFill>
                  <a:srgbClr val="9D138D"/>
                </a:solidFill>
              </a:rPr>
              <a:t>⑤</a:t>
            </a:r>
            <a:r>
              <a:rPr lang="en-US" altLang="zh-CN">
                <a:solidFill>
                  <a:srgbClr val="9D138D"/>
                </a:solidFill>
              </a:rPr>
              <a:t> ==   (</a:t>
            </a:r>
            <a:r>
              <a:rPr lang="zh-CN" altLang="zh-CN">
                <a:solidFill>
                  <a:srgbClr val="9D138D"/>
                </a:solidFill>
              </a:rPr>
              <a:t>等于</a:t>
            </a:r>
            <a:r>
              <a:rPr lang="en-US" altLang="zh-CN">
                <a:solidFill>
                  <a:srgbClr val="9D138D"/>
                </a:solidFill>
              </a:rPr>
              <a:t>)      </a:t>
            </a:r>
            <a:r>
              <a:rPr lang="zh-CN" altLang="zh-CN">
                <a:solidFill>
                  <a:srgbClr val="9D138D"/>
                </a:solidFill>
              </a:rPr>
              <a:t>⑥</a:t>
            </a:r>
            <a:r>
              <a:rPr lang="en-US" altLang="zh-CN">
                <a:solidFill>
                  <a:srgbClr val="9D138D"/>
                </a:solidFill>
              </a:rPr>
              <a:t> !=   (</a:t>
            </a:r>
            <a:r>
              <a:rPr lang="zh-CN" altLang="zh-CN">
                <a:solidFill>
                  <a:srgbClr val="9D138D"/>
                </a:solidFill>
              </a:rPr>
              <a:t>不等于</a:t>
            </a:r>
            <a:r>
              <a:rPr lang="en-US" altLang="zh-CN">
                <a:solidFill>
                  <a:srgbClr val="9D138D"/>
                </a:solidFill>
              </a:rPr>
              <a:t>) 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43125" y="4929188"/>
            <a:ext cx="307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优先级相同</a:t>
            </a:r>
            <a:r>
              <a:rPr lang="en-US" altLang="zh-CN" sz="2800" b="1">
                <a:solidFill>
                  <a:srgbClr val="0000CC"/>
                </a:solidFill>
              </a:rPr>
              <a:t> (</a:t>
            </a:r>
            <a:r>
              <a:rPr lang="zh-CN" altLang="zh-CN" sz="2800" b="1">
                <a:solidFill>
                  <a:srgbClr val="0000CC"/>
                </a:solidFill>
              </a:rPr>
              <a:t>高</a:t>
            </a:r>
            <a:r>
              <a:rPr lang="en-US" altLang="zh-CN" sz="2800" b="1">
                <a:solidFill>
                  <a:srgbClr val="0000CC"/>
                </a:solidFill>
              </a:rPr>
              <a:t>)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43000" y="3714750"/>
            <a:ext cx="7000875" cy="12144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14438" y="5500688"/>
            <a:ext cx="7000875" cy="6429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6143625"/>
            <a:ext cx="3071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优先级相同</a:t>
            </a:r>
            <a:r>
              <a:rPr lang="en-US" altLang="zh-CN" sz="2800" b="1">
                <a:solidFill>
                  <a:srgbClr val="0000CC"/>
                </a:solidFill>
              </a:rPr>
              <a:t> (</a:t>
            </a:r>
            <a:r>
              <a:rPr lang="zh-CN" altLang="zh-CN" sz="2800" b="1">
                <a:solidFill>
                  <a:srgbClr val="0000CC"/>
                </a:solidFill>
              </a:rPr>
              <a:t>低</a:t>
            </a:r>
            <a:r>
              <a:rPr lang="en-US" altLang="zh-CN" sz="2800" b="1">
                <a:solidFill>
                  <a:srgbClr val="0000CC"/>
                </a:solidFill>
              </a:rPr>
              <a:t>)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39947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4.3.1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关系运算符及其优先次序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429500" cy="785812"/>
          </a:xfrm>
        </p:spPr>
        <p:txBody>
          <a:bodyPr/>
          <a:lstStyle/>
          <a:p>
            <a:r>
              <a:rPr lang="zh-CN" altLang="zh-CN"/>
              <a:t>关系</a:t>
            </a:r>
            <a:r>
              <a:rPr lang="zh-CN" altLang="en-US"/>
              <a:t>、</a:t>
            </a:r>
            <a:r>
              <a:rPr lang="zh-CN" altLang="zh-CN"/>
              <a:t>算术</a:t>
            </a:r>
            <a:r>
              <a:rPr lang="zh-CN" altLang="en-US"/>
              <a:t>、</a:t>
            </a:r>
            <a:r>
              <a:rPr lang="zh-CN" altLang="zh-CN"/>
              <a:t>赋值运算符</a:t>
            </a:r>
            <a:r>
              <a:rPr lang="zh-CN" altLang="en-US"/>
              <a:t>的优先级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2000250" y="2928938"/>
            <a:ext cx="3643313" cy="2143125"/>
            <a:chOff x="1785918" y="2715414"/>
            <a:chExt cx="3643338" cy="2143140"/>
          </a:xfrm>
        </p:grpSpPr>
        <p:sp>
          <p:nvSpPr>
            <p:cNvPr id="40969" name="TextBox 10"/>
            <p:cNvSpPr txBox="1">
              <a:spLocks noChangeArrowheads="1"/>
            </p:cNvSpPr>
            <p:nvPr/>
          </p:nvSpPr>
          <p:spPr bwMode="auto">
            <a:xfrm>
              <a:off x="1785918" y="2786058"/>
              <a:ext cx="36433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算术运算符      </a:t>
              </a:r>
              <a:r>
                <a:rPr lang="en-US" altLang="zh-CN" sz="2800" b="1">
                  <a:solidFill>
                    <a:srgbClr val="0000CC"/>
                  </a:solidFill>
                </a:rPr>
                <a:t>(</a:t>
              </a:r>
              <a:r>
                <a:rPr lang="zh-CN" altLang="en-US" sz="2800" b="1">
                  <a:solidFill>
                    <a:srgbClr val="0000CC"/>
                  </a:solidFill>
                </a:rPr>
                <a:t>高</a:t>
              </a:r>
              <a:r>
                <a:rPr lang="en-US" altLang="zh-CN" sz="2800" b="1">
                  <a:solidFill>
                    <a:srgbClr val="0000CC"/>
                  </a:solidFill>
                </a:rPr>
                <a:t>)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  <p:sp>
          <p:nvSpPr>
            <p:cNvPr id="40970" name="TextBox 11"/>
            <p:cNvSpPr txBox="1">
              <a:spLocks noChangeArrowheads="1"/>
            </p:cNvSpPr>
            <p:nvPr/>
          </p:nvSpPr>
          <p:spPr bwMode="auto">
            <a:xfrm>
              <a:off x="1785918" y="4286256"/>
              <a:ext cx="36433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赋值运算符      </a:t>
              </a:r>
              <a:r>
                <a:rPr lang="en-US" altLang="zh-CN" sz="2800" b="1">
                  <a:solidFill>
                    <a:srgbClr val="0000CC"/>
                  </a:solidFill>
                </a:rPr>
                <a:t>(</a:t>
              </a:r>
              <a:r>
                <a:rPr lang="zh-CN" altLang="en-US" sz="2800" b="1">
                  <a:solidFill>
                    <a:srgbClr val="0000CC"/>
                  </a:solidFill>
                </a:rPr>
                <a:t>低</a:t>
              </a:r>
              <a:r>
                <a:rPr lang="en-US" altLang="zh-CN" sz="2800" b="1">
                  <a:solidFill>
                    <a:srgbClr val="0000CC"/>
                  </a:solidFill>
                </a:rPr>
                <a:t>)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  <p:sp>
          <p:nvSpPr>
            <p:cNvPr id="40971" name="TextBox 12"/>
            <p:cNvSpPr txBox="1">
              <a:spLocks noChangeArrowheads="1"/>
            </p:cNvSpPr>
            <p:nvPr/>
          </p:nvSpPr>
          <p:spPr bwMode="auto">
            <a:xfrm>
              <a:off x="1823496" y="3579312"/>
              <a:ext cx="21431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</a:rPr>
                <a:t>关系运算符 </a:t>
              </a:r>
            </a:p>
          </p:txBody>
        </p:sp>
        <p:cxnSp>
          <p:nvCxnSpPr>
            <p:cNvPr id="40972" name="直接箭头连接符 14"/>
            <p:cNvCxnSpPr>
              <a:cxnSpLocks noChangeShapeType="1"/>
            </p:cNvCxnSpPr>
            <p:nvPr/>
          </p:nvCxnSpPr>
          <p:spPr bwMode="auto">
            <a:xfrm rot="5400000" flipH="1" flipV="1">
              <a:off x="2857488" y="3786190"/>
              <a:ext cx="2143140" cy="15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0968" name="图片 1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4.3.1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关系运算符及其优先次序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143125"/>
            <a:ext cx="6954837" cy="3143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c&gt;a+b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a&gt;b==c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a==b&lt;c</a:t>
            </a: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a=b&gt;c</a:t>
            </a: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199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981200" y="2708275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1404938" y="3429000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2339975" y="4076700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2052638" y="4797425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39945" grpId="0" animBg="1"/>
      <p:bldP spid="39946" grpId="0" animBg="1"/>
      <p:bldP spid="39947" grpId="0" animBg="1"/>
      <p:bldP spid="399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4.3.2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关系表达式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85938"/>
            <a:ext cx="7429500" cy="4071937"/>
          </a:xfrm>
        </p:spPr>
        <p:txBody>
          <a:bodyPr/>
          <a:lstStyle/>
          <a:p>
            <a:r>
              <a:rPr lang="zh-CN" altLang="zh-CN"/>
              <a:t>关系表达式</a:t>
            </a:r>
            <a:endParaRPr lang="en-US" altLang="zh-CN"/>
          </a:p>
          <a:p>
            <a:pPr lvl="1"/>
            <a:r>
              <a:rPr lang="zh-CN" altLang="zh-CN"/>
              <a:t>用关系运算符将两个数值或数值表达式连接起来的式子</a:t>
            </a:r>
            <a:endParaRPr lang="en-US" altLang="zh-CN"/>
          </a:p>
          <a:p>
            <a:pPr lvl="1"/>
            <a:r>
              <a:rPr lang="zh-CN" altLang="zh-CN"/>
              <a:t>关系表达式的值是一个逻辑值，即“真”或“假”</a:t>
            </a:r>
            <a:endParaRPr lang="en-US" altLang="zh-CN"/>
          </a:p>
          <a:p>
            <a:pPr lvl="1"/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的逻辑运算中，以“１”代表“真”，以“０”代表“假”</a:t>
            </a: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301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逻辑运算符和逻辑表达式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75" y="2286000"/>
            <a:ext cx="7286625" cy="2714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4.4.1 </a:t>
            </a:r>
            <a:r>
              <a:rPr lang="zh-CN" altLang="zh-CN" sz="3600">
                <a:hlinkClick r:id="rId2" action="ppaction://hlinksldjump"/>
              </a:rPr>
              <a:t>逻辑运算符及其优先次序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4.4.2 </a:t>
            </a:r>
            <a:r>
              <a:rPr lang="zh-CN" altLang="zh-CN" sz="3600">
                <a:hlinkClick r:id="rId3" action="ppaction://hlinksldjump"/>
              </a:rPr>
              <a:t>逻辑表达式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4" action="ppaction://hlinksldjump"/>
              </a:rPr>
              <a:t>4.4.3 </a:t>
            </a:r>
            <a:r>
              <a:rPr lang="zh-CN" altLang="zh-CN" sz="3600">
                <a:hlinkClick r:id="rId4" action="ppaction://hlinksldjump"/>
              </a:rPr>
              <a:t>逻辑型变量</a:t>
            </a:r>
            <a:endParaRPr lang="en-US" altLang="zh-CN" sz="3600">
              <a:solidFill>
                <a:srgbClr val="9D138D"/>
              </a:solidFill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4039" name="图片 6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8025"/>
            <a:ext cx="8572500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643063"/>
            <a:ext cx="7786687" cy="4500562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zh-CN"/>
              <a:t>种逻辑运算符：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&amp;&amp;</a:t>
            </a:r>
            <a:r>
              <a:rPr lang="zh-CN" altLang="en-US"/>
              <a:t>（</a:t>
            </a:r>
            <a:r>
              <a:rPr lang="zh-CN" altLang="zh-CN"/>
              <a:t>逻辑与</a:t>
            </a:r>
            <a:r>
              <a:rPr lang="zh-CN" altLang="en-US"/>
              <a:t>）</a:t>
            </a:r>
            <a:r>
              <a:rPr lang="en-US" altLang="zh-CN"/>
              <a:t>  ||</a:t>
            </a:r>
            <a:r>
              <a:rPr lang="zh-CN" altLang="en-US"/>
              <a:t>（</a:t>
            </a:r>
            <a:r>
              <a:rPr lang="zh-CN" altLang="zh-CN"/>
              <a:t>逻辑或</a:t>
            </a:r>
            <a:r>
              <a:rPr lang="zh-CN" altLang="en-US"/>
              <a:t>）</a:t>
            </a:r>
            <a:r>
              <a:rPr lang="en-US" altLang="zh-CN"/>
              <a:t>  !</a:t>
            </a:r>
            <a:r>
              <a:rPr lang="zh-CN" altLang="en-US"/>
              <a:t>（</a:t>
            </a:r>
            <a:r>
              <a:rPr lang="zh-CN" altLang="zh-CN"/>
              <a:t>逻辑非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&amp;&amp;</a:t>
            </a:r>
            <a:r>
              <a:rPr lang="zh-CN" altLang="zh-CN"/>
              <a:t>和</a:t>
            </a:r>
            <a:r>
              <a:rPr lang="en-US" altLang="zh-CN"/>
              <a:t>||</a:t>
            </a:r>
            <a:r>
              <a:rPr lang="zh-CN" altLang="zh-CN"/>
              <a:t>是双目</a:t>
            </a:r>
            <a:r>
              <a:rPr lang="en-US" altLang="zh-CN"/>
              <a:t>(</a:t>
            </a:r>
            <a:r>
              <a:rPr lang="zh-CN" altLang="zh-CN"/>
              <a:t>元</a:t>
            </a:r>
            <a:r>
              <a:rPr lang="en-US" altLang="zh-CN"/>
              <a:t>)</a:t>
            </a:r>
            <a:r>
              <a:rPr lang="zh-CN" altLang="zh-CN"/>
              <a:t>运算符</a:t>
            </a:r>
            <a:endParaRPr lang="en-US" altLang="zh-CN"/>
          </a:p>
          <a:p>
            <a:r>
              <a:rPr lang="en-US" altLang="zh-CN"/>
              <a:t>!</a:t>
            </a:r>
            <a:r>
              <a:rPr lang="zh-CN" altLang="zh-CN"/>
              <a:t>是一目</a:t>
            </a:r>
            <a:r>
              <a:rPr lang="en-US" altLang="zh-CN"/>
              <a:t>(</a:t>
            </a:r>
            <a:r>
              <a:rPr lang="zh-CN" altLang="zh-CN"/>
              <a:t>元</a:t>
            </a:r>
            <a:r>
              <a:rPr lang="en-US" altLang="zh-CN"/>
              <a:t>)</a:t>
            </a:r>
            <a:r>
              <a:rPr lang="zh-CN" altLang="zh-CN"/>
              <a:t>运算符</a:t>
            </a:r>
            <a:endParaRPr lang="en-US" altLang="zh-CN"/>
          </a:p>
          <a:p>
            <a:r>
              <a:rPr lang="zh-CN" altLang="zh-CN"/>
              <a:t>逻辑表达式</a:t>
            </a:r>
            <a:endParaRPr lang="en-US" altLang="zh-CN"/>
          </a:p>
          <a:p>
            <a:pPr lvl="1"/>
            <a:r>
              <a:rPr lang="zh-CN" altLang="zh-CN"/>
              <a:t>用逻辑运算符将关系表达式或其他逻辑量连接起来的式子</a:t>
            </a: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506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选择结构和条件判断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215312" cy="4643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/>
              <a:t>C</a:t>
            </a:r>
            <a:r>
              <a:rPr lang="zh-CN" altLang="zh-CN" dirty="0"/>
              <a:t>语言有两种选择语句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cs typeface="+mn-cs"/>
              </a:rPr>
              <a:t>(1)</a:t>
            </a:r>
            <a:r>
              <a:rPr lang="en-US" altLang="zh-CN" sz="3200" dirty="0">
                <a:solidFill>
                  <a:srgbClr val="FF0000"/>
                </a:solidFill>
                <a:cs typeface="+mn-cs"/>
              </a:rPr>
              <a:t>if</a:t>
            </a:r>
            <a:r>
              <a:rPr lang="zh-CN" altLang="zh-CN" sz="3200" dirty="0">
                <a:solidFill>
                  <a:srgbClr val="FF0000"/>
                </a:solidFill>
                <a:cs typeface="+mn-cs"/>
              </a:rPr>
              <a:t>语句</a:t>
            </a:r>
            <a:r>
              <a:rPr lang="zh-CN" altLang="zh-CN" sz="3200" dirty="0">
                <a:cs typeface="+mn-cs"/>
              </a:rPr>
              <a:t>，实现</a:t>
            </a:r>
            <a:r>
              <a:rPr lang="zh-CN" altLang="zh-CN" sz="3200" dirty="0">
                <a:solidFill>
                  <a:srgbClr val="FF0000"/>
                </a:solidFill>
                <a:cs typeface="+mn-cs"/>
              </a:rPr>
              <a:t>两个分支</a:t>
            </a:r>
            <a:r>
              <a:rPr lang="zh-CN" altLang="zh-CN" sz="3200" dirty="0">
                <a:cs typeface="+mn-cs"/>
              </a:rPr>
              <a:t>的选择结构</a:t>
            </a:r>
            <a:endParaRPr lang="en-US" altLang="zh-CN" sz="3200" dirty="0"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cs typeface="+mn-cs"/>
              </a:rPr>
              <a:t>(2)</a:t>
            </a:r>
            <a:r>
              <a:rPr lang="en-US" altLang="zh-CN" sz="3200" dirty="0">
                <a:solidFill>
                  <a:srgbClr val="FF0000"/>
                </a:solidFill>
                <a:cs typeface="+mn-cs"/>
              </a:rPr>
              <a:t>switch</a:t>
            </a:r>
            <a:r>
              <a:rPr lang="zh-CN" altLang="zh-CN" sz="3200" dirty="0">
                <a:solidFill>
                  <a:srgbClr val="FF0000"/>
                </a:solidFill>
                <a:cs typeface="+mn-cs"/>
              </a:rPr>
              <a:t>语句</a:t>
            </a:r>
            <a:r>
              <a:rPr lang="zh-CN" altLang="zh-CN" sz="3200" dirty="0">
                <a:cs typeface="+mn-cs"/>
              </a:rPr>
              <a:t>，实现</a:t>
            </a:r>
            <a:r>
              <a:rPr lang="zh-CN" altLang="zh-CN" sz="3200" dirty="0">
                <a:solidFill>
                  <a:srgbClr val="FF0000"/>
                </a:solidFill>
                <a:cs typeface="+mn-cs"/>
              </a:rPr>
              <a:t>多分支</a:t>
            </a:r>
            <a:r>
              <a:rPr lang="zh-CN" altLang="zh-CN" sz="3200" dirty="0">
                <a:cs typeface="+mn-cs"/>
              </a:rPr>
              <a:t>的选择结构</a:t>
            </a:r>
            <a:endParaRPr lang="en-US" altLang="zh-CN" sz="3200" dirty="0">
              <a:cs typeface="+mn-cs"/>
            </a:endParaRPr>
          </a:p>
        </p:txBody>
      </p:sp>
      <p:pic>
        <p:nvPicPr>
          <p:cNvPr id="9220" name="图片 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868863"/>
            <a:ext cx="164623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8025"/>
            <a:ext cx="8572500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857375"/>
            <a:ext cx="7786688" cy="3286125"/>
          </a:xfrm>
        </p:spPr>
        <p:txBody>
          <a:bodyPr/>
          <a:lstStyle/>
          <a:p>
            <a:r>
              <a:rPr lang="zh-CN" altLang="en-US"/>
              <a:t>判断</a:t>
            </a:r>
            <a:r>
              <a:rPr lang="zh-CN" altLang="zh-CN"/>
              <a:t>年龄</a:t>
            </a:r>
            <a:r>
              <a:rPr lang="zh-CN" altLang="en-US"/>
              <a:t>在</a:t>
            </a:r>
            <a:r>
              <a:rPr lang="en-US" altLang="zh-CN"/>
              <a:t>13</a:t>
            </a:r>
            <a:r>
              <a:rPr lang="zh-CN" altLang="zh-CN"/>
              <a:t>至</a:t>
            </a:r>
            <a:r>
              <a:rPr lang="en-US" altLang="zh-CN"/>
              <a:t>17</a:t>
            </a:r>
            <a:r>
              <a:rPr lang="zh-CN" altLang="zh-CN"/>
              <a:t>岁</a:t>
            </a:r>
            <a:r>
              <a:rPr lang="zh-CN" altLang="en-US"/>
              <a:t>之内？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age&gt;=13 &amp;&amp; age&lt;=17</a:t>
            </a:r>
          </a:p>
          <a:p>
            <a:r>
              <a:rPr lang="zh-CN" altLang="en-US"/>
              <a:t>判断</a:t>
            </a:r>
            <a:r>
              <a:rPr lang="zh-CN" altLang="zh-CN"/>
              <a:t>年龄小于</a:t>
            </a:r>
            <a:r>
              <a:rPr lang="en-US" altLang="zh-CN"/>
              <a:t>12</a:t>
            </a:r>
            <a:r>
              <a:rPr lang="zh-CN" altLang="zh-CN"/>
              <a:t>或大于</a:t>
            </a:r>
            <a:r>
              <a:rPr lang="en-US" altLang="zh-CN"/>
              <a:t>65</a:t>
            </a:r>
            <a:r>
              <a:rPr lang="zh-CN" altLang="en-US"/>
              <a:t>？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age&lt;12 || age&gt;65</a:t>
            </a:r>
          </a:p>
          <a:p>
            <a:pPr lvl="1">
              <a:buFont typeface="Wingdings" pitchFamily="2" charset="2"/>
              <a:buNone/>
            </a:pP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087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8025"/>
            <a:ext cx="8572500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1500" y="2571750"/>
          <a:ext cx="8286752" cy="3000375"/>
        </p:xfrm>
        <a:graphic>
          <a:graphicData uri="http://schemas.openxmlformats.org/drawingml/2006/table">
            <a:tbl>
              <a:tblPr/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 dirty="0">
                          <a:latin typeface="Times New Roman"/>
                          <a:ea typeface="宋体"/>
                        </a:rPr>
                        <a:t>a</a:t>
                      </a:r>
                      <a:endParaRPr lang="zh-CN" sz="32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</a:rPr>
                        <a:t>b</a:t>
                      </a:r>
                      <a:endParaRPr lang="zh-CN" sz="32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</a:rPr>
                        <a:t>! a</a:t>
                      </a:r>
                      <a:endParaRPr lang="zh-CN" sz="32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</a:rPr>
                        <a:t>! b</a:t>
                      </a:r>
                      <a:endParaRPr lang="zh-CN" sz="32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</a:rPr>
                        <a:t>a &amp;&amp; b</a:t>
                      </a:r>
                      <a:endParaRPr lang="zh-CN" sz="32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kern="100">
                          <a:latin typeface="Times New Roman"/>
                          <a:ea typeface="宋体"/>
                        </a:rPr>
                        <a:t>a || b </a:t>
                      </a:r>
                      <a:endParaRPr lang="zh-CN" sz="32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b="1" kern="100" dirty="0">
                          <a:latin typeface="Times New Roman"/>
                          <a:ea typeface="宋体"/>
                        </a:rPr>
                        <a:t>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85813" y="1785938"/>
            <a:ext cx="43576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zh-CN" sz="3200" b="1" dirty="0">
                <a:latin typeface="Arial" charset="0"/>
              </a:rPr>
              <a:t>逻辑运算的真值表</a:t>
            </a:r>
            <a:endParaRPr lang="en-US" altLang="zh-CN" sz="2800" b="1" kern="0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pic>
        <p:nvPicPr>
          <p:cNvPr id="47155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708025"/>
            <a:ext cx="8572500" cy="823913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4.4.1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逻辑运算符及其优先次序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14375" y="1714500"/>
            <a:ext cx="8143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 sz="3200" b="1"/>
              <a:t>逻辑运算符的优先次序</a:t>
            </a:r>
            <a:endParaRPr lang="en-US" altLang="zh-CN" sz="3200" b="1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/>
              <a:t>!  </a:t>
            </a:r>
            <a:r>
              <a:rPr lang="zh-CN" altLang="zh-CN" sz="3200" b="1"/>
              <a:t>→</a:t>
            </a:r>
            <a:r>
              <a:rPr lang="en-US" altLang="zh-CN" sz="3200" b="1"/>
              <a:t> &amp;&amp; </a:t>
            </a:r>
            <a:r>
              <a:rPr lang="zh-CN" altLang="zh-CN" sz="3200" b="1"/>
              <a:t>→ </a:t>
            </a:r>
            <a:r>
              <a:rPr lang="en-US" altLang="zh-CN" sz="3200" b="1"/>
              <a:t>||           </a:t>
            </a:r>
            <a:r>
              <a:rPr lang="zh-CN" altLang="en-US" sz="3200" b="1"/>
              <a:t>（</a:t>
            </a:r>
            <a:r>
              <a:rPr lang="en-US" altLang="zh-CN" sz="3200" b="1"/>
              <a:t>!</a:t>
            </a:r>
            <a:r>
              <a:rPr lang="zh-CN" altLang="zh-CN" sz="3200" b="1"/>
              <a:t>为三者中最高</a:t>
            </a:r>
            <a:r>
              <a:rPr lang="zh-CN" altLang="en-US" sz="3200" b="1"/>
              <a:t>）</a:t>
            </a:r>
            <a:endParaRPr lang="en-US" altLang="zh-CN" sz="3200" b="1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 b="1"/>
              <a:t>与其他运算符的优先次序</a:t>
            </a:r>
            <a:endParaRPr lang="en-US" altLang="zh-CN" sz="3200" b="1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sz="3200" b="1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43125" y="3786188"/>
            <a:ext cx="4300538" cy="2643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        !                    </a:t>
            </a:r>
            <a:r>
              <a:rPr lang="zh-CN" altLang="en-US" sz="2800" b="1"/>
              <a:t>（高）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算术运算符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zh-CN" altLang="en-US" sz="2800" b="1"/>
              <a:t>关系运算符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2800" b="1"/>
              <a:t>  &amp;&amp; </a:t>
            </a:r>
            <a:r>
              <a:rPr lang="zh-CN" altLang="en-US" sz="2800" b="1"/>
              <a:t>和 </a:t>
            </a:r>
            <a:r>
              <a:rPr lang="en-US" altLang="zh-CN" sz="2800" b="1"/>
              <a:t>||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赋值运算符           （低）</a:t>
            </a:r>
            <a:endParaRPr lang="en-US" altLang="zh-CN" sz="2800" b="1"/>
          </a:p>
          <a:p>
            <a:pPr lvl="1">
              <a:spcBef>
                <a:spcPct val="20000"/>
              </a:spcBef>
            </a:pPr>
            <a:endParaRPr lang="en-US" altLang="zh-CN" sz="2800" b="1"/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 flipH="1" flipV="1">
            <a:off x="3394075" y="5097463"/>
            <a:ext cx="2357437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8137" name="图片 1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85938"/>
            <a:ext cx="8072437" cy="3786187"/>
          </a:xfrm>
        </p:spPr>
        <p:txBody>
          <a:bodyPr/>
          <a:lstStyle/>
          <a:p>
            <a:r>
              <a:rPr lang="zh-CN" altLang="zh-CN" sz="2800"/>
              <a:t>逻辑表达式的值应该是逻辑量“真”或“假”</a:t>
            </a:r>
            <a:endParaRPr lang="en-US" altLang="zh-CN" sz="2800"/>
          </a:p>
          <a:p>
            <a:r>
              <a:rPr lang="zh-CN" altLang="zh-CN" sz="2800"/>
              <a:t>编译系统在</a:t>
            </a:r>
            <a:r>
              <a:rPr lang="zh-CN" altLang="zh-CN" sz="2800">
                <a:solidFill>
                  <a:srgbClr val="FF0000"/>
                </a:solidFill>
              </a:rPr>
              <a:t>表示</a:t>
            </a:r>
            <a:r>
              <a:rPr lang="zh-CN" altLang="zh-CN" sz="2800"/>
              <a:t>逻辑运算</a:t>
            </a:r>
            <a:r>
              <a:rPr lang="zh-CN" altLang="zh-CN" sz="2800">
                <a:solidFill>
                  <a:srgbClr val="FF0000"/>
                </a:solidFill>
              </a:rPr>
              <a:t>结果</a:t>
            </a:r>
            <a:r>
              <a:rPr lang="zh-CN" altLang="zh-CN" sz="2800"/>
              <a:t>时</a:t>
            </a:r>
            <a:endParaRPr lang="en-US" altLang="zh-CN" sz="2800"/>
          </a:p>
          <a:p>
            <a:pPr lvl="1"/>
            <a:r>
              <a:rPr lang="zh-CN" altLang="zh-CN"/>
              <a:t>以数值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/>
              <a:t>代表“真”，以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zh-CN"/>
              <a:t>代表“假”</a:t>
            </a:r>
            <a:endParaRPr lang="en-US" altLang="zh-CN"/>
          </a:p>
          <a:p>
            <a:r>
              <a:rPr lang="zh-CN" altLang="zh-CN" sz="2800"/>
              <a:t>但在</a:t>
            </a:r>
            <a:r>
              <a:rPr lang="zh-CN" altLang="zh-CN" sz="2800">
                <a:solidFill>
                  <a:srgbClr val="FF0000"/>
                </a:solidFill>
              </a:rPr>
              <a:t>判断</a:t>
            </a:r>
            <a:r>
              <a:rPr lang="zh-CN" altLang="zh-CN" sz="2800"/>
              <a:t>一个量是否为“真”时</a:t>
            </a:r>
            <a:endParaRPr lang="en-US" altLang="zh-CN" sz="2800"/>
          </a:p>
          <a:p>
            <a:pPr lvl="1"/>
            <a:r>
              <a:rPr lang="zh-CN" altLang="zh-CN"/>
              <a:t>以</a:t>
            </a:r>
            <a:r>
              <a:rPr lang="en-US" altLang="zh-CN"/>
              <a:t>0</a:t>
            </a:r>
            <a:r>
              <a:rPr lang="zh-CN" altLang="zh-CN"/>
              <a:t>代表“假”，以非</a:t>
            </a:r>
            <a:r>
              <a:rPr lang="en-US" altLang="zh-CN"/>
              <a:t>0</a:t>
            </a:r>
            <a:r>
              <a:rPr lang="zh-CN" altLang="zh-CN"/>
              <a:t>代表“真”</a:t>
            </a:r>
            <a:endParaRPr lang="en-US" altLang="zh-CN"/>
          </a:p>
          <a:p>
            <a:r>
              <a:rPr lang="zh-CN" altLang="en-US" sz="2800"/>
              <a:t>注意：</a:t>
            </a:r>
            <a:r>
              <a:rPr lang="zh-CN" altLang="zh-CN" sz="2800"/>
              <a:t>将一个非零的数值认作为“真”</a:t>
            </a:r>
            <a:endParaRPr lang="en-US" altLang="zh-CN" sz="2800">
              <a:solidFill>
                <a:srgbClr val="9D138D"/>
              </a:solidFill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915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000250"/>
            <a:ext cx="7643813" cy="3500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(1) </a:t>
            </a:r>
            <a:r>
              <a:rPr lang="zh-CN" altLang="zh-CN" sz="2800"/>
              <a:t>若</a:t>
            </a:r>
            <a:r>
              <a:rPr lang="en-US" altLang="zh-CN" sz="2800"/>
              <a:t>a=4</a:t>
            </a:r>
            <a:r>
              <a:rPr lang="zh-CN" altLang="zh-CN" sz="2800"/>
              <a:t>，则</a:t>
            </a:r>
            <a:r>
              <a:rPr lang="en-US" altLang="zh-CN" sz="2800"/>
              <a:t>!a</a:t>
            </a:r>
            <a:r>
              <a:rPr lang="zh-CN" altLang="zh-CN" sz="2800"/>
              <a:t>的值为</a:t>
            </a:r>
            <a:r>
              <a:rPr lang="en-US" altLang="zh-CN" sz="2800"/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(2) </a:t>
            </a:r>
            <a:r>
              <a:rPr lang="zh-CN" altLang="zh-CN" sz="2800"/>
              <a:t>若</a:t>
            </a:r>
            <a:r>
              <a:rPr lang="en-US" altLang="zh-CN" sz="2800"/>
              <a:t>a=4</a:t>
            </a:r>
            <a:r>
              <a:rPr lang="zh-CN" altLang="zh-CN" sz="2800"/>
              <a:t>，</a:t>
            </a:r>
            <a:r>
              <a:rPr lang="en-US" altLang="zh-CN" sz="2800"/>
              <a:t>b=5</a:t>
            </a:r>
            <a:r>
              <a:rPr lang="zh-CN" altLang="zh-CN" sz="2800"/>
              <a:t>，则</a:t>
            </a:r>
            <a:r>
              <a:rPr lang="en-US" altLang="zh-CN" sz="2800"/>
              <a:t>a &amp;&amp; b</a:t>
            </a:r>
            <a:r>
              <a:rPr lang="zh-CN" altLang="zh-CN" sz="2800"/>
              <a:t>的值为</a:t>
            </a:r>
            <a:r>
              <a:rPr lang="en-US" altLang="zh-CN" sz="280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(3) a</a:t>
            </a:r>
            <a:r>
              <a:rPr lang="zh-CN" altLang="zh-CN" sz="2800"/>
              <a:t>和</a:t>
            </a:r>
            <a:r>
              <a:rPr lang="en-US" altLang="zh-CN" sz="2800"/>
              <a:t>b</a:t>
            </a:r>
            <a:r>
              <a:rPr lang="zh-CN" altLang="zh-CN" sz="2800"/>
              <a:t>值分别为</a:t>
            </a:r>
            <a:r>
              <a:rPr lang="en-US" altLang="zh-CN" sz="2800"/>
              <a:t>4</a:t>
            </a:r>
            <a:r>
              <a:rPr lang="zh-CN" altLang="zh-CN" sz="2800"/>
              <a:t>和</a:t>
            </a:r>
            <a:r>
              <a:rPr lang="en-US" altLang="zh-CN" sz="2800"/>
              <a:t>5</a:t>
            </a:r>
            <a:r>
              <a:rPr lang="zh-CN" altLang="zh-CN" sz="2800"/>
              <a:t>，</a:t>
            </a:r>
            <a:r>
              <a:rPr lang="zh-CN" altLang="en-US" sz="2800"/>
              <a:t>则</a:t>
            </a:r>
            <a:r>
              <a:rPr lang="en-US" altLang="zh-CN" sz="2800"/>
              <a:t>a||b</a:t>
            </a:r>
            <a:r>
              <a:rPr lang="zh-CN" altLang="zh-CN" sz="2800"/>
              <a:t>的值为</a:t>
            </a:r>
            <a:r>
              <a:rPr lang="en-US" altLang="zh-CN" sz="280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(4) a</a:t>
            </a:r>
            <a:r>
              <a:rPr lang="zh-CN" altLang="zh-CN" sz="2800"/>
              <a:t>和</a:t>
            </a:r>
            <a:r>
              <a:rPr lang="en-US" altLang="zh-CN" sz="2800"/>
              <a:t>b</a:t>
            </a:r>
            <a:r>
              <a:rPr lang="zh-CN" altLang="zh-CN" sz="2800"/>
              <a:t>值分别为</a:t>
            </a:r>
            <a:r>
              <a:rPr lang="en-US" altLang="zh-CN" sz="2800"/>
              <a:t>4</a:t>
            </a:r>
            <a:r>
              <a:rPr lang="zh-CN" altLang="zh-CN" sz="2800"/>
              <a:t>和</a:t>
            </a:r>
            <a:r>
              <a:rPr lang="en-US" altLang="zh-CN" sz="2800"/>
              <a:t>5</a:t>
            </a:r>
            <a:r>
              <a:rPr lang="zh-CN" altLang="zh-CN" sz="2800"/>
              <a:t>，</a:t>
            </a:r>
            <a:r>
              <a:rPr lang="zh-CN" altLang="en-US" sz="2800"/>
              <a:t>则</a:t>
            </a:r>
            <a:r>
              <a:rPr lang="en-US" altLang="zh-CN" sz="2800"/>
              <a:t>!a||b</a:t>
            </a:r>
            <a:r>
              <a:rPr lang="zh-CN" altLang="zh-CN" sz="2800"/>
              <a:t>的值为</a:t>
            </a:r>
            <a:r>
              <a:rPr lang="en-US" altLang="zh-CN" sz="2800"/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(5) 4 &amp;&amp; 0 || 2</a:t>
            </a:r>
            <a:r>
              <a:rPr lang="zh-CN" altLang="zh-CN" sz="2800"/>
              <a:t>的值为</a:t>
            </a:r>
            <a:r>
              <a:rPr lang="en-US" altLang="zh-CN" sz="2800"/>
              <a:t>1</a:t>
            </a:r>
          </a:p>
          <a:p>
            <a:pPr>
              <a:buFont typeface="Wingdings" pitchFamily="2" charset="2"/>
              <a:buNone/>
            </a:pPr>
            <a:endParaRPr lang="en-US" altLang="zh-CN" sz="2800"/>
          </a:p>
          <a:p>
            <a:pPr>
              <a:buFont typeface="Wingdings" pitchFamily="2" charset="2"/>
              <a:buNone/>
            </a:pPr>
            <a:endParaRPr lang="en-US" altLang="zh-CN" sz="2800">
              <a:solidFill>
                <a:srgbClr val="9D138D"/>
              </a:solidFill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018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2000250"/>
            <a:ext cx="5643563" cy="785813"/>
          </a:xfrm>
        </p:spPr>
        <p:txBody>
          <a:bodyPr/>
          <a:lstStyle/>
          <a:p>
            <a:r>
              <a:rPr lang="zh-CN" altLang="en-US"/>
              <a:t>修改后的</a:t>
            </a:r>
            <a:r>
              <a:rPr lang="zh-CN" altLang="zh-CN"/>
              <a:t>逻辑运算真值表</a:t>
            </a:r>
            <a:endParaRPr lang="en-US" altLang="zh-CN">
              <a:solidFill>
                <a:srgbClr val="9D138D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50" y="2857500"/>
          <a:ext cx="7643813" cy="257175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 a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 b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&amp;&amp; b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|| b 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6725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4667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6725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4667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51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4.4.2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8286750" cy="4429125"/>
          </a:xfrm>
        </p:spPr>
        <p:txBody>
          <a:bodyPr/>
          <a:lstStyle/>
          <a:p>
            <a:r>
              <a:rPr lang="zh-CN" altLang="zh-CN"/>
              <a:t>判别某一年是否闰年，</a:t>
            </a:r>
            <a:r>
              <a:rPr lang="zh-CN" altLang="en-US"/>
              <a:t>用</a:t>
            </a:r>
            <a:r>
              <a:rPr lang="zh-CN" altLang="zh-CN"/>
              <a:t>逻辑表达式表示</a:t>
            </a:r>
            <a:endParaRPr lang="en-US" altLang="zh-CN"/>
          </a:p>
          <a:p>
            <a:r>
              <a:rPr lang="zh-CN" altLang="zh-CN"/>
              <a:t>闰年的条件是符合下面二者之一：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①能被</a:t>
            </a:r>
            <a:r>
              <a:rPr lang="en-US" altLang="zh-CN"/>
              <a:t>4</a:t>
            </a:r>
            <a:r>
              <a:rPr lang="zh-CN" altLang="zh-CN"/>
              <a:t>整除，但不能被</a:t>
            </a:r>
            <a:r>
              <a:rPr lang="en-US" altLang="zh-CN"/>
              <a:t>100</a:t>
            </a:r>
            <a:r>
              <a:rPr lang="zh-CN" altLang="zh-CN"/>
              <a:t>整除，如</a:t>
            </a:r>
            <a:r>
              <a:rPr lang="en-US" altLang="zh-CN"/>
              <a:t>2008</a:t>
            </a:r>
          </a:p>
          <a:p>
            <a:pPr lvl="1">
              <a:buFont typeface="Wingdings" pitchFamily="2" charset="2"/>
              <a:buNone/>
            </a:pPr>
            <a:r>
              <a:rPr lang="zh-CN" altLang="zh-CN"/>
              <a:t>②能被</a:t>
            </a:r>
            <a:r>
              <a:rPr lang="en-US" altLang="zh-CN"/>
              <a:t>400</a:t>
            </a:r>
            <a:r>
              <a:rPr lang="zh-CN" altLang="zh-CN"/>
              <a:t>整除，如</a:t>
            </a:r>
            <a:r>
              <a:rPr lang="en-US" altLang="zh-CN"/>
              <a:t>2000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(year % 4 == 0 &amp;&amp; year % 100 !=0)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               || year % 400 == 0</a:t>
            </a:r>
          </a:p>
          <a:p>
            <a:pPr lvl="1"/>
            <a:r>
              <a:rPr lang="zh-CN" altLang="zh-CN"/>
              <a:t>如果表达式值为</a:t>
            </a:r>
            <a:r>
              <a:rPr lang="en-US" altLang="zh-CN"/>
              <a:t>1</a:t>
            </a:r>
            <a:r>
              <a:rPr lang="zh-CN" altLang="zh-CN"/>
              <a:t>，则闰年；否则为非闰年</a:t>
            </a: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223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4.4.3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逻辑型变量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715250" cy="2857500"/>
          </a:xfrm>
        </p:spPr>
        <p:txBody>
          <a:bodyPr/>
          <a:lstStyle/>
          <a:p>
            <a:r>
              <a:rPr lang="zh-CN" altLang="en-US"/>
              <a:t>这是</a:t>
            </a:r>
            <a:r>
              <a:rPr lang="en-US" altLang="zh-CN"/>
              <a:t>C99</a:t>
            </a:r>
            <a:r>
              <a:rPr lang="zh-CN" altLang="en-US"/>
              <a:t>所增加的一种数据类型</a:t>
            </a:r>
            <a:endParaRPr lang="en-US" altLang="zh-CN"/>
          </a:p>
          <a:p>
            <a:r>
              <a:rPr lang="zh-CN" altLang="en-US"/>
              <a:t>可以将关系运算和逻辑运算的结果存到一个逻辑型变量中，以便于分析和运算</a:t>
            </a:r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325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0088"/>
            <a:ext cx="8162925" cy="823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28775"/>
            <a:ext cx="8135938" cy="4495800"/>
          </a:xfrm>
        </p:spPr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语言中如何表示“真”和“假”？系统如何判断一个量的“真”和“假”？</a:t>
            </a:r>
          </a:p>
          <a:p>
            <a:r>
              <a:rPr lang="zh-CN" altLang="en-US" sz="2800" dirty="0"/>
              <a:t>有三个整数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，由键盘输入，输出其中最大的数。</a:t>
            </a:r>
            <a:endParaRPr lang="en-US" altLang="zh-CN" sz="2800" dirty="0"/>
          </a:p>
          <a:p>
            <a:pPr lvl="1"/>
            <a:r>
              <a:rPr lang="zh-CN" altLang="en-US" sz="2400" dirty="0"/>
              <a:t>能否用表达式</a:t>
            </a:r>
            <a:r>
              <a:rPr lang="en-US" altLang="zh-CN" sz="2400" dirty="0"/>
              <a:t>a&gt;b&gt;c?</a:t>
            </a:r>
          </a:p>
        </p:txBody>
      </p:sp>
      <p:graphicFrame>
        <p:nvGraphicFramePr>
          <p:cNvPr id="117766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9963459"/>
              </p:ext>
            </p:extLst>
          </p:nvPr>
        </p:nvGraphicFramePr>
        <p:xfrm>
          <a:off x="4683125" y="3573016"/>
          <a:ext cx="4460875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4" imgW="2926941" imgH="1846873" progId="Visio.Drawing.11">
                  <p:embed/>
                </p:oleObj>
              </mc:Choice>
              <mc:Fallback>
                <p:oleObj name="Visio" r:id="rId4" imgW="2926941" imgH="184687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3573016"/>
                        <a:ext cx="4460875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715250" cy="4286250"/>
          </a:xfrm>
        </p:spPr>
        <p:txBody>
          <a:bodyPr/>
          <a:lstStyle/>
          <a:p>
            <a:r>
              <a:rPr lang="zh-CN" altLang="zh-CN"/>
              <a:t>有一种</a:t>
            </a:r>
            <a:r>
              <a:rPr lang="en-US" altLang="zh-CN"/>
              <a:t>if</a:t>
            </a:r>
            <a:r>
              <a:rPr lang="zh-CN" altLang="zh-CN"/>
              <a:t>语句，当被判别的表达式的值为“真”或“假” 时，都执行一个赋值语句且向同一个变量赋值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zh-CN"/>
              <a:t>如：</a:t>
            </a:r>
            <a:r>
              <a:rPr lang="en-US" altLang="zh-CN" sz="2800"/>
              <a:t>if (a&gt;b)</a:t>
            </a:r>
            <a:endParaRPr lang="zh-CN" altLang="zh-CN" sz="280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    max=a;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else 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    max=b;</a:t>
            </a:r>
            <a:endParaRPr lang="zh-CN" altLang="zh-CN"/>
          </a:p>
          <a:p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29188" y="4714875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max = (a &gt; b) </a:t>
            </a:r>
            <a:r>
              <a:rPr lang="en-US" altLang="zh-CN" sz="2800" b="1">
                <a:solidFill>
                  <a:srgbClr val="9D138D"/>
                </a:solidFill>
              </a:rPr>
              <a:t>?</a:t>
            </a:r>
            <a:r>
              <a:rPr lang="en-US" altLang="zh-CN" sz="2800" b="1">
                <a:solidFill>
                  <a:srgbClr val="0000CC"/>
                </a:solidFill>
              </a:rPr>
              <a:t> a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9D138D"/>
                </a:solidFill>
              </a:rPr>
              <a:t>:</a:t>
            </a:r>
            <a:r>
              <a:rPr lang="en-US" altLang="zh-CN" sz="2800" b="1">
                <a:solidFill>
                  <a:srgbClr val="0000CC"/>
                </a:solidFill>
              </a:rPr>
              <a:t> b;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57375" y="3857625"/>
            <a:ext cx="2714625" cy="22145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205663" y="4572000"/>
            <a:ext cx="357187" cy="785813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7786688" y="4572000"/>
            <a:ext cx="357187" cy="785813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00813" y="4000500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条件运算符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4284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8988"/>
            <a:ext cx="8001000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4.1 </a:t>
            </a:r>
            <a:r>
              <a:rPr lang="zh-CN" altLang="zh-CN" sz="48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选择结构和条件判断</a:t>
            </a:r>
            <a:endParaRPr lang="zh-CN" altLang="en-US" sz="48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215312" cy="4643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/>
              <a:t>  【</a:t>
            </a:r>
            <a:r>
              <a:rPr lang="zh-CN" altLang="zh-CN" dirty="0"/>
              <a:t>例</a:t>
            </a:r>
            <a:r>
              <a:rPr lang="en-US" altLang="zh-CN" dirty="0"/>
              <a:t>4.1】</a:t>
            </a:r>
            <a:r>
              <a:rPr lang="zh-CN" altLang="zh-CN" dirty="0"/>
              <a:t>在</a:t>
            </a: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3.5】</a:t>
            </a:r>
            <a:r>
              <a:rPr lang="zh-CN" altLang="zh-CN" dirty="0"/>
              <a:t>的基础上对程序进行改进。题目要求</a:t>
            </a:r>
            <a:r>
              <a:rPr lang="zh-CN" altLang="en-US" dirty="0"/>
              <a:t>是解得      </a:t>
            </a:r>
            <a:r>
              <a:rPr lang="en-US" altLang="zh-CN" dirty="0"/>
              <a:t>            </a:t>
            </a:r>
            <a:r>
              <a:rPr lang="zh-CN" altLang="zh-CN" dirty="0"/>
              <a:t>方程的根。</a:t>
            </a:r>
            <a:endParaRPr lang="en-US" altLang="zh-CN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zh-CN" sz="2800" dirty="0"/>
              <a:t>由键盘输入</a:t>
            </a:r>
            <a:r>
              <a:rPr lang="en-US" altLang="zh-CN" sz="2800" dirty="0" err="1"/>
              <a:t>a,b,c</a:t>
            </a:r>
            <a:r>
              <a:rPr lang="zh-CN" altLang="zh-CN" sz="2800" dirty="0"/>
              <a:t>。假设</a:t>
            </a:r>
            <a:r>
              <a:rPr lang="en-US" altLang="zh-CN" sz="2800" dirty="0" err="1"/>
              <a:t>a,b,c</a:t>
            </a:r>
            <a:r>
              <a:rPr lang="zh-CN" altLang="zh-CN" sz="2800" dirty="0"/>
              <a:t>的值任意，并不保证</a:t>
            </a:r>
            <a:r>
              <a:rPr lang="en-US" altLang="zh-CN" sz="2800" dirty="0"/>
              <a:t>                 </a:t>
            </a:r>
            <a:r>
              <a:rPr lang="zh-CN" altLang="zh-CN" sz="2800" dirty="0"/>
              <a:t>。需要在程序中进行判别，如果</a:t>
            </a:r>
            <a:r>
              <a:rPr lang="en-US" altLang="zh-CN" sz="2800" dirty="0"/>
              <a:t>                    </a:t>
            </a:r>
            <a:r>
              <a:rPr lang="zh-CN" altLang="zh-CN" sz="2800" dirty="0"/>
              <a:t>，就计算并输出方程的两个实根，</a:t>
            </a:r>
            <a:r>
              <a:rPr lang="zh-CN" altLang="en-US" sz="2800" dirty="0"/>
              <a:t>否则</a:t>
            </a:r>
            <a:r>
              <a:rPr lang="zh-CN" altLang="zh-CN" sz="2800" dirty="0"/>
              <a:t>就输出“方程无实根”的信息。</a:t>
            </a:r>
            <a:r>
              <a:rPr lang="en-US" altLang="zh-CN" sz="2800" dirty="0"/>
              <a:t> </a:t>
            </a:r>
            <a:endParaRPr lang="en-US" altLang="zh-CN" dirty="0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5429250" y="2405063"/>
          <a:ext cx="2643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405063"/>
                        <a:ext cx="2643188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420813" y="4868863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公式" r:id="rId5" imgW="787058" imgH="203112" progId="Equation.3">
                  <p:embed/>
                </p:oleObj>
              </mc:Choice>
              <mc:Fallback>
                <p:oleObj name="公式" r:id="rId5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868863"/>
                        <a:ext cx="2143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351124"/>
              </p:ext>
            </p:extLst>
          </p:nvPr>
        </p:nvGraphicFramePr>
        <p:xfrm>
          <a:off x="1636787" y="4327525"/>
          <a:ext cx="2143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公式" r:id="rId7" imgW="787058" imgH="203112" progId="Equation.3">
                  <p:embed/>
                </p:oleObj>
              </mc:Choice>
              <mc:Fallback>
                <p:oleObj name="公式" r:id="rId7" imgW="78705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87" y="4327525"/>
                        <a:ext cx="2143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图片 9" descr="Untitled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715250" cy="4286250"/>
          </a:xfrm>
        </p:spPr>
        <p:txBody>
          <a:bodyPr/>
          <a:lstStyle/>
          <a:p>
            <a:r>
              <a:rPr lang="zh-CN" altLang="zh-CN"/>
              <a:t>有一种</a:t>
            </a:r>
            <a:r>
              <a:rPr lang="en-US" altLang="zh-CN"/>
              <a:t>if</a:t>
            </a:r>
            <a:r>
              <a:rPr lang="zh-CN" altLang="zh-CN"/>
              <a:t>语句，当被判别的表达式的值为“真”或“假” 时，都执行</a:t>
            </a:r>
            <a:r>
              <a:rPr lang="zh-CN" altLang="zh-CN">
                <a:solidFill>
                  <a:srgbClr val="FF0000"/>
                </a:solidFill>
              </a:rPr>
              <a:t>一个赋值语句且向同一个变量赋值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/>
              <a:t>如：</a:t>
            </a:r>
            <a:r>
              <a:rPr lang="en-US" altLang="zh-CN" sz="2800"/>
              <a:t>if (a&gt;b)</a:t>
            </a:r>
            <a:endParaRPr lang="zh-CN" altLang="zh-CN" sz="2800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    max=a;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else 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    max=b;</a:t>
            </a:r>
            <a:endParaRPr lang="zh-CN" altLang="zh-CN"/>
          </a:p>
          <a:p>
            <a:endParaRPr lang="en-US" altLang="zh-CN">
              <a:solidFill>
                <a:srgbClr val="9D138D"/>
              </a:solidFill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4929188" y="4714875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max = (a &gt; b) </a:t>
            </a:r>
            <a:r>
              <a:rPr lang="en-US" altLang="zh-CN" sz="2800" b="1">
                <a:solidFill>
                  <a:srgbClr val="9D138D"/>
                </a:solidFill>
              </a:rPr>
              <a:t>?</a:t>
            </a:r>
            <a:r>
              <a:rPr lang="en-US" altLang="zh-CN" sz="2800" b="1">
                <a:solidFill>
                  <a:srgbClr val="0000CC"/>
                </a:solidFill>
              </a:rPr>
              <a:t> a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9D138D"/>
                </a:solidFill>
              </a:rPr>
              <a:t>:</a:t>
            </a:r>
            <a:r>
              <a:rPr lang="en-US" altLang="zh-CN" sz="2800" b="1">
                <a:solidFill>
                  <a:srgbClr val="0000CC"/>
                </a:solidFill>
              </a:rPr>
              <a:t> b;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00750" y="4714875"/>
            <a:ext cx="2357438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43563" y="5429250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条件</a:t>
            </a:r>
            <a:r>
              <a:rPr lang="zh-CN" altLang="en-US" sz="2800" b="1">
                <a:solidFill>
                  <a:srgbClr val="FF0000"/>
                </a:solidFill>
              </a:rPr>
              <a:t>表达式</a:t>
            </a:r>
          </a:p>
        </p:txBody>
      </p:sp>
      <p:pic>
        <p:nvPicPr>
          <p:cNvPr id="55306" name="图片 9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715250" cy="4286250"/>
          </a:xfrm>
        </p:spPr>
        <p:txBody>
          <a:bodyPr/>
          <a:lstStyle/>
          <a:p>
            <a:r>
              <a:rPr lang="zh-CN" altLang="zh-CN"/>
              <a:t>条件表达式的一般形式为</a:t>
            </a:r>
          </a:p>
          <a:p>
            <a:pPr lvl="1">
              <a:buFont typeface="Wingdings" pitchFamily="2" charset="2"/>
              <a:buNone/>
            </a:pPr>
            <a:r>
              <a:rPr lang="zh-CN" altLang="zh-CN" sz="3200"/>
              <a:t>表达式１</a:t>
            </a:r>
            <a:r>
              <a:rPr lang="zh-CN" altLang="zh-CN" sz="3200">
                <a:solidFill>
                  <a:srgbClr val="FF0000"/>
                </a:solidFill>
              </a:rPr>
              <a:t>？</a:t>
            </a:r>
            <a:r>
              <a:rPr lang="zh-CN" altLang="zh-CN" sz="3200"/>
              <a:t>表达式２</a:t>
            </a:r>
            <a:r>
              <a:rPr lang="en-US" altLang="zh-CN" sz="3200">
                <a:solidFill>
                  <a:srgbClr val="FF0000"/>
                </a:solidFill>
              </a:rPr>
              <a:t>:</a:t>
            </a:r>
            <a:r>
              <a:rPr lang="en-US" altLang="zh-CN" sz="3200"/>
              <a:t> </a:t>
            </a:r>
            <a:r>
              <a:rPr lang="zh-CN" altLang="zh-CN" sz="3200"/>
              <a:t>表达式３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6327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786687" cy="3857625"/>
          </a:xfrm>
        </p:spPr>
        <p:txBody>
          <a:bodyPr/>
          <a:lstStyle/>
          <a:p>
            <a:r>
              <a:rPr lang="zh-CN" altLang="zh-CN"/>
              <a:t>条件运算符的执行顺序：</a:t>
            </a:r>
            <a:endParaRPr lang="en-US" altLang="zh-CN"/>
          </a:p>
          <a:p>
            <a:pPr lvl="1"/>
            <a:r>
              <a:rPr lang="zh-CN" altLang="zh-CN"/>
              <a:t>求解表达式</a:t>
            </a:r>
            <a:r>
              <a:rPr lang="en-US" altLang="zh-CN"/>
              <a:t>1</a:t>
            </a:r>
          </a:p>
          <a:p>
            <a:pPr lvl="1"/>
            <a:r>
              <a:rPr lang="zh-CN" altLang="zh-CN"/>
              <a:t>若为</a:t>
            </a:r>
            <a:r>
              <a:rPr lang="zh-CN" altLang="zh-CN">
                <a:solidFill>
                  <a:srgbClr val="FF0000"/>
                </a:solidFill>
              </a:rPr>
              <a:t>非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zh-CN"/>
              <a:t>（真）则求解表达式</a:t>
            </a:r>
            <a:r>
              <a:rPr lang="en-US" altLang="zh-CN"/>
              <a:t>2</a:t>
            </a:r>
            <a:r>
              <a:rPr lang="zh-CN" altLang="zh-CN"/>
              <a:t>，此时表达式</a:t>
            </a:r>
            <a:r>
              <a:rPr lang="en-US" altLang="zh-CN"/>
              <a:t>2</a:t>
            </a:r>
            <a:r>
              <a:rPr lang="zh-CN" altLang="zh-CN"/>
              <a:t>的值就作为整个条件表达式的值</a:t>
            </a:r>
            <a:endParaRPr lang="en-US" altLang="zh-CN"/>
          </a:p>
          <a:p>
            <a:pPr lvl="1"/>
            <a:r>
              <a:rPr lang="zh-CN" altLang="zh-CN"/>
              <a:t>若表达式</a:t>
            </a:r>
            <a:r>
              <a:rPr lang="en-US" altLang="zh-CN"/>
              <a:t>1</a:t>
            </a:r>
            <a:r>
              <a:rPr lang="zh-CN" altLang="zh-CN"/>
              <a:t>的值为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zh-CN"/>
              <a:t>（假），则求解表达式</a:t>
            </a:r>
            <a:r>
              <a:rPr lang="en-US" altLang="zh-CN"/>
              <a:t>3</a:t>
            </a:r>
            <a:r>
              <a:rPr lang="zh-CN" altLang="zh-CN"/>
              <a:t>，表达式</a:t>
            </a:r>
            <a:r>
              <a:rPr lang="en-US" altLang="zh-CN"/>
              <a:t>3</a:t>
            </a:r>
            <a:r>
              <a:rPr lang="zh-CN" altLang="zh-CN"/>
              <a:t>的值就是整个条件表达式的值</a:t>
            </a: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7351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857375"/>
            <a:ext cx="8821737" cy="3857625"/>
          </a:xfrm>
        </p:spPr>
        <p:txBody>
          <a:bodyPr/>
          <a:lstStyle/>
          <a:p>
            <a:r>
              <a:rPr lang="zh-CN" altLang="zh-CN"/>
              <a:t>条件运算符优先于赋值运算符</a:t>
            </a:r>
            <a:endParaRPr lang="en-US" altLang="zh-CN"/>
          </a:p>
          <a:p>
            <a:r>
              <a:rPr lang="zh-CN" altLang="zh-CN"/>
              <a:t>条件运算符的结合方向为“自右至左”</a:t>
            </a:r>
            <a:endParaRPr lang="en-US" altLang="zh-CN"/>
          </a:p>
          <a:p>
            <a:r>
              <a:rPr lang="zh-CN" altLang="en-US"/>
              <a:t>以下为合法的使用方法：</a:t>
            </a:r>
            <a:endParaRPr lang="en-US" altLang="zh-CN"/>
          </a:p>
          <a:p>
            <a:pPr lvl="1"/>
            <a:r>
              <a:rPr lang="en-US" altLang="zh-CN"/>
              <a:t>a&gt;b ? (max=a):(max=b);</a:t>
            </a:r>
          </a:p>
          <a:p>
            <a:pPr lvl="1"/>
            <a:r>
              <a:rPr lang="en-US" altLang="zh-CN"/>
              <a:t>a&gt;b ? printf(“%d”,a): printf(“%d”,b);</a:t>
            </a:r>
            <a:endParaRPr lang="zh-CN" altLang="zh-CN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000250"/>
            <a:ext cx="7786687" cy="2786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4.4】</a:t>
            </a:r>
            <a:r>
              <a:rPr lang="zh-CN" altLang="zh-CN"/>
              <a:t>输入一个字符，判别它是否大写字母，如果是，将它转换成小写字母；如果不是，不转换。然后输出最后得到的字符。</a:t>
            </a: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9399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00250"/>
            <a:ext cx="8501063" cy="2571750"/>
          </a:xfrm>
        </p:spPr>
        <p:txBody>
          <a:bodyPr/>
          <a:lstStyle/>
          <a:p>
            <a:r>
              <a:rPr lang="zh-CN" altLang="zh-CN"/>
              <a:t>解题思路：用条件表达式来处理，当字母是大写时，转换成小写字母，否则不转换</a:t>
            </a:r>
            <a:endParaRPr lang="zh-CN" altLang="en-US"/>
          </a:p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en-US" altLang="zh-CN" sz="2800"/>
              <a:t>ch=(</a:t>
            </a:r>
            <a:r>
              <a:rPr lang="en-US" altLang="zh-CN" sz="2800">
                <a:solidFill>
                  <a:srgbClr val="FF0000"/>
                </a:solidFill>
              </a:rPr>
              <a:t>ch&gt;='A' &amp;&amp; ch&lt;='Z'</a:t>
            </a:r>
            <a:r>
              <a:rPr lang="en-US" altLang="zh-CN" sz="2800"/>
              <a:t>)?(</a:t>
            </a:r>
            <a:r>
              <a:rPr lang="en-US" altLang="zh-CN" sz="2800">
                <a:solidFill>
                  <a:srgbClr val="FF0000"/>
                </a:solidFill>
              </a:rPr>
              <a:t>ch+32</a:t>
            </a:r>
            <a:r>
              <a:rPr lang="en-US" altLang="zh-CN" sz="2800"/>
              <a:t>):</a:t>
            </a:r>
            <a:r>
              <a:rPr lang="en-US" altLang="zh-CN" sz="2800">
                <a:solidFill>
                  <a:srgbClr val="FF0000"/>
                </a:solidFill>
              </a:rPr>
              <a:t>ch</a:t>
            </a:r>
            <a:r>
              <a:rPr lang="en-US" altLang="zh-CN" sz="2800"/>
              <a:t>;</a:t>
            </a:r>
            <a:endParaRPr lang="zh-CN" altLang="zh-CN" sz="280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0423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4.5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条件运算符和条件表达式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643938" cy="46434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{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char ch;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scanf("%c",&amp;ch);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ch=(ch&gt;='A' &amp;&amp; ch&lt;='Z‘)?(ch+32):ch;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printf("%c\n",ch);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5000625"/>
            <a:ext cx="6429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图片 7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练习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有三个整数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，由键盘输入，输出其中最大的数。</a:t>
            </a:r>
            <a:endParaRPr lang="en-US" altLang="zh-CN" dirty="0"/>
          </a:p>
          <a:p>
            <a:pPr lvl="1"/>
            <a:r>
              <a:rPr lang="zh-CN" altLang="en-US" dirty="0"/>
              <a:t>用条件表达式</a:t>
            </a:r>
          </a:p>
          <a:p>
            <a:pPr lvl="1">
              <a:buFont typeface="Wingdings" pitchFamily="2" charset="2"/>
              <a:buNone/>
            </a:pPr>
            <a:endParaRPr lang="zh-CN" altLang="en-US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中的大者</a:t>
            </a:r>
            <a:r>
              <a:rPr lang="en-US" altLang="zh-CN" dirty="0"/>
              <a:t>?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中的大者与</a:t>
            </a:r>
            <a:r>
              <a:rPr lang="en-US" altLang="zh-CN" dirty="0"/>
              <a:t>c</a:t>
            </a:r>
            <a:r>
              <a:rPr lang="zh-CN" altLang="en-US" dirty="0"/>
              <a:t>比较，求最大者？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715250" cy="4857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在</a:t>
            </a:r>
            <a:r>
              <a:rPr lang="en-US" altLang="zh-CN"/>
              <a:t>if</a:t>
            </a:r>
            <a:r>
              <a:rPr lang="zh-CN" altLang="zh-CN"/>
              <a:t>语句中又包含一个或多个</a:t>
            </a:r>
            <a:r>
              <a:rPr lang="en-US" altLang="zh-CN"/>
              <a:t>if</a:t>
            </a:r>
            <a:r>
              <a:rPr lang="zh-CN" altLang="zh-CN"/>
              <a:t>语句称为</a:t>
            </a:r>
            <a:r>
              <a:rPr lang="en-US" altLang="zh-CN"/>
              <a:t>if</a:t>
            </a:r>
            <a:r>
              <a:rPr lang="zh-CN" altLang="zh-CN"/>
              <a:t>语句的嵌套</a:t>
            </a:r>
            <a:endParaRPr lang="en-US" altLang="zh-CN"/>
          </a:p>
          <a:p>
            <a:r>
              <a:rPr lang="zh-CN" altLang="zh-CN"/>
              <a:t>一般形式：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if( )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if( ) </a:t>
            </a:r>
            <a:r>
              <a:rPr lang="zh-CN" altLang="zh-CN"/>
              <a:t>语句</a:t>
            </a:r>
            <a:r>
              <a:rPr lang="en-US" altLang="zh-CN"/>
              <a:t>1             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else  </a:t>
            </a:r>
            <a:r>
              <a:rPr lang="zh-CN" altLang="zh-CN"/>
              <a:t>语句</a:t>
            </a:r>
            <a:r>
              <a:rPr lang="en-US" altLang="zh-CN"/>
              <a:t>2               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else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if( ) </a:t>
            </a:r>
            <a:r>
              <a:rPr lang="zh-CN" altLang="zh-CN"/>
              <a:t>语句</a:t>
            </a:r>
            <a:r>
              <a:rPr lang="en-US" altLang="zh-CN"/>
              <a:t>3             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else  </a:t>
            </a:r>
            <a:r>
              <a:rPr lang="zh-CN" altLang="zh-CN"/>
              <a:t>语句</a:t>
            </a:r>
            <a:r>
              <a:rPr lang="en-US" altLang="zh-CN"/>
              <a:t>4            </a:t>
            </a:r>
            <a:endParaRPr lang="zh-CN" altLang="zh-CN"/>
          </a:p>
        </p:txBody>
      </p:sp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57750" y="4786313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内嵌</a:t>
            </a:r>
            <a:r>
              <a:rPr lang="en-US" altLang="zh-CN" sz="3200" b="1">
                <a:solidFill>
                  <a:srgbClr val="0000CC"/>
                </a:solidFill>
              </a:rPr>
              <a:t>if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85938" y="4000500"/>
            <a:ext cx="2357437" cy="1000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65300" y="5500688"/>
            <a:ext cx="2357438" cy="1000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86250" y="2857500"/>
            <a:ext cx="4000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else</a:t>
            </a:r>
            <a:r>
              <a:rPr lang="zh-CN" altLang="zh-CN" sz="3200" b="1">
                <a:solidFill>
                  <a:srgbClr val="FF0000"/>
                </a:solidFill>
              </a:rPr>
              <a:t>总是与它上面最近的未配对的</a:t>
            </a:r>
            <a:r>
              <a:rPr lang="en-US" altLang="zh-CN" sz="3200" b="1">
                <a:solidFill>
                  <a:srgbClr val="FF0000"/>
                </a:solidFill>
              </a:rPr>
              <a:t>if</a:t>
            </a:r>
            <a:r>
              <a:rPr lang="zh-CN" altLang="zh-CN" sz="3200" b="1">
                <a:solidFill>
                  <a:srgbClr val="FF0000"/>
                </a:solidFill>
              </a:rPr>
              <a:t>配对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63499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715250" cy="4857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在</a:t>
            </a:r>
            <a:r>
              <a:rPr lang="en-US" altLang="zh-CN"/>
              <a:t>if</a:t>
            </a:r>
            <a:r>
              <a:rPr lang="zh-CN" altLang="zh-CN"/>
              <a:t>语句中又包含一个或多个</a:t>
            </a:r>
            <a:r>
              <a:rPr lang="en-US" altLang="zh-CN"/>
              <a:t>if</a:t>
            </a:r>
            <a:r>
              <a:rPr lang="zh-CN" altLang="zh-CN"/>
              <a:t>语句称为</a:t>
            </a:r>
            <a:r>
              <a:rPr lang="en-US" altLang="zh-CN"/>
              <a:t>if</a:t>
            </a:r>
            <a:r>
              <a:rPr lang="zh-CN" altLang="zh-CN"/>
              <a:t>语句的嵌套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if ()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{</a:t>
            </a:r>
            <a:r>
              <a:rPr lang="en-US" altLang="zh-CN"/>
              <a:t>                   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     if () </a:t>
            </a:r>
            <a:r>
              <a:rPr lang="zh-CN" altLang="zh-CN"/>
              <a:t>语句</a:t>
            </a:r>
            <a:r>
              <a:rPr lang="en-US" altLang="zh-CN"/>
              <a:t>1     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00B050"/>
                </a:solidFill>
              </a:rPr>
              <a:t>}</a:t>
            </a:r>
            <a:r>
              <a:rPr lang="en-US" altLang="zh-CN"/>
              <a:t>                 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else</a:t>
            </a:r>
            <a:r>
              <a:rPr lang="zh-CN" altLang="zh-CN"/>
              <a:t>语句</a:t>
            </a:r>
            <a:r>
              <a:rPr lang="en-US" altLang="zh-CN"/>
              <a:t>2</a:t>
            </a:r>
            <a:endParaRPr lang="zh-CN" altLang="zh-CN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0" y="4071938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CC"/>
                </a:solidFill>
              </a:rPr>
              <a:t>内嵌</a:t>
            </a:r>
            <a:r>
              <a:rPr lang="en-US" altLang="zh-CN" sz="3200" b="1">
                <a:solidFill>
                  <a:srgbClr val="0000CC"/>
                </a:solidFill>
              </a:rPr>
              <a:t>if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14438" y="3429000"/>
            <a:ext cx="2786062" cy="1714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57688" y="4857750"/>
            <a:ext cx="428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B050"/>
                </a:solidFill>
              </a:rPr>
              <a:t>{ }</a:t>
            </a:r>
            <a:r>
              <a:rPr lang="zh-CN" altLang="zh-CN" sz="3200" b="1">
                <a:solidFill>
                  <a:srgbClr val="00B050"/>
                </a:solidFill>
              </a:rPr>
              <a:t>限定了内嵌</a:t>
            </a:r>
            <a:r>
              <a:rPr lang="en-US" altLang="zh-CN" sz="3200" b="1">
                <a:solidFill>
                  <a:srgbClr val="00B050"/>
                </a:solidFill>
              </a:rPr>
              <a:t>if</a:t>
            </a:r>
            <a:r>
              <a:rPr lang="zh-CN" altLang="zh-CN" sz="3200" b="1">
                <a:solidFill>
                  <a:srgbClr val="00B050"/>
                </a:solidFill>
              </a:rPr>
              <a:t>范围</a:t>
            </a:r>
            <a:endParaRPr lang="zh-CN" altLang="en-US" sz="3200" b="1">
              <a:solidFill>
                <a:srgbClr val="00B050"/>
              </a:solidFill>
            </a:endParaRPr>
          </a:p>
        </p:txBody>
      </p:sp>
      <p:pic>
        <p:nvPicPr>
          <p:cNvPr id="64522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714375"/>
            <a:ext cx="2714625" cy="78581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解题思路：</a:t>
            </a:r>
            <a:endParaRPr lang="en-US" altLang="zh-CN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平行四边形 6"/>
          <p:cNvSpPr>
            <a:spLocks noChangeArrowheads="1"/>
          </p:cNvSpPr>
          <p:nvPr/>
        </p:nvSpPr>
        <p:spPr bwMode="auto">
          <a:xfrm>
            <a:off x="3286125" y="1357313"/>
            <a:ext cx="2428875" cy="500062"/>
          </a:xfrm>
          <a:prstGeom prst="parallelogram">
            <a:avLst>
              <a:gd name="adj" fmla="val 25005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输入</a:t>
            </a:r>
            <a:r>
              <a:rPr lang="en-US" altLang="zh-CN" sz="2800" b="1"/>
              <a:t>a,b,c</a:t>
            </a:r>
            <a:endParaRPr lang="zh-CN" altLang="en-US" sz="2800" b="1"/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5400000">
            <a:off x="4251325" y="1106488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5400000">
            <a:off x="4251325" y="2106613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流程图: 过程 10"/>
          <p:cNvSpPr>
            <a:spLocks noChangeArrowheads="1"/>
          </p:cNvSpPr>
          <p:nvPr/>
        </p:nvSpPr>
        <p:spPr bwMode="auto">
          <a:xfrm>
            <a:off x="3454400" y="2357438"/>
            <a:ext cx="2071688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计算</a:t>
            </a:r>
            <a:r>
              <a:rPr lang="en-US" altLang="zh-CN" sz="2800" b="1"/>
              <a:t>disc</a:t>
            </a:r>
            <a:endParaRPr lang="zh-CN" altLang="en-US" sz="2800" b="1"/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5400000">
            <a:off x="4251325" y="3106738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决策 12"/>
          <p:cNvSpPr>
            <a:spLocks noChangeArrowheads="1"/>
          </p:cNvSpPr>
          <p:nvPr/>
        </p:nvSpPr>
        <p:spPr bwMode="auto">
          <a:xfrm>
            <a:off x="3155950" y="3344863"/>
            <a:ext cx="2714625" cy="857250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disc&lt;0</a:t>
            </a:r>
            <a:endParaRPr lang="zh-CN" altLang="en-US" sz="2800" b="1"/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rot="5400000">
            <a:off x="1881187" y="4014788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流程图: 过程 14"/>
          <p:cNvSpPr>
            <a:spLocks noChangeArrowheads="1"/>
          </p:cNvSpPr>
          <p:nvPr/>
        </p:nvSpPr>
        <p:spPr bwMode="auto">
          <a:xfrm>
            <a:off x="1084263" y="4265613"/>
            <a:ext cx="2071687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计算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,x</a:t>
            </a:r>
            <a:r>
              <a:rPr lang="en-US" altLang="zh-CN" sz="2800" b="1" baseline="-25000"/>
              <a:t>2</a:t>
            </a:r>
            <a:endParaRPr lang="zh-CN" altLang="en-US" sz="2800" b="1" baseline="-25000"/>
          </a:p>
        </p:txBody>
      </p:sp>
      <p:sp>
        <p:nvSpPr>
          <p:cNvPr id="16" name="平行四边形 15"/>
          <p:cNvSpPr>
            <a:spLocks noChangeArrowheads="1"/>
          </p:cNvSpPr>
          <p:nvPr/>
        </p:nvSpPr>
        <p:spPr bwMode="auto">
          <a:xfrm>
            <a:off x="5634038" y="4286250"/>
            <a:ext cx="2428875" cy="500063"/>
          </a:xfrm>
          <a:prstGeom prst="parallelogram">
            <a:avLst>
              <a:gd name="adj" fmla="val 25005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输出无实根</a:t>
            </a: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rot="5400000">
            <a:off x="6599238" y="4035425"/>
            <a:ext cx="5000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平行四边形 17"/>
          <p:cNvSpPr>
            <a:spLocks noChangeArrowheads="1"/>
          </p:cNvSpPr>
          <p:nvPr/>
        </p:nvSpPr>
        <p:spPr bwMode="auto">
          <a:xfrm>
            <a:off x="941388" y="5265738"/>
            <a:ext cx="2428875" cy="571500"/>
          </a:xfrm>
          <a:prstGeom prst="parallelogram">
            <a:avLst>
              <a:gd name="adj" fmla="val 25008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输出</a:t>
            </a:r>
            <a:r>
              <a:rPr lang="en-US" altLang="zh-CN" sz="2800" b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,x</a:t>
            </a:r>
            <a:r>
              <a:rPr lang="en-US" altLang="zh-CN" sz="2800" b="1" baseline="-25000"/>
              <a:t>2</a:t>
            </a:r>
            <a:endParaRPr lang="zh-CN" altLang="en-US" sz="2800" b="1"/>
          </a:p>
        </p:txBody>
      </p: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 rot="5400000">
            <a:off x="1906587" y="5014913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2143125" y="3765550"/>
            <a:ext cx="10001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5857875" y="3786188"/>
            <a:ext cx="10001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143125" y="6286500"/>
            <a:ext cx="4714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5400000">
            <a:off x="4343400" y="6545263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  <a:endCxn id="16" idx="4"/>
          </p:cNvCxnSpPr>
          <p:nvPr/>
        </p:nvCxnSpPr>
        <p:spPr bwMode="auto">
          <a:xfrm rot="16200000" flipV="1">
            <a:off x="6103144" y="5531644"/>
            <a:ext cx="1500187" cy="952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rot="16200000" flipV="1">
            <a:off x="1933575" y="6067425"/>
            <a:ext cx="428625" cy="952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500313" y="3286125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假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00750" y="321468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真</a:t>
            </a:r>
          </a:p>
        </p:txBody>
      </p:sp>
      <p:pic>
        <p:nvPicPr>
          <p:cNvPr id="12314" name="图片 2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46" grpId="0"/>
      <p:bldP spid="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715250" cy="37861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4.5】</a:t>
            </a:r>
            <a:r>
              <a:rPr lang="zh-CN" altLang="zh-CN"/>
              <a:t>有一函数</a:t>
            </a:r>
            <a:r>
              <a:rPr lang="en-US" altLang="zh-CN"/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altLang="zh-CN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zh-CN" altLang="zh-CN"/>
              <a:t>编一程序</a:t>
            </a:r>
            <a:r>
              <a:rPr lang="zh-CN" altLang="en-US"/>
              <a:t>，</a:t>
            </a:r>
            <a:r>
              <a:rPr lang="zh-CN" altLang="zh-CN"/>
              <a:t>输入一个</a:t>
            </a:r>
            <a:r>
              <a:rPr lang="en-US" altLang="zh-CN"/>
              <a:t>x</a:t>
            </a:r>
            <a:r>
              <a:rPr lang="zh-CN" altLang="zh-CN"/>
              <a:t>值</a:t>
            </a:r>
            <a:r>
              <a:rPr lang="zh-CN" altLang="en-US"/>
              <a:t>，</a:t>
            </a:r>
            <a:r>
              <a:rPr lang="zh-CN" altLang="zh-CN"/>
              <a:t>要求输出相应的</a:t>
            </a:r>
            <a:r>
              <a:rPr lang="en-US" altLang="zh-CN"/>
              <a:t>y</a:t>
            </a:r>
            <a:r>
              <a:rPr lang="zh-CN" altLang="zh-CN"/>
              <a:t>值。</a:t>
            </a:r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286000" y="2357438"/>
          <a:ext cx="250031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3" imgW="1079032" imgH="710891" progId="Equation.3">
                  <p:embed/>
                </p:oleObj>
              </mc:Choice>
              <mc:Fallback>
                <p:oleObj name="公式" r:id="rId3" imgW="1079032" imgH="7108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57438"/>
                        <a:ext cx="2500313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5" name="图片 8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7715250" cy="321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解题思路：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zh-CN"/>
              <a:t>用</a:t>
            </a:r>
            <a:r>
              <a:rPr lang="en-US" altLang="zh-CN"/>
              <a:t>if</a:t>
            </a:r>
            <a:r>
              <a:rPr lang="zh-CN" altLang="zh-CN"/>
              <a:t>语句检查</a:t>
            </a:r>
            <a:r>
              <a:rPr lang="en-US" altLang="zh-CN"/>
              <a:t>x</a:t>
            </a:r>
            <a:r>
              <a:rPr lang="zh-CN" altLang="zh-CN"/>
              <a:t>的值，根据</a:t>
            </a:r>
            <a:r>
              <a:rPr lang="en-US" altLang="zh-CN"/>
              <a:t>x</a:t>
            </a:r>
            <a:r>
              <a:rPr lang="zh-CN" altLang="zh-CN"/>
              <a:t>的值决定赋予</a:t>
            </a:r>
            <a:r>
              <a:rPr lang="en-US" altLang="zh-CN"/>
              <a:t>y</a:t>
            </a:r>
            <a:r>
              <a:rPr lang="zh-CN" altLang="zh-CN"/>
              <a:t>的值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zh-CN" altLang="zh-CN"/>
              <a:t>由于</a:t>
            </a:r>
            <a:r>
              <a:rPr lang="en-US" altLang="zh-CN"/>
              <a:t>y</a:t>
            </a:r>
            <a:r>
              <a:rPr lang="zh-CN" altLang="zh-CN"/>
              <a:t>的可能值不是两个而是三个，因此不可能只用一个简单的</a:t>
            </a:r>
            <a:r>
              <a:rPr lang="en-US" altLang="zh-CN"/>
              <a:t>(</a:t>
            </a:r>
            <a:r>
              <a:rPr lang="zh-CN" altLang="zh-CN"/>
              <a:t>无内嵌</a:t>
            </a:r>
            <a:r>
              <a:rPr lang="en-US" altLang="zh-CN"/>
              <a:t>if)</a:t>
            </a:r>
            <a:r>
              <a:rPr lang="zh-CN" altLang="zh-CN"/>
              <a:t>的</a:t>
            </a:r>
            <a:r>
              <a:rPr lang="en-US" altLang="zh-CN"/>
              <a:t>if</a:t>
            </a:r>
            <a:r>
              <a:rPr lang="zh-CN" altLang="zh-CN"/>
              <a:t>语句来实现</a:t>
            </a:r>
            <a:endParaRPr lang="en-US" altLang="zh-CN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5544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6715125" cy="4286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解题思路：</a:t>
            </a:r>
            <a:r>
              <a:rPr lang="zh-CN" altLang="en-US">
                <a:solidFill>
                  <a:srgbClr val="9D138D"/>
                </a:solidFill>
              </a:rPr>
              <a:t>方法</a:t>
            </a:r>
            <a:r>
              <a:rPr lang="en-US" altLang="zh-CN">
                <a:solidFill>
                  <a:srgbClr val="9D138D"/>
                </a:solidFill>
              </a:rPr>
              <a:t>1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(1) </a:t>
            </a:r>
            <a:r>
              <a:rPr lang="zh-CN" altLang="zh-CN"/>
              <a:t>先后用</a:t>
            </a:r>
            <a:r>
              <a:rPr lang="en-US" altLang="zh-CN"/>
              <a:t>3</a:t>
            </a:r>
            <a:r>
              <a:rPr lang="zh-CN" altLang="zh-CN"/>
              <a:t>个独立的</a:t>
            </a:r>
            <a:r>
              <a:rPr lang="en-US" altLang="zh-CN"/>
              <a:t>if</a:t>
            </a:r>
            <a:r>
              <a:rPr lang="zh-CN" altLang="zh-CN"/>
              <a:t>语句处理：</a:t>
            </a:r>
          </a:p>
          <a:p>
            <a:pPr lvl="1">
              <a:buFont typeface="Wingdings" pitchFamily="2" charset="2"/>
              <a:buNone/>
            </a:pPr>
            <a:r>
              <a:rPr lang="zh-CN" altLang="zh-CN"/>
              <a:t>输入</a:t>
            </a:r>
            <a:r>
              <a:rPr lang="en-US" altLang="zh-CN"/>
              <a:t>x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若</a:t>
            </a:r>
            <a:r>
              <a:rPr lang="en-US" altLang="zh-CN"/>
              <a:t> x &lt; 0, </a:t>
            </a:r>
            <a:r>
              <a:rPr lang="zh-CN" altLang="zh-CN"/>
              <a:t>则</a:t>
            </a:r>
            <a:r>
              <a:rPr lang="en-US" altLang="zh-CN"/>
              <a:t>y =-1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若</a:t>
            </a:r>
            <a:r>
              <a:rPr lang="en-US" altLang="zh-CN"/>
              <a:t> x = 0, </a:t>
            </a:r>
            <a:r>
              <a:rPr lang="zh-CN" altLang="zh-CN"/>
              <a:t>则</a:t>
            </a:r>
            <a:r>
              <a:rPr lang="en-US" altLang="zh-CN"/>
              <a:t>y = 0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若</a:t>
            </a:r>
            <a:r>
              <a:rPr lang="en-US" altLang="zh-CN"/>
              <a:t> x &gt; 0, </a:t>
            </a:r>
            <a:r>
              <a:rPr lang="zh-CN" altLang="zh-CN"/>
              <a:t>则</a:t>
            </a:r>
            <a:r>
              <a:rPr lang="en-US" altLang="zh-CN"/>
              <a:t>y = 1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输出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endParaRPr lang="zh-CN" altLang="zh-CN"/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500" y="0"/>
            <a:ext cx="6286500" cy="25717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>
                <a:latin typeface="Verdana" pitchFamily="34" charset="0"/>
              </a:rPr>
              <a:t>scanf("%d",&amp;x);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Verdana" pitchFamily="34" charset="0"/>
              </a:rPr>
              <a:t>if(x&lt;0)    y = -1;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latin typeface="Verdana" pitchFamily="34" charset="0"/>
              </a:rPr>
              <a:t>if(x==0)  y = 0;</a:t>
            </a:r>
            <a:endParaRPr lang="zh-CN" altLang="zh-CN" sz="2800" b="1">
              <a:latin typeface="Verdana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latin typeface="Verdana" pitchFamily="34" charset="0"/>
              </a:rPr>
              <a:t>if(x&gt;0)    y = 1;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>
                <a:latin typeface="Verdana" pitchFamily="34" charset="0"/>
              </a:rPr>
              <a:t>printf("x=%d,y=%d\n",x,y);</a:t>
            </a:r>
            <a:endParaRPr lang="zh-CN" altLang="zh-CN" sz="2800" b="1">
              <a:latin typeface="Verdana" pitchFamily="34" charset="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86188"/>
            <a:ext cx="21431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图片 9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6715125" cy="4857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/>
              <a:t>解题思路：</a:t>
            </a:r>
            <a:r>
              <a:rPr lang="zh-CN" altLang="en-US">
                <a:solidFill>
                  <a:srgbClr val="00B050"/>
                </a:solidFill>
              </a:rPr>
              <a:t>方法</a:t>
            </a:r>
            <a:r>
              <a:rPr lang="en-US" altLang="zh-CN">
                <a:solidFill>
                  <a:srgbClr val="00B050"/>
                </a:solidFill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(2) </a:t>
            </a:r>
            <a:r>
              <a:rPr lang="zh-CN" altLang="zh-CN"/>
              <a:t>用一个嵌套的</a:t>
            </a:r>
            <a:r>
              <a:rPr lang="en-US" altLang="zh-CN"/>
              <a:t>if</a:t>
            </a:r>
            <a:r>
              <a:rPr lang="zh-CN" altLang="zh-CN"/>
              <a:t>语句处理：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输入</a:t>
            </a:r>
            <a:r>
              <a:rPr lang="en-US" altLang="zh-CN"/>
              <a:t>x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若</a:t>
            </a:r>
            <a:r>
              <a:rPr lang="en-US" altLang="zh-CN"/>
              <a:t>x &lt; 0, </a:t>
            </a:r>
            <a:r>
              <a:rPr lang="zh-CN" altLang="zh-CN"/>
              <a:t>则</a:t>
            </a:r>
            <a:r>
              <a:rPr lang="en-US" altLang="zh-CN"/>
              <a:t>y = -1 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否则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若</a:t>
            </a:r>
            <a:r>
              <a:rPr lang="en-US" altLang="zh-CN"/>
              <a:t> x = 0, </a:t>
            </a:r>
            <a:r>
              <a:rPr lang="zh-CN" altLang="zh-CN"/>
              <a:t>则</a:t>
            </a:r>
            <a:r>
              <a:rPr lang="en-US" altLang="zh-CN"/>
              <a:t>y = 0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zh-CN"/>
              <a:t>否则</a:t>
            </a:r>
            <a:r>
              <a:rPr lang="en-US" altLang="zh-CN"/>
              <a:t>   y = 1</a:t>
            </a:r>
            <a:endParaRPr lang="zh-CN" altLang="zh-CN"/>
          </a:p>
          <a:p>
            <a:pPr lvl="1">
              <a:buFont typeface="Wingdings" pitchFamily="2" charset="2"/>
              <a:buNone/>
            </a:pPr>
            <a:r>
              <a:rPr lang="zh-CN" altLang="zh-CN"/>
              <a:t>输出</a:t>
            </a:r>
            <a:r>
              <a:rPr lang="en-US" altLang="zh-CN"/>
              <a:t>x</a:t>
            </a:r>
            <a:r>
              <a:rPr lang="zh-CN" altLang="zh-CN"/>
              <a:t>和</a:t>
            </a:r>
            <a:r>
              <a:rPr lang="en-US" altLang="zh-CN"/>
              <a:t>y</a:t>
            </a:r>
            <a:endParaRPr lang="zh-CN" altLang="zh-CN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86063" y="0"/>
            <a:ext cx="6357937" cy="3286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scanf</a:t>
            </a:r>
            <a:r>
              <a:rPr lang="en-US" altLang="zh-CN" sz="2800" b="1" dirty="0"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latin typeface="+mn-lt"/>
                <a:ea typeface="+mn-ea"/>
              </a:rPr>
              <a:t>d",&amp;x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if(x&lt;0)  y=-1;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else 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    if(x==0) y=0;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    else  y=1;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printf</a:t>
            </a:r>
            <a:r>
              <a:rPr lang="en-US" altLang="zh-CN" sz="2800" b="1" dirty="0">
                <a:latin typeface="+mn-lt"/>
                <a:ea typeface="+mn-ea"/>
              </a:rPr>
              <a:t>("x=%</a:t>
            </a:r>
            <a:r>
              <a:rPr lang="en-US" altLang="zh-CN" sz="2800" b="1" dirty="0" err="1">
                <a:latin typeface="+mn-lt"/>
                <a:ea typeface="+mn-ea"/>
              </a:rPr>
              <a:t>d,y</a:t>
            </a:r>
            <a:r>
              <a:rPr lang="en-US" altLang="zh-CN" sz="2800" b="1" dirty="0">
                <a:latin typeface="+mn-lt"/>
                <a:ea typeface="+mn-ea"/>
              </a:rPr>
              <a:t>=%d\</a:t>
            </a:r>
            <a:r>
              <a:rPr lang="en-US" altLang="zh-CN" sz="2800" b="1" dirty="0" err="1">
                <a:latin typeface="+mn-lt"/>
                <a:ea typeface="+mn-ea"/>
              </a:rPr>
              <a:t>n",x,y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>
              <a:latin typeface="+mn-lt"/>
              <a:ea typeface="+mn-ea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3643313"/>
            <a:ext cx="214312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857750"/>
            <a:ext cx="20891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图片 10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830263"/>
            <a:ext cx="8429625" cy="823912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4.6 </a:t>
            </a:r>
            <a:r>
              <a:rPr lang="zh-CN" altLang="zh-CN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选择结构的嵌套</a:t>
            </a:r>
            <a:endParaRPr lang="zh-CN" altLang="en-US" sz="48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714500"/>
            <a:ext cx="6715125" cy="48577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解题思路：</a:t>
            </a:r>
            <a:r>
              <a:rPr lang="zh-CN" altLang="en-US">
                <a:solidFill>
                  <a:srgbClr val="00B050"/>
                </a:solidFill>
              </a:rPr>
              <a:t>方法</a:t>
            </a:r>
            <a:r>
              <a:rPr lang="en-US" altLang="zh-CN">
                <a:solidFill>
                  <a:srgbClr val="00B050"/>
                </a:solidFill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用一个嵌套的</a:t>
            </a:r>
            <a:r>
              <a:rPr lang="en-US" altLang="zh-CN"/>
              <a:t>if</a:t>
            </a:r>
            <a:r>
              <a:rPr lang="zh-CN" altLang="en-US"/>
              <a:t>语句处理：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en-US"/>
              <a:t>输入</a:t>
            </a:r>
            <a:r>
              <a:rPr lang="en-US" altLang="zh-CN"/>
              <a:t>x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zh-CN" altLang="en-US"/>
              <a:t>若</a:t>
            </a:r>
            <a:r>
              <a:rPr lang="en-US" altLang="zh-CN"/>
              <a:t>x &lt; 0, </a:t>
            </a:r>
            <a:r>
              <a:rPr lang="zh-CN" altLang="en-US"/>
              <a:t>则</a:t>
            </a:r>
            <a:r>
              <a:rPr lang="en-US" altLang="zh-CN"/>
              <a:t>y = -1 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zh-CN" altLang="en-US"/>
              <a:t>否则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若</a:t>
            </a:r>
            <a:r>
              <a:rPr lang="en-US" altLang="zh-CN"/>
              <a:t> x = 0, </a:t>
            </a:r>
            <a:r>
              <a:rPr lang="zh-CN" altLang="en-US"/>
              <a:t>则</a:t>
            </a:r>
            <a:r>
              <a:rPr lang="en-US" altLang="zh-CN"/>
              <a:t>y = 0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否则</a:t>
            </a:r>
            <a:r>
              <a:rPr lang="en-US" altLang="zh-CN"/>
              <a:t>   y = 1</a:t>
            </a:r>
            <a:endParaRPr lang="zh-CN" altLang="en-US"/>
          </a:p>
          <a:p>
            <a:pPr lvl="1">
              <a:buFont typeface="Wingdings" pitchFamily="2" charset="2"/>
              <a:buNone/>
            </a:pPr>
            <a:r>
              <a:rPr lang="zh-CN" altLang="en-US"/>
              <a:t>输出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86063" y="0"/>
            <a:ext cx="6357937" cy="32861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scanf</a:t>
            </a:r>
            <a:r>
              <a:rPr lang="en-US" altLang="zh-CN" sz="2800" b="1" dirty="0"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latin typeface="+mn-lt"/>
                <a:ea typeface="+mn-ea"/>
              </a:rPr>
              <a:t>d",&amp;x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if(x&lt;0)  y=-1;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else 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    if(x==0) y=0;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    else  y=1;</a:t>
            </a:r>
            <a:endParaRPr lang="zh-CN" altLang="zh-CN" sz="2800" b="1" dirty="0">
              <a:latin typeface="+mn-lt"/>
              <a:ea typeface="+mn-ea"/>
            </a:endParaRPr>
          </a:p>
          <a:p>
            <a:pPr marL="285750" indent="-285750" eaLnBrk="0" hangingPunct="0">
              <a:lnSpc>
                <a:spcPct val="120000"/>
              </a:lnSpc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printf</a:t>
            </a:r>
            <a:r>
              <a:rPr lang="en-US" altLang="zh-CN" sz="2800" b="1" dirty="0">
                <a:latin typeface="+mn-lt"/>
                <a:ea typeface="+mn-ea"/>
              </a:rPr>
              <a:t>("x=%</a:t>
            </a:r>
            <a:r>
              <a:rPr lang="en-US" altLang="zh-CN" sz="2800" b="1" dirty="0" err="1">
                <a:latin typeface="+mn-lt"/>
                <a:ea typeface="+mn-ea"/>
              </a:rPr>
              <a:t>d,y</a:t>
            </a:r>
            <a:r>
              <a:rPr lang="en-US" altLang="zh-CN" sz="2800" b="1" dirty="0">
                <a:latin typeface="+mn-lt"/>
                <a:ea typeface="+mn-ea"/>
              </a:rPr>
              <a:t>=%d\</a:t>
            </a:r>
            <a:r>
              <a:rPr lang="en-US" altLang="zh-CN" sz="2800" b="1" dirty="0" err="1">
                <a:latin typeface="+mn-lt"/>
                <a:ea typeface="+mn-ea"/>
              </a:rPr>
              <a:t>n",x,y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>
              <a:latin typeface="+mn-lt"/>
              <a:ea typeface="+mn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3857625"/>
            <a:ext cx="6357938" cy="27860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scanf</a:t>
            </a:r>
            <a:r>
              <a:rPr lang="en-US" altLang="zh-CN" sz="2800" b="1" dirty="0"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latin typeface="+mn-lt"/>
                <a:ea typeface="+mn-ea"/>
              </a:rPr>
              <a:t>d",&amp;x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+mn-ea"/>
              </a:rPr>
              <a:t>if (x&gt;=0)</a:t>
            </a:r>
            <a:endParaRPr lang="zh-CN" altLang="zh-CN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+mn-ea"/>
              </a:rPr>
              <a:t>    if (x&gt;0) y=1;</a:t>
            </a:r>
            <a:endParaRPr lang="zh-CN" altLang="zh-CN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+mn-ea"/>
              </a:rPr>
              <a:t>    else     y=0;</a:t>
            </a:r>
            <a:endParaRPr lang="zh-CN" altLang="zh-CN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latin typeface="+mn-lt"/>
                <a:ea typeface="+mn-ea"/>
              </a:rPr>
              <a:t>else       y=-1;</a:t>
            </a:r>
            <a:endParaRPr lang="zh-CN" altLang="zh-CN" sz="2800" b="1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printf</a:t>
            </a:r>
            <a:r>
              <a:rPr lang="en-US" altLang="zh-CN" sz="2800" b="1" dirty="0">
                <a:latin typeface="+mn-lt"/>
                <a:ea typeface="+mn-ea"/>
              </a:rPr>
              <a:t>("x=%</a:t>
            </a:r>
            <a:r>
              <a:rPr lang="en-US" altLang="zh-CN" sz="2800" b="1" dirty="0" err="1">
                <a:latin typeface="+mn-lt"/>
                <a:ea typeface="+mn-ea"/>
              </a:rPr>
              <a:t>d,y</a:t>
            </a:r>
            <a:r>
              <a:rPr lang="en-US" altLang="zh-CN" sz="2800" b="1" dirty="0">
                <a:latin typeface="+mn-lt"/>
                <a:ea typeface="+mn-ea"/>
              </a:rPr>
              <a:t>=%d\</a:t>
            </a:r>
            <a:r>
              <a:rPr lang="en-US" altLang="zh-CN" sz="2800" b="1" dirty="0" err="1">
                <a:latin typeface="+mn-lt"/>
                <a:ea typeface="+mn-ea"/>
              </a:rPr>
              <a:t>n",x,y</a:t>
            </a:r>
            <a:r>
              <a:rPr lang="en-US" altLang="zh-CN" sz="2800" b="1" dirty="0">
                <a:latin typeface="+mn-lt"/>
                <a:ea typeface="+mn-ea"/>
              </a:rPr>
              <a:t>);</a:t>
            </a:r>
            <a:endParaRPr lang="zh-CN" altLang="zh-CN" sz="2800" b="1" dirty="0" err="1">
              <a:latin typeface="+mn-lt"/>
              <a:ea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0" y="1000125"/>
            <a:ext cx="4357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提倡</a:t>
            </a:r>
            <a:r>
              <a:rPr lang="zh-CN" altLang="zh-CN" sz="3200" b="1">
                <a:solidFill>
                  <a:srgbClr val="FF0000"/>
                </a:solidFill>
              </a:rPr>
              <a:t>内嵌</a:t>
            </a:r>
            <a:r>
              <a:rPr lang="en-US" altLang="zh-CN" sz="3200" b="1">
                <a:solidFill>
                  <a:srgbClr val="FF0000"/>
                </a:solidFill>
              </a:rPr>
              <a:t>if</a:t>
            </a:r>
            <a:r>
              <a:rPr lang="zh-CN" altLang="en-US" sz="3200" b="1">
                <a:solidFill>
                  <a:srgbClr val="FF0000"/>
                </a:solidFill>
              </a:rPr>
              <a:t>放在</a:t>
            </a:r>
            <a:r>
              <a:rPr lang="en-US" altLang="zh-CN" sz="3200" b="1">
                <a:solidFill>
                  <a:srgbClr val="FF0000"/>
                </a:solidFill>
              </a:rPr>
              <a:t>else</a:t>
            </a:r>
            <a:r>
              <a:rPr lang="zh-CN" altLang="en-US" sz="3200" b="1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86125" y="1571625"/>
            <a:ext cx="3000375" cy="10001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8620" name="图片 1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0088"/>
            <a:ext cx="8162925" cy="8239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练习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CEB5C-A1A5-4245-8219-FC1FA8C1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73" y="1916832"/>
            <a:ext cx="8594807" cy="252543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1B657F-22AF-4B2F-805C-B708DA4B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3" y="0"/>
            <a:ext cx="9144000" cy="23756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71E16B-1931-43DA-99F6-86781D39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66901"/>
            <a:ext cx="2873896" cy="45192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CDF8091-2526-4E0C-9F98-3662AA81D08A}"/>
              </a:ext>
            </a:extLst>
          </p:cNvPr>
          <p:cNvGrpSpPr/>
          <p:nvPr/>
        </p:nvGrpSpPr>
        <p:grpSpPr>
          <a:xfrm>
            <a:off x="4283968" y="2379119"/>
            <a:ext cx="2693669" cy="4198983"/>
            <a:chOff x="4283968" y="2398369"/>
            <a:chExt cx="2693669" cy="419898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5BAF57-323F-46BD-BCDB-B62CD6F8A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3968" y="3876126"/>
              <a:ext cx="2693669" cy="27212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BB76536-2454-4830-BD5D-3B8BBEDC6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3968" y="2398369"/>
              <a:ext cx="2693669" cy="147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6899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1663"/>
            <a:ext cx="8786812" cy="7016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4.7 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switch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语句实现多分支选择结构</a:t>
            </a:r>
            <a:endParaRPr lang="zh-CN" altLang="en-US" sz="40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428750"/>
            <a:ext cx="7929562" cy="4857750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zh-CN"/>
              <a:t>语句用来实现多分支选择结构</a:t>
            </a:r>
            <a:endParaRPr lang="en-US" altLang="zh-CN"/>
          </a:p>
          <a:p>
            <a:pPr lvl="1"/>
            <a:r>
              <a:rPr lang="zh-CN" altLang="zh-CN"/>
              <a:t>学生成绩分类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85</a:t>
            </a:r>
            <a:r>
              <a:rPr lang="zh-CN" altLang="zh-CN"/>
              <a:t>分以上为</a:t>
            </a:r>
            <a:r>
              <a:rPr lang="en-US" altLang="zh-CN"/>
              <a:t>’A’</a:t>
            </a:r>
            <a:r>
              <a:rPr lang="zh-CN" altLang="zh-CN"/>
              <a:t>等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70</a:t>
            </a:r>
            <a:r>
              <a:rPr lang="zh-CN" altLang="zh-CN"/>
              <a:t>～</a:t>
            </a:r>
            <a:r>
              <a:rPr lang="en-US" altLang="zh-CN"/>
              <a:t>84</a:t>
            </a:r>
            <a:r>
              <a:rPr lang="zh-CN" altLang="zh-CN"/>
              <a:t>分为</a:t>
            </a:r>
            <a:r>
              <a:rPr lang="en-US" altLang="zh-CN"/>
              <a:t>’B’</a:t>
            </a:r>
            <a:r>
              <a:rPr lang="zh-CN" altLang="zh-CN"/>
              <a:t>等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en-US" altLang="zh-CN"/>
              <a:t>60</a:t>
            </a:r>
            <a:r>
              <a:rPr lang="zh-CN" altLang="zh-CN"/>
              <a:t>～</a:t>
            </a:r>
            <a:r>
              <a:rPr lang="en-US" altLang="zh-CN"/>
              <a:t>69</a:t>
            </a:r>
            <a:r>
              <a:rPr lang="zh-CN" altLang="zh-CN"/>
              <a:t>分为</a:t>
            </a:r>
            <a:r>
              <a:rPr lang="en-US" altLang="zh-CN"/>
              <a:t>’C’</a:t>
            </a:r>
            <a:r>
              <a:rPr lang="zh-CN" altLang="zh-CN"/>
              <a:t>等</a:t>
            </a:r>
            <a:endParaRPr lang="en-US" altLang="zh-CN"/>
          </a:p>
          <a:p>
            <a:pPr lvl="2">
              <a:buFont typeface="Wingdings" pitchFamily="2" charset="2"/>
              <a:buNone/>
            </a:pPr>
            <a:r>
              <a:rPr lang="zh-CN" altLang="zh-CN"/>
              <a:t>……</a:t>
            </a:r>
            <a:endParaRPr lang="en-US" altLang="zh-CN"/>
          </a:p>
          <a:p>
            <a:pPr lvl="1"/>
            <a:r>
              <a:rPr lang="zh-CN" altLang="zh-CN"/>
              <a:t>人口统计分类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zh-CN"/>
              <a:t>按年龄分为老、中、青、少、儿童</a:t>
            </a: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0664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1663"/>
            <a:ext cx="8786812" cy="7016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4.7 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switch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语句实现多分支选择结构</a:t>
            </a:r>
            <a:endParaRPr lang="zh-CN" altLang="en-US" sz="40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7929562" cy="2857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4.6】</a:t>
            </a:r>
            <a:r>
              <a:rPr lang="zh-CN" altLang="zh-CN"/>
              <a:t>要求按照考试成绩的等级输出百分制分数段，</a:t>
            </a:r>
            <a:r>
              <a:rPr lang="en-US" altLang="zh-CN"/>
              <a:t>A</a:t>
            </a:r>
            <a:r>
              <a:rPr lang="zh-CN" altLang="zh-CN"/>
              <a:t>等为</a:t>
            </a:r>
            <a:r>
              <a:rPr lang="en-US" altLang="zh-CN"/>
              <a:t>85</a:t>
            </a:r>
            <a:r>
              <a:rPr lang="zh-CN" altLang="zh-CN"/>
              <a:t>分以上，</a:t>
            </a:r>
            <a:r>
              <a:rPr lang="en-US" altLang="zh-CN"/>
              <a:t>B</a:t>
            </a:r>
            <a:r>
              <a:rPr lang="zh-CN" altLang="zh-CN"/>
              <a:t>等为</a:t>
            </a:r>
            <a:r>
              <a:rPr lang="en-US" altLang="zh-CN"/>
              <a:t>70</a:t>
            </a:r>
            <a:r>
              <a:rPr lang="zh-CN" altLang="zh-CN"/>
              <a:t>～</a:t>
            </a:r>
            <a:r>
              <a:rPr lang="en-US" altLang="zh-CN"/>
              <a:t>84</a:t>
            </a:r>
            <a:r>
              <a:rPr lang="zh-CN" altLang="zh-CN"/>
              <a:t>分，</a:t>
            </a:r>
            <a:r>
              <a:rPr lang="en-US" altLang="zh-CN"/>
              <a:t>C</a:t>
            </a:r>
            <a:r>
              <a:rPr lang="zh-CN" altLang="zh-CN"/>
              <a:t>等为</a:t>
            </a:r>
            <a:r>
              <a:rPr lang="en-US" altLang="zh-CN"/>
              <a:t>60</a:t>
            </a:r>
            <a:r>
              <a:rPr lang="zh-CN" altLang="zh-CN"/>
              <a:t>～</a:t>
            </a:r>
            <a:r>
              <a:rPr lang="en-US" altLang="zh-CN"/>
              <a:t>69</a:t>
            </a:r>
            <a:r>
              <a:rPr lang="zh-CN" altLang="zh-CN"/>
              <a:t>分 ，</a:t>
            </a:r>
            <a:r>
              <a:rPr lang="en-US" altLang="zh-CN"/>
              <a:t>D</a:t>
            </a:r>
            <a:r>
              <a:rPr lang="zh-CN" altLang="zh-CN"/>
              <a:t>等为 </a:t>
            </a:r>
            <a:r>
              <a:rPr lang="en-US" altLang="zh-CN"/>
              <a:t>60</a:t>
            </a:r>
            <a:r>
              <a:rPr lang="zh-CN" altLang="zh-CN"/>
              <a:t>分以下 。成绩的等级由键盘输入。</a:t>
            </a:r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8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01663"/>
            <a:ext cx="8786812" cy="701675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4.7 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用</a:t>
            </a:r>
            <a:r>
              <a:rPr lang="en-US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switch</a:t>
            </a:r>
            <a:r>
              <a:rPr lang="zh-CN" altLang="zh-CN" sz="4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语句实现多分支选择结构</a:t>
            </a:r>
            <a:endParaRPr lang="zh-CN" altLang="en-US" sz="400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7929562" cy="3929063"/>
          </a:xfrm>
        </p:spPr>
        <p:txBody>
          <a:bodyPr/>
          <a:lstStyle/>
          <a:p>
            <a:r>
              <a:rPr lang="zh-CN" altLang="zh-CN"/>
              <a:t>解题思路：</a:t>
            </a:r>
            <a:endParaRPr lang="en-US" altLang="zh-CN"/>
          </a:p>
          <a:p>
            <a:pPr lvl="1"/>
            <a:r>
              <a:rPr lang="zh-CN" altLang="en-US"/>
              <a:t>判断出</a:t>
            </a:r>
            <a:r>
              <a:rPr lang="zh-CN" altLang="zh-CN"/>
              <a:t>这是一个多分支选择问题</a:t>
            </a:r>
            <a:endParaRPr lang="en-US" altLang="zh-CN"/>
          </a:p>
          <a:p>
            <a:pPr lvl="1"/>
            <a:r>
              <a:rPr lang="zh-CN" altLang="zh-CN"/>
              <a:t>根据百分制分数将学生成绩分为</a:t>
            </a:r>
            <a:r>
              <a:rPr lang="en-US" altLang="zh-CN"/>
              <a:t>4</a:t>
            </a:r>
            <a:r>
              <a:rPr lang="zh-CN" altLang="zh-CN"/>
              <a:t>个等级</a:t>
            </a:r>
            <a:endParaRPr lang="en-US" altLang="zh-CN"/>
          </a:p>
          <a:p>
            <a:pPr lvl="1"/>
            <a:r>
              <a:rPr lang="zh-CN" altLang="zh-CN"/>
              <a:t>如果用</a:t>
            </a:r>
            <a:r>
              <a:rPr lang="en-US" altLang="zh-CN"/>
              <a:t>if</a:t>
            </a:r>
            <a:r>
              <a:rPr lang="zh-CN" altLang="zh-CN"/>
              <a:t>语句</a:t>
            </a:r>
            <a:r>
              <a:rPr lang="zh-CN" altLang="en-US"/>
              <a:t>，</a:t>
            </a:r>
            <a:r>
              <a:rPr lang="zh-CN" altLang="zh-CN"/>
              <a:t>至少要用</a:t>
            </a:r>
            <a:r>
              <a:rPr lang="en-US" altLang="zh-CN"/>
              <a:t>3</a:t>
            </a:r>
            <a:r>
              <a:rPr lang="zh-CN" altLang="zh-CN"/>
              <a:t>层嵌套的</a:t>
            </a:r>
            <a:r>
              <a:rPr lang="en-US" altLang="zh-CN"/>
              <a:t>if</a:t>
            </a:r>
            <a:r>
              <a:rPr lang="zh-CN" altLang="zh-CN"/>
              <a:t>，进行</a:t>
            </a:r>
            <a:r>
              <a:rPr lang="en-US" altLang="zh-CN"/>
              <a:t>3</a:t>
            </a:r>
            <a:r>
              <a:rPr lang="zh-CN" altLang="zh-CN"/>
              <a:t>次检查判断</a:t>
            </a:r>
            <a:endParaRPr lang="en-US" altLang="zh-CN"/>
          </a:p>
          <a:p>
            <a:pPr lvl="1"/>
            <a:r>
              <a:rPr lang="zh-CN" altLang="zh-CN"/>
              <a:t>用</a:t>
            </a:r>
            <a:r>
              <a:rPr lang="en-US" altLang="zh-CN"/>
              <a:t>switch</a:t>
            </a:r>
            <a:r>
              <a:rPr lang="zh-CN" altLang="zh-CN"/>
              <a:t>语句进行一次检查即可得到结果</a:t>
            </a: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2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215312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#include  &lt;</a:t>
            </a:r>
            <a:r>
              <a:rPr lang="en-US" altLang="zh-CN" sz="2800" dirty="0" err="1"/>
              <a:t>math.h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int main ( ) 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{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double a,b,c,disc,x1,x2,p,q; 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lf%lf%lf</a:t>
            </a:r>
            <a:r>
              <a:rPr lang="en-US" altLang="zh-CN" sz="2800" dirty="0"/>
              <a:t>",&amp;</a:t>
            </a:r>
            <a:r>
              <a:rPr lang="en-US" altLang="zh-CN" sz="2800" dirty="0" err="1"/>
              <a:t>a,&amp;b,&amp;c</a:t>
            </a:r>
            <a:r>
              <a:rPr lang="en-US" altLang="zh-CN" sz="2800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disc=b*b-4*a*c;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85938" y="528637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计算</a:t>
            </a:r>
            <a:r>
              <a:rPr lang="en-US" altLang="zh-CN" sz="3200" b="1">
                <a:solidFill>
                  <a:srgbClr val="0000CC"/>
                </a:solidFill>
              </a:rPr>
              <a:t>b</a:t>
            </a:r>
            <a:r>
              <a:rPr lang="en-US" altLang="zh-CN" sz="3200" b="1" baseline="30000">
                <a:solidFill>
                  <a:srgbClr val="0000CC"/>
                </a:solidFill>
              </a:rPr>
              <a:t>2</a:t>
            </a:r>
            <a:r>
              <a:rPr lang="en-US" altLang="zh-CN" sz="3200" b="1">
                <a:solidFill>
                  <a:srgbClr val="0000CC"/>
                </a:solidFill>
              </a:rPr>
              <a:t>-4ac</a:t>
            </a:r>
            <a:r>
              <a:rPr lang="zh-CN" altLang="en-US" sz="3200" b="1">
                <a:solidFill>
                  <a:srgbClr val="0000CC"/>
                </a:solidFill>
              </a:rPr>
              <a:t>，</a:t>
            </a:r>
            <a:r>
              <a:rPr lang="en-US" altLang="zh-CN" sz="3200" b="1">
                <a:solidFill>
                  <a:srgbClr val="0000CC"/>
                </a:solidFill>
              </a:rPr>
              <a:t>disc</a:t>
            </a:r>
            <a:r>
              <a:rPr lang="zh-CN" altLang="en-US" sz="3200" b="1">
                <a:solidFill>
                  <a:srgbClr val="0000CC"/>
                </a:solidFill>
              </a:rPr>
              <a:t>的值变为</a:t>
            </a:r>
            <a:r>
              <a:rPr lang="en-US" altLang="zh-CN" sz="3200" b="1">
                <a:solidFill>
                  <a:srgbClr val="FF0000"/>
                </a:solidFill>
              </a:rPr>
              <a:t>-15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071563" y="4643438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43375"/>
            <a:ext cx="14398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图片 9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grade;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14500"/>
            <a:ext cx="3841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0" y="2643188"/>
            <a:ext cx="1214438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000125" y="3500438"/>
            <a:ext cx="73580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143125"/>
            <a:ext cx="3857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0" name="图片 12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grade;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929438" y="3071813"/>
            <a:ext cx="1571625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29438" y="2500313"/>
            <a:ext cx="1500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不能少</a:t>
            </a:r>
          </a:p>
        </p:txBody>
      </p:sp>
      <p:pic>
        <p:nvPicPr>
          <p:cNvPr id="74761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grade;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0" y="2643188"/>
            <a:ext cx="1214438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071563" y="4429125"/>
            <a:ext cx="73580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47838"/>
            <a:ext cx="37861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2143125"/>
            <a:ext cx="37147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8" name="图片 12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grade;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86000" y="2643188"/>
            <a:ext cx="1214438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值为</a:t>
            </a:r>
            <a:r>
              <a:rPr lang="en-US" altLang="zh-CN" sz="2800" b="1">
                <a:solidFill>
                  <a:srgbClr val="0000CC"/>
                </a:solidFill>
              </a:rPr>
              <a:t>F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000125" y="5357813"/>
            <a:ext cx="7715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429250"/>
            <a:ext cx="5286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786438"/>
            <a:ext cx="5286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2" name="图片 12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char grade;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429250"/>
            <a:ext cx="5286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786438"/>
            <a:ext cx="5286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928938" y="5786438"/>
            <a:ext cx="2000250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72125" y="1857375"/>
            <a:ext cx="3321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此行位置有问题，应如何修改？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4375" y="2143125"/>
            <a:ext cx="4572000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7836" name="图片 11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857250"/>
            <a:ext cx="7929562" cy="5572125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zh-CN"/>
              <a:t>语句的作用是根据表达式的值，使流程跳转到不同的语句</a:t>
            </a:r>
            <a:endParaRPr lang="en-US" altLang="zh-CN"/>
          </a:p>
          <a:p>
            <a:r>
              <a:rPr lang="en-US" altLang="zh-CN"/>
              <a:t>switch</a:t>
            </a:r>
            <a:r>
              <a:rPr lang="zh-CN" altLang="zh-CN"/>
              <a:t>语句的一般形式</a:t>
            </a:r>
            <a:r>
              <a:rPr lang="zh-CN" altLang="en-US"/>
              <a:t>：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switch</a:t>
            </a:r>
            <a:r>
              <a:rPr lang="zh-CN" altLang="zh-CN"/>
              <a:t>（表达式）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{  case  </a:t>
            </a:r>
            <a:r>
              <a:rPr lang="zh-CN" altLang="zh-CN"/>
              <a:t>常量</a:t>
            </a:r>
            <a:r>
              <a:rPr lang="en-US" altLang="zh-CN"/>
              <a:t>1 </a:t>
            </a:r>
            <a:r>
              <a:rPr lang="zh-CN" altLang="zh-CN"/>
              <a:t>：语句</a:t>
            </a:r>
            <a:r>
              <a:rPr lang="en-US" altLang="zh-CN"/>
              <a:t>1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case  </a:t>
            </a:r>
            <a:r>
              <a:rPr lang="zh-CN" altLang="zh-CN"/>
              <a:t>常量</a:t>
            </a:r>
            <a:r>
              <a:rPr lang="en-US" altLang="zh-CN"/>
              <a:t>2 </a:t>
            </a:r>
            <a:r>
              <a:rPr lang="zh-CN" altLang="zh-CN"/>
              <a:t>：语句</a:t>
            </a:r>
            <a:r>
              <a:rPr lang="en-US" altLang="zh-CN"/>
              <a:t>2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zh-CN"/>
              <a:t>┇</a:t>
            </a:r>
            <a:r>
              <a:rPr lang="en-US" altLang="zh-CN"/>
              <a:t>    </a:t>
            </a:r>
            <a:r>
              <a:rPr lang="zh-CN" altLang="zh-CN"/>
              <a:t>┇</a:t>
            </a:r>
            <a:r>
              <a:rPr lang="en-US" altLang="zh-CN"/>
              <a:t>       </a:t>
            </a:r>
            <a:r>
              <a:rPr lang="zh-CN" altLang="zh-CN"/>
              <a:t>┇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case  </a:t>
            </a:r>
            <a:r>
              <a:rPr lang="zh-CN" altLang="zh-CN"/>
              <a:t>常量</a:t>
            </a:r>
            <a:r>
              <a:rPr lang="en-US" altLang="zh-CN"/>
              <a:t>n </a:t>
            </a:r>
            <a:r>
              <a:rPr lang="zh-CN" altLang="zh-CN"/>
              <a:t>：语句</a:t>
            </a:r>
            <a:r>
              <a:rPr lang="en-US" altLang="zh-CN"/>
              <a:t>n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default     :  </a:t>
            </a:r>
            <a:r>
              <a:rPr lang="zh-CN" altLang="zh-CN"/>
              <a:t>语句</a:t>
            </a:r>
            <a:r>
              <a:rPr lang="en-US" altLang="zh-CN"/>
              <a:t>n+1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}</a:t>
            </a:r>
            <a:endParaRPr lang="zh-CN" altLang="zh-CN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643188" y="2786063"/>
            <a:ext cx="1143000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43375" y="2714625"/>
            <a:ext cx="4071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整数类型</a:t>
            </a:r>
            <a:r>
              <a:rPr lang="en-US" altLang="zh-CN" sz="2800" b="1">
                <a:solidFill>
                  <a:srgbClr val="0000CC"/>
                </a:solidFill>
              </a:rPr>
              <a:t>(</a:t>
            </a:r>
            <a:r>
              <a:rPr lang="zh-CN" altLang="zh-CN" sz="2800" b="1">
                <a:solidFill>
                  <a:srgbClr val="0000CC"/>
                </a:solidFill>
              </a:rPr>
              <a:t>包括字符型</a:t>
            </a:r>
            <a:r>
              <a:rPr lang="en-US" altLang="zh-CN" sz="2800" b="1">
                <a:solidFill>
                  <a:srgbClr val="0000CC"/>
                </a:solidFill>
              </a:rPr>
              <a:t>)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78857" name="图片 10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9" grpId="0" animBg="1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857250"/>
            <a:ext cx="7929562" cy="5572125"/>
          </a:xfrm>
        </p:spPr>
        <p:txBody>
          <a:bodyPr/>
          <a:lstStyle/>
          <a:p>
            <a:r>
              <a:rPr lang="en-US" altLang="zh-CN"/>
              <a:t>switch</a:t>
            </a:r>
            <a:r>
              <a:rPr lang="zh-CN" altLang="zh-CN"/>
              <a:t>语句的作用是根据表达式的值，使流程跳转到不同的语句</a:t>
            </a:r>
            <a:endParaRPr lang="en-US" altLang="zh-CN"/>
          </a:p>
          <a:p>
            <a:r>
              <a:rPr lang="en-US" altLang="zh-CN"/>
              <a:t>switch</a:t>
            </a:r>
            <a:r>
              <a:rPr lang="zh-CN" altLang="zh-CN"/>
              <a:t>语句的一般形式</a:t>
            </a:r>
            <a:r>
              <a:rPr lang="zh-CN" altLang="en-US"/>
              <a:t>：</a:t>
            </a:r>
            <a:endParaRPr lang="en-US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switch</a:t>
            </a:r>
            <a:r>
              <a:rPr lang="zh-CN" altLang="zh-CN"/>
              <a:t>（表达式）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{  case  </a:t>
            </a:r>
            <a:r>
              <a:rPr lang="zh-CN" altLang="zh-CN"/>
              <a:t>常量</a:t>
            </a:r>
            <a:r>
              <a:rPr lang="en-US" altLang="zh-CN"/>
              <a:t>1 </a:t>
            </a:r>
            <a:r>
              <a:rPr lang="zh-CN" altLang="zh-CN"/>
              <a:t>：语句</a:t>
            </a:r>
            <a:r>
              <a:rPr lang="en-US" altLang="zh-CN"/>
              <a:t>1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case  </a:t>
            </a:r>
            <a:r>
              <a:rPr lang="zh-CN" altLang="zh-CN"/>
              <a:t>常量</a:t>
            </a:r>
            <a:r>
              <a:rPr lang="en-US" altLang="zh-CN"/>
              <a:t>2 </a:t>
            </a:r>
            <a:r>
              <a:rPr lang="zh-CN" altLang="zh-CN"/>
              <a:t>：语句</a:t>
            </a:r>
            <a:r>
              <a:rPr lang="en-US" altLang="zh-CN"/>
              <a:t>2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zh-CN"/>
              <a:t>┇</a:t>
            </a:r>
            <a:r>
              <a:rPr lang="en-US" altLang="zh-CN"/>
              <a:t>    </a:t>
            </a:r>
            <a:r>
              <a:rPr lang="zh-CN" altLang="zh-CN"/>
              <a:t>┇</a:t>
            </a:r>
            <a:r>
              <a:rPr lang="en-US" altLang="zh-CN"/>
              <a:t>       </a:t>
            </a:r>
            <a:r>
              <a:rPr lang="zh-CN" altLang="zh-CN"/>
              <a:t>┇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case  </a:t>
            </a:r>
            <a:r>
              <a:rPr lang="zh-CN" altLang="zh-CN"/>
              <a:t>常量</a:t>
            </a:r>
            <a:r>
              <a:rPr lang="en-US" altLang="zh-CN"/>
              <a:t>n </a:t>
            </a:r>
            <a:r>
              <a:rPr lang="zh-CN" altLang="zh-CN"/>
              <a:t>：语句</a:t>
            </a:r>
            <a:r>
              <a:rPr lang="en-US" altLang="zh-CN"/>
              <a:t>n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    default     :  </a:t>
            </a:r>
            <a:r>
              <a:rPr lang="zh-CN" altLang="zh-CN"/>
              <a:t>语句</a:t>
            </a:r>
            <a:r>
              <a:rPr lang="en-US" altLang="zh-CN"/>
              <a:t>n+1</a:t>
            </a:r>
            <a:endParaRPr lang="zh-CN" altLang="zh-CN"/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/>
              <a:t>}</a:t>
            </a:r>
            <a:endParaRPr lang="zh-CN" altLang="zh-CN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571750" y="3357563"/>
            <a:ext cx="1143000" cy="20002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14875" y="4357688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不能相同</a:t>
            </a:r>
          </a:p>
        </p:txBody>
      </p:sp>
      <p:pic>
        <p:nvPicPr>
          <p:cNvPr id="79881" name="图片 10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5929313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   </a:t>
            </a:r>
            <a:endParaRPr lang="zh-CN" altLang="zh-CN" sz="280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V="1">
            <a:off x="6929438" y="3286125"/>
            <a:ext cx="1285875" cy="206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flipV="1">
            <a:off x="6715125" y="3786188"/>
            <a:ext cx="1285875" cy="206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 flipV="1">
            <a:off x="6643688" y="4214813"/>
            <a:ext cx="1285875" cy="206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V="1">
            <a:off x="6215063" y="4714875"/>
            <a:ext cx="1285875" cy="206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714375"/>
            <a:ext cx="35115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8" name="图片 11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5929313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'A': printf("85</a:t>
            </a:r>
            <a:r>
              <a:rPr lang="zh-CN" altLang="zh-CN" sz="2800"/>
              <a:t>～</a:t>
            </a:r>
            <a:r>
              <a:rPr lang="en-US" altLang="zh-CN" sz="2800"/>
              <a:t>100\n");break;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'B': printf("70</a:t>
            </a:r>
            <a:r>
              <a:rPr lang="zh-CN" altLang="zh-CN" sz="2800"/>
              <a:t>～</a:t>
            </a:r>
            <a:r>
              <a:rPr lang="en-US" altLang="zh-CN" sz="2800"/>
              <a:t>84\n");break;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'C':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   </a:t>
            </a:r>
            <a:endParaRPr lang="zh-CN" altLang="zh-CN" sz="280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V="1">
            <a:off x="2857500" y="3286125"/>
            <a:ext cx="5357813" cy="7143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flipV="1">
            <a:off x="2857500" y="3786188"/>
            <a:ext cx="5143500" cy="714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29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5786438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scanf("%c",&amp;grade);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printf("Your score:");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switch(grade)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{ case </a:t>
            </a:r>
            <a:r>
              <a:rPr lang="en-US" altLang="zh-CN" sz="2800">
                <a:solidFill>
                  <a:srgbClr val="00B050"/>
                </a:solidFill>
              </a:rPr>
              <a:t>'A‘</a:t>
            </a:r>
            <a:r>
              <a:rPr lang="en-US" altLang="zh-CN" sz="2800"/>
              <a:t>: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</a:t>
            </a:r>
            <a:r>
              <a:rPr lang="en-US" altLang="zh-CN" sz="2800">
                <a:solidFill>
                  <a:srgbClr val="00B050"/>
                </a:solidFill>
              </a:rPr>
              <a:t>'B‘</a:t>
            </a:r>
            <a:r>
              <a:rPr lang="en-US" altLang="zh-CN" sz="2800"/>
              <a:t>: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</a:t>
            </a:r>
            <a:r>
              <a:rPr lang="en-US" altLang="zh-CN" sz="2800">
                <a:solidFill>
                  <a:srgbClr val="00B050"/>
                </a:solidFill>
              </a:rPr>
              <a:t>'C'</a:t>
            </a:r>
            <a:r>
              <a:rPr lang="en-US" altLang="zh-CN" sz="2800"/>
              <a:t>: printf("60</a:t>
            </a:r>
            <a:r>
              <a:rPr lang="zh-CN" altLang="zh-CN" sz="2800"/>
              <a:t>～</a:t>
            </a:r>
            <a:r>
              <a:rPr lang="en-US" altLang="zh-CN" sz="2800"/>
              <a:t>69\n");break;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case 'D': printf("&lt;60\n");break;   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default:  printf("enter data error!\n");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71813"/>
            <a:ext cx="32575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图片 7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9D138D"/>
                </a:solidFill>
              </a:rPr>
              <a:t>if (disc&lt;0) </a:t>
            </a:r>
            <a:endParaRPr lang="zh-CN" altLang="zh-CN" sz="2800" dirty="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     </a:t>
            </a:r>
            <a:r>
              <a:rPr lang="en-US" altLang="zh-CN" sz="2800" dirty="0" err="1">
                <a:solidFill>
                  <a:srgbClr val="9D138D"/>
                </a:solidFill>
              </a:rPr>
              <a:t>printf</a:t>
            </a:r>
            <a:r>
              <a:rPr lang="en-US" altLang="zh-CN" sz="2800" dirty="0">
                <a:solidFill>
                  <a:srgbClr val="9D138D"/>
                </a:solidFill>
              </a:rPr>
              <a:t>(“has not real roots\n”); </a:t>
            </a:r>
            <a:endParaRPr lang="zh-CN" altLang="zh-CN" sz="2800" dirty="0">
              <a:solidFill>
                <a:srgbClr val="9D138D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B050"/>
                </a:solidFill>
              </a:rPr>
              <a:t>else                                 </a:t>
            </a:r>
            <a:r>
              <a:rPr lang="zh-CN" altLang="zh-CN" sz="28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{  p=-b/(2.0*a);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q=sqrt(disc)/(2.0*a);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x1=</a:t>
            </a:r>
            <a:r>
              <a:rPr lang="en-US" altLang="zh-CN" sz="2800" dirty="0" err="1">
                <a:solidFill>
                  <a:srgbClr val="00B050"/>
                </a:solidFill>
              </a:rPr>
              <a:t>p+q</a:t>
            </a:r>
            <a:r>
              <a:rPr lang="en-US" altLang="zh-CN" sz="2800" dirty="0">
                <a:solidFill>
                  <a:srgbClr val="00B050"/>
                </a:solidFill>
              </a:rPr>
              <a:t>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x2=p-q; 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</a:t>
            </a:r>
            <a:r>
              <a:rPr lang="en-US" altLang="zh-CN" sz="2800" dirty="0" err="1">
                <a:solidFill>
                  <a:srgbClr val="00B050"/>
                </a:solidFill>
              </a:rPr>
              <a:t>printf</a:t>
            </a:r>
            <a:r>
              <a:rPr lang="en-US" altLang="zh-CN" sz="2800" dirty="0">
                <a:solidFill>
                  <a:srgbClr val="00B050"/>
                </a:solidFill>
              </a:rPr>
              <a:t>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                   x2=%7.2f\n”,x1,x2);   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}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return 0;</a:t>
            </a:r>
            <a:endParaRPr lang="zh-CN" altLang="zh-CN" sz="2800" dirty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88" y="714375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-15&lt;0</a:t>
            </a:r>
            <a:r>
              <a:rPr lang="zh-CN" altLang="en-US" sz="3200" b="1">
                <a:solidFill>
                  <a:srgbClr val="FF0000"/>
                </a:solidFill>
              </a:rPr>
              <a:t>为真</a:t>
            </a:r>
          </a:p>
        </p:txBody>
      </p:sp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785938"/>
            <a:ext cx="48688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214438" y="1714500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5" name="图片 8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9017"/>
            <a:ext cx="8162925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练习</a:t>
            </a:r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57500"/>
            <a:ext cx="34290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643063"/>
            <a:ext cx="5367337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63" y="4714875"/>
            <a:ext cx="3000375" cy="1143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B90E6A-8E0C-4BDB-AA3D-67254692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0125"/>
            <a:ext cx="9144000" cy="6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4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14438"/>
            <a:ext cx="7929562" cy="4429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4.7】</a:t>
            </a:r>
            <a:r>
              <a:rPr lang="zh-CN" altLang="zh-CN"/>
              <a:t>编写程序，用</a:t>
            </a:r>
            <a:r>
              <a:rPr lang="en-US" altLang="zh-CN"/>
              <a:t>switch</a:t>
            </a:r>
            <a:r>
              <a:rPr lang="zh-CN" altLang="zh-CN"/>
              <a:t>语句处理菜单命令。</a:t>
            </a:r>
            <a:endParaRPr lang="en-US" altLang="zh-CN"/>
          </a:p>
          <a:p>
            <a:r>
              <a:rPr lang="zh-CN" altLang="zh-CN"/>
              <a:t>解题思路：在许多应用程序中，用菜单对流程进行控制，例如从键盘输入一个</a:t>
            </a:r>
            <a:r>
              <a:rPr lang="en-US" altLang="zh-CN"/>
              <a:t>’A’</a:t>
            </a:r>
            <a:r>
              <a:rPr lang="zh-CN" altLang="zh-CN"/>
              <a:t>或</a:t>
            </a:r>
            <a:r>
              <a:rPr lang="en-US" altLang="zh-CN"/>
              <a:t>’a’</a:t>
            </a:r>
            <a:r>
              <a:rPr lang="zh-CN" altLang="zh-CN"/>
              <a:t>字符，就会执行</a:t>
            </a:r>
            <a:r>
              <a:rPr lang="en-US" altLang="zh-CN"/>
              <a:t>A</a:t>
            </a:r>
            <a:r>
              <a:rPr lang="zh-CN" altLang="zh-CN"/>
              <a:t>操作，输入一个</a:t>
            </a:r>
            <a:r>
              <a:rPr lang="en-US" altLang="zh-CN"/>
              <a:t>’B’</a:t>
            </a:r>
            <a:r>
              <a:rPr lang="zh-CN" altLang="zh-CN"/>
              <a:t>或</a:t>
            </a:r>
            <a:r>
              <a:rPr lang="en-US" altLang="zh-CN"/>
              <a:t>’b’</a:t>
            </a:r>
            <a:r>
              <a:rPr lang="zh-CN" altLang="zh-CN"/>
              <a:t>字符，就会执行</a:t>
            </a:r>
            <a:r>
              <a:rPr lang="en-US" altLang="zh-CN"/>
              <a:t>B</a:t>
            </a:r>
            <a:r>
              <a:rPr lang="zh-CN" altLang="zh-CN"/>
              <a:t>操作，等等。</a:t>
            </a: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3975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"/>
            <a:ext cx="8429625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void action1(int,int),action2(int,int);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char ch;  int a=15,b=23;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ch=getchar();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switch(ch)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{ </a:t>
            </a:r>
            <a:r>
              <a:rPr lang="en-US" altLang="zh-CN" sz="2800">
                <a:solidFill>
                  <a:srgbClr val="00B050"/>
                </a:solidFill>
              </a:rPr>
              <a:t>case 'a':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case ‘A’: action1(a,b);break; </a:t>
            </a:r>
            <a:r>
              <a:rPr lang="en-US" altLang="zh-CN" sz="2800"/>
              <a:t> 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 </a:t>
            </a:r>
            <a:r>
              <a:rPr lang="en-US" altLang="zh-CN" sz="2800">
                <a:solidFill>
                  <a:srgbClr val="9D138D"/>
                </a:solidFill>
              </a:rPr>
              <a:t>case 'b':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 case ‘B’: action2(a,b);break; </a:t>
            </a:r>
            <a:r>
              <a:rPr lang="en-US" altLang="zh-CN" sz="2800"/>
              <a:t> 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 default:  putchar(‘\a’);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49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500313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en-US" sz="2800" b="1">
                <a:solidFill>
                  <a:srgbClr val="0000CC"/>
                </a:solidFill>
              </a:rPr>
              <a:t>或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000375" y="3857625"/>
            <a:ext cx="2571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86125" y="3833813"/>
            <a:ext cx="5214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</a:rPr>
              <a:t>action1</a:t>
            </a:r>
            <a:r>
              <a:rPr lang="zh-CN" altLang="zh-CN" sz="2800" b="1">
                <a:solidFill>
                  <a:srgbClr val="0000CC"/>
                </a:solidFill>
              </a:rPr>
              <a:t>函数，执行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zh-CN" sz="2800" b="1">
                <a:solidFill>
                  <a:srgbClr val="0000CC"/>
                </a:solidFill>
              </a:rPr>
              <a:t>操作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071938" y="285750"/>
            <a:ext cx="4786312" cy="19288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void action1(</a:t>
            </a:r>
            <a:r>
              <a:rPr lang="en-US" altLang="zh-CN" sz="2800" b="1" dirty="0" err="1">
                <a:solidFill>
                  <a:srgbClr val="00B050"/>
                </a:solidFill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</a:rPr>
              <a:t> </a:t>
            </a:r>
            <a:r>
              <a:rPr lang="en-US" altLang="zh-CN" sz="2800" b="1" dirty="0" err="1">
                <a:solidFill>
                  <a:srgbClr val="00B050"/>
                </a:solidFill>
              </a:rPr>
              <a:t>x,int</a:t>
            </a:r>
            <a:r>
              <a:rPr lang="en-US" altLang="zh-CN" sz="2800" b="1" dirty="0">
                <a:solidFill>
                  <a:srgbClr val="00B050"/>
                </a:solidFill>
              </a:rPr>
              <a:t> y) </a:t>
            </a:r>
          </a:p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{</a:t>
            </a:r>
            <a:endParaRPr lang="zh-CN" altLang="zh-CN" sz="28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    </a:t>
            </a:r>
            <a:r>
              <a:rPr lang="en-US" altLang="zh-CN" sz="2800" b="1" dirty="0" err="1">
                <a:solidFill>
                  <a:srgbClr val="00B050"/>
                </a:solidFill>
              </a:rPr>
              <a:t>printf</a:t>
            </a:r>
            <a:r>
              <a:rPr lang="en-US" altLang="zh-CN" sz="2800" b="1" dirty="0">
                <a:solidFill>
                  <a:srgbClr val="00B050"/>
                </a:solidFill>
              </a:rPr>
              <a:t>("</a:t>
            </a:r>
            <a:r>
              <a:rPr lang="en-US" altLang="zh-CN" sz="2800" b="1" dirty="0" err="1">
                <a:solidFill>
                  <a:srgbClr val="00B050"/>
                </a:solidFill>
              </a:rPr>
              <a:t>x+y</a:t>
            </a:r>
            <a:r>
              <a:rPr lang="en-US" altLang="zh-CN" sz="2800" b="1" dirty="0">
                <a:solidFill>
                  <a:srgbClr val="00B050"/>
                </a:solidFill>
              </a:rPr>
              <a:t>=%d\n",</a:t>
            </a:r>
            <a:r>
              <a:rPr lang="en-US" altLang="zh-CN" sz="2800" b="1" dirty="0" err="1">
                <a:solidFill>
                  <a:srgbClr val="00B050"/>
                </a:solidFill>
              </a:rPr>
              <a:t>x+y</a:t>
            </a:r>
            <a:r>
              <a:rPr lang="en-US" altLang="zh-CN" sz="2800" b="1" dirty="0">
                <a:solidFill>
                  <a:srgbClr val="00B050"/>
                </a:solidFill>
              </a:rPr>
              <a:t>);</a:t>
            </a:r>
            <a:endParaRPr lang="zh-CN" altLang="zh-CN" sz="2800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}</a:t>
            </a:r>
            <a:endParaRPr lang="zh-CN" altLang="zh-CN" sz="2800" b="1" dirty="0">
              <a:solidFill>
                <a:srgbClr val="00B050"/>
              </a:solidFill>
            </a:endParaRPr>
          </a:p>
          <a:p>
            <a:pPr eaLnBrk="1" hangingPunct="1"/>
            <a:endParaRPr lang="zh-CN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85003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7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"/>
            <a:ext cx="8429625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int main()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{ void action1(int,int),action2(int,int);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char ch;  int a=15,b=23;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ch=getchar();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switch(ch)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{ </a:t>
            </a:r>
            <a:r>
              <a:rPr lang="en-US" altLang="zh-CN" sz="2800">
                <a:solidFill>
                  <a:srgbClr val="00B050"/>
                </a:solidFill>
              </a:rPr>
              <a:t>case 'a':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B050"/>
                </a:solidFill>
              </a:rPr>
              <a:t>      case ‘A’: action1(a,b);break;  </a:t>
            </a:r>
            <a:endParaRPr lang="zh-CN" altLang="zh-CN" sz="280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   </a:t>
            </a:r>
            <a:r>
              <a:rPr lang="en-US" altLang="zh-CN" sz="2800">
                <a:solidFill>
                  <a:srgbClr val="9D138D"/>
                </a:solidFill>
              </a:rPr>
              <a:t>case 'b':</a:t>
            </a:r>
            <a:endParaRPr lang="zh-CN" altLang="zh-CN" sz="280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9D138D"/>
                </a:solidFill>
              </a:rPr>
              <a:t>      case ‘B’: action2(a,b);break; </a:t>
            </a:r>
            <a:r>
              <a:rPr lang="en-US" altLang="zh-CN" sz="2800"/>
              <a:t> 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	   default:  putchar(‘\a’); 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}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500313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en-US" sz="2800" b="1">
                <a:solidFill>
                  <a:srgbClr val="0000CC"/>
                </a:solidFill>
              </a:rPr>
              <a:t>或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000375" y="4786313"/>
            <a:ext cx="2571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71813" y="3857625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调用</a:t>
            </a:r>
            <a:r>
              <a:rPr lang="en-US" altLang="zh-CN" sz="2800" b="1">
                <a:solidFill>
                  <a:srgbClr val="0000CC"/>
                </a:solidFill>
              </a:rPr>
              <a:t>action2</a:t>
            </a:r>
            <a:r>
              <a:rPr lang="zh-CN" altLang="zh-CN" sz="2800" b="1">
                <a:solidFill>
                  <a:srgbClr val="0000CC"/>
                </a:solidFill>
              </a:rPr>
              <a:t>函数，执行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zh-CN" sz="2800" b="1">
                <a:solidFill>
                  <a:srgbClr val="0000CC"/>
                </a:solidFill>
              </a:rPr>
              <a:t>操作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929063" y="214313"/>
            <a:ext cx="5072062" cy="19288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9D138D"/>
                </a:solidFill>
              </a:rPr>
              <a:t>void action2(</a:t>
            </a:r>
            <a:r>
              <a:rPr lang="en-US" altLang="zh-CN" sz="2800" b="1" dirty="0" err="1">
                <a:solidFill>
                  <a:srgbClr val="9D138D"/>
                </a:solidFill>
              </a:rPr>
              <a:t>int</a:t>
            </a:r>
            <a:r>
              <a:rPr lang="en-US" altLang="zh-CN" sz="2800" b="1" dirty="0">
                <a:solidFill>
                  <a:srgbClr val="9D138D"/>
                </a:solidFill>
              </a:rPr>
              <a:t> </a:t>
            </a:r>
            <a:r>
              <a:rPr lang="en-US" altLang="zh-CN" sz="2800" b="1" dirty="0" err="1">
                <a:solidFill>
                  <a:srgbClr val="9D138D"/>
                </a:solidFill>
              </a:rPr>
              <a:t>x,int</a:t>
            </a:r>
            <a:r>
              <a:rPr lang="en-US" altLang="zh-CN" sz="2800" b="1" dirty="0">
                <a:solidFill>
                  <a:srgbClr val="9D138D"/>
                </a:solidFill>
              </a:rPr>
              <a:t> y)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9D138D"/>
                </a:solidFill>
              </a:rPr>
              <a:t>{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9D138D"/>
                </a:solidFill>
              </a:rPr>
              <a:t>  </a:t>
            </a:r>
            <a:r>
              <a:rPr lang="en-US" altLang="zh-CN" sz="2800" b="1" dirty="0" err="1">
                <a:solidFill>
                  <a:srgbClr val="9D138D"/>
                </a:solidFill>
              </a:rPr>
              <a:t>printf</a:t>
            </a:r>
            <a:r>
              <a:rPr lang="en-US" altLang="zh-CN" sz="2800" b="1" dirty="0">
                <a:solidFill>
                  <a:srgbClr val="9D138D"/>
                </a:solidFill>
              </a:rPr>
              <a:t>("x*y=%d\</a:t>
            </a:r>
            <a:r>
              <a:rPr lang="en-US" altLang="zh-CN" sz="2800" b="1" dirty="0" err="1">
                <a:solidFill>
                  <a:srgbClr val="9D138D"/>
                </a:solidFill>
              </a:rPr>
              <a:t>n",x</a:t>
            </a:r>
            <a:r>
              <a:rPr lang="en-US" altLang="zh-CN" sz="2800" b="1" dirty="0">
                <a:solidFill>
                  <a:srgbClr val="9D138D"/>
                </a:solidFill>
              </a:rPr>
              <a:t>*y);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9D138D"/>
                </a:solidFill>
              </a:rPr>
              <a:t>}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eaLnBrk="1" hangingPunct="1"/>
            <a:endParaRPr lang="zh-CN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86027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"/>
            <a:ext cx="8429625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{ void action1(</a:t>
            </a:r>
            <a:r>
              <a:rPr lang="en-US" altLang="zh-CN" sz="2800" dirty="0" err="1"/>
              <a:t>int,int</a:t>
            </a:r>
            <a:r>
              <a:rPr lang="en-US" altLang="zh-CN" sz="2800" dirty="0"/>
              <a:t>),action2(</a:t>
            </a:r>
            <a:r>
              <a:rPr lang="en-US" altLang="zh-CN" sz="2800" dirty="0" err="1"/>
              <a:t>int,int</a:t>
            </a:r>
            <a:r>
              <a:rPr lang="en-US" altLang="zh-CN" sz="2800" dirty="0"/>
              <a:t>);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char 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;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a=15,b=23;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=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();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switch(</a:t>
            </a:r>
            <a:r>
              <a:rPr lang="en-US" altLang="zh-CN" sz="2800" dirty="0" err="1"/>
              <a:t>ch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{ case 'a':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‘A’: action1(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);break;  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'b':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   case ‘B’: action2(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);break;  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	   default: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(‘\a’); 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}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   return 0;</a:t>
            </a:r>
            <a:endParaRPr lang="zh-CN" altLang="zh-CN" sz="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/>
              <a:t>}</a:t>
            </a:r>
            <a:endParaRPr lang="zh-CN" altLang="zh-CN" sz="2800" dirty="0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500313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输入其他字符</a:t>
            </a: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000375" y="5286375"/>
            <a:ext cx="2571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14750" y="5357813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发出警告</a:t>
            </a:r>
          </a:p>
        </p:txBody>
      </p:sp>
      <p:pic>
        <p:nvPicPr>
          <p:cNvPr id="87050" name="图片 10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715375" cy="5286375"/>
          </a:xfrm>
        </p:spPr>
        <p:txBody>
          <a:bodyPr/>
          <a:lstStyle/>
          <a:p>
            <a:r>
              <a:rPr lang="zh-CN" altLang="zh-CN"/>
              <a:t>这是一个非常简单的示意程序</a:t>
            </a:r>
          </a:p>
          <a:p>
            <a:r>
              <a:rPr lang="zh-CN" altLang="zh-CN"/>
              <a:t>实际应用中，所指定的操作可能比较复杂： </a:t>
            </a:r>
          </a:p>
          <a:p>
            <a:pPr lvl="1"/>
            <a:r>
              <a:rPr lang="en-US" altLang="zh-CN"/>
              <a:t>A</a:t>
            </a:r>
            <a:r>
              <a:rPr lang="zh-CN" altLang="zh-CN"/>
              <a:t>：输入全班学生各门课的成绩</a:t>
            </a:r>
          </a:p>
          <a:p>
            <a:pPr lvl="1"/>
            <a:r>
              <a:rPr lang="en-US" altLang="zh-CN"/>
              <a:t>B</a:t>
            </a:r>
            <a:r>
              <a:rPr lang="zh-CN" altLang="zh-CN"/>
              <a:t>：计算并输出每个学生各门课的平均成绩</a:t>
            </a:r>
          </a:p>
          <a:p>
            <a:pPr lvl="1"/>
            <a:r>
              <a:rPr lang="en-US" altLang="zh-CN"/>
              <a:t>C</a:t>
            </a:r>
            <a:r>
              <a:rPr lang="zh-CN" altLang="zh-CN"/>
              <a:t>：计算并输出各门课的全班平均成绩</a:t>
            </a:r>
          </a:p>
          <a:p>
            <a:pPr lvl="1"/>
            <a:r>
              <a:rPr lang="en-US" altLang="zh-CN"/>
              <a:t>D</a:t>
            </a:r>
            <a:r>
              <a:rPr lang="zh-CN" altLang="zh-CN"/>
              <a:t>：对全班学生的平均成绩由高到低排序并输出</a:t>
            </a:r>
          </a:p>
          <a:p>
            <a:r>
              <a:rPr lang="zh-CN" altLang="zh-CN"/>
              <a:t>可以按以上思路编写程序，把各</a:t>
            </a:r>
            <a:r>
              <a:rPr lang="en-US" altLang="zh-CN"/>
              <a:t>action</a:t>
            </a:r>
            <a:r>
              <a:rPr lang="zh-CN" altLang="zh-CN"/>
              <a:t>函数设计成不同的功能以实现各要求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图片 6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71500"/>
            <a:ext cx="8786812" cy="76200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4.8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选择结构程序综合举例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643937" cy="3286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【</a:t>
            </a:r>
            <a:r>
              <a:rPr lang="zh-CN" altLang="zh-CN"/>
              <a:t>例</a:t>
            </a:r>
            <a:r>
              <a:rPr lang="en-US" altLang="zh-CN"/>
              <a:t>4.8】</a:t>
            </a:r>
            <a:r>
              <a:rPr lang="zh-CN" altLang="zh-CN"/>
              <a:t>写一程序，判断某一年是否闰年。</a:t>
            </a:r>
            <a:endParaRPr lang="en-US" altLang="zh-CN"/>
          </a:p>
          <a:p>
            <a:r>
              <a:rPr lang="zh-CN" altLang="zh-CN"/>
              <a:t>解题思路：在前面已介绍过判别闰年的方法</a:t>
            </a:r>
            <a:endParaRPr lang="en-US" altLang="zh-CN"/>
          </a:p>
          <a:p>
            <a:r>
              <a:rPr lang="zh-CN" altLang="en-US"/>
              <a:t>本例</a:t>
            </a:r>
            <a:r>
              <a:rPr lang="zh-CN" altLang="zh-CN"/>
              <a:t>用不同的方法编写程序</a:t>
            </a:r>
          </a:p>
        </p:txBody>
      </p:sp>
      <p:sp>
        <p:nvSpPr>
          <p:cNvPr id="901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20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71500"/>
            <a:ext cx="8786812" cy="762000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4.8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选择结构程序综合举例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248650" cy="3857625"/>
          </a:xfrm>
        </p:spPr>
        <p:txBody>
          <a:bodyPr/>
          <a:lstStyle/>
          <a:p>
            <a:r>
              <a:rPr lang="zh-CN" altLang="zh-CN" sz="2800"/>
              <a:t>用变量</a:t>
            </a:r>
            <a:r>
              <a:rPr lang="en-US" altLang="zh-CN" sz="2800"/>
              <a:t>leap</a:t>
            </a:r>
            <a:r>
              <a:rPr lang="zh-CN" altLang="zh-CN" sz="2800"/>
              <a:t>代表是否闰年的信息。</a:t>
            </a:r>
            <a:endParaRPr lang="zh-CN" altLang="en-US" sz="2800"/>
          </a:p>
          <a:p>
            <a:r>
              <a:rPr lang="zh-CN" altLang="zh-CN" sz="2800"/>
              <a:t>若闰年，令</a:t>
            </a:r>
            <a:r>
              <a:rPr lang="en-US" altLang="zh-CN" sz="2800"/>
              <a:t>leap=1</a:t>
            </a:r>
            <a:r>
              <a:rPr lang="zh-CN" altLang="zh-CN" sz="2800"/>
              <a:t>；非闰年，</a:t>
            </a:r>
            <a:r>
              <a:rPr lang="en-US" altLang="zh-CN" sz="2800"/>
              <a:t>leap=0</a:t>
            </a:r>
            <a:r>
              <a:rPr lang="zh-CN" altLang="zh-CN" sz="2800"/>
              <a:t>。</a:t>
            </a:r>
            <a:endParaRPr lang="zh-CN" altLang="en-US" sz="2800"/>
          </a:p>
          <a:p>
            <a:r>
              <a:rPr lang="zh-CN" altLang="zh-CN" sz="2800"/>
              <a:t>最后判断</a:t>
            </a:r>
            <a:r>
              <a:rPr lang="en-US" altLang="zh-CN" sz="2800"/>
              <a:t>leap</a:t>
            </a:r>
            <a:r>
              <a:rPr lang="zh-CN" altLang="zh-CN" sz="2800"/>
              <a:t>是否为１（真），若是，则输出“闰年”信息</a:t>
            </a:r>
            <a:endParaRPr lang="en-US" altLang="zh-CN" sz="2800"/>
          </a:p>
        </p:txBody>
      </p:sp>
      <p:sp>
        <p:nvSpPr>
          <p:cNvPr id="911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1144" name="图片 7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8" y="3573463"/>
            <a:ext cx="5767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int main()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{int year,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printf("enter year:"); scanf("%d",&amp;year);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(year%4==0)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if(year%100==0)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     if(year%400==0)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)     printf("%d is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printf("%d is not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printf("a leap year.\n");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7563" y="857250"/>
            <a:ext cx="2357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标志变量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2071688" y="1357313"/>
            <a:ext cx="10001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428625" y="5000625"/>
            <a:ext cx="16430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86188" y="4000500"/>
            <a:ext cx="421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与</a:t>
            </a:r>
            <a:r>
              <a:rPr lang="en-US" altLang="zh-CN" sz="2800" b="1">
                <a:solidFill>
                  <a:srgbClr val="0000CC"/>
                </a:solidFill>
              </a:rPr>
              <a:t>if (leap!=0)</a:t>
            </a:r>
            <a:r>
              <a:rPr lang="zh-CN" altLang="zh-CN" sz="2800" b="1">
                <a:solidFill>
                  <a:srgbClr val="0000CC"/>
                </a:solidFill>
              </a:rPr>
              <a:t>含义相同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92171" name="图片 10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int main()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{int year,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printf("enter year:"); scanf("%d",&amp;year);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(year%4==0)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if(year%100==0)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     if(year%400==0)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)     printf("%d is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printf("%d is not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printf("a leap year.\n");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5400000">
            <a:off x="964407" y="3178969"/>
            <a:ext cx="7858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3438" y="3429000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采取锯齿形式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rot="5400000">
            <a:off x="71437" y="3143251"/>
            <a:ext cx="15716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rot="5400000">
            <a:off x="-821532" y="3107532"/>
            <a:ext cx="2500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385762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27000"/>
            <a:ext cx="5070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图片 12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215312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#include  &lt;math.h&gt;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int main ( ) 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{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double a,b,c,disc,x1,x2,p,q; </a:t>
            </a:r>
            <a:endParaRPr lang="zh-CN" altLang="zh-CN" sz="2800"/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scanf("%lf%lf%lf",&amp;a,&amp;b,&amp;c);</a:t>
            </a:r>
          </a:p>
          <a:p>
            <a:pPr>
              <a:buFont typeface="Wingdings" pitchFamily="2" charset="2"/>
              <a:buNone/>
            </a:pPr>
            <a:r>
              <a:rPr lang="en-US" altLang="zh-CN" sz="2800"/>
              <a:t>    disc=b*b-4*a*c;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85938" y="528637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</a:rPr>
              <a:t>计算</a:t>
            </a:r>
            <a:r>
              <a:rPr lang="en-US" altLang="zh-CN" sz="3200" b="1">
                <a:solidFill>
                  <a:srgbClr val="0000CC"/>
                </a:solidFill>
              </a:rPr>
              <a:t>b</a:t>
            </a:r>
            <a:r>
              <a:rPr lang="en-US" altLang="zh-CN" sz="3200" b="1" baseline="30000">
                <a:solidFill>
                  <a:srgbClr val="0000CC"/>
                </a:solidFill>
              </a:rPr>
              <a:t>2</a:t>
            </a:r>
            <a:r>
              <a:rPr lang="en-US" altLang="zh-CN" sz="3200" b="1">
                <a:solidFill>
                  <a:srgbClr val="0000CC"/>
                </a:solidFill>
              </a:rPr>
              <a:t>-4ac</a:t>
            </a:r>
            <a:r>
              <a:rPr lang="zh-CN" altLang="en-US" sz="3200" b="1">
                <a:solidFill>
                  <a:srgbClr val="0000CC"/>
                </a:solidFill>
              </a:rPr>
              <a:t>，</a:t>
            </a:r>
            <a:r>
              <a:rPr lang="en-US" altLang="zh-CN" sz="3200" b="1">
                <a:solidFill>
                  <a:srgbClr val="0000CC"/>
                </a:solidFill>
              </a:rPr>
              <a:t>disc</a:t>
            </a:r>
            <a:r>
              <a:rPr lang="zh-CN" altLang="en-US" sz="3200" b="1">
                <a:solidFill>
                  <a:srgbClr val="0000CC"/>
                </a:solidFill>
              </a:rPr>
              <a:t>的值变为</a:t>
            </a:r>
            <a:r>
              <a:rPr lang="en-US" altLang="zh-CN" sz="3200" b="1">
                <a:solidFill>
                  <a:srgbClr val="FF0000"/>
                </a:solidFill>
              </a:rPr>
              <a:t>8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071563" y="4643438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14813"/>
            <a:ext cx="15859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图片 9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int main()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{int year,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printf("enter year:"); scanf("%d",&amp;year);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(year%4==0)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if(year%100==0)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     if(year%400==0)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)     printf("%d is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printf("%d is not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printf("a leap year.\n");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28625" y="1785938"/>
            <a:ext cx="6786563" cy="2786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125" y="4786313"/>
            <a:ext cx="6858000" cy="1816100"/>
          </a:xfrm>
          <a:prstGeom prst="rect">
            <a:avLst/>
          </a:prstGeom>
          <a:solidFill>
            <a:srgbClr val="0000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if(year%4!=0)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 (year%100!=0)  leap=1;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if(year%400!=0) 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 </a:t>
            </a:r>
            <a:r>
              <a:rPr lang="zh-CN" altLang="zh-CN" sz="2800" b="1" dirty="0">
                <a:solidFill>
                  <a:srgbClr val="FFFF00"/>
                </a:solidFill>
                <a:latin typeface="+mn-lt"/>
                <a:ea typeface="+mn-ea"/>
              </a:rPr>
              <a:t>　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leap=1;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94217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int main()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{int year,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printf("enter year:"); scanf("%d",&amp;year);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(year%4==0)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if(year%100==0)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	       if(year%400==0)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	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  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=1;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  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=0;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if (</a:t>
            </a:r>
            <a:r>
              <a:rPr lang="en-US" altLang="zh-CN" sz="2800">
                <a:solidFill>
                  <a:srgbClr val="00B050"/>
                </a:solidFill>
              </a:rPr>
              <a:t>leap</a:t>
            </a:r>
            <a:r>
              <a:rPr lang="en-US" altLang="zh-CN" sz="2800"/>
              <a:t>)     printf("%d is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else  printf("%d is not ",year);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printf("a leap year.\n");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/>
              <a:t>}</a:t>
            </a:r>
            <a:endParaRPr lang="zh-CN" altLang="zh-CN" sz="280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9" name="矩形 12"/>
          <p:cNvSpPr>
            <a:spLocks noChangeArrowheads="1"/>
          </p:cNvSpPr>
          <p:nvPr/>
        </p:nvSpPr>
        <p:spPr bwMode="auto">
          <a:xfrm>
            <a:off x="428625" y="1785938"/>
            <a:ext cx="6786563" cy="2786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2938" y="4586288"/>
            <a:ext cx="7643812" cy="2246312"/>
          </a:xfrm>
          <a:prstGeom prst="rect">
            <a:avLst/>
          </a:prstGeom>
          <a:solidFill>
            <a:srgbClr val="0000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if((year%4==0 &amp;&amp; year%100!=0) 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                    || (year%400==0))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leap=1;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 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leap=0;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95241" name="图片 8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857250"/>
            <a:ext cx="7929562" cy="785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 【</a:t>
            </a:r>
            <a:r>
              <a:rPr lang="zh-CN" altLang="zh-CN" sz="2800"/>
              <a:t>例</a:t>
            </a:r>
            <a:r>
              <a:rPr lang="en-US" altLang="zh-CN" sz="2800"/>
              <a:t>4.9】</a:t>
            </a:r>
            <a:r>
              <a:rPr lang="zh-CN" altLang="zh-CN" sz="2800"/>
              <a:t>求</a:t>
            </a:r>
            <a:r>
              <a:rPr lang="en-US" altLang="zh-CN" sz="2800"/>
              <a:t>                         </a:t>
            </a:r>
            <a:r>
              <a:rPr lang="zh-CN" altLang="zh-CN" sz="2800"/>
              <a:t>方程的解。</a:t>
            </a:r>
          </a:p>
        </p:txBody>
      </p:sp>
      <p:sp>
        <p:nvSpPr>
          <p:cNvPr id="51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2808288" y="836613"/>
          <a:ext cx="32766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836613"/>
                        <a:ext cx="327660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642938" y="1643063"/>
            <a:ext cx="7929562" cy="4857750"/>
            <a:chOff x="571472" y="1714488"/>
            <a:chExt cx="7929618" cy="4857784"/>
          </a:xfrm>
        </p:grpSpPr>
        <p:sp>
          <p:nvSpPr>
            <p:cNvPr id="5139" name="Rectangle 3"/>
            <p:cNvSpPr txBox="1">
              <a:spLocks noChangeArrowheads="1"/>
            </p:cNvSpPr>
            <p:nvPr/>
          </p:nvSpPr>
          <p:spPr bwMode="auto">
            <a:xfrm>
              <a:off x="571472" y="1714488"/>
              <a:ext cx="7929618" cy="485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itchFamily="2" charset="2"/>
                <a:buChar char="Ø"/>
              </a:pPr>
              <a:r>
                <a:rPr lang="zh-CN" altLang="zh-CN" sz="3200" b="1"/>
                <a:t>解题思路：</a:t>
              </a:r>
              <a:r>
                <a:rPr lang="zh-CN" altLang="en-US" sz="3200" b="1"/>
                <a:t>处理以下各情况</a:t>
              </a:r>
              <a:endParaRPr lang="en-US" altLang="zh-CN" sz="3200" b="1"/>
            </a:p>
            <a:p>
              <a:pPr lvl="1" eaLnBrk="1" hangingPunct="1">
                <a:lnSpc>
                  <a:spcPct val="120000"/>
                </a:lnSpc>
              </a:pPr>
              <a:r>
                <a:rPr lang="zh-CN" altLang="zh-CN" sz="3200" b="1"/>
                <a:t>①</a:t>
              </a:r>
              <a:r>
                <a:rPr lang="en-US" altLang="zh-CN" sz="3200" b="1"/>
                <a:t> </a:t>
              </a:r>
              <a:r>
                <a:rPr lang="zh-CN" altLang="zh-CN" sz="3200" b="1"/>
                <a:t>ａ＝０，不是二次方程</a:t>
              </a:r>
              <a:endParaRPr lang="en-US" altLang="zh-CN" sz="3200" b="1"/>
            </a:p>
            <a:p>
              <a:pPr lvl="1" eaLnBrk="1" hangingPunct="1">
                <a:lnSpc>
                  <a:spcPct val="120000"/>
                </a:lnSpc>
              </a:pPr>
              <a:r>
                <a:rPr lang="zh-CN" altLang="zh-CN" sz="3200" b="1"/>
                <a:t>② </a:t>
              </a:r>
              <a:r>
                <a:rPr lang="en-US" altLang="zh-CN" sz="3200" b="1"/>
                <a:t>                    </a:t>
              </a:r>
              <a:r>
                <a:rPr lang="zh-CN" altLang="zh-CN" sz="3200" b="1"/>
                <a:t>，有两个相等实根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200" b="1"/>
                <a:t>    </a:t>
              </a:r>
              <a:r>
                <a:rPr lang="zh-CN" altLang="zh-CN" sz="3200" b="1"/>
                <a:t>③</a:t>
              </a:r>
              <a:r>
                <a:rPr lang="en-US" altLang="zh-CN" sz="3200" b="1"/>
                <a:t>                     </a:t>
              </a:r>
              <a:r>
                <a:rPr lang="zh-CN" altLang="zh-CN" sz="3200" b="1"/>
                <a:t>，有两个不等实根。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3200" b="1"/>
                <a:t>    </a:t>
              </a:r>
              <a:r>
                <a:rPr lang="zh-CN" altLang="zh-CN" sz="3200" b="1"/>
                <a:t>④</a:t>
              </a:r>
              <a:r>
                <a:rPr lang="en-US" altLang="zh-CN" sz="3200" b="1"/>
                <a:t>                     </a:t>
              </a:r>
              <a:r>
                <a:rPr lang="zh-CN" altLang="zh-CN" sz="3200" b="1"/>
                <a:t>，有两个共轭复根。</a:t>
              </a:r>
              <a:endParaRPr lang="en-US" altLang="zh-CN" sz="3200" b="1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/>
                <a:t>          </a:t>
              </a:r>
              <a:r>
                <a:rPr lang="zh-CN" altLang="zh-CN" sz="2800" b="1"/>
                <a:t>应当以</a:t>
              </a:r>
              <a:r>
                <a:rPr lang="en-US" altLang="zh-CN" sz="2800" b="1"/>
                <a:t>p+qi</a:t>
              </a:r>
              <a:r>
                <a:rPr lang="zh-CN" altLang="zh-CN" sz="2800" b="1"/>
                <a:t>和</a:t>
              </a:r>
              <a:r>
                <a:rPr lang="en-US" altLang="zh-CN" sz="2800" b="1"/>
                <a:t>p-qi</a:t>
              </a:r>
              <a:r>
                <a:rPr lang="zh-CN" altLang="zh-CN" sz="2800" b="1"/>
                <a:t>的形式输出复根</a:t>
              </a:r>
              <a:endParaRPr lang="en-US" altLang="zh-CN" sz="2800" b="1"/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/>
                <a:t>          </a:t>
              </a:r>
              <a:r>
                <a:rPr lang="zh-CN" altLang="zh-CN" sz="2800" b="1"/>
                <a:t>其中，</a:t>
              </a:r>
              <a:r>
                <a:rPr lang="en-US" altLang="zh-CN" sz="2800" b="1"/>
                <a:t>p=-b/2a</a:t>
              </a:r>
              <a:r>
                <a:rPr lang="zh-CN" altLang="zh-CN" sz="2800" b="1"/>
                <a:t>，</a:t>
              </a:r>
              <a:r>
                <a:rPr lang="en-US" altLang="zh-CN" sz="2800" b="1"/>
                <a:t>q=(                 )/2a</a:t>
              </a:r>
              <a:endParaRPr lang="zh-CN" altLang="zh-CN" sz="2800" b="1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1714480" y="2933146"/>
            <a:ext cx="2143140" cy="54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公式" r:id="rId5" imgW="787058" imgH="203112" progId="Equation.3">
                    <p:embed/>
                  </p:oleObj>
                </mc:Choice>
                <mc:Fallback>
                  <p:oleObj name="公式" r:id="rId5" imgW="787058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2933146"/>
                          <a:ext cx="2143140" cy="54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5"/>
            <p:cNvGraphicFramePr>
              <a:graphicFrameLocks noChangeAspect="1"/>
            </p:cNvGraphicFramePr>
            <p:nvPr/>
          </p:nvGraphicFramePr>
          <p:xfrm>
            <a:off x="1670257" y="3534298"/>
            <a:ext cx="225880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公式" r:id="rId7" imgW="787058" imgH="203112" progId="Equation.3">
                    <p:embed/>
                  </p:oleObj>
                </mc:Choice>
                <mc:Fallback>
                  <p:oleObj name="公式" r:id="rId7" imgW="787058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257" y="3534298"/>
                          <a:ext cx="2258801" cy="571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7"/>
            <p:cNvGraphicFramePr>
              <a:graphicFrameLocks noChangeAspect="1"/>
            </p:cNvGraphicFramePr>
            <p:nvPr/>
          </p:nvGraphicFramePr>
          <p:xfrm>
            <a:off x="1676902" y="4093276"/>
            <a:ext cx="2204373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公式" r:id="rId9" imgW="774364" imgH="203112" progId="Equation.3">
                    <p:embed/>
                  </p:oleObj>
                </mc:Choice>
                <mc:Fallback>
                  <p:oleObj name="公式" r:id="rId9" imgW="774364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902" y="4093276"/>
                          <a:ext cx="2204373" cy="571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9"/>
            <p:cNvGraphicFramePr>
              <a:graphicFrameLocks noChangeAspect="1"/>
            </p:cNvGraphicFramePr>
            <p:nvPr/>
          </p:nvGraphicFramePr>
          <p:xfrm>
            <a:off x="4820174" y="5114742"/>
            <a:ext cx="1714512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公式" r:id="rId11" imgW="685800" imgH="254000" progId="Equation.3">
                    <p:embed/>
                  </p:oleObj>
                </mc:Choice>
                <mc:Fallback>
                  <p:oleObj name="公式" r:id="rId11" imgW="6858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174" y="5114742"/>
                          <a:ext cx="1714512" cy="6429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38" name="图片 18" descr="Untitled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44675"/>
            <a:ext cx="4987925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785813"/>
            <a:ext cx="8286750" cy="5429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math.h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{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double a,b,c,disc,x1,x2,realpart,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             </a:t>
            </a:r>
            <a:r>
              <a:rPr lang="en-US" altLang="zh-CN" sz="2800" dirty="0" err="1"/>
              <a:t>imagpart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lf,%lf,%lf",&amp;a,&amp;b,&amp;c</a:t>
            </a:r>
            <a:r>
              <a:rPr lang="en-US" altLang="zh-CN" sz="2800" dirty="0"/>
              <a:t>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("The equation ");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if(</a:t>
            </a:r>
            <a:r>
              <a:rPr lang="en-US" altLang="zh-CN" sz="2800" dirty="0" err="1"/>
              <a:t>fabs</a:t>
            </a:r>
            <a:r>
              <a:rPr lang="en-US" altLang="zh-CN" sz="2800" dirty="0"/>
              <a:t>(a)&lt;=1e-6)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("is not a quadratic\n");</a:t>
            </a:r>
            <a:endParaRPr lang="zh-CN" altLang="zh-CN" sz="2800" dirty="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643438" y="4857750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实型不能用</a:t>
            </a:r>
            <a:r>
              <a:rPr lang="en-US" altLang="zh-CN" sz="2800" b="1">
                <a:solidFill>
                  <a:srgbClr val="0000CC"/>
                </a:solidFill>
              </a:rPr>
              <a:t>if (a==0)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97293" name="图片 12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7313"/>
            <a:ext cx="8929688" cy="3857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 else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{disc=b*b-4*a*c;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if(</a:t>
            </a:r>
            <a:r>
              <a:rPr lang="en-US" altLang="zh-CN" sz="2800" dirty="0" err="1"/>
              <a:t>fabs</a:t>
            </a:r>
            <a:r>
              <a:rPr lang="en-US" altLang="zh-CN" sz="2800" dirty="0"/>
              <a:t>(disc)&lt;=1e-6)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("has two equal roots:%8.4f\n",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                                  -b/(2*a));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else</a:t>
            </a:r>
            <a:endParaRPr lang="zh-CN" altLang="zh-CN" sz="2800" dirty="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071938" y="1976438"/>
            <a:ext cx="500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先算</a:t>
            </a:r>
            <a:r>
              <a:rPr lang="en-US" altLang="zh-CN" sz="2800" b="1">
                <a:solidFill>
                  <a:srgbClr val="0000CC"/>
                </a:solidFill>
              </a:rPr>
              <a:t>disc</a:t>
            </a:r>
            <a:r>
              <a:rPr lang="zh-CN" altLang="zh-CN" sz="2800" b="1">
                <a:solidFill>
                  <a:srgbClr val="0000CC"/>
                </a:solidFill>
              </a:rPr>
              <a:t>，以减少重复计算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57750" y="2571750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不能用</a:t>
            </a:r>
            <a:r>
              <a:rPr lang="en-US" altLang="zh-CN" sz="2800" b="1">
                <a:solidFill>
                  <a:srgbClr val="0000CC"/>
                </a:solidFill>
              </a:rPr>
              <a:t>if (disc==0)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98318" name="图片 13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7250"/>
            <a:ext cx="8929688" cy="471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   if(disc&gt;1e-6)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	  {x1=(-</a:t>
            </a:r>
            <a:r>
              <a:rPr lang="en-US" altLang="zh-CN" sz="2800" dirty="0" err="1"/>
              <a:t>b+sqrt</a:t>
            </a:r>
            <a:r>
              <a:rPr lang="en-US" altLang="zh-CN" sz="2800" dirty="0"/>
              <a:t>(disc))/(2*a);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x2=(-b-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(disc))/(2*a);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("has distinct real roots:%8.4f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                         and %8.4f\n",x1,x2);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	  }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else</a:t>
            </a:r>
            <a:endParaRPr lang="zh-CN" altLang="zh-CN" sz="2800" dirty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9340" name="图片 11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57250"/>
            <a:ext cx="8501063" cy="56435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{ </a:t>
            </a:r>
            <a:r>
              <a:rPr lang="en-US" altLang="zh-CN" sz="2800" dirty="0" err="1"/>
              <a:t>realpart</a:t>
            </a:r>
            <a:r>
              <a:rPr lang="en-US" altLang="zh-CN" sz="2800" dirty="0"/>
              <a:t>=-b/(2*a);            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imagpart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sqrt</a:t>
            </a:r>
            <a:r>
              <a:rPr lang="en-US" altLang="zh-CN" sz="2800" dirty="0"/>
              <a:t>(-disc)/(2*a);     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 has complex roots:\n"); 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("%8.4f+%8.4f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en-US" altLang="zh-CN" sz="2800" dirty="0"/>
              <a:t>\n“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 ,</a:t>
            </a:r>
            <a:r>
              <a:rPr lang="en-US" altLang="zh-CN" sz="2800" dirty="0" err="1"/>
              <a:t>realpart,imagpart</a:t>
            </a:r>
            <a:r>
              <a:rPr lang="en-US" altLang="zh-CN" sz="2800" dirty="0"/>
              <a:t>);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("%8.4f-%8.4f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en-US" altLang="zh-CN" sz="2800" dirty="0"/>
              <a:t>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dirty="0" err="1"/>
              <a:t>realpart,imagpart</a:t>
            </a:r>
            <a:r>
              <a:rPr lang="en-US" altLang="zh-CN" sz="2800" dirty="0"/>
              <a:t>); 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	    }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}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    return 0;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/>
              <a:t>}  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 dirty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5042" name="Picture 2" descr="pic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786313"/>
            <a:ext cx="84216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5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57250"/>
            <a:ext cx="8501063" cy="56435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{ realpart=-b/(2*a);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imagpart=sqrt(-disc)/(2*a);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 has complex roots:\n"); 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printf("%8.4f+%8.4f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en-US" altLang="zh-CN" sz="2800"/>
              <a:t>\n“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,realpart,imagpart);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printf("%8.4f-%8.4f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en-US" altLang="zh-CN" sz="2800"/>
              <a:t>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realpart,imagpart);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6066" name="Picture 2" descr="pic4-9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572000"/>
            <a:ext cx="760253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57250"/>
            <a:ext cx="8501063" cy="56435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{ realpart=-b/(2*a);       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imagpart=sqrt(-disc)/(2*a);    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 has complex roots:\n"); 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printf("%8.4f+%8.4f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en-US" altLang="zh-CN" sz="2800"/>
              <a:t>\n“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 ,realpart,imagpart);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printf("%8.4f-%8.4f</a:t>
            </a:r>
            <a:r>
              <a:rPr lang="en-US" altLang="zh-CN" sz="2800">
                <a:solidFill>
                  <a:srgbClr val="FF0000"/>
                </a:solidFill>
              </a:rPr>
              <a:t>i</a:t>
            </a:r>
            <a:r>
              <a:rPr lang="en-US" altLang="zh-CN" sz="2800"/>
              <a:t>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                          realpart,imagpart); 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	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}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}  </a:t>
            </a:r>
            <a:endParaRPr lang="zh-CN" altLang="zh-CN" sz="280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2800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52963"/>
            <a:ext cx="8459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3" name="图片 12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9">
      <a:dk1>
        <a:srgbClr val="000000"/>
      </a:dk1>
      <a:lt1>
        <a:srgbClr val="F36721"/>
      </a:lt1>
      <a:dk2>
        <a:srgbClr val="000000"/>
      </a:dk2>
      <a:lt2>
        <a:srgbClr val="EAEAEA"/>
      </a:lt2>
      <a:accent1>
        <a:srgbClr val="FFFFFF"/>
      </a:accent1>
      <a:accent2>
        <a:srgbClr val="DDDDDD"/>
      </a:accent2>
      <a:accent3>
        <a:srgbClr val="F8B8AB"/>
      </a:accent3>
      <a:accent4>
        <a:srgbClr val="000000"/>
      </a:accent4>
      <a:accent5>
        <a:srgbClr val="FFFFFF"/>
      </a:accent5>
      <a:accent6>
        <a:srgbClr val="C8C8C8"/>
      </a:accent6>
      <a:hlink>
        <a:srgbClr val="000000"/>
      </a:hlink>
      <a:folHlink>
        <a:srgbClr val="969696"/>
      </a:folHlink>
    </a:clrScheme>
    <a:fontScheme name="Bold Stripe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6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73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7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DB0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8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9">
        <a:dk1>
          <a:srgbClr val="000000"/>
        </a:dk1>
        <a:lt1>
          <a:srgbClr val="F36721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8B8AB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ld Stripes 7">
    <a:dk1>
      <a:srgbClr val="000000"/>
    </a:dk1>
    <a:lt1>
      <a:srgbClr val="F36721"/>
    </a:lt1>
    <a:dk2>
      <a:srgbClr val="000000"/>
    </a:dk2>
    <a:lt2>
      <a:srgbClr val="EAEAEA"/>
    </a:lt2>
    <a:accent1>
      <a:srgbClr val="FFFFFF"/>
    </a:accent1>
    <a:accent2>
      <a:srgbClr val="DDDDDD"/>
    </a:accent2>
    <a:accent3>
      <a:srgbClr val="F8B8AB"/>
    </a:accent3>
    <a:accent4>
      <a:srgbClr val="000000"/>
    </a:accent4>
    <a:accent5>
      <a:srgbClr val="FFFFFF"/>
    </a:accent5>
    <a:accent6>
      <a:srgbClr val="C8C8C8"/>
    </a:accent6>
    <a:hlink>
      <a:srgbClr val="993300"/>
    </a:hlink>
    <a:folHlink>
      <a:srgbClr val="DB03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12488</TotalTime>
  <Words>7035</Words>
  <Application>Microsoft Office PowerPoint</Application>
  <PresentationFormat>全屏显示(4:3)</PresentationFormat>
  <Paragraphs>978</Paragraphs>
  <Slides>107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15" baseType="lpstr">
      <vt:lpstr>Arial</vt:lpstr>
      <vt:lpstr>Calibri</vt:lpstr>
      <vt:lpstr>Times New Roman</vt:lpstr>
      <vt:lpstr>Verdana</vt:lpstr>
      <vt:lpstr>Wingdings</vt:lpstr>
      <vt:lpstr>Bold Stripes</vt:lpstr>
      <vt:lpstr>公式</vt:lpstr>
      <vt:lpstr>Visio</vt:lpstr>
      <vt:lpstr>第4章 选择结构程序设计</vt:lpstr>
      <vt:lpstr>4.1 选择结构和条件判断</vt:lpstr>
      <vt:lpstr>4.1 选择结构和条件判断</vt:lpstr>
      <vt:lpstr>4.1 选择结构和条件判断</vt:lpstr>
      <vt:lpstr>4.1 选择结构和条件判断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用if语句实现选择结构</vt:lpstr>
      <vt:lpstr>4.2.1 用if语句处理选择结构举例</vt:lpstr>
      <vt:lpstr>4.2.1 用if语句处理选择结构举例</vt:lpstr>
      <vt:lpstr>4.2.1 用if语句处理选择结构举例</vt:lpstr>
      <vt:lpstr>4.2.1 用if语句处理选择结构举例</vt:lpstr>
      <vt:lpstr>4.2.1 用if语句处理选择结构举例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4.2.2  if语句的一般形式</vt:lpstr>
      <vt:lpstr>4.2.2  if语句的一般形式</vt:lpstr>
      <vt:lpstr>PowerPoint 演示文稿</vt:lpstr>
      <vt:lpstr>双分支if和单分支if的流程图</vt:lpstr>
      <vt:lpstr>PowerPoint 演示文稿</vt:lpstr>
      <vt:lpstr>PowerPoint 演示文稿</vt:lpstr>
      <vt:lpstr>练习</vt:lpstr>
      <vt:lpstr>4.3关系运算符和关系表达式</vt:lpstr>
      <vt:lpstr>4.3.1关系运算符及其优先次序</vt:lpstr>
      <vt:lpstr>4.3.1关系运算符及其优先次序</vt:lpstr>
      <vt:lpstr>4.3.1关系运算符及其优先次序</vt:lpstr>
      <vt:lpstr>4.3.2 关系表达式</vt:lpstr>
      <vt:lpstr>4.4 逻辑运算符和逻辑表达式</vt:lpstr>
      <vt:lpstr>4.4.1 逻辑运算符及其优先次序</vt:lpstr>
      <vt:lpstr>4.4.1 逻辑运算符及其优先次序</vt:lpstr>
      <vt:lpstr>4.4.1 逻辑运算符及其优先次序</vt:lpstr>
      <vt:lpstr>4.4.1 逻辑运算符及其优先次序</vt:lpstr>
      <vt:lpstr>4.4.2 逻辑表达式</vt:lpstr>
      <vt:lpstr>4.4.2 逻辑表达式</vt:lpstr>
      <vt:lpstr>4.4.2 逻辑表达式</vt:lpstr>
      <vt:lpstr>4.4.2 逻辑表达式</vt:lpstr>
      <vt:lpstr>4.4.3 逻辑型变量</vt:lpstr>
      <vt:lpstr>练习</vt:lpstr>
      <vt:lpstr>4.5 条件运算符和条件表达式</vt:lpstr>
      <vt:lpstr>4.5 条件运算符和条件表达式</vt:lpstr>
      <vt:lpstr>4.5 条件运算符和条件表达式</vt:lpstr>
      <vt:lpstr>4.5 条件运算符和条件表达式</vt:lpstr>
      <vt:lpstr>4.5 条件运算符和条件表达式</vt:lpstr>
      <vt:lpstr>4.5 条件运算符和条件表达式</vt:lpstr>
      <vt:lpstr>4.5 条件运算符和条件表达式</vt:lpstr>
      <vt:lpstr>4.5 条件运算符和条件表达式</vt:lpstr>
      <vt:lpstr>练习</vt:lpstr>
      <vt:lpstr>4.6 选择结构的嵌套</vt:lpstr>
      <vt:lpstr>4.6 选择结构的嵌套</vt:lpstr>
      <vt:lpstr>4.6 选择结构的嵌套</vt:lpstr>
      <vt:lpstr>4.6 选择结构的嵌套</vt:lpstr>
      <vt:lpstr>4.6 选择结构的嵌套</vt:lpstr>
      <vt:lpstr>4.6 选择结构的嵌套</vt:lpstr>
      <vt:lpstr>4.6 选择结构的嵌套</vt:lpstr>
      <vt:lpstr>练习</vt:lpstr>
      <vt:lpstr>PowerPoint 演示文稿</vt:lpstr>
      <vt:lpstr>4.7 用switch语句实现多分支选择结构</vt:lpstr>
      <vt:lpstr>4.7 用switch语句实现多分支选择结构</vt:lpstr>
      <vt:lpstr>4.7 用switch语句实现多分支选择结构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4.8选择结构程序综合举例</vt:lpstr>
      <vt:lpstr>4.8选择结构程序综合举例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Computer Center of BFU</cp:lastModifiedBy>
  <cp:revision>1000</cp:revision>
  <dcterms:created xsi:type="dcterms:W3CDTF">2002-12-29T13:24:47Z</dcterms:created>
  <dcterms:modified xsi:type="dcterms:W3CDTF">2020-10-15T02:59:53Z</dcterms:modified>
</cp:coreProperties>
</file>