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ctiveX/activeX1.bin" ContentType="application/vnd.ms-office.activeX"/>
  <Override PartName="/ppt/activeX/activeX1.xml" ContentType="application/vnd.ms-office.activeX+xml"/>
  <Override PartName="/ppt/activeX/activeX2.bin" ContentType="application/vnd.ms-office.activeX"/>
  <Override PartName="/ppt/activeX/activeX2.xml" ContentType="application/vnd.ms-office.activeX+xml"/>
  <Override PartName="/ppt/activeX/activeX3.bin" ContentType="application/vnd.ms-office.activeX"/>
  <Override PartName="/ppt/activeX/activeX3.xml" ContentType="application/vnd.ms-office.activeX+xml"/>
  <Override PartName="/ppt/activeX/activeX4.bin" ContentType="application/vnd.ms-office.activeX"/>
  <Override PartName="/ppt/activeX/activeX4.xml" ContentType="application/vnd.ms-office.activeX+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311" r:id="rId3"/>
    <p:sldId id="312" r:id="rId4"/>
    <p:sldId id="338" r:id="rId5"/>
    <p:sldId id="339" r:id="rId6"/>
    <p:sldId id="340" r:id="rId7"/>
    <p:sldId id="341" r:id="rId8"/>
    <p:sldId id="342" r:id="rId9"/>
    <p:sldId id="343" r:id="rId10"/>
    <p:sldId id="337" r:id="rId11"/>
    <p:sldId id="344" r:id="rId12"/>
    <p:sldId id="345" r:id="rId13"/>
    <p:sldId id="346" r:id="rId14"/>
    <p:sldId id="417" r:id="rId15"/>
    <p:sldId id="348" r:id="rId16"/>
    <p:sldId id="347" r:id="rId17"/>
    <p:sldId id="349" r:id="rId18"/>
    <p:sldId id="350" r:id="rId19"/>
    <p:sldId id="351" r:id="rId20"/>
    <p:sldId id="418" r:id="rId21"/>
    <p:sldId id="352" r:id="rId22"/>
    <p:sldId id="353" r:id="rId23"/>
    <p:sldId id="354" r:id="rId24"/>
    <p:sldId id="355" r:id="rId25"/>
    <p:sldId id="356" r:id="rId26"/>
    <p:sldId id="357" r:id="rId27"/>
    <p:sldId id="358" r:id="rId28"/>
    <p:sldId id="359" r:id="rId29"/>
    <p:sldId id="360" r:id="rId30"/>
    <p:sldId id="361" r:id="rId31"/>
    <p:sldId id="362" r:id="rId32"/>
    <p:sldId id="363" r:id="rId33"/>
    <p:sldId id="364" r:id="rId34"/>
    <p:sldId id="419" r:id="rId36"/>
    <p:sldId id="443" r:id="rId37"/>
    <p:sldId id="365" r:id="rId38"/>
    <p:sldId id="366" r:id="rId39"/>
    <p:sldId id="367" r:id="rId40"/>
    <p:sldId id="368" r:id="rId41"/>
    <p:sldId id="369" r:id="rId42"/>
    <p:sldId id="370" r:id="rId43"/>
    <p:sldId id="371" r:id="rId44"/>
    <p:sldId id="372" r:id="rId45"/>
    <p:sldId id="373" r:id="rId46"/>
    <p:sldId id="374" r:id="rId47"/>
    <p:sldId id="420" r:id="rId48"/>
    <p:sldId id="375" r:id="rId49"/>
    <p:sldId id="376" r:id="rId50"/>
    <p:sldId id="377" r:id="rId51"/>
    <p:sldId id="422" r:id="rId52"/>
    <p:sldId id="426" r:id="rId53"/>
    <p:sldId id="378" r:id="rId54"/>
    <p:sldId id="379" r:id="rId55"/>
    <p:sldId id="428" r:id="rId56"/>
    <p:sldId id="429" r:id="rId57"/>
    <p:sldId id="450" r:id="rId58"/>
    <p:sldId id="380" r:id="rId59"/>
    <p:sldId id="381" r:id="rId60"/>
    <p:sldId id="382" r:id="rId61"/>
    <p:sldId id="383" r:id="rId62"/>
    <p:sldId id="384" r:id="rId63"/>
    <p:sldId id="385" r:id="rId64"/>
    <p:sldId id="386" r:id="rId65"/>
    <p:sldId id="387" r:id="rId66"/>
    <p:sldId id="388" r:id="rId67"/>
    <p:sldId id="389" r:id="rId68"/>
    <p:sldId id="427" r:id="rId69"/>
    <p:sldId id="390" r:id="rId70"/>
    <p:sldId id="391" r:id="rId71"/>
    <p:sldId id="392" r:id="rId72"/>
    <p:sldId id="393" r:id="rId73"/>
    <p:sldId id="395" r:id="rId74"/>
    <p:sldId id="394" r:id="rId75"/>
    <p:sldId id="396" r:id="rId76"/>
    <p:sldId id="397" r:id="rId77"/>
    <p:sldId id="398" r:id="rId78"/>
    <p:sldId id="399" r:id="rId79"/>
    <p:sldId id="400" r:id="rId80"/>
    <p:sldId id="401" r:id="rId81"/>
    <p:sldId id="436" r:id="rId82"/>
    <p:sldId id="402" r:id="rId83"/>
    <p:sldId id="403" r:id="rId84"/>
    <p:sldId id="404" r:id="rId85"/>
    <p:sldId id="405" r:id="rId86"/>
    <p:sldId id="406" r:id="rId87"/>
    <p:sldId id="407" r:id="rId88"/>
    <p:sldId id="408" r:id="rId89"/>
    <p:sldId id="409" r:id="rId90"/>
    <p:sldId id="444" r:id="rId91"/>
    <p:sldId id="445" r:id="rId92"/>
    <p:sldId id="446" r:id="rId93"/>
    <p:sldId id="447" r:id="rId94"/>
    <p:sldId id="448" r:id="rId95"/>
    <p:sldId id="449" r:id="rId96"/>
    <p:sldId id="438" r:id="rId97"/>
    <p:sldId id="439" r:id="rId98"/>
    <p:sldId id="432" r:id="rId99"/>
    <p:sldId id="441" r:id="rId100"/>
    <p:sldId id="442" r:id="rId101"/>
  </p:sldIdLst>
  <p:sldSz cx="9144000" cy="6858000" type="screen4x3"/>
  <p:notesSz cx="6858000" cy="9144000"/>
  <p:defaultTextStyle>
    <a:defPPr>
      <a:defRPr lang="zh-CN"/>
    </a:defPPr>
    <a:lvl1pPr algn="l" rtl="0" fontAlgn="base">
      <a:spcBef>
        <a:spcPct val="0"/>
      </a:spcBef>
      <a:spcAft>
        <a:spcPct val="0"/>
      </a:spcAft>
      <a:defRPr kumimoji="1" sz="40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umimoji="1" sz="40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umimoji="1" sz="40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umimoji="1" sz="40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umimoji="1" sz="4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4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4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4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4000"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FF"/>
    <a:srgbClr val="9D138D"/>
    <a:srgbClr val="0000CC"/>
    <a:srgbClr val="FFFFCC"/>
    <a:srgbClr val="E1FFE1"/>
    <a:srgbClr val="FF99CC"/>
    <a:srgbClr val="CCE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563" autoAdjust="0"/>
    <p:restoredTop sz="86449" autoAdjust="0"/>
  </p:normalViewPr>
  <p:slideViewPr>
    <p:cSldViewPr>
      <p:cViewPr varScale="1">
        <p:scale>
          <a:sx n="99" d="100"/>
          <a:sy n="99" d="100"/>
        </p:scale>
        <p:origin x="984" y="78"/>
      </p:cViewPr>
      <p:guideLst>
        <p:guide orient="horz" pos="2160"/>
        <p:guide pos="2880"/>
      </p:guideLst>
    </p:cSldViewPr>
  </p:slideViewPr>
  <p:outlineViewPr>
    <p:cViewPr>
      <p:scale>
        <a:sx n="33" d="100"/>
        <a:sy n="33" d="100"/>
      </p:scale>
      <p:origin x="0" y="669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Lst>
  </p:outlineViewPr>
  <p:notesTextViewPr>
    <p:cViewPr>
      <p:scale>
        <a:sx n="100" d="100"/>
        <a:sy n="100" d="100"/>
      </p:scale>
      <p:origin x="0" y="0"/>
    </p:cViewPr>
  </p:notesTextViewPr>
  <p:sorterViewPr>
    <p:cViewPr>
      <p:scale>
        <a:sx n="66" d="100"/>
        <a:sy n="66" d="100"/>
      </p:scale>
      <p:origin x="0" y="3792"/>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notesMaster" Target="notesMasters/notesMaster1.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4" Type="http://schemas.openxmlformats.org/officeDocument/2006/relationships/tableStyles" Target="tableStyles.xml"/><Relationship Id="rId103" Type="http://schemas.openxmlformats.org/officeDocument/2006/relationships/viewProps" Target="viewProps.xml"/><Relationship Id="rId102" Type="http://schemas.openxmlformats.org/officeDocument/2006/relationships/presProps" Target="presProps.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35.xml"/><Relationship Id="rId8" Type="http://schemas.openxmlformats.org/officeDocument/2006/relationships/slide" Target="slides/slide12.xml"/><Relationship Id="rId7" Type="http://schemas.openxmlformats.org/officeDocument/2006/relationships/slide" Target="slides/slide11.xml"/><Relationship Id="rId6" Type="http://schemas.openxmlformats.org/officeDocument/2006/relationships/slide" Target="slides/slide10.xml"/><Relationship Id="rId59" Type="http://schemas.openxmlformats.org/officeDocument/2006/relationships/slide" Target="slides/slide98.xml"/><Relationship Id="rId58" Type="http://schemas.openxmlformats.org/officeDocument/2006/relationships/slide" Target="slides/slide97.xml"/><Relationship Id="rId57" Type="http://schemas.openxmlformats.org/officeDocument/2006/relationships/slide" Target="slides/slide95.xml"/><Relationship Id="rId56" Type="http://schemas.openxmlformats.org/officeDocument/2006/relationships/slide" Target="slides/slide94.xml"/><Relationship Id="rId55" Type="http://schemas.openxmlformats.org/officeDocument/2006/relationships/slide" Target="slides/slide93.xml"/><Relationship Id="rId54" Type="http://schemas.openxmlformats.org/officeDocument/2006/relationships/slide" Target="slides/slide92.xml"/><Relationship Id="rId53" Type="http://schemas.openxmlformats.org/officeDocument/2006/relationships/slide" Target="slides/slide91.xml"/><Relationship Id="rId52" Type="http://schemas.openxmlformats.org/officeDocument/2006/relationships/slide" Target="slides/slide90.xml"/><Relationship Id="rId51" Type="http://schemas.openxmlformats.org/officeDocument/2006/relationships/slide" Target="slides/slide89.xml"/><Relationship Id="rId50" Type="http://schemas.openxmlformats.org/officeDocument/2006/relationships/slide" Target="slides/slide88.xml"/><Relationship Id="rId5" Type="http://schemas.openxmlformats.org/officeDocument/2006/relationships/slide" Target="slides/slide9.xml"/><Relationship Id="rId49" Type="http://schemas.openxmlformats.org/officeDocument/2006/relationships/slide" Target="slides/slide87.xml"/><Relationship Id="rId48" Type="http://schemas.openxmlformats.org/officeDocument/2006/relationships/slide" Target="slides/slide86.xml"/><Relationship Id="rId47" Type="http://schemas.openxmlformats.org/officeDocument/2006/relationships/slide" Target="slides/slide85.xml"/><Relationship Id="rId46" Type="http://schemas.openxmlformats.org/officeDocument/2006/relationships/slide" Target="slides/slide84.xml"/><Relationship Id="rId45" Type="http://schemas.openxmlformats.org/officeDocument/2006/relationships/slide" Target="slides/slide83.xml"/><Relationship Id="rId44" Type="http://schemas.openxmlformats.org/officeDocument/2006/relationships/slide" Target="slides/slide82.xml"/><Relationship Id="rId43" Type="http://schemas.openxmlformats.org/officeDocument/2006/relationships/slide" Target="slides/slide80.xml"/><Relationship Id="rId42" Type="http://schemas.openxmlformats.org/officeDocument/2006/relationships/slide" Target="slides/slide78.xml"/><Relationship Id="rId41" Type="http://schemas.openxmlformats.org/officeDocument/2006/relationships/slide" Target="slides/slide77.xml"/><Relationship Id="rId40" Type="http://schemas.openxmlformats.org/officeDocument/2006/relationships/slide" Target="slides/slide74.xml"/><Relationship Id="rId4" Type="http://schemas.openxmlformats.org/officeDocument/2006/relationships/slide" Target="slides/slide8.xml"/><Relationship Id="rId39" Type="http://schemas.openxmlformats.org/officeDocument/2006/relationships/slide" Target="slides/slide73.xml"/><Relationship Id="rId38" Type="http://schemas.openxmlformats.org/officeDocument/2006/relationships/slide" Target="slides/slide72.xml"/><Relationship Id="rId37" Type="http://schemas.openxmlformats.org/officeDocument/2006/relationships/slide" Target="slides/slide71.xml"/><Relationship Id="rId36" Type="http://schemas.openxmlformats.org/officeDocument/2006/relationships/slide" Target="slides/slide69.xml"/><Relationship Id="rId35" Type="http://schemas.openxmlformats.org/officeDocument/2006/relationships/slide" Target="slides/slide68.xml"/><Relationship Id="rId34" Type="http://schemas.openxmlformats.org/officeDocument/2006/relationships/slide" Target="slides/slide67.xml"/><Relationship Id="rId33" Type="http://schemas.openxmlformats.org/officeDocument/2006/relationships/slide" Target="slides/slide66.xml"/><Relationship Id="rId32" Type="http://schemas.openxmlformats.org/officeDocument/2006/relationships/slide" Target="slides/slide65.xml"/><Relationship Id="rId31" Type="http://schemas.openxmlformats.org/officeDocument/2006/relationships/slide" Target="slides/slide64.xml"/><Relationship Id="rId30" Type="http://schemas.openxmlformats.org/officeDocument/2006/relationships/slide" Target="slides/slide63.xml"/><Relationship Id="rId3" Type="http://schemas.openxmlformats.org/officeDocument/2006/relationships/slide" Target="slides/slide4.xml"/><Relationship Id="rId29" Type="http://schemas.openxmlformats.org/officeDocument/2006/relationships/slide" Target="slides/slide62.xml"/><Relationship Id="rId28" Type="http://schemas.openxmlformats.org/officeDocument/2006/relationships/slide" Target="slides/slide61.xml"/><Relationship Id="rId27" Type="http://schemas.openxmlformats.org/officeDocument/2006/relationships/slide" Target="slides/slide60.xml"/><Relationship Id="rId26" Type="http://schemas.openxmlformats.org/officeDocument/2006/relationships/slide" Target="slides/slide59.xml"/><Relationship Id="rId25" Type="http://schemas.openxmlformats.org/officeDocument/2006/relationships/slide" Target="slides/slide58.xml"/><Relationship Id="rId24" Type="http://schemas.openxmlformats.org/officeDocument/2006/relationships/slide" Target="slides/slide57.xml"/><Relationship Id="rId23" Type="http://schemas.openxmlformats.org/officeDocument/2006/relationships/slide" Target="slides/slide56.xml"/><Relationship Id="rId22" Type="http://schemas.openxmlformats.org/officeDocument/2006/relationships/slide" Target="slides/slide53.xml"/><Relationship Id="rId21" Type="http://schemas.openxmlformats.org/officeDocument/2006/relationships/slide" Target="slides/slide51.xml"/><Relationship Id="rId20" Type="http://schemas.openxmlformats.org/officeDocument/2006/relationships/slide" Target="slides/slide47.xml"/><Relationship Id="rId2" Type="http://schemas.openxmlformats.org/officeDocument/2006/relationships/slide" Target="slides/slide2.xml"/><Relationship Id="rId19" Type="http://schemas.openxmlformats.org/officeDocument/2006/relationships/slide" Target="slides/slide46.xml"/><Relationship Id="rId18" Type="http://schemas.openxmlformats.org/officeDocument/2006/relationships/slide" Target="slides/slide44.xml"/><Relationship Id="rId17" Type="http://schemas.openxmlformats.org/officeDocument/2006/relationships/slide" Target="slides/slide43.xml"/><Relationship Id="rId16" Type="http://schemas.openxmlformats.org/officeDocument/2006/relationships/slide" Target="slides/slide42.xml"/><Relationship Id="rId15" Type="http://schemas.openxmlformats.org/officeDocument/2006/relationships/slide" Target="slides/slide41.xml"/><Relationship Id="rId14" Type="http://schemas.openxmlformats.org/officeDocument/2006/relationships/slide" Target="slides/slide40.xml"/><Relationship Id="rId13" Type="http://schemas.openxmlformats.org/officeDocument/2006/relationships/slide" Target="slides/slide39.xml"/><Relationship Id="rId12" Type="http://schemas.openxmlformats.org/officeDocument/2006/relationships/slide" Target="slides/slide38.xml"/><Relationship Id="rId11" Type="http://schemas.openxmlformats.org/officeDocument/2006/relationships/slide" Target="slides/slide37.xml"/><Relationship Id="rId10" Type="http://schemas.openxmlformats.org/officeDocument/2006/relationships/slide" Target="slides/slide36.xml"/><Relationship Id="rId1" Type="http://schemas.openxmlformats.org/officeDocument/2006/relationships/slide" Target="slides/slide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activeX1.xml><?xml version="1.0" encoding="utf-8"?>
<ax:ocx xmlns:ax="http://schemas.microsoft.com/office/2006/activeX" xmlns:r="http://schemas.openxmlformats.org/officeDocument/2006/relationships" ax:classid="{5512D11C-5CC6-11CF-8D67-00AA00BDCE1D}" ax:persistence="persistStorage" r:id="rId1"/>
</file>

<file path=ppt/activeX/activeX2.xml><?xml version="1.0" encoding="utf-8"?>
<ax:ocx xmlns:ax="http://schemas.microsoft.com/office/2006/activeX" xmlns:r="http://schemas.openxmlformats.org/officeDocument/2006/relationships" ax:classid="{5512D11C-5CC6-11CF-8D67-00AA00BDCE1D}" ax:persistence="persistStorage" r:id="rId1"/>
</file>

<file path=ppt/activeX/activeX3.xml><?xml version="1.0" encoding="utf-8"?>
<ax:ocx xmlns:ax="http://schemas.microsoft.com/office/2006/activeX" xmlns:r="http://schemas.openxmlformats.org/officeDocument/2006/relationships" ax:classid="{5512D11C-5CC6-11CF-8D67-00AA00BDCE1D}" ax:persistence="persistStorage" r:id="rId1"/>
</file>

<file path=ppt/activeX/activeX4.xml><?xml version="1.0" encoding="utf-8"?>
<ax:ocx xmlns:ax="http://schemas.microsoft.com/office/2006/activeX" xmlns:r="http://schemas.openxmlformats.org/officeDocument/2006/relationships" ax:classid="{5512D11C-5CC6-11CF-8D67-00AA00BDCE1D}"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32.wmf"/><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ea typeface="宋体" panose="02010600030101010101" pitchFamily="2" charset="-122"/>
              </a:defRPr>
            </a:lvl1pPr>
          </a:lstStyle>
          <a:p>
            <a:pPr>
              <a:defRPr/>
            </a:pPr>
            <a:fld id="{2BB78888-6F87-4F58-A418-A573D5E7B3BC}"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ea typeface="宋体" panose="02010600030101010101" pitchFamily="2" charset="-122"/>
              </a:defRPr>
            </a:lvl1pPr>
          </a:lstStyle>
          <a:p>
            <a:pPr>
              <a:defRPr/>
            </a:pPr>
            <a:fld id="{111F12A8-C0C8-4498-8D0C-41190EED239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11F12A8-C0C8-4498-8D0C-41190EED239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05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编程模式</a:t>
            </a:r>
            <a:endParaRPr lang="zh-CN" altLang="en-US" dirty="0"/>
          </a:p>
        </p:txBody>
      </p:sp>
      <p:sp>
        <p:nvSpPr>
          <p:cNvPr id="1105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spcBef>
                <a:spcPct val="30000"/>
              </a:spcBef>
              <a:defRPr sz="1200">
                <a:solidFill>
                  <a:schemeClr val="tx1"/>
                </a:solidFill>
                <a:latin typeface="Calibri" panose="020F050202020403020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charset="0"/>
                <a:ea typeface="宋体" panose="02010600030101010101" pitchFamily="2" charset="-122"/>
              </a:defRPr>
            </a:lvl9pPr>
          </a:lstStyle>
          <a:p>
            <a:pPr eaLnBrk="1" hangingPunct="1">
              <a:spcBef>
                <a:spcPct val="0"/>
              </a:spcBef>
            </a:pPr>
            <a:fld id="{A567991B-BDA8-41B7-97DB-CF02606B0BEF}" type="slidenum">
              <a:rPr lang="zh-CN" altLang="en-US" smtClean="0">
                <a:latin typeface="Arial" panose="020B0604020202020204" pitchFamily="34" charset="0"/>
              </a:rPr>
            </a:fld>
            <a:endParaRPr lang="en-US"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16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altLang="zh-CN"/>
              <a:t>x=10,i=6</a:t>
            </a:r>
            <a:endParaRPr lang="zh-CN" altLang="en-US"/>
          </a:p>
        </p:txBody>
      </p:sp>
      <p:sp>
        <p:nvSpPr>
          <p:cNvPr id="1116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spcBef>
                <a:spcPct val="30000"/>
              </a:spcBef>
              <a:defRPr sz="1200">
                <a:solidFill>
                  <a:schemeClr val="tx1"/>
                </a:solidFill>
                <a:latin typeface="Calibri" panose="020F050202020403020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charset="0"/>
                <a:ea typeface="宋体" panose="02010600030101010101" pitchFamily="2" charset="-122"/>
              </a:defRPr>
            </a:lvl9pPr>
          </a:lstStyle>
          <a:p>
            <a:pPr eaLnBrk="1" hangingPunct="1">
              <a:spcBef>
                <a:spcPct val="0"/>
              </a:spcBef>
            </a:pPr>
            <a:fld id="{BE8C3EC9-246C-4EE3-98AC-253D06974FD9}" type="slidenum">
              <a:rPr lang="zh-CN" altLang="en-US" smtClean="0">
                <a:latin typeface="Arial" panose="020B0604020202020204" pitchFamily="34" charset="0"/>
              </a:rPr>
            </a:fld>
            <a:endParaRPr lang="en-US"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26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1126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fld id="{DB04EE33-88FB-42C2-ADAF-0A41A7411CFA}" type="slidenum">
              <a:rPr lang="zh-CN" altLang="en-US" sz="1200" smtClean="0"/>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366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标题幻灯片">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6"/>
          <p:cNvSpPr>
            <a:spLocks noChangeArrowheads="1"/>
          </p:cNvSpPr>
          <p:nvPr/>
        </p:nvSpPr>
        <p:spPr bwMode="auto">
          <a:xfrm>
            <a:off x="3505200" y="2590800"/>
            <a:ext cx="4892675"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Verdana" panose="020B0604030504040204" pitchFamily="34" charset="0"/>
            </a:endParaRPr>
          </a:p>
        </p:txBody>
      </p:sp>
      <p:sp>
        <p:nvSpPr>
          <p:cNvPr id="4163" name="Rectangle 67"/>
          <p:cNvSpPr>
            <a:spLocks noGrp="1" noChangeArrowheads="1"/>
          </p:cNvSpPr>
          <p:nvPr>
            <p:ph type="ctrTitle" sz="quarter"/>
          </p:nvPr>
        </p:nvSpPr>
        <p:spPr>
          <a:xfrm>
            <a:off x="779463" y="1766888"/>
            <a:ext cx="7678737" cy="762000"/>
          </a:xfrm>
          <a:effectLst/>
        </p:spPr>
        <p:txBody>
          <a:bodyPr/>
          <a:lstStyle>
            <a:lvl1pPr algn="r">
              <a:defRPr/>
            </a:lvl1pPr>
          </a:lstStyle>
          <a:p>
            <a:r>
              <a:rPr lang="zh-CN" altLang="en-US"/>
              <a:t>单击此处编辑母版标题样式</a:t>
            </a:r>
            <a:endParaRPr lang="zh-CN" altLang="en-US"/>
          </a:p>
        </p:txBody>
      </p:sp>
      <p:sp>
        <p:nvSpPr>
          <p:cNvPr id="4164" name="Rectangle 68"/>
          <p:cNvSpPr>
            <a:spLocks noGrp="1" noChangeArrowheads="1"/>
          </p:cNvSpPr>
          <p:nvPr>
            <p:ph type="subTitle" sz="quarter" idx="1"/>
          </p:nvPr>
        </p:nvSpPr>
        <p:spPr>
          <a:xfrm>
            <a:off x="4021138" y="2860675"/>
            <a:ext cx="4437062" cy="3114675"/>
          </a:xfrm>
        </p:spPr>
        <p:txBody>
          <a:bodyPr/>
          <a:lstStyle>
            <a:lvl1pPr marL="0" indent="0">
              <a:buFont typeface="Wingdings" panose="05000000000000000000" pitchFamily="2" charset="2"/>
              <a:buNone/>
              <a:defRPr/>
            </a:lvl1pPr>
          </a:lstStyle>
          <a:p>
            <a:r>
              <a:rPr lang="zh-CN" altLang="en-US"/>
              <a:t>单击此处编辑母版副标题样式</a:t>
            </a:r>
            <a:endParaRPr lang="zh-CN" altLang="en-US"/>
          </a:p>
        </p:txBody>
      </p:sp>
      <p:sp>
        <p:nvSpPr>
          <p:cNvPr id="6" name="Rectangle 69"/>
          <p:cNvSpPr>
            <a:spLocks noGrp="1" noChangeArrowheads="1"/>
          </p:cNvSpPr>
          <p:nvPr>
            <p:ph type="dt" sz="quarter" idx="10"/>
          </p:nvPr>
        </p:nvSpPr>
        <p:spPr>
          <a:xfrm>
            <a:off x="685800" y="6248400"/>
            <a:ext cx="1905000" cy="457200"/>
          </a:xfrm>
        </p:spPr>
        <p:txBody>
          <a:bodyPr/>
          <a:lstStyle>
            <a:lvl1pPr>
              <a:defRPr/>
            </a:lvl1pPr>
          </a:lstStyle>
          <a:p>
            <a:pPr>
              <a:defRPr/>
            </a:pPr>
            <a:endParaRPr lang="en-US" altLang="zh-CN"/>
          </a:p>
        </p:txBody>
      </p:sp>
      <p:sp>
        <p:nvSpPr>
          <p:cNvPr id="7" name="Rectangle 70"/>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8" name="Rectangle 71"/>
          <p:cNvSpPr>
            <a:spLocks noGrp="1" noChangeArrowheads="1"/>
          </p:cNvSpPr>
          <p:nvPr>
            <p:ph type="sldNum" sz="quarter" idx="12"/>
          </p:nvPr>
        </p:nvSpPr>
        <p:spPr>
          <a:xfrm>
            <a:off x="6553200" y="6248400"/>
            <a:ext cx="1905000" cy="457200"/>
          </a:xfrm>
        </p:spPr>
        <p:txBody>
          <a:bodyPr/>
          <a:lstStyle>
            <a:lvl1pPr>
              <a:defRPr/>
            </a:lvl1pPr>
          </a:lstStyle>
          <a:p>
            <a:pPr>
              <a:defRPr/>
            </a:pPr>
            <a:fld id="{AAB14866-A898-4F6A-B0FE-19BD58C3F9AA}" type="slidenum">
              <a:rPr lang="en-US" altLang="zh-CN"/>
            </a:fld>
            <a:endParaRPr lang="en-US" altLang="zh-CN"/>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7"/>
          <p:cNvSpPr>
            <a:spLocks noGrp="1" noChangeArrowheads="1"/>
          </p:cNvSpPr>
          <p:nvPr>
            <p:ph type="dt" sz="half" idx="10"/>
          </p:nvPr>
        </p:nvSpPr>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p:txBody>
          <a:bodyPr/>
          <a:lstStyle>
            <a:lvl1pPr>
              <a:defRPr/>
            </a:lvl1pPr>
          </a:lstStyle>
          <a:p>
            <a:pPr>
              <a:defRPr/>
            </a:pPr>
            <a:fld id="{88D87770-0764-4786-9C45-18D21E2DC30E}" type="slidenum">
              <a:rPr lang="en-US" altLang="zh-CN"/>
            </a:fld>
            <a:endParaRPr lang="en-US" altLang="zh-CN"/>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6388" y="762000"/>
            <a:ext cx="2039937" cy="53625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533400" y="762000"/>
            <a:ext cx="5970588" cy="536257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7"/>
          <p:cNvSpPr>
            <a:spLocks noGrp="1" noChangeArrowheads="1"/>
          </p:cNvSpPr>
          <p:nvPr>
            <p:ph type="dt" sz="half" idx="10"/>
          </p:nvPr>
        </p:nvSpPr>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p:txBody>
          <a:bodyPr/>
          <a:lstStyle>
            <a:lvl1pPr>
              <a:defRPr/>
            </a:lvl1pPr>
          </a:lstStyle>
          <a:p>
            <a:pPr>
              <a:defRPr/>
            </a:pPr>
            <a:fld id="{A5B35645-7E41-459C-AADB-0D29AE39D988}" type="slidenum">
              <a:rPr lang="en-US" altLang="zh-CN"/>
            </a:fld>
            <a:endParaRPr lang="en-US" altLang="zh-CN"/>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0"/>
            <a:ext cx="8162925" cy="762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539750" y="1628775"/>
            <a:ext cx="4000500" cy="4495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92650" y="1628775"/>
            <a:ext cx="4000500" cy="21717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692650" y="3952875"/>
            <a:ext cx="4000500" cy="21717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Rectangle 67"/>
          <p:cNvSpPr>
            <a:spLocks noGrp="1" noChangeArrowheads="1"/>
          </p:cNvSpPr>
          <p:nvPr>
            <p:ph type="dt" sz="half" idx="10"/>
          </p:nvPr>
        </p:nvSpPr>
        <p:spPr/>
        <p:txBody>
          <a:bodyPr/>
          <a:lstStyle>
            <a:lvl1pPr>
              <a:defRPr/>
            </a:lvl1pPr>
          </a:lstStyle>
          <a:p>
            <a:pPr>
              <a:defRPr/>
            </a:pPr>
            <a:endParaRPr lang="en-US" altLang="zh-CN"/>
          </a:p>
        </p:txBody>
      </p:sp>
      <p:sp>
        <p:nvSpPr>
          <p:cNvPr id="7" name="Rectangle 68"/>
          <p:cNvSpPr>
            <a:spLocks noGrp="1" noChangeArrowheads="1"/>
          </p:cNvSpPr>
          <p:nvPr>
            <p:ph type="ftr" sz="quarter" idx="11"/>
          </p:nvPr>
        </p:nvSpPr>
        <p:spPr/>
        <p:txBody>
          <a:bodyPr/>
          <a:lstStyle>
            <a:lvl1pPr>
              <a:defRPr/>
            </a:lvl1pPr>
          </a:lstStyle>
          <a:p>
            <a:pPr>
              <a:defRPr/>
            </a:pPr>
            <a:endParaRPr lang="en-US" altLang="zh-CN"/>
          </a:p>
        </p:txBody>
      </p:sp>
      <p:sp>
        <p:nvSpPr>
          <p:cNvPr id="8" name="Rectangle 69"/>
          <p:cNvSpPr>
            <a:spLocks noGrp="1" noChangeArrowheads="1"/>
          </p:cNvSpPr>
          <p:nvPr>
            <p:ph type="sldNum" sz="quarter" idx="12"/>
          </p:nvPr>
        </p:nvSpPr>
        <p:spPr/>
        <p:txBody>
          <a:bodyPr/>
          <a:lstStyle>
            <a:lvl1pPr>
              <a:defRPr/>
            </a:lvl1pPr>
          </a:lstStyle>
          <a:p>
            <a:pPr>
              <a:defRPr/>
            </a:pPr>
            <a:fld id="{FE552632-D0CF-4B16-A1FB-9A86C472622C}" type="slidenum">
              <a:rPr lang="en-US" altLang="zh-CN"/>
            </a:fld>
            <a:endParaRPr lang="en-US" altLang="zh-CN"/>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0"/>
            <a:ext cx="8162925" cy="762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539750" y="1628775"/>
            <a:ext cx="4000500" cy="4495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92650" y="1628775"/>
            <a:ext cx="4000500" cy="4495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67"/>
          <p:cNvSpPr>
            <a:spLocks noGrp="1" noChangeArrowheads="1"/>
          </p:cNvSpPr>
          <p:nvPr>
            <p:ph type="dt" sz="half" idx="10"/>
          </p:nvPr>
        </p:nvSpPr>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p:txBody>
          <a:bodyPr/>
          <a:lstStyle>
            <a:lvl1pPr>
              <a:defRPr/>
            </a:lvl1pPr>
          </a:lstStyle>
          <a:p>
            <a:pPr>
              <a:defRPr/>
            </a:pPr>
            <a:fld id="{0D7691ED-1573-4C74-B879-E4BF713BAEE8}" type="slidenum">
              <a:rPr lang="en-US" altLang="zh-CN"/>
            </a:fld>
            <a:endParaRPr lang="en-US" altLang="zh-CN"/>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0"/>
            <a:ext cx="8162925" cy="7620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539750" y="1628775"/>
            <a:ext cx="8153400" cy="4495800"/>
          </a:xfrm>
        </p:spPr>
        <p:txBody>
          <a:bodyPr/>
          <a:lstStyle/>
          <a:p>
            <a:pPr lvl="0"/>
            <a:endParaRPr lang="zh-CN" altLang="en-US" noProof="0"/>
          </a:p>
        </p:txBody>
      </p:sp>
      <p:sp>
        <p:nvSpPr>
          <p:cNvPr id="4" name="Rectangle 67"/>
          <p:cNvSpPr>
            <a:spLocks noGrp="1" noChangeArrowheads="1"/>
          </p:cNvSpPr>
          <p:nvPr>
            <p:ph type="dt" sz="half" idx="10"/>
          </p:nvPr>
        </p:nvSpPr>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p:txBody>
          <a:bodyPr/>
          <a:lstStyle>
            <a:lvl1pPr>
              <a:defRPr/>
            </a:lvl1pPr>
          </a:lstStyle>
          <a:p>
            <a:pPr>
              <a:defRPr/>
            </a:pPr>
            <a:fld id="{D84EA936-E11E-44C4-9814-2AF98D598385}" type="slidenum">
              <a:rPr lang="en-US" altLang="zh-CN"/>
            </a:fld>
            <a:endParaRPr lang="en-US" altLang="zh-CN"/>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lvl1pPr>
              <a:buClrTx/>
              <a:buFont typeface="Wingdings" panose="05000000000000000000" pitchFamily="2" charset="2"/>
              <a:buChar char="Ø"/>
              <a:defRPr/>
            </a:lvl1pPr>
            <a:lvl2pPr>
              <a:buClrTx/>
              <a:buFont typeface="Wingdings" panose="05000000000000000000" pitchFamily="2" charset="2"/>
              <a:buChar char="u"/>
              <a:defRPr/>
            </a:lvl2pPr>
            <a:lvl3pPr>
              <a:buClrTx/>
              <a:buFont typeface="Wingdings" panose="05000000000000000000" pitchFamily="2" charset="2"/>
              <a:buChar char="l"/>
              <a:defRPr sz="2800"/>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endParaRPr lang="zh-CN" altLang="en-US" dirty="0"/>
          </a:p>
        </p:txBody>
      </p:sp>
      <p:sp>
        <p:nvSpPr>
          <p:cNvPr id="4" name="Rectangle 67"/>
          <p:cNvSpPr>
            <a:spLocks noGrp="1" noChangeArrowheads="1"/>
          </p:cNvSpPr>
          <p:nvPr>
            <p:ph type="dt" sz="half" idx="10"/>
          </p:nvPr>
        </p:nvSpPr>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p:txBody>
          <a:bodyPr/>
          <a:lstStyle>
            <a:lvl1pPr>
              <a:defRPr/>
            </a:lvl1pPr>
          </a:lstStyle>
          <a:p>
            <a:pPr>
              <a:defRPr/>
            </a:pPr>
            <a:fld id="{7287FE2D-881C-4EE1-BE1F-EE2986FE88E7}" type="slidenum">
              <a:rPr lang="en-US" altLang="zh-CN"/>
            </a:fld>
            <a:endParaRPr lang="en-US" altLang="zh-CN"/>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67"/>
          <p:cNvSpPr>
            <a:spLocks noGrp="1" noChangeArrowheads="1"/>
          </p:cNvSpPr>
          <p:nvPr>
            <p:ph type="dt" sz="half" idx="10"/>
          </p:nvPr>
        </p:nvSpPr>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p:txBody>
          <a:bodyPr/>
          <a:lstStyle>
            <a:lvl1pPr>
              <a:defRPr/>
            </a:lvl1pPr>
          </a:lstStyle>
          <a:p>
            <a:pPr>
              <a:defRPr/>
            </a:pPr>
            <a:fld id="{1393EDFB-94CF-4299-9B86-30D6971119C8}" type="slidenum">
              <a:rPr lang="en-US" altLang="zh-CN"/>
            </a:fld>
            <a:endParaRPr lang="en-US" altLang="zh-CN"/>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539750" y="1628775"/>
            <a:ext cx="4000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92650" y="1628775"/>
            <a:ext cx="4000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67"/>
          <p:cNvSpPr>
            <a:spLocks noGrp="1" noChangeArrowheads="1"/>
          </p:cNvSpPr>
          <p:nvPr>
            <p:ph type="dt" sz="half" idx="10"/>
          </p:nvPr>
        </p:nvSpPr>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p:txBody>
          <a:bodyPr/>
          <a:lstStyle>
            <a:lvl1pPr>
              <a:defRPr/>
            </a:lvl1pPr>
          </a:lstStyle>
          <a:p>
            <a:pPr>
              <a:defRPr/>
            </a:pPr>
            <a:fld id="{46E39636-BC13-4A9F-899D-180EBF8182C7}" type="slidenum">
              <a:rPr lang="en-US" altLang="zh-CN"/>
            </a:fld>
            <a:endParaRPr lang="en-US" altLang="zh-CN"/>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67"/>
          <p:cNvSpPr>
            <a:spLocks noGrp="1" noChangeArrowheads="1"/>
          </p:cNvSpPr>
          <p:nvPr>
            <p:ph type="dt" sz="half" idx="10"/>
          </p:nvPr>
        </p:nvSpPr>
        <p:spPr/>
        <p:txBody>
          <a:bodyPr/>
          <a:lstStyle>
            <a:lvl1pPr>
              <a:defRPr/>
            </a:lvl1pPr>
          </a:lstStyle>
          <a:p>
            <a:pPr>
              <a:defRPr/>
            </a:pPr>
            <a:endParaRPr lang="en-US" altLang="zh-CN"/>
          </a:p>
        </p:txBody>
      </p:sp>
      <p:sp>
        <p:nvSpPr>
          <p:cNvPr id="8" name="Rectangle 68"/>
          <p:cNvSpPr>
            <a:spLocks noGrp="1" noChangeArrowheads="1"/>
          </p:cNvSpPr>
          <p:nvPr>
            <p:ph type="ftr" sz="quarter" idx="11"/>
          </p:nvPr>
        </p:nvSpPr>
        <p:spPr/>
        <p:txBody>
          <a:bodyPr/>
          <a:lstStyle>
            <a:lvl1pPr>
              <a:defRPr/>
            </a:lvl1pPr>
          </a:lstStyle>
          <a:p>
            <a:pPr>
              <a:defRPr/>
            </a:pPr>
            <a:endParaRPr lang="en-US" altLang="zh-CN"/>
          </a:p>
        </p:txBody>
      </p:sp>
      <p:sp>
        <p:nvSpPr>
          <p:cNvPr id="9" name="Rectangle 69"/>
          <p:cNvSpPr>
            <a:spLocks noGrp="1" noChangeArrowheads="1"/>
          </p:cNvSpPr>
          <p:nvPr>
            <p:ph type="sldNum" sz="quarter" idx="12"/>
          </p:nvPr>
        </p:nvSpPr>
        <p:spPr/>
        <p:txBody>
          <a:bodyPr/>
          <a:lstStyle>
            <a:lvl1pPr>
              <a:defRPr/>
            </a:lvl1pPr>
          </a:lstStyle>
          <a:p>
            <a:pPr>
              <a:defRPr/>
            </a:pPr>
            <a:fld id="{69376BC7-CB94-49C8-B9B6-161F15AB5434}" type="slidenum">
              <a:rPr lang="en-US" altLang="zh-CN"/>
            </a:fld>
            <a:endParaRPr lang="en-US" altLang="zh-CN"/>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67"/>
          <p:cNvSpPr>
            <a:spLocks noGrp="1" noChangeArrowheads="1"/>
          </p:cNvSpPr>
          <p:nvPr>
            <p:ph type="dt" sz="half" idx="10"/>
          </p:nvPr>
        </p:nvSpPr>
        <p:spPr/>
        <p:txBody>
          <a:bodyPr/>
          <a:lstStyle>
            <a:lvl1pPr>
              <a:defRPr/>
            </a:lvl1pPr>
          </a:lstStyle>
          <a:p>
            <a:pPr>
              <a:defRPr/>
            </a:pPr>
            <a:endParaRPr lang="en-US" altLang="zh-CN"/>
          </a:p>
        </p:txBody>
      </p:sp>
      <p:sp>
        <p:nvSpPr>
          <p:cNvPr id="4" name="Rectangle 68"/>
          <p:cNvSpPr>
            <a:spLocks noGrp="1" noChangeArrowheads="1"/>
          </p:cNvSpPr>
          <p:nvPr>
            <p:ph type="ftr" sz="quarter" idx="11"/>
          </p:nvPr>
        </p:nvSpPr>
        <p:spPr/>
        <p:txBody>
          <a:bodyPr/>
          <a:lstStyle>
            <a:lvl1pPr>
              <a:defRPr/>
            </a:lvl1pPr>
          </a:lstStyle>
          <a:p>
            <a:pPr>
              <a:defRPr/>
            </a:pPr>
            <a:endParaRPr lang="en-US" altLang="zh-CN"/>
          </a:p>
        </p:txBody>
      </p:sp>
      <p:sp>
        <p:nvSpPr>
          <p:cNvPr id="5" name="Rectangle 69"/>
          <p:cNvSpPr>
            <a:spLocks noGrp="1" noChangeArrowheads="1"/>
          </p:cNvSpPr>
          <p:nvPr>
            <p:ph type="sldNum" sz="quarter" idx="12"/>
          </p:nvPr>
        </p:nvSpPr>
        <p:spPr/>
        <p:txBody>
          <a:bodyPr/>
          <a:lstStyle>
            <a:lvl1pPr>
              <a:defRPr/>
            </a:lvl1pPr>
          </a:lstStyle>
          <a:p>
            <a:pPr>
              <a:defRPr/>
            </a:pPr>
            <a:fld id="{AF46C4DF-6D09-4D25-A2D4-81C1F0DEA07B}" type="slidenum">
              <a:rPr lang="en-US" altLang="zh-CN"/>
            </a:fld>
            <a:endParaRPr lang="en-US" altLang="zh-CN"/>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p:txBody>
          <a:bodyPr/>
          <a:lstStyle>
            <a:lvl1pPr>
              <a:defRPr/>
            </a:lvl1pPr>
          </a:lstStyle>
          <a:p>
            <a:pPr>
              <a:defRPr/>
            </a:pPr>
            <a:endParaRPr lang="en-US" altLang="zh-CN"/>
          </a:p>
        </p:txBody>
      </p:sp>
      <p:sp>
        <p:nvSpPr>
          <p:cNvPr id="3" name="Rectangle 68"/>
          <p:cNvSpPr>
            <a:spLocks noGrp="1" noChangeArrowheads="1"/>
          </p:cNvSpPr>
          <p:nvPr>
            <p:ph type="ftr" sz="quarter" idx="11"/>
          </p:nvPr>
        </p:nvSpPr>
        <p:spPr/>
        <p:txBody>
          <a:bodyPr/>
          <a:lstStyle>
            <a:lvl1pPr>
              <a:defRPr/>
            </a:lvl1pPr>
          </a:lstStyle>
          <a:p>
            <a:pPr>
              <a:defRPr/>
            </a:pPr>
            <a:endParaRPr lang="en-US" altLang="zh-CN"/>
          </a:p>
        </p:txBody>
      </p:sp>
      <p:sp>
        <p:nvSpPr>
          <p:cNvPr id="4" name="Rectangle 69"/>
          <p:cNvSpPr>
            <a:spLocks noGrp="1" noChangeArrowheads="1"/>
          </p:cNvSpPr>
          <p:nvPr>
            <p:ph type="sldNum" sz="quarter" idx="12"/>
          </p:nvPr>
        </p:nvSpPr>
        <p:spPr/>
        <p:txBody>
          <a:bodyPr/>
          <a:lstStyle>
            <a:lvl1pPr>
              <a:defRPr/>
            </a:lvl1pPr>
          </a:lstStyle>
          <a:p>
            <a:pPr>
              <a:defRPr/>
            </a:pPr>
            <a:fld id="{7570D2F7-22B7-4CAB-AD58-1A2E8ED7201A}" type="slidenum">
              <a:rPr lang="en-US" altLang="zh-CN"/>
            </a:fld>
            <a:endParaRPr lang="en-US" altLang="zh-CN"/>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67"/>
          <p:cNvSpPr>
            <a:spLocks noGrp="1" noChangeArrowheads="1"/>
          </p:cNvSpPr>
          <p:nvPr>
            <p:ph type="dt" sz="half" idx="10"/>
          </p:nvPr>
        </p:nvSpPr>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p:txBody>
          <a:bodyPr/>
          <a:lstStyle>
            <a:lvl1pPr>
              <a:defRPr/>
            </a:lvl1pPr>
          </a:lstStyle>
          <a:p>
            <a:pPr>
              <a:defRPr/>
            </a:pPr>
            <a:fld id="{70E65D9C-57E0-4B7C-88ED-EC2F46F315F5}" type="slidenum">
              <a:rPr lang="en-US" altLang="zh-CN"/>
            </a:fld>
            <a:endParaRPr lang="en-US" altLang="zh-CN"/>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67"/>
          <p:cNvSpPr>
            <a:spLocks noGrp="1" noChangeArrowheads="1"/>
          </p:cNvSpPr>
          <p:nvPr>
            <p:ph type="dt" sz="half" idx="10"/>
          </p:nvPr>
        </p:nvSpPr>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p:txBody>
          <a:bodyPr/>
          <a:lstStyle>
            <a:lvl1pPr>
              <a:defRPr/>
            </a:lvl1pPr>
          </a:lstStyle>
          <a:p>
            <a:pPr>
              <a:defRPr/>
            </a:pPr>
            <a:fld id="{4DD134C8-9974-4BCE-9C2A-BE6BD2EA77D9}" type="slidenum">
              <a:rPr lang="en-US" altLang="zh-CN"/>
            </a:fld>
            <a:endParaRPr lang="en-US" altLang="zh-CN"/>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png"/><Relationship Id="rId15" Type="http://schemas.openxmlformats.org/officeDocument/2006/relationships/image" Target="../media/image2.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pic>
        <p:nvPicPr>
          <p:cNvPr id="3074" name="Picture 9"/>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65"/>
          <p:cNvSpPr>
            <a:spLocks noGrp="1" noChangeArrowheads="1"/>
          </p:cNvSpPr>
          <p:nvPr>
            <p:ph type="title"/>
          </p:nvPr>
        </p:nvSpPr>
        <p:spPr bwMode="auto">
          <a:xfrm>
            <a:off x="533400" y="762000"/>
            <a:ext cx="8162925" cy="762000"/>
          </a:xfrm>
          <a:prstGeom prst="rect">
            <a:avLst/>
          </a:prstGeom>
          <a:noFill/>
          <a:ln>
            <a:noFill/>
          </a:ln>
          <a:effectLst>
            <a:outerShdw dist="45791" dir="3378596"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spAutoFit/>
          </a:bodyPr>
          <a:lstStyle/>
          <a:p>
            <a:pPr lvl="0"/>
            <a:r>
              <a:rPr lang="zh-CN" altLang="en-US"/>
              <a:t>单击此处编辑母版标题样式</a:t>
            </a:r>
            <a:endParaRPr lang="zh-CN" altLang="en-US"/>
          </a:p>
        </p:txBody>
      </p:sp>
      <p:sp>
        <p:nvSpPr>
          <p:cNvPr id="3076" name="Rectangle 66"/>
          <p:cNvSpPr>
            <a:spLocks noGrp="1" noChangeArrowheads="1"/>
          </p:cNvSpPr>
          <p:nvPr>
            <p:ph type="body" idx="1"/>
          </p:nvPr>
        </p:nvSpPr>
        <p:spPr bwMode="auto">
          <a:xfrm>
            <a:off x="539750" y="1628775"/>
            <a:ext cx="8153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p:txBody>
      </p:sp>
      <p:sp>
        <p:nvSpPr>
          <p:cNvPr id="3139" name="Rectangle 67"/>
          <p:cNvSpPr>
            <a:spLocks noGrp="1" noChangeArrowheads="1"/>
          </p:cNvSpPr>
          <p:nvPr>
            <p:ph type="dt" sz="half" idx="2"/>
          </p:nvPr>
        </p:nvSpPr>
        <p:spPr bwMode="auto">
          <a:xfrm>
            <a:off x="1152525" y="6286500"/>
            <a:ext cx="1905000" cy="457200"/>
          </a:xfrm>
          <a:prstGeom prst="rect">
            <a:avLst/>
          </a:prstGeom>
          <a:noFill/>
          <a:ln w="9525">
            <a:noFill/>
            <a:miter lim="800000"/>
          </a:ln>
          <a:effectLst/>
        </p:spPr>
        <p:txBody>
          <a:bodyPr vert="horz" wrap="square" lIns="91440" tIns="45720" rIns="91440" bIns="45720" numCol="1" anchor="b" anchorCtr="0" compatLnSpc="1"/>
          <a:lstStyle>
            <a:lvl1pPr>
              <a:defRPr kumimoji="0" sz="1400">
                <a:latin typeface="+mn-lt"/>
                <a:ea typeface="宋体" panose="02010600030101010101" pitchFamily="2" charset="-122"/>
              </a:defRPr>
            </a:lvl1pPr>
          </a:lstStyle>
          <a:p>
            <a:pPr>
              <a:defRPr/>
            </a:pPr>
            <a:endParaRPr lang="en-US" altLang="zh-CN"/>
          </a:p>
        </p:txBody>
      </p:sp>
      <p:sp>
        <p:nvSpPr>
          <p:cNvPr id="3140" name="Rectangle 68"/>
          <p:cNvSpPr>
            <a:spLocks noGrp="1" noChangeArrowheads="1"/>
          </p:cNvSpPr>
          <p:nvPr>
            <p:ph type="ftr" sz="quarter" idx="3"/>
          </p:nvPr>
        </p:nvSpPr>
        <p:spPr bwMode="auto">
          <a:xfrm>
            <a:off x="3590925" y="62865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kumimoji="0" sz="1400">
                <a:latin typeface="+mn-lt"/>
                <a:ea typeface="宋体" panose="02010600030101010101" pitchFamily="2" charset="-122"/>
              </a:defRPr>
            </a:lvl1pPr>
          </a:lstStyle>
          <a:p>
            <a:pPr>
              <a:defRPr/>
            </a:pPr>
            <a:endParaRPr lang="en-US" altLang="zh-CN"/>
          </a:p>
        </p:txBody>
      </p:sp>
      <p:sp>
        <p:nvSpPr>
          <p:cNvPr id="3141" name="Rectangle 69"/>
          <p:cNvSpPr>
            <a:spLocks noGrp="1" noChangeArrowheads="1"/>
          </p:cNvSpPr>
          <p:nvPr>
            <p:ph type="sldNum" sz="quarter" idx="4"/>
          </p:nvPr>
        </p:nvSpPr>
        <p:spPr bwMode="auto">
          <a:xfrm>
            <a:off x="7019925" y="6286500"/>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kumimoji="0" sz="1400">
                <a:latin typeface="+mn-lt"/>
                <a:ea typeface="宋体" panose="02010600030101010101" pitchFamily="2" charset="-122"/>
              </a:defRPr>
            </a:lvl1pPr>
          </a:lstStyle>
          <a:p>
            <a:pPr>
              <a:defRPr/>
            </a:pPr>
            <a:fld id="{AFBC8084-93D3-48A8-9201-98417C4416B4}"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fade/>
  </p:transition>
  <p:txStyles>
    <p:titleStyle>
      <a:lvl1pPr algn="ctr" rtl="0" eaLnBrk="0" fontAlgn="base" hangingPunct="0">
        <a:spcBef>
          <a:spcPct val="0"/>
        </a:spcBef>
        <a:spcAft>
          <a:spcPct val="0"/>
        </a:spcAft>
        <a:defRPr kumimoji="1" sz="4400" b="1">
          <a:solidFill>
            <a:schemeClr val="tx2"/>
          </a:solidFill>
          <a:latin typeface="+mj-lt"/>
          <a:ea typeface="+mj-ea"/>
          <a:cs typeface="+mj-cs"/>
        </a:defRPr>
      </a:lvl1pPr>
      <a:lvl2pPr algn="ctr" rtl="0" eaLnBrk="0" fontAlgn="base" hangingPunct="0">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9pPr>
    </p:titleStyle>
    <p:body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slide" Target="slide67.xml"/><Relationship Id="rId7" Type="http://schemas.openxmlformats.org/officeDocument/2006/relationships/slide" Target="slide35.xml"/><Relationship Id="rId6" Type="http://schemas.openxmlformats.org/officeDocument/2006/relationships/slide" Target="slide32.xml"/><Relationship Id="rId5" Type="http://schemas.openxmlformats.org/officeDocument/2006/relationships/slide" Target="slide31.xml"/><Relationship Id="rId4" Type="http://schemas.openxmlformats.org/officeDocument/2006/relationships/slide" Target="slide20.xml"/><Relationship Id="rId3" Type="http://schemas.openxmlformats.org/officeDocument/2006/relationships/slide" Target="slide14.xml"/><Relationship Id="rId2" Type="http://schemas.openxmlformats.org/officeDocument/2006/relationships/slide" Target="slide6.xml"/><Relationship Id="rId1" Type="http://schemas.openxmlformats.org/officeDocument/2006/relationships/slide" Target="slide2.xml"/></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slide" Target="slide1.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1.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1.xml"/></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slide" Target="slide1.xml"/><Relationship Id="rId2" Type="http://schemas.openxmlformats.org/officeDocument/2006/relationships/image" Target="../media/image4.wmf"/><Relationship Id="rId1"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1.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1.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1.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1.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1.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1.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1.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1.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1.xml"/><Relationship Id="rId3" Type="http://schemas.openxmlformats.org/officeDocument/2006/relationships/slide" Target="slide51.xml"/><Relationship Id="rId2" Type="http://schemas.openxmlformats.org/officeDocument/2006/relationships/slide" Target="slide46.xml"/><Relationship Id="rId1" Type="http://schemas.openxmlformats.org/officeDocument/2006/relationships/slide" Target="slide36.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slide" Target="slide35.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slide" Target="slide35.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slide" Target="slide35.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slide" Target="slide3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1.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slide" Target="slide35.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slide" Target="slide35.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slide" Target="slide35.xml"/></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slide" Target="slide35.xml"/><Relationship Id="rId1" Type="http://schemas.openxmlformats.org/officeDocument/2006/relationships/image" Target="../media/image15.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slide" Target="slide3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slide" Target="slide35.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slide" Target="slide35.xml"/></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slide" Target="slide35.xml"/><Relationship Id="rId1" Type="http://schemas.openxmlformats.org/officeDocument/2006/relationships/image" Target="../media/image17.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1.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slide" Target="slide35.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slide" Target="slide3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slide" Target="slide35.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slide" Target="slide35.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slide" Target="slide35.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slide" Target="slide3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1.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slide" Target="slide35.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slide" Target="slide35.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slide" Target="slide35.xml"/></Relationships>
</file>

<file path=ppt/slides/_rels/slide6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slide" Target="slide35.xml"/><Relationship Id="rId1" Type="http://schemas.openxmlformats.org/officeDocument/2006/relationships/image" Target="../media/image21.png"/></Relationships>
</file>

<file path=ppt/slides/_rels/slide6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slide" Target="slide35.xml"/><Relationship Id="rId1" Type="http://schemas.openxmlformats.org/officeDocument/2006/relationships/image" Target="../media/image22.png"/></Relationships>
</file>

<file path=ppt/slides/_rels/slide6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slide" Target="slide35.xml"/><Relationship Id="rId1" Type="http://schemas.openxmlformats.org/officeDocument/2006/relationships/image" Target="../media/image23.png"/></Relationships>
</file>

<file path=ppt/slides/_rels/slide6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67.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image" Target="../media/image29.wmf"/><Relationship Id="rId3" Type="http://schemas.openxmlformats.org/officeDocument/2006/relationships/oleObject" Target="../embeddings/oleObject4.bin"/><Relationship Id="rId2" Type="http://schemas.openxmlformats.org/officeDocument/2006/relationships/image" Target="../media/image28.wmf"/><Relationship Id="rId1" Type="http://schemas.openxmlformats.org/officeDocument/2006/relationships/oleObject" Target="../embeddings/oleObject3.bin"/></Relationships>
</file>

<file path=ppt/slides/_rels/slide68.xml.rels><?xml version="1.0" encoding="UTF-8" standalone="yes"?>
<Relationships xmlns="http://schemas.openxmlformats.org/package/2006/relationships"><Relationship Id="rId9" Type="http://schemas.openxmlformats.org/officeDocument/2006/relationships/slide" Target="slide1.xml"/><Relationship Id="rId8" Type="http://schemas.openxmlformats.org/officeDocument/2006/relationships/image" Target="../media/image32.wmf"/><Relationship Id="rId7" Type="http://schemas.openxmlformats.org/officeDocument/2006/relationships/oleObject" Target="../embeddings/oleObject8.bin"/><Relationship Id="rId6" Type="http://schemas.openxmlformats.org/officeDocument/2006/relationships/image" Target="../media/image31.wmf"/><Relationship Id="rId5" Type="http://schemas.openxmlformats.org/officeDocument/2006/relationships/oleObject" Target="../embeddings/oleObject7.bin"/><Relationship Id="rId4" Type="http://schemas.openxmlformats.org/officeDocument/2006/relationships/image" Target="../media/image30.wmf"/><Relationship Id="rId3" Type="http://schemas.openxmlformats.org/officeDocument/2006/relationships/oleObject" Target="../embeddings/oleObject6.bin"/><Relationship Id="rId2" Type="http://schemas.openxmlformats.org/officeDocument/2006/relationships/image" Target="../media/image28.wmf"/><Relationship Id="rId12" Type="http://schemas.openxmlformats.org/officeDocument/2006/relationships/vmlDrawing" Target="../drawings/vmlDrawing4.vml"/><Relationship Id="rId11" Type="http://schemas.openxmlformats.org/officeDocument/2006/relationships/slideLayout" Target="../slideLayouts/slideLayout2.xml"/><Relationship Id="rId10" Type="http://schemas.openxmlformats.org/officeDocument/2006/relationships/image" Target="../media/image3.png"/><Relationship Id="rId1" Type="http://schemas.openxmlformats.org/officeDocument/2006/relationships/oleObject" Target="../embeddings/oleObject5.bin"/></Relationships>
</file>

<file path=ppt/slides/_rels/slide6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png"/><Relationship Id="rId7" Type="http://schemas.openxmlformats.org/officeDocument/2006/relationships/slide" Target="slide1.xml"/><Relationship Id="rId6" Type="http://schemas.openxmlformats.org/officeDocument/2006/relationships/image" Target="../media/image34.wmf"/><Relationship Id="rId5" Type="http://schemas.openxmlformats.org/officeDocument/2006/relationships/oleObject" Target="../embeddings/oleObject11.bin"/><Relationship Id="rId4" Type="http://schemas.openxmlformats.org/officeDocument/2006/relationships/image" Target="../media/image33.wmf"/><Relationship Id="rId3" Type="http://schemas.openxmlformats.org/officeDocument/2006/relationships/oleObject" Target="../embeddings/oleObject10.bin"/><Relationship Id="rId2" Type="http://schemas.openxmlformats.org/officeDocument/2006/relationships/image" Target="../media/image29.wmf"/><Relationship Id="rId10" Type="http://schemas.openxmlformats.org/officeDocument/2006/relationships/vmlDrawing" Target="../drawings/vmlDrawing5.vml"/><Relationship Id="rId1" Type="http://schemas.openxmlformats.org/officeDocument/2006/relationships/oleObject" Target="../embeddings/oleObject9.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1.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1.xml"/></Relationships>
</file>

<file path=ppt/slides/_rels/slide7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image" Target="../media/image35.png"/></Relationships>
</file>

<file path=ppt/slides/_rels/slide7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slide" Target="slide1.xml"/><Relationship Id="rId2" Type="http://schemas.openxmlformats.org/officeDocument/2006/relationships/image" Target="../media/image35.png"/><Relationship Id="rId1" Type="http://schemas.openxmlformats.org/officeDocument/2006/relationships/image" Target="../media/image36.png"/></Relationships>
</file>

<file path=ppt/slides/_rels/slide73.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slide" Target="slide1.xml"/><Relationship Id="rId2" Type="http://schemas.openxmlformats.org/officeDocument/2006/relationships/image" Target="../media/image37.wmf"/><Relationship Id="rId1" Type="http://schemas.openxmlformats.org/officeDocument/2006/relationships/oleObject" Target="../embeddings/oleObject12.bin"/></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1.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1.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1.xml"/></Relationships>
</file>

<file path=ppt/slides/_rels/slide7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image" Target="../media/image38.png"/></Relationships>
</file>

<file path=ppt/slides/_rels/slide78.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image" Target="../media/image39.png"/></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1.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1.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1.xml"/></Relationships>
</file>

<file path=ppt/slides/_rels/slide8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slide" Target="slide1.xml"/><Relationship Id="rId2" Type="http://schemas.openxmlformats.org/officeDocument/2006/relationships/image" Target="../media/image43.png"/><Relationship Id="rId1" Type="http://schemas.openxmlformats.org/officeDocument/2006/relationships/image" Target="../media/image42.png"/></Relationships>
</file>

<file path=ppt/slides/_rels/slide83.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slide" Target="slide1.xml"/><Relationship Id="rId2" Type="http://schemas.openxmlformats.org/officeDocument/2006/relationships/image" Target="../media/image44.wmf"/><Relationship Id="rId1" Type="http://schemas.openxmlformats.org/officeDocument/2006/relationships/oleObject" Target="../embeddings/oleObject13.bin"/></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1.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1.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1.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1.xml"/></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1.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1.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1.xml"/></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1.xml"/></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1.xml"/></Relationships>
</file>

<file path=ppt/slides/_rels/slide9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image" Target="../media/image45.png"/></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97.xml.rels><?xml version="1.0" encoding="UTF-8" standalone="yes"?>
<Relationships xmlns="http://schemas.openxmlformats.org/package/2006/relationships"><Relationship Id="rId7" Type="http://schemas.openxmlformats.org/officeDocument/2006/relationships/vmlDrawing" Target="../drawings/vmlDrawing8.vml"/><Relationship Id="rId6" Type="http://schemas.openxmlformats.org/officeDocument/2006/relationships/slideLayout" Target="../slideLayouts/slideLayout2.xml"/><Relationship Id="rId5" Type="http://schemas.openxmlformats.org/officeDocument/2006/relationships/control" Target="../activeX/activeX3.xml"/><Relationship Id="rId4" Type="http://schemas.openxmlformats.org/officeDocument/2006/relationships/control" Target="../activeX/activeX2.xml"/><Relationship Id="rId3" Type="http://schemas.openxmlformats.org/officeDocument/2006/relationships/image" Target="../media/image48.wmf"/><Relationship Id="rId2" Type="http://schemas.openxmlformats.org/officeDocument/2006/relationships/control" Target="../activeX/activeX1.xml"/><Relationship Id="rId1" Type="http://schemas.openxmlformats.org/officeDocument/2006/relationships/hyperlink" Target="http://baike.baidu.com/view/64741.htm" TargetMode="External"/></Relationships>
</file>

<file path=ppt/slides/_rels/slide98.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48.wmf"/><Relationship Id="rId1" Type="http://schemas.openxmlformats.org/officeDocument/2006/relationships/control" Target="../activeX/activeX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714375" y="785813"/>
            <a:ext cx="8001000" cy="830262"/>
          </a:xfrm>
          <a:effectLst/>
        </p:spPr>
        <p:txBody>
          <a:bodyPr anchor="ctr"/>
          <a:lstStyle/>
          <a:p>
            <a:pPr eaLnBrk="1" hangingPunct="1">
              <a:defRPr/>
            </a:pPr>
            <a:r>
              <a:rPr lang="zh-CN"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第</a:t>
            </a:r>
            <a:r>
              <a:rPr lang="en-US"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5</a:t>
            </a:r>
            <a:r>
              <a:rPr lang="zh-CN"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章 循环结构程序设计</a:t>
            </a:r>
            <a:endParaRPr lang="zh-CN" altLang="en-US"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5123" name="Rectangle 3"/>
          <p:cNvSpPr>
            <a:spLocks noGrp="1" noChangeArrowheads="1"/>
          </p:cNvSpPr>
          <p:nvPr>
            <p:ph type="body" idx="1"/>
          </p:nvPr>
        </p:nvSpPr>
        <p:spPr>
          <a:xfrm>
            <a:off x="1143000" y="1714500"/>
            <a:ext cx="7358063" cy="4786313"/>
          </a:xfrm>
        </p:spPr>
        <p:txBody>
          <a:bodyPr/>
          <a:lstStyle/>
          <a:p>
            <a:pPr>
              <a:lnSpc>
                <a:spcPct val="100000"/>
              </a:lnSpc>
              <a:buFont typeface="Wingdings" panose="05000000000000000000" pitchFamily="2" charset="2"/>
              <a:buNone/>
            </a:pPr>
            <a:r>
              <a:rPr lang="en-US" altLang="zh-CN" dirty="0">
                <a:hlinkClick r:id="rId1" action="ppaction://hlinksldjump"/>
              </a:rPr>
              <a:t>5.1 </a:t>
            </a:r>
            <a:r>
              <a:rPr lang="zh-CN" altLang="zh-CN" dirty="0">
                <a:hlinkClick r:id="rId1" action="ppaction://hlinksldjump"/>
              </a:rPr>
              <a:t>为什么需要循环控制</a:t>
            </a:r>
            <a:endParaRPr lang="en-US" altLang="zh-CN" dirty="0"/>
          </a:p>
          <a:p>
            <a:pPr>
              <a:lnSpc>
                <a:spcPct val="100000"/>
              </a:lnSpc>
              <a:buFont typeface="Wingdings" panose="05000000000000000000" pitchFamily="2" charset="2"/>
              <a:buNone/>
            </a:pPr>
            <a:r>
              <a:rPr lang="en-US" altLang="zh-CN" dirty="0">
                <a:hlinkClick r:id="rId2" action="ppaction://hlinksldjump"/>
              </a:rPr>
              <a:t>5.2 </a:t>
            </a:r>
            <a:r>
              <a:rPr lang="zh-CN" altLang="zh-CN" dirty="0">
                <a:hlinkClick r:id="rId2" action="ppaction://hlinksldjump"/>
              </a:rPr>
              <a:t>用</a:t>
            </a:r>
            <a:r>
              <a:rPr lang="en-US" altLang="zh-CN" dirty="0">
                <a:solidFill>
                  <a:srgbClr val="FF0000"/>
                </a:solidFill>
                <a:hlinkClick r:id="rId2" action="ppaction://hlinksldjump"/>
              </a:rPr>
              <a:t>while</a:t>
            </a:r>
            <a:r>
              <a:rPr lang="zh-CN" altLang="zh-CN" dirty="0">
                <a:hlinkClick r:id="rId2" action="ppaction://hlinksldjump"/>
              </a:rPr>
              <a:t>语句实现循环</a:t>
            </a:r>
            <a:endParaRPr lang="en-US" altLang="zh-CN" dirty="0"/>
          </a:p>
          <a:p>
            <a:pPr>
              <a:lnSpc>
                <a:spcPct val="100000"/>
              </a:lnSpc>
              <a:buFont typeface="Wingdings" panose="05000000000000000000" pitchFamily="2" charset="2"/>
              <a:buNone/>
            </a:pPr>
            <a:r>
              <a:rPr lang="en-US" altLang="zh-CN" dirty="0">
                <a:hlinkClick r:id="rId3" action="ppaction://hlinksldjump"/>
              </a:rPr>
              <a:t>5.3 </a:t>
            </a:r>
            <a:r>
              <a:rPr lang="zh-CN" altLang="zh-CN" dirty="0">
                <a:hlinkClick r:id="rId3" action="ppaction://hlinksldjump"/>
              </a:rPr>
              <a:t>用</a:t>
            </a:r>
            <a:r>
              <a:rPr lang="en-US" altLang="zh-CN" dirty="0">
                <a:hlinkClick r:id="rId3" action="ppaction://hlinksldjump"/>
              </a:rPr>
              <a:t>do---while</a:t>
            </a:r>
            <a:r>
              <a:rPr lang="zh-CN" altLang="zh-CN" dirty="0">
                <a:hlinkClick r:id="rId3" action="ppaction://hlinksldjump"/>
              </a:rPr>
              <a:t>语句实现循环</a:t>
            </a:r>
            <a:endParaRPr lang="en-US" altLang="zh-CN" dirty="0"/>
          </a:p>
          <a:p>
            <a:pPr>
              <a:lnSpc>
                <a:spcPct val="100000"/>
              </a:lnSpc>
              <a:buFont typeface="Wingdings" panose="05000000000000000000" pitchFamily="2" charset="2"/>
              <a:buNone/>
            </a:pPr>
            <a:r>
              <a:rPr lang="en-US" altLang="zh-CN" dirty="0">
                <a:hlinkClick r:id="rId4" action="ppaction://hlinksldjump"/>
              </a:rPr>
              <a:t>5.4 </a:t>
            </a:r>
            <a:r>
              <a:rPr lang="zh-CN" altLang="zh-CN" dirty="0">
                <a:hlinkClick r:id="rId4" action="ppaction://hlinksldjump"/>
              </a:rPr>
              <a:t>用</a:t>
            </a:r>
            <a:r>
              <a:rPr lang="en-US" altLang="zh-CN" dirty="0">
                <a:hlinkClick r:id="rId4" action="ppaction://hlinksldjump"/>
              </a:rPr>
              <a:t>for </a:t>
            </a:r>
            <a:r>
              <a:rPr lang="zh-CN" altLang="zh-CN" dirty="0">
                <a:hlinkClick r:id="rId4" action="ppaction://hlinksldjump"/>
              </a:rPr>
              <a:t>语句实现循环</a:t>
            </a:r>
            <a:endParaRPr lang="en-US" altLang="zh-CN" dirty="0"/>
          </a:p>
          <a:p>
            <a:pPr>
              <a:lnSpc>
                <a:spcPct val="100000"/>
              </a:lnSpc>
              <a:buFont typeface="Wingdings" panose="05000000000000000000" pitchFamily="2" charset="2"/>
              <a:buNone/>
            </a:pPr>
            <a:r>
              <a:rPr lang="en-US" altLang="zh-CN" dirty="0">
                <a:hlinkClick r:id="rId5" action="ppaction://hlinksldjump"/>
              </a:rPr>
              <a:t>5.5 </a:t>
            </a:r>
            <a:r>
              <a:rPr lang="zh-CN" altLang="zh-CN" dirty="0">
                <a:hlinkClick r:id="rId5" action="ppaction://hlinksldjump"/>
              </a:rPr>
              <a:t>循环的嵌套</a:t>
            </a:r>
            <a:endParaRPr lang="en-US" altLang="zh-CN" dirty="0"/>
          </a:p>
          <a:p>
            <a:pPr>
              <a:lnSpc>
                <a:spcPct val="100000"/>
              </a:lnSpc>
              <a:buFont typeface="Wingdings" panose="05000000000000000000" pitchFamily="2" charset="2"/>
              <a:buNone/>
            </a:pPr>
            <a:r>
              <a:rPr lang="en-US" altLang="zh-CN" dirty="0">
                <a:hlinkClick r:id="rId6" action="ppaction://hlinksldjump"/>
              </a:rPr>
              <a:t>5.6 </a:t>
            </a:r>
            <a:r>
              <a:rPr lang="zh-CN" altLang="zh-CN" dirty="0">
                <a:hlinkClick r:id="rId6" action="ppaction://hlinksldjump"/>
              </a:rPr>
              <a:t>几种循环的比较</a:t>
            </a:r>
            <a:endParaRPr lang="en-US" altLang="zh-CN" dirty="0"/>
          </a:p>
          <a:p>
            <a:pPr>
              <a:lnSpc>
                <a:spcPct val="100000"/>
              </a:lnSpc>
              <a:buFont typeface="Wingdings" panose="05000000000000000000" pitchFamily="2" charset="2"/>
              <a:buNone/>
            </a:pPr>
            <a:r>
              <a:rPr lang="en-US" altLang="zh-CN" dirty="0">
                <a:hlinkClick r:id="rId7" action="ppaction://hlinksldjump"/>
              </a:rPr>
              <a:t>5.7 </a:t>
            </a:r>
            <a:r>
              <a:rPr lang="zh-CN" altLang="zh-CN" dirty="0">
                <a:hlinkClick r:id="rId7" action="ppaction://hlinksldjump"/>
              </a:rPr>
              <a:t>改变循环执行的状态</a:t>
            </a:r>
            <a:endParaRPr lang="en-US" altLang="zh-CN" dirty="0"/>
          </a:p>
          <a:p>
            <a:pPr>
              <a:lnSpc>
                <a:spcPct val="100000"/>
              </a:lnSpc>
              <a:buFont typeface="Wingdings" panose="05000000000000000000" pitchFamily="2" charset="2"/>
              <a:buNone/>
            </a:pPr>
            <a:r>
              <a:rPr lang="en-US" altLang="zh-CN" dirty="0">
                <a:hlinkClick r:id="rId8" action="ppaction://hlinksldjump"/>
              </a:rPr>
              <a:t>5.8 </a:t>
            </a:r>
            <a:r>
              <a:rPr lang="zh-CN" altLang="zh-CN" dirty="0">
                <a:hlinkClick r:id="rId8" action="ppaction://hlinksldjump"/>
              </a:rPr>
              <a:t>循环程序举例</a:t>
            </a:r>
            <a:endParaRPr lang="zh-CN" altLang="en-US" dirty="0"/>
          </a:p>
        </p:txBody>
      </p:sp>
    </p:spTree>
  </p:cSld>
  <p:clrMapOvr>
    <a:masterClrMapping/>
  </p:clrMapOvr>
  <p:transition spd="med">
    <p:blinds/>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a:xfrm>
            <a:off x="714375" y="1214438"/>
            <a:ext cx="8072438" cy="4071937"/>
          </a:xfrm>
        </p:spPr>
        <p:txBody>
          <a:bodyPr/>
          <a:lstStyle/>
          <a:p>
            <a:pPr>
              <a:buFont typeface="Wingdings" panose="05000000000000000000" pitchFamily="2" charset="2"/>
              <a:buNone/>
            </a:pPr>
            <a:r>
              <a:rPr lang="zh-CN" altLang="zh-CN"/>
              <a:t>例</a:t>
            </a:r>
            <a:r>
              <a:rPr lang="en-US" altLang="zh-CN"/>
              <a:t>5.1</a:t>
            </a:r>
            <a:r>
              <a:rPr lang="zh-CN" altLang="zh-CN"/>
              <a:t>求</a:t>
            </a:r>
            <a:r>
              <a:rPr lang="en-US" altLang="zh-CN"/>
              <a:t>1+2+3+</a:t>
            </a:r>
            <a:r>
              <a:rPr lang="zh-CN" altLang="zh-CN"/>
              <a:t>…</a:t>
            </a:r>
            <a:r>
              <a:rPr lang="en-US" altLang="zh-CN"/>
              <a:t>+100</a:t>
            </a:r>
            <a:r>
              <a:rPr lang="zh-CN" altLang="zh-CN"/>
              <a:t>，即</a:t>
            </a:r>
            <a:endParaRPr lang="en-US" altLang="zh-CN"/>
          </a:p>
          <a:p>
            <a:r>
              <a:rPr lang="zh-CN" altLang="zh-CN"/>
              <a:t>解题思路：</a:t>
            </a:r>
            <a:endParaRPr lang="zh-CN" altLang="zh-CN"/>
          </a:p>
          <a:p>
            <a:pPr lvl="1"/>
            <a:r>
              <a:rPr lang="zh-CN" altLang="zh-CN"/>
              <a:t>这是累加问题，需要先后将</a:t>
            </a:r>
            <a:r>
              <a:rPr lang="en-US" altLang="zh-CN"/>
              <a:t>100</a:t>
            </a:r>
            <a:r>
              <a:rPr lang="zh-CN" altLang="zh-CN"/>
              <a:t>个数相加</a:t>
            </a:r>
            <a:endParaRPr lang="en-US" altLang="zh-CN"/>
          </a:p>
          <a:p>
            <a:pPr lvl="1"/>
            <a:r>
              <a:rPr lang="zh-CN" altLang="zh-CN"/>
              <a:t>要重复</a:t>
            </a:r>
            <a:r>
              <a:rPr lang="en-US" altLang="zh-CN"/>
              <a:t>100</a:t>
            </a:r>
            <a:r>
              <a:rPr lang="zh-CN" altLang="zh-CN"/>
              <a:t>次加法运算，可用循环实现</a:t>
            </a:r>
            <a:endParaRPr lang="zh-CN" altLang="zh-CN"/>
          </a:p>
          <a:p>
            <a:pPr lvl="1"/>
            <a:r>
              <a:rPr lang="zh-CN" altLang="zh-CN"/>
              <a:t>后一个数是前一个数加</a:t>
            </a:r>
            <a:r>
              <a:rPr lang="en-US" altLang="zh-CN"/>
              <a:t>1</a:t>
            </a:r>
            <a:r>
              <a:rPr lang="zh-CN" altLang="en-US"/>
              <a:t>而得</a:t>
            </a:r>
            <a:endParaRPr lang="en-US" altLang="zh-CN"/>
          </a:p>
          <a:p>
            <a:pPr lvl="1"/>
            <a:r>
              <a:rPr lang="zh-CN" altLang="zh-CN"/>
              <a:t>加完上一个数</a:t>
            </a:r>
            <a:r>
              <a:rPr lang="en-US" altLang="zh-CN"/>
              <a:t>i</a:t>
            </a:r>
            <a:r>
              <a:rPr lang="zh-CN" altLang="zh-CN"/>
              <a:t>后，使</a:t>
            </a:r>
            <a:r>
              <a:rPr lang="en-US" altLang="zh-CN"/>
              <a:t>i</a:t>
            </a:r>
            <a:r>
              <a:rPr lang="zh-CN" altLang="zh-CN"/>
              <a:t>加</a:t>
            </a:r>
            <a:r>
              <a:rPr lang="en-US" altLang="zh-CN"/>
              <a:t>1</a:t>
            </a:r>
            <a:r>
              <a:rPr lang="zh-CN" altLang="zh-CN"/>
              <a:t>可得到下一个数</a:t>
            </a:r>
            <a:endParaRPr lang="en-US" altLang="zh-CN"/>
          </a:p>
        </p:txBody>
      </p:sp>
      <p:sp>
        <p:nvSpPr>
          <p:cNvPr id="143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434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434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434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graphicFrame>
        <p:nvGraphicFramePr>
          <p:cNvPr id="14343" name="Object 1"/>
          <p:cNvGraphicFramePr>
            <a:graphicFrameLocks noChangeAspect="1"/>
          </p:cNvGraphicFramePr>
          <p:nvPr/>
        </p:nvGraphicFramePr>
        <p:xfrm>
          <a:off x="6858000" y="1143000"/>
          <a:ext cx="558800" cy="785813"/>
        </p:xfrm>
        <a:graphic>
          <a:graphicData uri="http://schemas.openxmlformats.org/presentationml/2006/ole">
            <mc:AlternateContent xmlns:mc="http://schemas.openxmlformats.org/markup-compatibility/2006">
              <mc:Choice xmlns:v="urn:schemas-microsoft-com:vml" Requires="v">
                <p:oleObj spid="_x0000_s14364" name="公式" r:id="rId1" imgW="304800" imgH="431800" progId="Equation.3">
                  <p:embed/>
                </p:oleObj>
              </mc:Choice>
              <mc:Fallback>
                <p:oleObj name="公式" r:id="rId1" imgW="304800" imgH="431800" progId="Equation.3">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143000"/>
                        <a:ext cx="5588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4344" name="图片 7" descr="Untitled.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7">
                                            <p:txEl>
                                              <p:pRg st="1" end="1"/>
                                            </p:txEl>
                                          </p:spTgt>
                                        </p:tgtEl>
                                        <p:attrNameLst>
                                          <p:attrName>style.visibility</p:attrName>
                                        </p:attrNameLst>
                                      </p:cBhvr>
                                      <p:to>
                                        <p:strVal val="visible"/>
                                      </p:to>
                                    </p:set>
                                    <p:animEffect transition="in" filter="blinds(horizontal)">
                                      <p:cBhvr>
                                        <p:cTn id="7" dur="500"/>
                                        <p:tgtEl>
                                          <p:spTgt spid="10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7">
                                            <p:txEl>
                                              <p:pRg st="2" end="2"/>
                                            </p:txEl>
                                          </p:spTgt>
                                        </p:tgtEl>
                                        <p:attrNameLst>
                                          <p:attrName>style.visibility</p:attrName>
                                        </p:attrNameLst>
                                      </p:cBhvr>
                                      <p:to>
                                        <p:strVal val="visible"/>
                                      </p:to>
                                    </p:set>
                                    <p:animEffect transition="in" filter="blinds(horizontal)">
                                      <p:cBhvr>
                                        <p:cTn id="12" dur="500"/>
                                        <p:tgtEl>
                                          <p:spTgt spid="102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7">
                                            <p:txEl>
                                              <p:pRg st="3" end="3"/>
                                            </p:txEl>
                                          </p:spTgt>
                                        </p:tgtEl>
                                        <p:attrNameLst>
                                          <p:attrName>style.visibility</p:attrName>
                                        </p:attrNameLst>
                                      </p:cBhvr>
                                      <p:to>
                                        <p:strVal val="visible"/>
                                      </p:to>
                                    </p:set>
                                    <p:animEffect transition="in" filter="blinds(horizontal)">
                                      <p:cBhvr>
                                        <p:cTn id="17" dur="500"/>
                                        <p:tgtEl>
                                          <p:spTgt spid="102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27">
                                            <p:txEl>
                                              <p:pRg st="4" end="4"/>
                                            </p:txEl>
                                          </p:spTgt>
                                        </p:tgtEl>
                                        <p:attrNameLst>
                                          <p:attrName>style.visibility</p:attrName>
                                        </p:attrNameLst>
                                      </p:cBhvr>
                                      <p:to>
                                        <p:strVal val="visible"/>
                                      </p:to>
                                    </p:set>
                                    <p:animEffect transition="in" filter="blinds(horizontal)">
                                      <p:cBhvr>
                                        <p:cTn id="22" dur="500"/>
                                        <p:tgtEl>
                                          <p:spTgt spid="102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27">
                                            <p:txEl>
                                              <p:pRg st="5" end="5"/>
                                            </p:txEl>
                                          </p:spTgt>
                                        </p:tgtEl>
                                        <p:attrNameLst>
                                          <p:attrName>style.visibility</p:attrName>
                                        </p:attrNameLst>
                                      </p:cBhvr>
                                      <p:to>
                                        <p:strVal val="visible"/>
                                      </p:to>
                                    </p:set>
                                    <p:animEffect transition="in" filter="blinds(horizontal)">
                                      <p:cBhvr>
                                        <p:cTn id="27" dur="500"/>
                                        <p:tgtEl>
                                          <p:spTgt spid="10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714375" y="571500"/>
            <a:ext cx="7500938" cy="5857875"/>
          </a:xfrm>
        </p:spPr>
        <p:txBody>
          <a:bodyPr/>
          <a:lstStyle/>
          <a:p>
            <a:pPr>
              <a:lnSpc>
                <a:spcPct val="100000"/>
              </a:lnSpc>
              <a:buFont typeface="Wingdings" panose="05000000000000000000"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anose="05000000000000000000" pitchFamily="2" charset="2"/>
              <a:buNone/>
            </a:pPr>
            <a:r>
              <a:rPr lang="en-US" altLang="zh-CN" sz="2800" dirty="0" err="1"/>
              <a:t>int</a:t>
            </a:r>
            <a:r>
              <a:rPr lang="en-US" altLang="zh-CN" sz="2800" dirty="0"/>
              <a:t> main()</a:t>
            </a:r>
            <a:endParaRPr lang="zh-CN" altLang="zh-CN" sz="2800" dirty="0"/>
          </a:p>
          <a:p>
            <a:pPr>
              <a:lnSpc>
                <a:spcPct val="100000"/>
              </a:lnSpc>
              <a:buFont typeface="Wingdings" panose="05000000000000000000" pitchFamily="2" charset="2"/>
              <a:buNone/>
            </a:pPr>
            <a:r>
              <a:rPr lang="en-US" altLang="zh-CN" sz="2800" dirty="0"/>
              <a:t>{</a:t>
            </a:r>
            <a:endParaRPr lang="zh-CN" altLang="zh-CN" sz="2800" dirty="0"/>
          </a:p>
          <a:p>
            <a:pPr>
              <a:lnSpc>
                <a:spcPct val="100000"/>
              </a:lnSpc>
              <a:buFont typeface="Wingdings" panose="05000000000000000000" pitchFamily="2" charset="2"/>
              <a:buNone/>
            </a:pPr>
            <a:r>
              <a:rPr lang="en-US" altLang="zh-CN" sz="2800" dirty="0"/>
              <a:t>   </a:t>
            </a:r>
            <a:r>
              <a:rPr lang="en-US" altLang="zh-CN" sz="2800" dirty="0" err="1"/>
              <a:t>int</a:t>
            </a:r>
            <a:r>
              <a:rPr lang="en-US" altLang="zh-CN" sz="2800" dirty="0"/>
              <a:t> </a:t>
            </a:r>
            <a:r>
              <a:rPr lang="en-US" altLang="zh-CN" sz="2800" dirty="0" err="1"/>
              <a:t>i</a:t>
            </a:r>
            <a:r>
              <a:rPr lang="en-US" altLang="zh-CN" sz="2800" dirty="0"/>
              <a:t>=1,sum=0; </a:t>
            </a:r>
            <a:endParaRPr lang="zh-CN" altLang="zh-CN" sz="2800" dirty="0"/>
          </a:p>
          <a:p>
            <a:pPr>
              <a:lnSpc>
                <a:spcPct val="100000"/>
              </a:lnSpc>
              <a:buFont typeface="Wingdings" panose="05000000000000000000" pitchFamily="2" charset="2"/>
              <a:buNone/>
            </a:pPr>
            <a:r>
              <a:rPr lang="en-US" altLang="zh-CN" sz="2800" dirty="0"/>
              <a:t>   </a:t>
            </a:r>
            <a:r>
              <a:rPr lang="en-US" altLang="zh-CN" sz="2800" dirty="0">
                <a:solidFill>
                  <a:srgbClr val="00B050"/>
                </a:solidFill>
              </a:rPr>
              <a:t>while (</a:t>
            </a:r>
            <a:r>
              <a:rPr lang="en-US" altLang="zh-CN" sz="2800" dirty="0" err="1">
                <a:solidFill>
                  <a:srgbClr val="00B050"/>
                </a:solidFill>
              </a:rPr>
              <a:t>i</a:t>
            </a:r>
            <a:r>
              <a:rPr lang="en-US" altLang="zh-CN" sz="2800" dirty="0">
                <a:solidFill>
                  <a:srgbClr val="00B050"/>
                </a:solidFill>
              </a:rPr>
              <a:t>&lt;=100)</a:t>
            </a:r>
            <a:endParaRPr lang="zh-CN" altLang="zh-CN" sz="2800" dirty="0">
              <a:solidFill>
                <a:srgbClr val="00B050"/>
              </a:solidFill>
            </a:endParaRPr>
          </a:p>
          <a:p>
            <a:pPr>
              <a:lnSpc>
                <a:spcPct val="100000"/>
              </a:lnSpc>
              <a:buFont typeface="Wingdings" panose="05000000000000000000" pitchFamily="2" charset="2"/>
              <a:buNone/>
            </a:pPr>
            <a:r>
              <a:rPr lang="en-US" altLang="zh-CN" sz="2800" dirty="0">
                <a:solidFill>
                  <a:srgbClr val="00B050"/>
                </a:solidFill>
              </a:rPr>
              <a:t>   {  sum=</a:t>
            </a:r>
            <a:r>
              <a:rPr lang="en-US" altLang="zh-CN" sz="2800" dirty="0" err="1">
                <a:solidFill>
                  <a:srgbClr val="00B050"/>
                </a:solidFill>
              </a:rPr>
              <a:t>sum+i</a:t>
            </a:r>
            <a:r>
              <a:rPr lang="en-US" altLang="zh-CN" sz="2800" dirty="0">
                <a:solidFill>
                  <a:srgbClr val="00B050"/>
                </a:solidFill>
              </a:rPr>
              <a:t>;                        </a:t>
            </a:r>
            <a:endParaRPr lang="zh-CN" altLang="zh-CN" sz="2800" dirty="0">
              <a:solidFill>
                <a:srgbClr val="00B050"/>
              </a:solidFill>
            </a:endParaRPr>
          </a:p>
          <a:p>
            <a:pPr>
              <a:lnSpc>
                <a:spcPct val="100000"/>
              </a:lnSpc>
              <a:buFont typeface="Wingdings" panose="05000000000000000000" pitchFamily="2" charset="2"/>
              <a:buNone/>
            </a:pPr>
            <a:r>
              <a:rPr lang="en-US" altLang="zh-CN" sz="2800" dirty="0">
                <a:solidFill>
                  <a:srgbClr val="00B050"/>
                </a:solidFill>
              </a:rPr>
              <a:t>       </a:t>
            </a:r>
            <a:r>
              <a:rPr lang="en-US" altLang="zh-CN" sz="2800" dirty="0" err="1">
                <a:solidFill>
                  <a:srgbClr val="00B050"/>
                </a:solidFill>
              </a:rPr>
              <a:t>i</a:t>
            </a:r>
            <a:r>
              <a:rPr lang="en-US" altLang="zh-CN" sz="2800" dirty="0">
                <a:solidFill>
                  <a:srgbClr val="00B050"/>
                </a:solidFill>
              </a:rPr>
              <a:t>++;                               </a:t>
            </a:r>
            <a:endParaRPr lang="zh-CN" altLang="zh-CN" sz="2800" dirty="0">
              <a:solidFill>
                <a:srgbClr val="00B050"/>
              </a:solidFill>
            </a:endParaRPr>
          </a:p>
          <a:p>
            <a:pPr>
              <a:lnSpc>
                <a:spcPct val="100000"/>
              </a:lnSpc>
              <a:buFont typeface="Wingdings" panose="05000000000000000000" pitchFamily="2" charset="2"/>
              <a:buNone/>
            </a:pPr>
            <a:r>
              <a:rPr lang="en-US" altLang="zh-CN" sz="2800" dirty="0">
                <a:solidFill>
                  <a:srgbClr val="00B050"/>
                </a:solidFill>
              </a:rPr>
              <a:t>   }</a:t>
            </a:r>
            <a:endParaRPr lang="zh-CN" altLang="zh-CN" sz="2800" dirty="0">
              <a:solidFill>
                <a:srgbClr val="00B050"/>
              </a:solidFill>
            </a:endParaRPr>
          </a:p>
          <a:p>
            <a:pPr>
              <a:lnSpc>
                <a:spcPct val="100000"/>
              </a:lnSpc>
              <a:buFont typeface="Wingdings" panose="05000000000000000000" pitchFamily="2" charset="2"/>
              <a:buNone/>
            </a:pPr>
            <a:r>
              <a:rPr lang="en-US" altLang="zh-CN" sz="2800" dirty="0"/>
              <a:t>   </a:t>
            </a:r>
            <a:r>
              <a:rPr lang="en-US" altLang="zh-CN" sz="2800" dirty="0" err="1"/>
              <a:t>printf</a:t>
            </a:r>
            <a:r>
              <a:rPr lang="en-US" altLang="zh-CN" sz="2800" dirty="0"/>
              <a:t>("sum=%d\</a:t>
            </a:r>
            <a:r>
              <a:rPr lang="en-US" altLang="zh-CN" sz="2800" dirty="0" err="1"/>
              <a:t>n",sum</a:t>
            </a:r>
            <a:r>
              <a:rPr lang="en-US" altLang="zh-CN" sz="2800" dirty="0"/>
              <a:t>);              </a:t>
            </a:r>
            <a:endParaRPr lang="zh-CN" altLang="zh-CN" sz="2800" dirty="0"/>
          </a:p>
          <a:p>
            <a:pPr>
              <a:lnSpc>
                <a:spcPct val="100000"/>
              </a:lnSpc>
              <a:buFont typeface="Wingdings" panose="05000000000000000000" pitchFamily="2" charset="2"/>
              <a:buNone/>
            </a:pPr>
            <a:r>
              <a:rPr lang="en-US" altLang="zh-CN" sz="2800" dirty="0"/>
              <a:t>   return 0;</a:t>
            </a:r>
            <a:endParaRPr lang="zh-CN" altLang="zh-CN" sz="2800" dirty="0"/>
          </a:p>
          <a:p>
            <a:pPr>
              <a:lnSpc>
                <a:spcPct val="100000"/>
              </a:lnSpc>
              <a:buFont typeface="Wingdings" panose="05000000000000000000" pitchFamily="2" charset="2"/>
              <a:buNone/>
            </a:pPr>
            <a:r>
              <a:rPr lang="en-US" altLang="zh-CN" sz="2800" dirty="0"/>
              <a:t>}</a:t>
            </a:r>
            <a:endParaRPr lang="zh-CN" altLang="zh-CN" sz="2800" dirty="0"/>
          </a:p>
        </p:txBody>
      </p:sp>
      <p:sp>
        <p:nvSpPr>
          <p:cNvPr id="1536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536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5365"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536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 name="矩形 7"/>
          <p:cNvSpPr>
            <a:spLocks noChangeArrowheads="1"/>
          </p:cNvSpPr>
          <p:nvPr/>
        </p:nvSpPr>
        <p:spPr bwMode="auto">
          <a:xfrm>
            <a:off x="1071563" y="3143250"/>
            <a:ext cx="3429000" cy="1571625"/>
          </a:xfrm>
          <a:prstGeom prst="rect">
            <a:avLst/>
          </a:prstGeom>
          <a:noFill/>
          <a:ln w="38100"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 name="TextBox 8"/>
          <p:cNvSpPr txBox="1">
            <a:spLocks noChangeArrowheads="1"/>
          </p:cNvSpPr>
          <p:nvPr/>
        </p:nvSpPr>
        <p:spPr bwMode="auto">
          <a:xfrm>
            <a:off x="4857750" y="3500438"/>
            <a:ext cx="2428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en-US" sz="2800">
                <a:solidFill>
                  <a:srgbClr val="0000CC"/>
                </a:solidFill>
                <a:latin typeface="Arial" panose="020B0604020202020204" pitchFamily="34" charset="0"/>
              </a:rPr>
              <a:t>复合语句</a:t>
            </a:r>
            <a:endParaRPr lang="zh-CN" altLang="en-US" sz="2800">
              <a:solidFill>
                <a:srgbClr val="0000CC"/>
              </a:solidFill>
              <a:latin typeface="Arial" panose="020B0604020202020204" pitchFamily="34" charset="0"/>
            </a:endParaRPr>
          </a:p>
        </p:txBody>
      </p:sp>
      <p:cxnSp>
        <p:nvCxnSpPr>
          <p:cNvPr id="10" name="直接连接符 9"/>
          <p:cNvCxnSpPr>
            <a:cxnSpLocks noChangeShapeType="1"/>
          </p:cNvCxnSpPr>
          <p:nvPr/>
        </p:nvCxnSpPr>
        <p:spPr bwMode="auto">
          <a:xfrm>
            <a:off x="1785938" y="2617788"/>
            <a:ext cx="2214562" cy="25400"/>
          </a:xfrm>
          <a:prstGeom prst="line">
            <a:avLst/>
          </a:prstGeom>
          <a:noFill/>
          <a:ln w="38100" algn="ctr">
            <a:solidFill>
              <a:srgbClr val="FF0000"/>
            </a:solidFill>
            <a:miter lim="800000"/>
          </a:ln>
          <a:extLst>
            <a:ext uri="{909E8E84-426E-40DD-AFC4-6F175D3DCCD1}">
              <a14:hiddenFill xmlns:a14="http://schemas.microsoft.com/office/drawing/2010/main">
                <a:noFill/>
              </a14:hiddenFill>
            </a:ext>
          </a:extLst>
        </p:spPr>
      </p:cxnSp>
      <p:sp>
        <p:nvSpPr>
          <p:cNvPr id="13" name="TextBox 12"/>
          <p:cNvSpPr txBox="1">
            <a:spLocks noChangeArrowheads="1"/>
          </p:cNvSpPr>
          <p:nvPr/>
        </p:nvSpPr>
        <p:spPr bwMode="auto">
          <a:xfrm>
            <a:off x="4429125" y="2143125"/>
            <a:ext cx="1857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en-US" sz="2800">
                <a:solidFill>
                  <a:srgbClr val="0000CC"/>
                </a:solidFill>
                <a:latin typeface="Arial" panose="020B0604020202020204" pitchFamily="34" charset="0"/>
              </a:rPr>
              <a:t>不能少</a:t>
            </a:r>
            <a:endParaRPr lang="zh-CN" altLang="en-US" sz="2800">
              <a:solidFill>
                <a:srgbClr val="0000CC"/>
              </a:solidFill>
              <a:latin typeface="Arial" panose="020B0604020202020204" pitchFamily="34" charset="0"/>
            </a:endParaRPr>
          </a:p>
        </p:txBody>
      </p:sp>
      <p:pic>
        <p:nvPicPr>
          <p:cNvPr id="15371" name="图片 10" descr="Untitled.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slide(fromLeft)">
                                      <p:cBhvr>
                                        <p:cTn id="16" dur="500"/>
                                        <p:tgtEl>
                                          <p:spTgt spid="10"/>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linds(horizontal)">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714375" y="571500"/>
            <a:ext cx="7500938" cy="5857875"/>
          </a:xfrm>
        </p:spPr>
        <p:txBody>
          <a:bodyPr/>
          <a:lstStyle/>
          <a:p>
            <a:pPr>
              <a:lnSpc>
                <a:spcPct val="100000"/>
              </a:lnSpc>
              <a:buFont typeface="Wingdings" panose="05000000000000000000"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anose="05000000000000000000" pitchFamily="2" charset="2"/>
              <a:buNone/>
            </a:pPr>
            <a:r>
              <a:rPr lang="en-US" altLang="zh-CN" sz="2800" dirty="0" err="1"/>
              <a:t>int</a:t>
            </a:r>
            <a:r>
              <a:rPr lang="en-US" altLang="zh-CN" sz="2800" dirty="0"/>
              <a:t> main()</a:t>
            </a:r>
            <a:endParaRPr lang="zh-CN" altLang="zh-CN" sz="2800" dirty="0"/>
          </a:p>
          <a:p>
            <a:pPr>
              <a:lnSpc>
                <a:spcPct val="100000"/>
              </a:lnSpc>
              <a:buFont typeface="Wingdings" panose="05000000000000000000" pitchFamily="2" charset="2"/>
              <a:buNone/>
            </a:pPr>
            <a:r>
              <a:rPr lang="en-US" altLang="zh-CN" sz="2800" dirty="0"/>
              <a:t>{</a:t>
            </a:r>
            <a:endParaRPr lang="zh-CN" altLang="zh-CN" sz="2800" dirty="0"/>
          </a:p>
          <a:p>
            <a:pPr>
              <a:lnSpc>
                <a:spcPct val="100000"/>
              </a:lnSpc>
              <a:buFont typeface="Wingdings" panose="05000000000000000000" pitchFamily="2" charset="2"/>
              <a:buNone/>
            </a:pPr>
            <a:r>
              <a:rPr lang="en-US" altLang="zh-CN" sz="2800" dirty="0"/>
              <a:t>   </a:t>
            </a:r>
            <a:r>
              <a:rPr lang="en-US" altLang="zh-CN" sz="2800" dirty="0" err="1"/>
              <a:t>int</a:t>
            </a:r>
            <a:r>
              <a:rPr lang="en-US" altLang="zh-CN" sz="2800" dirty="0"/>
              <a:t> </a:t>
            </a:r>
            <a:r>
              <a:rPr lang="en-US" altLang="zh-CN" sz="2800" dirty="0" err="1"/>
              <a:t>i</a:t>
            </a:r>
            <a:r>
              <a:rPr lang="en-US" altLang="zh-CN" sz="2800" dirty="0"/>
              <a:t>=1,sum=0; </a:t>
            </a:r>
            <a:endParaRPr lang="zh-CN" altLang="zh-CN" sz="2800" dirty="0"/>
          </a:p>
          <a:p>
            <a:pPr>
              <a:lnSpc>
                <a:spcPct val="100000"/>
              </a:lnSpc>
              <a:buFont typeface="Wingdings" panose="05000000000000000000" pitchFamily="2" charset="2"/>
              <a:buNone/>
            </a:pPr>
            <a:r>
              <a:rPr lang="en-US" altLang="zh-CN" sz="2800" dirty="0"/>
              <a:t>   </a:t>
            </a:r>
            <a:r>
              <a:rPr lang="en-US" altLang="zh-CN" sz="2800" dirty="0">
                <a:solidFill>
                  <a:srgbClr val="00B050"/>
                </a:solidFill>
              </a:rPr>
              <a:t>while (</a:t>
            </a:r>
            <a:r>
              <a:rPr lang="en-US" altLang="zh-CN" sz="2800" dirty="0" err="1">
                <a:solidFill>
                  <a:srgbClr val="00B050"/>
                </a:solidFill>
              </a:rPr>
              <a:t>i</a:t>
            </a:r>
            <a:r>
              <a:rPr lang="en-US" altLang="zh-CN" sz="2800" dirty="0">
                <a:solidFill>
                  <a:srgbClr val="00B050"/>
                </a:solidFill>
              </a:rPr>
              <a:t>&lt;=100)</a:t>
            </a:r>
            <a:endParaRPr lang="zh-CN" altLang="zh-CN" sz="2800" dirty="0">
              <a:solidFill>
                <a:srgbClr val="00B050"/>
              </a:solidFill>
            </a:endParaRPr>
          </a:p>
          <a:p>
            <a:pPr>
              <a:lnSpc>
                <a:spcPct val="100000"/>
              </a:lnSpc>
              <a:buFont typeface="Wingdings" panose="05000000000000000000" pitchFamily="2" charset="2"/>
              <a:buNone/>
            </a:pPr>
            <a:r>
              <a:rPr lang="en-US" altLang="zh-CN" sz="2800" dirty="0">
                <a:solidFill>
                  <a:srgbClr val="00B050"/>
                </a:solidFill>
              </a:rPr>
              <a:t>   {  sum=</a:t>
            </a:r>
            <a:r>
              <a:rPr lang="en-US" altLang="zh-CN" sz="2800" dirty="0" err="1">
                <a:solidFill>
                  <a:srgbClr val="00B050"/>
                </a:solidFill>
              </a:rPr>
              <a:t>sum+i</a:t>
            </a:r>
            <a:r>
              <a:rPr lang="en-US" altLang="zh-CN" sz="2800" dirty="0">
                <a:solidFill>
                  <a:srgbClr val="00B050"/>
                </a:solidFill>
              </a:rPr>
              <a:t>;                        </a:t>
            </a:r>
            <a:endParaRPr lang="zh-CN" altLang="zh-CN" sz="2800" dirty="0">
              <a:solidFill>
                <a:srgbClr val="00B050"/>
              </a:solidFill>
            </a:endParaRPr>
          </a:p>
          <a:p>
            <a:pPr>
              <a:lnSpc>
                <a:spcPct val="100000"/>
              </a:lnSpc>
              <a:buFont typeface="Wingdings" panose="05000000000000000000" pitchFamily="2" charset="2"/>
              <a:buNone/>
            </a:pPr>
            <a:r>
              <a:rPr lang="en-US" altLang="zh-CN" sz="2800" dirty="0">
                <a:solidFill>
                  <a:srgbClr val="00B050"/>
                </a:solidFill>
              </a:rPr>
              <a:t>       </a:t>
            </a:r>
            <a:r>
              <a:rPr lang="en-US" altLang="zh-CN" sz="2800" dirty="0" err="1">
                <a:solidFill>
                  <a:srgbClr val="00B050"/>
                </a:solidFill>
              </a:rPr>
              <a:t>i</a:t>
            </a:r>
            <a:r>
              <a:rPr lang="en-US" altLang="zh-CN" sz="2800" dirty="0">
                <a:solidFill>
                  <a:srgbClr val="00B050"/>
                </a:solidFill>
              </a:rPr>
              <a:t>++;                               </a:t>
            </a:r>
            <a:endParaRPr lang="zh-CN" altLang="zh-CN" sz="2800" dirty="0">
              <a:solidFill>
                <a:srgbClr val="00B050"/>
              </a:solidFill>
            </a:endParaRPr>
          </a:p>
          <a:p>
            <a:pPr>
              <a:lnSpc>
                <a:spcPct val="100000"/>
              </a:lnSpc>
              <a:buFont typeface="Wingdings" panose="05000000000000000000" pitchFamily="2" charset="2"/>
              <a:buNone/>
            </a:pPr>
            <a:r>
              <a:rPr lang="en-US" altLang="zh-CN" sz="2800" dirty="0">
                <a:solidFill>
                  <a:srgbClr val="00B050"/>
                </a:solidFill>
              </a:rPr>
              <a:t>   }</a:t>
            </a:r>
            <a:endParaRPr lang="zh-CN" altLang="zh-CN" sz="2800" dirty="0">
              <a:solidFill>
                <a:srgbClr val="00B050"/>
              </a:solidFill>
            </a:endParaRPr>
          </a:p>
          <a:p>
            <a:pPr>
              <a:lnSpc>
                <a:spcPct val="100000"/>
              </a:lnSpc>
              <a:buFont typeface="Wingdings" panose="05000000000000000000" pitchFamily="2" charset="2"/>
              <a:buNone/>
            </a:pPr>
            <a:r>
              <a:rPr lang="en-US" altLang="zh-CN" sz="2800" dirty="0"/>
              <a:t>   </a:t>
            </a:r>
            <a:r>
              <a:rPr lang="en-US" altLang="zh-CN" sz="2800" dirty="0" err="1"/>
              <a:t>printf</a:t>
            </a:r>
            <a:r>
              <a:rPr lang="en-US" altLang="zh-CN" sz="2800" dirty="0"/>
              <a:t>("sum=%d\</a:t>
            </a:r>
            <a:r>
              <a:rPr lang="en-US" altLang="zh-CN" sz="2800" dirty="0" err="1"/>
              <a:t>n",sum</a:t>
            </a:r>
            <a:r>
              <a:rPr lang="en-US" altLang="zh-CN" sz="2800" dirty="0"/>
              <a:t>);              </a:t>
            </a:r>
            <a:endParaRPr lang="zh-CN" altLang="zh-CN" sz="2800" dirty="0"/>
          </a:p>
          <a:p>
            <a:pPr>
              <a:lnSpc>
                <a:spcPct val="100000"/>
              </a:lnSpc>
              <a:buFont typeface="Wingdings" panose="05000000000000000000" pitchFamily="2" charset="2"/>
              <a:buNone/>
            </a:pPr>
            <a:r>
              <a:rPr lang="en-US" altLang="zh-CN" sz="2800" dirty="0"/>
              <a:t>   return 0;</a:t>
            </a:r>
            <a:endParaRPr lang="zh-CN" altLang="zh-CN" sz="2800" dirty="0"/>
          </a:p>
          <a:p>
            <a:pPr>
              <a:lnSpc>
                <a:spcPct val="100000"/>
              </a:lnSpc>
              <a:buFont typeface="Wingdings" panose="05000000000000000000" pitchFamily="2" charset="2"/>
              <a:buNone/>
            </a:pPr>
            <a:r>
              <a:rPr lang="en-US" altLang="zh-CN" sz="2800" dirty="0"/>
              <a:t>}</a:t>
            </a:r>
            <a:endParaRPr lang="zh-CN" altLang="zh-CN" sz="2800" dirty="0"/>
          </a:p>
        </p:txBody>
      </p:sp>
      <p:sp>
        <p:nvSpPr>
          <p:cNvPr id="1638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638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638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639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 name="TextBox 8"/>
          <p:cNvSpPr txBox="1">
            <a:spLocks noChangeArrowheads="1"/>
          </p:cNvSpPr>
          <p:nvPr/>
        </p:nvSpPr>
        <p:spPr bwMode="auto">
          <a:xfrm>
            <a:off x="3071813" y="3714750"/>
            <a:ext cx="4857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en-US" sz="2800">
                <a:solidFill>
                  <a:srgbClr val="0000CC"/>
                </a:solidFill>
                <a:latin typeface="Arial" panose="020B0604020202020204" pitchFamily="34" charset="0"/>
              </a:rPr>
              <a:t>不能丢，否则</a:t>
            </a:r>
            <a:r>
              <a:rPr lang="zh-CN" altLang="zh-CN" sz="2800">
                <a:solidFill>
                  <a:srgbClr val="0000CC"/>
                </a:solidFill>
                <a:latin typeface="Arial" panose="020B0604020202020204" pitchFamily="34" charset="0"/>
              </a:rPr>
              <a:t>循环永不结束</a:t>
            </a:r>
            <a:endParaRPr lang="zh-CN" altLang="en-US" sz="2800">
              <a:solidFill>
                <a:srgbClr val="0000CC"/>
              </a:solidFill>
              <a:latin typeface="Arial" panose="020B0604020202020204" pitchFamily="34" charset="0"/>
            </a:endParaRPr>
          </a:p>
        </p:txBody>
      </p:sp>
      <p:cxnSp>
        <p:nvCxnSpPr>
          <p:cNvPr id="10" name="直接连接符 9"/>
          <p:cNvCxnSpPr>
            <a:cxnSpLocks noChangeShapeType="1"/>
          </p:cNvCxnSpPr>
          <p:nvPr/>
        </p:nvCxnSpPr>
        <p:spPr bwMode="auto">
          <a:xfrm>
            <a:off x="1500188" y="4143375"/>
            <a:ext cx="1143000" cy="0"/>
          </a:xfrm>
          <a:prstGeom prst="line">
            <a:avLst/>
          </a:prstGeom>
          <a:noFill/>
          <a:ln w="38100" algn="ctr">
            <a:solidFill>
              <a:srgbClr val="FF0000"/>
            </a:solidFill>
            <a:miter lim="800000"/>
          </a:ln>
          <a:extLst>
            <a:ext uri="{909E8E84-426E-40DD-AFC4-6F175D3DCCD1}">
              <a14:hiddenFill xmlns:a14="http://schemas.microsoft.com/office/drawing/2010/main">
                <a:noFill/>
              </a14:hiddenFill>
            </a:ext>
          </a:extLst>
        </p:spPr>
      </p:cxnSp>
      <p:pic>
        <p:nvPicPr>
          <p:cNvPr id="14345" name="Picture 9" descr="pic5-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00500" y="5500688"/>
            <a:ext cx="3968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图片 10"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4345"/>
                                        </p:tgtEl>
                                        <p:attrNameLst>
                                          <p:attrName>style.visibility</p:attrName>
                                        </p:attrNameLst>
                                      </p:cBhvr>
                                      <p:to>
                                        <p:strVal val="visible"/>
                                      </p:to>
                                    </p:set>
                                    <p:animEffect transition="in" filter="blinds(horizontal)">
                                      <p:cBhvr>
                                        <p:cTn id="16" dur="500"/>
                                        <p:tgtEl>
                                          <p:spTgt spid="14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pPr algn="l"/>
            <a:r>
              <a:rPr lang="zh-CN" altLang="en-US"/>
              <a:t>练习</a:t>
            </a:r>
            <a:endParaRPr lang="zh-CN" altLang="en-US"/>
          </a:p>
        </p:txBody>
      </p:sp>
      <p:sp>
        <p:nvSpPr>
          <p:cNvPr id="17411" name="内容占位符 2"/>
          <p:cNvSpPr>
            <a:spLocks noGrp="1"/>
          </p:cNvSpPr>
          <p:nvPr>
            <p:ph idx="1"/>
          </p:nvPr>
        </p:nvSpPr>
        <p:spPr/>
        <p:txBody>
          <a:bodyPr/>
          <a:lstStyle/>
          <a:p>
            <a:r>
              <a:rPr lang="zh-CN" altLang="en-US" dirty="0"/>
              <a:t>显示前</a:t>
            </a:r>
            <a:r>
              <a:rPr lang="en-US" altLang="zh-CN" dirty="0"/>
              <a:t>100</a:t>
            </a:r>
            <a:r>
              <a:rPr lang="zh-CN" altLang="en-US" dirty="0"/>
              <a:t>个数的平方和立方。</a:t>
            </a:r>
            <a:endParaRPr lang="en-US" altLang="zh-CN" dirty="0"/>
          </a:p>
          <a:p>
            <a:pPr>
              <a:buFont typeface="Wingdings" panose="05000000000000000000" pitchFamily="2" charset="2"/>
              <a:buNone/>
            </a:pPr>
            <a:r>
              <a:rPr lang="zh-CN" altLang="en-US" dirty="0"/>
              <a:t>（用</a:t>
            </a:r>
            <a:r>
              <a:rPr lang="en-US" altLang="zh-CN" dirty="0">
                <a:solidFill>
                  <a:srgbClr val="FF0000"/>
                </a:solidFill>
              </a:rPr>
              <a:t>while</a:t>
            </a:r>
            <a:r>
              <a:rPr lang="zh-CN" altLang="en-US" dirty="0"/>
              <a:t>语句）</a:t>
            </a:r>
            <a:endParaRPr lang="zh-CN" altLang="en-US" dirty="0"/>
          </a:p>
        </p:txBody>
      </p:sp>
      <p:pic>
        <p:nvPicPr>
          <p:cNvPr id="10138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50025" y="71438"/>
            <a:ext cx="2451100" cy="657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3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28625" y="558800"/>
            <a:ext cx="8429625" cy="830263"/>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5.3</a:t>
            </a:r>
            <a:r>
              <a:rPr lang="zh-CN"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用</a:t>
            </a:r>
            <a:r>
              <a:rPr lang="en-US"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do-while</a:t>
            </a:r>
            <a:r>
              <a:rPr lang="zh-CN"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语句实现循环</a:t>
            </a:r>
            <a:endParaRPr lang="zh-CN" altLang="en-US"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4" name="Rectangle 3"/>
          <p:cNvSpPr txBox="1">
            <a:spLocks noChangeArrowheads="1"/>
          </p:cNvSpPr>
          <p:nvPr/>
        </p:nvSpPr>
        <p:spPr bwMode="auto">
          <a:xfrm>
            <a:off x="785813" y="1714500"/>
            <a:ext cx="7715250" cy="3571875"/>
          </a:xfrm>
          <a:prstGeom prst="rect">
            <a:avLst/>
          </a:prstGeom>
          <a:noFill/>
          <a:ln w="9525">
            <a:noFill/>
            <a:miter lim="800000"/>
          </a:ln>
        </p:spPr>
        <p:txBody>
          <a:bodyPr/>
          <a:lstStyle/>
          <a:p>
            <a:pPr marL="342900" indent="-342900" eaLnBrk="0" hangingPunct="0">
              <a:lnSpc>
                <a:spcPct val="120000"/>
              </a:lnSpc>
              <a:spcBef>
                <a:spcPct val="20000"/>
              </a:spcBef>
              <a:buFont typeface="Wingdings" panose="05000000000000000000" pitchFamily="2" charset="2"/>
              <a:buChar char="Ø"/>
              <a:defRPr/>
            </a:pPr>
            <a:r>
              <a:rPr lang="en-US" altLang="zh-CN" sz="3200" b="1" dirty="0">
                <a:latin typeface="Arial" panose="020B0604020202020204" pitchFamily="34" charset="0"/>
              </a:rPr>
              <a:t>do</a:t>
            </a:r>
            <a:r>
              <a:rPr lang="en-US" altLang="zh-CN" sz="3200" dirty="0">
                <a:latin typeface="Arial" panose="020B0604020202020204" pitchFamily="34" charset="0"/>
              </a:rPr>
              <a:t>-</a:t>
            </a:r>
            <a:r>
              <a:rPr lang="en-US" altLang="zh-CN" sz="3200" b="1" dirty="0">
                <a:latin typeface="Arial" panose="020B0604020202020204" pitchFamily="34" charset="0"/>
              </a:rPr>
              <a:t>while</a:t>
            </a:r>
            <a:r>
              <a:rPr lang="zh-CN" altLang="zh-CN" sz="3200" b="1" dirty="0">
                <a:latin typeface="Arial" panose="020B0604020202020204" pitchFamily="34" charset="0"/>
              </a:rPr>
              <a:t>语句的特点：先无条件地执行循环体，然后判断循环条件是否成立</a:t>
            </a:r>
            <a:endParaRPr lang="en-US" altLang="zh-CN" sz="3200" b="1" dirty="0">
              <a:latin typeface="Arial" panose="020B0604020202020204" pitchFamily="34" charset="0"/>
            </a:endParaRPr>
          </a:p>
          <a:p>
            <a:pPr>
              <a:buFont typeface="Wingdings" panose="05000000000000000000" pitchFamily="2" charset="2"/>
              <a:buChar char="Ø"/>
              <a:defRPr/>
            </a:pPr>
            <a:r>
              <a:rPr lang="en-US" altLang="zh-CN" sz="3200" b="1" dirty="0">
                <a:latin typeface="Arial" panose="020B0604020202020204" pitchFamily="34" charset="0"/>
              </a:rPr>
              <a:t>do-while</a:t>
            </a:r>
            <a:r>
              <a:rPr lang="zh-CN" altLang="zh-CN" sz="3200" b="1" dirty="0">
                <a:latin typeface="Arial" panose="020B0604020202020204" pitchFamily="34" charset="0"/>
              </a:rPr>
              <a:t>语句的一般形式为：</a:t>
            </a:r>
            <a:endParaRPr lang="zh-CN" altLang="zh-CN" sz="3200" b="1" dirty="0">
              <a:latin typeface="Arial" panose="020B0604020202020204" pitchFamily="34" charset="0"/>
            </a:endParaRPr>
          </a:p>
          <a:p>
            <a:pPr>
              <a:defRPr/>
            </a:pPr>
            <a:r>
              <a:rPr lang="en-US" altLang="zh-CN" sz="3200" b="1" dirty="0">
                <a:solidFill>
                  <a:srgbClr val="9D138D"/>
                </a:solidFill>
                <a:latin typeface="Arial" panose="020B0604020202020204" pitchFamily="34" charset="0"/>
              </a:rPr>
              <a:t>           do</a:t>
            </a:r>
            <a:endParaRPr lang="zh-CN" altLang="zh-CN" sz="3200" b="1" dirty="0">
              <a:solidFill>
                <a:srgbClr val="9D138D"/>
              </a:solidFill>
              <a:latin typeface="Arial" panose="020B0604020202020204" pitchFamily="34" charset="0"/>
            </a:endParaRPr>
          </a:p>
          <a:p>
            <a:pPr>
              <a:defRPr/>
            </a:pPr>
            <a:r>
              <a:rPr lang="en-US" altLang="zh-CN" sz="3200" b="1" dirty="0">
                <a:solidFill>
                  <a:srgbClr val="9D138D"/>
                </a:solidFill>
                <a:latin typeface="Arial" panose="020B0604020202020204" pitchFamily="34" charset="0"/>
              </a:rPr>
              <a:t>                  </a:t>
            </a:r>
            <a:r>
              <a:rPr lang="zh-CN" altLang="zh-CN" sz="3200" b="1" dirty="0">
                <a:solidFill>
                  <a:srgbClr val="9D138D"/>
                </a:solidFill>
                <a:latin typeface="Arial" panose="020B0604020202020204" pitchFamily="34" charset="0"/>
              </a:rPr>
              <a:t>语句</a:t>
            </a:r>
            <a:endParaRPr lang="zh-CN" altLang="zh-CN" sz="3200" b="1" dirty="0">
              <a:solidFill>
                <a:srgbClr val="9D138D"/>
              </a:solidFill>
              <a:latin typeface="Arial" panose="020B0604020202020204" pitchFamily="34" charset="0"/>
            </a:endParaRPr>
          </a:p>
          <a:p>
            <a:pPr>
              <a:defRPr/>
            </a:pPr>
            <a:r>
              <a:rPr lang="en-US" altLang="zh-CN" sz="3200" b="1" dirty="0">
                <a:solidFill>
                  <a:srgbClr val="9D138D"/>
                </a:solidFill>
                <a:latin typeface="Arial" panose="020B0604020202020204" pitchFamily="34" charset="0"/>
              </a:rPr>
              <a:t>           while (</a:t>
            </a:r>
            <a:r>
              <a:rPr lang="zh-CN" altLang="zh-CN" sz="3200" b="1" dirty="0">
                <a:solidFill>
                  <a:srgbClr val="9D138D"/>
                </a:solidFill>
                <a:latin typeface="Arial" panose="020B0604020202020204" pitchFamily="34" charset="0"/>
              </a:rPr>
              <a:t>表达式</a:t>
            </a:r>
            <a:r>
              <a:rPr lang="en-US" altLang="zh-CN" sz="3200" b="1" dirty="0">
                <a:solidFill>
                  <a:srgbClr val="9D138D"/>
                </a:solidFill>
                <a:latin typeface="Arial" panose="020B0604020202020204" pitchFamily="34" charset="0"/>
              </a:rPr>
              <a:t>)</a:t>
            </a:r>
            <a:r>
              <a:rPr lang="zh-CN" altLang="zh-CN" sz="3200" b="1" dirty="0">
                <a:solidFill>
                  <a:srgbClr val="9D138D"/>
                </a:solidFill>
                <a:latin typeface="Arial" panose="020B0604020202020204" pitchFamily="34" charset="0"/>
              </a:rPr>
              <a:t>；</a:t>
            </a:r>
            <a:endParaRPr lang="en-US" altLang="zh-CN" sz="3200" b="1" dirty="0">
              <a:solidFill>
                <a:srgbClr val="9D138D"/>
              </a:solidFill>
              <a:latin typeface="Arial" panose="020B0604020202020204" pitchFamily="34" charset="0"/>
            </a:endParaRPr>
          </a:p>
        </p:txBody>
      </p:sp>
      <p:sp>
        <p:nvSpPr>
          <p:cNvPr id="5" name="流程图: 决策 4"/>
          <p:cNvSpPr>
            <a:spLocks noChangeArrowheads="1"/>
          </p:cNvSpPr>
          <p:nvPr/>
        </p:nvSpPr>
        <p:spPr bwMode="auto">
          <a:xfrm>
            <a:off x="5929313" y="5072063"/>
            <a:ext cx="2857500" cy="714375"/>
          </a:xfrm>
          <a:prstGeom prst="flowChartDecision">
            <a:avLst/>
          </a:prstGeom>
          <a:solidFill>
            <a:schemeClr val="accent1"/>
          </a:solidFill>
          <a:ln w="38100" algn="ctr">
            <a:solidFill>
              <a:schemeClr val="tx1"/>
            </a:solidFill>
            <a:miter lim="800000"/>
          </a:ln>
        </p:spPr>
        <p:txBody>
          <a:bodyPr wrap="none" lIns="0" tIns="0" rIns="0" bIns="0"/>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latin typeface="Arial" panose="020B0604020202020204" pitchFamily="34" charset="0"/>
              </a:rPr>
              <a:t>表达式</a:t>
            </a:r>
            <a:endParaRPr lang="zh-CN" altLang="en-US" sz="2800">
              <a:latin typeface="Arial" panose="020B0604020202020204" pitchFamily="34" charset="0"/>
            </a:endParaRPr>
          </a:p>
        </p:txBody>
      </p:sp>
      <p:sp>
        <p:nvSpPr>
          <p:cNvPr id="7" name="TextBox 6"/>
          <p:cNvSpPr txBox="1">
            <a:spLocks noChangeArrowheads="1"/>
          </p:cNvSpPr>
          <p:nvPr/>
        </p:nvSpPr>
        <p:spPr bwMode="auto">
          <a:xfrm>
            <a:off x="5500688" y="4857750"/>
            <a:ext cx="500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latin typeface="Arial" panose="020B0604020202020204" pitchFamily="34" charset="0"/>
              </a:rPr>
              <a:t>Y</a:t>
            </a:r>
            <a:endParaRPr lang="zh-CN" altLang="en-US" sz="2800">
              <a:latin typeface="Arial" panose="020B0604020202020204" pitchFamily="34" charset="0"/>
            </a:endParaRPr>
          </a:p>
        </p:txBody>
      </p:sp>
      <p:sp>
        <p:nvSpPr>
          <p:cNvPr id="8" name="TextBox 7"/>
          <p:cNvSpPr txBox="1">
            <a:spLocks noChangeArrowheads="1"/>
          </p:cNvSpPr>
          <p:nvPr/>
        </p:nvSpPr>
        <p:spPr bwMode="auto">
          <a:xfrm>
            <a:off x="7429500" y="5715000"/>
            <a:ext cx="500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latin typeface="Arial" panose="020B0604020202020204" pitchFamily="34" charset="0"/>
              </a:rPr>
              <a:t>N</a:t>
            </a:r>
            <a:endParaRPr lang="zh-CN" altLang="en-US" sz="2800">
              <a:latin typeface="Arial" panose="020B0604020202020204" pitchFamily="34" charset="0"/>
            </a:endParaRPr>
          </a:p>
        </p:txBody>
      </p:sp>
      <p:sp>
        <p:nvSpPr>
          <p:cNvPr id="9" name="流程图: 过程 8"/>
          <p:cNvSpPr>
            <a:spLocks noChangeArrowheads="1"/>
          </p:cNvSpPr>
          <p:nvPr/>
        </p:nvSpPr>
        <p:spPr bwMode="auto">
          <a:xfrm>
            <a:off x="6215063" y="4143375"/>
            <a:ext cx="2357437" cy="500063"/>
          </a:xfrm>
          <a:prstGeom prst="flowChartProcess">
            <a:avLst/>
          </a:prstGeom>
          <a:solidFill>
            <a:schemeClr val="accent1"/>
          </a:solidFill>
          <a:ln w="38100" algn="ctr">
            <a:solidFill>
              <a:schemeClr val="tx1"/>
            </a:solidFill>
            <a:miter lim="800000"/>
          </a:ln>
        </p:spPr>
        <p:txBody>
          <a:bodyPr wrap="none" lIns="0" tIns="0" rIns="0" bIns="0"/>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latin typeface="Arial" panose="020B0604020202020204" pitchFamily="34" charset="0"/>
              </a:rPr>
              <a:t>循环体语句</a:t>
            </a:r>
            <a:endParaRPr lang="zh-CN" altLang="en-US" sz="2800">
              <a:latin typeface="Arial" panose="020B0604020202020204" pitchFamily="34" charset="0"/>
            </a:endParaRPr>
          </a:p>
        </p:txBody>
      </p:sp>
      <p:cxnSp>
        <p:nvCxnSpPr>
          <p:cNvPr id="10" name="直接箭头连接符 9"/>
          <p:cNvCxnSpPr>
            <a:cxnSpLocks noChangeShapeType="1"/>
          </p:cNvCxnSpPr>
          <p:nvPr/>
        </p:nvCxnSpPr>
        <p:spPr bwMode="auto">
          <a:xfrm rot="16200000" flipH="1">
            <a:off x="7143750" y="4857751"/>
            <a:ext cx="42862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11" name="直接连接符 10"/>
          <p:cNvCxnSpPr>
            <a:cxnSpLocks noChangeShapeType="1"/>
          </p:cNvCxnSpPr>
          <p:nvPr/>
        </p:nvCxnSpPr>
        <p:spPr bwMode="auto">
          <a:xfrm rot="10800000" flipV="1">
            <a:off x="5357813" y="5429250"/>
            <a:ext cx="500062"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2" name="直接箭头连接符 11"/>
          <p:cNvCxnSpPr>
            <a:cxnSpLocks noChangeShapeType="1"/>
          </p:cNvCxnSpPr>
          <p:nvPr/>
        </p:nvCxnSpPr>
        <p:spPr bwMode="auto">
          <a:xfrm rot="16200000" flipH="1">
            <a:off x="7143750" y="3929063"/>
            <a:ext cx="42862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13" name="直接箭头连接符 12"/>
          <p:cNvCxnSpPr>
            <a:cxnSpLocks noChangeShapeType="1"/>
          </p:cNvCxnSpPr>
          <p:nvPr/>
        </p:nvCxnSpPr>
        <p:spPr bwMode="auto">
          <a:xfrm rot="16200000" flipH="1">
            <a:off x="7143750" y="6000751"/>
            <a:ext cx="42862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14" name="直接连接符 13"/>
          <p:cNvCxnSpPr>
            <a:cxnSpLocks noChangeShapeType="1"/>
          </p:cNvCxnSpPr>
          <p:nvPr/>
        </p:nvCxnSpPr>
        <p:spPr bwMode="auto">
          <a:xfrm rot="16200000" flipV="1">
            <a:off x="4572000" y="4643438"/>
            <a:ext cx="1571625"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7" name="直接箭头连接符 16"/>
          <p:cNvCxnSpPr>
            <a:cxnSpLocks noChangeShapeType="1"/>
          </p:cNvCxnSpPr>
          <p:nvPr/>
        </p:nvCxnSpPr>
        <p:spPr bwMode="auto">
          <a:xfrm flipV="1">
            <a:off x="5357813" y="3857625"/>
            <a:ext cx="2000250"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pic>
        <p:nvPicPr>
          <p:cNvPr id="18446" name="图片 14" descr="Untitled.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blinds(horizontal)">
                                      <p:cBhvr>
                                        <p:cTn id="13" dur="500"/>
                                        <p:tgtEl>
                                          <p:spTgt spid="4">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blinds(horizontal)">
                                      <p:cBhvr>
                                        <p:cTn id="16" dur="500"/>
                                        <p:tgtEl>
                                          <p:spTgt spid="4">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linds(horizontal)">
                                      <p:cBhvr>
                                        <p:cTn id="29" dur="500"/>
                                        <p:tgtEl>
                                          <p:spTgt spid="10"/>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2"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slide(fromRight)">
                                      <p:cBhvr>
                                        <p:cTn id="42" dur="500"/>
                                        <p:tgtEl>
                                          <p:spTgt spid="11"/>
                                        </p:tgtEl>
                                      </p:cBhvr>
                                    </p:animEffect>
                                  </p:childTnLst>
                                </p:cTn>
                              </p:par>
                            </p:childTnLst>
                          </p:cTn>
                        </p:par>
                        <p:par>
                          <p:cTn id="43" fill="hold">
                            <p:stCondLst>
                              <p:cond delay="500"/>
                            </p:stCondLst>
                            <p:childTnLst>
                              <p:par>
                                <p:cTn id="44" presetID="12" presetClass="entr" presetSubtype="4" fill="hold"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slide(fromBottom)">
                                      <p:cBhvr>
                                        <p:cTn id="46" dur="500"/>
                                        <p:tgtEl>
                                          <p:spTgt spid="14"/>
                                        </p:tgtEl>
                                      </p:cBhvr>
                                    </p:animEffect>
                                  </p:childTnLst>
                                </p:cTn>
                              </p:par>
                            </p:childTnLst>
                          </p:cTn>
                        </p:par>
                        <p:par>
                          <p:cTn id="47" fill="hold">
                            <p:stCondLst>
                              <p:cond delay="1000"/>
                            </p:stCondLst>
                            <p:childTnLst>
                              <p:par>
                                <p:cTn id="48" presetID="12" presetClass="entr" presetSubtype="8"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slide(fromLeft)">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blinds(horizontal)">
                                      <p:cBhvr>
                                        <p:cTn id="55" dur="500"/>
                                        <p:tgtEl>
                                          <p:spTgt spid="8"/>
                                        </p:tgtEl>
                                      </p:cBhvr>
                                    </p:animEffect>
                                  </p:childTnLst>
                                </p:cTn>
                              </p:par>
                            </p:childTnLst>
                          </p:cTn>
                        </p:par>
                        <p:par>
                          <p:cTn id="56" fill="hold">
                            <p:stCondLst>
                              <p:cond delay="500"/>
                            </p:stCondLst>
                            <p:childTnLst>
                              <p:par>
                                <p:cTn id="57" presetID="12" presetClass="entr" presetSubtype="1" fill="hold"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slide(fromTop)">
                                      <p:cBhvr>
                                        <p:cTn id="5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28625" y="558800"/>
            <a:ext cx="8429625" cy="830263"/>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5.3</a:t>
            </a:r>
            <a:r>
              <a:rPr lang="zh-CN"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用</a:t>
            </a:r>
            <a:r>
              <a:rPr lang="en-US"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do-while</a:t>
            </a:r>
            <a:r>
              <a:rPr lang="zh-CN"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语句实现循环</a:t>
            </a:r>
            <a:endParaRPr lang="zh-CN" altLang="en-US"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4" name="Rectangle 3"/>
          <p:cNvSpPr txBox="1">
            <a:spLocks noChangeArrowheads="1"/>
          </p:cNvSpPr>
          <p:nvPr/>
        </p:nvSpPr>
        <p:spPr bwMode="auto">
          <a:xfrm>
            <a:off x="928688" y="2000250"/>
            <a:ext cx="7500937" cy="1571625"/>
          </a:xfrm>
          <a:prstGeom prst="rect">
            <a:avLst/>
          </a:prstGeom>
          <a:noFill/>
          <a:ln w="9525">
            <a:noFill/>
            <a:miter lim="800000"/>
          </a:ln>
        </p:spPr>
        <p:txBody>
          <a:bodyPr/>
          <a:lstStyle/>
          <a:p>
            <a:pPr marL="342900" indent="-342900" eaLnBrk="0" hangingPunct="0">
              <a:lnSpc>
                <a:spcPct val="120000"/>
              </a:lnSpc>
              <a:spcBef>
                <a:spcPct val="20000"/>
              </a:spcBef>
              <a:defRPr/>
            </a:pPr>
            <a:r>
              <a:rPr lang="en-US" altLang="zh-CN" sz="3200" b="1" dirty="0">
                <a:latin typeface="Arial" panose="020B0604020202020204" pitchFamily="34" charset="0"/>
              </a:rPr>
              <a:t>  </a:t>
            </a:r>
            <a:r>
              <a:rPr lang="zh-CN" altLang="zh-CN" sz="3200" b="1" dirty="0">
                <a:latin typeface="Arial" panose="020B0604020202020204" pitchFamily="34" charset="0"/>
              </a:rPr>
              <a:t>例</a:t>
            </a:r>
            <a:r>
              <a:rPr lang="en-US" altLang="zh-CN" sz="3200" b="1" dirty="0">
                <a:latin typeface="Arial" panose="020B0604020202020204" pitchFamily="34" charset="0"/>
              </a:rPr>
              <a:t>5.2 </a:t>
            </a:r>
            <a:r>
              <a:rPr lang="zh-CN" altLang="zh-CN" sz="3200" b="1" dirty="0">
                <a:latin typeface="Arial" panose="020B0604020202020204" pitchFamily="34" charset="0"/>
              </a:rPr>
              <a:t>用</a:t>
            </a:r>
            <a:r>
              <a:rPr lang="en-US" altLang="zh-CN" sz="3200" b="1" dirty="0">
                <a:latin typeface="Arial" panose="020B0604020202020204" pitchFamily="34" charset="0"/>
              </a:rPr>
              <a:t>do</a:t>
            </a:r>
            <a:r>
              <a:rPr lang="zh-CN" altLang="zh-CN" sz="3200" b="1" dirty="0">
                <a:latin typeface="Arial" panose="020B0604020202020204" pitchFamily="34" charset="0"/>
              </a:rPr>
              <a:t>…</a:t>
            </a:r>
            <a:r>
              <a:rPr lang="en-US" altLang="zh-CN" sz="3200" b="1" dirty="0">
                <a:latin typeface="Arial" panose="020B0604020202020204" pitchFamily="34" charset="0"/>
              </a:rPr>
              <a:t>while</a:t>
            </a:r>
            <a:r>
              <a:rPr lang="zh-CN" altLang="zh-CN" sz="3200" b="1" dirty="0">
                <a:latin typeface="Arial" panose="020B0604020202020204" pitchFamily="34" charset="0"/>
              </a:rPr>
              <a:t>语句求</a:t>
            </a:r>
            <a:r>
              <a:rPr lang="zh-CN" altLang="en-US" sz="3200" b="1" dirty="0">
                <a:latin typeface="Arial" panose="020B0604020202020204" pitchFamily="34" charset="0"/>
              </a:rPr>
              <a:t>：   </a:t>
            </a:r>
            <a:endParaRPr lang="en-US" altLang="zh-CN" sz="3200" b="1" dirty="0">
              <a:latin typeface="Arial" panose="020B0604020202020204" pitchFamily="34" charset="0"/>
            </a:endParaRPr>
          </a:p>
          <a:p>
            <a:pPr marL="342900" indent="-342900" eaLnBrk="0" hangingPunct="0">
              <a:lnSpc>
                <a:spcPct val="120000"/>
              </a:lnSpc>
              <a:spcBef>
                <a:spcPct val="20000"/>
              </a:spcBef>
              <a:defRPr/>
            </a:pPr>
            <a:r>
              <a:rPr lang="en-US" altLang="zh-CN" sz="3200" b="1" dirty="0">
                <a:latin typeface="Arial" panose="020B0604020202020204" pitchFamily="34" charset="0"/>
              </a:rPr>
              <a:t>         1+2+3+</a:t>
            </a:r>
            <a:r>
              <a:rPr lang="zh-CN" altLang="zh-CN" sz="3200" b="1" dirty="0">
                <a:latin typeface="Arial" panose="020B0604020202020204" pitchFamily="34" charset="0"/>
              </a:rPr>
              <a:t>…</a:t>
            </a:r>
            <a:r>
              <a:rPr lang="en-US" altLang="zh-CN" sz="3200" b="1" dirty="0">
                <a:latin typeface="Arial" panose="020B0604020202020204" pitchFamily="34" charset="0"/>
              </a:rPr>
              <a:t>+100</a:t>
            </a:r>
            <a:r>
              <a:rPr lang="zh-CN" altLang="zh-CN" sz="3200" b="1" dirty="0">
                <a:latin typeface="Arial" panose="020B0604020202020204" pitchFamily="34" charset="0"/>
              </a:rPr>
              <a:t>，即</a:t>
            </a:r>
            <a:endParaRPr lang="en-US" altLang="zh-CN" sz="3200" b="1" kern="0" dirty="0">
              <a:latin typeface="+mn-lt"/>
              <a:ea typeface="+mn-ea"/>
            </a:endParaRPr>
          </a:p>
        </p:txBody>
      </p:sp>
      <p:sp>
        <p:nvSpPr>
          <p:cNvPr id="1946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graphicFrame>
        <p:nvGraphicFramePr>
          <p:cNvPr id="19461" name="Object 1"/>
          <p:cNvGraphicFramePr>
            <a:graphicFrameLocks noChangeAspect="1"/>
          </p:cNvGraphicFramePr>
          <p:nvPr/>
        </p:nvGraphicFramePr>
        <p:xfrm>
          <a:off x="5715000" y="2571750"/>
          <a:ext cx="642938" cy="904875"/>
        </p:xfrm>
        <a:graphic>
          <a:graphicData uri="http://schemas.openxmlformats.org/presentationml/2006/ole">
            <mc:AlternateContent xmlns:mc="http://schemas.openxmlformats.org/markup-compatibility/2006">
              <mc:Choice xmlns:v="urn:schemas-microsoft-com:vml" Requires="v">
                <p:oleObj spid="_x0000_s19482" name="公式" r:id="rId1" imgW="304800" imgH="431800" progId="Equation.3">
                  <p:embed/>
                </p:oleObj>
              </mc:Choice>
              <mc:Fallback>
                <p:oleObj name="公式" r:id="rId1" imgW="304800" imgH="431800" progId="Equation.3">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2571750"/>
                        <a:ext cx="642938"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9462" name="图片 5" descr="Untitled.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28625" y="558800"/>
            <a:ext cx="8429625" cy="830263"/>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5.3</a:t>
            </a:r>
            <a:r>
              <a:rPr lang="zh-CN"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用</a:t>
            </a:r>
            <a:r>
              <a:rPr lang="en-US"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do-while</a:t>
            </a:r>
            <a:r>
              <a:rPr lang="zh-CN"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语句实现循环</a:t>
            </a:r>
            <a:endParaRPr lang="zh-CN" altLang="en-US"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4" name="Rectangle 3"/>
          <p:cNvSpPr txBox="1">
            <a:spLocks noChangeArrowheads="1"/>
          </p:cNvSpPr>
          <p:nvPr/>
        </p:nvSpPr>
        <p:spPr bwMode="auto">
          <a:xfrm>
            <a:off x="785813" y="1500188"/>
            <a:ext cx="3357562" cy="857250"/>
          </a:xfrm>
          <a:prstGeom prst="rect">
            <a:avLst/>
          </a:prstGeom>
          <a:noFill/>
          <a:ln w="9525">
            <a:noFill/>
            <a:miter lim="800000"/>
          </a:ln>
        </p:spPr>
        <p:txBody>
          <a:bodyPr/>
          <a:lstStyle/>
          <a:p>
            <a:pPr marL="342900" indent="-342900" eaLnBrk="0" hangingPunct="0">
              <a:lnSpc>
                <a:spcPct val="120000"/>
              </a:lnSpc>
              <a:spcBef>
                <a:spcPct val="20000"/>
              </a:spcBef>
              <a:buFont typeface="Wingdings" panose="05000000000000000000" pitchFamily="2" charset="2"/>
              <a:buChar char="Ø"/>
              <a:defRPr/>
            </a:pPr>
            <a:r>
              <a:rPr lang="zh-CN" altLang="zh-CN" sz="3200" b="1" dirty="0">
                <a:latin typeface="Arial" panose="020B0604020202020204" pitchFamily="34" charset="0"/>
              </a:rPr>
              <a:t>解题思路：</a:t>
            </a:r>
            <a:endParaRPr lang="en-US" altLang="zh-CN" sz="3200" b="1" kern="0" dirty="0">
              <a:latin typeface="+mn-lt"/>
              <a:ea typeface="+mn-ea"/>
            </a:endParaRPr>
          </a:p>
        </p:txBody>
      </p:sp>
      <p:sp>
        <p:nvSpPr>
          <p:cNvPr id="2048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 name="流程图: 决策 5"/>
          <p:cNvSpPr>
            <a:spLocks noChangeArrowheads="1"/>
          </p:cNvSpPr>
          <p:nvPr/>
        </p:nvSpPr>
        <p:spPr bwMode="auto">
          <a:xfrm>
            <a:off x="1319213" y="5357813"/>
            <a:ext cx="2857500" cy="714375"/>
          </a:xfrm>
          <a:prstGeom prst="flowChartDecision">
            <a:avLst/>
          </a:prstGeom>
          <a:solidFill>
            <a:schemeClr val="accent1"/>
          </a:solidFill>
          <a:ln w="38100" algn="ctr">
            <a:solidFill>
              <a:schemeClr val="tx1"/>
            </a:solidFill>
            <a:miter lim="800000"/>
          </a:ln>
        </p:spPr>
        <p:txBody>
          <a:bodyPr wrap="none" lIns="0" tIns="0" rIns="0" bIns="0"/>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latin typeface="Arial" panose="020B0604020202020204" pitchFamily="34" charset="0"/>
              </a:rPr>
              <a:t>i</a:t>
            </a:r>
            <a:r>
              <a:rPr lang="zh-CN" altLang="zh-CN" sz="2800">
                <a:latin typeface="Arial" panose="020B0604020202020204" pitchFamily="34" charset="0"/>
              </a:rPr>
              <a:t> ≤</a:t>
            </a:r>
            <a:r>
              <a:rPr lang="en-US" altLang="zh-CN" sz="2800">
                <a:latin typeface="Arial" panose="020B0604020202020204" pitchFamily="34" charset="0"/>
              </a:rPr>
              <a:t>100</a:t>
            </a:r>
            <a:endParaRPr lang="zh-CN" altLang="en-US" sz="2800">
              <a:latin typeface="Arial" panose="020B0604020202020204" pitchFamily="34" charset="0"/>
            </a:endParaRPr>
          </a:p>
        </p:txBody>
      </p:sp>
      <p:sp>
        <p:nvSpPr>
          <p:cNvPr id="7" name="TextBox 6"/>
          <p:cNvSpPr txBox="1">
            <a:spLocks noChangeArrowheads="1"/>
          </p:cNvSpPr>
          <p:nvPr/>
        </p:nvSpPr>
        <p:spPr bwMode="auto">
          <a:xfrm>
            <a:off x="962025" y="5214938"/>
            <a:ext cx="500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latin typeface="Arial" panose="020B0604020202020204" pitchFamily="34" charset="0"/>
              </a:rPr>
              <a:t>Y</a:t>
            </a:r>
            <a:endParaRPr lang="zh-CN" altLang="en-US" sz="2800">
              <a:latin typeface="Arial" panose="020B0604020202020204" pitchFamily="34" charset="0"/>
            </a:endParaRPr>
          </a:p>
        </p:txBody>
      </p:sp>
      <p:sp>
        <p:nvSpPr>
          <p:cNvPr id="8" name="TextBox 7"/>
          <p:cNvSpPr txBox="1">
            <a:spLocks noChangeArrowheads="1"/>
          </p:cNvSpPr>
          <p:nvPr/>
        </p:nvSpPr>
        <p:spPr bwMode="auto">
          <a:xfrm>
            <a:off x="2819400" y="6072188"/>
            <a:ext cx="500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latin typeface="Arial" panose="020B0604020202020204" pitchFamily="34" charset="0"/>
              </a:rPr>
              <a:t>N</a:t>
            </a:r>
            <a:endParaRPr lang="zh-CN" altLang="en-US" sz="2800">
              <a:latin typeface="Arial" panose="020B0604020202020204" pitchFamily="34" charset="0"/>
            </a:endParaRPr>
          </a:p>
        </p:txBody>
      </p:sp>
      <p:sp>
        <p:nvSpPr>
          <p:cNvPr id="9" name="流程图: 过程 8"/>
          <p:cNvSpPr>
            <a:spLocks noChangeArrowheads="1"/>
          </p:cNvSpPr>
          <p:nvPr/>
        </p:nvSpPr>
        <p:spPr bwMode="auto">
          <a:xfrm>
            <a:off x="1604963" y="4000500"/>
            <a:ext cx="2357437" cy="928688"/>
          </a:xfrm>
          <a:prstGeom prst="flowChartProcess">
            <a:avLst/>
          </a:prstGeom>
          <a:solidFill>
            <a:schemeClr val="accent1"/>
          </a:solidFill>
          <a:ln w="38100" algn="ctr">
            <a:solidFill>
              <a:schemeClr val="tx1"/>
            </a:solidFill>
            <a:miter lim="800000"/>
          </a:ln>
        </p:spPr>
        <p:txBody>
          <a:bodyPr wrap="none" lIns="0" tIns="0" rIns="0" bIns="0"/>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latin typeface="Arial" panose="020B0604020202020204" pitchFamily="34" charset="0"/>
              </a:rPr>
              <a:t>sum=sum+i</a:t>
            </a:r>
            <a:endParaRPr lang="en-US" altLang="zh-CN" sz="2800">
              <a:latin typeface="Arial" panose="020B0604020202020204" pitchFamily="34" charset="0"/>
            </a:endParaRPr>
          </a:p>
          <a:p>
            <a:pPr algn="ctr" eaLnBrk="1" hangingPunct="1">
              <a:lnSpc>
                <a:spcPct val="100000"/>
              </a:lnSpc>
              <a:spcBef>
                <a:spcPct val="0"/>
              </a:spcBef>
              <a:buFontTx/>
              <a:buNone/>
            </a:pPr>
            <a:r>
              <a:rPr lang="en-US" altLang="zh-CN" sz="2800">
                <a:latin typeface="Arial" panose="020B0604020202020204" pitchFamily="34" charset="0"/>
              </a:rPr>
              <a:t>i=i+1</a:t>
            </a:r>
            <a:endParaRPr lang="zh-CN" altLang="en-US" sz="2800">
              <a:latin typeface="Arial" panose="020B0604020202020204" pitchFamily="34" charset="0"/>
            </a:endParaRPr>
          </a:p>
        </p:txBody>
      </p:sp>
      <p:cxnSp>
        <p:nvCxnSpPr>
          <p:cNvPr id="10" name="直接箭头连接符 9"/>
          <p:cNvCxnSpPr>
            <a:cxnSpLocks noChangeShapeType="1"/>
          </p:cNvCxnSpPr>
          <p:nvPr/>
        </p:nvCxnSpPr>
        <p:spPr bwMode="auto">
          <a:xfrm rot="16200000" flipH="1">
            <a:off x="2533650" y="5143501"/>
            <a:ext cx="42862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11" name="直接连接符 10"/>
          <p:cNvCxnSpPr>
            <a:cxnSpLocks noChangeShapeType="1"/>
          </p:cNvCxnSpPr>
          <p:nvPr/>
        </p:nvCxnSpPr>
        <p:spPr bwMode="auto">
          <a:xfrm rot="10800000" flipV="1">
            <a:off x="819150" y="5715000"/>
            <a:ext cx="500063"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2" name="直接箭头连接符 11"/>
          <p:cNvCxnSpPr>
            <a:cxnSpLocks noChangeShapeType="1"/>
          </p:cNvCxnSpPr>
          <p:nvPr/>
        </p:nvCxnSpPr>
        <p:spPr bwMode="auto">
          <a:xfrm rot="16200000" flipH="1">
            <a:off x="2533650" y="3786188"/>
            <a:ext cx="42862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13" name="直接箭头连接符 12"/>
          <p:cNvCxnSpPr>
            <a:cxnSpLocks noChangeShapeType="1"/>
          </p:cNvCxnSpPr>
          <p:nvPr/>
        </p:nvCxnSpPr>
        <p:spPr bwMode="auto">
          <a:xfrm rot="16200000" flipH="1">
            <a:off x="2533650" y="6286501"/>
            <a:ext cx="42862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14" name="直接连接符 13"/>
          <p:cNvCxnSpPr>
            <a:cxnSpLocks noChangeShapeType="1"/>
          </p:cNvCxnSpPr>
          <p:nvPr/>
        </p:nvCxnSpPr>
        <p:spPr bwMode="auto">
          <a:xfrm rot="16200000" flipV="1">
            <a:off x="-180975" y="4714875"/>
            <a:ext cx="200025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5" name="直接箭头连接符 14"/>
          <p:cNvCxnSpPr>
            <a:cxnSpLocks noChangeShapeType="1"/>
          </p:cNvCxnSpPr>
          <p:nvPr/>
        </p:nvCxnSpPr>
        <p:spPr bwMode="auto">
          <a:xfrm flipV="1">
            <a:off x="819150" y="3714750"/>
            <a:ext cx="1928813"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sp>
        <p:nvSpPr>
          <p:cNvPr id="16" name="流程图: 过程 15"/>
          <p:cNvSpPr>
            <a:spLocks noChangeArrowheads="1"/>
          </p:cNvSpPr>
          <p:nvPr/>
        </p:nvSpPr>
        <p:spPr bwMode="auto">
          <a:xfrm>
            <a:off x="1571625" y="2643188"/>
            <a:ext cx="2357438" cy="928687"/>
          </a:xfrm>
          <a:prstGeom prst="flowChartProcess">
            <a:avLst/>
          </a:prstGeom>
          <a:solidFill>
            <a:schemeClr val="accent1"/>
          </a:solidFill>
          <a:ln w="38100" algn="ctr">
            <a:solidFill>
              <a:schemeClr val="tx1"/>
            </a:solidFill>
            <a:miter lim="800000"/>
          </a:ln>
        </p:spPr>
        <p:txBody>
          <a:bodyPr wrap="none" lIns="0" tIns="0" rIns="0" bIns="0"/>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latin typeface="Arial" panose="020B0604020202020204" pitchFamily="34" charset="0"/>
              </a:rPr>
              <a:t>sum=0</a:t>
            </a:r>
            <a:endParaRPr lang="en-US" altLang="zh-CN" sz="2800">
              <a:latin typeface="Arial" panose="020B0604020202020204" pitchFamily="34" charset="0"/>
            </a:endParaRPr>
          </a:p>
          <a:p>
            <a:pPr algn="ctr" eaLnBrk="1" hangingPunct="1">
              <a:lnSpc>
                <a:spcPct val="100000"/>
              </a:lnSpc>
              <a:spcBef>
                <a:spcPct val="0"/>
              </a:spcBef>
              <a:buFontTx/>
              <a:buNone/>
            </a:pPr>
            <a:r>
              <a:rPr lang="en-US" altLang="zh-CN" sz="2800">
                <a:latin typeface="Arial" panose="020B0604020202020204" pitchFamily="34" charset="0"/>
              </a:rPr>
              <a:t>i=1</a:t>
            </a:r>
            <a:endParaRPr lang="zh-CN" altLang="en-US" sz="2800">
              <a:latin typeface="Arial" panose="020B0604020202020204" pitchFamily="34" charset="0"/>
            </a:endParaRPr>
          </a:p>
        </p:txBody>
      </p:sp>
      <p:cxnSp>
        <p:nvCxnSpPr>
          <p:cNvPr id="17" name="直接箭头连接符 16"/>
          <p:cNvCxnSpPr>
            <a:cxnSpLocks noChangeShapeType="1"/>
          </p:cNvCxnSpPr>
          <p:nvPr/>
        </p:nvCxnSpPr>
        <p:spPr bwMode="auto">
          <a:xfrm rot="16200000" flipH="1">
            <a:off x="2462212" y="2428876"/>
            <a:ext cx="42862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sp>
        <p:nvSpPr>
          <p:cNvPr id="20" name="Rectangle 3"/>
          <p:cNvSpPr txBox="1">
            <a:spLocks noChangeArrowheads="1"/>
          </p:cNvSpPr>
          <p:nvPr/>
        </p:nvSpPr>
        <p:spPr bwMode="auto">
          <a:xfrm>
            <a:off x="4643438" y="2428875"/>
            <a:ext cx="4000500"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a:latin typeface="Arial" panose="020B0604020202020204" pitchFamily="34" charset="0"/>
              </a:rPr>
              <a:t>   i=1;   sum=0;</a:t>
            </a:r>
            <a:endParaRPr lang="zh-CN" altLang="zh-CN">
              <a:latin typeface="Arial" panose="020B0604020202020204" pitchFamily="34" charset="0"/>
            </a:endParaRPr>
          </a:p>
          <a:p>
            <a:pPr eaLnBrk="1" hangingPunct="1">
              <a:lnSpc>
                <a:spcPct val="100000"/>
              </a:lnSpc>
              <a:spcBef>
                <a:spcPct val="0"/>
              </a:spcBef>
              <a:buFontTx/>
              <a:buNone/>
            </a:pPr>
            <a:r>
              <a:rPr lang="en-US" altLang="zh-CN">
                <a:latin typeface="Arial" panose="020B0604020202020204" pitchFamily="34" charset="0"/>
              </a:rPr>
              <a:t>   </a:t>
            </a:r>
            <a:r>
              <a:rPr lang="en-US" altLang="zh-CN">
                <a:solidFill>
                  <a:srgbClr val="9D138D"/>
                </a:solidFill>
                <a:latin typeface="Arial" panose="020B0604020202020204" pitchFamily="34" charset="0"/>
              </a:rPr>
              <a:t>do </a:t>
            </a:r>
            <a:endParaRPr lang="zh-CN" altLang="zh-CN">
              <a:solidFill>
                <a:srgbClr val="9D138D"/>
              </a:solidFill>
              <a:latin typeface="Arial" panose="020B0604020202020204" pitchFamily="34" charset="0"/>
            </a:endParaRPr>
          </a:p>
          <a:p>
            <a:pPr eaLnBrk="1" hangingPunct="1">
              <a:lnSpc>
                <a:spcPct val="100000"/>
              </a:lnSpc>
              <a:spcBef>
                <a:spcPct val="0"/>
              </a:spcBef>
              <a:buFontTx/>
              <a:buNone/>
            </a:pPr>
            <a:r>
              <a:rPr lang="en-US" altLang="zh-CN">
                <a:solidFill>
                  <a:srgbClr val="9D138D"/>
                </a:solidFill>
                <a:latin typeface="Arial" panose="020B0604020202020204" pitchFamily="34" charset="0"/>
              </a:rPr>
              <a:t>    {</a:t>
            </a:r>
            <a:endParaRPr lang="zh-CN" altLang="zh-CN">
              <a:solidFill>
                <a:srgbClr val="9D138D"/>
              </a:solidFill>
              <a:latin typeface="Arial" panose="020B0604020202020204" pitchFamily="34" charset="0"/>
            </a:endParaRPr>
          </a:p>
          <a:p>
            <a:pPr eaLnBrk="1" hangingPunct="1">
              <a:lnSpc>
                <a:spcPct val="100000"/>
              </a:lnSpc>
              <a:spcBef>
                <a:spcPct val="0"/>
              </a:spcBef>
              <a:buFontTx/>
              <a:buNone/>
            </a:pPr>
            <a:r>
              <a:rPr lang="en-US" altLang="zh-CN">
                <a:solidFill>
                  <a:srgbClr val="9D138D"/>
                </a:solidFill>
                <a:latin typeface="Arial" panose="020B0604020202020204" pitchFamily="34" charset="0"/>
              </a:rPr>
              <a:t>       sum=sum+i;</a:t>
            </a:r>
            <a:endParaRPr lang="zh-CN" altLang="zh-CN">
              <a:solidFill>
                <a:srgbClr val="9D138D"/>
              </a:solidFill>
              <a:latin typeface="Arial" panose="020B0604020202020204" pitchFamily="34" charset="0"/>
            </a:endParaRPr>
          </a:p>
          <a:p>
            <a:pPr eaLnBrk="1" hangingPunct="1">
              <a:lnSpc>
                <a:spcPct val="100000"/>
              </a:lnSpc>
              <a:spcBef>
                <a:spcPct val="0"/>
              </a:spcBef>
              <a:buFontTx/>
              <a:buNone/>
            </a:pPr>
            <a:r>
              <a:rPr lang="en-US" altLang="zh-CN">
                <a:solidFill>
                  <a:srgbClr val="9D138D"/>
                </a:solidFill>
                <a:latin typeface="Arial" panose="020B0604020202020204" pitchFamily="34" charset="0"/>
              </a:rPr>
              <a:t>       i++;</a:t>
            </a:r>
            <a:endParaRPr lang="zh-CN" altLang="zh-CN">
              <a:solidFill>
                <a:srgbClr val="9D138D"/>
              </a:solidFill>
              <a:latin typeface="Arial" panose="020B0604020202020204" pitchFamily="34" charset="0"/>
            </a:endParaRPr>
          </a:p>
          <a:p>
            <a:pPr eaLnBrk="1" hangingPunct="1">
              <a:lnSpc>
                <a:spcPct val="100000"/>
              </a:lnSpc>
              <a:spcBef>
                <a:spcPct val="0"/>
              </a:spcBef>
              <a:buFontTx/>
              <a:buNone/>
            </a:pPr>
            <a:r>
              <a:rPr lang="en-US" altLang="zh-CN">
                <a:solidFill>
                  <a:srgbClr val="9D138D"/>
                </a:solidFill>
                <a:latin typeface="Arial" panose="020B0604020202020204" pitchFamily="34" charset="0"/>
              </a:rPr>
              <a:t>    }while(i&lt;=100);</a:t>
            </a:r>
            <a:r>
              <a:rPr lang="en-US" altLang="zh-CN">
                <a:latin typeface="Arial" panose="020B0604020202020204" pitchFamily="34" charset="0"/>
              </a:rPr>
              <a:t>    </a:t>
            </a:r>
            <a:endParaRPr lang="zh-CN" altLang="zh-CN">
              <a:latin typeface="Arial" panose="020B0604020202020204" pitchFamily="34" charset="0"/>
            </a:endParaRPr>
          </a:p>
        </p:txBody>
      </p:sp>
      <p:pic>
        <p:nvPicPr>
          <p:cNvPr id="20498" name="图片 17" descr="Untitled.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linds(horizontal)">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0">
                                            <p:txEl>
                                              <p:pRg st="0" end="0"/>
                                            </p:txEl>
                                          </p:spTgt>
                                        </p:tgtEl>
                                        <p:attrNameLst>
                                          <p:attrName>style.visibility</p:attrName>
                                        </p:attrNameLst>
                                      </p:cBhvr>
                                      <p:to>
                                        <p:strVal val="visible"/>
                                      </p:to>
                                    </p:set>
                                    <p:animEffect transition="in" filter="blinds(horizontal)">
                                      <p:cBhvr>
                                        <p:cTn id="16" dur="500"/>
                                        <p:tgtEl>
                                          <p:spTgt spid="2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0">
                                            <p:txEl>
                                              <p:pRg st="3" end="3"/>
                                            </p:txEl>
                                          </p:spTgt>
                                        </p:tgtEl>
                                        <p:attrNameLst>
                                          <p:attrName>style.visibility</p:attrName>
                                        </p:attrNameLst>
                                      </p:cBhvr>
                                      <p:to>
                                        <p:strVal val="visible"/>
                                      </p:to>
                                    </p:set>
                                    <p:animEffect transition="in" filter="blinds(horizontal)">
                                      <p:cBhvr>
                                        <p:cTn id="29" dur="500"/>
                                        <p:tgtEl>
                                          <p:spTgt spid="20">
                                            <p:txEl>
                                              <p:pRg st="3" end="3"/>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0">
                                            <p:txEl>
                                              <p:pRg st="4" end="4"/>
                                            </p:txEl>
                                          </p:spTgt>
                                        </p:tgtEl>
                                        <p:attrNameLst>
                                          <p:attrName>style.visibility</p:attrName>
                                        </p:attrNameLst>
                                      </p:cBhvr>
                                      <p:to>
                                        <p:strVal val="visible"/>
                                      </p:to>
                                    </p:set>
                                    <p:animEffect transition="in" filter="blinds(horizontal)">
                                      <p:cBhvr>
                                        <p:cTn id="32" dur="500"/>
                                        <p:tgtEl>
                                          <p:spTgt spid="2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blinds(horizontal)">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blinds(horizontal)">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2"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slide(fromRight)">
                                      <p:cBhvr>
                                        <p:cTn id="50" dur="500"/>
                                        <p:tgtEl>
                                          <p:spTgt spid="11"/>
                                        </p:tgtEl>
                                      </p:cBhvr>
                                    </p:animEffect>
                                  </p:childTnLst>
                                </p:cTn>
                              </p:par>
                            </p:childTnLst>
                          </p:cTn>
                        </p:par>
                        <p:par>
                          <p:cTn id="51" fill="hold">
                            <p:stCondLst>
                              <p:cond delay="500"/>
                            </p:stCondLst>
                            <p:childTnLst>
                              <p:par>
                                <p:cTn id="52" presetID="12" presetClass="entr" presetSubtype="4" fill="hold" nodeType="after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slide(fromBottom)">
                                      <p:cBhvr>
                                        <p:cTn id="54" dur="500"/>
                                        <p:tgtEl>
                                          <p:spTgt spid="14"/>
                                        </p:tgtEl>
                                      </p:cBhvr>
                                    </p:animEffect>
                                  </p:childTnLst>
                                </p:cTn>
                              </p:par>
                            </p:childTnLst>
                          </p:cTn>
                        </p:par>
                        <p:par>
                          <p:cTn id="55" fill="hold">
                            <p:stCondLst>
                              <p:cond delay="1000"/>
                            </p:stCondLst>
                            <p:childTnLst>
                              <p:par>
                                <p:cTn id="56" presetID="12" presetClass="entr" presetSubtype="8" fill="hold"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slide(fromLeft)">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blinds(horizontal)">
                                      <p:cBhvr>
                                        <p:cTn id="63" dur="500"/>
                                        <p:tgtEl>
                                          <p:spTgt spid="8"/>
                                        </p:tgtEl>
                                      </p:cBhvr>
                                    </p:animEffect>
                                  </p:childTnLst>
                                </p:cTn>
                              </p:par>
                            </p:childTnLst>
                          </p:cTn>
                        </p:par>
                        <p:par>
                          <p:cTn id="64" fill="hold">
                            <p:stCondLst>
                              <p:cond delay="500"/>
                            </p:stCondLst>
                            <p:childTnLst>
                              <p:par>
                                <p:cTn id="65" presetID="12" presetClass="entr" presetSubtype="1" fill="hold" nodeType="after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slide(fromTop)">
                                      <p:cBhvr>
                                        <p:cTn id="67" dur="500"/>
                                        <p:tgtEl>
                                          <p:spTgt spid="13"/>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20">
                                            <p:txEl>
                                              <p:pRg st="5" end="5"/>
                                            </p:txEl>
                                          </p:spTgt>
                                        </p:tgtEl>
                                        <p:attrNameLst>
                                          <p:attrName>style.visibility</p:attrName>
                                        </p:attrNameLst>
                                      </p:cBhvr>
                                      <p:to>
                                        <p:strVal val="visible"/>
                                      </p:to>
                                    </p:set>
                                    <p:animEffect transition="in" filter="blinds(horizontal)">
                                      <p:cBhvr>
                                        <p:cTn id="72" dur="500"/>
                                        <p:tgtEl>
                                          <p:spTgt spid="20">
                                            <p:txEl>
                                              <p:pRg st="5" end="5"/>
                                            </p:txEl>
                                          </p:spTgt>
                                        </p:tgtEl>
                                      </p:cBhvr>
                                    </p:animEffect>
                                  </p:childTnLst>
                                </p:cTn>
                              </p:par>
                            </p:childTnLst>
                          </p:cTn>
                        </p:par>
                        <p:par>
                          <p:cTn id="73" fill="hold">
                            <p:stCondLst>
                              <p:cond delay="500"/>
                            </p:stCondLst>
                            <p:childTnLst>
                              <p:par>
                                <p:cTn id="74" presetID="3" presetClass="entr" presetSubtype="10" fill="hold" nodeType="afterEffect">
                                  <p:stCondLst>
                                    <p:cond delay="0"/>
                                  </p:stCondLst>
                                  <p:childTnLst>
                                    <p:set>
                                      <p:cBhvr>
                                        <p:cTn id="75" dur="1" fill="hold">
                                          <p:stCondLst>
                                            <p:cond delay="0"/>
                                          </p:stCondLst>
                                        </p:cTn>
                                        <p:tgtEl>
                                          <p:spTgt spid="20">
                                            <p:txEl>
                                              <p:pRg st="1" end="1"/>
                                            </p:txEl>
                                          </p:spTgt>
                                        </p:tgtEl>
                                        <p:attrNameLst>
                                          <p:attrName>style.visibility</p:attrName>
                                        </p:attrNameLst>
                                      </p:cBhvr>
                                      <p:to>
                                        <p:strVal val="visible"/>
                                      </p:to>
                                    </p:set>
                                    <p:animEffect transition="in" filter="blinds(horizontal)">
                                      <p:cBhvr>
                                        <p:cTn id="76" dur="500"/>
                                        <p:tgtEl>
                                          <p:spTgt spid="20">
                                            <p:txEl>
                                              <p:pRg st="1" end="1"/>
                                            </p:txEl>
                                          </p:spTgt>
                                        </p:tgtEl>
                                      </p:cBhvr>
                                    </p:animEffect>
                                  </p:childTnLst>
                                </p:cTn>
                              </p:par>
                            </p:childTnLst>
                          </p:cTn>
                        </p:par>
                        <p:par>
                          <p:cTn id="77" fill="hold">
                            <p:stCondLst>
                              <p:cond delay="1000"/>
                            </p:stCondLst>
                            <p:childTnLst>
                              <p:par>
                                <p:cTn id="78" presetID="3" presetClass="entr" presetSubtype="10" fill="hold" nodeType="afterEffect">
                                  <p:stCondLst>
                                    <p:cond delay="0"/>
                                  </p:stCondLst>
                                  <p:childTnLst>
                                    <p:set>
                                      <p:cBhvr>
                                        <p:cTn id="79" dur="1" fill="hold">
                                          <p:stCondLst>
                                            <p:cond delay="0"/>
                                          </p:stCondLst>
                                        </p:cTn>
                                        <p:tgtEl>
                                          <p:spTgt spid="20">
                                            <p:txEl>
                                              <p:pRg st="2" end="2"/>
                                            </p:txEl>
                                          </p:spTgt>
                                        </p:tgtEl>
                                        <p:attrNameLst>
                                          <p:attrName>style.visibility</p:attrName>
                                        </p:attrNameLst>
                                      </p:cBhvr>
                                      <p:to>
                                        <p:strVal val="visible"/>
                                      </p:to>
                                    </p:set>
                                    <p:animEffect transition="in" filter="blinds(horizontal)">
                                      <p:cBhvr>
                                        <p:cTn id="80" dur="500"/>
                                        <p:tgtEl>
                                          <p:spTgt spid="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3"/>
          <p:cNvSpPr txBox="1">
            <a:spLocks noChangeArrowheads="1"/>
          </p:cNvSpPr>
          <p:nvPr/>
        </p:nvSpPr>
        <p:spPr bwMode="auto">
          <a:xfrm>
            <a:off x="928688" y="857250"/>
            <a:ext cx="5857875"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a:latin typeface="Arial" panose="020B0604020202020204" pitchFamily="34" charset="0"/>
              </a:rPr>
              <a:t>#include &lt;stdio.h&gt;</a:t>
            </a:r>
            <a:endParaRPr lang="zh-CN" altLang="zh-CN">
              <a:latin typeface="Arial" panose="020B0604020202020204" pitchFamily="34" charset="0"/>
            </a:endParaRPr>
          </a:p>
          <a:p>
            <a:pPr eaLnBrk="1" hangingPunct="1">
              <a:lnSpc>
                <a:spcPct val="100000"/>
              </a:lnSpc>
              <a:spcBef>
                <a:spcPct val="0"/>
              </a:spcBef>
              <a:buFontTx/>
              <a:buNone/>
            </a:pPr>
            <a:r>
              <a:rPr lang="en-US" altLang="zh-CN">
                <a:latin typeface="Arial" panose="020B0604020202020204" pitchFamily="34" charset="0"/>
              </a:rPr>
              <a:t>int main()</a:t>
            </a:r>
            <a:endParaRPr lang="zh-CN" altLang="zh-CN">
              <a:latin typeface="Arial" panose="020B0604020202020204" pitchFamily="34" charset="0"/>
            </a:endParaRPr>
          </a:p>
          <a:p>
            <a:pPr eaLnBrk="1" hangingPunct="1">
              <a:lnSpc>
                <a:spcPct val="100000"/>
              </a:lnSpc>
              <a:spcBef>
                <a:spcPct val="0"/>
              </a:spcBef>
              <a:buFontTx/>
              <a:buNone/>
            </a:pPr>
            <a:r>
              <a:rPr lang="en-US" altLang="zh-CN">
                <a:latin typeface="Arial" panose="020B0604020202020204" pitchFamily="34" charset="0"/>
              </a:rPr>
              <a:t>{  int i=1,sum=0;</a:t>
            </a:r>
            <a:endParaRPr lang="zh-CN" altLang="zh-CN">
              <a:latin typeface="Arial" panose="020B0604020202020204" pitchFamily="34" charset="0"/>
            </a:endParaRPr>
          </a:p>
          <a:p>
            <a:pPr eaLnBrk="1" hangingPunct="1">
              <a:lnSpc>
                <a:spcPct val="100000"/>
              </a:lnSpc>
              <a:spcBef>
                <a:spcPct val="0"/>
              </a:spcBef>
              <a:buFontTx/>
              <a:buNone/>
            </a:pPr>
            <a:r>
              <a:rPr lang="en-US" altLang="zh-CN">
                <a:latin typeface="Arial" panose="020B0604020202020204" pitchFamily="34" charset="0"/>
              </a:rPr>
              <a:t>   </a:t>
            </a:r>
            <a:r>
              <a:rPr lang="en-US" altLang="zh-CN">
                <a:solidFill>
                  <a:srgbClr val="9D138D"/>
                </a:solidFill>
                <a:latin typeface="Arial" panose="020B0604020202020204" pitchFamily="34" charset="0"/>
              </a:rPr>
              <a:t>do </a:t>
            </a:r>
            <a:endParaRPr lang="zh-CN" altLang="zh-CN">
              <a:solidFill>
                <a:srgbClr val="9D138D"/>
              </a:solidFill>
              <a:latin typeface="Arial" panose="020B0604020202020204" pitchFamily="34" charset="0"/>
            </a:endParaRPr>
          </a:p>
          <a:p>
            <a:pPr eaLnBrk="1" hangingPunct="1">
              <a:lnSpc>
                <a:spcPct val="100000"/>
              </a:lnSpc>
              <a:spcBef>
                <a:spcPct val="0"/>
              </a:spcBef>
              <a:buFontTx/>
              <a:buNone/>
            </a:pPr>
            <a:r>
              <a:rPr lang="en-US" altLang="zh-CN">
                <a:solidFill>
                  <a:srgbClr val="9D138D"/>
                </a:solidFill>
                <a:latin typeface="Arial" panose="020B0604020202020204" pitchFamily="34" charset="0"/>
              </a:rPr>
              <a:t>    {</a:t>
            </a:r>
            <a:endParaRPr lang="zh-CN" altLang="zh-CN">
              <a:solidFill>
                <a:srgbClr val="9D138D"/>
              </a:solidFill>
              <a:latin typeface="Arial" panose="020B0604020202020204" pitchFamily="34" charset="0"/>
            </a:endParaRPr>
          </a:p>
          <a:p>
            <a:pPr eaLnBrk="1" hangingPunct="1">
              <a:lnSpc>
                <a:spcPct val="100000"/>
              </a:lnSpc>
              <a:spcBef>
                <a:spcPct val="0"/>
              </a:spcBef>
              <a:buFontTx/>
              <a:buNone/>
            </a:pPr>
            <a:r>
              <a:rPr lang="en-US" altLang="zh-CN">
                <a:solidFill>
                  <a:srgbClr val="9D138D"/>
                </a:solidFill>
                <a:latin typeface="Arial" panose="020B0604020202020204" pitchFamily="34" charset="0"/>
              </a:rPr>
              <a:t>       sum=sum+i;</a:t>
            </a:r>
            <a:endParaRPr lang="zh-CN" altLang="zh-CN">
              <a:solidFill>
                <a:srgbClr val="9D138D"/>
              </a:solidFill>
              <a:latin typeface="Arial" panose="020B0604020202020204" pitchFamily="34" charset="0"/>
            </a:endParaRPr>
          </a:p>
          <a:p>
            <a:pPr eaLnBrk="1" hangingPunct="1">
              <a:lnSpc>
                <a:spcPct val="100000"/>
              </a:lnSpc>
              <a:spcBef>
                <a:spcPct val="0"/>
              </a:spcBef>
              <a:buFontTx/>
              <a:buNone/>
            </a:pPr>
            <a:r>
              <a:rPr lang="en-US" altLang="zh-CN">
                <a:solidFill>
                  <a:srgbClr val="9D138D"/>
                </a:solidFill>
                <a:latin typeface="Arial" panose="020B0604020202020204" pitchFamily="34" charset="0"/>
              </a:rPr>
              <a:t>       i++;</a:t>
            </a:r>
            <a:endParaRPr lang="zh-CN" altLang="zh-CN">
              <a:solidFill>
                <a:srgbClr val="9D138D"/>
              </a:solidFill>
              <a:latin typeface="Arial" panose="020B0604020202020204" pitchFamily="34" charset="0"/>
            </a:endParaRPr>
          </a:p>
          <a:p>
            <a:pPr eaLnBrk="1" hangingPunct="1">
              <a:lnSpc>
                <a:spcPct val="100000"/>
              </a:lnSpc>
              <a:spcBef>
                <a:spcPct val="0"/>
              </a:spcBef>
              <a:buFontTx/>
              <a:buNone/>
            </a:pPr>
            <a:r>
              <a:rPr lang="en-US" altLang="zh-CN">
                <a:solidFill>
                  <a:srgbClr val="9D138D"/>
                </a:solidFill>
                <a:latin typeface="Arial" panose="020B0604020202020204" pitchFamily="34" charset="0"/>
              </a:rPr>
              <a:t>    }while(i&lt;=100);</a:t>
            </a:r>
            <a:endParaRPr lang="zh-CN" altLang="zh-CN">
              <a:solidFill>
                <a:srgbClr val="9D138D"/>
              </a:solidFill>
              <a:latin typeface="Arial" panose="020B0604020202020204" pitchFamily="34" charset="0"/>
            </a:endParaRPr>
          </a:p>
          <a:p>
            <a:pPr eaLnBrk="1" hangingPunct="1">
              <a:lnSpc>
                <a:spcPct val="100000"/>
              </a:lnSpc>
              <a:spcBef>
                <a:spcPct val="0"/>
              </a:spcBef>
              <a:buFontTx/>
              <a:buNone/>
            </a:pPr>
            <a:r>
              <a:rPr lang="en-US" altLang="zh-CN">
                <a:latin typeface="Arial" panose="020B0604020202020204" pitchFamily="34" charset="0"/>
              </a:rPr>
              <a:t>    printf("sum=%d\n",sum);</a:t>
            </a:r>
            <a:endParaRPr lang="zh-CN" altLang="zh-CN">
              <a:latin typeface="Arial" panose="020B0604020202020204" pitchFamily="34" charset="0"/>
            </a:endParaRPr>
          </a:p>
          <a:p>
            <a:pPr eaLnBrk="1" hangingPunct="1">
              <a:lnSpc>
                <a:spcPct val="100000"/>
              </a:lnSpc>
              <a:spcBef>
                <a:spcPct val="0"/>
              </a:spcBef>
              <a:buFontTx/>
              <a:buNone/>
            </a:pPr>
            <a:r>
              <a:rPr lang="en-US" altLang="zh-CN">
                <a:latin typeface="Arial" panose="020B0604020202020204" pitchFamily="34" charset="0"/>
              </a:rPr>
              <a:t>    return 0;</a:t>
            </a:r>
            <a:endParaRPr lang="zh-CN" altLang="zh-CN">
              <a:latin typeface="Arial" panose="020B0604020202020204" pitchFamily="34" charset="0"/>
            </a:endParaRPr>
          </a:p>
          <a:p>
            <a:pPr eaLnBrk="1" hangingPunct="1">
              <a:lnSpc>
                <a:spcPct val="100000"/>
              </a:lnSpc>
              <a:spcBef>
                <a:spcPct val="0"/>
              </a:spcBef>
              <a:buFontTx/>
              <a:buNone/>
            </a:pPr>
            <a:r>
              <a:rPr lang="en-US" altLang="zh-CN">
                <a:latin typeface="Arial" panose="020B0604020202020204" pitchFamily="34" charset="0"/>
              </a:rPr>
              <a:t>}</a:t>
            </a:r>
            <a:endParaRPr lang="zh-CN" altLang="zh-CN">
              <a:latin typeface="Arial" panose="020B0604020202020204" pitchFamily="34" charset="0"/>
            </a:endParaRPr>
          </a:p>
        </p:txBody>
      </p:sp>
      <p:sp>
        <p:nvSpPr>
          <p:cNvPr id="2150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pic>
        <p:nvPicPr>
          <p:cNvPr id="20485"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14813" y="5572125"/>
            <a:ext cx="334803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图片 4"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5"/>
                                        </p:tgtEl>
                                        <p:attrNameLst>
                                          <p:attrName>style.visibility</p:attrName>
                                        </p:attrNameLst>
                                      </p:cBhvr>
                                      <p:to>
                                        <p:strVal val="visible"/>
                                      </p:to>
                                    </p:set>
                                    <p:animEffect transition="in" filter="blinds(horizontal)">
                                      <p:cBhvr>
                                        <p:cTn id="7" dur="500"/>
                                        <p:tgtEl>
                                          <p:spTgt spid="20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785813" y="571500"/>
            <a:ext cx="7500937" cy="1071563"/>
          </a:xfrm>
          <a:prstGeom prst="rect">
            <a:avLst/>
          </a:prstGeom>
          <a:noFill/>
          <a:ln w="9525">
            <a:noFill/>
            <a:miter lim="800000"/>
          </a:ln>
        </p:spPr>
        <p:txBody>
          <a:bodyPr/>
          <a:lstStyle/>
          <a:p>
            <a:pPr marL="342900" indent="-342900" eaLnBrk="0" hangingPunct="0">
              <a:lnSpc>
                <a:spcPct val="120000"/>
              </a:lnSpc>
              <a:spcBef>
                <a:spcPct val="20000"/>
              </a:spcBef>
              <a:defRPr/>
            </a:pPr>
            <a:r>
              <a:rPr lang="zh-CN" altLang="zh-CN" sz="3200" b="1" dirty="0">
                <a:latin typeface="Arial" panose="020B0604020202020204" pitchFamily="34" charset="0"/>
              </a:rPr>
              <a:t>例</a:t>
            </a:r>
            <a:r>
              <a:rPr lang="en-US" altLang="zh-CN" sz="3200" b="1" dirty="0">
                <a:latin typeface="Arial" panose="020B0604020202020204" pitchFamily="34" charset="0"/>
              </a:rPr>
              <a:t>5.3 while</a:t>
            </a:r>
            <a:r>
              <a:rPr lang="zh-CN" altLang="zh-CN" sz="3200" b="1" dirty="0">
                <a:latin typeface="Arial" panose="020B0604020202020204" pitchFamily="34" charset="0"/>
              </a:rPr>
              <a:t>和</a:t>
            </a:r>
            <a:r>
              <a:rPr lang="en-US" altLang="zh-CN" sz="3200" b="1" dirty="0">
                <a:latin typeface="Arial" panose="020B0604020202020204" pitchFamily="34" charset="0"/>
              </a:rPr>
              <a:t>do---while</a:t>
            </a:r>
            <a:r>
              <a:rPr lang="zh-CN" altLang="zh-CN" sz="3200" b="1" dirty="0">
                <a:latin typeface="Arial" panose="020B0604020202020204" pitchFamily="34" charset="0"/>
              </a:rPr>
              <a:t>循环的比较。</a:t>
            </a:r>
            <a:endParaRPr lang="en-US" altLang="zh-CN" sz="3200" b="1" kern="0" dirty="0">
              <a:latin typeface="+mn-lt"/>
              <a:ea typeface="+mn-ea"/>
            </a:endParaRPr>
          </a:p>
        </p:txBody>
      </p:sp>
      <p:sp>
        <p:nvSpPr>
          <p:cNvPr id="2253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 name="Rectangle 3"/>
          <p:cNvSpPr txBox="1">
            <a:spLocks noChangeArrowheads="1"/>
          </p:cNvSpPr>
          <p:nvPr/>
        </p:nvSpPr>
        <p:spPr bwMode="auto">
          <a:xfrm>
            <a:off x="71438" y="1285875"/>
            <a:ext cx="4500562" cy="4000500"/>
          </a:xfrm>
          <a:prstGeom prst="rect">
            <a:avLst/>
          </a:prstGeom>
          <a:solidFill>
            <a:srgbClr val="FFFFCC"/>
          </a:solidFill>
          <a:ln w="9525">
            <a:solidFill>
              <a:srgbClr val="C00000"/>
            </a:solidFill>
            <a:miter lim="800000"/>
          </a:ln>
        </p:spPr>
        <p:txBody>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latin typeface="Arial" panose="020B0604020202020204" pitchFamily="34" charset="0"/>
              </a:rPr>
              <a:t>int i,sum=0;</a:t>
            </a:r>
            <a:endParaRPr lang="zh-CN" altLang="zh-CN" sz="2800">
              <a:latin typeface="Arial" panose="020B0604020202020204" pitchFamily="34" charset="0"/>
            </a:endParaRPr>
          </a:p>
          <a:p>
            <a:pPr eaLnBrk="1" hangingPunct="1">
              <a:lnSpc>
                <a:spcPct val="100000"/>
              </a:lnSpc>
              <a:spcBef>
                <a:spcPct val="0"/>
              </a:spcBef>
              <a:buFontTx/>
              <a:buNone/>
            </a:pPr>
            <a:r>
              <a:rPr lang="en-US" altLang="zh-CN" sz="2800">
                <a:latin typeface="Arial" panose="020B0604020202020204" pitchFamily="34" charset="0"/>
              </a:rPr>
              <a:t>printf(“i=?”);</a:t>
            </a:r>
            <a:endParaRPr lang="zh-CN" altLang="zh-CN" sz="2800">
              <a:latin typeface="Arial" panose="020B0604020202020204" pitchFamily="34" charset="0"/>
            </a:endParaRPr>
          </a:p>
          <a:p>
            <a:pPr eaLnBrk="1" hangingPunct="1">
              <a:lnSpc>
                <a:spcPct val="100000"/>
              </a:lnSpc>
              <a:spcBef>
                <a:spcPct val="0"/>
              </a:spcBef>
              <a:buFontTx/>
              <a:buNone/>
            </a:pPr>
            <a:r>
              <a:rPr lang="en-US" altLang="zh-CN" sz="2800">
                <a:latin typeface="Arial" panose="020B0604020202020204" pitchFamily="34" charset="0"/>
              </a:rPr>
              <a:t>scanf(“%d”,&amp;i);</a:t>
            </a:r>
            <a:endParaRPr lang="zh-CN" altLang="zh-CN" sz="2800">
              <a:latin typeface="Arial" panose="020B0604020202020204" pitchFamily="34" charset="0"/>
            </a:endParaRPr>
          </a:p>
          <a:p>
            <a:pPr eaLnBrk="1" hangingPunct="1">
              <a:lnSpc>
                <a:spcPct val="100000"/>
              </a:lnSpc>
              <a:spcBef>
                <a:spcPct val="0"/>
              </a:spcBef>
              <a:buFontTx/>
              <a:buNone/>
            </a:pPr>
            <a:r>
              <a:rPr lang="en-US" altLang="zh-CN" sz="2800">
                <a:solidFill>
                  <a:srgbClr val="00B050"/>
                </a:solidFill>
                <a:latin typeface="Arial" panose="020B0604020202020204" pitchFamily="34" charset="0"/>
              </a:rPr>
              <a:t>while(i&lt;=10) </a:t>
            </a:r>
            <a:endParaRPr lang="zh-CN" altLang="zh-CN" sz="2800">
              <a:solidFill>
                <a:srgbClr val="00B050"/>
              </a:solidFill>
              <a:latin typeface="Arial" panose="020B0604020202020204" pitchFamily="34" charset="0"/>
            </a:endParaRPr>
          </a:p>
          <a:p>
            <a:pPr eaLnBrk="1" hangingPunct="1">
              <a:lnSpc>
                <a:spcPct val="100000"/>
              </a:lnSpc>
              <a:spcBef>
                <a:spcPct val="0"/>
              </a:spcBef>
              <a:buFontTx/>
              <a:buNone/>
            </a:pPr>
            <a:r>
              <a:rPr lang="en-US" altLang="zh-CN" sz="2800">
                <a:solidFill>
                  <a:srgbClr val="00B050"/>
                </a:solidFill>
                <a:latin typeface="Arial" panose="020B0604020202020204" pitchFamily="34" charset="0"/>
              </a:rPr>
              <a:t>{</a:t>
            </a:r>
            <a:endParaRPr lang="zh-CN" altLang="zh-CN" sz="2800">
              <a:solidFill>
                <a:srgbClr val="00B050"/>
              </a:solidFill>
              <a:latin typeface="Arial" panose="020B0604020202020204" pitchFamily="34" charset="0"/>
            </a:endParaRPr>
          </a:p>
          <a:p>
            <a:pPr eaLnBrk="1" hangingPunct="1">
              <a:lnSpc>
                <a:spcPct val="100000"/>
              </a:lnSpc>
              <a:spcBef>
                <a:spcPct val="0"/>
              </a:spcBef>
              <a:buFontTx/>
              <a:buNone/>
            </a:pPr>
            <a:r>
              <a:rPr lang="en-US" altLang="zh-CN" sz="2800">
                <a:solidFill>
                  <a:srgbClr val="00B050"/>
                </a:solidFill>
                <a:latin typeface="Arial" panose="020B0604020202020204" pitchFamily="34" charset="0"/>
              </a:rPr>
              <a:t>  sum=sum+i;</a:t>
            </a:r>
            <a:endParaRPr lang="zh-CN" altLang="zh-CN" sz="2800">
              <a:solidFill>
                <a:srgbClr val="00B050"/>
              </a:solidFill>
              <a:latin typeface="Arial" panose="020B0604020202020204" pitchFamily="34" charset="0"/>
            </a:endParaRPr>
          </a:p>
          <a:p>
            <a:pPr eaLnBrk="1" hangingPunct="1">
              <a:lnSpc>
                <a:spcPct val="100000"/>
              </a:lnSpc>
              <a:spcBef>
                <a:spcPct val="0"/>
              </a:spcBef>
              <a:buFontTx/>
              <a:buNone/>
            </a:pPr>
            <a:r>
              <a:rPr lang="en-US" altLang="zh-CN" sz="2800">
                <a:solidFill>
                  <a:srgbClr val="00B050"/>
                </a:solidFill>
                <a:latin typeface="Arial" panose="020B0604020202020204" pitchFamily="34" charset="0"/>
              </a:rPr>
              <a:t>  i++;</a:t>
            </a:r>
            <a:endParaRPr lang="zh-CN" altLang="zh-CN" sz="2800">
              <a:solidFill>
                <a:srgbClr val="00B050"/>
              </a:solidFill>
              <a:latin typeface="Arial" panose="020B0604020202020204" pitchFamily="34" charset="0"/>
            </a:endParaRPr>
          </a:p>
          <a:p>
            <a:pPr eaLnBrk="1" hangingPunct="1">
              <a:lnSpc>
                <a:spcPct val="100000"/>
              </a:lnSpc>
              <a:spcBef>
                <a:spcPct val="0"/>
              </a:spcBef>
              <a:buFontTx/>
              <a:buNone/>
            </a:pPr>
            <a:r>
              <a:rPr lang="en-US" altLang="zh-CN" sz="2800">
                <a:solidFill>
                  <a:srgbClr val="00B050"/>
                </a:solidFill>
                <a:latin typeface="Arial" panose="020B0604020202020204" pitchFamily="34" charset="0"/>
              </a:rPr>
              <a:t>}</a:t>
            </a:r>
            <a:endParaRPr lang="zh-CN" altLang="zh-CN" sz="2800">
              <a:solidFill>
                <a:srgbClr val="00B050"/>
              </a:solidFill>
              <a:latin typeface="Arial" panose="020B0604020202020204" pitchFamily="34" charset="0"/>
            </a:endParaRPr>
          </a:p>
          <a:p>
            <a:pPr eaLnBrk="1" hangingPunct="1">
              <a:lnSpc>
                <a:spcPct val="100000"/>
              </a:lnSpc>
              <a:spcBef>
                <a:spcPct val="0"/>
              </a:spcBef>
              <a:buFontTx/>
              <a:buNone/>
            </a:pPr>
            <a:r>
              <a:rPr lang="en-US" altLang="zh-CN" sz="2800">
                <a:latin typeface="Arial" panose="020B0604020202020204" pitchFamily="34" charset="0"/>
              </a:rPr>
              <a:t>printf(“sum=%d\n",sum);</a:t>
            </a:r>
            <a:endParaRPr lang="zh-CN" altLang="zh-CN" sz="2800">
              <a:latin typeface="Arial" panose="020B0604020202020204" pitchFamily="34" charset="0"/>
            </a:endParaRPr>
          </a:p>
        </p:txBody>
      </p:sp>
      <p:sp>
        <p:nvSpPr>
          <p:cNvPr id="8" name="Rectangle 3"/>
          <p:cNvSpPr txBox="1">
            <a:spLocks noChangeArrowheads="1"/>
          </p:cNvSpPr>
          <p:nvPr/>
        </p:nvSpPr>
        <p:spPr bwMode="auto">
          <a:xfrm>
            <a:off x="4714875" y="1285875"/>
            <a:ext cx="4429125" cy="3929063"/>
          </a:xfrm>
          <a:prstGeom prst="rect">
            <a:avLst/>
          </a:prstGeom>
          <a:solidFill>
            <a:srgbClr val="E1FFE1"/>
          </a:solidFill>
          <a:ln w="9525">
            <a:solidFill>
              <a:srgbClr val="C00000"/>
            </a:solidFill>
            <a:miter lim="800000"/>
          </a:ln>
        </p:spPr>
        <p:txBody>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latin typeface="Arial" panose="020B0604020202020204" pitchFamily="34" charset="0"/>
              </a:rPr>
              <a:t>int i,sum=0;</a:t>
            </a:r>
            <a:endParaRPr lang="zh-CN" altLang="zh-CN" sz="2800">
              <a:latin typeface="Arial" panose="020B0604020202020204" pitchFamily="34" charset="0"/>
            </a:endParaRPr>
          </a:p>
          <a:p>
            <a:pPr eaLnBrk="1" hangingPunct="1">
              <a:lnSpc>
                <a:spcPct val="100000"/>
              </a:lnSpc>
              <a:spcBef>
                <a:spcPct val="0"/>
              </a:spcBef>
              <a:buFontTx/>
              <a:buNone/>
            </a:pPr>
            <a:r>
              <a:rPr lang="en-US" altLang="zh-CN" sz="2800">
                <a:latin typeface="Arial" panose="020B0604020202020204" pitchFamily="34" charset="0"/>
              </a:rPr>
              <a:t>printf(“i=?”);</a:t>
            </a:r>
            <a:endParaRPr lang="zh-CN" altLang="zh-CN" sz="2800">
              <a:latin typeface="Arial" panose="020B0604020202020204" pitchFamily="34" charset="0"/>
            </a:endParaRPr>
          </a:p>
          <a:p>
            <a:pPr eaLnBrk="1" hangingPunct="1">
              <a:lnSpc>
                <a:spcPct val="100000"/>
              </a:lnSpc>
              <a:spcBef>
                <a:spcPct val="0"/>
              </a:spcBef>
              <a:buFontTx/>
              <a:buNone/>
            </a:pPr>
            <a:r>
              <a:rPr lang="en-US" altLang="zh-CN" sz="2800">
                <a:latin typeface="Arial" panose="020B0604020202020204" pitchFamily="34" charset="0"/>
              </a:rPr>
              <a:t>scanf(“%d”,&amp;i);</a:t>
            </a:r>
            <a:endParaRPr lang="zh-CN" altLang="zh-CN" sz="2800">
              <a:latin typeface="Arial" panose="020B0604020202020204" pitchFamily="34" charset="0"/>
            </a:endParaRPr>
          </a:p>
          <a:p>
            <a:pPr eaLnBrk="1" hangingPunct="1">
              <a:lnSpc>
                <a:spcPct val="100000"/>
              </a:lnSpc>
              <a:spcBef>
                <a:spcPct val="0"/>
              </a:spcBef>
              <a:buFontTx/>
              <a:buNone/>
            </a:pPr>
            <a:r>
              <a:rPr lang="en-US" altLang="zh-CN" sz="2800">
                <a:solidFill>
                  <a:srgbClr val="9D138D"/>
                </a:solidFill>
                <a:latin typeface="Arial" panose="020B0604020202020204" pitchFamily="34" charset="0"/>
              </a:rPr>
              <a:t>do </a:t>
            </a:r>
            <a:endParaRPr lang="zh-CN" altLang="zh-CN" sz="2800">
              <a:solidFill>
                <a:srgbClr val="9D138D"/>
              </a:solidFill>
              <a:latin typeface="Arial" panose="020B0604020202020204" pitchFamily="34" charset="0"/>
            </a:endParaRPr>
          </a:p>
          <a:p>
            <a:pPr eaLnBrk="1" hangingPunct="1">
              <a:lnSpc>
                <a:spcPct val="100000"/>
              </a:lnSpc>
              <a:spcBef>
                <a:spcPct val="0"/>
              </a:spcBef>
              <a:buFontTx/>
              <a:buNone/>
            </a:pPr>
            <a:r>
              <a:rPr lang="en-US" altLang="zh-CN" sz="2800">
                <a:solidFill>
                  <a:srgbClr val="9D138D"/>
                </a:solidFill>
                <a:latin typeface="Arial" panose="020B0604020202020204" pitchFamily="34" charset="0"/>
              </a:rPr>
              <a:t>{</a:t>
            </a:r>
            <a:endParaRPr lang="zh-CN" altLang="zh-CN" sz="2800">
              <a:solidFill>
                <a:srgbClr val="9D138D"/>
              </a:solidFill>
              <a:latin typeface="Arial" panose="020B0604020202020204" pitchFamily="34" charset="0"/>
            </a:endParaRPr>
          </a:p>
          <a:p>
            <a:pPr eaLnBrk="1" hangingPunct="1">
              <a:lnSpc>
                <a:spcPct val="100000"/>
              </a:lnSpc>
              <a:spcBef>
                <a:spcPct val="0"/>
              </a:spcBef>
              <a:buFontTx/>
              <a:buNone/>
            </a:pPr>
            <a:r>
              <a:rPr lang="en-US" altLang="zh-CN" sz="2800">
                <a:solidFill>
                  <a:srgbClr val="9D138D"/>
                </a:solidFill>
                <a:latin typeface="Arial" panose="020B0604020202020204" pitchFamily="34" charset="0"/>
              </a:rPr>
              <a:t>   sum=sum+i;</a:t>
            </a:r>
            <a:endParaRPr lang="zh-CN" altLang="zh-CN" sz="2800">
              <a:solidFill>
                <a:srgbClr val="9D138D"/>
              </a:solidFill>
              <a:latin typeface="Arial" panose="020B0604020202020204" pitchFamily="34" charset="0"/>
            </a:endParaRPr>
          </a:p>
          <a:p>
            <a:pPr eaLnBrk="1" hangingPunct="1">
              <a:lnSpc>
                <a:spcPct val="100000"/>
              </a:lnSpc>
              <a:spcBef>
                <a:spcPct val="0"/>
              </a:spcBef>
              <a:buFontTx/>
              <a:buNone/>
            </a:pPr>
            <a:r>
              <a:rPr lang="en-US" altLang="zh-CN" sz="2800">
                <a:solidFill>
                  <a:srgbClr val="9D138D"/>
                </a:solidFill>
                <a:latin typeface="Arial" panose="020B0604020202020204" pitchFamily="34" charset="0"/>
              </a:rPr>
              <a:t>   i++;</a:t>
            </a:r>
            <a:endParaRPr lang="zh-CN" altLang="zh-CN" sz="2800">
              <a:solidFill>
                <a:srgbClr val="9D138D"/>
              </a:solidFill>
              <a:latin typeface="Arial" panose="020B0604020202020204" pitchFamily="34" charset="0"/>
            </a:endParaRPr>
          </a:p>
          <a:p>
            <a:pPr eaLnBrk="1" hangingPunct="1">
              <a:lnSpc>
                <a:spcPct val="100000"/>
              </a:lnSpc>
              <a:spcBef>
                <a:spcPct val="0"/>
              </a:spcBef>
              <a:buFontTx/>
              <a:buNone/>
            </a:pPr>
            <a:r>
              <a:rPr lang="en-US" altLang="zh-CN" sz="2800">
                <a:solidFill>
                  <a:srgbClr val="9D138D"/>
                </a:solidFill>
                <a:latin typeface="Arial" panose="020B0604020202020204" pitchFamily="34" charset="0"/>
              </a:rPr>
              <a:t>}while(i&lt;=10);</a:t>
            </a:r>
            <a:endParaRPr lang="zh-CN" altLang="zh-CN" sz="2800">
              <a:solidFill>
                <a:srgbClr val="9D138D"/>
              </a:solidFill>
              <a:latin typeface="Arial" panose="020B0604020202020204" pitchFamily="34" charset="0"/>
            </a:endParaRPr>
          </a:p>
          <a:p>
            <a:pPr eaLnBrk="1" hangingPunct="1">
              <a:lnSpc>
                <a:spcPct val="100000"/>
              </a:lnSpc>
              <a:spcBef>
                <a:spcPct val="0"/>
              </a:spcBef>
              <a:buFontTx/>
              <a:buNone/>
            </a:pPr>
            <a:r>
              <a:rPr lang="en-US" altLang="zh-CN" sz="2800">
                <a:latin typeface="Arial" panose="020B0604020202020204" pitchFamily="34" charset="0"/>
              </a:rPr>
              <a:t>printf(“sum=%d\n",sum);</a:t>
            </a:r>
            <a:endParaRPr lang="zh-CN" altLang="zh-CN" sz="2800">
              <a:latin typeface="Arial" panose="020B0604020202020204" pitchFamily="34" charset="0"/>
            </a:endParaRPr>
          </a:p>
        </p:txBody>
      </p:sp>
      <p:pic>
        <p:nvPicPr>
          <p:cNvPr id="4813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5813" y="5357813"/>
            <a:ext cx="1500187"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188" y="5429250"/>
            <a:ext cx="12858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9188" y="5429250"/>
            <a:ext cx="1574800"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5125" y="5429250"/>
            <a:ext cx="1522413"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p:nvSpPr>
        <p:spPr bwMode="auto">
          <a:xfrm>
            <a:off x="428625" y="1214438"/>
            <a:ext cx="8215313" cy="107791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zh-CN">
                <a:solidFill>
                  <a:srgbClr val="0000CC"/>
                </a:solidFill>
                <a:latin typeface="Arial" panose="020B0604020202020204" pitchFamily="34" charset="0"/>
              </a:rPr>
              <a:t>当</a:t>
            </a:r>
            <a:r>
              <a:rPr lang="en-US" altLang="zh-CN">
                <a:solidFill>
                  <a:srgbClr val="0000CC"/>
                </a:solidFill>
                <a:latin typeface="Arial" panose="020B0604020202020204" pitchFamily="34" charset="0"/>
              </a:rPr>
              <a:t>while</a:t>
            </a:r>
            <a:r>
              <a:rPr lang="zh-CN" altLang="zh-CN">
                <a:solidFill>
                  <a:srgbClr val="0000CC"/>
                </a:solidFill>
                <a:latin typeface="Arial" panose="020B0604020202020204" pitchFamily="34" charset="0"/>
              </a:rPr>
              <a:t>后面的表达式的第一次的值为“真”时，两种循环得到的结果相同；否则不相同</a:t>
            </a:r>
            <a:r>
              <a:rPr lang="zh-CN" altLang="en-US">
                <a:solidFill>
                  <a:srgbClr val="0000CC"/>
                </a:solidFill>
                <a:latin typeface="Arial" panose="020B0604020202020204" pitchFamily="34" charset="0"/>
              </a:rPr>
              <a:t>。</a:t>
            </a:r>
            <a:endParaRPr lang="zh-CN" altLang="en-US">
              <a:solidFill>
                <a:srgbClr val="0000CC"/>
              </a:solidFill>
              <a:latin typeface="Arial" panose="020B0604020202020204" pitchFamily="34" charset="0"/>
            </a:endParaRPr>
          </a:p>
        </p:txBody>
      </p:sp>
      <p:pic>
        <p:nvPicPr>
          <p:cNvPr id="22539" name="图片 10" descr="Untitled.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8131"/>
                                        </p:tgtEl>
                                        <p:attrNameLst>
                                          <p:attrName>style.visibility</p:attrName>
                                        </p:attrNameLst>
                                      </p:cBhvr>
                                      <p:to>
                                        <p:strVal val="visible"/>
                                      </p:to>
                                    </p:set>
                                    <p:animEffect transition="in" filter="blinds(horizontal)">
                                      <p:cBhvr>
                                        <p:cTn id="17" dur="500"/>
                                        <p:tgtEl>
                                          <p:spTgt spid="481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8133"/>
                                        </p:tgtEl>
                                        <p:attrNameLst>
                                          <p:attrName>style.visibility</p:attrName>
                                        </p:attrNameLst>
                                      </p:cBhvr>
                                      <p:to>
                                        <p:strVal val="visible"/>
                                      </p:to>
                                    </p:set>
                                    <p:animEffect transition="in" filter="blinds(horizontal)">
                                      <p:cBhvr>
                                        <p:cTn id="22" dur="500"/>
                                        <p:tgtEl>
                                          <p:spTgt spid="4813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8132"/>
                                        </p:tgtEl>
                                        <p:attrNameLst>
                                          <p:attrName>style.visibility</p:attrName>
                                        </p:attrNameLst>
                                      </p:cBhvr>
                                      <p:to>
                                        <p:strVal val="visible"/>
                                      </p:to>
                                    </p:set>
                                    <p:animEffect transition="in" filter="blinds(horizontal)">
                                      <p:cBhvr>
                                        <p:cTn id="27" dur="500"/>
                                        <p:tgtEl>
                                          <p:spTgt spid="4813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8134"/>
                                        </p:tgtEl>
                                        <p:attrNameLst>
                                          <p:attrName>style.visibility</p:attrName>
                                        </p:attrNameLst>
                                      </p:cBhvr>
                                      <p:to>
                                        <p:strVal val="visible"/>
                                      </p:to>
                                    </p:set>
                                    <p:animEffect transition="in" filter="blinds(horizontal)">
                                      <p:cBhvr>
                                        <p:cTn id="32" dur="500"/>
                                        <p:tgtEl>
                                          <p:spTgt spid="48134"/>
                                        </p:tgtEl>
                                      </p:cBhvr>
                                    </p:animEffect>
                                  </p:childTnLst>
                                </p:cTn>
                              </p:par>
                            </p:childTnLst>
                          </p:cTn>
                        </p:par>
                      </p:childTnLst>
                    </p:cTn>
                  </p:par>
                  <p:par>
                    <p:cTn id="33" fill="hold">
                      <p:stCondLst>
                        <p:cond delay="indefinite"/>
                      </p:stCondLst>
                      <p:childTnLst>
                        <p:par>
                          <p:cTn id="34" fill="hold">
                            <p:stCondLst>
                              <p:cond delay="0"/>
                            </p:stCondLst>
                            <p:childTnLst>
                              <p:par>
                                <p:cTn id="35" presetID="49" presetClass="entr" presetSubtype="0" decel="10000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fltVal val="0"/>
                                          </p:val>
                                        </p:tav>
                                        <p:tav tm="100000">
                                          <p:val>
                                            <p:strVal val="#ppt_h"/>
                                          </p:val>
                                        </p:tav>
                                      </p:tavLst>
                                    </p:anim>
                                    <p:anim calcmode="lin" valueType="num">
                                      <p:cBhvr>
                                        <p:cTn id="39" dur="500" fill="hold"/>
                                        <p:tgtEl>
                                          <p:spTgt spid="13"/>
                                        </p:tgtEl>
                                        <p:attrNameLst>
                                          <p:attrName>style.rotation</p:attrName>
                                        </p:attrNameLst>
                                      </p:cBhvr>
                                      <p:tavLst>
                                        <p:tav tm="0">
                                          <p:val>
                                            <p:fltVal val="360"/>
                                          </p:val>
                                        </p:tav>
                                        <p:tav tm="100000">
                                          <p:val>
                                            <p:fltVal val="0"/>
                                          </p:val>
                                        </p:tav>
                                      </p:tavLst>
                                    </p:anim>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pPr algn="l"/>
            <a:r>
              <a:rPr lang="zh-CN" altLang="en-US"/>
              <a:t>练习</a:t>
            </a:r>
            <a:endParaRPr lang="zh-CN" altLang="en-US"/>
          </a:p>
        </p:txBody>
      </p:sp>
      <p:sp>
        <p:nvSpPr>
          <p:cNvPr id="23555" name="内容占位符 2"/>
          <p:cNvSpPr>
            <a:spLocks noGrp="1"/>
          </p:cNvSpPr>
          <p:nvPr>
            <p:ph idx="1"/>
          </p:nvPr>
        </p:nvSpPr>
        <p:spPr/>
        <p:txBody>
          <a:bodyPr/>
          <a:lstStyle/>
          <a:p>
            <a:r>
              <a:rPr lang="zh-CN" altLang="en-US" dirty="0"/>
              <a:t>显示前</a:t>
            </a:r>
            <a:r>
              <a:rPr lang="en-US" altLang="zh-CN" dirty="0"/>
              <a:t>100</a:t>
            </a:r>
            <a:r>
              <a:rPr lang="zh-CN" altLang="en-US" dirty="0"/>
              <a:t>个数的平方和立方。</a:t>
            </a:r>
            <a:endParaRPr lang="en-US" altLang="zh-CN" dirty="0"/>
          </a:p>
          <a:p>
            <a:pPr>
              <a:buFont typeface="Wingdings" panose="05000000000000000000" pitchFamily="2" charset="2"/>
              <a:buNone/>
            </a:pPr>
            <a:r>
              <a:rPr lang="zh-CN" altLang="en-US" dirty="0"/>
              <a:t>（用</a:t>
            </a:r>
            <a:r>
              <a:rPr lang="en-US" altLang="zh-CN" dirty="0">
                <a:solidFill>
                  <a:srgbClr val="FF0000"/>
                </a:solidFill>
              </a:rPr>
              <a:t>do-while</a:t>
            </a:r>
            <a:r>
              <a:rPr lang="zh-CN" altLang="en-US" dirty="0"/>
              <a:t>语句）</a:t>
            </a:r>
            <a:endParaRPr lang="en-US" altLang="zh-CN" dirty="0"/>
          </a:p>
          <a:p>
            <a:pPr>
              <a:buFont typeface="Wingdings" panose="05000000000000000000" pitchFamily="2" charset="2"/>
              <a:buNone/>
            </a:pPr>
            <a:endParaRPr lang="en-US" altLang="zh-CN" dirty="0"/>
          </a:p>
          <a:p>
            <a:r>
              <a:rPr lang="zh-CN" altLang="en-US" dirty="0"/>
              <a:t>例</a:t>
            </a:r>
            <a:r>
              <a:rPr lang="en-US" altLang="zh-CN" dirty="0"/>
              <a:t>5.3*</a:t>
            </a:r>
            <a:endParaRPr lang="en-US" altLang="zh-CN" dirty="0"/>
          </a:p>
        </p:txBody>
      </p:sp>
      <p:pic>
        <p:nvPicPr>
          <p:cNvPr id="10138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50025" y="71438"/>
            <a:ext cx="2451100" cy="657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3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714375" y="785813"/>
            <a:ext cx="8001000" cy="830262"/>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5.1</a:t>
            </a:r>
            <a:r>
              <a:rPr lang="zh-CN"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为什么需要循环控制</a:t>
            </a:r>
            <a:endParaRPr lang="zh-CN" altLang="en-US"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11267" name="Rectangle 3"/>
          <p:cNvSpPr>
            <a:spLocks noGrp="1" noChangeArrowheads="1"/>
          </p:cNvSpPr>
          <p:nvPr>
            <p:ph type="body" idx="1"/>
          </p:nvPr>
        </p:nvSpPr>
        <p:spPr>
          <a:xfrm>
            <a:off x="857250" y="1714500"/>
            <a:ext cx="7500938" cy="4357688"/>
          </a:xfrm>
        </p:spPr>
        <p:txBody>
          <a:bodyPr/>
          <a:lstStyle/>
          <a:p>
            <a:pPr eaLnBrk="1" hangingPunct="1">
              <a:spcBef>
                <a:spcPct val="50000"/>
              </a:spcBef>
            </a:pPr>
            <a:r>
              <a:rPr lang="zh-CN" altLang="zh-CN"/>
              <a:t>在日常生活中或是在程序所处理的问题中常常遇到需要重复处理的问题</a:t>
            </a:r>
            <a:endParaRPr lang="en-US" altLang="zh-CN"/>
          </a:p>
          <a:p>
            <a:pPr lvl="1" eaLnBrk="1" hangingPunct="1">
              <a:spcBef>
                <a:spcPct val="50000"/>
              </a:spcBef>
            </a:pPr>
            <a:r>
              <a:rPr lang="zh-CN" altLang="zh-CN"/>
              <a:t>要向计算机输入全班</a:t>
            </a:r>
            <a:r>
              <a:rPr lang="en-US" altLang="zh-CN"/>
              <a:t>50</a:t>
            </a:r>
            <a:r>
              <a:rPr lang="zh-CN" altLang="zh-CN"/>
              <a:t>个学生的成绩</a:t>
            </a:r>
            <a:endParaRPr lang="en-US" altLang="zh-CN"/>
          </a:p>
          <a:p>
            <a:pPr lvl="1" eaLnBrk="1" hangingPunct="1">
              <a:spcBef>
                <a:spcPct val="50000"/>
              </a:spcBef>
            </a:pPr>
            <a:r>
              <a:rPr lang="zh-CN" altLang="zh-CN"/>
              <a:t>分别统计全班</a:t>
            </a:r>
            <a:r>
              <a:rPr lang="en-US" altLang="zh-CN"/>
              <a:t>50</a:t>
            </a:r>
            <a:r>
              <a:rPr lang="zh-CN" altLang="zh-CN"/>
              <a:t>个学生的平均成绩</a:t>
            </a:r>
            <a:endParaRPr lang="en-US" altLang="zh-CN"/>
          </a:p>
          <a:p>
            <a:pPr lvl="1" eaLnBrk="1" hangingPunct="1">
              <a:lnSpc>
                <a:spcPct val="100000"/>
              </a:lnSpc>
              <a:spcBef>
                <a:spcPct val="50000"/>
              </a:spcBef>
            </a:pPr>
            <a:r>
              <a:rPr lang="zh-CN" altLang="zh-CN"/>
              <a:t>求</a:t>
            </a:r>
            <a:r>
              <a:rPr lang="en-US" altLang="zh-CN"/>
              <a:t>30</a:t>
            </a:r>
            <a:r>
              <a:rPr lang="zh-CN" altLang="zh-CN"/>
              <a:t>个整数之和</a:t>
            </a:r>
            <a:endParaRPr lang="en-US" altLang="zh-CN"/>
          </a:p>
          <a:p>
            <a:pPr lvl="1" eaLnBrk="1" hangingPunct="1">
              <a:lnSpc>
                <a:spcPct val="100000"/>
              </a:lnSpc>
              <a:spcBef>
                <a:spcPct val="50000"/>
              </a:spcBef>
            </a:pPr>
            <a:r>
              <a:rPr lang="zh-CN" altLang="zh-CN"/>
              <a:t>教师检查</a:t>
            </a:r>
            <a:r>
              <a:rPr lang="en-US" altLang="zh-CN"/>
              <a:t>30</a:t>
            </a:r>
            <a:r>
              <a:rPr lang="zh-CN" altLang="zh-CN"/>
              <a:t>个学生的成绩是否及格</a:t>
            </a:r>
            <a:endParaRPr lang="zh-CN" altLang="en-US"/>
          </a:p>
        </p:txBody>
      </p:sp>
      <p:pic>
        <p:nvPicPr>
          <p:cNvPr id="6148" name="图片 3" descr="Untitled.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Effect transition="in" filter="blinds(horizontal)">
                                      <p:cBhvr>
                                        <p:cTn id="7" dur="500"/>
                                        <p:tgtEl>
                                          <p:spTgt spid="1126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10" dur="500"/>
                                        <p:tgtEl>
                                          <p:spTgt spid="1126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1267">
                                            <p:txEl>
                                              <p:pRg st="3" end="3"/>
                                            </p:txEl>
                                          </p:spTgt>
                                        </p:tgtEl>
                                        <p:attrNameLst>
                                          <p:attrName>style.visibility</p:attrName>
                                        </p:attrNameLst>
                                      </p:cBhvr>
                                      <p:to>
                                        <p:strVal val="visible"/>
                                      </p:to>
                                    </p:set>
                                    <p:animEffect transition="in" filter="blinds(horizontal)">
                                      <p:cBhvr>
                                        <p:cTn id="13" dur="500"/>
                                        <p:tgtEl>
                                          <p:spTgt spid="11267">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1267">
                                            <p:txEl>
                                              <p:pRg st="4" end="4"/>
                                            </p:txEl>
                                          </p:spTgt>
                                        </p:tgtEl>
                                        <p:attrNameLst>
                                          <p:attrName>style.visibility</p:attrName>
                                        </p:attrNameLst>
                                      </p:cBhvr>
                                      <p:to>
                                        <p:strVal val="visible"/>
                                      </p:to>
                                    </p:set>
                                    <p:animEffect transition="in" filter="blinds(horizontal)">
                                      <p:cBhvr>
                                        <p:cTn id="16" dur="500"/>
                                        <p:tgtEl>
                                          <p:spTgt spid="11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28625" y="649288"/>
            <a:ext cx="8429625" cy="831850"/>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5.4</a:t>
            </a:r>
            <a:r>
              <a:rPr lang="zh-CN"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用</a:t>
            </a:r>
            <a:r>
              <a:rPr lang="en-US"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for </a:t>
            </a:r>
            <a:r>
              <a:rPr lang="zh-CN"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语句实现循环</a:t>
            </a:r>
            <a:endParaRPr lang="zh-CN" altLang="en-US"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4" name="Rectangle 3"/>
          <p:cNvSpPr txBox="1">
            <a:spLocks noChangeArrowheads="1"/>
          </p:cNvSpPr>
          <p:nvPr/>
        </p:nvSpPr>
        <p:spPr bwMode="auto">
          <a:xfrm>
            <a:off x="928688" y="2000250"/>
            <a:ext cx="7500937" cy="2857500"/>
          </a:xfrm>
          <a:prstGeom prst="rect">
            <a:avLst/>
          </a:prstGeom>
          <a:noFill/>
          <a:ln w="9525">
            <a:noFill/>
            <a:miter lim="800000"/>
          </a:ln>
        </p:spPr>
        <p:txBody>
          <a:bodyPr/>
          <a:lstStyle/>
          <a:p>
            <a:pPr marL="342900" indent="-342900" eaLnBrk="0" hangingPunct="0">
              <a:lnSpc>
                <a:spcPct val="120000"/>
              </a:lnSpc>
              <a:spcBef>
                <a:spcPct val="20000"/>
              </a:spcBef>
              <a:buFont typeface="Wingdings" panose="05000000000000000000" pitchFamily="2" charset="2"/>
              <a:buChar char="Ø"/>
              <a:defRPr/>
            </a:pPr>
            <a:r>
              <a:rPr lang="en-US" altLang="zh-CN" sz="3200" b="1" dirty="0">
                <a:latin typeface="Arial" panose="020B0604020202020204" pitchFamily="34" charset="0"/>
              </a:rPr>
              <a:t>for</a:t>
            </a:r>
            <a:r>
              <a:rPr lang="zh-CN" altLang="zh-CN" sz="3200" b="1" dirty="0">
                <a:latin typeface="Arial" panose="020B0604020202020204" pitchFamily="34" charset="0"/>
              </a:rPr>
              <a:t>语句不仅可以用于循环次数已经确定的情况，还可以用于循环次数不确定而只给出循环结束条件的情况</a:t>
            </a:r>
            <a:endParaRPr lang="en-US" altLang="zh-CN" sz="3200" b="1" dirty="0">
              <a:latin typeface="Arial" panose="020B0604020202020204" pitchFamily="34" charset="0"/>
            </a:endParaRPr>
          </a:p>
          <a:p>
            <a:pPr marL="342900" indent="-342900" eaLnBrk="0" hangingPunct="0">
              <a:lnSpc>
                <a:spcPct val="120000"/>
              </a:lnSpc>
              <a:spcBef>
                <a:spcPct val="20000"/>
              </a:spcBef>
              <a:buFont typeface="Wingdings" panose="05000000000000000000" pitchFamily="2" charset="2"/>
              <a:buChar char="Ø"/>
              <a:defRPr/>
            </a:pPr>
            <a:r>
              <a:rPr lang="en-US" altLang="zh-CN" sz="3200" b="1" dirty="0">
                <a:latin typeface="Arial" panose="020B0604020202020204" pitchFamily="34" charset="0"/>
              </a:rPr>
              <a:t>for</a:t>
            </a:r>
            <a:r>
              <a:rPr lang="zh-CN" altLang="zh-CN" sz="3200" b="1" dirty="0">
                <a:latin typeface="Arial" panose="020B0604020202020204" pitchFamily="34" charset="0"/>
              </a:rPr>
              <a:t>语句完全可以代替</a:t>
            </a:r>
            <a:r>
              <a:rPr lang="en-US" altLang="zh-CN" sz="3200" b="1" dirty="0">
                <a:latin typeface="Arial" panose="020B0604020202020204" pitchFamily="34" charset="0"/>
              </a:rPr>
              <a:t>while</a:t>
            </a:r>
            <a:r>
              <a:rPr lang="zh-CN" altLang="zh-CN" sz="3200" b="1" dirty="0">
                <a:latin typeface="Arial" panose="020B0604020202020204" pitchFamily="34" charset="0"/>
              </a:rPr>
              <a:t>语句</a:t>
            </a:r>
            <a:endParaRPr lang="en-US" altLang="zh-CN" sz="3200" b="1" kern="0" dirty="0">
              <a:latin typeface="+mn-lt"/>
              <a:ea typeface="+mn-ea"/>
            </a:endParaRPr>
          </a:p>
        </p:txBody>
      </p:sp>
      <p:sp>
        <p:nvSpPr>
          <p:cNvPr id="2458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pic>
        <p:nvPicPr>
          <p:cNvPr id="24581" name="图片 4" descr="Untitled.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 name="Rectangle 3"/>
          <p:cNvSpPr txBox="1">
            <a:spLocks noChangeArrowheads="1"/>
          </p:cNvSpPr>
          <p:nvPr/>
        </p:nvSpPr>
        <p:spPr bwMode="auto">
          <a:xfrm>
            <a:off x="1020763" y="3357563"/>
            <a:ext cx="3357562" cy="714375"/>
          </a:xfrm>
          <a:prstGeom prst="rect">
            <a:avLst/>
          </a:prstGeom>
          <a:noFill/>
          <a:ln w="9525">
            <a:noFill/>
            <a:miter lim="800000"/>
          </a:ln>
        </p:spPr>
        <p:txBody>
          <a:bodyPr/>
          <a:lstStyle/>
          <a:p>
            <a:pPr marL="342900" indent="-342900" eaLnBrk="0" hangingPunct="0">
              <a:lnSpc>
                <a:spcPct val="120000"/>
              </a:lnSpc>
              <a:spcBef>
                <a:spcPct val="20000"/>
              </a:spcBef>
              <a:defRPr/>
            </a:pPr>
            <a:r>
              <a:rPr lang="en-US" altLang="zh-CN" sz="3200" b="1" dirty="0" err="1">
                <a:solidFill>
                  <a:srgbClr val="FF0000"/>
                </a:solidFill>
                <a:latin typeface="Arial" panose="020B0604020202020204" pitchFamily="34" charset="0"/>
              </a:rPr>
              <a:t>printf</a:t>
            </a:r>
            <a:r>
              <a:rPr lang="en-US" altLang="zh-CN" sz="3200" b="1" dirty="0">
                <a:solidFill>
                  <a:srgbClr val="FF0000"/>
                </a:solidFill>
                <a:latin typeface="Arial" panose="020B0604020202020204" pitchFamily="34" charset="0"/>
              </a:rPr>
              <a:t>("%d ", </a:t>
            </a:r>
            <a:r>
              <a:rPr lang="en-US" altLang="zh-CN" sz="3200" b="1" dirty="0" err="1">
                <a:solidFill>
                  <a:srgbClr val="FF0000"/>
                </a:solidFill>
                <a:latin typeface="Arial" panose="020B0604020202020204" pitchFamily="34" charset="0"/>
              </a:rPr>
              <a:t>i</a:t>
            </a:r>
            <a:r>
              <a:rPr lang="en-US" altLang="zh-CN" sz="3200" b="1" dirty="0">
                <a:solidFill>
                  <a:srgbClr val="FF0000"/>
                </a:solidFill>
                <a:latin typeface="Arial" panose="020B0604020202020204" pitchFamily="34" charset="0"/>
              </a:rPr>
              <a:t> );</a:t>
            </a:r>
            <a:endParaRPr lang="en-US" altLang="zh-CN" sz="3200" b="1" kern="0" dirty="0">
              <a:solidFill>
                <a:srgbClr val="FF0000"/>
              </a:solidFill>
              <a:latin typeface="+mn-lt"/>
              <a:ea typeface="+mn-ea"/>
            </a:endParaRPr>
          </a:p>
        </p:txBody>
      </p:sp>
      <p:sp>
        <p:nvSpPr>
          <p:cNvPr id="51" name="Rectangle 3"/>
          <p:cNvSpPr txBox="1">
            <a:spLocks noChangeArrowheads="1"/>
          </p:cNvSpPr>
          <p:nvPr/>
        </p:nvSpPr>
        <p:spPr bwMode="auto">
          <a:xfrm>
            <a:off x="3467100" y="1997075"/>
            <a:ext cx="928688" cy="714375"/>
          </a:xfrm>
          <a:prstGeom prst="rect">
            <a:avLst/>
          </a:prstGeom>
          <a:noFill/>
          <a:ln w="9525">
            <a:noFill/>
            <a:miter lim="800000"/>
          </a:ln>
        </p:spPr>
        <p:txBody>
          <a:bodyPr/>
          <a:lstStyle/>
          <a:p>
            <a:pPr marL="342900" indent="-342900" eaLnBrk="0" hangingPunct="0">
              <a:lnSpc>
                <a:spcPct val="120000"/>
              </a:lnSpc>
              <a:spcBef>
                <a:spcPct val="20000"/>
              </a:spcBef>
              <a:defRPr/>
            </a:pPr>
            <a:r>
              <a:rPr lang="en-US" altLang="zh-CN" sz="3200" b="1" dirty="0" err="1">
                <a:solidFill>
                  <a:srgbClr val="FF0000"/>
                </a:solidFill>
                <a:latin typeface="Arial" panose="020B0604020202020204" pitchFamily="34" charset="0"/>
              </a:rPr>
              <a:t>i</a:t>
            </a:r>
            <a:r>
              <a:rPr lang="en-US" altLang="zh-CN" sz="3200" b="1" dirty="0">
                <a:solidFill>
                  <a:srgbClr val="FF0000"/>
                </a:solidFill>
                <a:latin typeface="Arial" panose="020B0604020202020204" pitchFamily="34" charset="0"/>
              </a:rPr>
              <a:t>++</a:t>
            </a:r>
            <a:endParaRPr lang="en-US" altLang="zh-CN" sz="3200" b="1" kern="0" dirty="0">
              <a:solidFill>
                <a:srgbClr val="FF0000"/>
              </a:solidFill>
              <a:latin typeface="+mn-lt"/>
              <a:ea typeface="+mn-ea"/>
            </a:endParaRPr>
          </a:p>
        </p:txBody>
      </p:sp>
      <p:sp>
        <p:nvSpPr>
          <p:cNvPr id="49" name="Rectangle 3"/>
          <p:cNvSpPr txBox="1">
            <a:spLocks noChangeArrowheads="1"/>
          </p:cNvSpPr>
          <p:nvPr/>
        </p:nvSpPr>
        <p:spPr bwMode="auto">
          <a:xfrm>
            <a:off x="2062163" y="1997075"/>
            <a:ext cx="1643062"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buFontTx/>
              <a:buNone/>
            </a:pPr>
            <a:r>
              <a:rPr lang="en-US" altLang="zh-CN">
                <a:solidFill>
                  <a:srgbClr val="FF0000"/>
                </a:solidFill>
                <a:latin typeface="Arial" panose="020B0604020202020204" pitchFamily="34" charset="0"/>
              </a:rPr>
              <a:t>i&lt;=100</a:t>
            </a:r>
            <a:endParaRPr lang="en-US" altLang="zh-CN">
              <a:solidFill>
                <a:srgbClr val="FF0000"/>
              </a:solidFill>
              <a:latin typeface="Arial" panose="020B0604020202020204" pitchFamily="34" charset="0"/>
            </a:endParaRPr>
          </a:p>
        </p:txBody>
      </p:sp>
      <p:sp>
        <p:nvSpPr>
          <p:cNvPr id="48" name="Rectangle 3"/>
          <p:cNvSpPr txBox="1">
            <a:spLocks noChangeArrowheads="1"/>
          </p:cNvSpPr>
          <p:nvPr/>
        </p:nvSpPr>
        <p:spPr bwMode="auto">
          <a:xfrm>
            <a:off x="1347788" y="1997075"/>
            <a:ext cx="928687" cy="571500"/>
          </a:xfrm>
          <a:prstGeom prst="rect">
            <a:avLst/>
          </a:prstGeom>
          <a:noFill/>
          <a:ln w="9525">
            <a:noFill/>
            <a:miter lim="800000"/>
          </a:ln>
        </p:spPr>
        <p:txBody>
          <a:bodyPr/>
          <a:lstStyle/>
          <a:p>
            <a:pPr marL="342900" indent="-342900" eaLnBrk="0" hangingPunct="0">
              <a:lnSpc>
                <a:spcPct val="120000"/>
              </a:lnSpc>
              <a:spcBef>
                <a:spcPct val="20000"/>
              </a:spcBef>
              <a:defRPr/>
            </a:pPr>
            <a:r>
              <a:rPr lang="en-US" altLang="zh-CN" sz="3200" b="1" dirty="0" err="1">
                <a:solidFill>
                  <a:srgbClr val="FF0000"/>
                </a:solidFill>
                <a:latin typeface="Arial" panose="020B0604020202020204" pitchFamily="34" charset="0"/>
              </a:rPr>
              <a:t>i</a:t>
            </a:r>
            <a:r>
              <a:rPr lang="en-US" altLang="zh-CN" sz="3200" b="1" dirty="0">
                <a:solidFill>
                  <a:srgbClr val="FF0000"/>
                </a:solidFill>
                <a:latin typeface="Arial" panose="020B0604020202020204" pitchFamily="34" charset="0"/>
              </a:rPr>
              <a:t>=1</a:t>
            </a:r>
            <a:endParaRPr lang="en-US" altLang="zh-CN" sz="3200" b="1" kern="0" dirty="0">
              <a:solidFill>
                <a:srgbClr val="FF0000"/>
              </a:solidFill>
              <a:latin typeface="+mn-lt"/>
              <a:ea typeface="+mn-ea"/>
            </a:endParaRPr>
          </a:p>
        </p:txBody>
      </p:sp>
      <p:sp>
        <p:nvSpPr>
          <p:cNvPr id="215042" name="Rectangle 2"/>
          <p:cNvSpPr>
            <a:spLocks noGrp="1" noChangeArrowheads="1"/>
          </p:cNvSpPr>
          <p:nvPr>
            <p:ph type="title"/>
          </p:nvPr>
        </p:nvSpPr>
        <p:spPr>
          <a:xfrm>
            <a:off x="428625" y="649288"/>
            <a:ext cx="8429625" cy="831850"/>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5.4</a:t>
            </a:r>
            <a:r>
              <a:rPr lang="zh-CN"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用</a:t>
            </a:r>
            <a:r>
              <a:rPr lang="en-US"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for </a:t>
            </a:r>
            <a:r>
              <a:rPr lang="zh-CN"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语句实现循环</a:t>
            </a:r>
            <a:endParaRPr lang="zh-CN" altLang="en-US"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4" name="Rectangle 3"/>
          <p:cNvSpPr txBox="1">
            <a:spLocks noChangeArrowheads="1"/>
          </p:cNvSpPr>
          <p:nvPr/>
        </p:nvSpPr>
        <p:spPr bwMode="auto">
          <a:xfrm>
            <a:off x="571500" y="2000250"/>
            <a:ext cx="3857625" cy="2857500"/>
          </a:xfrm>
          <a:prstGeom prst="rect">
            <a:avLst/>
          </a:prstGeom>
          <a:noFill/>
          <a:ln w="9525">
            <a:noFill/>
            <a:miter lim="800000"/>
          </a:ln>
        </p:spPr>
        <p:txBody>
          <a:bodyPr/>
          <a:lstStyle/>
          <a:p>
            <a:pPr marL="342900" indent="-342900" eaLnBrk="0" hangingPunct="0">
              <a:lnSpc>
                <a:spcPct val="120000"/>
              </a:lnSpc>
              <a:spcBef>
                <a:spcPct val="20000"/>
              </a:spcBef>
              <a:defRPr/>
            </a:pPr>
            <a:r>
              <a:rPr lang="en-US" altLang="zh-CN" sz="3200" b="1" dirty="0">
                <a:latin typeface="Arial" panose="020B0604020202020204" pitchFamily="34" charset="0"/>
              </a:rPr>
              <a:t>for (</a:t>
            </a:r>
            <a:r>
              <a:rPr lang="en-US" altLang="zh-CN" sz="3200" b="1" dirty="0" err="1">
                <a:latin typeface="Arial" panose="020B0604020202020204" pitchFamily="34" charset="0"/>
              </a:rPr>
              <a:t>i</a:t>
            </a:r>
            <a:r>
              <a:rPr lang="en-US" altLang="zh-CN" sz="3200" b="1" dirty="0">
                <a:latin typeface="Arial" panose="020B0604020202020204" pitchFamily="34" charset="0"/>
              </a:rPr>
              <a:t>=1;i&lt;=100;i++)</a:t>
            </a:r>
            <a:endParaRPr lang="en-US" altLang="zh-CN" sz="3200" b="1" dirty="0">
              <a:latin typeface="Arial" panose="020B0604020202020204" pitchFamily="34" charset="0"/>
            </a:endParaRPr>
          </a:p>
          <a:p>
            <a:pPr marL="342900" indent="-342900" eaLnBrk="0" hangingPunct="0">
              <a:lnSpc>
                <a:spcPct val="120000"/>
              </a:lnSpc>
              <a:spcBef>
                <a:spcPct val="20000"/>
              </a:spcBef>
              <a:defRPr/>
            </a:pPr>
            <a:r>
              <a:rPr lang="en-US" altLang="zh-CN" sz="3200" b="1" dirty="0">
                <a:latin typeface="Arial" panose="020B0604020202020204" pitchFamily="34" charset="0"/>
              </a:rPr>
              <a:t>{  </a:t>
            </a:r>
            <a:endParaRPr lang="en-US" altLang="zh-CN" sz="3200" b="1" dirty="0">
              <a:latin typeface="Arial" panose="020B0604020202020204" pitchFamily="34" charset="0"/>
            </a:endParaRPr>
          </a:p>
          <a:p>
            <a:pPr marL="342900" indent="-342900" eaLnBrk="0" hangingPunct="0">
              <a:lnSpc>
                <a:spcPct val="120000"/>
              </a:lnSpc>
              <a:spcBef>
                <a:spcPct val="20000"/>
              </a:spcBef>
              <a:defRPr/>
            </a:pPr>
            <a:r>
              <a:rPr lang="en-US" altLang="zh-CN" sz="3200" b="1" dirty="0">
                <a:latin typeface="Arial" panose="020B0604020202020204" pitchFamily="34" charset="0"/>
              </a:rPr>
              <a:t>    </a:t>
            </a:r>
            <a:r>
              <a:rPr lang="en-US" altLang="zh-CN" sz="3200" b="1" dirty="0" err="1">
                <a:latin typeface="Arial" panose="020B0604020202020204" pitchFamily="34" charset="0"/>
              </a:rPr>
              <a:t>printf</a:t>
            </a:r>
            <a:r>
              <a:rPr lang="en-US" altLang="zh-CN" sz="3200" b="1" dirty="0">
                <a:latin typeface="Arial" panose="020B0604020202020204" pitchFamily="34" charset="0"/>
              </a:rPr>
              <a:t>("%d ", </a:t>
            </a:r>
            <a:r>
              <a:rPr lang="en-US" altLang="zh-CN" sz="3200" b="1" dirty="0" err="1">
                <a:latin typeface="Arial" panose="020B0604020202020204" pitchFamily="34" charset="0"/>
              </a:rPr>
              <a:t>i</a:t>
            </a:r>
            <a:r>
              <a:rPr lang="en-US" altLang="zh-CN" sz="3200" b="1" dirty="0">
                <a:latin typeface="Arial" panose="020B0604020202020204" pitchFamily="34" charset="0"/>
              </a:rPr>
              <a:t> );  </a:t>
            </a:r>
            <a:endParaRPr lang="en-US" altLang="zh-CN" sz="3200" b="1" dirty="0">
              <a:latin typeface="Arial" panose="020B0604020202020204" pitchFamily="34" charset="0"/>
            </a:endParaRPr>
          </a:p>
          <a:p>
            <a:pPr marL="342900" indent="-342900" eaLnBrk="0" hangingPunct="0">
              <a:lnSpc>
                <a:spcPct val="120000"/>
              </a:lnSpc>
              <a:spcBef>
                <a:spcPct val="20000"/>
              </a:spcBef>
              <a:defRPr/>
            </a:pPr>
            <a:r>
              <a:rPr lang="en-US" altLang="zh-CN" sz="3200" b="1" dirty="0">
                <a:latin typeface="Arial" panose="020B0604020202020204" pitchFamily="34" charset="0"/>
              </a:rPr>
              <a:t>}</a:t>
            </a:r>
            <a:endParaRPr lang="en-US" altLang="zh-CN" sz="3200" b="1" kern="0" dirty="0">
              <a:latin typeface="+mn-lt"/>
              <a:ea typeface="+mn-ea"/>
            </a:endParaRPr>
          </a:p>
        </p:txBody>
      </p:sp>
      <p:sp>
        <p:nvSpPr>
          <p:cNvPr id="2560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6" name="流程图: 决策 15"/>
          <p:cNvSpPr>
            <a:spLocks noChangeArrowheads="1"/>
          </p:cNvSpPr>
          <p:nvPr/>
        </p:nvSpPr>
        <p:spPr bwMode="auto">
          <a:xfrm>
            <a:off x="5286375" y="2811463"/>
            <a:ext cx="2857500" cy="714375"/>
          </a:xfrm>
          <a:prstGeom prst="flowChartDecision">
            <a:avLst/>
          </a:prstGeom>
          <a:solidFill>
            <a:schemeClr val="accent1"/>
          </a:solidFill>
          <a:ln w="38100" algn="ctr">
            <a:solidFill>
              <a:schemeClr val="tx1"/>
            </a:solidFill>
            <a:miter lim="800000"/>
          </a:ln>
        </p:spPr>
        <p:txBody>
          <a:bodyPr wrap="none" lIns="0" tIns="0" rIns="0" bIns="0"/>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latin typeface="Arial" panose="020B0604020202020204" pitchFamily="34" charset="0"/>
              </a:rPr>
              <a:t>i</a:t>
            </a:r>
            <a:r>
              <a:rPr lang="zh-CN" altLang="zh-CN" sz="2800">
                <a:latin typeface="Arial" panose="020B0604020202020204" pitchFamily="34" charset="0"/>
              </a:rPr>
              <a:t> ≤</a:t>
            </a:r>
            <a:r>
              <a:rPr lang="en-US" altLang="zh-CN" sz="2800">
                <a:latin typeface="Arial" panose="020B0604020202020204" pitchFamily="34" charset="0"/>
              </a:rPr>
              <a:t>100</a:t>
            </a:r>
            <a:endParaRPr lang="zh-CN" altLang="en-US" sz="2800">
              <a:latin typeface="Arial" panose="020B0604020202020204" pitchFamily="34" charset="0"/>
            </a:endParaRPr>
          </a:p>
        </p:txBody>
      </p:sp>
      <p:sp>
        <p:nvSpPr>
          <p:cNvPr id="17" name="TextBox 16"/>
          <p:cNvSpPr txBox="1">
            <a:spLocks noChangeArrowheads="1"/>
          </p:cNvSpPr>
          <p:nvPr/>
        </p:nvSpPr>
        <p:spPr bwMode="auto">
          <a:xfrm>
            <a:off x="6786563" y="3500438"/>
            <a:ext cx="500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latin typeface="Arial" panose="020B0604020202020204" pitchFamily="34" charset="0"/>
              </a:rPr>
              <a:t>Y</a:t>
            </a:r>
            <a:endParaRPr lang="zh-CN" altLang="en-US" sz="2800">
              <a:latin typeface="Arial" panose="020B0604020202020204" pitchFamily="34" charset="0"/>
            </a:endParaRPr>
          </a:p>
        </p:txBody>
      </p:sp>
      <p:sp>
        <p:nvSpPr>
          <p:cNvPr id="18" name="TextBox 17"/>
          <p:cNvSpPr txBox="1">
            <a:spLocks noChangeArrowheads="1"/>
          </p:cNvSpPr>
          <p:nvPr/>
        </p:nvSpPr>
        <p:spPr bwMode="auto">
          <a:xfrm>
            <a:off x="8001000" y="2643188"/>
            <a:ext cx="500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latin typeface="Arial" panose="020B0604020202020204" pitchFamily="34" charset="0"/>
              </a:rPr>
              <a:t>N</a:t>
            </a:r>
            <a:endParaRPr lang="zh-CN" altLang="en-US" sz="2800">
              <a:latin typeface="Arial" panose="020B0604020202020204" pitchFamily="34" charset="0"/>
            </a:endParaRPr>
          </a:p>
        </p:txBody>
      </p:sp>
      <p:sp>
        <p:nvSpPr>
          <p:cNvPr id="19" name="流程图: 过程 18"/>
          <p:cNvSpPr>
            <a:spLocks noChangeArrowheads="1"/>
          </p:cNvSpPr>
          <p:nvPr/>
        </p:nvSpPr>
        <p:spPr bwMode="auto">
          <a:xfrm>
            <a:off x="5857875" y="4857750"/>
            <a:ext cx="1714500" cy="500063"/>
          </a:xfrm>
          <a:prstGeom prst="flowChartProcess">
            <a:avLst/>
          </a:prstGeom>
          <a:solidFill>
            <a:schemeClr val="accent1"/>
          </a:solidFill>
          <a:ln w="38100" algn="ctr">
            <a:solidFill>
              <a:schemeClr val="tx1"/>
            </a:solidFill>
            <a:miter lim="800000"/>
          </a:ln>
        </p:spPr>
        <p:txBody>
          <a:bodyPr wrap="none" lIns="0" tIns="0" rIns="0" bIns="0"/>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latin typeface="Arial" panose="020B0604020202020204" pitchFamily="34" charset="0"/>
              </a:rPr>
              <a:t>i=i+1</a:t>
            </a:r>
            <a:endParaRPr lang="zh-CN" altLang="en-US" sz="2800">
              <a:latin typeface="Arial" panose="020B0604020202020204" pitchFamily="34" charset="0"/>
            </a:endParaRPr>
          </a:p>
        </p:txBody>
      </p:sp>
      <p:cxnSp>
        <p:nvCxnSpPr>
          <p:cNvPr id="20" name="直接箭头连接符 19"/>
          <p:cNvCxnSpPr>
            <a:cxnSpLocks noChangeShapeType="1"/>
          </p:cNvCxnSpPr>
          <p:nvPr/>
        </p:nvCxnSpPr>
        <p:spPr bwMode="auto">
          <a:xfrm rot="16200000" flipH="1">
            <a:off x="6500812" y="2643188"/>
            <a:ext cx="42862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21" name="直接连接符 20"/>
          <p:cNvCxnSpPr>
            <a:cxnSpLocks noChangeShapeType="1"/>
          </p:cNvCxnSpPr>
          <p:nvPr/>
        </p:nvCxnSpPr>
        <p:spPr bwMode="auto">
          <a:xfrm rot="10800000">
            <a:off x="4929188" y="5643563"/>
            <a:ext cx="1785937"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22" name="直接箭头连接符 21"/>
          <p:cNvCxnSpPr>
            <a:cxnSpLocks noChangeShapeType="1"/>
          </p:cNvCxnSpPr>
          <p:nvPr/>
        </p:nvCxnSpPr>
        <p:spPr bwMode="auto">
          <a:xfrm rot="16200000" flipH="1">
            <a:off x="6500812" y="3748088"/>
            <a:ext cx="42862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23" name="直接箭头连接符 22"/>
          <p:cNvCxnSpPr>
            <a:cxnSpLocks noChangeShapeType="1"/>
          </p:cNvCxnSpPr>
          <p:nvPr/>
        </p:nvCxnSpPr>
        <p:spPr bwMode="auto">
          <a:xfrm rot="16200000" flipH="1">
            <a:off x="6500812" y="6072188"/>
            <a:ext cx="42862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24" name="直接连接符 23"/>
          <p:cNvCxnSpPr>
            <a:cxnSpLocks noChangeShapeType="1"/>
          </p:cNvCxnSpPr>
          <p:nvPr/>
        </p:nvCxnSpPr>
        <p:spPr bwMode="auto">
          <a:xfrm rot="16200000" flipV="1">
            <a:off x="3393281" y="4107657"/>
            <a:ext cx="3071813"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25" name="直接箭头连接符 24"/>
          <p:cNvCxnSpPr>
            <a:cxnSpLocks noChangeShapeType="1"/>
          </p:cNvCxnSpPr>
          <p:nvPr/>
        </p:nvCxnSpPr>
        <p:spPr bwMode="auto">
          <a:xfrm>
            <a:off x="4929188" y="2571750"/>
            <a:ext cx="1795462" cy="1588"/>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sp>
        <p:nvSpPr>
          <p:cNvPr id="26" name="流程图: 过程 25"/>
          <p:cNvSpPr>
            <a:spLocks noChangeArrowheads="1"/>
          </p:cNvSpPr>
          <p:nvPr/>
        </p:nvSpPr>
        <p:spPr bwMode="auto">
          <a:xfrm>
            <a:off x="5991225" y="1928813"/>
            <a:ext cx="1463675" cy="500062"/>
          </a:xfrm>
          <a:prstGeom prst="flowChartProcess">
            <a:avLst/>
          </a:prstGeom>
          <a:solidFill>
            <a:schemeClr val="accent1"/>
          </a:solidFill>
          <a:ln w="38100" algn="ctr">
            <a:solidFill>
              <a:schemeClr val="tx1"/>
            </a:solidFill>
            <a:miter lim="800000"/>
          </a:ln>
        </p:spPr>
        <p:txBody>
          <a:bodyPr wrap="none" lIns="0" tIns="0" rIns="0" bIns="0"/>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latin typeface="Arial" panose="020B0604020202020204" pitchFamily="34" charset="0"/>
              </a:rPr>
              <a:t>i=1</a:t>
            </a:r>
            <a:endParaRPr lang="zh-CN" altLang="en-US" sz="2800">
              <a:latin typeface="Arial" panose="020B0604020202020204" pitchFamily="34" charset="0"/>
            </a:endParaRPr>
          </a:p>
        </p:txBody>
      </p:sp>
      <p:cxnSp>
        <p:nvCxnSpPr>
          <p:cNvPr id="27" name="直接箭头连接符 26"/>
          <p:cNvCxnSpPr>
            <a:cxnSpLocks noChangeShapeType="1"/>
          </p:cNvCxnSpPr>
          <p:nvPr/>
        </p:nvCxnSpPr>
        <p:spPr bwMode="auto">
          <a:xfrm rot="16200000" flipH="1">
            <a:off x="6500812" y="1714501"/>
            <a:ext cx="42862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sp>
        <p:nvSpPr>
          <p:cNvPr id="28" name="平行四边形 27"/>
          <p:cNvSpPr>
            <a:spLocks noChangeArrowheads="1"/>
          </p:cNvSpPr>
          <p:nvPr/>
        </p:nvSpPr>
        <p:spPr bwMode="auto">
          <a:xfrm>
            <a:off x="5857875" y="3962400"/>
            <a:ext cx="1714500" cy="500063"/>
          </a:xfrm>
          <a:prstGeom prst="parallelogram">
            <a:avLst>
              <a:gd name="adj" fmla="val 25000"/>
            </a:avLst>
          </a:prstGeom>
          <a:solidFill>
            <a:schemeClr val="accent1"/>
          </a:solidFill>
          <a:ln w="38100" algn="ctr">
            <a:solidFill>
              <a:schemeClr val="tx1"/>
            </a:solidFill>
            <a:miter lim="800000"/>
          </a:ln>
        </p:spPr>
        <p:txBody>
          <a:bodyPr wrap="none" lIns="0" tIns="0" rIns="0" bIns="0"/>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latin typeface="Arial" panose="020B0604020202020204" pitchFamily="34" charset="0"/>
              </a:rPr>
              <a:t>输出</a:t>
            </a:r>
            <a:r>
              <a:rPr lang="en-US" altLang="zh-CN" sz="2800">
                <a:latin typeface="Arial" panose="020B0604020202020204" pitchFamily="34" charset="0"/>
              </a:rPr>
              <a:t>i</a:t>
            </a:r>
            <a:endParaRPr lang="zh-CN" altLang="en-US" sz="2800">
              <a:latin typeface="Arial" panose="020B0604020202020204" pitchFamily="34" charset="0"/>
            </a:endParaRPr>
          </a:p>
        </p:txBody>
      </p:sp>
      <p:cxnSp>
        <p:nvCxnSpPr>
          <p:cNvPr id="29" name="直接箭头连接符 28"/>
          <p:cNvCxnSpPr>
            <a:cxnSpLocks noChangeShapeType="1"/>
          </p:cNvCxnSpPr>
          <p:nvPr/>
        </p:nvCxnSpPr>
        <p:spPr bwMode="auto">
          <a:xfrm rot="16200000" flipH="1">
            <a:off x="6500812" y="4668838"/>
            <a:ext cx="42862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30" name="直接连接符 29"/>
          <p:cNvCxnSpPr>
            <a:cxnSpLocks noChangeShapeType="1"/>
            <a:stCxn id="19" idx="2"/>
          </p:cNvCxnSpPr>
          <p:nvPr/>
        </p:nvCxnSpPr>
        <p:spPr bwMode="auto">
          <a:xfrm rot="5400000">
            <a:off x="6572250" y="5500688"/>
            <a:ext cx="28575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39" name="直接连接符 38"/>
          <p:cNvCxnSpPr>
            <a:cxnSpLocks noChangeShapeType="1"/>
          </p:cNvCxnSpPr>
          <p:nvPr/>
        </p:nvCxnSpPr>
        <p:spPr bwMode="auto">
          <a:xfrm rot="5400000">
            <a:off x="7150100" y="4506913"/>
            <a:ext cx="2701925"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42" name="直接连接符 41"/>
          <p:cNvCxnSpPr>
            <a:cxnSpLocks noChangeShapeType="1"/>
          </p:cNvCxnSpPr>
          <p:nvPr/>
        </p:nvCxnSpPr>
        <p:spPr bwMode="auto">
          <a:xfrm rot="10800000">
            <a:off x="6715125" y="5857875"/>
            <a:ext cx="1785938"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45" name="直接连接符 44"/>
          <p:cNvCxnSpPr>
            <a:cxnSpLocks noChangeShapeType="1"/>
          </p:cNvCxnSpPr>
          <p:nvPr/>
        </p:nvCxnSpPr>
        <p:spPr bwMode="auto">
          <a:xfrm rot="10800000">
            <a:off x="8093075" y="3168650"/>
            <a:ext cx="428625"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pic>
        <p:nvPicPr>
          <p:cNvPr id="25627" name="图片 30" descr="Untitled.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1000" fill="hold"/>
                                        <p:tgtEl>
                                          <p:spTgt spid="48"/>
                                        </p:tgtEl>
                                      </p:cBhvr>
                                      <p:by x="400000" y="400000"/>
                                    </p:animScale>
                                  </p:childTnLst>
                                </p:cTn>
                              </p:par>
                            </p:childTnLst>
                          </p:cTn>
                        </p:par>
                        <p:par>
                          <p:cTn id="7" fill="hold">
                            <p:stCondLst>
                              <p:cond delay="1000"/>
                            </p:stCondLst>
                            <p:childTnLst>
                              <p:par>
                                <p:cTn id="8" presetID="3" presetClass="entr" presetSubtype="10" fill="hold" nodeType="after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blinds(horizontal)">
                                      <p:cBhvr>
                                        <p:cTn id="10" dur="500"/>
                                        <p:tgtEl>
                                          <p:spTgt spid="2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blinds(horizontal)">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mph" presetSubtype="0" autoRev="1" fill="hold" grpId="0" nodeType="clickEffect">
                                  <p:stCondLst>
                                    <p:cond delay="0"/>
                                  </p:stCondLst>
                                  <p:childTnLst>
                                    <p:animScale>
                                      <p:cBhvr>
                                        <p:cTn id="17" dur="1000" fill="hold"/>
                                        <p:tgtEl>
                                          <p:spTgt spid="49"/>
                                        </p:tgtEl>
                                      </p:cBhvr>
                                      <p:by x="150000" y="150000"/>
                                    </p:animScale>
                                  </p:childTnLst>
                                </p:cTn>
                              </p:par>
                            </p:childTnLst>
                          </p:cTn>
                        </p:par>
                        <p:par>
                          <p:cTn id="18" fill="hold">
                            <p:stCondLst>
                              <p:cond delay="1000"/>
                            </p:stCondLst>
                            <p:childTnLst>
                              <p:par>
                                <p:cTn id="19" presetID="3" presetClass="entr" presetSubtype="10" fill="hold"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blinds(horizontal)">
                                      <p:cBhvr>
                                        <p:cTn id="21" dur="500"/>
                                        <p:tgtEl>
                                          <p:spTgt spid="2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linds(horizontal)">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blinds(horizontal)">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mph" presetSubtype="0" autoRev="1" fill="hold" grpId="0" nodeType="clickEffect">
                                  <p:stCondLst>
                                    <p:cond delay="0"/>
                                  </p:stCondLst>
                                  <p:childTnLst>
                                    <p:animScale>
                                      <p:cBhvr>
                                        <p:cTn id="33" dur="1000" fill="hold"/>
                                        <p:tgtEl>
                                          <p:spTgt spid="50"/>
                                        </p:tgtEl>
                                      </p:cBhvr>
                                      <p:by x="150000" y="150000"/>
                                    </p:animScale>
                                  </p:childTnLst>
                                </p:cTn>
                              </p:par>
                            </p:childTnLst>
                          </p:cTn>
                        </p:par>
                        <p:par>
                          <p:cTn id="34" fill="hold">
                            <p:stCondLst>
                              <p:cond delay="1000"/>
                            </p:stCondLst>
                            <p:childTnLst>
                              <p:par>
                                <p:cTn id="35" presetID="3" presetClass="entr" presetSubtype="10" fill="hold"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linds(horizontal)">
                                      <p:cBhvr>
                                        <p:cTn id="37" dur="500"/>
                                        <p:tgtEl>
                                          <p:spTgt spid="22"/>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blinds(horizontal)">
                                      <p:cBhvr>
                                        <p:cTn id="40" dur="5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mph" presetSubtype="0" autoRev="1" fill="hold" grpId="0" nodeType="clickEffect">
                                  <p:stCondLst>
                                    <p:cond delay="0"/>
                                  </p:stCondLst>
                                  <p:childTnLst>
                                    <p:animScale>
                                      <p:cBhvr>
                                        <p:cTn id="44" dur="1000" fill="hold"/>
                                        <p:tgtEl>
                                          <p:spTgt spid="51"/>
                                        </p:tgtEl>
                                      </p:cBhvr>
                                      <p:by x="400000" y="400000"/>
                                    </p:animScale>
                                  </p:childTnLst>
                                </p:cTn>
                              </p:par>
                            </p:childTnLst>
                          </p:cTn>
                        </p:par>
                        <p:par>
                          <p:cTn id="45" fill="hold">
                            <p:stCondLst>
                              <p:cond delay="1000"/>
                            </p:stCondLst>
                            <p:childTnLst>
                              <p:par>
                                <p:cTn id="46" presetID="3" presetClass="entr" presetSubtype="10" fill="hold" nodeType="after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blinds(horizontal)">
                                      <p:cBhvr>
                                        <p:cTn id="48" dur="500"/>
                                        <p:tgtEl>
                                          <p:spTgt spid="29"/>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blinds(horizontal)">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1" fill="hold" nodeType="click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slide(fromTop)">
                                      <p:cBhvr>
                                        <p:cTn id="56" dur="500"/>
                                        <p:tgtEl>
                                          <p:spTgt spid="30"/>
                                        </p:tgtEl>
                                      </p:cBhvr>
                                    </p:animEffect>
                                  </p:childTnLst>
                                </p:cTn>
                              </p:par>
                            </p:childTnLst>
                          </p:cTn>
                        </p:par>
                        <p:par>
                          <p:cTn id="57" fill="hold">
                            <p:stCondLst>
                              <p:cond delay="500"/>
                            </p:stCondLst>
                            <p:childTnLst>
                              <p:par>
                                <p:cTn id="58" presetID="12" presetClass="entr" presetSubtype="2" fill="hold"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slide(fromRight)">
                                      <p:cBhvr>
                                        <p:cTn id="60" dur="500"/>
                                        <p:tgtEl>
                                          <p:spTgt spid="21"/>
                                        </p:tgtEl>
                                      </p:cBhvr>
                                    </p:animEffect>
                                  </p:childTnLst>
                                </p:cTn>
                              </p:par>
                            </p:childTnLst>
                          </p:cTn>
                        </p:par>
                        <p:par>
                          <p:cTn id="61" fill="hold">
                            <p:stCondLst>
                              <p:cond delay="1000"/>
                            </p:stCondLst>
                            <p:childTnLst>
                              <p:par>
                                <p:cTn id="62" presetID="12" presetClass="entr" presetSubtype="4" fill="hold" nodeType="after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slide(fromBottom)">
                                      <p:cBhvr>
                                        <p:cTn id="64" dur="500"/>
                                        <p:tgtEl>
                                          <p:spTgt spid="24"/>
                                        </p:tgtEl>
                                      </p:cBhvr>
                                    </p:animEffect>
                                  </p:childTnLst>
                                </p:cTn>
                              </p:par>
                            </p:childTnLst>
                          </p:cTn>
                        </p:par>
                        <p:par>
                          <p:cTn id="65" fill="hold">
                            <p:stCondLst>
                              <p:cond delay="1500"/>
                            </p:stCondLst>
                            <p:childTnLst>
                              <p:par>
                                <p:cTn id="66" presetID="12" presetClass="entr" presetSubtype="8" fill="hold" nodeType="after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slide(fromLeft)">
                                      <p:cBhvr>
                                        <p:cTn id="68" dur="500"/>
                                        <p:tgtEl>
                                          <p:spTgt spid="25"/>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blinds(horizontal)">
                                      <p:cBhvr>
                                        <p:cTn id="73" dur="500"/>
                                        <p:tgtEl>
                                          <p:spTgt spid="18"/>
                                        </p:tgtEl>
                                      </p:cBhvr>
                                    </p:animEffect>
                                  </p:childTnLst>
                                </p:cTn>
                              </p:par>
                            </p:childTnLst>
                          </p:cTn>
                        </p:par>
                        <p:par>
                          <p:cTn id="74" fill="hold">
                            <p:stCondLst>
                              <p:cond delay="500"/>
                            </p:stCondLst>
                            <p:childTnLst>
                              <p:par>
                                <p:cTn id="75" presetID="12" presetClass="entr" presetSubtype="8" fill="hold" nodeType="after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slide(fromLeft)">
                                      <p:cBhvr>
                                        <p:cTn id="77" dur="500"/>
                                        <p:tgtEl>
                                          <p:spTgt spid="45"/>
                                        </p:tgtEl>
                                      </p:cBhvr>
                                    </p:animEffect>
                                  </p:childTnLst>
                                </p:cTn>
                              </p:par>
                            </p:childTnLst>
                          </p:cTn>
                        </p:par>
                        <p:par>
                          <p:cTn id="78" fill="hold">
                            <p:stCondLst>
                              <p:cond delay="1000"/>
                            </p:stCondLst>
                            <p:childTnLst>
                              <p:par>
                                <p:cTn id="79" presetID="12" presetClass="entr" presetSubtype="1" fill="hold" nodeType="after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slide(fromTop)">
                                      <p:cBhvr>
                                        <p:cTn id="81" dur="500"/>
                                        <p:tgtEl>
                                          <p:spTgt spid="39"/>
                                        </p:tgtEl>
                                      </p:cBhvr>
                                    </p:animEffect>
                                  </p:childTnLst>
                                </p:cTn>
                              </p:par>
                            </p:childTnLst>
                          </p:cTn>
                        </p:par>
                        <p:par>
                          <p:cTn id="82" fill="hold">
                            <p:stCondLst>
                              <p:cond delay="1500"/>
                            </p:stCondLst>
                            <p:childTnLst>
                              <p:par>
                                <p:cTn id="83" presetID="12" presetClass="entr" presetSubtype="2" fill="hold" nodeType="after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slide(fromRight)">
                                      <p:cBhvr>
                                        <p:cTn id="85" dur="500"/>
                                        <p:tgtEl>
                                          <p:spTgt spid="42"/>
                                        </p:tgtEl>
                                      </p:cBhvr>
                                    </p:animEffect>
                                  </p:childTnLst>
                                </p:cTn>
                              </p:par>
                            </p:childTnLst>
                          </p:cTn>
                        </p:par>
                        <p:par>
                          <p:cTn id="86" fill="hold">
                            <p:stCondLst>
                              <p:cond delay="2000"/>
                            </p:stCondLst>
                            <p:childTnLst>
                              <p:par>
                                <p:cTn id="87" presetID="12" presetClass="entr" presetSubtype="1" fill="hold" nodeType="afterEffect">
                                  <p:stCondLst>
                                    <p:cond delay="0"/>
                                  </p:stCondLst>
                                  <p:childTnLst>
                                    <p:set>
                                      <p:cBhvr>
                                        <p:cTn id="88" dur="1" fill="hold">
                                          <p:stCondLst>
                                            <p:cond delay="0"/>
                                          </p:stCondLst>
                                        </p:cTn>
                                        <p:tgtEl>
                                          <p:spTgt spid="23"/>
                                        </p:tgtEl>
                                        <p:attrNameLst>
                                          <p:attrName>style.visibility</p:attrName>
                                        </p:attrNameLst>
                                      </p:cBhvr>
                                      <p:to>
                                        <p:strVal val="visible"/>
                                      </p:to>
                                    </p:set>
                                    <p:animEffect transition="in" filter="slide(fromTop)">
                                      <p:cBhvr>
                                        <p:cTn id="8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49" grpId="0"/>
      <p:bldP spid="48" grpId="0"/>
      <p:bldP spid="16" grpId="0" animBg="1"/>
      <p:bldP spid="17" grpId="0"/>
      <p:bldP spid="18" grpId="0"/>
      <p:bldP spid="19" grpId="0" animBg="1"/>
      <p:bldP spid="26" grpId="0" animBg="1"/>
      <p:bldP spid="28"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28625" y="649288"/>
            <a:ext cx="8429625" cy="831850"/>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5.4</a:t>
            </a:r>
            <a:r>
              <a:rPr lang="zh-CN"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用</a:t>
            </a:r>
            <a:r>
              <a:rPr lang="en-US"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for </a:t>
            </a:r>
            <a:r>
              <a:rPr lang="zh-CN"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语句实现循环</a:t>
            </a:r>
            <a:endParaRPr lang="zh-CN" altLang="en-US"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26627" name="Rectangle 3"/>
          <p:cNvSpPr txBox="1">
            <a:spLocks noChangeArrowheads="1"/>
          </p:cNvSpPr>
          <p:nvPr/>
        </p:nvSpPr>
        <p:spPr bwMode="auto">
          <a:xfrm>
            <a:off x="928688" y="2000250"/>
            <a:ext cx="714375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spcBef>
                <a:spcPct val="0"/>
              </a:spcBef>
            </a:pPr>
            <a:r>
              <a:rPr lang="en-US" altLang="zh-CN">
                <a:latin typeface="Arial" panose="020B0604020202020204" pitchFamily="34" charset="0"/>
              </a:rPr>
              <a:t>for</a:t>
            </a:r>
            <a:r>
              <a:rPr lang="zh-CN" altLang="zh-CN">
                <a:latin typeface="Arial" panose="020B0604020202020204" pitchFamily="34" charset="0"/>
              </a:rPr>
              <a:t>语句的一般形式为</a:t>
            </a:r>
            <a:endParaRPr lang="zh-CN" altLang="zh-CN">
              <a:latin typeface="Arial" panose="020B0604020202020204" pitchFamily="34" charset="0"/>
            </a:endParaRPr>
          </a:p>
          <a:p>
            <a:pPr eaLnBrk="1" hangingPunct="1">
              <a:spcBef>
                <a:spcPct val="0"/>
              </a:spcBef>
              <a:buFontTx/>
              <a:buNone/>
            </a:pPr>
            <a:r>
              <a:rPr lang="en-US" altLang="zh-CN">
                <a:latin typeface="Arial" panose="020B0604020202020204" pitchFamily="34" charset="0"/>
              </a:rPr>
              <a:t>    for(</a:t>
            </a:r>
            <a:r>
              <a:rPr lang="zh-CN" altLang="zh-CN">
                <a:latin typeface="Arial" panose="020B0604020202020204" pitchFamily="34" charset="0"/>
              </a:rPr>
              <a:t>表达式</a:t>
            </a:r>
            <a:r>
              <a:rPr lang="en-US" altLang="zh-CN">
                <a:latin typeface="Arial" panose="020B0604020202020204" pitchFamily="34" charset="0"/>
              </a:rPr>
              <a:t>1</a:t>
            </a:r>
            <a:r>
              <a:rPr lang="zh-CN" altLang="zh-CN">
                <a:latin typeface="Arial" panose="020B0604020202020204" pitchFamily="34" charset="0"/>
              </a:rPr>
              <a:t>；表达式</a:t>
            </a:r>
            <a:r>
              <a:rPr lang="en-US" altLang="zh-CN">
                <a:latin typeface="Arial" panose="020B0604020202020204" pitchFamily="34" charset="0"/>
              </a:rPr>
              <a:t>2</a:t>
            </a:r>
            <a:r>
              <a:rPr lang="zh-CN" altLang="zh-CN">
                <a:latin typeface="Arial" panose="020B0604020202020204" pitchFamily="34" charset="0"/>
              </a:rPr>
              <a:t>；表达式</a:t>
            </a:r>
            <a:r>
              <a:rPr lang="en-US" altLang="zh-CN">
                <a:latin typeface="Arial" panose="020B0604020202020204" pitchFamily="34" charset="0"/>
              </a:rPr>
              <a:t>3) </a:t>
            </a:r>
            <a:endParaRPr lang="zh-CN" altLang="zh-CN">
              <a:latin typeface="Arial" panose="020B0604020202020204" pitchFamily="34" charset="0"/>
            </a:endParaRPr>
          </a:p>
          <a:p>
            <a:pPr eaLnBrk="1" hangingPunct="1">
              <a:spcBef>
                <a:spcPct val="0"/>
              </a:spcBef>
              <a:buFontTx/>
              <a:buNone/>
            </a:pPr>
            <a:r>
              <a:rPr lang="en-US" altLang="zh-CN">
                <a:latin typeface="Arial" panose="020B0604020202020204" pitchFamily="34" charset="0"/>
              </a:rPr>
              <a:t>                </a:t>
            </a:r>
            <a:r>
              <a:rPr lang="zh-CN" altLang="zh-CN">
                <a:latin typeface="Arial" panose="020B0604020202020204" pitchFamily="34" charset="0"/>
              </a:rPr>
              <a:t>语句</a:t>
            </a:r>
            <a:endParaRPr lang="zh-CN" altLang="zh-CN">
              <a:latin typeface="Arial" panose="020B0604020202020204" pitchFamily="34" charset="0"/>
            </a:endParaRPr>
          </a:p>
        </p:txBody>
      </p:sp>
      <p:sp>
        <p:nvSpPr>
          <p:cNvPr id="2662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cxnSp>
        <p:nvCxnSpPr>
          <p:cNvPr id="5" name="直接连接符 4"/>
          <p:cNvCxnSpPr>
            <a:cxnSpLocks noChangeShapeType="1"/>
          </p:cNvCxnSpPr>
          <p:nvPr/>
        </p:nvCxnSpPr>
        <p:spPr bwMode="auto">
          <a:xfrm>
            <a:off x="2214563" y="3214688"/>
            <a:ext cx="1500187" cy="0"/>
          </a:xfrm>
          <a:prstGeom prst="line">
            <a:avLst/>
          </a:prstGeom>
          <a:noFill/>
          <a:ln w="38100" algn="ctr">
            <a:solidFill>
              <a:srgbClr val="FF0000"/>
            </a:solidFill>
            <a:miter lim="800000"/>
          </a:ln>
          <a:extLst>
            <a:ext uri="{909E8E84-426E-40DD-AFC4-6F175D3DCCD1}">
              <a14:hiddenFill xmlns:a14="http://schemas.microsoft.com/office/drawing/2010/main">
                <a:noFill/>
              </a14:hiddenFill>
            </a:ext>
          </a:extLst>
        </p:spPr>
      </p:cxnSp>
      <p:sp>
        <p:nvSpPr>
          <p:cNvPr id="8" name="线形标注 2 7"/>
          <p:cNvSpPr/>
          <p:nvPr/>
        </p:nvSpPr>
        <p:spPr bwMode="auto">
          <a:xfrm>
            <a:off x="1285875" y="4000500"/>
            <a:ext cx="4738370" cy="1571625"/>
          </a:xfrm>
          <a:prstGeom prst="borderCallout2">
            <a:avLst>
              <a:gd name="adj1" fmla="val 2245"/>
              <a:gd name="adj2" fmla="val 13352"/>
              <a:gd name="adj3" fmla="val -26472"/>
              <a:gd name="adj4" fmla="val 16347"/>
              <a:gd name="adj5" fmla="val -48106"/>
              <a:gd name="adj6" fmla="val 27644"/>
            </a:avLst>
          </a:prstGeom>
          <a:solidFill>
            <a:schemeClr val="accent1"/>
          </a:solidFill>
          <a:ln w="38100" algn="ctr">
            <a:solidFill>
              <a:srgbClr val="FF0000"/>
            </a:solidFill>
            <a:miter lim="800000"/>
          </a:ln>
        </p:spPr>
        <p:txBody>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zh-CN" sz="2800">
                <a:solidFill>
                  <a:srgbClr val="0000CC"/>
                </a:solidFill>
                <a:latin typeface="Arial" panose="020B0604020202020204" pitchFamily="34" charset="0"/>
              </a:rPr>
              <a:t>设置初始条件，只执行一次。</a:t>
            </a:r>
            <a:endParaRPr lang="zh-CN" altLang="zh-CN" sz="2800">
              <a:solidFill>
                <a:srgbClr val="0000CC"/>
              </a:solidFill>
              <a:latin typeface="Arial" panose="020B0604020202020204" pitchFamily="34" charset="0"/>
            </a:endParaRPr>
          </a:p>
          <a:p>
            <a:pPr eaLnBrk="1" hangingPunct="1">
              <a:lnSpc>
                <a:spcPct val="100000"/>
              </a:lnSpc>
              <a:spcBef>
                <a:spcPct val="0"/>
              </a:spcBef>
              <a:buFontTx/>
              <a:buNone/>
            </a:pPr>
            <a:r>
              <a:rPr lang="zh-CN" altLang="zh-CN" sz="2800">
                <a:solidFill>
                  <a:srgbClr val="0000CC"/>
                </a:solidFill>
                <a:latin typeface="Arial" panose="020B0604020202020204" pitchFamily="34" charset="0"/>
              </a:rPr>
              <a:t>可以为零个、一个或多个变量设置初值</a:t>
            </a:r>
            <a:r>
              <a:rPr lang="zh-CN" altLang="en-US" sz="2800">
                <a:solidFill>
                  <a:srgbClr val="0000CC"/>
                </a:solidFill>
                <a:latin typeface="Arial" panose="020B0604020202020204" pitchFamily="34" charset="0"/>
              </a:rPr>
              <a:t>执行</a:t>
            </a:r>
            <a:endParaRPr lang="zh-CN" altLang="en-US" sz="2800" b="0">
              <a:latin typeface="Arial" panose="020B0604020202020204" pitchFamily="34" charset="0"/>
            </a:endParaRPr>
          </a:p>
        </p:txBody>
      </p:sp>
      <p:pic>
        <p:nvPicPr>
          <p:cNvPr id="26631" name="图片 6" descr="Untitled.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Left)">
                                      <p:cBhvr>
                                        <p:cTn id="7" dur="500"/>
                                        <p:tgtEl>
                                          <p:spTgt spid="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28625" y="649288"/>
            <a:ext cx="8429625" cy="831850"/>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5.4</a:t>
            </a:r>
            <a:r>
              <a:rPr lang="zh-CN"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用</a:t>
            </a:r>
            <a:r>
              <a:rPr lang="en-US"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for </a:t>
            </a:r>
            <a:r>
              <a:rPr lang="zh-CN"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语句实现循环</a:t>
            </a:r>
            <a:endParaRPr lang="zh-CN" altLang="en-US"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27651" name="Rectangle 3"/>
          <p:cNvSpPr txBox="1">
            <a:spLocks noChangeArrowheads="1"/>
          </p:cNvSpPr>
          <p:nvPr/>
        </p:nvSpPr>
        <p:spPr bwMode="auto">
          <a:xfrm>
            <a:off x="928688" y="2000250"/>
            <a:ext cx="714375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spcBef>
                <a:spcPct val="0"/>
              </a:spcBef>
            </a:pPr>
            <a:r>
              <a:rPr lang="en-US" altLang="zh-CN">
                <a:latin typeface="Arial" panose="020B0604020202020204" pitchFamily="34" charset="0"/>
              </a:rPr>
              <a:t>for</a:t>
            </a:r>
            <a:r>
              <a:rPr lang="zh-CN" altLang="zh-CN">
                <a:latin typeface="Arial" panose="020B0604020202020204" pitchFamily="34" charset="0"/>
              </a:rPr>
              <a:t>语句的一般形式为</a:t>
            </a:r>
            <a:endParaRPr lang="zh-CN" altLang="zh-CN">
              <a:latin typeface="Arial" panose="020B0604020202020204" pitchFamily="34" charset="0"/>
            </a:endParaRPr>
          </a:p>
          <a:p>
            <a:pPr eaLnBrk="1" hangingPunct="1">
              <a:spcBef>
                <a:spcPct val="0"/>
              </a:spcBef>
              <a:buFontTx/>
              <a:buNone/>
            </a:pPr>
            <a:r>
              <a:rPr lang="en-US" altLang="zh-CN">
                <a:latin typeface="Arial" panose="020B0604020202020204" pitchFamily="34" charset="0"/>
              </a:rPr>
              <a:t>    for(</a:t>
            </a:r>
            <a:r>
              <a:rPr lang="zh-CN" altLang="zh-CN">
                <a:latin typeface="Arial" panose="020B0604020202020204" pitchFamily="34" charset="0"/>
              </a:rPr>
              <a:t>表达式</a:t>
            </a:r>
            <a:r>
              <a:rPr lang="en-US" altLang="zh-CN">
                <a:latin typeface="Arial" panose="020B0604020202020204" pitchFamily="34" charset="0"/>
              </a:rPr>
              <a:t>1</a:t>
            </a:r>
            <a:r>
              <a:rPr lang="zh-CN" altLang="zh-CN">
                <a:latin typeface="Arial" panose="020B0604020202020204" pitchFamily="34" charset="0"/>
              </a:rPr>
              <a:t>；表达式</a:t>
            </a:r>
            <a:r>
              <a:rPr lang="en-US" altLang="zh-CN">
                <a:latin typeface="Arial" panose="020B0604020202020204" pitchFamily="34" charset="0"/>
              </a:rPr>
              <a:t>2</a:t>
            </a:r>
            <a:r>
              <a:rPr lang="zh-CN" altLang="zh-CN">
                <a:latin typeface="Arial" panose="020B0604020202020204" pitchFamily="34" charset="0"/>
              </a:rPr>
              <a:t>；表达式</a:t>
            </a:r>
            <a:r>
              <a:rPr lang="en-US" altLang="zh-CN">
                <a:latin typeface="Arial" panose="020B0604020202020204" pitchFamily="34" charset="0"/>
              </a:rPr>
              <a:t>3) </a:t>
            </a:r>
            <a:endParaRPr lang="zh-CN" altLang="zh-CN">
              <a:latin typeface="Arial" panose="020B0604020202020204" pitchFamily="34" charset="0"/>
            </a:endParaRPr>
          </a:p>
          <a:p>
            <a:pPr eaLnBrk="1" hangingPunct="1">
              <a:spcBef>
                <a:spcPct val="0"/>
              </a:spcBef>
              <a:buFontTx/>
              <a:buNone/>
            </a:pPr>
            <a:r>
              <a:rPr lang="en-US" altLang="zh-CN">
                <a:latin typeface="Arial" panose="020B0604020202020204" pitchFamily="34" charset="0"/>
              </a:rPr>
              <a:t>                </a:t>
            </a:r>
            <a:r>
              <a:rPr lang="zh-CN" altLang="zh-CN">
                <a:latin typeface="Arial" panose="020B0604020202020204" pitchFamily="34" charset="0"/>
              </a:rPr>
              <a:t>语句</a:t>
            </a:r>
            <a:endParaRPr lang="zh-CN" altLang="zh-CN">
              <a:latin typeface="Arial" panose="020B0604020202020204" pitchFamily="34" charset="0"/>
            </a:endParaRPr>
          </a:p>
        </p:txBody>
      </p:sp>
      <p:sp>
        <p:nvSpPr>
          <p:cNvPr id="2765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cxnSp>
        <p:nvCxnSpPr>
          <p:cNvPr id="5" name="直接连接符 4"/>
          <p:cNvCxnSpPr>
            <a:cxnSpLocks noChangeShapeType="1"/>
          </p:cNvCxnSpPr>
          <p:nvPr/>
        </p:nvCxnSpPr>
        <p:spPr bwMode="auto">
          <a:xfrm>
            <a:off x="4000500" y="3214688"/>
            <a:ext cx="1500188" cy="0"/>
          </a:xfrm>
          <a:prstGeom prst="line">
            <a:avLst/>
          </a:prstGeom>
          <a:noFill/>
          <a:ln w="38100" algn="ctr">
            <a:solidFill>
              <a:srgbClr val="FF0000"/>
            </a:solidFill>
            <a:miter lim="800000"/>
          </a:ln>
          <a:extLst>
            <a:ext uri="{909E8E84-426E-40DD-AFC4-6F175D3DCCD1}">
              <a14:hiddenFill xmlns:a14="http://schemas.microsoft.com/office/drawing/2010/main">
                <a:noFill/>
              </a14:hiddenFill>
            </a:ext>
          </a:extLst>
        </p:spPr>
      </p:cxnSp>
      <p:sp>
        <p:nvSpPr>
          <p:cNvPr id="8" name="线形标注 2 7"/>
          <p:cNvSpPr/>
          <p:nvPr/>
        </p:nvSpPr>
        <p:spPr bwMode="auto">
          <a:xfrm>
            <a:off x="1691640" y="3924300"/>
            <a:ext cx="6938645" cy="1421765"/>
          </a:xfrm>
          <a:prstGeom prst="borderCallout2">
            <a:avLst>
              <a:gd name="adj1" fmla="val -1741"/>
              <a:gd name="adj2" fmla="val 51801"/>
              <a:gd name="adj3" fmla="val -24875"/>
              <a:gd name="adj4" fmla="val 50778"/>
              <a:gd name="adj5" fmla="val -48106"/>
              <a:gd name="adj6" fmla="val 38843"/>
            </a:avLst>
          </a:prstGeom>
          <a:solidFill>
            <a:schemeClr val="accent1"/>
          </a:solidFill>
          <a:ln w="38100" algn="ctr">
            <a:solidFill>
              <a:srgbClr val="FF0000"/>
            </a:solidFill>
            <a:miter lim="800000"/>
          </a:ln>
        </p:spPr>
        <p:txBody>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zh-CN" sz="2800">
                <a:solidFill>
                  <a:srgbClr val="0000CC"/>
                </a:solidFill>
                <a:latin typeface="Arial" panose="020B0604020202020204" pitchFamily="34" charset="0"/>
              </a:rPr>
              <a:t>循环条件表达式，用来判定是否继续循环。</a:t>
            </a:r>
            <a:endParaRPr lang="zh-CN" altLang="zh-CN" sz="2800">
              <a:solidFill>
                <a:srgbClr val="0000CC"/>
              </a:solidFill>
              <a:latin typeface="Arial" panose="020B0604020202020204" pitchFamily="34" charset="0"/>
            </a:endParaRPr>
          </a:p>
          <a:p>
            <a:pPr eaLnBrk="1" hangingPunct="1">
              <a:lnSpc>
                <a:spcPct val="100000"/>
              </a:lnSpc>
              <a:spcBef>
                <a:spcPct val="0"/>
              </a:spcBef>
              <a:buFontTx/>
              <a:buNone/>
            </a:pPr>
            <a:r>
              <a:rPr lang="zh-CN" altLang="zh-CN" sz="2800">
                <a:solidFill>
                  <a:srgbClr val="0000CC"/>
                </a:solidFill>
                <a:latin typeface="Arial" panose="020B0604020202020204" pitchFamily="34" charset="0"/>
              </a:rPr>
              <a:t>在每次执行循环体前先执行此表达式，决定是否继续执行循环</a:t>
            </a:r>
            <a:endParaRPr lang="zh-CN" altLang="en-US" sz="2800" b="0">
              <a:latin typeface="Arial" panose="020B0604020202020204" pitchFamily="34" charset="0"/>
            </a:endParaRPr>
          </a:p>
        </p:txBody>
      </p:sp>
      <p:pic>
        <p:nvPicPr>
          <p:cNvPr id="27655" name="图片 6" descr="Untitled.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Left)">
                                      <p:cBhvr>
                                        <p:cTn id="7" dur="500"/>
                                        <p:tgtEl>
                                          <p:spTgt spid="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28625" y="649288"/>
            <a:ext cx="8429625" cy="831850"/>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5.4</a:t>
            </a:r>
            <a:r>
              <a:rPr lang="zh-CN"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用</a:t>
            </a:r>
            <a:r>
              <a:rPr lang="en-US"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for </a:t>
            </a:r>
            <a:r>
              <a:rPr lang="zh-CN"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语句实现循环</a:t>
            </a:r>
            <a:endParaRPr lang="zh-CN" altLang="en-US"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28675" name="Rectangle 3"/>
          <p:cNvSpPr txBox="1">
            <a:spLocks noChangeArrowheads="1"/>
          </p:cNvSpPr>
          <p:nvPr/>
        </p:nvSpPr>
        <p:spPr bwMode="auto">
          <a:xfrm>
            <a:off x="928688" y="2000250"/>
            <a:ext cx="714375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spcBef>
                <a:spcPct val="0"/>
              </a:spcBef>
            </a:pPr>
            <a:r>
              <a:rPr lang="en-US" altLang="zh-CN">
                <a:latin typeface="Arial" panose="020B0604020202020204" pitchFamily="34" charset="0"/>
              </a:rPr>
              <a:t>for</a:t>
            </a:r>
            <a:r>
              <a:rPr lang="zh-CN" altLang="zh-CN">
                <a:latin typeface="Arial" panose="020B0604020202020204" pitchFamily="34" charset="0"/>
              </a:rPr>
              <a:t>语句的一般形式为</a:t>
            </a:r>
            <a:endParaRPr lang="zh-CN" altLang="zh-CN">
              <a:latin typeface="Arial" panose="020B0604020202020204" pitchFamily="34" charset="0"/>
            </a:endParaRPr>
          </a:p>
          <a:p>
            <a:pPr eaLnBrk="1" hangingPunct="1">
              <a:spcBef>
                <a:spcPct val="0"/>
              </a:spcBef>
              <a:buFontTx/>
              <a:buNone/>
            </a:pPr>
            <a:r>
              <a:rPr lang="en-US" altLang="zh-CN">
                <a:latin typeface="Arial" panose="020B0604020202020204" pitchFamily="34" charset="0"/>
              </a:rPr>
              <a:t>    for(</a:t>
            </a:r>
            <a:r>
              <a:rPr lang="zh-CN" altLang="zh-CN">
                <a:latin typeface="Arial" panose="020B0604020202020204" pitchFamily="34" charset="0"/>
              </a:rPr>
              <a:t>表达式</a:t>
            </a:r>
            <a:r>
              <a:rPr lang="en-US" altLang="zh-CN">
                <a:latin typeface="Arial" panose="020B0604020202020204" pitchFamily="34" charset="0"/>
              </a:rPr>
              <a:t>1</a:t>
            </a:r>
            <a:r>
              <a:rPr lang="zh-CN" altLang="zh-CN">
                <a:latin typeface="Arial" panose="020B0604020202020204" pitchFamily="34" charset="0"/>
              </a:rPr>
              <a:t>；表达式</a:t>
            </a:r>
            <a:r>
              <a:rPr lang="en-US" altLang="zh-CN">
                <a:latin typeface="Arial" panose="020B0604020202020204" pitchFamily="34" charset="0"/>
              </a:rPr>
              <a:t>2</a:t>
            </a:r>
            <a:r>
              <a:rPr lang="zh-CN" altLang="zh-CN">
                <a:latin typeface="Arial" panose="020B0604020202020204" pitchFamily="34" charset="0"/>
              </a:rPr>
              <a:t>；表达式</a:t>
            </a:r>
            <a:r>
              <a:rPr lang="en-US" altLang="zh-CN">
                <a:latin typeface="Arial" panose="020B0604020202020204" pitchFamily="34" charset="0"/>
              </a:rPr>
              <a:t>3) </a:t>
            </a:r>
            <a:endParaRPr lang="zh-CN" altLang="zh-CN">
              <a:latin typeface="Arial" panose="020B0604020202020204" pitchFamily="34" charset="0"/>
            </a:endParaRPr>
          </a:p>
          <a:p>
            <a:pPr eaLnBrk="1" hangingPunct="1">
              <a:spcBef>
                <a:spcPct val="0"/>
              </a:spcBef>
              <a:buFontTx/>
              <a:buNone/>
            </a:pPr>
            <a:r>
              <a:rPr lang="en-US" altLang="zh-CN">
                <a:latin typeface="Arial" panose="020B0604020202020204" pitchFamily="34" charset="0"/>
              </a:rPr>
              <a:t>                </a:t>
            </a:r>
            <a:r>
              <a:rPr lang="zh-CN" altLang="zh-CN">
                <a:latin typeface="Arial" panose="020B0604020202020204" pitchFamily="34" charset="0"/>
              </a:rPr>
              <a:t>语句</a:t>
            </a:r>
            <a:endParaRPr lang="zh-CN" altLang="zh-CN">
              <a:latin typeface="Arial" panose="020B0604020202020204" pitchFamily="34" charset="0"/>
            </a:endParaRPr>
          </a:p>
        </p:txBody>
      </p:sp>
      <p:sp>
        <p:nvSpPr>
          <p:cNvPr id="2867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cxnSp>
        <p:nvCxnSpPr>
          <p:cNvPr id="5" name="直接连接符 4"/>
          <p:cNvCxnSpPr>
            <a:cxnSpLocks noChangeShapeType="1"/>
          </p:cNvCxnSpPr>
          <p:nvPr/>
        </p:nvCxnSpPr>
        <p:spPr bwMode="auto">
          <a:xfrm>
            <a:off x="5857875" y="3214688"/>
            <a:ext cx="1500188" cy="0"/>
          </a:xfrm>
          <a:prstGeom prst="line">
            <a:avLst/>
          </a:prstGeom>
          <a:noFill/>
          <a:ln w="38100" algn="ctr">
            <a:solidFill>
              <a:srgbClr val="FF0000"/>
            </a:solidFill>
            <a:miter lim="800000"/>
          </a:ln>
          <a:extLst>
            <a:ext uri="{909E8E84-426E-40DD-AFC4-6F175D3DCCD1}">
              <a14:hiddenFill xmlns:a14="http://schemas.microsoft.com/office/drawing/2010/main">
                <a:noFill/>
              </a14:hiddenFill>
            </a:ext>
          </a:extLst>
        </p:spPr>
      </p:cxnSp>
      <p:sp>
        <p:nvSpPr>
          <p:cNvPr id="8" name="线形标注 2 7"/>
          <p:cNvSpPr/>
          <p:nvPr/>
        </p:nvSpPr>
        <p:spPr bwMode="auto">
          <a:xfrm>
            <a:off x="3874135" y="3999865"/>
            <a:ext cx="4912995" cy="1377315"/>
          </a:xfrm>
          <a:prstGeom prst="borderCallout2">
            <a:avLst>
              <a:gd name="adj1" fmla="val -1741"/>
              <a:gd name="adj2" fmla="val 51801"/>
              <a:gd name="adj3" fmla="val -24875"/>
              <a:gd name="adj4" fmla="val 50778"/>
              <a:gd name="adj5" fmla="val -56875"/>
              <a:gd name="adj6" fmla="val 43648"/>
            </a:avLst>
          </a:prstGeom>
          <a:solidFill>
            <a:schemeClr val="accent1"/>
          </a:solidFill>
          <a:ln w="38100" algn="ctr">
            <a:solidFill>
              <a:srgbClr val="FF0000"/>
            </a:solidFill>
            <a:miter lim="800000"/>
          </a:ln>
        </p:spPr>
        <p:txBody>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zh-CN" sz="2800">
                <a:solidFill>
                  <a:srgbClr val="0000CC"/>
                </a:solidFill>
                <a:latin typeface="Arial" panose="020B0604020202020204" pitchFamily="34" charset="0"/>
              </a:rPr>
              <a:t>作为循环的调整器。</a:t>
            </a:r>
            <a:endParaRPr lang="zh-CN" altLang="zh-CN" sz="2800">
              <a:solidFill>
                <a:srgbClr val="0000CC"/>
              </a:solidFill>
              <a:latin typeface="Arial" panose="020B0604020202020204" pitchFamily="34" charset="0"/>
            </a:endParaRPr>
          </a:p>
          <a:p>
            <a:pPr eaLnBrk="1" hangingPunct="1">
              <a:lnSpc>
                <a:spcPct val="100000"/>
              </a:lnSpc>
              <a:spcBef>
                <a:spcPct val="0"/>
              </a:spcBef>
              <a:buFontTx/>
              <a:buNone/>
            </a:pPr>
            <a:r>
              <a:rPr lang="zh-CN" altLang="zh-CN" sz="2800">
                <a:solidFill>
                  <a:srgbClr val="0000CC"/>
                </a:solidFill>
                <a:latin typeface="Arial" panose="020B0604020202020204" pitchFamily="34" charset="0"/>
              </a:rPr>
              <a:t>例如使循环变量增值，它是在执行完循环体后才进行的</a:t>
            </a:r>
            <a:endParaRPr lang="zh-CN" altLang="en-US" sz="2800" b="0">
              <a:latin typeface="Arial" panose="020B0604020202020204" pitchFamily="34" charset="0"/>
            </a:endParaRPr>
          </a:p>
        </p:txBody>
      </p:sp>
      <p:pic>
        <p:nvPicPr>
          <p:cNvPr id="28679" name="图片 6" descr="Untitled.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Left)">
                                      <p:cBhvr>
                                        <p:cTn id="7" dur="500"/>
                                        <p:tgtEl>
                                          <p:spTgt spid="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28625" y="649288"/>
            <a:ext cx="8429625" cy="831850"/>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5.4</a:t>
            </a:r>
            <a:r>
              <a:rPr lang="zh-CN"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用</a:t>
            </a:r>
            <a:r>
              <a:rPr lang="en-US"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for </a:t>
            </a:r>
            <a:r>
              <a:rPr lang="zh-CN"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语句实现循环</a:t>
            </a:r>
            <a:endParaRPr lang="zh-CN" altLang="en-US"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30723" name="Rectangle 3"/>
          <p:cNvSpPr txBox="1">
            <a:spLocks noChangeArrowheads="1"/>
          </p:cNvSpPr>
          <p:nvPr/>
        </p:nvSpPr>
        <p:spPr bwMode="auto">
          <a:xfrm>
            <a:off x="642938" y="1571625"/>
            <a:ext cx="8072437" cy="46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spcBef>
                <a:spcPct val="0"/>
              </a:spcBef>
            </a:pPr>
            <a:r>
              <a:rPr lang="en-US" altLang="zh-CN">
                <a:latin typeface="Arial" panose="020B0604020202020204" pitchFamily="34" charset="0"/>
              </a:rPr>
              <a:t>for</a:t>
            </a:r>
            <a:r>
              <a:rPr lang="zh-CN" altLang="zh-CN">
                <a:latin typeface="Arial" panose="020B0604020202020204" pitchFamily="34" charset="0"/>
              </a:rPr>
              <a:t>语句的执行过程</a:t>
            </a:r>
            <a:r>
              <a:rPr lang="zh-CN" altLang="en-US">
                <a:latin typeface="Arial" panose="020B0604020202020204" pitchFamily="34" charset="0"/>
              </a:rPr>
              <a:t>：</a:t>
            </a:r>
            <a:endParaRPr lang="en-US" altLang="zh-CN">
              <a:latin typeface="Arial" panose="020B0604020202020204" pitchFamily="34" charset="0"/>
            </a:endParaRPr>
          </a:p>
          <a:p>
            <a:pPr lvl="1" eaLnBrk="1" hangingPunct="1">
              <a:spcBef>
                <a:spcPct val="0"/>
              </a:spcBef>
              <a:buFontTx/>
              <a:buNone/>
            </a:pPr>
            <a:r>
              <a:rPr lang="en-US" altLang="zh-CN">
                <a:latin typeface="Arial" panose="020B0604020202020204" pitchFamily="34" charset="0"/>
              </a:rPr>
              <a:t>(1) </a:t>
            </a:r>
            <a:r>
              <a:rPr lang="zh-CN" altLang="zh-CN">
                <a:latin typeface="Arial" panose="020B0604020202020204" pitchFamily="34" charset="0"/>
              </a:rPr>
              <a:t>先求解表达式</a:t>
            </a:r>
            <a:r>
              <a:rPr lang="en-US" altLang="zh-CN">
                <a:latin typeface="Arial" panose="020B0604020202020204" pitchFamily="34" charset="0"/>
              </a:rPr>
              <a:t>1</a:t>
            </a:r>
            <a:endParaRPr lang="zh-CN" altLang="zh-CN">
              <a:latin typeface="Arial" panose="020B0604020202020204" pitchFamily="34" charset="0"/>
            </a:endParaRPr>
          </a:p>
          <a:p>
            <a:pPr lvl="1" eaLnBrk="1" hangingPunct="1">
              <a:spcBef>
                <a:spcPct val="0"/>
              </a:spcBef>
              <a:buFontTx/>
              <a:buNone/>
            </a:pPr>
            <a:r>
              <a:rPr lang="en-US" altLang="zh-CN">
                <a:latin typeface="Arial" panose="020B0604020202020204" pitchFamily="34" charset="0"/>
              </a:rPr>
              <a:t>(2) </a:t>
            </a:r>
            <a:r>
              <a:rPr lang="zh-CN" altLang="zh-CN">
                <a:latin typeface="Arial" panose="020B0604020202020204" pitchFamily="34" charset="0"/>
              </a:rPr>
              <a:t>求解表达式</a:t>
            </a:r>
            <a:r>
              <a:rPr lang="en-US" altLang="zh-CN">
                <a:latin typeface="Arial" panose="020B0604020202020204" pitchFamily="34" charset="0"/>
              </a:rPr>
              <a:t>2</a:t>
            </a:r>
            <a:r>
              <a:rPr lang="zh-CN" altLang="zh-CN">
                <a:latin typeface="Arial" panose="020B0604020202020204" pitchFamily="34" charset="0"/>
              </a:rPr>
              <a:t>，若</a:t>
            </a:r>
            <a:r>
              <a:rPr lang="zh-CN" altLang="en-US">
                <a:latin typeface="Arial" panose="020B0604020202020204" pitchFamily="34" charset="0"/>
              </a:rPr>
              <a:t>其</a:t>
            </a:r>
            <a:r>
              <a:rPr lang="zh-CN" altLang="zh-CN">
                <a:latin typeface="Arial" panose="020B0604020202020204" pitchFamily="34" charset="0"/>
              </a:rPr>
              <a:t>值为真，执行循环体，然后执行下面第</a:t>
            </a:r>
            <a:r>
              <a:rPr lang="en-US" altLang="zh-CN">
                <a:latin typeface="Arial" panose="020B0604020202020204" pitchFamily="34" charset="0"/>
              </a:rPr>
              <a:t>(3)</a:t>
            </a:r>
            <a:r>
              <a:rPr lang="zh-CN" altLang="zh-CN">
                <a:latin typeface="Arial" panose="020B0604020202020204" pitchFamily="34" charset="0"/>
              </a:rPr>
              <a:t>步；若为假，则结束循环，转到第</a:t>
            </a:r>
            <a:r>
              <a:rPr lang="en-US" altLang="zh-CN">
                <a:latin typeface="Arial" panose="020B0604020202020204" pitchFamily="34" charset="0"/>
              </a:rPr>
              <a:t>(5)</a:t>
            </a:r>
            <a:r>
              <a:rPr lang="zh-CN" altLang="zh-CN">
                <a:latin typeface="Arial" panose="020B0604020202020204" pitchFamily="34" charset="0"/>
              </a:rPr>
              <a:t>步</a:t>
            </a:r>
            <a:endParaRPr lang="zh-CN" altLang="zh-CN">
              <a:latin typeface="Arial" panose="020B0604020202020204" pitchFamily="34" charset="0"/>
            </a:endParaRPr>
          </a:p>
          <a:p>
            <a:pPr lvl="1" eaLnBrk="1" hangingPunct="1">
              <a:spcBef>
                <a:spcPct val="0"/>
              </a:spcBef>
              <a:buFontTx/>
              <a:buNone/>
            </a:pPr>
            <a:r>
              <a:rPr lang="en-US" altLang="zh-CN">
                <a:latin typeface="Arial" panose="020B0604020202020204" pitchFamily="34" charset="0"/>
              </a:rPr>
              <a:t>(3) </a:t>
            </a:r>
            <a:r>
              <a:rPr lang="zh-CN" altLang="zh-CN">
                <a:latin typeface="Arial" panose="020B0604020202020204" pitchFamily="34" charset="0"/>
              </a:rPr>
              <a:t>求解表达式</a:t>
            </a:r>
            <a:r>
              <a:rPr lang="en-US" altLang="zh-CN">
                <a:latin typeface="Arial" panose="020B0604020202020204" pitchFamily="34" charset="0"/>
              </a:rPr>
              <a:t>3</a:t>
            </a:r>
            <a:endParaRPr lang="zh-CN" altLang="zh-CN">
              <a:latin typeface="Arial" panose="020B0604020202020204" pitchFamily="34" charset="0"/>
            </a:endParaRPr>
          </a:p>
          <a:p>
            <a:pPr lvl="1" eaLnBrk="1" hangingPunct="1">
              <a:spcBef>
                <a:spcPct val="0"/>
              </a:spcBef>
              <a:buFontTx/>
              <a:buNone/>
            </a:pPr>
            <a:r>
              <a:rPr lang="en-US" altLang="zh-CN">
                <a:latin typeface="Arial" panose="020B0604020202020204" pitchFamily="34" charset="0"/>
              </a:rPr>
              <a:t>(4) </a:t>
            </a:r>
            <a:r>
              <a:rPr lang="zh-CN" altLang="zh-CN">
                <a:latin typeface="Arial" panose="020B0604020202020204" pitchFamily="34" charset="0"/>
              </a:rPr>
              <a:t>转回上面步骤</a:t>
            </a:r>
            <a:r>
              <a:rPr lang="en-US" altLang="zh-CN">
                <a:latin typeface="Arial" panose="020B0604020202020204" pitchFamily="34" charset="0"/>
              </a:rPr>
              <a:t>(2)</a:t>
            </a:r>
            <a:r>
              <a:rPr lang="zh-CN" altLang="zh-CN">
                <a:latin typeface="Arial" panose="020B0604020202020204" pitchFamily="34" charset="0"/>
              </a:rPr>
              <a:t>继续执行</a:t>
            </a:r>
            <a:endParaRPr lang="zh-CN" altLang="zh-CN">
              <a:latin typeface="Arial" panose="020B0604020202020204" pitchFamily="34" charset="0"/>
            </a:endParaRPr>
          </a:p>
          <a:p>
            <a:pPr lvl="1" eaLnBrk="1" hangingPunct="1">
              <a:spcBef>
                <a:spcPct val="0"/>
              </a:spcBef>
              <a:buFontTx/>
              <a:buNone/>
            </a:pPr>
            <a:r>
              <a:rPr lang="en-US" altLang="zh-CN">
                <a:latin typeface="Arial" panose="020B0604020202020204" pitchFamily="34" charset="0"/>
              </a:rPr>
              <a:t>(5) </a:t>
            </a:r>
            <a:r>
              <a:rPr lang="zh-CN" altLang="zh-CN">
                <a:latin typeface="Arial" panose="020B0604020202020204" pitchFamily="34" charset="0"/>
              </a:rPr>
              <a:t>循环结束，执行</a:t>
            </a:r>
            <a:r>
              <a:rPr lang="en-US" altLang="zh-CN">
                <a:latin typeface="Arial" panose="020B0604020202020204" pitchFamily="34" charset="0"/>
              </a:rPr>
              <a:t>for</a:t>
            </a:r>
            <a:r>
              <a:rPr lang="zh-CN" altLang="zh-CN">
                <a:latin typeface="Arial" panose="020B0604020202020204" pitchFamily="34" charset="0"/>
              </a:rPr>
              <a:t>语句下面的一个语句</a:t>
            </a:r>
            <a:endParaRPr lang="en-US" altLang="zh-CN">
              <a:latin typeface="Arial" panose="020B0604020202020204" pitchFamily="34" charset="0"/>
            </a:endParaRPr>
          </a:p>
        </p:txBody>
      </p:sp>
      <p:sp>
        <p:nvSpPr>
          <p:cNvPr id="2970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pic>
        <p:nvPicPr>
          <p:cNvPr id="29701" name="图片 4" descr="Untitled.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Effect transition="in" filter="blinds(horizontal)">
                                      <p:cBhvr>
                                        <p:cTn id="7" dur="500"/>
                                        <p:tgtEl>
                                          <p:spTgt spid="307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23">
                                            <p:txEl>
                                              <p:pRg st="2" end="2"/>
                                            </p:txEl>
                                          </p:spTgt>
                                        </p:tgtEl>
                                        <p:attrNameLst>
                                          <p:attrName>style.visibility</p:attrName>
                                        </p:attrNameLst>
                                      </p:cBhvr>
                                      <p:to>
                                        <p:strVal val="visible"/>
                                      </p:to>
                                    </p:set>
                                    <p:animEffect transition="in" filter="blinds(horizontal)">
                                      <p:cBhvr>
                                        <p:cTn id="12" dur="500"/>
                                        <p:tgtEl>
                                          <p:spTgt spid="307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23">
                                            <p:txEl>
                                              <p:pRg st="3" end="3"/>
                                            </p:txEl>
                                          </p:spTgt>
                                        </p:tgtEl>
                                        <p:attrNameLst>
                                          <p:attrName>style.visibility</p:attrName>
                                        </p:attrNameLst>
                                      </p:cBhvr>
                                      <p:to>
                                        <p:strVal val="visible"/>
                                      </p:to>
                                    </p:set>
                                    <p:animEffect transition="in" filter="blinds(horizontal)">
                                      <p:cBhvr>
                                        <p:cTn id="17" dur="500"/>
                                        <p:tgtEl>
                                          <p:spTgt spid="307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723">
                                            <p:txEl>
                                              <p:pRg st="4" end="4"/>
                                            </p:txEl>
                                          </p:spTgt>
                                        </p:tgtEl>
                                        <p:attrNameLst>
                                          <p:attrName>style.visibility</p:attrName>
                                        </p:attrNameLst>
                                      </p:cBhvr>
                                      <p:to>
                                        <p:strVal val="visible"/>
                                      </p:to>
                                    </p:set>
                                    <p:animEffect transition="in" filter="blinds(horizontal)">
                                      <p:cBhvr>
                                        <p:cTn id="22" dur="500"/>
                                        <p:tgtEl>
                                          <p:spTgt spid="3072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0723">
                                            <p:txEl>
                                              <p:pRg st="5" end="5"/>
                                            </p:txEl>
                                          </p:spTgt>
                                        </p:tgtEl>
                                        <p:attrNameLst>
                                          <p:attrName>style.visibility</p:attrName>
                                        </p:attrNameLst>
                                      </p:cBhvr>
                                      <p:to>
                                        <p:strVal val="visible"/>
                                      </p:to>
                                    </p:set>
                                    <p:animEffect transition="in" filter="blinds(horizontal)">
                                      <p:cBhvr>
                                        <p:cTn id="27" dur="500"/>
                                        <p:tgtEl>
                                          <p:spTgt spid="307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28625" y="649288"/>
            <a:ext cx="8429625" cy="831850"/>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5.4</a:t>
            </a:r>
            <a:r>
              <a:rPr lang="zh-CN"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用</a:t>
            </a:r>
            <a:r>
              <a:rPr lang="en-US"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for </a:t>
            </a:r>
            <a:r>
              <a:rPr lang="zh-CN"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语句实现循环</a:t>
            </a:r>
            <a:endParaRPr lang="zh-CN" altLang="en-US"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4" name="Rectangle 3"/>
          <p:cNvSpPr txBox="1">
            <a:spLocks noChangeArrowheads="1"/>
          </p:cNvSpPr>
          <p:nvPr/>
        </p:nvSpPr>
        <p:spPr bwMode="auto">
          <a:xfrm>
            <a:off x="1714500" y="1785938"/>
            <a:ext cx="5072063" cy="450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dirty="0">
                <a:solidFill>
                  <a:srgbClr val="00B050"/>
                </a:solidFill>
                <a:latin typeface="Arial" panose="020B0604020202020204" pitchFamily="34" charset="0"/>
              </a:rPr>
              <a:t>for(</a:t>
            </a:r>
            <a:r>
              <a:rPr lang="en-US" altLang="zh-CN" dirty="0" err="1">
                <a:solidFill>
                  <a:srgbClr val="00B050"/>
                </a:solidFill>
                <a:latin typeface="Arial" panose="020B0604020202020204" pitchFamily="34" charset="0"/>
              </a:rPr>
              <a:t>i</a:t>
            </a:r>
            <a:r>
              <a:rPr lang="en-US" altLang="zh-CN" dirty="0">
                <a:solidFill>
                  <a:srgbClr val="00B050"/>
                </a:solidFill>
                <a:latin typeface="Arial" panose="020B0604020202020204" pitchFamily="34" charset="0"/>
              </a:rPr>
              <a:t>=1;i&lt;=100;i++) </a:t>
            </a:r>
            <a:endParaRPr lang="zh-CN" altLang="zh-CN" dirty="0">
              <a:solidFill>
                <a:srgbClr val="00B050"/>
              </a:solidFill>
              <a:latin typeface="Arial" panose="020B0604020202020204" pitchFamily="34" charset="0"/>
            </a:endParaRPr>
          </a:p>
          <a:p>
            <a:pPr eaLnBrk="1" hangingPunct="1">
              <a:lnSpc>
                <a:spcPct val="100000"/>
              </a:lnSpc>
              <a:spcBef>
                <a:spcPct val="0"/>
              </a:spcBef>
              <a:buFontTx/>
              <a:buNone/>
            </a:pPr>
            <a:r>
              <a:rPr lang="en-US" altLang="zh-CN" dirty="0">
                <a:solidFill>
                  <a:srgbClr val="00B050"/>
                </a:solidFill>
                <a:latin typeface="Arial" panose="020B0604020202020204" pitchFamily="34" charset="0"/>
              </a:rPr>
              <a:t>       sum=</a:t>
            </a:r>
            <a:r>
              <a:rPr lang="en-US" altLang="zh-CN" dirty="0" err="1">
                <a:solidFill>
                  <a:srgbClr val="00B050"/>
                </a:solidFill>
                <a:latin typeface="Arial" panose="020B0604020202020204" pitchFamily="34" charset="0"/>
              </a:rPr>
              <a:t>sum+i</a:t>
            </a:r>
            <a:r>
              <a:rPr lang="en-US" altLang="zh-CN" dirty="0">
                <a:solidFill>
                  <a:srgbClr val="00B050"/>
                </a:solidFill>
                <a:latin typeface="Arial" panose="020B0604020202020204" pitchFamily="34" charset="0"/>
              </a:rPr>
              <a:t>;</a:t>
            </a:r>
            <a:endParaRPr lang="en-US" altLang="zh-CN" dirty="0">
              <a:solidFill>
                <a:srgbClr val="00B050"/>
              </a:solidFill>
              <a:latin typeface="Arial" panose="020B0604020202020204" pitchFamily="34" charset="0"/>
            </a:endParaRPr>
          </a:p>
          <a:p>
            <a:pPr eaLnBrk="1" hangingPunct="1">
              <a:lnSpc>
                <a:spcPct val="100000"/>
              </a:lnSpc>
              <a:spcBef>
                <a:spcPct val="0"/>
              </a:spcBef>
              <a:buFontTx/>
              <a:buNone/>
            </a:pPr>
            <a:r>
              <a:rPr lang="zh-CN" altLang="en-US" dirty="0">
                <a:latin typeface="Arial" panose="020B0604020202020204" pitchFamily="34" charset="0"/>
              </a:rPr>
              <a:t>等价于</a:t>
            </a:r>
            <a:endParaRPr lang="en-US" altLang="zh-CN" dirty="0">
              <a:latin typeface="Arial" panose="020B0604020202020204" pitchFamily="34" charset="0"/>
            </a:endParaRPr>
          </a:p>
          <a:p>
            <a:pPr eaLnBrk="1" hangingPunct="1">
              <a:lnSpc>
                <a:spcPct val="100000"/>
              </a:lnSpc>
              <a:spcBef>
                <a:spcPct val="0"/>
              </a:spcBef>
              <a:buFontTx/>
              <a:buNone/>
            </a:pPr>
            <a:r>
              <a:rPr lang="en-US" altLang="zh-CN" dirty="0" err="1">
                <a:solidFill>
                  <a:srgbClr val="9D138D"/>
                </a:solidFill>
                <a:latin typeface="Arial" panose="020B0604020202020204" pitchFamily="34" charset="0"/>
              </a:rPr>
              <a:t>i</a:t>
            </a:r>
            <a:r>
              <a:rPr lang="en-US" altLang="zh-CN" dirty="0">
                <a:solidFill>
                  <a:srgbClr val="9D138D"/>
                </a:solidFill>
                <a:latin typeface="Arial" panose="020B0604020202020204" pitchFamily="34" charset="0"/>
              </a:rPr>
              <a:t>=1;</a:t>
            </a:r>
            <a:endParaRPr lang="zh-CN" altLang="zh-CN" dirty="0">
              <a:solidFill>
                <a:srgbClr val="9D138D"/>
              </a:solidFill>
              <a:latin typeface="Arial" panose="020B0604020202020204" pitchFamily="34" charset="0"/>
            </a:endParaRPr>
          </a:p>
          <a:p>
            <a:pPr eaLnBrk="1" hangingPunct="1">
              <a:lnSpc>
                <a:spcPct val="100000"/>
              </a:lnSpc>
              <a:spcBef>
                <a:spcPct val="0"/>
              </a:spcBef>
              <a:buFontTx/>
              <a:buNone/>
            </a:pPr>
            <a:r>
              <a:rPr lang="en-US" altLang="zh-CN" dirty="0">
                <a:solidFill>
                  <a:srgbClr val="9D138D"/>
                </a:solidFill>
                <a:latin typeface="Arial" panose="020B0604020202020204" pitchFamily="34" charset="0"/>
              </a:rPr>
              <a:t>while(</a:t>
            </a:r>
            <a:r>
              <a:rPr lang="en-US" altLang="zh-CN" dirty="0" err="1">
                <a:solidFill>
                  <a:srgbClr val="9D138D"/>
                </a:solidFill>
                <a:latin typeface="Arial" panose="020B0604020202020204" pitchFamily="34" charset="0"/>
              </a:rPr>
              <a:t>i</a:t>
            </a:r>
            <a:r>
              <a:rPr lang="en-US" altLang="zh-CN" dirty="0">
                <a:solidFill>
                  <a:srgbClr val="9D138D"/>
                </a:solidFill>
                <a:latin typeface="Arial" panose="020B0604020202020204" pitchFamily="34" charset="0"/>
              </a:rPr>
              <a:t>&lt;=100)</a:t>
            </a:r>
            <a:endParaRPr lang="zh-CN" altLang="zh-CN" dirty="0">
              <a:solidFill>
                <a:srgbClr val="9D138D"/>
              </a:solidFill>
              <a:latin typeface="Arial" panose="020B0604020202020204" pitchFamily="34" charset="0"/>
            </a:endParaRPr>
          </a:p>
          <a:p>
            <a:pPr eaLnBrk="1" hangingPunct="1">
              <a:lnSpc>
                <a:spcPct val="100000"/>
              </a:lnSpc>
              <a:spcBef>
                <a:spcPct val="0"/>
              </a:spcBef>
              <a:buFontTx/>
              <a:buNone/>
            </a:pPr>
            <a:r>
              <a:rPr lang="en-US" altLang="zh-CN" dirty="0">
                <a:solidFill>
                  <a:srgbClr val="9D138D"/>
                </a:solidFill>
                <a:latin typeface="Arial" panose="020B0604020202020204" pitchFamily="34" charset="0"/>
              </a:rPr>
              <a:t>{</a:t>
            </a:r>
            <a:endParaRPr lang="zh-CN" altLang="zh-CN" dirty="0">
              <a:solidFill>
                <a:srgbClr val="9D138D"/>
              </a:solidFill>
              <a:latin typeface="Arial" panose="020B0604020202020204" pitchFamily="34" charset="0"/>
            </a:endParaRPr>
          </a:p>
          <a:p>
            <a:pPr eaLnBrk="1" hangingPunct="1">
              <a:lnSpc>
                <a:spcPct val="100000"/>
              </a:lnSpc>
              <a:spcBef>
                <a:spcPct val="0"/>
              </a:spcBef>
              <a:buFontTx/>
              <a:buNone/>
            </a:pPr>
            <a:r>
              <a:rPr lang="en-US" altLang="zh-CN" dirty="0">
                <a:solidFill>
                  <a:srgbClr val="9D138D"/>
                </a:solidFill>
                <a:latin typeface="Arial" panose="020B0604020202020204" pitchFamily="34" charset="0"/>
              </a:rPr>
              <a:t>     sum=</a:t>
            </a:r>
            <a:r>
              <a:rPr lang="en-US" altLang="zh-CN" dirty="0" err="1">
                <a:solidFill>
                  <a:srgbClr val="9D138D"/>
                </a:solidFill>
                <a:latin typeface="Arial" panose="020B0604020202020204" pitchFamily="34" charset="0"/>
              </a:rPr>
              <a:t>sum+i</a:t>
            </a:r>
            <a:r>
              <a:rPr lang="en-US" altLang="zh-CN" dirty="0">
                <a:solidFill>
                  <a:srgbClr val="9D138D"/>
                </a:solidFill>
                <a:latin typeface="Arial" panose="020B0604020202020204" pitchFamily="34" charset="0"/>
              </a:rPr>
              <a:t>;</a:t>
            </a:r>
            <a:endParaRPr lang="zh-CN" altLang="zh-CN" dirty="0">
              <a:solidFill>
                <a:srgbClr val="9D138D"/>
              </a:solidFill>
              <a:latin typeface="Arial" panose="020B0604020202020204" pitchFamily="34" charset="0"/>
            </a:endParaRPr>
          </a:p>
          <a:p>
            <a:pPr eaLnBrk="1" hangingPunct="1">
              <a:lnSpc>
                <a:spcPct val="100000"/>
              </a:lnSpc>
              <a:spcBef>
                <a:spcPct val="0"/>
              </a:spcBef>
              <a:buFontTx/>
              <a:buNone/>
            </a:pPr>
            <a:r>
              <a:rPr lang="en-US" altLang="zh-CN" dirty="0">
                <a:solidFill>
                  <a:srgbClr val="9D138D"/>
                </a:solidFill>
                <a:latin typeface="Arial" panose="020B0604020202020204" pitchFamily="34" charset="0"/>
              </a:rPr>
              <a:t>     </a:t>
            </a:r>
            <a:r>
              <a:rPr lang="en-US" altLang="zh-CN" dirty="0" err="1">
                <a:solidFill>
                  <a:srgbClr val="9D138D"/>
                </a:solidFill>
                <a:latin typeface="Arial" panose="020B0604020202020204" pitchFamily="34" charset="0"/>
              </a:rPr>
              <a:t>i</a:t>
            </a:r>
            <a:r>
              <a:rPr lang="en-US" altLang="zh-CN" dirty="0">
                <a:solidFill>
                  <a:srgbClr val="9D138D"/>
                </a:solidFill>
                <a:latin typeface="Arial" panose="020B0604020202020204" pitchFamily="34" charset="0"/>
              </a:rPr>
              <a:t>++;	</a:t>
            </a:r>
            <a:endParaRPr lang="zh-CN" altLang="zh-CN" dirty="0">
              <a:solidFill>
                <a:srgbClr val="9D138D"/>
              </a:solidFill>
              <a:latin typeface="Arial" panose="020B0604020202020204" pitchFamily="34" charset="0"/>
            </a:endParaRPr>
          </a:p>
          <a:p>
            <a:pPr eaLnBrk="1" hangingPunct="1">
              <a:lnSpc>
                <a:spcPct val="100000"/>
              </a:lnSpc>
              <a:spcBef>
                <a:spcPct val="0"/>
              </a:spcBef>
              <a:buFontTx/>
              <a:buNone/>
            </a:pPr>
            <a:r>
              <a:rPr lang="en-US" altLang="zh-CN" dirty="0">
                <a:solidFill>
                  <a:srgbClr val="9D138D"/>
                </a:solidFill>
                <a:latin typeface="Arial" panose="020B0604020202020204" pitchFamily="34" charset="0"/>
              </a:rPr>
              <a:t>}</a:t>
            </a:r>
            <a:endParaRPr lang="zh-CN" altLang="zh-CN" dirty="0">
              <a:solidFill>
                <a:srgbClr val="9D138D"/>
              </a:solidFill>
              <a:latin typeface="Arial" panose="020B0604020202020204" pitchFamily="34" charset="0"/>
            </a:endParaRPr>
          </a:p>
        </p:txBody>
      </p:sp>
      <p:sp>
        <p:nvSpPr>
          <p:cNvPr id="3072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5" name="线形标注 2 4"/>
          <p:cNvSpPr/>
          <p:nvPr/>
        </p:nvSpPr>
        <p:spPr bwMode="auto">
          <a:xfrm>
            <a:off x="4286250" y="3000375"/>
            <a:ext cx="4286250" cy="571500"/>
          </a:xfrm>
          <a:prstGeom prst="borderCallout2">
            <a:avLst>
              <a:gd name="adj1" fmla="val -1741"/>
              <a:gd name="adj2" fmla="val 51801"/>
              <a:gd name="adj3" fmla="val -57750"/>
              <a:gd name="adj4" fmla="val 45519"/>
              <a:gd name="adj5" fmla="val -124819"/>
              <a:gd name="adj6" fmla="val 24722"/>
            </a:avLst>
          </a:prstGeom>
          <a:solidFill>
            <a:schemeClr val="accent1"/>
          </a:solidFill>
          <a:ln w="38100" algn="ctr">
            <a:solidFill>
              <a:srgbClr val="FF0000"/>
            </a:solidFill>
            <a:miter lim="800000"/>
          </a:ln>
        </p:spPr>
        <p:txBody>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zh-CN" sz="2800">
                <a:solidFill>
                  <a:srgbClr val="0000CC"/>
                </a:solidFill>
                <a:latin typeface="Arial" panose="020B0604020202020204" pitchFamily="34" charset="0"/>
              </a:rPr>
              <a:t>用</a:t>
            </a:r>
            <a:r>
              <a:rPr lang="en-US" altLang="zh-CN" sz="2800">
                <a:solidFill>
                  <a:srgbClr val="0000CC"/>
                </a:solidFill>
                <a:latin typeface="Arial" panose="020B0604020202020204" pitchFamily="34" charset="0"/>
              </a:rPr>
              <a:t>for</a:t>
            </a:r>
            <a:r>
              <a:rPr lang="zh-CN" altLang="zh-CN" sz="2800">
                <a:solidFill>
                  <a:srgbClr val="0000CC"/>
                </a:solidFill>
                <a:latin typeface="Arial" panose="020B0604020202020204" pitchFamily="34" charset="0"/>
              </a:rPr>
              <a:t>语句</a:t>
            </a:r>
            <a:r>
              <a:rPr lang="zh-CN" altLang="en-US" sz="2800">
                <a:solidFill>
                  <a:srgbClr val="0000CC"/>
                </a:solidFill>
                <a:latin typeface="Arial" panose="020B0604020202020204" pitchFamily="34" charset="0"/>
              </a:rPr>
              <a:t>更</a:t>
            </a:r>
            <a:r>
              <a:rPr lang="zh-CN" altLang="zh-CN" sz="2800">
                <a:solidFill>
                  <a:srgbClr val="0000CC"/>
                </a:solidFill>
                <a:latin typeface="Arial" panose="020B0604020202020204" pitchFamily="34" charset="0"/>
              </a:rPr>
              <a:t>简单、方便</a:t>
            </a:r>
            <a:endParaRPr lang="zh-CN" altLang="en-US" sz="2800" b="0">
              <a:latin typeface="Arial" panose="020B0604020202020204" pitchFamily="34" charset="0"/>
            </a:endParaRPr>
          </a:p>
        </p:txBody>
      </p:sp>
      <p:pic>
        <p:nvPicPr>
          <p:cNvPr id="30726" name="图片 5" descr="Untitled.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animEffect transition="in" filter="blinds(horizontal)">
                                      <p:cBhvr>
                                        <p:cTn id="11" dur="500"/>
                                        <p:tgtEl>
                                          <p:spTgt spid="4">
                                            <p:txEl>
                                              <p:pRg st="3" end="3"/>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blinds(horizontal)">
                                      <p:cBhvr>
                                        <p:cTn id="15" dur="500"/>
                                        <p:tgtEl>
                                          <p:spTgt spid="4">
                                            <p:txEl>
                                              <p:pRg st="4" end="4"/>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blinds(horizontal)">
                                      <p:cBhvr>
                                        <p:cTn id="19" dur="500"/>
                                        <p:tgtEl>
                                          <p:spTgt spid="4">
                                            <p:txEl>
                                              <p:pRg st="5" end="5"/>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Effect transition="in" filter="blinds(horizontal)">
                                      <p:cBhvr>
                                        <p:cTn id="23" dur="500"/>
                                        <p:tgtEl>
                                          <p:spTgt spid="4">
                                            <p:txEl>
                                              <p:pRg st="6" end="6"/>
                                            </p:txEl>
                                          </p:spTgt>
                                        </p:tgtEl>
                                      </p:cBhvr>
                                    </p:animEffect>
                                  </p:childTnLst>
                                </p:cTn>
                              </p:par>
                            </p:childTnLst>
                          </p:cTn>
                        </p:par>
                        <p:par>
                          <p:cTn id="24" fill="hold">
                            <p:stCondLst>
                              <p:cond delay="2500"/>
                            </p:stCondLst>
                            <p:childTnLst>
                              <p:par>
                                <p:cTn id="25" presetID="3" presetClass="entr" presetSubtype="10" fill="hold" nodeType="after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blinds(horizontal)">
                                      <p:cBhvr>
                                        <p:cTn id="27" dur="500"/>
                                        <p:tgtEl>
                                          <p:spTgt spid="4">
                                            <p:txEl>
                                              <p:pRg st="7" end="7"/>
                                            </p:txEl>
                                          </p:spTgt>
                                        </p:tgtEl>
                                      </p:cBhvr>
                                    </p:animEffect>
                                  </p:childTnLst>
                                </p:cTn>
                              </p:par>
                            </p:childTnLst>
                          </p:cTn>
                        </p:par>
                        <p:par>
                          <p:cTn id="28" fill="hold">
                            <p:stCondLst>
                              <p:cond delay="3000"/>
                            </p:stCondLst>
                            <p:childTnLst>
                              <p:par>
                                <p:cTn id="29" presetID="3" presetClass="entr" presetSubtype="10" fill="hold" nodeType="after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blinds(horizontal)">
                                      <p:cBhvr>
                                        <p:cTn id="31" dur="500"/>
                                        <p:tgtEl>
                                          <p:spTgt spid="4">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blinds(horizontal)">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28625" y="649288"/>
            <a:ext cx="8429625" cy="831850"/>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5.4</a:t>
            </a:r>
            <a:r>
              <a:rPr lang="zh-CN"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用</a:t>
            </a:r>
            <a:r>
              <a:rPr lang="en-US"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for </a:t>
            </a:r>
            <a:r>
              <a:rPr lang="zh-CN"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语句实现循环</a:t>
            </a:r>
            <a:endParaRPr lang="zh-CN" altLang="en-US"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31747" name="Rectangle 3"/>
          <p:cNvSpPr txBox="1">
            <a:spLocks noChangeArrowheads="1"/>
          </p:cNvSpPr>
          <p:nvPr/>
        </p:nvSpPr>
        <p:spPr bwMode="auto">
          <a:xfrm>
            <a:off x="928688" y="2000250"/>
            <a:ext cx="7143750" cy="150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a:latin typeface="Arial" panose="020B0604020202020204" pitchFamily="34" charset="0"/>
              </a:rPr>
              <a:t>for(</a:t>
            </a:r>
            <a:r>
              <a:rPr lang="zh-CN" altLang="zh-CN">
                <a:latin typeface="Arial" panose="020B0604020202020204" pitchFamily="34" charset="0"/>
              </a:rPr>
              <a:t>表达式</a:t>
            </a:r>
            <a:r>
              <a:rPr lang="en-US" altLang="zh-CN">
                <a:latin typeface="Arial" panose="020B0604020202020204" pitchFamily="34" charset="0"/>
              </a:rPr>
              <a:t>1</a:t>
            </a:r>
            <a:r>
              <a:rPr lang="zh-CN" altLang="zh-CN">
                <a:latin typeface="Arial" panose="020B0604020202020204" pitchFamily="34" charset="0"/>
              </a:rPr>
              <a:t>；表达式</a:t>
            </a:r>
            <a:r>
              <a:rPr lang="en-US" altLang="zh-CN">
                <a:latin typeface="Arial" panose="020B0604020202020204" pitchFamily="34" charset="0"/>
              </a:rPr>
              <a:t>2</a:t>
            </a:r>
            <a:r>
              <a:rPr lang="zh-CN" altLang="zh-CN">
                <a:latin typeface="Arial" panose="020B0604020202020204" pitchFamily="34" charset="0"/>
              </a:rPr>
              <a:t>；表达式</a:t>
            </a:r>
            <a:r>
              <a:rPr lang="en-US" altLang="zh-CN">
                <a:latin typeface="Arial" panose="020B0604020202020204" pitchFamily="34" charset="0"/>
              </a:rPr>
              <a:t>3) </a:t>
            </a:r>
            <a:endParaRPr lang="zh-CN" altLang="zh-CN">
              <a:latin typeface="Arial" panose="020B0604020202020204" pitchFamily="34" charset="0"/>
            </a:endParaRPr>
          </a:p>
          <a:p>
            <a:pPr eaLnBrk="1" hangingPunct="1">
              <a:spcBef>
                <a:spcPct val="0"/>
              </a:spcBef>
              <a:buFontTx/>
              <a:buNone/>
            </a:pPr>
            <a:r>
              <a:rPr lang="en-US" altLang="zh-CN">
                <a:latin typeface="Arial" panose="020B0604020202020204" pitchFamily="34" charset="0"/>
              </a:rPr>
              <a:t>                </a:t>
            </a:r>
            <a:r>
              <a:rPr lang="zh-CN" altLang="zh-CN">
                <a:latin typeface="Arial" panose="020B0604020202020204" pitchFamily="34" charset="0"/>
              </a:rPr>
              <a:t>语句</a:t>
            </a:r>
            <a:endParaRPr lang="zh-CN" altLang="zh-CN">
              <a:latin typeface="Arial" panose="020B0604020202020204" pitchFamily="34" charset="0"/>
            </a:endParaRPr>
          </a:p>
        </p:txBody>
      </p:sp>
      <p:sp>
        <p:nvSpPr>
          <p:cNvPr id="3174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 name="线形标注 2 7"/>
          <p:cNvSpPr/>
          <p:nvPr/>
        </p:nvSpPr>
        <p:spPr bwMode="auto">
          <a:xfrm>
            <a:off x="3000375" y="3643313"/>
            <a:ext cx="3357563" cy="1143000"/>
          </a:xfrm>
          <a:prstGeom prst="borderCallout2">
            <a:avLst>
              <a:gd name="adj1" fmla="val -1741"/>
              <a:gd name="adj2" fmla="val 51801"/>
              <a:gd name="adj3" fmla="val -21690"/>
              <a:gd name="adj4" fmla="val 53606"/>
              <a:gd name="adj5" fmla="val -66435"/>
              <a:gd name="adj6" fmla="val 43935"/>
            </a:avLst>
          </a:prstGeom>
          <a:solidFill>
            <a:schemeClr val="accent1"/>
          </a:solidFill>
          <a:ln w="38100" algn="ctr">
            <a:solidFill>
              <a:srgbClr val="FF0000"/>
            </a:solidFill>
            <a:miter lim="800000"/>
          </a:ln>
        </p:spPr>
        <p:txBody>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en-US" sz="2800">
                <a:solidFill>
                  <a:srgbClr val="0000CC"/>
                </a:solidFill>
                <a:latin typeface="Arial" panose="020B0604020202020204" pitchFamily="34" charset="0"/>
              </a:rPr>
              <a:t>一个或两个或三个表达式均可以省略</a:t>
            </a:r>
            <a:endParaRPr lang="zh-CN" altLang="en-US" sz="2800" b="0">
              <a:latin typeface="Arial" panose="020B0604020202020204" pitchFamily="34" charset="0"/>
            </a:endParaRPr>
          </a:p>
        </p:txBody>
      </p:sp>
      <p:sp>
        <p:nvSpPr>
          <p:cNvPr id="7" name="矩形 6"/>
          <p:cNvSpPr>
            <a:spLocks noChangeArrowheads="1"/>
          </p:cNvSpPr>
          <p:nvPr/>
        </p:nvSpPr>
        <p:spPr bwMode="auto">
          <a:xfrm>
            <a:off x="1714500" y="2071688"/>
            <a:ext cx="1500188" cy="571500"/>
          </a:xfrm>
          <a:prstGeom prst="rect">
            <a:avLst/>
          </a:prstGeom>
          <a:noFill/>
          <a:ln w="38100"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 name="矩形 8"/>
          <p:cNvSpPr>
            <a:spLocks noChangeArrowheads="1"/>
          </p:cNvSpPr>
          <p:nvPr/>
        </p:nvSpPr>
        <p:spPr bwMode="auto">
          <a:xfrm>
            <a:off x="3571875" y="2071688"/>
            <a:ext cx="1500188" cy="571500"/>
          </a:xfrm>
          <a:prstGeom prst="rect">
            <a:avLst/>
          </a:prstGeom>
          <a:noFill/>
          <a:ln w="38100"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 name="矩形 9"/>
          <p:cNvSpPr>
            <a:spLocks noChangeArrowheads="1"/>
          </p:cNvSpPr>
          <p:nvPr/>
        </p:nvSpPr>
        <p:spPr bwMode="auto">
          <a:xfrm>
            <a:off x="5357813" y="2071688"/>
            <a:ext cx="1500187" cy="571500"/>
          </a:xfrm>
          <a:prstGeom prst="rect">
            <a:avLst/>
          </a:prstGeom>
          <a:noFill/>
          <a:ln w="38100"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pic>
        <p:nvPicPr>
          <p:cNvPr id="31753" name="图片 10" descr="Untitled.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28625" y="649288"/>
            <a:ext cx="8429625" cy="831850"/>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5.4</a:t>
            </a:r>
            <a:r>
              <a:rPr lang="zh-CN"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用</a:t>
            </a:r>
            <a:r>
              <a:rPr lang="en-US"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for </a:t>
            </a:r>
            <a:r>
              <a:rPr lang="zh-CN"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语句实现循环</a:t>
            </a:r>
            <a:endParaRPr lang="zh-CN" altLang="en-US"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32771" name="Rectangle 3"/>
          <p:cNvSpPr txBox="1">
            <a:spLocks noChangeArrowheads="1"/>
          </p:cNvSpPr>
          <p:nvPr/>
        </p:nvSpPr>
        <p:spPr bwMode="auto">
          <a:xfrm>
            <a:off x="1357313" y="1714500"/>
            <a:ext cx="6072187"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a:latin typeface="Arial" panose="020B0604020202020204" pitchFamily="34" charset="0"/>
              </a:rPr>
              <a:t>for (sum=0 ;  i&lt;=100;  i++) </a:t>
            </a:r>
            <a:endParaRPr lang="en-US" altLang="zh-CN">
              <a:latin typeface="Arial" panose="020B0604020202020204" pitchFamily="34" charset="0"/>
            </a:endParaRPr>
          </a:p>
          <a:p>
            <a:pPr eaLnBrk="1" hangingPunct="1">
              <a:spcBef>
                <a:spcPct val="0"/>
              </a:spcBef>
              <a:buFontTx/>
              <a:buNone/>
            </a:pPr>
            <a:r>
              <a:rPr lang="en-US" altLang="zh-CN">
                <a:latin typeface="Arial" panose="020B0604020202020204" pitchFamily="34" charset="0"/>
              </a:rPr>
              <a:t>             sum=sum+i;              </a:t>
            </a:r>
            <a:endParaRPr lang="zh-CN" altLang="zh-CN">
              <a:latin typeface="Arial" panose="020B0604020202020204" pitchFamily="34" charset="0"/>
            </a:endParaRPr>
          </a:p>
        </p:txBody>
      </p:sp>
      <p:sp>
        <p:nvSpPr>
          <p:cNvPr id="3277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 name="线形标注 2 7"/>
          <p:cNvSpPr/>
          <p:nvPr/>
        </p:nvSpPr>
        <p:spPr bwMode="auto">
          <a:xfrm>
            <a:off x="1571625" y="3214688"/>
            <a:ext cx="3143250" cy="1000125"/>
          </a:xfrm>
          <a:prstGeom prst="borderCallout2">
            <a:avLst>
              <a:gd name="adj1" fmla="val -2176"/>
              <a:gd name="adj2" fmla="val 21921"/>
              <a:gd name="adj3" fmla="val -39644"/>
              <a:gd name="adj4" fmla="val 17463"/>
              <a:gd name="adj5" fmla="val -85866"/>
              <a:gd name="adj6" fmla="val 32486"/>
            </a:avLst>
          </a:prstGeom>
          <a:solidFill>
            <a:schemeClr val="accent1"/>
          </a:solidFill>
          <a:ln w="38100" algn="ctr">
            <a:solidFill>
              <a:srgbClr val="FF0000"/>
            </a:solidFill>
            <a:miter lim="800000"/>
          </a:ln>
        </p:spPr>
        <p:txBody>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zh-CN" sz="2800">
                <a:solidFill>
                  <a:srgbClr val="0000CC"/>
                </a:solidFill>
                <a:latin typeface="Arial" panose="020B0604020202020204" pitchFamily="34" charset="0"/>
              </a:rPr>
              <a:t>与循环变量无关</a:t>
            </a:r>
            <a:endParaRPr lang="en-US" altLang="zh-CN" sz="2800">
              <a:solidFill>
                <a:srgbClr val="0000CC"/>
              </a:solidFill>
              <a:latin typeface="Arial" panose="020B0604020202020204" pitchFamily="34" charset="0"/>
            </a:endParaRPr>
          </a:p>
          <a:p>
            <a:pPr eaLnBrk="1" hangingPunct="1">
              <a:lnSpc>
                <a:spcPct val="100000"/>
              </a:lnSpc>
              <a:spcBef>
                <a:spcPct val="0"/>
              </a:spcBef>
              <a:buFontTx/>
              <a:buNone/>
            </a:pPr>
            <a:r>
              <a:rPr lang="zh-CN" altLang="en-US" sz="2800">
                <a:solidFill>
                  <a:srgbClr val="9D138D"/>
                </a:solidFill>
                <a:latin typeface="Arial" panose="020B0604020202020204" pitchFamily="34" charset="0"/>
              </a:rPr>
              <a:t>合法</a:t>
            </a:r>
            <a:endParaRPr lang="zh-CN" altLang="en-US" sz="2800">
              <a:solidFill>
                <a:srgbClr val="9D138D"/>
              </a:solidFill>
              <a:latin typeface="Arial" panose="020B0604020202020204" pitchFamily="34" charset="0"/>
            </a:endParaRPr>
          </a:p>
        </p:txBody>
      </p:sp>
      <p:sp>
        <p:nvSpPr>
          <p:cNvPr id="7" name="矩形 6"/>
          <p:cNvSpPr>
            <a:spLocks noChangeArrowheads="1"/>
          </p:cNvSpPr>
          <p:nvPr/>
        </p:nvSpPr>
        <p:spPr bwMode="auto">
          <a:xfrm>
            <a:off x="2143125" y="1785938"/>
            <a:ext cx="1428750" cy="571500"/>
          </a:xfrm>
          <a:prstGeom prst="rect">
            <a:avLst/>
          </a:prstGeom>
          <a:noFill/>
          <a:ln w="38100"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pic>
        <p:nvPicPr>
          <p:cNvPr id="32775" name="图片 8" descr="Untitled.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28625" y="649288"/>
            <a:ext cx="8429625" cy="831850"/>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5.4</a:t>
            </a:r>
            <a:r>
              <a:rPr lang="zh-CN"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用</a:t>
            </a:r>
            <a:r>
              <a:rPr lang="en-US"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for </a:t>
            </a:r>
            <a:r>
              <a:rPr lang="zh-CN"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语句实现循环</a:t>
            </a:r>
            <a:endParaRPr lang="zh-CN" altLang="en-US"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33795" name="Rectangle 3"/>
          <p:cNvSpPr txBox="1">
            <a:spLocks noChangeArrowheads="1"/>
          </p:cNvSpPr>
          <p:nvPr/>
        </p:nvSpPr>
        <p:spPr bwMode="auto">
          <a:xfrm>
            <a:off x="1357313" y="1714500"/>
            <a:ext cx="6072187"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a:latin typeface="Arial" panose="020B0604020202020204" pitchFamily="34" charset="0"/>
              </a:rPr>
              <a:t>for(sum=0,i=1 ; i&lt;=100; i++)       </a:t>
            </a:r>
            <a:endParaRPr lang="en-US" altLang="zh-CN">
              <a:latin typeface="Arial" panose="020B0604020202020204" pitchFamily="34" charset="0"/>
            </a:endParaRPr>
          </a:p>
          <a:p>
            <a:pPr eaLnBrk="1" hangingPunct="1">
              <a:spcBef>
                <a:spcPct val="0"/>
              </a:spcBef>
              <a:buFontTx/>
              <a:buNone/>
            </a:pPr>
            <a:r>
              <a:rPr lang="en-US" altLang="zh-CN">
                <a:latin typeface="Arial" panose="020B0604020202020204" pitchFamily="34" charset="0"/>
              </a:rPr>
              <a:t>         sum=sum+i;              </a:t>
            </a:r>
            <a:endParaRPr lang="zh-CN" altLang="zh-CN">
              <a:latin typeface="Arial" panose="020B0604020202020204" pitchFamily="34" charset="0"/>
            </a:endParaRPr>
          </a:p>
        </p:txBody>
      </p:sp>
      <p:sp>
        <p:nvSpPr>
          <p:cNvPr id="3379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 name="线形标注 2 7"/>
          <p:cNvSpPr/>
          <p:nvPr/>
        </p:nvSpPr>
        <p:spPr bwMode="auto">
          <a:xfrm>
            <a:off x="5214938" y="4786313"/>
            <a:ext cx="2286000" cy="1000125"/>
          </a:xfrm>
          <a:prstGeom prst="borderCallout2">
            <a:avLst>
              <a:gd name="adj1" fmla="val -926"/>
              <a:gd name="adj2" fmla="val 42644"/>
              <a:gd name="adj3" fmla="val -49662"/>
              <a:gd name="adj4" fmla="val 34199"/>
              <a:gd name="adj5" fmla="val -79602"/>
              <a:gd name="adj6" fmla="val 15301"/>
            </a:avLst>
          </a:prstGeom>
          <a:solidFill>
            <a:schemeClr val="accent1"/>
          </a:solidFill>
          <a:ln w="38100" algn="ctr">
            <a:solidFill>
              <a:srgbClr val="FF0000"/>
            </a:solidFill>
            <a:miter lim="800000"/>
          </a:ln>
        </p:spPr>
        <p:txBody>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zh-CN" sz="2800">
                <a:solidFill>
                  <a:srgbClr val="0000CC"/>
                </a:solidFill>
                <a:latin typeface="Arial" panose="020B0604020202020204" pitchFamily="34" charset="0"/>
              </a:rPr>
              <a:t>逗号表达式</a:t>
            </a:r>
            <a:endParaRPr lang="en-US" altLang="zh-CN" sz="2800">
              <a:solidFill>
                <a:srgbClr val="0000CC"/>
              </a:solidFill>
              <a:latin typeface="Arial" panose="020B0604020202020204" pitchFamily="34" charset="0"/>
            </a:endParaRPr>
          </a:p>
          <a:p>
            <a:pPr eaLnBrk="1" hangingPunct="1">
              <a:lnSpc>
                <a:spcPct val="100000"/>
              </a:lnSpc>
              <a:spcBef>
                <a:spcPct val="0"/>
              </a:spcBef>
              <a:buFontTx/>
              <a:buNone/>
            </a:pPr>
            <a:r>
              <a:rPr lang="zh-CN" altLang="en-US" sz="2800">
                <a:solidFill>
                  <a:srgbClr val="9D138D"/>
                </a:solidFill>
                <a:latin typeface="Arial" panose="020B0604020202020204" pitchFamily="34" charset="0"/>
              </a:rPr>
              <a:t>合法</a:t>
            </a:r>
            <a:endParaRPr lang="zh-CN" altLang="en-US" sz="2800">
              <a:solidFill>
                <a:srgbClr val="9D138D"/>
              </a:solidFill>
              <a:latin typeface="Arial" panose="020B0604020202020204" pitchFamily="34" charset="0"/>
            </a:endParaRPr>
          </a:p>
        </p:txBody>
      </p:sp>
      <p:sp>
        <p:nvSpPr>
          <p:cNvPr id="7" name="矩形 6"/>
          <p:cNvSpPr>
            <a:spLocks noChangeArrowheads="1"/>
          </p:cNvSpPr>
          <p:nvPr/>
        </p:nvSpPr>
        <p:spPr bwMode="auto">
          <a:xfrm>
            <a:off x="2143125" y="1785938"/>
            <a:ext cx="2000250" cy="571500"/>
          </a:xfrm>
          <a:prstGeom prst="rect">
            <a:avLst/>
          </a:prstGeom>
          <a:noFill/>
          <a:ln w="38100"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33799" name="Rectangle 3"/>
          <p:cNvSpPr txBox="1">
            <a:spLocks noChangeArrowheads="1"/>
          </p:cNvSpPr>
          <p:nvPr/>
        </p:nvSpPr>
        <p:spPr bwMode="auto">
          <a:xfrm>
            <a:off x="1357313" y="3286125"/>
            <a:ext cx="5357812"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a:latin typeface="Arial" panose="020B0604020202020204" pitchFamily="34" charset="0"/>
              </a:rPr>
              <a:t>for(i=0,j=100 ; i&lt;=j;  i++,j--  ) </a:t>
            </a:r>
            <a:endParaRPr lang="en-US" altLang="zh-CN">
              <a:latin typeface="Arial" panose="020B0604020202020204" pitchFamily="34" charset="0"/>
            </a:endParaRPr>
          </a:p>
          <a:p>
            <a:pPr eaLnBrk="1" hangingPunct="1">
              <a:spcBef>
                <a:spcPct val="0"/>
              </a:spcBef>
              <a:buFontTx/>
              <a:buNone/>
            </a:pPr>
            <a:r>
              <a:rPr lang="en-US" altLang="zh-CN">
                <a:latin typeface="Arial" panose="020B0604020202020204" pitchFamily="34" charset="0"/>
              </a:rPr>
              <a:t>       k=i+j</a:t>
            </a:r>
            <a:r>
              <a:rPr lang="zh-CN" altLang="zh-CN">
                <a:latin typeface="Arial" panose="020B0604020202020204" pitchFamily="34" charset="0"/>
              </a:rPr>
              <a:t>；</a:t>
            </a:r>
            <a:r>
              <a:rPr lang="en-US" altLang="zh-CN">
                <a:latin typeface="Arial" panose="020B0604020202020204" pitchFamily="34" charset="0"/>
              </a:rPr>
              <a:t>                      </a:t>
            </a:r>
            <a:endParaRPr lang="zh-CN" altLang="zh-CN">
              <a:latin typeface="Arial" panose="020B0604020202020204" pitchFamily="34" charset="0"/>
            </a:endParaRPr>
          </a:p>
        </p:txBody>
      </p:sp>
      <p:sp>
        <p:nvSpPr>
          <p:cNvPr id="12" name="矩形 11"/>
          <p:cNvSpPr>
            <a:spLocks noChangeArrowheads="1"/>
          </p:cNvSpPr>
          <p:nvPr/>
        </p:nvSpPr>
        <p:spPr bwMode="auto">
          <a:xfrm>
            <a:off x="2117725" y="3336925"/>
            <a:ext cx="1785938" cy="571500"/>
          </a:xfrm>
          <a:prstGeom prst="rect">
            <a:avLst/>
          </a:prstGeom>
          <a:noFill/>
          <a:ln w="38100"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3" name="矩形 12"/>
          <p:cNvSpPr>
            <a:spLocks noChangeArrowheads="1"/>
          </p:cNvSpPr>
          <p:nvPr/>
        </p:nvSpPr>
        <p:spPr bwMode="auto">
          <a:xfrm>
            <a:off x="5072063" y="3357563"/>
            <a:ext cx="1357312" cy="571500"/>
          </a:xfrm>
          <a:prstGeom prst="rect">
            <a:avLst/>
          </a:prstGeom>
          <a:noFill/>
          <a:ln w="38100"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pic>
        <p:nvPicPr>
          <p:cNvPr id="33802" name="图片 9" descr="Untitled.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linds(horizontal)">
                                      <p:cBhvr>
                                        <p:cTn id="11" dur="500"/>
                                        <p:tgtEl>
                                          <p:spTgt spid="12"/>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714375" y="785813"/>
            <a:ext cx="8001000" cy="830262"/>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5.1</a:t>
            </a:r>
            <a:r>
              <a:rPr lang="zh-CN"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为什么需要循环控制</a:t>
            </a:r>
            <a:endParaRPr lang="zh-CN" altLang="en-US"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4" name="Rectangle 3"/>
          <p:cNvSpPr txBox="1">
            <a:spLocks noChangeArrowheads="1"/>
          </p:cNvSpPr>
          <p:nvPr/>
        </p:nvSpPr>
        <p:spPr bwMode="auto">
          <a:xfrm>
            <a:off x="857250" y="1928813"/>
            <a:ext cx="7500938" cy="1428750"/>
          </a:xfrm>
          <a:prstGeom prst="rect">
            <a:avLst/>
          </a:prstGeom>
          <a:noFill/>
          <a:ln w="9525">
            <a:noFill/>
            <a:miter lim="800000"/>
          </a:ln>
        </p:spPr>
        <p:txBody>
          <a:bodyPr/>
          <a:lstStyle/>
          <a:p>
            <a:pPr marL="342900" indent="-342900" eaLnBrk="0" hangingPunct="0">
              <a:lnSpc>
                <a:spcPct val="120000"/>
              </a:lnSpc>
              <a:spcBef>
                <a:spcPct val="20000"/>
              </a:spcBef>
              <a:buFont typeface="Wingdings" panose="05000000000000000000" pitchFamily="2" charset="2"/>
              <a:buChar char="Ø"/>
              <a:defRPr/>
            </a:pPr>
            <a:r>
              <a:rPr lang="zh-CN" altLang="en-US" sz="3200" b="1" kern="0" dirty="0">
                <a:latin typeface="+mn-lt"/>
                <a:ea typeface="+mn-ea"/>
              </a:rPr>
              <a:t>例如：全班有</a:t>
            </a:r>
            <a:r>
              <a:rPr lang="en-US" altLang="zh-CN" sz="3200" b="1" kern="0" dirty="0">
                <a:latin typeface="+mn-lt"/>
                <a:ea typeface="+mn-ea"/>
              </a:rPr>
              <a:t>50</a:t>
            </a:r>
            <a:r>
              <a:rPr lang="zh-CN" altLang="zh-CN" sz="3200" b="1" kern="0" dirty="0">
                <a:latin typeface="+mn-lt"/>
                <a:ea typeface="+mn-ea"/>
              </a:rPr>
              <a:t>个学生</a:t>
            </a:r>
            <a:r>
              <a:rPr lang="zh-CN" altLang="en-US" sz="3200" b="1" kern="0" dirty="0">
                <a:latin typeface="+mn-lt"/>
                <a:ea typeface="+mn-ea"/>
              </a:rPr>
              <a:t>，统计各学生三门课</a:t>
            </a:r>
            <a:r>
              <a:rPr lang="zh-CN" altLang="zh-CN" sz="3200" b="1" kern="0" dirty="0">
                <a:latin typeface="+mn-lt"/>
                <a:ea typeface="+mn-ea"/>
              </a:rPr>
              <a:t>的平均成绩</a:t>
            </a:r>
            <a:r>
              <a:rPr lang="zh-CN" altLang="en-US" sz="3200" b="1" kern="0" dirty="0">
                <a:latin typeface="+mn-lt"/>
                <a:ea typeface="+mn-ea"/>
              </a:rPr>
              <a:t>。</a:t>
            </a:r>
            <a:endParaRPr lang="en-US" altLang="zh-CN" sz="3200" b="1" kern="0" dirty="0">
              <a:latin typeface="+mn-lt"/>
              <a:ea typeface="+mn-ea"/>
            </a:endParaRPr>
          </a:p>
        </p:txBody>
      </p:sp>
      <p:pic>
        <p:nvPicPr>
          <p:cNvPr id="7172" name="图片 4" descr="Untitled.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28625" y="649288"/>
            <a:ext cx="8429625" cy="831850"/>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5.4</a:t>
            </a:r>
            <a:r>
              <a:rPr lang="zh-CN"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用</a:t>
            </a:r>
            <a:r>
              <a:rPr lang="en-US"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for </a:t>
            </a:r>
            <a:r>
              <a:rPr lang="zh-CN"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语句实现循环</a:t>
            </a:r>
            <a:endParaRPr lang="zh-CN" altLang="en-US"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34819" name="Rectangle 3"/>
          <p:cNvSpPr txBox="1">
            <a:spLocks noChangeArrowheads="1"/>
          </p:cNvSpPr>
          <p:nvPr/>
        </p:nvSpPr>
        <p:spPr bwMode="auto">
          <a:xfrm>
            <a:off x="1357313" y="1714500"/>
            <a:ext cx="6572250"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a:solidFill>
                  <a:srgbClr val="FF0000"/>
                </a:solidFill>
                <a:latin typeface="Arial" panose="020B0604020202020204" pitchFamily="34" charset="0"/>
              </a:rPr>
              <a:t>for(i=0; (c=getchar())!=’\n</a:t>
            </a:r>
            <a:r>
              <a:rPr lang="zh-CN" altLang="zh-CN">
                <a:solidFill>
                  <a:srgbClr val="FF0000"/>
                </a:solidFill>
                <a:latin typeface="Arial" panose="020B0604020202020204" pitchFamily="34" charset="0"/>
              </a:rPr>
              <a:t>′</a:t>
            </a:r>
            <a:r>
              <a:rPr lang="en-US" altLang="zh-CN">
                <a:solidFill>
                  <a:srgbClr val="FF0000"/>
                </a:solidFill>
                <a:latin typeface="Arial" panose="020B0604020202020204" pitchFamily="34" charset="0"/>
              </a:rPr>
              <a:t>; i+=c)</a:t>
            </a:r>
            <a:endParaRPr lang="en-US" altLang="zh-CN">
              <a:solidFill>
                <a:srgbClr val="FF0000"/>
              </a:solidFill>
              <a:latin typeface="Arial" panose="020B0604020202020204" pitchFamily="34" charset="0"/>
            </a:endParaRPr>
          </a:p>
          <a:p>
            <a:pPr eaLnBrk="1" hangingPunct="1">
              <a:spcBef>
                <a:spcPct val="0"/>
              </a:spcBef>
              <a:buFontTx/>
              <a:buNone/>
            </a:pPr>
            <a:r>
              <a:rPr lang="en-US" altLang="zh-CN" sz="3600">
                <a:solidFill>
                  <a:srgbClr val="FF0000"/>
                </a:solidFill>
                <a:latin typeface="Arial" panose="020B0604020202020204" pitchFamily="34" charset="0"/>
              </a:rPr>
              <a:t>         ;     </a:t>
            </a:r>
            <a:endParaRPr lang="zh-CN" altLang="zh-CN" sz="3600">
              <a:solidFill>
                <a:srgbClr val="FF0000"/>
              </a:solidFill>
              <a:latin typeface="Arial" panose="020B0604020202020204" pitchFamily="34" charset="0"/>
            </a:endParaRPr>
          </a:p>
        </p:txBody>
      </p:sp>
      <p:sp>
        <p:nvSpPr>
          <p:cNvPr id="3482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 name="线形标注 2 7"/>
          <p:cNvSpPr/>
          <p:nvPr/>
        </p:nvSpPr>
        <p:spPr bwMode="auto">
          <a:xfrm>
            <a:off x="6143625" y="5143500"/>
            <a:ext cx="1857375" cy="642938"/>
          </a:xfrm>
          <a:prstGeom prst="borderCallout2">
            <a:avLst>
              <a:gd name="adj1" fmla="val -926"/>
              <a:gd name="adj2" fmla="val 42644"/>
              <a:gd name="adj3" fmla="val -84731"/>
              <a:gd name="adj4" fmla="val 50384"/>
              <a:gd name="adj5" fmla="val -165324"/>
              <a:gd name="adj6" fmla="val 16648"/>
            </a:avLst>
          </a:prstGeom>
          <a:solidFill>
            <a:schemeClr val="accent1"/>
          </a:solidFill>
          <a:ln w="38100" algn="ctr">
            <a:solidFill>
              <a:srgbClr val="FF0000"/>
            </a:solidFill>
            <a:miter lim="800000"/>
          </a:ln>
        </p:spPr>
        <p:txBody>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a:solidFill>
                  <a:srgbClr val="0000CC"/>
                </a:solidFill>
                <a:latin typeface="Arial" panose="020B0604020202020204" pitchFamily="34" charset="0"/>
              </a:rPr>
              <a:t>合法</a:t>
            </a:r>
            <a:endParaRPr lang="zh-CN" altLang="en-US">
              <a:solidFill>
                <a:srgbClr val="0000CC"/>
              </a:solidFill>
              <a:latin typeface="Arial" panose="020B0604020202020204" pitchFamily="34" charset="0"/>
            </a:endParaRPr>
          </a:p>
        </p:txBody>
      </p:sp>
      <p:sp>
        <p:nvSpPr>
          <p:cNvPr id="34822" name="Rectangle 3"/>
          <p:cNvSpPr txBox="1">
            <a:spLocks noChangeArrowheads="1"/>
          </p:cNvSpPr>
          <p:nvPr/>
        </p:nvSpPr>
        <p:spPr bwMode="auto">
          <a:xfrm>
            <a:off x="1357313" y="3286125"/>
            <a:ext cx="6215062"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a:solidFill>
                  <a:srgbClr val="9D138D"/>
                </a:solidFill>
                <a:latin typeface="Arial" panose="020B0604020202020204" pitchFamily="34" charset="0"/>
              </a:rPr>
              <a:t>for(      ; (c=getchar())!=’\n’;     )</a:t>
            </a:r>
            <a:endParaRPr lang="zh-CN" altLang="zh-CN">
              <a:solidFill>
                <a:srgbClr val="9D138D"/>
              </a:solidFill>
              <a:latin typeface="Arial" panose="020B0604020202020204" pitchFamily="34" charset="0"/>
            </a:endParaRPr>
          </a:p>
          <a:p>
            <a:pPr eaLnBrk="1" hangingPunct="1">
              <a:lnSpc>
                <a:spcPct val="100000"/>
              </a:lnSpc>
              <a:spcBef>
                <a:spcPct val="0"/>
              </a:spcBef>
              <a:buFontTx/>
              <a:buNone/>
            </a:pPr>
            <a:r>
              <a:rPr lang="en-US" altLang="zh-CN">
                <a:solidFill>
                  <a:srgbClr val="9D138D"/>
                </a:solidFill>
                <a:latin typeface="Arial" panose="020B0604020202020204" pitchFamily="34" charset="0"/>
              </a:rPr>
              <a:t>          printf(</a:t>
            </a:r>
            <a:r>
              <a:rPr lang="zh-CN" altLang="zh-CN">
                <a:solidFill>
                  <a:srgbClr val="9D138D"/>
                </a:solidFill>
                <a:latin typeface="Arial" panose="020B0604020202020204" pitchFamily="34" charset="0"/>
              </a:rPr>
              <a:t>″</a:t>
            </a:r>
            <a:r>
              <a:rPr lang="en-US" altLang="zh-CN">
                <a:solidFill>
                  <a:srgbClr val="9D138D"/>
                </a:solidFill>
                <a:latin typeface="Arial" panose="020B0604020202020204" pitchFamily="34" charset="0"/>
              </a:rPr>
              <a:t>%c</a:t>
            </a:r>
            <a:r>
              <a:rPr lang="zh-CN" altLang="zh-CN">
                <a:solidFill>
                  <a:srgbClr val="9D138D"/>
                </a:solidFill>
                <a:latin typeface="Arial" panose="020B0604020202020204" pitchFamily="34" charset="0"/>
              </a:rPr>
              <a:t>″，</a:t>
            </a:r>
            <a:r>
              <a:rPr lang="en-US" altLang="zh-CN">
                <a:solidFill>
                  <a:srgbClr val="9D138D"/>
                </a:solidFill>
                <a:latin typeface="Arial" panose="020B0604020202020204" pitchFamily="34" charset="0"/>
              </a:rPr>
              <a:t>c);        </a:t>
            </a:r>
            <a:endParaRPr lang="zh-CN" altLang="zh-CN">
              <a:solidFill>
                <a:srgbClr val="9D138D"/>
              </a:solidFill>
              <a:latin typeface="Arial" panose="020B0604020202020204" pitchFamily="34" charset="0"/>
            </a:endParaRPr>
          </a:p>
        </p:txBody>
      </p:sp>
      <p:pic>
        <p:nvPicPr>
          <p:cNvPr id="34823" name="图片 6" descr="Untitled.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28625" y="649288"/>
            <a:ext cx="8429625" cy="831850"/>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5.5</a:t>
            </a:r>
            <a:r>
              <a:rPr lang="zh-CN"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循环的嵌套</a:t>
            </a:r>
            <a:endParaRPr lang="zh-CN" altLang="en-US"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36867" name="Rectangle 3"/>
          <p:cNvSpPr txBox="1">
            <a:spLocks noChangeArrowheads="1"/>
          </p:cNvSpPr>
          <p:nvPr/>
        </p:nvSpPr>
        <p:spPr bwMode="auto">
          <a:xfrm>
            <a:off x="857250" y="1714500"/>
            <a:ext cx="7500938" cy="421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spcBef>
                <a:spcPct val="0"/>
              </a:spcBef>
            </a:pPr>
            <a:r>
              <a:rPr lang="zh-CN" altLang="zh-CN">
                <a:latin typeface="Arial" panose="020B0604020202020204" pitchFamily="34" charset="0"/>
              </a:rPr>
              <a:t>一个循环体内又包含另一个完整的循环结构，称为</a:t>
            </a:r>
            <a:r>
              <a:rPr lang="zh-CN" altLang="zh-CN">
                <a:solidFill>
                  <a:srgbClr val="C00000"/>
                </a:solidFill>
                <a:latin typeface="Arial" panose="020B0604020202020204" pitchFamily="34" charset="0"/>
              </a:rPr>
              <a:t>循环的嵌套</a:t>
            </a:r>
            <a:endParaRPr lang="en-US" altLang="zh-CN">
              <a:solidFill>
                <a:srgbClr val="C00000"/>
              </a:solidFill>
              <a:latin typeface="Arial" panose="020B0604020202020204" pitchFamily="34" charset="0"/>
            </a:endParaRPr>
          </a:p>
          <a:p>
            <a:pPr eaLnBrk="1" hangingPunct="1">
              <a:spcBef>
                <a:spcPct val="0"/>
              </a:spcBef>
            </a:pPr>
            <a:r>
              <a:rPr lang="zh-CN" altLang="zh-CN">
                <a:latin typeface="Arial" panose="020B0604020202020204" pitchFamily="34" charset="0"/>
              </a:rPr>
              <a:t>内嵌的循环中还可以嵌套循环，这就是多层循环</a:t>
            </a:r>
            <a:endParaRPr lang="en-US" altLang="zh-CN">
              <a:latin typeface="Arial" panose="020B0604020202020204" pitchFamily="34" charset="0"/>
            </a:endParaRPr>
          </a:p>
          <a:p>
            <a:pPr eaLnBrk="1" hangingPunct="1">
              <a:spcBef>
                <a:spcPct val="0"/>
              </a:spcBef>
            </a:pPr>
            <a:r>
              <a:rPr lang="en-US" altLang="zh-CN">
                <a:latin typeface="Arial" panose="020B0604020202020204" pitchFamily="34" charset="0"/>
              </a:rPr>
              <a:t>3</a:t>
            </a:r>
            <a:r>
              <a:rPr lang="zh-CN" altLang="zh-CN">
                <a:latin typeface="Arial" panose="020B0604020202020204" pitchFamily="34" charset="0"/>
              </a:rPr>
              <a:t>种循环</a:t>
            </a:r>
            <a:r>
              <a:rPr lang="en-US" altLang="zh-CN">
                <a:latin typeface="Arial" panose="020B0604020202020204" pitchFamily="34" charset="0"/>
              </a:rPr>
              <a:t>(while</a:t>
            </a:r>
            <a:r>
              <a:rPr lang="zh-CN" altLang="zh-CN">
                <a:latin typeface="Arial" panose="020B0604020202020204" pitchFamily="34" charset="0"/>
              </a:rPr>
              <a:t>循环、</a:t>
            </a:r>
            <a:r>
              <a:rPr lang="en-US" altLang="zh-CN">
                <a:latin typeface="Arial" panose="020B0604020202020204" pitchFamily="34" charset="0"/>
              </a:rPr>
              <a:t>do</a:t>
            </a:r>
            <a:r>
              <a:rPr lang="zh-CN" altLang="zh-CN">
                <a:latin typeface="Arial" panose="020B0604020202020204" pitchFamily="34" charset="0"/>
              </a:rPr>
              <a:t>…</a:t>
            </a:r>
            <a:r>
              <a:rPr lang="en-US" altLang="zh-CN">
                <a:latin typeface="Arial" panose="020B0604020202020204" pitchFamily="34" charset="0"/>
              </a:rPr>
              <a:t>while</a:t>
            </a:r>
            <a:r>
              <a:rPr lang="zh-CN" altLang="zh-CN">
                <a:latin typeface="Arial" panose="020B0604020202020204" pitchFamily="34" charset="0"/>
              </a:rPr>
              <a:t>循环和</a:t>
            </a:r>
            <a:r>
              <a:rPr lang="en-US" altLang="zh-CN">
                <a:latin typeface="Arial" panose="020B0604020202020204" pitchFamily="34" charset="0"/>
              </a:rPr>
              <a:t>for</a:t>
            </a:r>
            <a:r>
              <a:rPr lang="zh-CN" altLang="zh-CN">
                <a:latin typeface="Arial" panose="020B0604020202020204" pitchFamily="34" charset="0"/>
              </a:rPr>
              <a:t>循环</a:t>
            </a:r>
            <a:r>
              <a:rPr lang="en-US" altLang="zh-CN">
                <a:latin typeface="Arial" panose="020B0604020202020204" pitchFamily="34" charset="0"/>
              </a:rPr>
              <a:t>)</a:t>
            </a:r>
            <a:r>
              <a:rPr lang="zh-CN" altLang="zh-CN">
                <a:latin typeface="Arial" panose="020B0604020202020204" pitchFamily="34" charset="0"/>
              </a:rPr>
              <a:t>可以互相嵌套</a:t>
            </a:r>
            <a:endParaRPr lang="en-US" altLang="zh-CN" sz="2800">
              <a:latin typeface="Arial" panose="020B0604020202020204" pitchFamily="34" charset="0"/>
            </a:endParaRPr>
          </a:p>
        </p:txBody>
      </p:sp>
      <p:sp>
        <p:nvSpPr>
          <p:cNvPr id="3686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pic>
        <p:nvPicPr>
          <p:cNvPr id="36869" name="图片 4" descr="Untitled.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28625" y="649288"/>
            <a:ext cx="8429625" cy="831850"/>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5.6</a:t>
            </a:r>
            <a:r>
              <a:rPr lang="zh-CN"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几种循环的比较</a:t>
            </a:r>
            <a:endParaRPr lang="zh-CN" altLang="en-US"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37891" name="Rectangle 3"/>
          <p:cNvSpPr txBox="1">
            <a:spLocks noChangeArrowheads="1"/>
          </p:cNvSpPr>
          <p:nvPr/>
        </p:nvSpPr>
        <p:spPr bwMode="auto">
          <a:xfrm>
            <a:off x="857250" y="1714500"/>
            <a:ext cx="7500938" cy="435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a:latin typeface="Arial" panose="020B0604020202020204" pitchFamily="34" charset="0"/>
              </a:rPr>
              <a:t>(1)</a:t>
            </a:r>
            <a:r>
              <a:rPr lang="zh-CN" altLang="zh-CN">
                <a:latin typeface="Arial" panose="020B0604020202020204" pitchFamily="34" charset="0"/>
              </a:rPr>
              <a:t>一般情况下</a:t>
            </a:r>
            <a:r>
              <a:rPr lang="zh-CN" altLang="en-US">
                <a:latin typeface="Arial" panose="020B0604020202020204" pitchFamily="34" charset="0"/>
              </a:rPr>
              <a:t>，</a:t>
            </a:r>
            <a:r>
              <a:rPr lang="en-US" altLang="zh-CN">
                <a:latin typeface="Arial" panose="020B0604020202020204" pitchFamily="34" charset="0"/>
              </a:rPr>
              <a:t>3</a:t>
            </a:r>
            <a:r>
              <a:rPr lang="zh-CN" altLang="zh-CN">
                <a:latin typeface="Arial" panose="020B0604020202020204" pitchFamily="34" charset="0"/>
              </a:rPr>
              <a:t>种循环可以互相代替</a:t>
            </a:r>
            <a:endParaRPr lang="zh-CN" altLang="zh-CN">
              <a:latin typeface="Arial" panose="020B0604020202020204" pitchFamily="34" charset="0"/>
            </a:endParaRPr>
          </a:p>
          <a:p>
            <a:pPr eaLnBrk="1" hangingPunct="1">
              <a:spcBef>
                <a:spcPct val="0"/>
              </a:spcBef>
              <a:buFontTx/>
              <a:buNone/>
            </a:pPr>
            <a:r>
              <a:rPr lang="en-US" altLang="zh-CN">
                <a:latin typeface="Arial" panose="020B0604020202020204" pitchFamily="34" charset="0"/>
              </a:rPr>
              <a:t>(2) </a:t>
            </a:r>
            <a:r>
              <a:rPr lang="zh-CN" altLang="zh-CN">
                <a:latin typeface="Arial" panose="020B0604020202020204" pitchFamily="34" charset="0"/>
              </a:rPr>
              <a:t>在</a:t>
            </a:r>
            <a:r>
              <a:rPr lang="en-US" altLang="zh-CN">
                <a:latin typeface="Arial" panose="020B0604020202020204" pitchFamily="34" charset="0"/>
              </a:rPr>
              <a:t>while</a:t>
            </a:r>
            <a:r>
              <a:rPr lang="zh-CN" altLang="zh-CN">
                <a:latin typeface="Arial" panose="020B0604020202020204" pitchFamily="34" charset="0"/>
              </a:rPr>
              <a:t>和</a:t>
            </a:r>
            <a:r>
              <a:rPr lang="en-US" altLang="zh-CN">
                <a:latin typeface="Arial" panose="020B0604020202020204" pitchFamily="34" charset="0"/>
              </a:rPr>
              <a:t>do---while</a:t>
            </a:r>
            <a:r>
              <a:rPr lang="zh-CN" altLang="zh-CN">
                <a:latin typeface="Arial" panose="020B0604020202020204" pitchFamily="34" charset="0"/>
              </a:rPr>
              <a:t>循环中，循环体</a:t>
            </a:r>
            <a:r>
              <a:rPr lang="zh-CN" altLang="en-US">
                <a:latin typeface="Arial" panose="020B0604020202020204" pitchFamily="34" charset="0"/>
              </a:rPr>
              <a:t>应</a:t>
            </a:r>
            <a:r>
              <a:rPr lang="zh-CN" altLang="zh-CN">
                <a:latin typeface="Arial" panose="020B0604020202020204" pitchFamily="34" charset="0"/>
              </a:rPr>
              <a:t>包含使循环趋于结束的语句。</a:t>
            </a:r>
            <a:endParaRPr lang="zh-CN" altLang="zh-CN">
              <a:latin typeface="Arial" panose="020B0604020202020204" pitchFamily="34" charset="0"/>
            </a:endParaRPr>
          </a:p>
          <a:p>
            <a:pPr eaLnBrk="1" hangingPunct="1">
              <a:spcBef>
                <a:spcPct val="0"/>
              </a:spcBef>
              <a:buFontTx/>
              <a:buNone/>
            </a:pPr>
            <a:r>
              <a:rPr lang="en-US" altLang="zh-CN">
                <a:latin typeface="Arial" panose="020B0604020202020204" pitchFamily="34" charset="0"/>
              </a:rPr>
              <a:t>(3) </a:t>
            </a:r>
            <a:r>
              <a:rPr lang="zh-CN" altLang="zh-CN">
                <a:latin typeface="Arial" panose="020B0604020202020204" pitchFamily="34" charset="0"/>
              </a:rPr>
              <a:t>用</a:t>
            </a:r>
            <a:r>
              <a:rPr lang="en-US" altLang="zh-CN">
                <a:latin typeface="Arial" panose="020B0604020202020204" pitchFamily="34" charset="0"/>
              </a:rPr>
              <a:t>while</a:t>
            </a:r>
            <a:r>
              <a:rPr lang="zh-CN" altLang="zh-CN">
                <a:latin typeface="Arial" panose="020B0604020202020204" pitchFamily="34" charset="0"/>
              </a:rPr>
              <a:t>和</a:t>
            </a:r>
            <a:r>
              <a:rPr lang="en-US" altLang="zh-CN">
                <a:latin typeface="Arial" panose="020B0604020202020204" pitchFamily="34" charset="0"/>
              </a:rPr>
              <a:t>do---while</a:t>
            </a:r>
            <a:r>
              <a:rPr lang="zh-CN" altLang="zh-CN">
                <a:latin typeface="Arial" panose="020B0604020202020204" pitchFamily="34" charset="0"/>
              </a:rPr>
              <a:t>循环时，循环变量初始化的操作应在</a:t>
            </a:r>
            <a:r>
              <a:rPr lang="en-US" altLang="zh-CN">
                <a:latin typeface="Arial" panose="020B0604020202020204" pitchFamily="34" charset="0"/>
              </a:rPr>
              <a:t>while</a:t>
            </a:r>
            <a:r>
              <a:rPr lang="zh-CN" altLang="zh-CN">
                <a:latin typeface="Arial" panose="020B0604020202020204" pitchFamily="34" charset="0"/>
              </a:rPr>
              <a:t>和</a:t>
            </a:r>
            <a:r>
              <a:rPr lang="en-US" altLang="zh-CN">
                <a:latin typeface="Arial" panose="020B0604020202020204" pitchFamily="34" charset="0"/>
              </a:rPr>
              <a:t>do---while</a:t>
            </a:r>
            <a:r>
              <a:rPr lang="zh-CN" altLang="zh-CN">
                <a:latin typeface="Arial" panose="020B0604020202020204" pitchFamily="34" charset="0"/>
              </a:rPr>
              <a:t>语句之前完成。而</a:t>
            </a:r>
            <a:r>
              <a:rPr lang="en-US" altLang="zh-CN">
                <a:latin typeface="Arial" panose="020B0604020202020204" pitchFamily="34" charset="0"/>
              </a:rPr>
              <a:t>for</a:t>
            </a:r>
            <a:r>
              <a:rPr lang="zh-CN" altLang="zh-CN">
                <a:latin typeface="Arial" panose="020B0604020202020204" pitchFamily="34" charset="0"/>
              </a:rPr>
              <a:t>语句可以在表达式</a:t>
            </a:r>
            <a:r>
              <a:rPr lang="en-US" altLang="zh-CN">
                <a:latin typeface="Arial" panose="020B0604020202020204" pitchFamily="34" charset="0"/>
              </a:rPr>
              <a:t>1</a:t>
            </a:r>
            <a:r>
              <a:rPr lang="zh-CN" altLang="zh-CN">
                <a:latin typeface="Arial" panose="020B0604020202020204" pitchFamily="34" charset="0"/>
              </a:rPr>
              <a:t>中实现循环变量的初始化。</a:t>
            </a:r>
            <a:endParaRPr lang="zh-CN" altLang="zh-CN">
              <a:latin typeface="Arial" panose="020B0604020202020204" pitchFamily="34" charset="0"/>
            </a:endParaRPr>
          </a:p>
        </p:txBody>
      </p:sp>
      <p:sp>
        <p:nvSpPr>
          <p:cNvPr id="3789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pic>
        <p:nvPicPr>
          <p:cNvPr id="37893" name="图片 4" descr="Untitled.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blinds(horizontal)">
                                      <p:cBhvr>
                                        <p:cTn id="7" dur="500"/>
                                        <p:tgtEl>
                                          <p:spTgt spid="37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891">
                                            <p:txEl>
                                              <p:pRg st="1" end="1"/>
                                            </p:txEl>
                                          </p:spTgt>
                                        </p:tgtEl>
                                        <p:attrNameLst>
                                          <p:attrName>style.visibility</p:attrName>
                                        </p:attrNameLst>
                                      </p:cBhvr>
                                      <p:to>
                                        <p:strVal val="visible"/>
                                      </p:to>
                                    </p:set>
                                    <p:animEffect transition="in" filter="blinds(horizontal)">
                                      <p:cBhvr>
                                        <p:cTn id="12" dur="500"/>
                                        <p:tgtEl>
                                          <p:spTgt spid="378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891">
                                            <p:txEl>
                                              <p:pRg st="2" end="2"/>
                                            </p:txEl>
                                          </p:spTgt>
                                        </p:tgtEl>
                                        <p:attrNameLst>
                                          <p:attrName>style.visibility</p:attrName>
                                        </p:attrNameLst>
                                      </p:cBhvr>
                                      <p:to>
                                        <p:strVal val="visible"/>
                                      </p:to>
                                    </p:set>
                                    <p:animEffect transition="in" filter="blinds(horizontal)">
                                      <p:cBhvr>
                                        <p:cTn id="17" dur="500"/>
                                        <p:tgtEl>
                                          <p:spTgt spid="378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pPr algn="l"/>
            <a:r>
              <a:rPr lang="zh-CN" altLang="en-US"/>
              <a:t>练习</a:t>
            </a:r>
            <a:endParaRPr lang="zh-CN" altLang="en-US"/>
          </a:p>
        </p:txBody>
      </p:sp>
      <p:sp>
        <p:nvSpPr>
          <p:cNvPr id="35843" name="内容占位符 2"/>
          <p:cNvSpPr>
            <a:spLocks noGrp="1"/>
          </p:cNvSpPr>
          <p:nvPr>
            <p:ph idx="1"/>
          </p:nvPr>
        </p:nvSpPr>
        <p:spPr/>
        <p:txBody>
          <a:bodyPr/>
          <a:lstStyle/>
          <a:p>
            <a:r>
              <a:rPr lang="zh-CN" altLang="en-US" dirty="0"/>
              <a:t>显示前</a:t>
            </a:r>
            <a:r>
              <a:rPr lang="en-US" altLang="zh-CN" dirty="0"/>
              <a:t>100</a:t>
            </a:r>
            <a:r>
              <a:rPr lang="zh-CN" altLang="en-US" dirty="0"/>
              <a:t>个数的平方和立方。</a:t>
            </a:r>
            <a:endParaRPr lang="en-US" altLang="zh-CN" dirty="0"/>
          </a:p>
          <a:p>
            <a:pPr>
              <a:buFont typeface="Wingdings" panose="05000000000000000000" pitchFamily="2" charset="2"/>
              <a:buNone/>
            </a:pPr>
            <a:r>
              <a:rPr lang="zh-CN" altLang="en-US" dirty="0"/>
              <a:t>（用</a:t>
            </a:r>
            <a:r>
              <a:rPr lang="en-US" altLang="zh-CN" dirty="0">
                <a:solidFill>
                  <a:srgbClr val="FF0000"/>
                </a:solidFill>
              </a:rPr>
              <a:t>for</a:t>
            </a:r>
            <a:r>
              <a:rPr lang="zh-CN" altLang="en-US"/>
              <a:t>语句）</a:t>
            </a:r>
            <a:endParaRPr lang="en-US" altLang="zh-CN" dirty="0"/>
          </a:p>
        </p:txBody>
      </p:sp>
      <p:pic>
        <p:nvPicPr>
          <p:cNvPr id="10138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50025" y="71438"/>
            <a:ext cx="2451100" cy="657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3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533400" y="218728"/>
            <a:ext cx="8162925" cy="762000"/>
          </a:xfrm>
        </p:spPr>
        <p:txBody>
          <a:bodyPr/>
          <a:lstStyle/>
          <a:p>
            <a:pPr algn="l"/>
            <a:r>
              <a:rPr lang="zh-CN" altLang="en-US" dirty="0"/>
              <a:t>练习</a:t>
            </a:r>
            <a:endParaRPr lang="zh-CN" altLang="en-US" dirty="0"/>
          </a:p>
        </p:txBody>
      </p:sp>
      <p:sp>
        <p:nvSpPr>
          <p:cNvPr id="35843" name="内容占位符 2"/>
          <p:cNvSpPr>
            <a:spLocks noGrp="1"/>
          </p:cNvSpPr>
          <p:nvPr>
            <p:ph idx="1"/>
          </p:nvPr>
        </p:nvSpPr>
        <p:spPr>
          <a:xfrm>
            <a:off x="539750" y="1741512"/>
            <a:ext cx="8153400" cy="4495800"/>
          </a:xfrm>
        </p:spPr>
        <p:txBody>
          <a:bodyPr/>
          <a:lstStyle/>
          <a:p>
            <a:pPr marL="0" indent="0">
              <a:buNone/>
            </a:pPr>
            <a:r>
              <a:rPr lang="zh-CN" altLang="en-US" sz="2400" i="1" dirty="0"/>
              <a:t>欧几里德算法</a:t>
            </a:r>
            <a:endParaRPr lang="en-US" altLang="zh-CN" sz="2400" i="1" dirty="0"/>
          </a:p>
          <a:p>
            <a:pPr marL="0" indent="0">
              <a:buNone/>
            </a:pPr>
            <a:r>
              <a:rPr lang="zh-CN" altLang="en-US" sz="2400" dirty="0"/>
              <a:t>又称</a:t>
            </a:r>
            <a:r>
              <a:rPr lang="zh-CN" altLang="en-US" sz="2400" i="1" dirty="0"/>
              <a:t>辗转相除法</a:t>
            </a:r>
            <a:endParaRPr lang="zh-CN" altLang="en-US" sz="2400" dirty="0"/>
          </a:p>
        </p:txBody>
      </p:sp>
      <p:pic>
        <p:nvPicPr>
          <p:cNvPr id="9421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71277" y="1988840"/>
            <a:ext cx="6209235" cy="4896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图片 1"/>
          <p:cNvPicPr>
            <a:picLocks noChangeAspect="1"/>
          </p:cNvPicPr>
          <p:nvPr/>
        </p:nvPicPr>
        <p:blipFill>
          <a:blip r:embed="rId2"/>
          <a:stretch>
            <a:fillRect/>
          </a:stretch>
        </p:blipFill>
        <p:spPr>
          <a:xfrm>
            <a:off x="519596" y="1087948"/>
            <a:ext cx="7956218" cy="540852"/>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714375" y="785813"/>
            <a:ext cx="8001000" cy="830262"/>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5.7 </a:t>
            </a:r>
            <a:r>
              <a:rPr lang="zh-CN"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改变循环执行的状态</a:t>
            </a:r>
            <a:endParaRPr lang="zh-CN" altLang="en-US"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38915" name="Rectangle 3"/>
          <p:cNvSpPr>
            <a:spLocks noGrp="1" noChangeArrowheads="1"/>
          </p:cNvSpPr>
          <p:nvPr>
            <p:ph type="body" idx="1"/>
          </p:nvPr>
        </p:nvSpPr>
        <p:spPr>
          <a:xfrm>
            <a:off x="642938" y="2071688"/>
            <a:ext cx="8286750" cy="2571750"/>
          </a:xfrm>
        </p:spPr>
        <p:txBody>
          <a:bodyPr/>
          <a:lstStyle/>
          <a:p>
            <a:pPr eaLnBrk="1" hangingPunct="1">
              <a:spcBef>
                <a:spcPct val="50000"/>
              </a:spcBef>
              <a:buFont typeface="Wingdings" panose="05000000000000000000" pitchFamily="2" charset="2"/>
              <a:buNone/>
            </a:pPr>
            <a:r>
              <a:rPr lang="en-US" altLang="zh-CN" dirty="0">
                <a:hlinkClick r:id="rId1" action="ppaction://hlinksldjump"/>
              </a:rPr>
              <a:t>5.7.1 </a:t>
            </a:r>
            <a:r>
              <a:rPr lang="zh-CN" altLang="zh-CN" dirty="0">
                <a:hlinkClick r:id="rId1" action="ppaction://hlinksldjump"/>
              </a:rPr>
              <a:t>用</a:t>
            </a:r>
            <a:r>
              <a:rPr lang="en-US" altLang="zh-CN" dirty="0">
                <a:hlinkClick r:id="rId1" action="ppaction://hlinksldjump"/>
              </a:rPr>
              <a:t>break</a:t>
            </a:r>
            <a:r>
              <a:rPr lang="zh-CN" altLang="zh-CN" dirty="0">
                <a:hlinkClick r:id="rId1" action="ppaction://hlinksldjump"/>
              </a:rPr>
              <a:t>语句提前终止循环</a:t>
            </a:r>
            <a:endParaRPr lang="en-US" altLang="zh-CN" dirty="0"/>
          </a:p>
          <a:p>
            <a:pPr eaLnBrk="1" hangingPunct="1">
              <a:spcBef>
                <a:spcPct val="50000"/>
              </a:spcBef>
              <a:buFont typeface="Wingdings" panose="05000000000000000000" pitchFamily="2" charset="2"/>
              <a:buNone/>
            </a:pPr>
            <a:r>
              <a:rPr lang="en-US" altLang="zh-CN" dirty="0">
                <a:hlinkClick r:id="rId2" action="ppaction://hlinksldjump"/>
              </a:rPr>
              <a:t>5.7.2 </a:t>
            </a:r>
            <a:r>
              <a:rPr lang="zh-CN" altLang="zh-CN" dirty="0">
                <a:hlinkClick r:id="rId2" action="ppaction://hlinksldjump"/>
              </a:rPr>
              <a:t>用</a:t>
            </a:r>
            <a:r>
              <a:rPr lang="en-US" altLang="zh-CN" dirty="0">
                <a:hlinkClick r:id="rId2" action="ppaction://hlinksldjump"/>
              </a:rPr>
              <a:t>continue</a:t>
            </a:r>
            <a:r>
              <a:rPr lang="zh-CN" altLang="zh-CN" dirty="0">
                <a:hlinkClick r:id="rId2" action="ppaction://hlinksldjump"/>
              </a:rPr>
              <a:t>语句提前结束本次循环</a:t>
            </a:r>
            <a:endParaRPr lang="en-US" altLang="zh-CN" dirty="0"/>
          </a:p>
          <a:p>
            <a:pPr eaLnBrk="1" hangingPunct="1">
              <a:spcBef>
                <a:spcPct val="50000"/>
              </a:spcBef>
              <a:buFont typeface="Wingdings" panose="05000000000000000000" pitchFamily="2" charset="2"/>
              <a:buNone/>
            </a:pPr>
            <a:r>
              <a:rPr lang="en-US" altLang="zh-CN" dirty="0">
                <a:hlinkClick r:id="rId3" action="ppaction://hlinksldjump"/>
              </a:rPr>
              <a:t>5.7.3 break</a:t>
            </a:r>
            <a:r>
              <a:rPr lang="zh-CN" altLang="zh-CN" dirty="0">
                <a:hlinkClick r:id="rId3" action="ppaction://hlinksldjump"/>
              </a:rPr>
              <a:t>语句和</a:t>
            </a:r>
            <a:r>
              <a:rPr lang="en-US" altLang="zh-CN" dirty="0">
                <a:hlinkClick r:id="rId3" action="ppaction://hlinksldjump"/>
              </a:rPr>
              <a:t>continue</a:t>
            </a:r>
            <a:r>
              <a:rPr lang="zh-CN" altLang="zh-CN" dirty="0">
                <a:hlinkClick r:id="rId3" action="ppaction://hlinksldjump"/>
              </a:rPr>
              <a:t>语句的区别</a:t>
            </a:r>
            <a:endParaRPr lang="en-US" altLang="zh-CN" dirty="0"/>
          </a:p>
        </p:txBody>
      </p:sp>
      <p:pic>
        <p:nvPicPr>
          <p:cNvPr id="38916" name="图片 3" descr="Untitled.png">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500063" y="815975"/>
            <a:ext cx="8215312" cy="769938"/>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5.7.1 </a:t>
            </a: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用</a:t>
            </a:r>
            <a:r>
              <a:rPr lang="en-US"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break</a:t>
            </a: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语句提前终止循环</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39939" name="Rectangle 3"/>
          <p:cNvSpPr>
            <a:spLocks noGrp="1" noChangeArrowheads="1"/>
          </p:cNvSpPr>
          <p:nvPr>
            <p:ph type="body" idx="1"/>
          </p:nvPr>
        </p:nvSpPr>
        <p:spPr>
          <a:xfrm>
            <a:off x="642938" y="2071688"/>
            <a:ext cx="7429500" cy="2571750"/>
          </a:xfrm>
        </p:spPr>
        <p:txBody>
          <a:bodyPr/>
          <a:lstStyle/>
          <a:p>
            <a:pPr eaLnBrk="1" hangingPunct="1">
              <a:spcBef>
                <a:spcPct val="50000"/>
              </a:spcBef>
            </a:pPr>
            <a:r>
              <a:rPr lang="en-US" altLang="zh-CN"/>
              <a:t>break</a:t>
            </a:r>
            <a:r>
              <a:rPr lang="zh-CN" altLang="zh-CN"/>
              <a:t>语句可以用来从循环体内跳出循环体，即提前结束循环，接着执行循环下面的语句</a:t>
            </a:r>
            <a:endParaRPr lang="en-US" altLang="zh-CN"/>
          </a:p>
        </p:txBody>
      </p:sp>
      <p:pic>
        <p:nvPicPr>
          <p:cNvPr id="39940" name="图片 3" descr="Untitled2.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500063" y="815975"/>
            <a:ext cx="8215312" cy="769938"/>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5.7.1 </a:t>
            </a: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用</a:t>
            </a:r>
            <a:r>
              <a:rPr lang="en-US"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break</a:t>
            </a: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语句提前终止循环</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40963" name="Rectangle 3"/>
          <p:cNvSpPr>
            <a:spLocks noGrp="1" noChangeArrowheads="1"/>
          </p:cNvSpPr>
          <p:nvPr>
            <p:ph type="body" idx="1"/>
          </p:nvPr>
        </p:nvSpPr>
        <p:spPr>
          <a:xfrm>
            <a:off x="642938" y="2071688"/>
            <a:ext cx="7429500" cy="2571750"/>
          </a:xfrm>
        </p:spPr>
        <p:txBody>
          <a:bodyPr/>
          <a:lstStyle/>
          <a:p>
            <a:pPr eaLnBrk="1" hangingPunct="1">
              <a:spcBef>
                <a:spcPct val="50000"/>
              </a:spcBef>
              <a:buFont typeface="Wingdings" panose="05000000000000000000" pitchFamily="2" charset="2"/>
              <a:buNone/>
            </a:pPr>
            <a:r>
              <a:rPr lang="en-US" altLang="zh-CN" dirty="0"/>
              <a:t>  </a:t>
            </a:r>
            <a:r>
              <a:rPr lang="zh-CN" altLang="zh-CN" dirty="0"/>
              <a:t>例</a:t>
            </a:r>
            <a:r>
              <a:rPr lang="en-US" altLang="zh-CN" dirty="0"/>
              <a:t>5.4 </a:t>
            </a:r>
            <a:r>
              <a:rPr lang="zh-CN" altLang="zh-CN" dirty="0"/>
              <a:t>在全系</a:t>
            </a:r>
            <a:r>
              <a:rPr lang="en-US" altLang="zh-CN" dirty="0"/>
              <a:t>1000</a:t>
            </a:r>
            <a:r>
              <a:rPr lang="zh-CN" altLang="zh-CN" dirty="0"/>
              <a:t>学生中，征集慈善募捐，当总数达到</a:t>
            </a:r>
            <a:r>
              <a:rPr lang="en-US" altLang="zh-CN" dirty="0"/>
              <a:t>10</a:t>
            </a:r>
            <a:r>
              <a:rPr lang="zh-CN" altLang="zh-CN" dirty="0"/>
              <a:t>万元时就结束，统计此时捐款的人数，以及平均每人捐款的数目。</a:t>
            </a:r>
            <a:endParaRPr lang="en-US" altLang="zh-CN" dirty="0"/>
          </a:p>
        </p:txBody>
      </p:sp>
      <p:pic>
        <p:nvPicPr>
          <p:cNvPr id="40964" name="图片 3" descr="Untitled2.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500063" y="815975"/>
            <a:ext cx="8215312" cy="769938"/>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5.7.1 </a:t>
            </a: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用</a:t>
            </a:r>
            <a:r>
              <a:rPr lang="en-US"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break</a:t>
            </a: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语句提前终止循环</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41987" name="Rectangle 3"/>
          <p:cNvSpPr>
            <a:spLocks noGrp="1" noChangeArrowheads="1"/>
          </p:cNvSpPr>
          <p:nvPr>
            <p:ph type="body" idx="1"/>
          </p:nvPr>
        </p:nvSpPr>
        <p:spPr>
          <a:xfrm>
            <a:off x="642938" y="1785938"/>
            <a:ext cx="8001000" cy="4500562"/>
          </a:xfrm>
        </p:spPr>
        <p:txBody>
          <a:bodyPr/>
          <a:lstStyle/>
          <a:p>
            <a:pPr eaLnBrk="1" hangingPunct="1">
              <a:spcBef>
                <a:spcPct val="50000"/>
              </a:spcBef>
            </a:pPr>
            <a:r>
              <a:rPr lang="zh-CN" altLang="zh-CN"/>
              <a:t>编程思路：</a:t>
            </a:r>
            <a:endParaRPr lang="en-US" altLang="zh-CN"/>
          </a:p>
          <a:p>
            <a:pPr lvl="1" eaLnBrk="1" hangingPunct="1">
              <a:spcBef>
                <a:spcPct val="50000"/>
              </a:spcBef>
            </a:pPr>
            <a:r>
              <a:rPr lang="zh-CN" altLang="zh-CN"/>
              <a:t>循环次数不确定，</a:t>
            </a:r>
            <a:r>
              <a:rPr lang="zh-CN" altLang="en-US"/>
              <a:t>但最多循环</a:t>
            </a:r>
            <a:r>
              <a:rPr lang="en-US" altLang="zh-CN"/>
              <a:t>1000</a:t>
            </a:r>
            <a:r>
              <a:rPr lang="zh-CN" altLang="en-US"/>
              <a:t>次</a:t>
            </a:r>
            <a:endParaRPr lang="en-US" altLang="zh-CN"/>
          </a:p>
          <a:p>
            <a:pPr lvl="2" eaLnBrk="1" hangingPunct="1">
              <a:spcBef>
                <a:spcPct val="50000"/>
              </a:spcBef>
            </a:pPr>
            <a:r>
              <a:rPr lang="zh-CN" altLang="zh-CN"/>
              <a:t>在循环体中累计捐款总数</a:t>
            </a:r>
            <a:endParaRPr lang="en-US" altLang="zh-CN"/>
          </a:p>
          <a:p>
            <a:pPr lvl="2" eaLnBrk="1" hangingPunct="1">
              <a:spcBef>
                <a:spcPct val="50000"/>
              </a:spcBef>
            </a:pPr>
            <a:r>
              <a:rPr lang="zh-CN" altLang="zh-CN"/>
              <a:t>用</a:t>
            </a:r>
            <a:r>
              <a:rPr lang="en-US" altLang="zh-CN"/>
              <a:t>if</a:t>
            </a:r>
            <a:r>
              <a:rPr lang="zh-CN" altLang="zh-CN"/>
              <a:t>语句检查是否达到</a:t>
            </a:r>
            <a:r>
              <a:rPr lang="en-US" altLang="zh-CN"/>
              <a:t>10</a:t>
            </a:r>
            <a:r>
              <a:rPr lang="zh-CN" altLang="zh-CN"/>
              <a:t>万元</a:t>
            </a:r>
            <a:endParaRPr lang="en-US" altLang="zh-CN"/>
          </a:p>
          <a:p>
            <a:pPr lvl="2" eaLnBrk="1" hangingPunct="1">
              <a:spcBef>
                <a:spcPct val="50000"/>
              </a:spcBef>
            </a:pPr>
            <a:r>
              <a:rPr lang="zh-CN" altLang="zh-CN"/>
              <a:t>如果达到就不再继续执行循环，终止累加</a:t>
            </a:r>
            <a:endParaRPr lang="en-US" altLang="zh-CN"/>
          </a:p>
          <a:p>
            <a:pPr lvl="1" eaLnBrk="1" hangingPunct="1">
              <a:spcBef>
                <a:spcPct val="50000"/>
              </a:spcBef>
            </a:pPr>
            <a:r>
              <a:rPr lang="zh-CN" altLang="en-US"/>
              <a:t>计算</a:t>
            </a:r>
            <a:r>
              <a:rPr lang="zh-CN" altLang="zh-CN"/>
              <a:t>人均捐款数</a:t>
            </a:r>
            <a:endParaRPr lang="en-US" altLang="zh-CN"/>
          </a:p>
        </p:txBody>
      </p:sp>
      <p:pic>
        <p:nvPicPr>
          <p:cNvPr id="41988" name="图片 3" descr="Untitled2.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animEffect transition="in" filter="blinds(horizontal)">
                                      <p:cBhvr>
                                        <p:cTn id="7" dur="500"/>
                                        <p:tgtEl>
                                          <p:spTgt spid="419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987">
                                            <p:txEl>
                                              <p:pRg st="2" end="2"/>
                                            </p:txEl>
                                          </p:spTgt>
                                        </p:tgtEl>
                                        <p:attrNameLst>
                                          <p:attrName>style.visibility</p:attrName>
                                        </p:attrNameLst>
                                      </p:cBhvr>
                                      <p:to>
                                        <p:strVal val="visible"/>
                                      </p:to>
                                    </p:set>
                                    <p:animEffect transition="in" filter="blinds(horizontal)">
                                      <p:cBhvr>
                                        <p:cTn id="12" dur="500"/>
                                        <p:tgtEl>
                                          <p:spTgt spid="41987">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animEffect transition="in" filter="blinds(horizontal)">
                                      <p:cBhvr>
                                        <p:cTn id="15" dur="500"/>
                                        <p:tgtEl>
                                          <p:spTgt spid="41987">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1987">
                                            <p:txEl>
                                              <p:pRg st="4" end="4"/>
                                            </p:txEl>
                                          </p:spTgt>
                                        </p:tgtEl>
                                        <p:attrNameLst>
                                          <p:attrName>style.visibility</p:attrName>
                                        </p:attrNameLst>
                                      </p:cBhvr>
                                      <p:to>
                                        <p:strVal val="visible"/>
                                      </p:to>
                                    </p:set>
                                    <p:animEffect transition="in" filter="blinds(horizontal)">
                                      <p:cBhvr>
                                        <p:cTn id="18" dur="500"/>
                                        <p:tgtEl>
                                          <p:spTgt spid="41987">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1987">
                                            <p:txEl>
                                              <p:pRg st="5" end="5"/>
                                            </p:txEl>
                                          </p:spTgt>
                                        </p:tgtEl>
                                        <p:attrNameLst>
                                          <p:attrName>style.visibility</p:attrName>
                                        </p:attrNameLst>
                                      </p:cBhvr>
                                      <p:to>
                                        <p:strVal val="visible"/>
                                      </p:to>
                                    </p:set>
                                    <p:animEffect transition="in" filter="blinds(horizontal)">
                                      <p:cBhvr>
                                        <p:cTn id="23" dur="500"/>
                                        <p:tgtEl>
                                          <p:spTgt spid="419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500063" y="815975"/>
            <a:ext cx="8215312" cy="769938"/>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5.7.1 </a:t>
            </a: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用</a:t>
            </a:r>
            <a:r>
              <a:rPr lang="en-US"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break</a:t>
            </a: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语句提前终止循环</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43011" name="Rectangle 3"/>
          <p:cNvSpPr>
            <a:spLocks noGrp="1" noChangeArrowheads="1"/>
          </p:cNvSpPr>
          <p:nvPr>
            <p:ph type="body" idx="1"/>
          </p:nvPr>
        </p:nvSpPr>
        <p:spPr>
          <a:xfrm>
            <a:off x="642938" y="1785938"/>
            <a:ext cx="7643812" cy="3929062"/>
          </a:xfrm>
        </p:spPr>
        <p:txBody>
          <a:bodyPr/>
          <a:lstStyle/>
          <a:p>
            <a:pPr eaLnBrk="1" hangingPunct="1">
              <a:spcBef>
                <a:spcPct val="50000"/>
              </a:spcBef>
            </a:pPr>
            <a:r>
              <a:rPr lang="zh-CN" altLang="zh-CN"/>
              <a:t>编程思路：</a:t>
            </a:r>
            <a:endParaRPr lang="en-US" altLang="zh-CN"/>
          </a:p>
          <a:p>
            <a:pPr lvl="1" eaLnBrk="1" hangingPunct="1">
              <a:spcBef>
                <a:spcPct val="50000"/>
              </a:spcBef>
            </a:pPr>
            <a:r>
              <a:rPr lang="zh-CN" altLang="zh-CN"/>
              <a:t>变量</a:t>
            </a:r>
            <a:r>
              <a:rPr lang="en-US" altLang="zh-CN"/>
              <a:t>amount</a:t>
            </a:r>
            <a:r>
              <a:rPr lang="zh-CN" altLang="zh-CN"/>
              <a:t>，用来存放捐款数</a:t>
            </a:r>
            <a:endParaRPr lang="en-US" altLang="zh-CN"/>
          </a:p>
          <a:p>
            <a:pPr lvl="1" eaLnBrk="1" hangingPunct="1">
              <a:spcBef>
                <a:spcPct val="50000"/>
              </a:spcBef>
            </a:pPr>
            <a:r>
              <a:rPr lang="zh-CN" altLang="zh-CN"/>
              <a:t>变量</a:t>
            </a:r>
            <a:r>
              <a:rPr lang="en-US" altLang="zh-CN"/>
              <a:t>total</a:t>
            </a:r>
            <a:r>
              <a:rPr lang="zh-CN" altLang="zh-CN"/>
              <a:t>，用来存放累加后的总捐款数</a:t>
            </a:r>
            <a:endParaRPr lang="en-US" altLang="zh-CN"/>
          </a:p>
          <a:p>
            <a:pPr lvl="1" eaLnBrk="1" hangingPunct="1">
              <a:spcBef>
                <a:spcPct val="50000"/>
              </a:spcBef>
            </a:pPr>
            <a:r>
              <a:rPr lang="zh-CN" altLang="zh-CN"/>
              <a:t>变量</a:t>
            </a:r>
            <a:r>
              <a:rPr lang="en-US" altLang="zh-CN"/>
              <a:t>aver</a:t>
            </a:r>
            <a:r>
              <a:rPr lang="zh-CN" altLang="zh-CN"/>
              <a:t>，用来存放人均捐款数</a:t>
            </a:r>
            <a:endParaRPr lang="en-US" altLang="zh-CN"/>
          </a:p>
          <a:p>
            <a:pPr lvl="1" eaLnBrk="1" hangingPunct="1">
              <a:spcBef>
                <a:spcPct val="50000"/>
              </a:spcBef>
            </a:pPr>
            <a:r>
              <a:rPr lang="zh-CN" altLang="zh-CN"/>
              <a:t>定义符号常量</a:t>
            </a:r>
            <a:r>
              <a:rPr lang="en-US" altLang="zh-CN"/>
              <a:t>SUM</a:t>
            </a:r>
            <a:r>
              <a:rPr lang="zh-CN" altLang="zh-CN"/>
              <a:t>代表</a:t>
            </a:r>
            <a:r>
              <a:rPr lang="en-US" altLang="zh-CN"/>
              <a:t>100000</a:t>
            </a:r>
            <a:endParaRPr lang="en-US" altLang="zh-CN"/>
          </a:p>
        </p:txBody>
      </p:sp>
      <p:pic>
        <p:nvPicPr>
          <p:cNvPr id="43012" name="图片 3" descr="Untitled2.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011">
                                            <p:txEl>
                                              <p:pRg st="4" end="4"/>
                                            </p:txEl>
                                          </p:spTgt>
                                        </p:tgtEl>
                                        <p:attrNameLst>
                                          <p:attrName>style.visibility</p:attrName>
                                        </p:attrNameLst>
                                      </p:cBhvr>
                                      <p:to>
                                        <p:strVal val="visible"/>
                                      </p:to>
                                    </p:set>
                                    <p:animEffect transition="in" filter="blinds(horizontal)">
                                      <p:cBhvr>
                                        <p:cTn id="7" dur="500"/>
                                        <p:tgtEl>
                                          <p:spTgt spid="430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642938" y="1214438"/>
            <a:ext cx="7500937" cy="1857375"/>
          </a:xfrm>
        </p:spPr>
        <p:txBody>
          <a:bodyPr/>
          <a:lstStyle/>
          <a:p>
            <a:pPr lvl="1">
              <a:buFont typeface="Wingdings" panose="05000000000000000000" pitchFamily="2" charset="2"/>
              <a:buNone/>
            </a:pPr>
            <a:r>
              <a:rPr lang="en-US" altLang="zh-CN"/>
              <a:t>scanf(“%f,%f,%f”,&amp;s1,&amp;s2,&amp;s3);</a:t>
            </a:r>
            <a:endParaRPr lang="zh-CN" altLang="zh-CN"/>
          </a:p>
          <a:p>
            <a:pPr lvl="1">
              <a:buFont typeface="Wingdings" panose="05000000000000000000" pitchFamily="2" charset="2"/>
              <a:buNone/>
            </a:pPr>
            <a:r>
              <a:rPr lang="en-US" altLang="zh-CN"/>
              <a:t>aver=(s1+s2+s3)/3;</a:t>
            </a:r>
            <a:endParaRPr lang="zh-CN" altLang="zh-CN"/>
          </a:p>
          <a:p>
            <a:pPr lvl="1">
              <a:buFont typeface="Wingdings" panose="05000000000000000000" pitchFamily="2" charset="2"/>
              <a:buNone/>
            </a:pPr>
            <a:r>
              <a:rPr lang="en-US" altLang="zh-CN"/>
              <a:t>printf(“aver=%7.2f”,aver); </a:t>
            </a:r>
            <a:endParaRPr lang="zh-CN" altLang="en-US"/>
          </a:p>
        </p:txBody>
      </p:sp>
      <p:sp>
        <p:nvSpPr>
          <p:cNvPr id="5" name="Rectangle 3"/>
          <p:cNvSpPr txBox="1">
            <a:spLocks noChangeArrowheads="1"/>
          </p:cNvSpPr>
          <p:nvPr/>
        </p:nvSpPr>
        <p:spPr bwMode="auto">
          <a:xfrm>
            <a:off x="571500" y="642938"/>
            <a:ext cx="7929563" cy="642937"/>
          </a:xfrm>
          <a:prstGeom prst="rect">
            <a:avLst/>
          </a:prstGeom>
          <a:noFill/>
          <a:ln w="9525">
            <a:noFill/>
            <a:miter lim="800000"/>
          </a:ln>
        </p:spPr>
        <p:txBody>
          <a:bodyPr/>
          <a:lstStyle/>
          <a:p>
            <a:pPr marL="285750" indent="-285750" eaLnBrk="0" hangingPunct="0">
              <a:lnSpc>
                <a:spcPct val="120000"/>
              </a:lnSpc>
              <a:spcBef>
                <a:spcPct val="20000"/>
              </a:spcBef>
              <a:defRPr/>
            </a:pPr>
            <a:r>
              <a:rPr lang="zh-CN" altLang="en-US" sz="2800" b="1" kern="0" dirty="0">
                <a:latin typeface="+mn-lt"/>
                <a:ea typeface="+mn-ea"/>
              </a:rPr>
              <a:t>输入学生</a:t>
            </a:r>
            <a:r>
              <a:rPr lang="en-US" altLang="zh-CN" sz="2800" b="1" kern="0" dirty="0">
                <a:solidFill>
                  <a:srgbClr val="FF0000"/>
                </a:solidFill>
                <a:latin typeface="+mn-lt"/>
                <a:ea typeface="+mn-ea"/>
              </a:rPr>
              <a:t>1</a:t>
            </a:r>
            <a:r>
              <a:rPr lang="zh-CN" altLang="en-US" sz="2800" b="1" kern="0" dirty="0">
                <a:latin typeface="+mn-lt"/>
                <a:ea typeface="+mn-ea"/>
              </a:rPr>
              <a:t>的三门课成绩，并计算平均值后输出</a:t>
            </a:r>
            <a:endParaRPr lang="zh-CN" altLang="en-US" sz="2800" b="1" kern="0" dirty="0">
              <a:latin typeface="+mn-lt"/>
              <a:ea typeface="+mn-ea"/>
            </a:endParaRPr>
          </a:p>
        </p:txBody>
      </p:sp>
      <p:sp>
        <p:nvSpPr>
          <p:cNvPr id="7" name="Rectangle 3"/>
          <p:cNvSpPr txBox="1">
            <a:spLocks noChangeArrowheads="1"/>
          </p:cNvSpPr>
          <p:nvPr/>
        </p:nvSpPr>
        <p:spPr bwMode="auto">
          <a:xfrm>
            <a:off x="642938" y="3643313"/>
            <a:ext cx="7500937" cy="1857375"/>
          </a:xfrm>
          <a:prstGeom prst="rect">
            <a:avLst/>
          </a:prstGeom>
          <a:noFill/>
          <a:ln w="9525">
            <a:noFill/>
            <a:miter lim="800000"/>
          </a:ln>
        </p:spPr>
        <p:txBody>
          <a:bodyPr/>
          <a:lstStyle/>
          <a:p>
            <a:pPr marL="742950" lvl="1" indent="-285750" eaLnBrk="0" hangingPunct="0">
              <a:lnSpc>
                <a:spcPct val="120000"/>
              </a:lnSpc>
              <a:spcBef>
                <a:spcPct val="20000"/>
              </a:spcBef>
              <a:buFont typeface="Wingdings" panose="05000000000000000000" pitchFamily="2" charset="2"/>
              <a:buNone/>
              <a:defRPr/>
            </a:pPr>
            <a:r>
              <a:rPr lang="en-US" altLang="zh-CN" sz="2800" b="1" kern="0" dirty="0" err="1">
                <a:latin typeface="+mn-lt"/>
                <a:ea typeface="+mn-ea"/>
              </a:rPr>
              <a:t>scanf</a:t>
            </a:r>
            <a:r>
              <a:rPr lang="en-US" altLang="zh-CN" sz="2800" b="1" kern="0" dirty="0">
                <a:latin typeface="+mn-lt"/>
                <a:ea typeface="+mn-ea"/>
              </a:rPr>
              <a:t>(“%f,%f,%f”,&amp;s1,&amp;s2,&amp;s3);</a:t>
            </a:r>
            <a:endParaRPr lang="zh-CN" altLang="zh-CN" sz="2800" b="1" kern="0" dirty="0">
              <a:latin typeface="+mn-lt"/>
              <a:ea typeface="+mn-ea"/>
            </a:endParaRPr>
          </a:p>
          <a:p>
            <a:pPr marL="742950" lvl="1" indent="-285750" eaLnBrk="0" hangingPunct="0">
              <a:lnSpc>
                <a:spcPct val="120000"/>
              </a:lnSpc>
              <a:spcBef>
                <a:spcPct val="20000"/>
              </a:spcBef>
              <a:buFont typeface="Wingdings" panose="05000000000000000000" pitchFamily="2" charset="2"/>
              <a:buNone/>
              <a:defRPr/>
            </a:pPr>
            <a:r>
              <a:rPr lang="en-US" altLang="zh-CN" sz="2800" b="1" kern="0" dirty="0">
                <a:latin typeface="+mn-lt"/>
                <a:ea typeface="+mn-ea"/>
              </a:rPr>
              <a:t>aver=(s1+s2+s3)/3;</a:t>
            </a:r>
            <a:endParaRPr lang="zh-CN" altLang="zh-CN" sz="2800" b="1" kern="0" dirty="0">
              <a:latin typeface="+mn-lt"/>
              <a:ea typeface="+mn-ea"/>
            </a:endParaRPr>
          </a:p>
          <a:p>
            <a:pPr marL="742950" lvl="1" indent="-285750" eaLnBrk="0" hangingPunct="0">
              <a:lnSpc>
                <a:spcPct val="120000"/>
              </a:lnSpc>
              <a:spcBef>
                <a:spcPct val="20000"/>
              </a:spcBef>
              <a:buFont typeface="Wingdings" panose="05000000000000000000" pitchFamily="2" charset="2"/>
              <a:buNone/>
              <a:defRPr/>
            </a:pPr>
            <a:r>
              <a:rPr lang="en-US" altLang="zh-CN" sz="2800" b="1" kern="0" dirty="0" err="1">
                <a:latin typeface="+mn-lt"/>
                <a:ea typeface="+mn-ea"/>
              </a:rPr>
              <a:t>printf</a:t>
            </a:r>
            <a:r>
              <a:rPr lang="en-US" altLang="zh-CN" sz="2800" b="1" kern="0" dirty="0">
                <a:latin typeface="+mn-lt"/>
                <a:ea typeface="+mn-ea"/>
              </a:rPr>
              <a:t>(“aver=%7.2f”,aver); </a:t>
            </a:r>
            <a:endParaRPr lang="zh-CN" altLang="en-US" sz="2800" b="1" kern="0" dirty="0">
              <a:latin typeface="+mn-lt"/>
              <a:ea typeface="+mn-ea"/>
            </a:endParaRPr>
          </a:p>
        </p:txBody>
      </p:sp>
      <p:sp>
        <p:nvSpPr>
          <p:cNvPr id="8" name="Rectangle 3"/>
          <p:cNvSpPr txBox="1">
            <a:spLocks noChangeArrowheads="1"/>
          </p:cNvSpPr>
          <p:nvPr/>
        </p:nvSpPr>
        <p:spPr bwMode="auto">
          <a:xfrm>
            <a:off x="571500" y="3071813"/>
            <a:ext cx="7929563" cy="642937"/>
          </a:xfrm>
          <a:prstGeom prst="rect">
            <a:avLst/>
          </a:prstGeom>
          <a:noFill/>
          <a:ln w="9525">
            <a:noFill/>
            <a:miter lim="800000"/>
          </a:ln>
        </p:spPr>
        <p:txBody>
          <a:bodyPr/>
          <a:lstStyle/>
          <a:p>
            <a:pPr marL="285750" indent="-285750" eaLnBrk="0" hangingPunct="0">
              <a:lnSpc>
                <a:spcPct val="120000"/>
              </a:lnSpc>
              <a:spcBef>
                <a:spcPct val="20000"/>
              </a:spcBef>
              <a:defRPr/>
            </a:pPr>
            <a:r>
              <a:rPr lang="zh-CN" altLang="en-US" sz="2800" b="1" kern="0" dirty="0">
                <a:latin typeface="+mn-lt"/>
                <a:ea typeface="+mn-ea"/>
              </a:rPr>
              <a:t>输入学生</a:t>
            </a:r>
            <a:r>
              <a:rPr lang="en-US" altLang="zh-CN" sz="2800" b="1" kern="0" dirty="0">
                <a:solidFill>
                  <a:srgbClr val="FF0000"/>
                </a:solidFill>
                <a:latin typeface="+mn-lt"/>
                <a:ea typeface="+mn-ea"/>
              </a:rPr>
              <a:t>2</a:t>
            </a:r>
            <a:r>
              <a:rPr lang="zh-CN" altLang="en-US" sz="2800" b="1" kern="0" dirty="0">
                <a:latin typeface="+mn-lt"/>
                <a:ea typeface="+mn-ea"/>
              </a:rPr>
              <a:t>的三门课成绩，并计算平均值后输出</a:t>
            </a:r>
            <a:endParaRPr lang="zh-CN" altLang="en-US" sz="2800" b="1" kern="0" dirty="0">
              <a:latin typeface="+mn-lt"/>
              <a:ea typeface="+mn-ea"/>
            </a:endParaRPr>
          </a:p>
        </p:txBody>
      </p:sp>
      <p:sp>
        <p:nvSpPr>
          <p:cNvPr id="9" name="Rectangle 3"/>
          <p:cNvSpPr txBox="1">
            <a:spLocks noChangeArrowheads="1"/>
          </p:cNvSpPr>
          <p:nvPr/>
        </p:nvSpPr>
        <p:spPr bwMode="auto">
          <a:xfrm>
            <a:off x="1285875" y="5500688"/>
            <a:ext cx="5000625" cy="642937"/>
          </a:xfrm>
          <a:prstGeom prst="rect">
            <a:avLst/>
          </a:prstGeom>
          <a:noFill/>
          <a:ln w="9525">
            <a:noFill/>
            <a:miter lim="800000"/>
          </a:ln>
        </p:spPr>
        <p:txBody>
          <a:bodyPr/>
          <a:lstStyle/>
          <a:p>
            <a:pPr marL="285750" indent="-285750" eaLnBrk="0" hangingPunct="0">
              <a:lnSpc>
                <a:spcPct val="120000"/>
              </a:lnSpc>
              <a:spcBef>
                <a:spcPct val="20000"/>
              </a:spcBef>
              <a:defRPr/>
            </a:pPr>
            <a:r>
              <a:rPr lang="zh-CN" altLang="en-US" sz="2800" b="1" kern="0" dirty="0">
                <a:solidFill>
                  <a:srgbClr val="00B050"/>
                </a:solidFill>
                <a:latin typeface="+mn-lt"/>
                <a:ea typeface="+mn-ea"/>
              </a:rPr>
              <a:t>要对</a:t>
            </a:r>
            <a:r>
              <a:rPr lang="en-US" altLang="zh-CN" sz="2800" b="1" kern="0" dirty="0">
                <a:solidFill>
                  <a:srgbClr val="00B050"/>
                </a:solidFill>
                <a:latin typeface="+mn-lt"/>
                <a:ea typeface="+mn-ea"/>
              </a:rPr>
              <a:t>50</a:t>
            </a:r>
            <a:r>
              <a:rPr lang="zh-CN" altLang="en-US" sz="2800" b="1" kern="0" dirty="0">
                <a:solidFill>
                  <a:srgbClr val="00B050"/>
                </a:solidFill>
                <a:latin typeface="+mn-lt"/>
                <a:ea typeface="+mn-ea"/>
              </a:rPr>
              <a:t>个学生进行相同操作</a:t>
            </a:r>
            <a:endParaRPr lang="zh-CN" altLang="en-US" sz="2800" b="1" kern="0" dirty="0">
              <a:solidFill>
                <a:srgbClr val="00B050"/>
              </a:solidFill>
              <a:latin typeface="+mn-lt"/>
              <a:ea typeface="+mn-ea"/>
            </a:endParaRPr>
          </a:p>
        </p:txBody>
      </p:sp>
      <p:sp>
        <p:nvSpPr>
          <p:cNvPr id="10" name="TextBox 9"/>
          <p:cNvSpPr txBox="1">
            <a:spLocks noChangeArrowheads="1"/>
          </p:cNvSpPr>
          <p:nvPr/>
        </p:nvSpPr>
        <p:spPr bwMode="auto">
          <a:xfrm>
            <a:off x="6072188" y="5500688"/>
            <a:ext cx="2311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en-US">
                <a:solidFill>
                  <a:srgbClr val="FF0000"/>
                </a:solidFill>
                <a:latin typeface="Arial" panose="020B0604020202020204" pitchFamily="34" charset="0"/>
              </a:rPr>
              <a:t>重复</a:t>
            </a:r>
            <a:r>
              <a:rPr lang="en-US" altLang="zh-CN">
                <a:solidFill>
                  <a:srgbClr val="FF0000"/>
                </a:solidFill>
                <a:latin typeface="Arial" panose="020B0604020202020204" pitchFamily="34" charset="0"/>
              </a:rPr>
              <a:t>50</a:t>
            </a:r>
            <a:r>
              <a:rPr lang="zh-CN" altLang="en-US">
                <a:solidFill>
                  <a:srgbClr val="FF0000"/>
                </a:solidFill>
                <a:latin typeface="Arial" panose="020B0604020202020204" pitchFamily="34" charset="0"/>
              </a:rPr>
              <a:t>次</a:t>
            </a:r>
            <a:endParaRPr lang="zh-CN" altLang="en-US">
              <a:solidFill>
                <a:srgbClr val="FF0000"/>
              </a:solidFill>
              <a:latin typeface="Arial" panose="020B0604020202020204" pitchFamily="34" charset="0"/>
            </a:endParaRPr>
          </a:p>
        </p:txBody>
      </p:sp>
      <p:sp>
        <p:nvSpPr>
          <p:cNvPr id="11" name="矩形 10"/>
          <p:cNvSpPr>
            <a:spLocks noChangeArrowheads="1"/>
          </p:cNvSpPr>
          <p:nvPr/>
        </p:nvSpPr>
        <p:spPr bwMode="auto">
          <a:xfrm>
            <a:off x="831850" y="3643313"/>
            <a:ext cx="7500938" cy="1857375"/>
          </a:xfrm>
          <a:prstGeom prst="rect">
            <a:avLst/>
          </a:prstGeom>
          <a:noFill/>
          <a:ln w="38100"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pic>
        <p:nvPicPr>
          <p:cNvPr id="8201" name="图片 11" descr="Untitled.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67">
                                            <p:txEl>
                                              <p:pRg st="0" end="0"/>
                                            </p:txEl>
                                          </p:spTgt>
                                        </p:tgtEl>
                                        <p:attrNameLst>
                                          <p:attrName>style.visibility</p:attrName>
                                        </p:attrNameLst>
                                      </p:cBhvr>
                                      <p:to>
                                        <p:strVal val="visible"/>
                                      </p:to>
                                    </p:set>
                                    <p:animEffect transition="in" filter="blinds(horizontal)">
                                      <p:cBhvr>
                                        <p:cTn id="12" dur="500"/>
                                        <p:tgtEl>
                                          <p:spTgt spid="11267">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267">
                                            <p:txEl>
                                              <p:pRg st="1" end="1"/>
                                            </p:txEl>
                                          </p:spTgt>
                                        </p:tgtEl>
                                        <p:attrNameLst>
                                          <p:attrName>style.visibility</p:attrName>
                                        </p:attrNameLst>
                                      </p:cBhvr>
                                      <p:to>
                                        <p:strVal val="visible"/>
                                      </p:to>
                                    </p:set>
                                    <p:animEffect transition="in" filter="blinds(horizontal)">
                                      <p:cBhvr>
                                        <p:cTn id="15" dur="500"/>
                                        <p:tgtEl>
                                          <p:spTgt spid="11267">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18" dur="500"/>
                                        <p:tgtEl>
                                          <p:spTgt spid="1126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blinds(horizontal)">
                                      <p:cBhvr>
                                        <p:cTn id="23" dur="500"/>
                                        <p:tgtEl>
                                          <p:spTgt spid="8">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blinds(horizontal)">
                                      <p:cBhvr>
                                        <p:cTn id="28" dur="500"/>
                                        <p:tgtEl>
                                          <p:spTgt spid="7">
                                            <p:txEl>
                                              <p:pRg st="0" end="0"/>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animEffect transition="in" filter="blinds(horizontal)">
                                      <p:cBhvr>
                                        <p:cTn id="31" dur="500"/>
                                        <p:tgtEl>
                                          <p:spTgt spid="7">
                                            <p:txEl>
                                              <p:pRg st="1" end="1"/>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7">
                                            <p:txEl>
                                              <p:pRg st="2" end="2"/>
                                            </p:txEl>
                                          </p:spTgt>
                                        </p:tgtEl>
                                        <p:attrNameLst>
                                          <p:attrName>style.visibility</p:attrName>
                                        </p:attrNameLst>
                                      </p:cBhvr>
                                      <p:to>
                                        <p:strVal val="visible"/>
                                      </p:to>
                                    </p:set>
                                    <p:animEffect transition="in" filter="blinds(horizontal)">
                                      <p:cBhvr>
                                        <p:cTn id="34" dur="500"/>
                                        <p:tgtEl>
                                          <p:spTgt spid="7">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animEffect transition="in" filter="blinds(horizontal)">
                                      <p:cBhvr>
                                        <p:cTn id="39" dur="500"/>
                                        <p:tgtEl>
                                          <p:spTgt spid="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blinds(horizontal)">
                                      <p:cBhvr>
                                        <p:cTn id="44" dur="500"/>
                                        <p:tgtEl>
                                          <p:spTgt spid="11"/>
                                        </p:tgtEl>
                                      </p:cBhvr>
                                    </p:animEffect>
                                  </p:childTnLst>
                                </p:cTn>
                              </p:par>
                            </p:childTnLst>
                          </p:cTn>
                        </p:par>
                        <p:par>
                          <p:cTn id="45" fill="hold">
                            <p:stCondLst>
                              <p:cond delay="500"/>
                            </p:stCondLst>
                            <p:childTnLst>
                              <p:par>
                                <p:cTn id="46" presetID="3" presetClass="entr" presetSubtype="10"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linds(horizontal)">
                                      <p:cBhvr>
                                        <p:cTn id="4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P spid="7" grpId="0" build="p"/>
      <p:bldP spid="10" grpId="0"/>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3"/>
          <p:cNvSpPr>
            <a:spLocks noGrp="1" noChangeArrowheads="1"/>
          </p:cNvSpPr>
          <p:nvPr>
            <p:ph type="body" idx="1"/>
          </p:nvPr>
        </p:nvSpPr>
        <p:spPr>
          <a:xfrm>
            <a:off x="214313" y="71438"/>
            <a:ext cx="8715375" cy="6786562"/>
          </a:xfrm>
        </p:spPr>
        <p:txBody>
          <a:bodyPr/>
          <a:lstStyle/>
          <a:p>
            <a:pPr>
              <a:lnSpc>
                <a:spcPts val="2900"/>
              </a:lnSpc>
              <a:buFont typeface="Wingdings" panose="05000000000000000000"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ts val="2900"/>
              </a:lnSpc>
              <a:buFont typeface="Wingdings" panose="05000000000000000000" pitchFamily="2" charset="2"/>
              <a:buNone/>
            </a:pPr>
            <a:r>
              <a:rPr lang="en-US" altLang="zh-CN" sz="2800" dirty="0"/>
              <a:t>#define SUM 100000</a:t>
            </a:r>
            <a:endParaRPr lang="zh-CN" altLang="zh-CN" sz="2800" dirty="0"/>
          </a:p>
          <a:p>
            <a:pPr>
              <a:lnSpc>
                <a:spcPts val="2900"/>
              </a:lnSpc>
              <a:buFont typeface="Wingdings" panose="05000000000000000000" pitchFamily="2" charset="2"/>
              <a:buNone/>
            </a:pPr>
            <a:r>
              <a:rPr lang="en-US" altLang="zh-CN" sz="2800" dirty="0" err="1"/>
              <a:t>int</a:t>
            </a:r>
            <a:r>
              <a:rPr lang="en-US" altLang="zh-CN" sz="2800" dirty="0"/>
              <a:t> main()</a:t>
            </a:r>
            <a:endParaRPr lang="zh-CN" altLang="zh-CN" sz="2800" dirty="0"/>
          </a:p>
          <a:p>
            <a:pPr>
              <a:lnSpc>
                <a:spcPts val="2900"/>
              </a:lnSpc>
              <a:buFont typeface="Wingdings" panose="05000000000000000000" pitchFamily="2" charset="2"/>
              <a:buNone/>
            </a:pPr>
            <a:r>
              <a:rPr lang="en-US" altLang="zh-CN" sz="2800" dirty="0"/>
              <a:t>{  float </a:t>
            </a:r>
            <a:r>
              <a:rPr lang="en-US" altLang="zh-CN" sz="2800" dirty="0" err="1"/>
              <a:t>amount,aver,total</a:t>
            </a:r>
            <a:r>
              <a:rPr lang="en-US" altLang="zh-CN" sz="2800" dirty="0"/>
              <a:t>;   </a:t>
            </a:r>
            <a:r>
              <a:rPr lang="en-US" altLang="zh-CN" sz="2800" dirty="0" err="1"/>
              <a:t>int</a:t>
            </a:r>
            <a:r>
              <a:rPr lang="en-US" altLang="zh-CN" sz="2800" dirty="0"/>
              <a:t> </a:t>
            </a:r>
            <a:r>
              <a:rPr lang="en-US" altLang="zh-CN" sz="2800" dirty="0" err="1"/>
              <a:t>i</a:t>
            </a:r>
            <a:r>
              <a:rPr lang="en-US" altLang="zh-CN" sz="2800" dirty="0"/>
              <a:t>;</a:t>
            </a:r>
            <a:endParaRPr lang="zh-CN" altLang="zh-CN" sz="2800" dirty="0"/>
          </a:p>
          <a:p>
            <a:pPr>
              <a:lnSpc>
                <a:spcPts val="2900"/>
              </a:lnSpc>
              <a:buFont typeface="Wingdings" panose="05000000000000000000" pitchFamily="2" charset="2"/>
              <a:buNone/>
            </a:pPr>
            <a:r>
              <a:rPr lang="en-US" altLang="zh-CN" sz="2800" dirty="0"/>
              <a:t>    for (</a:t>
            </a:r>
            <a:r>
              <a:rPr lang="en-US" altLang="zh-CN" sz="2800" dirty="0" err="1"/>
              <a:t>i</a:t>
            </a:r>
            <a:r>
              <a:rPr lang="en-US" altLang="zh-CN" sz="2800" dirty="0"/>
              <a:t>=1,total=0;i&lt;=</a:t>
            </a:r>
            <a:r>
              <a:rPr lang="en-US" altLang="zh-CN" sz="2800" dirty="0">
                <a:solidFill>
                  <a:srgbClr val="9D138D"/>
                </a:solidFill>
              </a:rPr>
              <a:t>1000</a:t>
            </a:r>
            <a:r>
              <a:rPr lang="en-US" altLang="zh-CN" sz="2800" dirty="0"/>
              <a:t>;i++)                      </a:t>
            </a:r>
            <a:endParaRPr lang="zh-CN" altLang="zh-CN" sz="2800" dirty="0"/>
          </a:p>
          <a:p>
            <a:pPr>
              <a:lnSpc>
                <a:spcPts val="2900"/>
              </a:lnSpc>
              <a:buFont typeface="Wingdings" panose="05000000000000000000" pitchFamily="2" charset="2"/>
              <a:buNone/>
            </a:pPr>
            <a:r>
              <a:rPr lang="en-US" altLang="zh-CN" sz="2800" dirty="0"/>
              <a:t>   { </a:t>
            </a:r>
            <a:r>
              <a:rPr lang="en-US" altLang="zh-CN" sz="2800" dirty="0" err="1"/>
              <a:t>printf</a:t>
            </a:r>
            <a:r>
              <a:rPr lang="en-US" altLang="zh-CN" sz="2800" dirty="0"/>
              <a:t>("please enter amount:");</a:t>
            </a:r>
            <a:endParaRPr lang="zh-CN" altLang="zh-CN" sz="2800" dirty="0"/>
          </a:p>
          <a:p>
            <a:pPr>
              <a:lnSpc>
                <a:spcPts val="2900"/>
              </a:lnSpc>
              <a:buFont typeface="Wingdings" panose="05000000000000000000" pitchFamily="2" charset="2"/>
              <a:buNone/>
            </a:pPr>
            <a:r>
              <a:rPr lang="en-US" altLang="zh-CN" sz="2800" dirty="0"/>
              <a:t>      </a:t>
            </a:r>
            <a:r>
              <a:rPr lang="en-US" altLang="zh-CN" sz="2800" dirty="0" err="1"/>
              <a:t>scanf</a:t>
            </a:r>
            <a:r>
              <a:rPr lang="en-US" altLang="zh-CN" sz="2800" dirty="0"/>
              <a:t>("%</a:t>
            </a:r>
            <a:r>
              <a:rPr lang="en-US" altLang="zh-CN" sz="2800" dirty="0" err="1"/>
              <a:t>f",&amp;amount</a:t>
            </a:r>
            <a:r>
              <a:rPr lang="en-US" altLang="zh-CN" sz="2800" dirty="0"/>
              <a:t>);</a:t>
            </a:r>
            <a:endParaRPr lang="zh-CN" altLang="zh-CN" sz="2800" dirty="0"/>
          </a:p>
          <a:p>
            <a:pPr>
              <a:lnSpc>
                <a:spcPts val="2900"/>
              </a:lnSpc>
              <a:buFont typeface="Wingdings" panose="05000000000000000000" pitchFamily="2" charset="2"/>
              <a:buNone/>
            </a:pPr>
            <a:r>
              <a:rPr lang="en-US" altLang="zh-CN" sz="2800" dirty="0"/>
              <a:t>      total= </a:t>
            </a:r>
            <a:r>
              <a:rPr lang="en-US" altLang="zh-CN" sz="2800" dirty="0" err="1"/>
              <a:t>total+amount</a:t>
            </a:r>
            <a:r>
              <a:rPr lang="en-US" altLang="zh-CN" sz="2800" dirty="0"/>
              <a:t>;                         </a:t>
            </a:r>
            <a:endParaRPr lang="zh-CN" altLang="zh-CN" sz="2800" dirty="0"/>
          </a:p>
          <a:p>
            <a:pPr>
              <a:lnSpc>
                <a:spcPts val="2900"/>
              </a:lnSpc>
              <a:buFont typeface="Wingdings" panose="05000000000000000000" pitchFamily="2" charset="2"/>
              <a:buNone/>
            </a:pPr>
            <a:r>
              <a:rPr lang="en-US" altLang="zh-CN" sz="2800" dirty="0"/>
              <a:t>      if (total&gt;=SUM) </a:t>
            </a:r>
            <a:r>
              <a:rPr lang="en-US" altLang="zh-CN" sz="2800" dirty="0">
                <a:solidFill>
                  <a:srgbClr val="00B050"/>
                </a:solidFill>
              </a:rPr>
              <a:t>break</a:t>
            </a:r>
            <a:r>
              <a:rPr lang="en-US" altLang="zh-CN" sz="2800" dirty="0"/>
              <a:t>;                                </a:t>
            </a:r>
            <a:endParaRPr lang="zh-CN" altLang="zh-CN" sz="2800" dirty="0"/>
          </a:p>
          <a:p>
            <a:pPr>
              <a:lnSpc>
                <a:spcPts val="2900"/>
              </a:lnSpc>
              <a:buFont typeface="Wingdings" panose="05000000000000000000" pitchFamily="2" charset="2"/>
              <a:buNone/>
            </a:pPr>
            <a:r>
              <a:rPr lang="en-US" altLang="zh-CN" sz="2800" dirty="0"/>
              <a:t>   }</a:t>
            </a:r>
            <a:endParaRPr lang="zh-CN" altLang="zh-CN" sz="2800" dirty="0"/>
          </a:p>
          <a:p>
            <a:pPr>
              <a:lnSpc>
                <a:spcPts val="2900"/>
              </a:lnSpc>
              <a:buFont typeface="Wingdings" panose="05000000000000000000" pitchFamily="2" charset="2"/>
              <a:buNone/>
            </a:pPr>
            <a:r>
              <a:rPr lang="en-US" altLang="zh-CN" sz="2800" dirty="0"/>
              <a:t>   aver=total / </a:t>
            </a:r>
            <a:r>
              <a:rPr lang="en-US" altLang="zh-CN" sz="2800" dirty="0" err="1"/>
              <a:t>i</a:t>
            </a:r>
            <a:r>
              <a:rPr lang="en-US" altLang="zh-CN" sz="2800" dirty="0"/>
              <a:t> ;  </a:t>
            </a:r>
            <a:r>
              <a:rPr lang="en-US" altLang="zh-CN" sz="2800" dirty="0" err="1"/>
              <a:t>printf</a:t>
            </a:r>
            <a:r>
              <a:rPr lang="en-US" altLang="zh-CN" sz="2800" dirty="0"/>
              <a:t>(“</a:t>
            </a:r>
            <a:r>
              <a:rPr lang="en-US" altLang="zh-CN" sz="2800" dirty="0" err="1"/>
              <a:t>num</a:t>
            </a:r>
            <a:r>
              <a:rPr lang="en-US" altLang="zh-CN" sz="2800" dirty="0"/>
              <a:t>=%d\</a:t>
            </a:r>
            <a:r>
              <a:rPr lang="en-US" altLang="zh-CN" sz="2800" dirty="0" err="1"/>
              <a:t>naver</a:t>
            </a:r>
            <a:r>
              <a:rPr lang="en-US" altLang="zh-CN" sz="2800" dirty="0"/>
              <a:t>=%10.2f\n“</a:t>
            </a:r>
            <a:endParaRPr lang="en-US" altLang="zh-CN" sz="2800" dirty="0"/>
          </a:p>
          <a:p>
            <a:pPr>
              <a:lnSpc>
                <a:spcPts val="2900"/>
              </a:lnSpc>
              <a:buFont typeface="Wingdings" panose="05000000000000000000" pitchFamily="2" charset="2"/>
              <a:buNone/>
            </a:pPr>
            <a:r>
              <a:rPr lang="en-US" altLang="zh-CN" sz="2800" dirty="0"/>
              <a:t>                                                    ,</a:t>
            </a:r>
            <a:r>
              <a:rPr lang="en-US" altLang="zh-CN" sz="2800" dirty="0" err="1"/>
              <a:t>i,aver</a:t>
            </a:r>
            <a:r>
              <a:rPr lang="en-US" altLang="zh-CN" sz="2800" dirty="0"/>
              <a:t>);              </a:t>
            </a:r>
            <a:endParaRPr lang="zh-CN" altLang="zh-CN" sz="2800" dirty="0"/>
          </a:p>
          <a:p>
            <a:pPr>
              <a:lnSpc>
                <a:spcPts val="2900"/>
              </a:lnSpc>
              <a:buFont typeface="Wingdings" panose="05000000000000000000" pitchFamily="2" charset="2"/>
              <a:buNone/>
            </a:pPr>
            <a:r>
              <a:rPr lang="en-US" altLang="zh-CN" sz="2800" dirty="0"/>
              <a:t>   return 0;</a:t>
            </a:r>
            <a:endParaRPr lang="zh-CN" altLang="zh-CN" sz="2800" dirty="0"/>
          </a:p>
          <a:p>
            <a:pPr>
              <a:lnSpc>
                <a:spcPts val="2900"/>
              </a:lnSpc>
              <a:buFont typeface="Wingdings" panose="05000000000000000000" pitchFamily="2" charset="2"/>
              <a:buNone/>
            </a:pPr>
            <a:r>
              <a:rPr lang="en-US" altLang="zh-CN" sz="2800" dirty="0"/>
              <a:t>}</a:t>
            </a:r>
            <a:endParaRPr lang="zh-CN" altLang="zh-CN" sz="2800" dirty="0"/>
          </a:p>
        </p:txBody>
      </p:sp>
      <p:sp>
        <p:nvSpPr>
          <p:cNvPr id="5" name="TextBox 4"/>
          <p:cNvSpPr txBox="1">
            <a:spLocks noChangeArrowheads="1"/>
          </p:cNvSpPr>
          <p:nvPr/>
        </p:nvSpPr>
        <p:spPr bwMode="auto">
          <a:xfrm>
            <a:off x="3214688" y="857250"/>
            <a:ext cx="55006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zh-CN" sz="2800">
                <a:solidFill>
                  <a:srgbClr val="0000CC"/>
                </a:solidFill>
                <a:latin typeface="Arial" panose="020B0604020202020204" pitchFamily="34" charset="0"/>
              </a:rPr>
              <a:t>指定符号常量</a:t>
            </a:r>
            <a:r>
              <a:rPr lang="en-US" altLang="zh-CN" sz="2800">
                <a:solidFill>
                  <a:srgbClr val="0000CC"/>
                </a:solidFill>
                <a:latin typeface="Arial" panose="020B0604020202020204" pitchFamily="34" charset="0"/>
              </a:rPr>
              <a:t>SUM</a:t>
            </a:r>
            <a:r>
              <a:rPr lang="zh-CN" altLang="zh-CN" sz="2800">
                <a:solidFill>
                  <a:srgbClr val="0000CC"/>
                </a:solidFill>
                <a:latin typeface="Arial" panose="020B0604020202020204" pitchFamily="34" charset="0"/>
              </a:rPr>
              <a:t>代表</a:t>
            </a:r>
            <a:r>
              <a:rPr lang="en-US" altLang="zh-CN" sz="2800">
                <a:solidFill>
                  <a:srgbClr val="0000CC"/>
                </a:solidFill>
                <a:latin typeface="Arial" panose="020B0604020202020204" pitchFamily="34" charset="0"/>
              </a:rPr>
              <a:t>100000</a:t>
            </a:r>
            <a:endParaRPr lang="zh-CN" altLang="en-US" sz="2800">
              <a:solidFill>
                <a:srgbClr val="0000CC"/>
              </a:solidFill>
              <a:latin typeface="Arial" panose="020B0604020202020204" pitchFamily="34" charset="0"/>
            </a:endParaRPr>
          </a:p>
        </p:txBody>
      </p:sp>
      <p:cxnSp>
        <p:nvCxnSpPr>
          <p:cNvPr id="6" name="直接连接符 5"/>
          <p:cNvCxnSpPr>
            <a:cxnSpLocks noChangeShapeType="1"/>
          </p:cNvCxnSpPr>
          <p:nvPr/>
        </p:nvCxnSpPr>
        <p:spPr bwMode="auto">
          <a:xfrm>
            <a:off x="285750" y="928688"/>
            <a:ext cx="4214813" cy="0"/>
          </a:xfrm>
          <a:prstGeom prst="line">
            <a:avLst/>
          </a:prstGeom>
          <a:noFill/>
          <a:ln w="38100" algn="ctr">
            <a:solidFill>
              <a:srgbClr val="FF0000"/>
            </a:solidFill>
            <a:miter lim="800000"/>
          </a:ln>
          <a:extLst>
            <a:ext uri="{909E8E84-426E-40DD-AFC4-6F175D3DCCD1}">
              <a14:hiddenFill xmlns:a14="http://schemas.microsoft.com/office/drawing/2010/main">
                <a:noFill/>
              </a14:hiddenFill>
            </a:ext>
          </a:extLst>
        </p:spPr>
      </p:cxnSp>
      <p:pic>
        <p:nvPicPr>
          <p:cNvPr id="44037" name="图片 6" descr="Untitled2.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500"/>
                                        <p:tgtEl>
                                          <p:spTgt spid="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a:xfrm>
            <a:off x="214313" y="71438"/>
            <a:ext cx="8715375" cy="6786562"/>
          </a:xfrm>
        </p:spPr>
        <p:txBody>
          <a:bodyPr/>
          <a:lstStyle/>
          <a:p>
            <a:pPr>
              <a:lnSpc>
                <a:spcPts val="2900"/>
              </a:lnSpc>
              <a:buFont typeface="Wingdings" panose="05000000000000000000" pitchFamily="2" charset="2"/>
              <a:buNone/>
            </a:pPr>
            <a:r>
              <a:rPr lang="en-US" altLang="zh-CN" sz="2800"/>
              <a:t>#include &lt;stdio.h&gt;</a:t>
            </a:r>
            <a:endParaRPr lang="zh-CN" altLang="zh-CN" sz="2800"/>
          </a:p>
          <a:p>
            <a:pPr>
              <a:lnSpc>
                <a:spcPts val="2900"/>
              </a:lnSpc>
              <a:buFont typeface="Wingdings" panose="05000000000000000000" pitchFamily="2" charset="2"/>
              <a:buNone/>
            </a:pPr>
            <a:r>
              <a:rPr lang="en-US" altLang="zh-CN" sz="2800"/>
              <a:t>#define SUM 100000</a:t>
            </a:r>
            <a:endParaRPr lang="zh-CN" altLang="zh-CN" sz="2800"/>
          </a:p>
          <a:p>
            <a:pPr>
              <a:lnSpc>
                <a:spcPts val="2900"/>
              </a:lnSpc>
              <a:buFont typeface="Wingdings" panose="05000000000000000000" pitchFamily="2" charset="2"/>
              <a:buNone/>
            </a:pPr>
            <a:r>
              <a:rPr lang="en-US" altLang="zh-CN" sz="2800"/>
              <a:t>int main()</a:t>
            </a:r>
            <a:endParaRPr lang="zh-CN" altLang="zh-CN" sz="2800"/>
          </a:p>
          <a:p>
            <a:pPr>
              <a:lnSpc>
                <a:spcPts val="2900"/>
              </a:lnSpc>
              <a:buFont typeface="Wingdings" panose="05000000000000000000" pitchFamily="2" charset="2"/>
              <a:buNone/>
            </a:pPr>
            <a:r>
              <a:rPr lang="en-US" altLang="zh-CN" sz="2800"/>
              <a:t>{  float amount,aver,total;   int i;</a:t>
            </a:r>
            <a:endParaRPr lang="zh-CN" altLang="zh-CN" sz="2800"/>
          </a:p>
          <a:p>
            <a:pPr>
              <a:lnSpc>
                <a:spcPts val="2900"/>
              </a:lnSpc>
              <a:buFont typeface="Wingdings" panose="05000000000000000000" pitchFamily="2" charset="2"/>
              <a:buNone/>
            </a:pPr>
            <a:r>
              <a:rPr lang="en-US" altLang="zh-CN" sz="2800"/>
              <a:t>    for (i=1,total=0;i&lt;=</a:t>
            </a:r>
            <a:r>
              <a:rPr lang="en-US" altLang="zh-CN" sz="2800">
                <a:solidFill>
                  <a:srgbClr val="9D138D"/>
                </a:solidFill>
              </a:rPr>
              <a:t>1000</a:t>
            </a:r>
            <a:r>
              <a:rPr lang="en-US" altLang="zh-CN" sz="2800"/>
              <a:t>;i++)                      </a:t>
            </a:r>
            <a:endParaRPr lang="zh-CN" altLang="zh-CN" sz="2800"/>
          </a:p>
          <a:p>
            <a:pPr>
              <a:lnSpc>
                <a:spcPts val="2900"/>
              </a:lnSpc>
              <a:buFont typeface="Wingdings" panose="05000000000000000000" pitchFamily="2" charset="2"/>
              <a:buNone/>
            </a:pPr>
            <a:r>
              <a:rPr lang="en-US" altLang="zh-CN" sz="2800"/>
              <a:t>   { printf("please enter amount:");</a:t>
            </a:r>
            <a:endParaRPr lang="zh-CN" altLang="zh-CN" sz="2800"/>
          </a:p>
          <a:p>
            <a:pPr>
              <a:lnSpc>
                <a:spcPts val="2900"/>
              </a:lnSpc>
              <a:buFont typeface="Wingdings" panose="05000000000000000000" pitchFamily="2" charset="2"/>
              <a:buNone/>
            </a:pPr>
            <a:r>
              <a:rPr lang="en-US" altLang="zh-CN" sz="2800"/>
              <a:t>      scanf("%f",&amp;amount);</a:t>
            </a:r>
            <a:endParaRPr lang="zh-CN" altLang="zh-CN" sz="2800"/>
          </a:p>
          <a:p>
            <a:pPr>
              <a:lnSpc>
                <a:spcPts val="2900"/>
              </a:lnSpc>
              <a:buFont typeface="Wingdings" panose="05000000000000000000" pitchFamily="2" charset="2"/>
              <a:buNone/>
            </a:pPr>
            <a:r>
              <a:rPr lang="en-US" altLang="zh-CN" sz="2800"/>
              <a:t>      total= total+amount;                         </a:t>
            </a:r>
            <a:endParaRPr lang="zh-CN" altLang="zh-CN" sz="2800"/>
          </a:p>
          <a:p>
            <a:pPr>
              <a:lnSpc>
                <a:spcPts val="2900"/>
              </a:lnSpc>
              <a:buFont typeface="Wingdings" panose="05000000000000000000" pitchFamily="2" charset="2"/>
              <a:buNone/>
            </a:pPr>
            <a:r>
              <a:rPr lang="en-US" altLang="zh-CN" sz="2800"/>
              <a:t>      if (total&gt;=SUM) </a:t>
            </a:r>
            <a:r>
              <a:rPr lang="en-US" altLang="zh-CN" sz="2800">
                <a:solidFill>
                  <a:srgbClr val="00B050"/>
                </a:solidFill>
              </a:rPr>
              <a:t>break</a:t>
            </a:r>
            <a:r>
              <a:rPr lang="en-US" altLang="zh-CN" sz="2800"/>
              <a:t>;                                </a:t>
            </a:r>
            <a:endParaRPr lang="zh-CN" altLang="zh-CN" sz="2800"/>
          </a:p>
          <a:p>
            <a:pPr>
              <a:lnSpc>
                <a:spcPts val="2900"/>
              </a:lnSpc>
              <a:buFont typeface="Wingdings" panose="05000000000000000000" pitchFamily="2" charset="2"/>
              <a:buNone/>
            </a:pPr>
            <a:r>
              <a:rPr lang="en-US" altLang="zh-CN" sz="2800"/>
              <a:t>   }</a:t>
            </a:r>
            <a:endParaRPr lang="zh-CN" altLang="zh-CN" sz="2800"/>
          </a:p>
          <a:p>
            <a:pPr>
              <a:lnSpc>
                <a:spcPts val="2900"/>
              </a:lnSpc>
              <a:buFont typeface="Wingdings" panose="05000000000000000000" pitchFamily="2" charset="2"/>
              <a:buNone/>
            </a:pPr>
            <a:r>
              <a:rPr lang="en-US" altLang="zh-CN" sz="2800"/>
              <a:t>   aver=total / i ;  printf(“num=%d\naver=%10.2f\n“</a:t>
            </a:r>
            <a:endParaRPr lang="en-US" altLang="zh-CN" sz="2800"/>
          </a:p>
          <a:p>
            <a:pPr>
              <a:lnSpc>
                <a:spcPts val="2900"/>
              </a:lnSpc>
              <a:buFont typeface="Wingdings" panose="05000000000000000000" pitchFamily="2" charset="2"/>
              <a:buNone/>
            </a:pPr>
            <a:r>
              <a:rPr lang="en-US" altLang="zh-CN" sz="2800"/>
              <a:t>                                                    ,i,aver);              </a:t>
            </a:r>
            <a:endParaRPr lang="zh-CN" altLang="zh-CN" sz="2800"/>
          </a:p>
          <a:p>
            <a:pPr>
              <a:lnSpc>
                <a:spcPts val="2900"/>
              </a:lnSpc>
              <a:buFont typeface="Wingdings" panose="05000000000000000000" pitchFamily="2" charset="2"/>
              <a:buNone/>
            </a:pPr>
            <a:r>
              <a:rPr lang="en-US" altLang="zh-CN" sz="2800"/>
              <a:t>   return 0;</a:t>
            </a:r>
            <a:endParaRPr lang="zh-CN" altLang="zh-CN" sz="2800"/>
          </a:p>
          <a:p>
            <a:pPr>
              <a:lnSpc>
                <a:spcPts val="2900"/>
              </a:lnSpc>
              <a:buFont typeface="Wingdings" panose="05000000000000000000" pitchFamily="2" charset="2"/>
              <a:buNone/>
            </a:pPr>
            <a:r>
              <a:rPr lang="en-US" altLang="zh-CN" sz="2800"/>
              <a:t>}</a:t>
            </a:r>
            <a:endParaRPr lang="zh-CN" altLang="zh-CN" sz="2800"/>
          </a:p>
        </p:txBody>
      </p:sp>
      <p:sp>
        <p:nvSpPr>
          <p:cNvPr id="5" name="TextBox 4"/>
          <p:cNvSpPr txBox="1">
            <a:spLocks noChangeArrowheads="1"/>
          </p:cNvSpPr>
          <p:nvPr/>
        </p:nvSpPr>
        <p:spPr bwMode="auto">
          <a:xfrm>
            <a:off x="5715000" y="2786063"/>
            <a:ext cx="3214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en-US" sz="2800">
                <a:solidFill>
                  <a:srgbClr val="0000CC"/>
                </a:solidFill>
                <a:latin typeface="Arial" panose="020B0604020202020204" pitchFamily="34" charset="0"/>
              </a:rPr>
              <a:t>应该执行</a:t>
            </a:r>
            <a:r>
              <a:rPr lang="en-US" altLang="zh-CN" sz="2800">
                <a:solidFill>
                  <a:srgbClr val="0000CC"/>
                </a:solidFill>
                <a:latin typeface="Arial" panose="020B0604020202020204" pitchFamily="34" charset="0"/>
              </a:rPr>
              <a:t>1000</a:t>
            </a:r>
            <a:r>
              <a:rPr lang="zh-CN" altLang="en-US" sz="2800">
                <a:solidFill>
                  <a:srgbClr val="0000CC"/>
                </a:solidFill>
                <a:latin typeface="Arial" panose="020B0604020202020204" pitchFamily="34" charset="0"/>
              </a:rPr>
              <a:t>次</a:t>
            </a:r>
            <a:endParaRPr lang="zh-CN" altLang="en-US" sz="2800">
              <a:solidFill>
                <a:srgbClr val="0000CC"/>
              </a:solidFill>
              <a:latin typeface="Arial" panose="020B0604020202020204" pitchFamily="34" charset="0"/>
            </a:endParaRPr>
          </a:p>
        </p:txBody>
      </p:sp>
      <p:cxnSp>
        <p:nvCxnSpPr>
          <p:cNvPr id="6" name="直接连接符 5"/>
          <p:cNvCxnSpPr>
            <a:cxnSpLocks noChangeShapeType="1"/>
          </p:cNvCxnSpPr>
          <p:nvPr/>
        </p:nvCxnSpPr>
        <p:spPr bwMode="auto">
          <a:xfrm>
            <a:off x="4714875" y="2286000"/>
            <a:ext cx="1143000" cy="0"/>
          </a:xfrm>
          <a:prstGeom prst="line">
            <a:avLst/>
          </a:prstGeom>
          <a:noFill/>
          <a:ln w="38100" algn="ctr">
            <a:solidFill>
              <a:srgbClr val="FF0000"/>
            </a:solidFill>
            <a:miter lim="800000"/>
          </a:ln>
          <a:extLst>
            <a:ext uri="{909E8E84-426E-40DD-AFC4-6F175D3DCCD1}">
              <a14:hiddenFill xmlns:a14="http://schemas.microsoft.com/office/drawing/2010/main">
                <a:noFill/>
              </a14:hiddenFill>
            </a:ext>
          </a:extLst>
        </p:spPr>
      </p:cxnSp>
      <p:pic>
        <p:nvPicPr>
          <p:cNvPr id="45061" name="图片 6" descr="Untitled2.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500"/>
                                        <p:tgtEl>
                                          <p:spTgt spid="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a:xfrm>
            <a:off x="214313" y="71438"/>
            <a:ext cx="8715375" cy="6786562"/>
          </a:xfrm>
        </p:spPr>
        <p:txBody>
          <a:bodyPr/>
          <a:lstStyle/>
          <a:p>
            <a:pPr>
              <a:lnSpc>
                <a:spcPts val="2900"/>
              </a:lnSpc>
              <a:buFont typeface="Wingdings" panose="05000000000000000000" pitchFamily="2" charset="2"/>
              <a:buNone/>
            </a:pPr>
            <a:r>
              <a:rPr lang="en-US" altLang="zh-CN" sz="2800"/>
              <a:t>#include &lt;stdio.h&gt;</a:t>
            </a:r>
            <a:endParaRPr lang="zh-CN" altLang="zh-CN" sz="2800"/>
          </a:p>
          <a:p>
            <a:pPr>
              <a:lnSpc>
                <a:spcPts val="2900"/>
              </a:lnSpc>
              <a:buFont typeface="Wingdings" panose="05000000000000000000" pitchFamily="2" charset="2"/>
              <a:buNone/>
            </a:pPr>
            <a:r>
              <a:rPr lang="en-US" altLang="zh-CN" sz="2800"/>
              <a:t>#define SUM 100000</a:t>
            </a:r>
            <a:endParaRPr lang="zh-CN" altLang="zh-CN" sz="2800"/>
          </a:p>
          <a:p>
            <a:pPr>
              <a:lnSpc>
                <a:spcPts val="2900"/>
              </a:lnSpc>
              <a:buFont typeface="Wingdings" panose="05000000000000000000" pitchFamily="2" charset="2"/>
              <a:buNone/>
            </a:pPr>
            <a:r>
              <a:rPr lang="en-US" altLang="zh-CN" sz="2800"/>
              <a:t>int main()</a:t>
            </a:r>
            <a:endParaRPr lang="zh-CN" altLang="zh-CN" sz="2800"/>
          </a:p>
          <a:p>
            <a:pPr>
              <a:lnSpc>
                <a:spcPts val="2900"/>
              </a:lnSpc>
              <a:buFont typeface="Wingdings" panose="05000000000000000000" pitchFamily="2" charset="2"/>
              <a:buNone/>
            </a:pPr>
            <a:r>
              <a:rPr lang="en-US" altLang="zh-CN" sz="2800"/>
              <a:t>{  float amount,aver,total;   int i;</a:t>
            </a:r>
            <a:endParaRPr lang="zh-CN" altLang="zh-CN" sz="2800"/>
          </a:p>
          <a:p>
            <a:pPr>
              <a:lnSpc>
                <a:spcPts val="2900"/>
              </a:lnSpc>
              <a:buFont typeface="Wingdings" panose="05000000000000000000" pitchFamily="2" charset="2"/>
              <a:buNone/>
            </a:pPr>
            <a:r>
              <a:rPr lang="en-US" altLang="zh-CN" sz="2800"/>
              <a:t>    for (i=1,total=0;i&lt;=</a:t>
            </a:r>
            <a:r>
              <a:rPr lang="en-US" altLang="zh-CN" sz="2800">
                <a:solidFill>
                  <a:srgbClr val="9D138D"/>
                </a:solidFill>
              </a:rPr>
              <a:t>1000</a:t>
            </a:r>
            <a:r>
              <a:rPr lang="en-US" altLang="zh-CN" sz="2800"/>
              <a:t>;i++)                      </a:t>
            </a:r>
            <a:endParaRPr lang="zh-CN" altLang="zh-CN" sz="2800"/>
          </a:p>
          <a:p>
            <a:pPr>
              <a:lnSpc>
                <a:spcPts val="2900"/>
              </a:lnSpc>
              <a:buFont typeface="Wingdings" panose="05000000000000000000" pitchFamily="2" charset="2"/>
              <a:buNone/>
            </a:pPr>
            <a:r>
              <a:rPr lang="en-US" altLang="zh-CN" sz="2800"/>
              <a:t>   { printf("please enter amount:");</a:t>
            </a:r>
            <a:endParaRPr lang="zh-CN" altLang="zh-CN" sz="2800"/>
          </a:p>
          <a:p>
            <a:pPr>
              <a:lnSpc>
                <a:spcPts val="2900"/>
              </a:lnSpc>
              <a:buFont typeface="Wingdings" panose="05000000000000000000" pitchFamily="2" charset="2"/>
              <a:buNone/>
            </a:pPr>
            <a:r>
              <a:rPr lang="en-US" altLang="zh-CN" sz="2800"/>
              <a:t>      scanf("%f",&amp;amount);</a:t>
            </a:r>
            <a:endParaRPr lang="zh-CN" altLang="zh-CN" sz="2800"/>
          </a:p>
          <a:p>
            <a:pPr>
              <a:lnSpc>
                <a:spcPts val="2900"/>
              </a:lnSpc>
              <a:buFont typeface="Wingdings" panose="05000000000000000000" pitchFamily="2" charset="2"/>
              <a:buNone/>
            </a:pPr>
            <a:r>
              <a:rPr lang="en-US" altLang="zh-CN" sz="2800"/>
              <a:t>      total= total+amount;                         </a:t>
            </a:r>
            <a:endParaRPr lang="zh-CN" altLang="zh-CN" sz="2800"/>
          </a:p>
          <a:p>
            <a:pPr>
              <a:lnSpc>
                <a:spcPts val="2900"/>
              </a:lnSpc>
              <a:buFont typeface="Wingdings" panose="05000000000000000000" pitchFamily="2" charset="2"/>
              <a:buNone/>
            </a:pPr>
            <a:r>
              <a:rPr lang="en-US" altLang="zh-CN" sz="2800"/>
              <a:t>      if (total&gt;=SUM) </a:t>
            </a:r>
            <a:r>
              <a:rPr lang="en-US" altLang="zh-CN" sz="2800">
                <a:solidFill>
                  <a:srgbClr val="00B050"/>
                </a:solidFill>
              </a:rPr>
              <a:t>break</a:t>
            </a:r>
            <a:r>
              <a:rPr lang="en-US" altLang="zh-CN" sz="2800"/>
              <a:t>;                                </a:t>
            </a:r>
            <a:endParaRPr lang="zh-CN" altLang="zh-CN" sz="2800"/>
          </a:p>
          <a:p>
            <a:pPr>
              <a:lnSpc>
                <a:spcPts val="2900"/>
              </a:lnSpc>
              <a:buFont typeface="Wingdings" panose="05000000000000000000" pitchFamily="2" charset="2"/>
              <a:buNone/>
            </a:pPr>
            <a:r>
              <a:rPr lang="en-US" altLang="zh-CN" sz="2800"/>
              <a:t>   }</a:t>
            </a:r>
            <a:endParaRPr lang="zh-CN" altLang="zh-CN" sz="2800"/>
          </a:p>
          <a:p>
            <a:pPr>
              <a:lnSpc>
                <a:spcPts val="2900"/>
              </a:lnSpc>
              <a:buFont typeface="Wingdings" panose="05000000000000000000" pitchFamily="2" charset="2"/>
              <a:buNone/>
            </a:pPr>
            <a:r>
              <a:rPr lang="en-US" altLang="zh-CN" sz="2800"/>
              <a:t>   aver=total / i ;  printf(“num=%d\naver=%10.2f\n“</a:t>
            </a:r>
            <a:endParaRPr lang="en-US" altLang="zh-CN" sz="2800"/>
          </a:p>
          <a:p>
            <a:pPr>
              <a:lnSpc>
                <a:spcPts val="2900"/>
              </a:lnSpc>
              <a:buFont typeface="Wingdings" panose="05000000000000000000" pitchFamily="2" charset="2"/>
              <a:buNone/>
            </a:pPr>
            <a:r>
              <a:rPr lang="en-US" altLang="zh-CN" sz="2800"/>
              <a:t>                                                    ,i,aver);              </a:t>
            </a:r>
            <a:endParaRPr lang="zh-CN" altLang="zh-CN" sz="2800"/>
          </a:p>
          <a:p>
            <a:pPr>
              <a:lnSpc>
                <a:spcPts val="2900"/>
              </a:lnSpc>
              <a:buFont typeface="Wingdings" panose="05000000000000000000" pitchFamily="2" charset="2"/>
              <a:buNone/>
            </a:pPr>
            <a:r>
              <a:rPr lang="en-US" altLang="zh-CN" sz="2800"/>
              <a:t>   return 0;</a:t>
            </a:r>
            <a:endParaRPr lang="zh-CN" altLang="zh-CN" sz="2800"/>
          </a:p>
          <a:p>
            <a:pPr>
              <a:lnSpc>
                <a:spcPts val="2900"/>
              </a:lnSpc>
              <a:buFont typeface="Wingdings" panose="05000000000000000000" pitchFamily="2" charset="2"/>
              <a:buNone/>
            </a:pPr>
            <a:r>
              <a:rPr lang="en-US" altLang="zh-CN" sz="2800"/>
              <a:t>}</a:t>
            </a:r>
            <a:endParaRPr lang="zh-CN" altLang="zh-CN" sz="2800"/>
          </a:p>
        </p:txBody>
      </p:sp>
      <p:sp>
        <p:nvSpPr>
          <p:cNvPr id="5" name="TextBox 4"/>
          <p:cNvSpPr txBox="1">
            <a:spLocks noChangeArrowheads="1"/>
          </p:cNvSpPr>
          <p:nvPr/>
        </p:nvSpPr>
        <p:spPr bwMode="auto">
          <a:xfrm>
            <a:off x="3857625" y="4214813"/>
            <a:ext cx="457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en-US" sz="2800">
                <a:solidFill>
                  <a:srgbClr val="0000CC"/>
                </a:solidFill>
                <a:latin typeface="Arial" panose="020B0604020202020204" pitchFamily="34" charset="0"/>
              </a:rPr>
              <a:t>达到</a:t>
            </a:r>
            <a:r>
              <a:rPr lang="en-US" altLang="zh-CN" sz="2800">
                <a:solidFill>
                  <a:srgbClr val="0000CC"/>
                </a:solidFill>
                <a:latin typeface="Arial" panose="020B0604020202020204" pitchFamily="34" charset="0"/>
              </a:rPr>
              <a:t>10</a:t>
            </a:r>
            <a:r>
              <a:rPr lang="zh-CN" altLang="en-US" sz="2800">
                <a:solidFill>
                  <a:srgbClr val="0000CC"/>
                </a:solidFill>
                <a:latin typeface="Arial" panose="020B0604020202020204" pitchFamily="34" charset="0"/>
              </a:rPr>
              <a:t>万，</a:t>
            </a:r>
            <a:r>
              <a:rPr lang="zh-CN" altLang="zh-CN" sz="2800">
                <a:solidFill>
                  <a:srgbClr val="0000CC"/>
                </a:solidFill>
                <a:latin typeface="Arial" panose="020B0604020202020204" pitchFamily="34" charset="0"/>
              </a:rPr>
              <a:t>提前结束循环</a:t>
            </a:r>
            <a:endParaRPr lang="zh-CN" altLang="en-US" sz="2800">
              <a:solidFill>
                <a:srgbClr val="0000CC"/>
              </a:solidFill>
              <a:latin typeface="Arial" panose="020B0604020202020204" pitchFamily="34" charset="0"/>
            </a:endParaRPr>
          </a:p>
        </p:txBody>
      </p:sp>
      <p:cxnSp>
        <p:nvCxnSpPr>
          <p:cNvPr id="6" name="直接连接符 5"/>
          <p:cNvCxnSpPr>
            <a:cxnSpLocks noChangeShapeType="1"/>
          </p:cNvCxnSpPr>
          <p:nvPr/>
        </p:nvCxnSpPr>
        <p:spPr bwMode="auto">
          <a:xfrm>
            <a:off x="1071563" y="4071938"/>
            <a:ext cx="4500562" cy="0"/>
          </a:xfrm>
          <a:prstGeom prst="line">
            <a:avLst/>
          </a:prstGeom>
          <a:noFill/>
          <a:ln w="38100" algn="ctr">
            <a:solidFill>
              <a:srgbClr val="FF0000"/>
            </a:solidFill>
            <a:miter lim="800000"/>
          </a:ln>
          <a:extLst>
            <a:ext uri="{909E8E84-426E-40DD-AFC4-6F175D3DCCD1}">
              <a14:hiddenFill xmlns:a14="http://schemas.microsoft.com/office/drawing/2010/main">
                <a:noFill/>
              </a14:hiddenFill>
            </a:ext>
          </a:extLst>
        </p:spPr>
      </p:cxnSp>
      <p:pic>
        <p:nvPicPr>
          <p:cNvPr id="46085" name="图片 6" descr="Untitled2.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500"/>
                                        <p:tgtEl>
                                          <p:spTgt spid="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a:xfrm>
            <a:off x="214313" y="71438"/>
            <a:ext cx="8715375" cy="6786562"/>
          </a:xfrm>
        </p:spPr>
        <p:txBody>
          <a:bodyPr/>
          <a:lstStyle/>
          <a:p>
            <a:pPr>
              <a:lnSpc>
                <a:spcPts val="2900"/>
              </a:lnSpc>
              <a:buFont typeface="Wingdings" panose="05000000000000000000" pitchFamily="2" charset="2"/>
              <a:buNone/>
            </a:pPr>
            <a:r>
              <a:rPr lang="en-US" altLang="zh-CN" sz="2800"/>
              <a:t>#include &lt;stdio.h&gt;</a:t>
            </a:r>
            <a:endParaRPr lang="zh-CN" altLang="zh-CN" sz="2800"/>
          </a:p>
          <a:p>
            <a:pPr>
              <a:lnSpc>
                <a:spcPts val="2900"/>
              </a:lnSpc>
              <a:buFont typeface="Wingdings" panose="05000000000000000000" pitchFamily="2" charset="2"/>
              <a:buNone/>
            </a:pPr>
            <a:r>
              <a:rPr lang="en-US" altLang="zh-CN" sz="2800"/>
              <a:t>#define SUM 100000</a:t>
            </a:r>
            <a:endParaRPr lang="zh-CN" altLang="zh-CN" sz="2800"/>
          </a:p>
          <a:p>
            <a:pPr>
              <a:lnSpc>
                <a:spcPts val="2900"/>
              </a:lnSpc>
              <a:buFont typeface="Wingdings" panose="05000000000000000000" pitchFamily="2" charset="2"/>
              <a:buNone/>
            </a:pPr>
            <a:r>
              <a:rPr lang="en-US" altLang="zh-CN" sz="2800"/>
              <a:t>int main()</a:t>
            </a:r>
            <a:endParaRPr lang="zh-CN" altLang="zh-CN" sz="2800"/>
          </a:p>
          <a:p>
            <a:pPr>
              <a:lnSpc>
                <a:spcPts val="2900"/>
              </a:lnSpc>
              <a:buFont typeface="Wingdings" panose="05000000000000000000" pitchFamily="2" charset="2"/>
              <a:buNone/>
            </a:pPr>
            <a:r>
              <a:rPr lang="en-US" altLang="zh-CN" sz="2800"/>
              <a:t>{  float amount,aver,total;   int i;</a:t>
            </a:r>
            <a:endParaRPr lang="zh-CN" altLang="zh-CN" sz="2800"/>
          </a:p>
          <a:p>
            <a:pPr>
              <a:lnSpc>
                <a:spcPts val="2900"/>
              </a:lnSpc>
              <a:buFont typeface="Wingdings" panose="05000000000000000000" pitchFamily="2" charset="2"/>
              <a:buNone/>
            </a:pPr>
            <a:r>
              <a:rPr lang="en-US" altLang="zh-CN" sz="2800"/>
              <a:t>    for (i=1,total=0;i&lt;=</a:t>
            </a:r>
            <a:r>
              <a:rPr lang="en-US" altLang="zh-CN" sz="2800">
                <a:solidFill>
                  <a:srgbClr val="9D138D"/>
                </a:solidFill>
              </a:rPr>
              <a:t>1000</a:t>
            </a:r>
            <a:r>
              <a:rPr lang="en-US" altLang="zh-CN" sz="2800"/>
              <a:t>;i++)                      </a:t>
            </a:r>
            <a:endParaRPr lang="zh-CN" altLang="zh-CN" sz="2800"/>
          </a:p>
          <a:p>
            <a:pPr>
              <a:lnSpc>
                <a:spcPts val="2900"/>
              </a:lnSpc>
              <a:buFont typeface="Wingdings" panose="05000000000000000000" pitchFamily="2" charset="2"/>
              <a:buNone/>
            </a:pPr>
            <a:r>
              <a:rPr lang="en-US" altLang="zh-CN" sz="2800"/>
              <a:t>   { printf("please enter amount:");</a:t>
            </a:r>
            <a:endParaRPr lang="zh-CN" altLang="zh-CN" sz="2800"/>
          </a:p>
          <a:p>
            <a:pPr>
              <a:lnSpc>
                <a:spcPts val="2900"/>
              </a:lnSpc>
              <a:buFont typeface="Wingdings" panose="05000000000000000000" pitchFamily="2" charset="2"/>
              <a:buNone/>
            </a:pPr>
            <a:r>
              <a:rPr lang="en-US" altLang="zh-CN" sz="2800"/>
              <a:t>      scanf("%f",&amp;amount);</a:t>
            </a:r>
            <a:endParaRPr lang="zh-CN" altLang="zh-CN" sz="2800"/>
          </a:p>
          <a:p>
            <a:pPr>
              <a:lnSpc>
                <a:spcPts val="2900"/>
              </a:lnSpc>
              <a:buFont typeface="Wingdings" panose="05000000000000000000" pitchFamily="2" charset="2"/>
              <a:buNone/>
            </a:pPr>
            <a:r>
              <a:rPr lang="en-US" altLang="zh-CN" sz="2800"/>
              <a:t>      total= total+amount;                         </a:t>
            </a:r>
            <a:endParaRPr lang="zh-CN" altLang="zh-CN" sz="2800"/>
          </a:p>
          <a:p>
            <a:pPr>
              <a:lnSpc>
                <a:spcPts val="2900"/>
              </a:lnSpc>
              <a:buFont typeface="Wingdings" panose="05000000000000000000" pitchFamily="2" charset="2"/>
              <a:buNone/>
            </a:pPr>
            <a:r>
              <a:rPr lang="en-US" altLang="zh-CN" sz="2800"/>
              <a:t>      if (total&gt;=SUM) </a:t>
            </a:r>
            <a:r>
              <a:rPr lang="en-US" altLang="zh-CN" sz="2800">
                <a:solidFill>
                  <a:srgbClr val="00B050"/>
                </a:solidFill>
              </a:rPr>
              <a:t>break</a:t>
            </a:r>
            <a:r>
              <a:rPr lang="en-US" altLang="zh-CN" sz="2800"/>
              <a:t>;                                </a:t>
            </a:r>
            <a:endParaRPr lang="zh-CN" altLang="zh-CN" sz="2800"/>
          </a:p>
          <a:p>
            <a:pPr>
              <a:lnSpc>
                <a:spcPts val="2900"/>
              </a:lnSpc>
              <a:buFont typeface="Wingdings" panose="05000000000000000000" pitchFamily="2" charset="2"/>
              <a:buNone/>
            </a:pPr>
            <a:r>
              <a:rPr lang="en-US" altLang="zh-CN" sz="2800"/>
              <a:t>   }</a:t>
            </a:r>
            <a:endParaRPr lang="zh-CN" altLang="zh-CN" sz="2800"/>
          </a:p>
          <a:p>
            <a:pPr>
              <a:lnSpc>
                <a:spcPts val="2900"/>
              </a:lnSpc>
              <a:buFont typeface="Wingdings" panose="05000000000000000000" pitchFamily="2" charset="2"/>
              <a:buNone/>
            </a:pPr>
            <a:r>
              <a:rPr lang="en-US" altLang="zh-CN" sz="2800"/>
              <a:t>   aver=total / i ;  printf(“num=%d\naver=%10.2f\n“</a:t>
            </a:r>
            <a:endParaRPr lang="en-US" altLang="zh-CN" sz="2800"/>
          </a:p>
          <a:p>
            <a:pPr>
              <a:lnSpc>
                <a:spcPts val="2900"/>
              </a:lnSpc>
              <a:buFont typeface="Wingdings" panose="05000000000000000000" pitchFamily="2" charset="2"/>
              <a:buNone/>
            </a:pPr>
            <a:r>
              <a:rPr lang="en-US" altLang="zh-CN" sz="2800"/>
              <a:t>                                                    ,i,aver);              </a:t>
            </a:r>
            <a:endParaRPr lang="zh-CN" altLang="zh-CN" sz="2800"/>
          </a:p>
          <a:p>
            <a:pPr>
              <a:lnSpc>
                <a:spcPts val="2900"/>
              </a:lnSpc>
              <a:buFont typeface="Wingdings" panose="05000000000000000000" pitchFamily="2" charset="2"/>
              <a:buNone/>
            </a:pPr>
            <a:r>
              <a:rPr lang="en-US" altLang="zh-CN" sz="2800"/>
              <a:t>   return 0;</a:t>
            </a:r>
            <a:endParaRPr lang="zh-CN" altLang="zh-CN" sz="2800"/>
          </a:p>
          <a:p>
            <a:pPr>
              <a:lnSpc>
                <a:spcPts val="2900"/>
              </a:lnSpc>
              <a:buFont typeface="Wingdings" panose="05000000000000000000" pitchFamily="2" charset="2"/>
              <a:buNone/>
            </a:pPr>
            <a:r>
              <a:rPr lang="en-US" altLang="zh-CN" sz="2800"/>
              <a:t>}</a:t>
            </a:r>
            <a:endParaRPr lang="zh-CN" altLang="zh-CN" sz="2800"/>
          </a:p>
        </p:txBody>
      </p:sp>
      <p:sp>
        <p:nvSpPr>
          <p:cNvPr id="5" name="TextBox 4"/>
          <p:cNvSpPr txBox="1">
            <a:spLocks noChangeArrowheads="1"/>
          </p:cNvSpPr>
          <p:nvPr/>
        </p:nvSpPr>
        <p:spPr bwMode="auto">
          <a:xfrm>
            <a:off x="3929063" y="4357688"/>
            <a:ext cx="2714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en-US" sz="2800">
                <a:solidFill>
                  <a:srgbClr val="0000CC"/>
                </a:solidFill>
                <a:latin typeface="Arial" panose="020B0604020202020204" pitchFamily="34" charset="0"/>
              </a:rPr>
              <a:t>实际捐款人数</a:t>
            </a:r>
            <a:endParaRPr lang="zh-CN" altLang="en-US" sz="2800">
              <a:solidFill>
                <a:srgbClr val="0000CC"/>
              </a:solidFill>
              <a:latin typeface="Arial" panose="020B0604020202020204" pitchFamily="34" charset="0"/>
            </a:endParaRPr>
          </a:p>
        </p:txBody>
      </p:sp>
      <p:sp>
        <p:nvSpPr>
          <p:cNvPr id="7" name="矩形 6"/>
          <p:cNvSpPr>
            <a:spLocks noChangeArrowheads="1"/>
          </p:cNvSpPr>
          <p:nvPr/>
        </p:nvSpPr>
        <p:spPr bwMode="auto">
          <a:xfrm>
            <a:off x="3071813" y="4572000"/>
            <a:ext cx="500062" cy="571500"/>
          </a:xfrm>
          <a:prstGeom prst="rect">
            <a:avLst/>
          </a:prstGeom>
          <a:noFill/>
          <a:ln w="38100"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pic>
        <p:nvPicPr>
          <p:cNvPr id="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33925" y="0"/>
            <a:ext cx="4410075"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图片 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3"/>
          <p:cNvSpPr>
            <a:spLocks noGrp="1" noChangeArrowheads="1"/>
          </p:cNvSpPr>
          <p:nvPr>
            <p:ph type="body" idx="1"/>
          </p:nvPr>
        </p:nvSpPr>
        <p:spPr>
          <a:xfrm>
            <a:off x="214313" y="71438"/>
            <a:ext cx="8715375" cy="6786562"/>
          </a:xfrm>
        </p:spPr>
        <p:txBody>
          <a:bodyPr/>
          <a:lstStyle/>
          <a:p>
            <a:pPr>
              <a:lnSpc>
                <a:spcPts val="2900"/>
              </a:lnSpc>
              <a:buFont typeface="Wingdings" panose="05000000000000000000" pitchFamily="2" charset="2"/>
              <a:buNone/>
            </a:pPr>
            <a:r>
              <a:rPr lang="en-US" altLang="zh-CN" sz="2800"/>
              <a:t>#include &lt;stdio.h&gt;</a:t>
            </a:r>
            <a:endParaRPr lang="zh-CN" altLang="zh-CN" sz="2800"/>
          </a:p>
          <a:p>
            <a:pPr>
              <a:lnSpc>
                <a:spcPts val="2900"/>
              </a:lnSpc>
              <a:buFont typeface="Wingdings" panose="05000000000000000000" pitchFamily="2" charset="2"/>
              <a:buNone/>
            </a:pPr>
            <a:r>
              <a:rPr lang="en-US" altLang="zh-CN" sz="2800"/>
              <a:t>#define SUM 100000</a:t>
            </a:r>
            <a:endParaRPr lang="zh-CN" altLang="zh-CN" sz="2800"/>
          </a:p>
          <a:p>
            <a:pPr>
              <a:lnSpc>
                <a:spcPts val="2900"/>
              </a:lnSpc>
              <a:buFont typeface="Wingdings" panose="05000000000000000000" pitchFamily="2" charset="2"/>
              <a:buNone/>
            </a:pPr>
            <a:r>
              <a:rPr lang="en-US" altLang="zh-CN" sz="2800"/>
              <a:t>int main()</a:t>
            </a:r>
            <a:endParaRPr lang="zh-CN" altLang="zh-CN" sz="2800"/>
          </a:p>
          <a:p>
            <a:pPr>
              <a:lnSpc>
                <a:spcPts val="2900"/>
              </a:lnSpc>
              <a:buFont typeface="Wingdings" panose="05000000000000000000" pitchFamily="2" charset="2"/>
              <a:buNone/>
            </a:pPr>
            <a:r>
              <a:rPr lang="en-US" altLang="zh-CN" sz="2800"/>
              <a:t>{  float amount,aver,total;   int i;</a:t>
            </a:r>
            <a:endParaRPr lang="zh-CN" altLang="zh-CN" sz="2800"/>
          </a:p>
          <a:p>
            <a:pPr>
              <a:lnSpc>
                <a:spcPts val="2900"/>
              </a:lnSpc>
              <a:buFont typeface="Wingdings" panose="05000000000000000000" pitchFamily="2" charset="2"/>
              <a:buNone/>
            </a:pPr>
            <a:r>
              <a:rPr lang="en-US" altLang="zh-CN" sz="2800"/>
              <a:t>    for (i=1,total=0;i&lt;=</a:t>
            </a:r>
            <a:r>
              <a:rPr lang="en-US" altLang="zh-CN" sz="2800">
                <a:solidFill>
                  <a:srgbClr val="9D138D"/>
                </a:solidFill>
              </a:rPr>
              <a:t>1000</a:t>
            </a:r>
            <a:r>
              <a:rPr lang="en-US" altLang="zh-CN" sz="2800"/>
              <a:t>;i++)                      </a:t>
            </a:r>
            <a:endParaRPr lang="zh-CN" altLang="zh-CN" sz="2800"/>
          </a:p>
          <a:p>
            <a:pPr>
              <a:lnSpc>
                <a:spcPts val="2900"/>
              </a:lnSpc>
              <a:buFont typeface="Wingdings" panose="05000000000000000000" pitchFamily="2" charset="2"/>
              <a:buNone/>
            </a:pPr>
            <a:r>
              <a:rPr lang="en-US" altLang="zh-CN" sz="2800"/>
              <a:t>   { printf("please enter amount:");</a:t>
            </a:r>
            <a:endParaRPr lang="zh-CN" altLang="zh-CN" sz="2800"/>
          </a:p>
          <a:p>
            <a:pPr>
              <a:lnSpc>
                <a:spcPts val="2900"/>
              </a:lnSpc>
              <a:buFont typeface="Wingdings" panose="05000000000000000000" pitchFamily="2" charset="2"/>
              <a:buNone/>
            </a:pPr>
            <a:r>
              <a:rPr lang="en-US" altLang="zh-CN" sz="2800"/>
              <a:t>      scanf("%f",&amp;amount);</a:t>
            </a:r>
            <a:endParaRPr lang="zh-CN" altLang="zh-CN" sz="2800"/>
          </a:p>
          <a:p>
            <a:pPr>
              <a:lnSpc>
                <a:spcPts val="2900"/>
              </a:lnSpc>
              <a:buFont typeface="Wingdings" panose="05000000000000000000" pitchFamily="2" charset="2"/>
              <a:buNone/>
            </a:pPr>
            <a:r>
              <a:rPr lang="en-US" altLang="zh-CN" sz="2800"/>
              <a:t>      total= total+amount;                         </a:t>
            </a:r>
            <a:endParaRPr lang="zh-CN" altLang="zh-CN" sz="2800"/>
          </a:p>
          <a:p>
            <a:pPr>
              <a:lnSpc>
                <a:spcPts val="2900"/>
              </a:lnSpc>
              <a:buFont typeface="Wingdings" panose="05000000000000000000" pitchFamily="2" charset="2"/>
              <a:buNone/>
            </a:pPr>
            <a:r>
              <a:rPr lang="en-US" altLang="zh-CN" sz="2800"/>
              <a:t>      if (total&gt;=SUM) </a:t>
            </a:r>
            <a:r>
              <a:rPr lang="en-US" altLang="zh-CN" sz="2800">
                <a:solidFill>
                  <a:srgbClr val="00B050"/>
                </a:solidFill>
              </a:rPr>
              <a:t>break</a:t>
            </a:r>
            <a:r>
              <a:rPr lang="en-US" altLang="zh-CN" sz="2800"/>
              <a:t>;                                </a:t>
            </a:r>
            <a:endParaRPr lang="zh-CN" altLang="zh-CN" sz="2800"/>
          </a:p>
          <a:p>
            <a:pPr>
              <a:lnSpc>
                <a:spcPts val="2900"/>
              </a:lnSpc>
              <a:buFont typeface="Wingdings" panose="05000000000000000000" pitchFamily="2" charset="2"/>
              <a:buNone/>
            </a:pPr>
            <a:r>
              <a:rPr lang="en-US" altLang="zh-CN" sz="2800"/>
              <a:t>   }</a:t>
            </a:r>
            <a:endParaRPr lang="zh-CN" altLang="zh-CN" sz="2800"/>
          </a:p>
          <a:p>
            <a:pPr>
              <a:lnSpc>
                <a:spcPts val="2900"/>
              </a:lnSpc>
              <a:buFont typeface="Wingdings" panose="05000000000000000000" pitchFamily="2" charset="2"/>
              <a:buNone/>
            </a:pPr>
            <a:r>
              <a:rPr lang="en-US" altLang="zh-CN" sz="2800"/>
              <a:t>   aver=total / i ;  printf(“num=%d\naver=%10.2f\n“</a:t>
            </a:r>
            <a:endParaRPr lang="en-US" altLang="zh-CN" sz="2800"/>
          </a:p>
          <a:p>
            <a:pPr>
              <a:lnSpc>
                <a:spcPts val="2900"/>
              </a:lnSpc>
              <a:buFont typeface="Wingdings" panose="05000000000000000000" pitchFamily="2" charset="2"/>
              <a:buNone/>
            </a:pPr>
            <a:r>
              <a:rPr lang="en-US" altLang="zh-CN" sz="2800"/>
              <a:t>                                                    ,i,aver);              </a:t>
            </a:r>
            <a:endParaRPr lang="zh-CN" altLang="zh-CN" sz="2800"/>
          </a:p>
          <a:p>
            <a:pPr>
              <a:lnSpc>
                <a:spcPts val="2900"/>
              </a:lnSpc>
              <a:buFont typeface="Wingdings" panose="05000000000000000000" pitchFamily="2" charset="2"/>
              <a:buNone/>
            </a:pPr>
            <a:r>
              <a:rPr lang="en-US" altLang="zh-CN" sz="2800"/>
              <a:t>   return 0;</a:t>
            </a:r>
            <a:endParaRPr lang="zh-CN" altLang="zh-CN" sz="2800"/>
          </a:p>
          <a:p>
            <a:pPr>
              <a:lnSpc>
                <a:spcPts val="2900"/>
              </a:lnSpc>
              <a:buFont typeface="Wingdings" panose="05000000000000000000" pitchFamily="2" charset="2"/>
              <a:buNone/>
            </a:pPr>
            <a:r>
              <a:rPr lang="en-US" altLang="zh-CN" sz="2800"/>
              <a:t>}</a:t>
            </a:r>
            <a:endParaRPr lang="zh-CN" altLang="zh-CN" sz="2800"/>
          </a:p>
        </p:txBody>
      </p:sp>
      <p:sp>
        <p:nvSpPr>
          <p:cNvPr id="5" name="TextBox 4"/>
          <p:cNvSpPr txBox="1">
            <a:spLocks noChangeArrowheads="1"/>
          </p:cNvSpPr>
          <p:nvPr/>
        </p:nvSpPr>
        <p:spPr bwMode="auto">
          <a:xfrm>
            <a:off x="3571875" y="4142740"/>
            <a:ext cx="4786313" cy="95408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zh-CN" sz="2800">
                <a:solidFill>
                  <a:srgbClr val="0000CC"/>
                </a:solidFill>
                <a:latin typeface="Arial" panose="020B0604020202020204" pitchFamily="34" charset="0"/>
              </a:rPr>
              <a:t>只能用于循环语句和</a:t>
            </a:r>
            <a:r>
              <a:rPr lang="en-US" altLang="zh-CN" sz="2800">
                <a:solidFill>
                  <a:srgbClr val="0000CC"/>
                </a:solidFill>
                <a:latin typeface="Arial" panose="020B0604020202020204" pitchFamily="34" charset="0"/>
              </a:rPr>
              <a:t>switch</a:t>
            </a:r>
            <a:r>
              <a:rPr lang="zh-CN" altLang="zh-CN" sz="2800">
                <a:solidFill>
                  <a:srgbClr val="0000CC"/>
                </a:solidFill>
                <a:latin typeface="Arial" panose="020B0604020202020204" pitchFamily="34" charset="0"/>
              </a:rPr>
              <a:t>语句之中，而不能</a:t>
            </a:r>
            <a:r>
              <a:rPr lang="zh-CN" altLang="en-US" sz="2800">
                <a:solidFill>
                  <a:srgbClr val="0000CC"/>
                </a:solidFill>
                <a:latin typeface="Arial" panose="020B0604020202020204" pitchFamily="34" charset="0"/>
              </a:rPr>
              <a:t>单独</a:t>
            </a:r>
            <a:r>
              <a:rPr lang="zh-CN" altLang="zh-CN" sz="2800">
                <a:solidFill>
                  <a:srgbClr val="0000CC"/>
                </a:solidFill>
                <a:latin typeface="Arial" panose="020B0604020202020204" pitchFamily="34" charset="0"/>
              </a:rPr>
              <a:t>使用</a:t>
            </a:r>
            <a:endParaRPr lang="zh-CN" altLang="en-US" sz="2800">
              <a:solidFill>
                <a:srgbClr val="0000CC"/>
              </a:solidFill>
              <a:latin typeface="Arial" panose="020B0604020202020204" pitchFamily="34" charset="0"/>
            </a:endParaRPr>
          </a:p>
        </p:txBody>
      </p:sp>
      <p:sp>
        <p:nvSpPr>
          <p:cNvPr id="7" name="矩形 6"/>
          <p:cNvSpPr>
            <a:spLocks noChangeArrowheads="1"/>
          </p:cNvSpPr>
          <p:nvPr/>
        </p:nvSpPr>
        <p:spPr bwMode="auto">
          <a:xfrm>
            <a:off x="4214813" y="3571875"/>
            <a:ext cx="1214437" cy="571500"/>
          </a:xfrm>
          <a:prstGeom prst="rect">
            <a:avLst/>
          </a:prstGeom>
          <a:noFill/>
          <a:ln w="38100"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pic>
        <p:nvPicPr>
          <p:cNvPr id="48133" name="图片 5" descr="Untitled2.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a:t>练习</a:t>
            </a:r>
            <a:endParaRPr lang="zh-CN" altLang="en-US"/>
          </a:p>
        </p:txBody>
      </p:sp>
      <p:sp>
        <p:nvSpPr>
          <p:cNvPr id="3" name="内容占位符 2"/>
          <p:cNvSpPr>
            <a:spLocks noGrp="1"/>
          </p:cNvSpPr>
          <p:nvPr>
            <p:ph idx="1"/>
          </p:nvPr>
        </p:nvSpPr>
        <p:spPr>
          <a:xfrm>
            <a:off x="428625" y="1628775"/>
            <a:ext cx="8358188" cy="4495800"/>
          </a:xfrm>
        </p:spPr>
        <p:txBody>
          <a:bodyPr/>
          <a:lstStyle/>
          <a:p>
            <a:r>
              <a:rPr lang="zh-CN" altLang="en-US" dirty="0"/>
              <a:t>输入一组整数，当输入</a:t>
            </a:r>
            <a:r>
              <a:rPr lang="en-US" altLang="zh-CN" dirty="0"/>
              <a:t>-1</a:t>
            </a:r>
            <a:r>
              <a:rPr lang="zh-CN" altLang="en-US" dirty="0"/>
              <a:t>时表示输入结束，然后计算这组整数的平均值。</a:t>
            </a:r>
            <a:endParaRPr lang="en-US" altLang="zh-CN" dirty="0"/>
          </a:p>
          <a:p>
            <a:pPr lvl="1"/>
            <a:r>
              <a:rPr lang="zh-CN" altLang="en-US" dirty="0"/>
              <a:t>健壮的输入方式：条件表达式永远为真的循环语句</a:t>
            </a:r>
            <a:r>
              <a:rPr lang="en-US" altLang="zh-CN" dirty="0"/>
              <a:t>while(1)</a:t>
            </a:r>
            <a:endParaRPr lang="en-US" altLang="zh-CN" dirty="0"/>
          </a:p>
          <a:p>
            <a:pPr lvl="1"/>
            <a:r>
              <a:rPr lang="zh-CN" altLang="en-US" dirty="0"/>
              <a:t>累加模式求平均值</a:t>
            </a:r>
            <a:endParaRPr lang="zh-CN" altLang="en-US" dirty="0"/>
          </a:p>
        </p:txBody>
      </p:sp>
      <p:pic>
        <p:nvPicPr>
          <p:cNvPr id="10445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29125" y="3570288"/>
            <a:ext cx="4352925"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2" build="p"/>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0" y="714375"/>
            <a:ext cx="9144000" cy="646113"/>
          </a:xfrm>
          <a:effectLst/>
        </p:spPr>
        <p:txBody>
          <a:bodyPr anchor="ctr"/>
          <a:lstStyle/>
          <a:p>
            <a:pPr eaLnBrk="1" hangingPunct="1">
              <a:defRPr/>
            </a:pPr>
            <a:r>
              <a:rPr lang="en-US" altLang="zh-CN" sz="36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5.7.2 </a:t>
            </a:r>
            <a:r>
              <a:rPr lang="zh-CN" altLang="zh-CN" sz="36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用</a:t>
            </a:r>
            <a:r>
              <a:rPr lang="en-US" altLang="zh-CN" sz="36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continue</a:t>
            </a:r>
            <a:r>
              <a:rPr lang="zh-CN" altLang="zh-CN" sz="36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语句提前结束本次循环</a:t>
            </a:r>
            <a:endParaRPr lang="zh-CN" altLang="en-US" sz="36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50179" name="Rectangle 3"/>
          <p:cNvSpPr>
            <a:spLocks noGrp="1" noChangeArrowheads="1"/>
          </p:cNvSpPr>
          <p:nvPr>
            <p:ph type="body" idx="1"/>
          </p:nvPr>
        </p:nvSpPr>
        <p:spPr>
          <a:xfrm>
            <a:off x="642938" y="1785938"/>
            <a:ext cx="7643812" cy="2214562"/>
          </a:xfrm>
        </p:spPr>
        <p:txBody>
          <a:bodyPr/>
          <a:lstStyle/>
          <a:p>
            <a:r>
              <a:rPr lang="zh-CN" altLang="zh-CN"/>
              <a:t>有时并不希望终止整个循环的操作，而只希望提前结束本次循环，而接着执行下次循环。这时可以用</a:t>
            </a:r>
            <a:r>
              <a:rPr lang="en-US" altLang="zh-CN"/>
              <a:t>continue</a:t>
            </a:r>
            <a:r>
              <a:rPr lang="zh-CN" altLang="zh-CN"/>
              <a:t>语句</a:t>
            </a:r>
            <a:endParaRPr lang="en-US" altLang="zh-CN"/>
          </a:p>
        </p:txBody>
      </p:sp>
      <p:pic>
        <p:nvPicPr>
          <p:cNvPr id="50180" name="图片 3" descr="Untitled2.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0" y="714375"/>
            <a:ext cx="9144000" cy="646113"/>
          </a:xfrm>
          <a:effectLst/>
        </p:spPr>
        <p:txBody>
          <a:bodyPr anchor="ctr"/>
          <a:lstStyle/>
          <a:p>
            <a:pPr eaLnBrk="1" hangingPunct="1">
              <a:defRPr/>
            </a:pPr>
            <a:r>
              <a:rPr lang="en-US" altLang="zh-CN" sz="36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5.7.2 </a:t>
            </a:r>
            <a:r>
              <a:rPr lang="zh-CN" altLang="zh-CN" sz="36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用</a:t>
            </a:r>
            <a:r>
              <a:rPr lang="en-US" altLang="zh-CN" sz="36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continue</a:t>
            </a:r>
            <a:r>
              <a:rPr lang="zh-CN" altLang="zh-CN" sz="36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语句提前结束本次循环</a:t>
            </a:r>
            <a:endParaRPr lang="zh-CN" altLang="en-US" sz="36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47107" name="Rectangle 3"/>
          <p:cNvSpPr>
            <a:spLocks noGrp="1" noChangeArrowheads="1"/>
          </p:cNvSpPr>
          <p:nvPr>
            <p:ph type="body" idx="1"/>
          </p:nvPr>
        </p:nvSpPr>
        <p:spPr>
          <a:xfrm>
            <a:off x="642938" y="1571625"/>
            <a:ext cx="7643812" cy="4643438"/>
          </a:xfrm>
        </p:spPr>
        <p:txBody>
          <a:bodyPr/>
          <a:lstStyle/>
          <a:p>
            <a:pPr>
              <a:buFont typeface="Wingdings" panose="05000000000000000000" pitchFamily="2" charset="2"/>
              <a:buNone/>
            </a:pPr>
            <a:r>
              <a:rPr lang="en-US" altLang="zh-CN" dirty="0"/>
              <a:t>  </a:t>
            </a:r>
            <a:r>
              <a:rPr lang="zh-CN" altLang="zh-CN" dirty="0"/>
              <a:t>例</a:t>
            </a:r>
            <a:r>
              <a:rPr lang="en-US" altLang="zh-CN" dirty="0"/>
              <a:t>5.5 </a:t>
            </a:r>
            <a:r>
              <a:rPr lang="zh-CN" altLang="zh-CN" dirty="0"/>
              <a:t>要求输出</a:t>
            </a:r>
            <a:r>
              <a:rPr lang="en-US" altLang="zh-CN" dirty="0"/>
              <a:t>100</a:t>
            </a:r>
            <a:r>
              <a:rPr lang="zh-CN" altLang="zh-CN" dirty="0"/>
              <a:t>～</a:t>
            </a:r>
            <a:r>
              <a:rPr lang="en-US" altLang="zh-CN" dirty="0"/>
              <a:t>200</a:t>
            </a:r>
            <a:r>
              <a:rPr lang="zh-CN" altLang="zh-CN" dirty="0"/>
              <a:t>之间的不能被</a:t>
            </a:r>
            <a:r>
              <a:rPr lang="en-US" altLang="zh-CN" dirty="0"/>
              <a:t>3</a:t>
            </a:r>
            <a:r>
              <a:rPr lang="zh-CN" altLang="zh-CN" dirty="0"/>
              <a:t>整除的数。</a:t>
            </a:r>
            <a:endParaRPr lang="en-US" altLang="zh-CN" dirty="0"/>
          </a:p>
          <a:p>
            <a:r>
              <a:rPr lang="zh-CN" altLang="zh-CN" dirty="0"/>
              <a:t>编程思路：</a:t>
            </a:r>
            <a:endParaRPr lang="en-US" altLang="zh-CN" dirty="0"/>
          </a:p>
          <a:p>
            <a:pPr lvl="1"/>
            <a:r>
              <a:rPr lang="zh-CN" altLang="zh-CN" dirty="0"/>
              <a:t>对</a:t>
            </a:r>
            <a:r>
              <a:rPr lang="en-US" altLang="zh-CN" dirty="0"/>
              <a:t>100</a:t>
            </a:r>
            <a:r>
              <a:rPr lang="zh-CN" altLang="zh-CN" dirty="0"/>
              <a:t>到</a:t>
            </a:r>
            <a:r>
              <a:rPr lang="en-US" altLang="zh-CN" dirty="0"/>
              <a:t>200</a:t>
            </a:r>
            <a:r>
              <a:rPr lang="zh-CN" altLang="zh-CN" dirty="0"/>
              <a:t>之间的每一个整数进行检查</a:t>
            </a:r>
            <a:endParaRPr lang="en-US" altLang="zh-CN" dirty="0"/>
          </a:p>
          <a:p>
            <a:pPr lvl="1"/>
            <a:r>
              <a:rPr lang="zh-CN" altLang="zh-CN" dirty="0"/>
              <a:t>如果不能被</a:t>
            </a:r>
            <a:r>
              <a:rPr lang="en-US" altLang="zh-CN" dirty="0"/>
              <a:t>3</a:t>
            </a:r>
            <a:r>
              <a:rPr lang="zh-CN" altLang="zh-CN" dirty="0"/>
              <a:t>整除，输出，</a:t>
            </a:r>
            <a:r>
              <a:rPr lang="zh-CN" altLang="en-US" dirty="0"/>
              <a:t>否则</a:t>
            </a:r>
            <a:r>
              <a:rPr lang="zh-CN" altLang="zh-CN" dirty="0"/>
              <a:t>不输出</a:t>
            </a:r>
            <a:endParaRPr lang="en-US" altLang="zh-CN" dirty="0"/>
          </a:p>
          <a:p>
            <a:pPr lvl="1"/>
            <a:r>
              <a:rPr lang="zh-CN" altLang="zh-CN" dirty="0"/>
              <a:t>无论是否输出此数，都要接着检查下一个数</a:t>
            </a:r>
            <a:r>
              <a:rPr lang="en-US" altLang="zh-CN" dirty="0"/>
              <a:t>(</a:t>
            </a:r>
            <a:r>
              <a:rPr lang="zh-CN" altLang="zh-CN" dirty="0"/>
              <a:t>直到</a:t>
            </a:r>
            <a:r>
              <a:rPr lang="en-US" altLang="zh-CN" dirty="0"/>
              <a:t>200</a:t>
            </a:r>
            <a:r>
              <a:rPr lang="zh-CN" altLang="zh-CN" dirty="0"/>
              <a:t>为止</a:t>
            </a:r>
            <a:r>
              <a:rPr lang="en-US" altLang="zh-CN" dirty="0"/>
              <a:t>)</a:t>
            </a:r>
            <a:r>
              <a:rPr lang="zh-CN" altLang="zh-CN" dirty="0"/>
              <a:t>。</a:t>
            </a:r>
            <a:endParaRPr lang="en-US" altLang="zh-CN" dirty="0"/>
          </a:p>
        </p:txBody>
      </p:sp>
      <p:pic>
        <p:nvPicPr>
          <p:cNvPr id="51204" name="图片 3" descr="Untitled2.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animEffect transition="in" filter="blinds(horizontal)">
                                      <p:cBhvr>
                                        <p:cTn id="7" dur="500"/>
                                        <p:tgtEl>
                                          <p:spTgt spid="4710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7107">
                                            <p:txEl>
                                              <p:pRg st="2" end="2"/>
                                            </p:txEl>
                                          </p:spTgt>
                                        </p:tgtEl>
                                        <p:attrNameLst>
                                          <p:attrName>style.visibility</p:attrName>
                                        </p:attrNameLst>
                                      </p:cBhvr>
                                      <p:to>
                                        <p:strVal val="visible"/>
                                      </p:to>
                                    </p:set>
                                    <p:animEffect transition="in" filter="blinds(horizontal)">
                                      <p:cBhvr>
                                        <p:cTn id="10" dur="500"/>
                                        <p:tgtEl>
                                          <p:spTgt spid="4710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7107">
                                            <p:txEl>
                                              <p:pRg st="3" end="3"/>
                                            </p:txEl>
                                          </p:spTgt>
                                        </p:tgtEl>
                                        <p:attrNameLst>
                                          <p:attrName>style.visibility</p:attrName>
                                        </p:attrNameLst>
                                      </p:cBhvr>
                                      <p:to>
                                        <p:strVal val="visible"/>
                                      </p:to>
                                    </p:set>
                                    <p:animEffect transition="in" filter="blinds(horizontal)">
                                      <p:cBhvr>
                                        <p:cTn id="13" dur="500"/>
                                        <p:tgtEl>
                                          <p:spTgt spid="47107">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7107">
                                            <p:txEl>
                                              <p:pRg st="4" end="4"/>
                                            </p:txEl>
                                          </p:spTgt>
                                        </p:tgtEl>
                                        <p:attrNameLst>
                                          <p:attrName>style.visibility</p:attrName>
                                        </p:attrNameLst>
                                      </p:cBhvr>
                                      <p:to>
                                        <p:strVal val="visible"/>
                                      </p:to>
                                    </p:set>
                                    <p:animEffect transition="in" filter="blinds(horizontal)">
                                      <p:cBhvr>
                                        <p:cTn id="16" dur="500"/>
                                        <p:tgtEl>
                                          <p:spTgt spid="471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3857625" y="2476500"/>
            <a:ext cx="500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latin typeface="Arial" panose="020B0604020202020204" pitchFamily="34" charset="0"/>
              </a:rPr>
              <a:t>N</a:t>
            </a:r>
            <a:endParaRPr lang="zh-CN" altLang="en-US" sz="2800">
              <a:latin typeface="Arial" panose="020B0604020202020204" pitchFamily="34" charset="0"/>
            </a:endParaRPr>
          </a:p>
        </p:txBody>
      </p:sp>
      <p:cxnSp>
        <p:nvCxnSpPr>
          <p:cNvPr id="12" name="直接箭头连接符 11"/>
          <p:cNvCxnSpPr>
            <a:cxnSpLocks noChangeShapeType="1"/>
          </p:cNvCxnSpPr>
          <p:nvPr/>
        </p:nvCxnSpPr>
        <p:spPr bwMode="auto">
          <a:xfrm rot="16200000" flipH="1">
            <a:off x="2286000" y="6572251"/>
            <a:ext cx="42862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14" name="直接箭头连接符 13"/>
          <p:cNvCxnSpPr>
            <a:cxnSpLocks noChangeShapeType="1"/>
          </p:cNvCxnSpPr>
          <p:nvPr/>
        </p:nvCxnSpPr>
        <p:spPr bwMode="auto">
          <a:xfrm>
            <a:off x="142875" y="1928813"/>
            <a:ext cx="2438400" cy="1587"/>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20" name="直接连接符 19"/>
          <p:cNvCxnSpPr>
            <a:cxnSpLocks noChangeShapeType="1"/>
          </p:cNvCxnSpPr>
          <p:nvPr/>
        </p:nvCxnSpPr>
        <p:spPr bwMode="auto">
          <a:xfrm rot="5400000">
            <a:off x="3429000" y="4429126"/>
            <a:ext cx="3857625"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21" name="直接连接符 20"/>
          <p:cNvCxnSpPr>
            <a:cxnSpLocks noChangeShapeType="1"/>
          </p:cNvCxnSpPr>
          <p:nvPr/>
        </p:nvCxnSpPr>
        <p:spPr bwMode="auto">
          <a:xfrm rot="10800000" flipV="1">
            <a:off x="2500313" y="6357938"/>
            <a:ext cx="285750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22" name="直接连接符 21"/>
          <p:cNvCxnSpPr>
            <a:cxnSpLocks noChangeShapeType="1"/>
            <a:endCxn id="25" idx="3"/>
          </p:cNvCxnSpPr>
          <p:nvPr/>
        </p:nvCxnSpPr>
        <p:spPr bwMode="auto">
          <a:xfrm rot="10800000">
            <a:off x="3954463" y="2500313"/>
            <a:ext cx="1423987" cy="1270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3" name="流程图: 过程 22"/>
          <p:cNvSpPr>
            <a:spLocks noChangeArrowheads="1"/>
          </p:cNvSpPr>
          <p:nvPr/>
        </p:nvSpPr>
        <p:spPr bwMode="auto">
          <a:xfrm>
            <a:off x="1811338" y="1285875"/>
            <a:ext cx="1463675" cy="500063"/>
          </a:xfrm>
          <a:prstGeom prst="flowChartProcess">
            <a:avLst/>
          </a:prstGeom>
          <a:solidFill>
            <a:schemeClr val="accent1"/>
          </a:solidFill>
          <a:ln w="38100" algn="ctr">
            <a:solidFill>
              <a:schemeClr val="tx1"/>
            </a:solidFill>
            <a:miter lim="800000"/>
          </a:ln>
        </p:spPr>
        <p:txBody>
          <a:bodyPr wrap="none" lIns="0" tIns="0" rIns="0" bIns="0"/>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latin typeface="Arial" panose="020B0604020202020204" pitchFamily="34" charset="0"/>
              </a:rPr>
              <a:t>n=100</a:t>
            </a:r>
            <a:endParaRPr lang="zh-CN" altLang="en-US" sz="2800">
              <a:latin typeface="Arial" panose="020B0604020202020204" pitchFamily="34" charset="0"/>
            </a:endParaRPr>
          </a:p>
        </p:txBody>
      </p:sp>
      <p:cxnSp>
        <p:nvCxnSpPr>
          <p:cNvPr id="24" name="直接箭头连接符 23"/>
          <p:cNvCxnSpPr>
            <a:cxnSpLocks noChangeShapeType="1"/>
          </p:cNvCxnSpPr>
          <p:nvPr/>
        </p:nvCxnSpPr>
        <p:spPr bwMode="auto">
          <a:xfrm rot="16200000" flipH="1">
            <a:off x="2320925" y="1071563"/>
            <a:ext cx="42862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sp>
        <p:nvSpPr>
          <p:cNvPr id="25" name="流程图: 决策 24"/>
          <p:cNvSpPr>
            <a:spLocks noChangeArrowheads="1"/>
          </p:cNvSpPr>
          <p:nvPr/>
        </p:nvSpPr>
        <p:spPr bwMode="auto">
          <a:xfrm>
            <a:off x="1096963" y="2143125"/>
            <a:ext cx="2857500" cy="714375"/>
          </a:xfrm>
          <a:prstGeom prst="flowChartDecision">
            <a:avLst/>
          </a:prstGeom>
          <a:solidFill>
            <a:schemeClr val="accent1"/>
          </a:solidFill>
          <a:ln w="38100" algn="ctr">
            <a:solidFill>
              <a:schemeClr val="tx1"/>
            </a:solidFill>
            <a:miter lim="800000"/>
          </a:ln>
        </p:spPr>
        <p:txBody>
          <a:bodyPr wrap="none" lIns="0" tIns="0" rIns="0" bIns="0"/>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latin typeface="Arial" panose="020B0604020202020204" pitchFamily="34" charset="0"/>
              </a:rPr>
              <a:t>n</a:t>
            </a:r>
            <a:r>
              <a:rPr lang="zh-CN" altLang="zh-CN" sz="2800">
                <a:latin typeface="Arial" panose="020B0604020202020204" pitchFamily="34" charset="0"/>
              </a:rPr>
              <a:t>≤</a:t>
            </a:r>
            <a:r>
              <a:rPr lang="en-US" altLang="zh-CN" sz="2800">
                <a:latin typeface="Arial" panose="020B0604020202020204" pitchFamily="34" charset="0"/>
              </a:rPr>
              <a:t>200</a:t>
            </a:r>
            <a:endParaRPr lang="zh-CN" altLang="en-US" sz="2800">
              <a:latin typeface="Arial" panose="020B0604020202020204" pitchFamily="34" charset="0"/>
            </a:endParaRPr>
          </a:p>
        </p:txBody>
      </p:sp>
      <p:cxnSp>
        <p:nvCxnSpPr>
          <p:cNvPr id="26" name="直接箭头连接符 25"/>
          <p:cNvCxnSpPr>
            <a:cxnSpLocks noChangeShapeType="1"/>
          </p:cNvCxnSpPr>
          <p:nvPr/>
        </p:nvCxnSpPr>
        <p:spPr bwMode="auto">
          <a:xfrm rot="16200000" flipH="1">
            <a:off x="2311400" y="1974851"/>
            <a:ext cx="42862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sp>
        <p:nvSpPr>
          <p:cNvPr id="27" name="TextBox 26"/>
          <p:cNvSpPr txBox="1">
            <a:spLocks noChangeArrowheads="1"/>
          </p:cNvSpPr>
          <p:nvPr/>
        </p:nvSpPr>
        <p:spPr bwMode="auto">
          <a:xfrm>
            <a:off x="2597150" y="2786063"/>
            <a:ext cx="500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latin typeface="Arial" panose="020B0604020202020204" pitchFamily="34" charset="0"/>
              </a:rPr>
              <a:t>Y</a:t>
            </a:r>
            <a:endParaRPr lang="zh-CN" altLang="en-US" sz="2800">
              <a:latin typeface="Arial" panose="020B0604020202020204" pitchFamily="34" charset="0"/>
            </a:endParaRPr>
          </a:p>
        </p:txBody>
      </p:sp>
      <p:cxnSp>
        <p:nvCxnSpPr>
          <p:cNvPr id="28" name="直接箭头连接符 27"/>
          <p:cNvCxnSpPr>
            <a:cxnSpLocks noChangeShapeType="1"/>
          </p:cNvCxnSpPr>
          <p:nvPr/>
        </p:nvCxnSpPr>
        <p:spPr bwMode="auto">
          <a:xfrm rot="16200000" flipH="1">
            <a:off x="2311400" y="3033713"/>
            <a:ext cx="42862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sp>
        <p:nvSpPr>
          <p:cNvPr id="29" name="流程图: 决策 28"/>
          <p:cNvSpPr>
            <a:spLocks noChangeArrowheads="1"/>
          </p:cNvSpPr>
          <p:nvPr/>
        </p:nvSpPr>
        <p:spPr bwMode="auto">
          <a:xfrm>
            <a:off x="428625" y="3214688"/>
            <a:ext cx="4214813" cy="857250"/>
          </a:xfrm>
          <a:prstGeom prst="flowChartDecision">
            <a:avLst/>
          </a:prstGeom>
          <a:solidFill>
            <a:schemeClr val="accent1"/>
          </a:solidFill>
          <a:ln w="38100" algn="ctr">
            <a:solidFill>
              <a:schemeClr val="tx1"/>
            </a:solidFill>
            <a:miter lim="800000"/>
          </a:ln>
        </p:spPr>
        <p:txBody>
          <a:bodyPr wrap="none" lIns="0" tIns="0" rIns="0" bIns="0"/>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latin typeface="Arial" panose="020B0604020202020204" pitchFamily="34" charset="0"/>
              </a:rPr>
              <a:t>n</a:t>
            </a:r>
            <a:r>
              <a:rPr lang="zh-CN" altLang="en-US" sz="2800">
                <a:latin typeface="Arial" panose="020B0604020202020204" pitchFamily="34" charset="0"/>
              </a:rPr>
              <a:t>能被</a:t>
            </a:r>
            <a:r>
              <a:rPr lang="en-US" altLang="zh-CN" sz="2800">
                <a:latin typeface="Arial" panose="020B0604020202020204" pitchFamily="34" charset="0"/>
              </a:rPr>
              <a:t>3</a:t>
            </a:r>
            <a:r>
              <a:rPr lang="zh-CN" altLang="en-US" sz="2800">
                <a:latin typeface="Arial" panose="020B0604020202020204" pitchFamily="34" charset="0"/>
              </a:rPr>
              <a:t>整除</a:t>
            </a:r>
            <a:endParaRPr lang="zh-CN" altLang="en-US" sz="2800">
              <a:latin typeface="Arial" panose="020B0604020202020204" pitchFamily="34" charset="0"/>
            </a:endParaRPr>
          </a:p>
        </p:txBody>
      </p:sp>
      <p:sp>
        <p:nvSpPr>
          <p:cNvPr id="30" name="TextBox 29"/>
          <p:cNvSpPr txBox="1">
            <a:spLocks noChangeArrowheads="1"/>
          </p:cNvSpPr>
          <p:nvPr/>
        </p:nvSpPr>
        <p:spPr bwMode="auto">
          <a:xfrm>
            <a:off x="2597150" y="4000500"/>
            <a:ext cx="500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latin typeface="Arial" panose="020B0604020202020204" pitchFamily="34" charset="0"/>
              </a:rPr>
              <a:t>N</a:t>
            </a:r>
            <a:endParaRPr lang="zh-CN" altLang="en-US" sz="2800">
              <a:latin typeface="Arial" panose="020B0604020202020204" pitchFamily="34" charset="0"/>
            </a:endParaRPr>
          </a:p>
        </p:txBody>
      </p:sp>
      <p:cxnSp>
        <p:nvCxnSpPr>
          <p:cNvPr id="31" name="直接箭头连接符 30"/>
          <p:cNvCxnSpPr>
            <a:cxnSpLocks noChangeShapeType="1"/>
          </p:cNvCxnSpPr>
          <p:nvPr/>
        </p:nvCxnSpPr>
        <p:spPr bwMode="auto">
          <a:xfrm rot="16200000" flipH="1">
            <a:off x="2311400" y="4286251"/>
            <a:ext cx="42862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sp>
        <p:nvSpPr>
          <p:cNvPr id="32" name="流程图: 过程 31"/>
          <p:cNvSpPr>
            <a:spLocks noChangeArrowheads="1"/>
          </p:cNvSpPr>
          <p:nvPr/>
        </p:nvSpPr>
        <p:spPr bwMode="auto">
          <a:xfrm>
            <a:off x="1651000" y="5373688"/>
            <a:ext cx="1714500" cy="500062"/>
          </a:xfrm>
          <a:prstGeom prst="flowChartProcess">
            <a:avLst/>
          </a:prstGeom>
          <a:solidFill>
            <a:schemeClr val="accent1"/>
          </a:solidFill>
          <a:ln w="38100" algn="ctr">
            <a:solidFill>
              <a:schemeClr val="tx1"/>
            </a:solidFill>
            <a:miter lim="800000"/>
          </a:ln>
        </p:spPr>
        <p:txBody>
          <a:bodyPr wrap="none" lIns="0" tIns="0" rIns="0" bIns="0"/>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latin typeface="Arial" panose="020B0604020202020204" pitchFamily="34" charset="0"/>
              </a:rPr>
              <a:t>n=n+1</a:t>
            </a:r>
            <a:endParaRPr lang="zh-CN" altLang="en-US" sz="2800">
              <a:latin typeface="Arial" panose="020B0604020202020204" pitchFamily="34" charset="0"/>
            </a:endParaRPr>
          </a:p>
        </p:txBody>
      </p:sp>
      <p:cxnSp>
        <p:nvCxnSpPr>
          <p:cNvPr id="33" name="直接连接符 32"/>
          <p:cNvCxnSpPr>
            <a:cxnSpLocks noChangeShapeType="1"/>
          </p:cNvCxnSpPr>
          <p:nvPr/>
        </p:nvCxnSpPr>
        <p:spPr bwMode="auto">
          <a:xfrm rot="10800000">
            <a:off x="142875" y="6143625"/>
            <a:ext cx="2365375" cy="158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34" name="直接连接符 33"/>
          <p:cNvCxnSpPr>
            <a:cxnSpLocks noChangeShapeType="1"/>
          </p:cNvCxnSpPr>
          <p:nvPr/>
        </p:nvCxnSpPr>
        <p:spPr bwMode="auto">
          <a:xfrm rot="16200000" flipV="1">
            <a:off x="-1972469" y="4044157"/>
            <a:ext cx="4230687"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35" name="平行四边形 34"/>
          <p:cNvSpPr>
            <a:spLocks noChangeArrowheads="1"/>
          </p:cNvSpPr>
          <p:nvPr/>
        </p:nvSpPr>
        <p:spPr bwMode="auto">
          <a:xfrm>
            <a:off x="1651000" y="4478338"/>
            <a:ext cx="1714500" cy="500062"/>
          </a:xfrm>
          <a:prstGeom prst="parallelogram">
            <a:avLst>
              <a:gd name="adj" fmla="val 25000"/>
            </a:avLst>
          </a:prstGeom>
          <a:solidFill>
            <a:schemeClr val="accent1"/>
          </a:solidFill>
          <a:ln w="38100" algn="ctr">
            <a:solidFill>
              <a:schemeClr val="tx1"/>
            </a:solidFill>
            <a:miter lim="800000"/>
          </a:ln>
        </p:spPr>
        <p:txBody>
          <a:bodyPr wrap="none" lIns="0" tIns="0" rIns="0" bIns="0"/>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latin typeface="Arial" panose="020B0604020202020204" pitchFamily="34" charset="0"/>
              </a:rPr>
              <a:t>输出</a:t>
            </a:r>
            <a:r>
              <a:rPr lang="en-US" altLang="zh-CN" sz="2800">
                <a:latin typeface="Arial" panose="020B0604020202020204" pitchFamily="34" charset="0"/>
              </a:rPr>
              <a:t>n</a:t>
            </a:r>
            <a:endParaRPr lang="zh-CN" altLang="en-US" sz="2800">
              <a:latin typeface="Arial" panose="020B0604020202020204" pitchFamily="34" charset="0"/>
            </a:endParaRPr>
          </a:p>
        </p:txBody>
      </p:sp>
      <p:cxnSp>
        <p:nvCxnSpPr>
          <p:cNvPr id="36" name="直接箭头连接符 35"/>
          <p:cNvCxnSpPr>
            <a:cxnSpLocks noChangeShapeType="1"/>
          </p:cNvCxnSpPr>
          <p:nvPr/>
        </p:nvCxnSpPr>
        <p:spPr bwMode="auto">
          <a:xfrm rot="16200000" flipH="1">
            <a:off x="2293937" y="5184776"/>
            <a:ext cx="42862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37" name="直接连接符 36"/>
          <p:cNvCxnSpPr>
            <a:cxnSpLocks noChangeShapeType="1"/>
            <a:stCxn id="32" idx="2"/>
          </p:cNvCxnSpPr>
          <p:nvPr/>
        </p:nvCxnSpPr>
        <p:spPr bwMode="auto">
          <a:xfrm rot="5400000">
            <a:off x="2365375" y="6016625"/>
            <a:ext cx="28575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46" name="直接连接符 45"/>
          <p:cNvCxnSpPr>
            <a:cxnSpLocks noChangeShapeType="1"/>
          </p:cNvCxnSpPr>
          <p:nvPr/>
        </p:nvCxnSpPr>
        <p:spPr bwMode="auto">
          <a:xfrm rot="10800000">
            <a:off x="4643438" y="3643313"/>
            <a:ext cx="428625"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47" name="直接连接符 46"/>
          <p:cNvCxnSpPr>
            <a:cxnSpLocks noChangeShapeType="1"/>
          </p:cNvCxnSpPr>
          <p:nvPr/>
        </p:nvCxnSpPr>
        <p:spPr bwMode="auto">
          <a:xfrm rot="5400000">
            <a:off x="4321969" y="4393407"/>
            <a:ext cx="1500187"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49" name="直接箭头连接符 48"/>
          <p:cNvCxnSpPr>
            <a:cxnSpLocks noChangeShapeType="1"/>
          </p:cNvCxnSpPr>
          <p:nvPr/>
        </p:nvCxnSpPr>
        <p:spPr bwMode="auto">
          <a:xfrm rot="10800000">
            <a:off x="2500313" y="5143500"/>
            <a:ext cx="2571750" cy="1588"/>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sp>
        <p:nvSpPr>
          <p:cNvPr id="51" name="TextBox 50"/>
          <p:cNvSpPr txBox="1">
            <a:spLocks noChangeArrowheads="1"/>
          </p:cNvSpPr>
          <p:nvPr/>
        </p:nvSpPr>
        <p:spPr bwMode="auto">
          <a:xfrm>
            <a:off x="4449763" y="3143250"/>
            <a:ext cx="4492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latin typeface="Arial" panose="020B0604020202020204" pitchFamily="34" charset="0"/>
              </a:rPr>
              <a:t>Y</a:t>
            </a:r>
            <a:endParaRPr lang="zh-CN" altLang="en-US" sz="2800">
              <a:latin typeface="Arial" panose="020B0604020202020204" pitchFamily="34" charset="0"/>
            </a:endParaRPr>
          </a:p>
        </p:txBody>
      </p:sp>
      <p:sp>
        <p:nvSpPr>
          <p:cNvPr id="56" name="Rectangle 3"/>
          <p:cNvSpPr txBox="1">
            <a:spLocks noChangeArrowheads="1"/>
          </p:cNvSpPr>
          <p:nvPr/>
        </p:nvSpPr>
        <p:spPr bwMode="auto">
          <a:xfrm>
            <a:off x="3786188" y="134317"/>
            <a:ext cx="5357812" cy="2214563"/>
          </a:xfrm>
          <a:prstGeom prst="rect">
            <a:avLst/>
          </a:prstGeom>
          <a:solidFill>
            <a:srgbClr val="FFFFCC"/>
          </a:solidFill>
          <a:ln w="9525">
            <a:noFill/>
            <a:miter lim="800000"/>
          </a:ln>
        </p:spPr>
        <p:txBody>
          <a:bodyPr/>
          <a:lstStyle/>
          <a:p>
            <a:pPr>
              <a:defRPr/>
            </a:pPr>
            <a:r>
              <a:rPr lang="en-US" altLang="zh-CN" sz="2800" b="1" kern="0" dirty="0">
                <a:solidFill>
                  <a:srgbClr val="C00000"/>
                </a:solidFill>
                <a:latin typeface="+mn-lt"/>
                <a:ea typeface="+mn-ea"/>
              </a:rPr>
              <a:t>for(n=100;n&lt;=200;n++)</a:t>
            </a:r>
            <a:endParaRPr lang="zh-CN" altLang="zh-CN" sz="2800" b="1" kern="0" dirty="0">
              <a:solidFill>
                <a:srgbClr val="C00000"/>
              </a:solidFill>
              <a:latin typeface="+mn-lt"/>
              <a:ea typeface="+mn-ea"/>
            </a:endParaRPr>
          </a:p>
          <a:p>
            <a:pPr>
              <a:defRPr/>
            </a:pPr>
            <a:r>
              <a:rPr lang="en-US" altLang="zh-CN" sz="2800" b="1" kern="0" dirty="0">
                <a:solidFill>
                  <a:srgbClr val="C00000"/>
                </a:solidFill>
                <a:latin typeface="+mn-lt"/>
                <a:ea typeface="+mn-ea"/>
              </a:rPr>
              <a:t>     {  if (n%3==0)</a:t>
            </a:r>
            <a:endParaRPr lang="zh-CN" altLang="zh-CN" sz="2800" b="1" kern="0" dirty="0">
              <a:solidFill>
                <a:srgbClr val="C00000"/>
              </a:solidFill>
              <a:latin typeface="+mn-lt"/>
              <a:ea typeface="+mn-ea"/>
            </a:endParaRPr>
          </a:p>
          <a:p>
            <a:pPr>
              <a:defRPr/>
            </a:pPr>
            <a:r>
              <a:rPr lang="en-US" altLang="zh-CN" sz="2800" b="1" kern="0" dirty="0">
                <a:solidFill>
                  <a:srgbClr val="C00000"/>
                </a:solidFill>
                <a:latin typeface="+mn-lt"/>
                <a:ea typeface="+mn-ea"/>
              </a:rPr>
              <a:t>             </a:t>
            </a:r>
            <a:r>
              <a:rPr lang="en-US" altLang="zh-CN" sz="2800" b="1" kern="0" dirty="0">
                <a:solidFill>
                  <a:srgbClr val="00B050"/>
                </a:solidFill>
                <a:latin typeface="+mn-lt"/>
                <a:ea typeface="+mn-ea"/>
              </a:rPr>
              <a:t>continue;</a:t>
            </a:r>
            <a:endParaRPr lang="zh-CN" altLang="zh-CN" sz="2800" b="1" kern="0" dirty="0">
              <a:solidFill>
                <a:srgbClr val="00B050"/>
              </a:solidFill>
              <a:latin typeface="+mn-lt"/>
              <a:ea typeface="+mn-ea"/>
            </a:endParaRPr>
          </a:p>
          <a:p>
            <a:pPr>
              <a:defRPr/>
            </a:pPr>
            <a:r>
              <a:rPr lang="en-US" altLang="zh-CN" sz="2800" b="1" kern="0" dirty="0">
                <a:solidFill>
                  <a:srgbClr val="C00000"/>
                </a:solidFill>
                <a:latin typeface="+mn-lt"/>
                <a:ea typeface="+mn-ea"/>
              </a:rPr>
              <a:t>         </a:t>
            </a:r>
            <a:r>
              <a:rPr lang="en-US" altLang="zh-CN" sz="2800" b="1" kern="0" dirty="0" err="1">
                <a:solidFill>
                  <a:srgbClr val="C00000"/>
                </a:solidFill>
                <a:latin typeface="+mn-lt"/>
                <a:ea typeface="+mn-ea"/>
              </a:rPr>
              <a:t>printf</a:t>
            </a:r>
            <a:r>
              <a:rPr lang="en-US" altLang="zh-CN" sz="2800" b="1" kern="0" dirty="0">
                <a:solidFill>
                  <a:srgbClr val="C00000"/>
                </a:solidFill>
                <a:latin typeface="+mn-lt"/>
                <a:ea typeface="+mn-ea"/>
              </a:rPr>
              <a:t>("%d  ",n);</a:t>
            </a:r>
            <a:endParaRPr lang="zh-CN" altLang="zh-CN" sz="2800" b="1" kern="0" dirty="0">
              <a:solidFill>
                <a:srgbClr val="C00000"/>
              </a:solidFill>
              <a:latin typeface="+mn-lt"/>
              <a:ea typeface="+mn-ea"/>
            </a:endParaRPr>
          </a:p>
          <a:p>
            <a:pPr>
              <a:defRPr/>
            </a:pPr>
            <a:r>
              <a:rPr lang="en-US" altLang="zh-CN" sz="2800" b="1" kern="0" dirty="0">
                <a:solidFill>
                  <a:srgbClr val="C00000"/>
                </a:solidFill>
                <a:latin typeface="+mn-lt"/>
                <a:ea typeface="+mn-ea"/>
              </a:rPr>
              <a:t>      }</a:t>
            </a:r>
            <a:endParaRPr lang="en-US" altLang="zh-CN" sz="2800" b="1" kern="0" dirty="0">
              <a:solidFill>
                <a:srgbClr val="C00000"/>
              </a:solidFill>
              <a:latin typeface="+mn-lt"/>
              <a:ea typeface="+mn-ea"/>
            </a:endParaRPr>
          </a:p>
        </p:txBody>
      </p:sp>
      <p:pic>
        <p:nvPicPr>
          <p:cNvPr id="60418" name="Picture 2" descr="pic5-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2875" y="2286000"/>
            <a:ext cx="8929688"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53" name="图片 37"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blinds(horizontal)">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blinds(horizontal)">
                                      <p:cBhvr>
                                        <p:cTn id="16" dur="500"/>
                                        <p:tgtEl>
                                          <p:spTgt spid="2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blinds(horizontal)">
                                      <p:cBhvr>
                                        <p:cTn id="19" dur="500"/>
                                        <p:tgtEl>
                                          <p:spTgt spid="25"/>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linds(horizontal)">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blinds(horizontal)">
                                      <p:cBhvr>
                                        <p:cTn id="29" dur="500"/>
                                        <p:tgtEl>
                                          <p:spTgt spid="2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blinds(horizontal)">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blinds(horizontal)">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blinds(horizontal)">
                                      <p:cBhvr>
                                        <p:cTn id="42" dur="500"/>
                                        <p:tgtEl>
                                          <p:spTgt spid="31"/>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blinds(horizontal)">
                                      <p:cBhvr>
                                        <p:cTn id="45" dur="500"/>
                                        <p:tgtEl>
                                          <p:spTgt spid="35"/>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blinds(horizontal)">
                                      <p:cBhvr>
                                        <p:cTn id="50" dur="500"/>
                                        <p:tgtEl>
                                          <p:spTgt spid="36"/>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blinds(horizontal)">
                                      <p:cBhvr>
                                        <p:cTn id="53" dur="500"/>
                                        <p:tgtEl>
                                          <p:spTgt spid="32"/>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51"/>
                                        </p:tgtEl>
                                        <p:attrNameLst>
                                          <p:attrName>style.visibility</p:attrName>
                                        </p:attrNameLst>
                                      </p:cBhvr>
                                      <p:to>
                                        <p:strVal val="visible"/>
                                      </p:to>
                                    </p:set>
                                    <p:animEffect transition="in" filter="blinds(horizontal)">
                                      <p:cBhvr>
                                        <p:cTn id="58" dur="500"/>
                                        <p:tgtEl>
                                          <p:spTgt spid="51"/>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8" fill="hold" nodeType="click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slide(fromLeft)">
                                      <p:cBhvr>
                                        <p:cTn id="63" dur="500"/>
                                        <p:tgtEl>
                                          <p:spTgt spid="46"/>
                                        </p:tgtEl>
                                      </p:cBhvr>
                                    </p:animEffect>
                                  </p:childTnLst>
                                </p:cTn>
                              </p:par>
                            </p:childTnLst>
                          </p:cTn>
                        </p:par>
                        <p:par>
                          <p:cTn id="64" fill="hold">
                            <p:stCondLst>
                              <p:cond delay="500"/>
                            </p:stCondLst>
                            <p:childTnLst>
                              <p:par>
                                <p:cTn id="65" presetID="12" presetClass="entr" presetSubtype="1" fill="hold" nodeType="after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slide(fromTop)">
                                      <p:cBhvr>
                                        <p:cTn id="67" dur="500"/>
                                        <p:tgtEl>
                                          <p:spTgt spid="47"/>
                                        </p:tgtEl>
                                      </p:cBhvr>
                                    </p:animEffect>
                                  </p:childTnLst>
                                </p:cTn>
                              </p:par>
                            </p:childTnLst>
                          </p:cTn>
                        </p:par>
                        <p:par>
                          <p:cTn id="68" fill="hold">
                            <p:stCondLst>
                              <p:cond delay="1000"/>
                            </p:stCondLst>
                            <p:childTnLst>
                              <p:par>
                                <p:cTn id="69" presetID="12" presetClass="entr" presetSubtype="2" fill="hold" nodeType="afterEffect">
                                  <p:stCondLst>
                                    <p:cond delay="0"/>
                                  </p:stCondLst>
                                  <p:childTnLst>
                                    <p:set>
                                      <p:cBhvr>
                                        <p:cTn id="70" dur="1" fill="hold">
                                          <p:stCondLst>
                                            <p:cond delay="0"/>
                                          </p:stCondLst>
                                        </p:cTn>
                                        <p:tgtEl>
                                          <p:spTgt spid="49"/>
                                        </p:tgtEl>
                                        <p:attrNameLst>
                                          <p:attrName>style.visibility</p:attrName>
                                        </p:attrNameLst>
                                      </p:cBhvr>
                                      <p:to>
                                        <p:strVal val="visible"/>
                                      </p:to>
                                    </p:set>
                                    <p:animEffect transition="in" filter="slide(fromRight)">
                                      <p:cBhvr>
                                        <p:cTn id="71" dur="500"/>
                                        <p:tgtEl>
                                          <p:spTgt spid="49"/>
                                        </p:tgtEl>
                                      </p:cBhvr>
                                    </p:animEffect>
                                  </p:childTnLst>
                                </p:cTn>
                              </p:par>
                            </p:childTnLst>
                          </p:cTn>
                        </p:par>
                      </p:childTnLst>
                    </p:cTn>
                  </p:par>
                  <p:par>
                    <p:cTn id="72" fill="hold">
                      <p:stCondLst>
                        <p:cond delay="indefinite"/>
                      </p:stCondLst>
                      <p:childTnLst>
                        <p:par>
                          <p:cTn id="73" fill="hold">
                            <p:stCondLst>
                              <p:cond delay="0"/>
                            </p:stCondLst>
                            <p:childTnLst>
                              <p:par>
                                <p:cTn id="74" presetID="12" presetClass="entr" presetSubtype="1" fill="hold" nodeType="click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slide(fromTop)">
                                      <p:cBhvr>
                                        <p:cTn id="76" dur="500"/>
                                        <p:tgtEl>
                                          <p:spTgt spid="37"/>
                                        </p:tgtEl>
                                      </p:cBhvr>
                                    </p:animEffect>
                                  </p:childTnLst>
                                </p:cTn>
                              </p:par>
                            </p:childTnLst>
                          </p:cTn>
                        </p:par>
                        <p:par>
                          <p:cTn id="77" fill="hold">
                            <p:stCondLst>
                              <p:cond delay="500"/>
                            </p:stCondLst>
                            <p:childTnLst>
                              <p:par>
                                <p:cTn id="78" presetID="12" presetClass="entr" presetSubtype="2" fill="hold" nodeType="after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slide(fromRight)">
                                      <p:cBhvr>
                                        <p:cTn id="80" dur="500"/>
                                        <p:tgtEl>
                                          <p:spTgt spid="33"/>
                                        </p:tgtEl>
                                      </p:cBhvr>
                                    </p:animEffect>
                                  </p:childTnLst>
                                </p:cTn>
                              </p:par>
                            </p:childTnLst>
                          </p:cTn>
                        </p:par>
                        <p:par>
                          <p:cTn id="81" fill="hold">
                            <p:stCondLst>
                              <p:cond delay="1000"/>
                            </p:stCondLst>
                            <p:childTnLst>
                              <p:par>
                                <p:cTn id="82" presetID="12" presetClass="entr" presetSubtype="4" fill="hold" nodeType="afterEffect">
                                  <p:stCondLst>
                                    <p:cond delay="0"/>
                                  </p:stCondLst>
                                  <p:childTnLst>
                                    <p:set>
                                      <p:cBhvr>
                                        <p:cTn id="83" dur="1" fill="hold">
                                          <p:stCondLst>
                                            <p:cond delay="0"/>
                                          </p:stCondLst>
                                        </p:cTn>
                                        <p:tgtEl>
                                          <p:spTgt spid="34"/>
                                        </p:tgtEl>
                                        <p:attrNameLst>
                                          <p:attrName>style.visibility</p:attrName>
                                        </p:attrNameLst>
                                      </p:cBhvr>
                                      <p:to>
                                        <p:strVal val="visible"/>
                                      </p:to>
                                    </p:set>
                                    <p:animEffect transition="in" filter="slide(fromBottom)">
                                      <p:cBhvr>
                                        <p:cTn id="84" dur="500"/>
                                        <p:tgtEl>
                                          <p:spTgt spid="34"/>
                                        </p:tgtEl>
                                      </p:cBhvr>
                                    </p:animEffect>
                                  </p:childTnLst>
                                </p:cTn>
                              </p:par>
                            </p:childTnLst>
                          </p:cTn>
                        </p:par>
                        <p:par>
                          <p:cTn id="85" fill="hold">
                            <p:stCondLst>
                              <p:cond delay="1500"/>
                            </p:stCondLst>
                            <p:childTnLst>
                              <p:par>
                                <p:cTn id="86" presetID="12" presetClass="entr" presetSubtype="8" fill="hold" nodeType="afterEffect">
                                  <p:stCondLst>
                                    <p:cond delay="0"/>
                                  </p:stCondLst>
                                  <p:childTnLst>
                                    <p:set>
                                      <p:cBhvr>
                                        <p:cTn id="87" dur="1" fill="hold">
                                          <p:stCondLst>
                                            <p:cond delay="0"/>
                                          </p:stCondLst>
                                        </p:cTn>
                                        <p:tgtEl>
                                          <p:spTgt spid="14"/>
                                        </p:tgtEl>
                                        <p:attrNameLst>
                                          <p:attrName>style.visibility</p:attrName>
                                        </p:attrNameLst>
                                      </p:cBhvr>
                                      <p:to>
                                        <p:strVal val="visible"/>
                                      </p:to>
                                    </p:set>
                                    <p:animEffect transition="in" filter="slide(fromLeft)">
                                      <p:cBhvr>
                                        <p:cTn id="88" dur="500"/>
                                        <p:tgtEl>
                                          <p:spTgt spid="14"/>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7"/>
                                        </p:tgtEl>
                                        <p:attrNameLst>
                                          <p:attrName>style.visibility</p:attrName>
                                        </p:attrNameLst>
                                      </p:cBhvr>
                                      <p:to>
                                        <p:strVal val="visible"/>
                                      </p:to>
                                    </p:set>
                                    <p:animEffect transition="in" filter="blinds(horizontal)">
                                      <p:cBhvr>
                                        <p:cTn id="93" dur="500"/>
                                        <p:tgtEl>
                                          <p:spTgt spid="7"/>
                                        </p:tgtEl>
                                      </p:cBhvr>
                                    </p:animEffect>
                                  </p:childTnLst>
                                </p:cTn>
                              </p:par>
                            </p:childTnLst>
                          </p:cTn>
                        </p:par>
                      </p:childTnLst>
                    </p:cTn>
                  </p:par>
                  <p:par>
                    <p:cTn id="94" fill="hold">
                      <p:stCondLst>
                        <p:cond delay="indefinite"/>
                      </p:stCondLst>
                      <p:childTnLst>
                        <p:par>
                          <p:cTn id="95" fill="hold">
                            <p:stCondLst>
                              <p:cond delay="0"/>
                            </p:stCondLst>
                            <p:childTnLst>
                              <p:par>
                                <p:cTn id="96" presetID="12" presetClass="entr" presetSubtype="8" fill="hold" nodeType="clickEffect">
                                  <p:stCondLst>
                                    <p:cond delay="0"/>
                                  </p:stCondLst>
                                  <p:childTnLst>
                                    <p:set>
                                      <p:cBhvr>
                                        <p:cTn id="97" dur="1" fill="hold">
                                          <p:stCondLst>
                                            <p:cond delay="0"/>
                                          </p:stCondLst>
                                        </p:cTn>
                                        <p:tgtEl>
                                          <p:spTgt spid="22"/>
                                        </p:tgtEl>
                                        <p:attrNameLst>
                                          <p:attrName>style.visibility</p:attrName>
                                        </p:attrNameLst>
                                      </p:cBhvr>
                                      <p:to>
                                        <p:strVal val="visible"/>
                                      </p:to>
                                    </p:set>
                                    <p:animEffect transition="in" filter="slide(fromLeft)">
                                      <p:cBhvr>
                                        <p:cTn id="98" dur="500"/>
                                        <p:tgtEl>
                                          <p:spTgt spid="22"/>
                                        </p:tgtEl>
                                      </p:cBhvr>
                                    </p:animEffect>
                                  </p:childTnLst>
                                </p:cTn>
                              </p:par>
                            </p:childTnLst>
                          </p:cTn>
                        </p:par>
                        <p:par>
                          <p:cTn id="99" fill="hold">
                            <p:stCondLst>
                              <p:cond delay="500"/>
                            </p:stCondLst>
                            <p:childTnLst>
                              <p:par>
                                <p:cTn id="100" presetID="12" presetClass="entr" presetSubtype="1" fill="hold" nodeType="afterEffect">
                                  <p:stCondLst>
                                    <p:cond delay="0"/>
                                  </p:stCondLst>
                                  <p:childTnLst>
                                    <p:set>
                                      <p:cBhvr>
                                        <p:cTn id="101" dur="1" fill="hold">
                                          <p:stCondLst>
                                            <p:cond delay="0"/>
                                          </p:stCondLst>
                                        </p:cTn>
                                        <p:tgtEl>
                                          <p:spTgt spid="20"/>
                                        </p:tgtEl>
                                        <p:attrNameLst>
                                          <p:attrName>style.visibility</p:attrName>
                                        </p:attrNameLst>
                                      </p:cBhvr>
                                      <p:to>
                                        <p:strVal val="visible"/>
                                      </p:to>
                                    </p:set>
                                    <p:animEffect transition="in" filter="slide(fromTop)">
                                      <p:cBhvr>
                                        <p:cTn id="102" dur="500"/>
                                        <p:tgtEl>
                                          <p:spTgt spid="20"/>
                                        </p:tgtEl>
                                      </p:cBhvr>
                                    </p:animEffect>
                                  </p:childTnLst>
                                </p:cTn>
                              </p:par>
                            </p:childTnLst>
                          </p:cTn>
                        </p:par>
                        <p:par>
                          <p:cTn id="103" fill="hold">
                            <p:stCondLst>
                              <p:cond delay="1000"/>
                            </p:stCondLst>
                            <p:childTnLst>
                              <p:par>
                                <p:cTn id="104" presetID="12" presetClass="entr" presetSubtype="2" fill="hold" nodeType="afterEffect">
                                  <p:stCondLst>
                                    <p:cond delay="0"/>
                                  </p:stCondLst>
                                  <p:childTnLst>
                                    <p:set>
                                      <p:cBhvr>
                                        <p:cTn id="105" dur="1" fill="hold">
                                          <p:stCondLst>
                                            <p:cond delay="0"/>
                                          </p:stCondLst>
                                        </p:cTn>
                                        <p:tgtEl>
                                          <p:spTgt spid="21"/>
                                        </p:tgtEl>
                                        <p:attrNameLst>
                                          <p:attrName>style.visibility</p:attrName>
                                        </p:attrNameLst>
                                      </p:cBhvr>
                                      <p:to>
                                        <p:strVal val="visible"/>
                                      </p:to>
                                    </p:set>
                                    <p:animEffect transition="in" filter="slide(fromRight)">
                                      <p:cBhvr>
                                        <p:cTn id="106" dur="500"/>
                                        <p:tgtEl>
                                          <p:spTgt spid="21"/>
                                        </p:tgtEl>
                                      </p:cBhvr>
                                    </p:animEffect>
                                  </p:childTnLst>
                                </p:cTn>
                              </p:par>
                            </p:childTnLst>
                          </p:cTn>
                        </p:par>
                        <p:par>
                          <p:cTn id="107" fill="hold">
                            <p:stCondLst>
                              <p:cond delay="1500"/>
                            </p:stCondLst>
                            <p:childTnLst>
                              <p:par>
                                <p:cTn id="108" presetID="12" presetClass="entr" presetSubtype="1" fill="hold" nodeType="afterEffect">
                                  <p:stCondLst>
                                    <p:cond delay="0"/>
                                  </p:stCondLst>
                                  <p:childTnLst>
                                    <p:set>
                                      <p:cBhvr>
                                        <p:cTn id="109" dur="1" fill="hold">
                                          <p:stCondLst>
                                            <p:cond delay="0"/>
                                          </p:stCondLst>
                                        </p:cTn>
                                        <p:tgtEl>
                                          <p:spTgt spid="12"/>
                                        </p:tgtEl>
                                        <p:attrNameLst>
                                          <p:attrName>style.visibility</p:attrName>
                                        </p:attrNameLst>
                                      </p:cBhvr>
                                      <p:to>
                                        <p:strVal val="visible"/>
                                      </p:to>
                                    </p:set>
                                    <p:animEffect transition="in" filter="slide(fromTop)">
                                      <p:cBhvr>
                                        <p:cTn id="110" dur="500"/>
                                        <p:tgtEl>
                                          <p:spTgt spid="12"/>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56"/>
                                        </p:tgtEl>
                                        <p:attrNameLst>
                                          <p:attrName>style.visibility</p:attrName>
                                        </p:attrNameLst>
                                      </p:cBhvr>
                                      <p:to>
                                        <p:strVal val="visible"/>
                                      </p:to>
                                    </p:set>
                                    <p:animEffect transition="in" filter="blinds(horizontal)">
                                      <p:cBhvr>
                                        <p:cTn id="115" dur="500"/>
                                        <p:tgtEl>
                                          <p:spTgt spid="56"/>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nodeType="clickEffect">
                                  <p:stCondLst>
                                    <p:cond delay="0"/>
                                  </p:stCondLst>
                                  <p:childTnLst>
                                    <p:set>
                                      <p:cBhvr>
                                        <p:cTn id="119" dur="1" fill="hold">
                                          <p:stCondLst>
                                            <p:cond delay="0"/>
                                          </p:stCondLst>
                                        </p:cTn>
                                        <p:tgtEl>
                                          <p:spTgt spid="60418"/>
                                        </p:tgtEl>
                                        <p:attrNameLst>
                                          <p:attrName>style.visibility</p:attrName>
                                        </p:attrNameLst>
                                      </p:cBhvr>
                                      <p:to>
                                        <p:strVal val="visible"/>
                                      </p:to>
                                    </p:set>
                                    <p:animEffect transition="in" filter="blinds(horizontal)">
                                      <p:cBhvr>
                                        <p:cTn id="120" dur="500"/>
                                        <p:tgtEl>
                                          <p:spTgt spid="60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3" grpId="0" animBg="1"/>
      <p:bldP spid="25" grpId="0" animBg="1"/>
      <p:bldP spid="27" grpId="0"/>
      <p:bldP spid="29" grpId="0" animBg="1"/>
      <p:bldP spid="30" grpId="0"/>
      <p:bldP spid="32" grpId="0" animBg="1"/>
      <p:bldP spid="35" grpId="0" animBg="1"/>
      <p:bldP spid="51" grpId="0"/>
      <p:bldP spid="5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pPr algn="l"/>
            <a:r>
              <a:rPr lang="zh-CN" altLang="en-US"/>
              <a:t>阅读程序</a:t>
            </a:r>
            <a:endParaRPr lang="zh-CN" altLang="en-US"/>
          </a:p>
        </p:txBody>
      </p:sp>
      <p:sp>
        <p:nvSpPr>
          <p:cNvPr id="54275" name="内容占位符 2"/>
          <p:cNvSpPr>
            <a:spLocks noGrp="1"/>
          </p:cNvSpPr>
          <p:nvPr>
            <p:ph idx="1"/>
          </p:nvPr>
        </p:nvSpPr>
        <p:spPr>
          <a:xfrm>
            <a:off x="3429000" y="0"/>
            <a:ext cx="5175250" cy="6858000"/>
          </a:xfrm>
        </p:spPr>
        <p:txBody>
          <a:bodyPr/>
          <a:lstStyle/>
          <a:p>
            <a:pPr>
              <a:buFont typeface="Wingdings" panose="05000000000000000000" pitchFamily="2" charset="2"/>
              <a:buNone/>
            </a:pPr>
            <a:r>
              <a:rPr lang="en-US" altLang="zh-CN" sz="1800" dirty="0"/>
              <a:t>#include &lt;</a:t>
            </a:r>
            <a:r>
              <a:rPr lang="en-US" altLang="zh-CN" sz="1800" dirty="0" err="1"/>
              <a:t>stdio.h</a:t>
            </a:r>
            <a:r>
              <a:rPr lang="en-US" altLang="zh-CN" sz="1800" dirty="0"/>
              <a:t>&gt;</a:t>
            </a:r>
            <a:endParaRPr lang="en-US" altLang="zh-CN" sz="1800" dirty="0"/>
          </a:p>
          <a:p>
            <a:pPr>
              <a:buFont typeface="Wingdings" panose="05000000000000000000" pitchFamily="2" charset="2"/>
              <a:buNone/>
            </a:pPr>
            <a:r>
              <a:rPr lang="en-US" altLang="zh-CN" sz="1800" dirty="0" err="1"/>
              <a:t>int</a:t>
            </a:r>
            <a:r>
              <a:rPr lang="en-US" altLang="zh-CN" sz="1800" dirty="0"/>
              <a:t> main ( )</a:t>
            </a:r>
            <a:endParaRPr lang="en-US" altLang="zh-CN" sz="1800" dirty="0"/>
          </a:p>
          <a:p>
            <a:pPr>
              <a:buFont typeface="Wingdings" panose="05000000000000000000" pitchFamily="2" charset="2"/>
              <a:buNone/>
            </a:pPr>
            <a:r>
              <a:rPr lang="en-US" altLang="zh-CN" sz="1800" dirty="0"/>
              <a:t>{</a:t>
            </a:r>
            <a:endParaRPr lang="en-US" altLang="zh-CN" sz="1800" dirty="0"/>
          </a:p>
          <a:p>
            <a:pPr>
              <a:buFont typeface="Wingdings" panose="05000000000000000000" pitchFamily="2" charset="2"/>
              <a:buNone/>
            </a:pPr>
            <a:r>
              <a:rPr lang="en-US" altLang="zh-CN" sz="1800" dirty="0"/>
              <a:t>	</a:t>
            </a:r>
            <a:r>
              <a:rPr lang="en-US" altLang="zh-CN" sz="1800" dirty="0" err="1"/>
              <a:t>int</a:t>
            </a:r>
            <a:r>
              <a:rPr lang="en-US" altLang="zh-CN" sz="1800" dirty="0"/>
              <a:t> </a:t>
            </a:r>
            <a:r>
              <a:rPr lang="en-US" altLang="zh-CN" sz="1800" dirty="0" err="1"/>
              <a:t>i,x</a:t>
            </a:r>
            <a:r>
              <a:rPr lang="en-US" altLang="zh-CN" sz="1800" dirty="0"/>
              <a:t>;</a:t>
            </a:r>
            <a:endParaRPr lang="en-US" altLang="zh-CN" sz="1800" dirty="0"/>
          </a:p>
          <a:p>
            <a:pPr>
              <a:buFont typeface="Wingdings" panose="05000000000000000000" pitchFamily="2" charset="2"/>
              <a:buNone/>
            </a:pPr>
            <a:r>
              <a:rPr lang="en-US" altLang="zh-CN" sz="1800" dirty="0"/>
              <a:t>	for(</a:t>
            </a:r>
            <a:r>
              <a:rPr lang="en-US" altLang="zh-CN" sz="1800" dirty="0" err="1"/>
              <a:t>i</a:t>
            </a:r>
            <a:r>
              <a:rPr lang="en-US" altLang="zh-CN" sz="1800" dirty="0"/>
              <a:t>=1,x=1;i&lt;=50;i++)</a:t>
            </a:r>
            <a:endParaRPr lang="en-US" altLang="zh-CN" sz="1800" dirty="0"/>
          </a:p>
          <a:p>
            <a:pPr>
              <a:buFont typeface="Wingdings" panose="05000000000000000000" pitchFamily="2" charset="2"/>
              <a:buNone/>
            </a:pPr>
            <a:r>
              <a:rPr lang="en-US" altLang="zh-CN" sz="1800" dirty="0"/>
              <a:t>	{</a:t>
            </a:r>
            <a:endParaRPr lang="en-US" altLang="zh-CN" sz="1800" dirty="0"/>
          </a:p>
          <a:p>
            <a:pPr>
              <a:buFont typeface="Wingdings" panose="05000000000000000000" pitchFamily="2" charset="2"/>
              <a:buNone/>
            </a:pPr>
            <a:r>
              <a:rPr lang="en-US" altLang="zh-CN" sz="1800" dirty="0"/>
              <a:t>		if(x&gt;=10)</a:t>
            </a:r>
            <a:endParaRPr lang="en-US" altLang="zh-CN" sz="1800" dirty="0"/>
          </a:p>
          <a:p>
            <a:pPr>
              <a:buFont typeface="Wingdings" panose="05000000000000000000" pitchFamily="2" charset="2"/>
              <a:buNone/>
            </a:pPr>
            <a:r>
              <a:rPr lang="en-US" altLang="zh-CN" sz="1800" dirty="0"/>
              <a:t>			break;</a:t>
            </a:r>
            <a:endParaRPr lang="en-US" altLang="zh-CN" sz="1800" dirty="0"/>
          </a:p>
          <a:p>
            <a:pPr>
              <a:buFont typeface="Wingdings" panose="05000000000000000000" pitchFamily="2" charset="2"/>
              <a:buNone/>
            </a:pPr>
            <a:r>
              <a:rPr lang="en-US" altLang="zh-CN" sz="1800" dirty="0"/>
              <a:t>		if(x%2==1)</a:t>
            </a:r>
            <a:endParaRPr lang="en-US" altLang="zh-CN" sz="1800" dirty="0"/>
          </a:p>
          <a:p>
            <a:pPr>
              <a:buFont typeface="Wingdings" panose="05000000000000000000" pitchFamily="2" charset="2"/>
              <a:buNone/>
            </a:pPr>
            <a:r>
              <a:rPr lang="en-US" altLang="zh-CN" sz="1800" dirty="0"/>
              <a:t>		{</a:t>
            </a:r>
            <a:endParaRPr lang="en-US" altLang="zh-CN" sz="1800" dirty="0"/>
          </a:p>
          <a:p>
            <a:pPr>
              <a:buFont typeface="Wingdings" panose="05000000000000000000" pitchFamily="2" charset="2"/>
              <a:buNone/>
            </a:pPr>
            <a:r>
              <a:rPr lang="en-US" altLang="zh-CN" sz="1800" dirty="0"/>
              <a:t>			x+=5;</a:t>
            </a:r>
            <a:endParaRPr lang="en-US" altLang="zh-CN" sz="1800" dirty="0"/>
          </a:p>
          <a:p>
            <a:pPr>
              <a:buFont typeface="Wingdings" panose="05000000000000000000" pitchFamily="2" charset="2"/>
              <a:buNone/>
            </a:pPr>
            <a:r>
              <a:rPr lang="en-US" altLang="zh-CN" sz="1800" dirty="0"/>
              <a:t>			continue;</a:t>
            </a:r>
            <a:endParaRPr lang="en-US" altLang="zh-CN" sz="1800" dirty="0"/>
          </a:p>
          <a:p>
            <a:pPr>
              <a:buFont typeface="Wingdings" panose="05000000000000000000" pitchFamily="2" charset="2"/>
              <a:buNone/>
            </a:pPr>
            <a:r>
              <a:rPr lang="en-US" altLang="zh-CN" sz="1800" dirty="0"/>
              <a:t>		}</a:t>
            </a:r>
            <a:endParaRPr lang="en-US" altLang="zh-CN" sz="1800" dirty="0"/>
          </a:p>
          <a:p>
            <a:pPr>
              <a:buFont typeface="Wingdings" panose="05000000000000000000" pitchFamily="2" charset="2"/>
              <a:buNone/>
            </a:pPr>
            <a:r>
              <a:rPr lang="en-US" altLang="zh-CN" sz="1800" dirty="0"/>
              <a:t>		x-=3;</a:t>
            </a:r>
            <a:endParaRPr lang="en-US" altLang="zh-CN" sz="1800" dirty="0"/>
          </a:p>
          <a:p>
            <a:pPr>
              <a:buFont typeface="Wingdings" panose="05000000000000000000" pitchFamily="2" charset="2"/>
              <a:buNone/>
            </a:pPr>
            <a:r>
              <a:rPr lang="en-US" altLang="zh-CN" sz="1800" dirty="0"/>
              <a:t>	}</a:t>
            </a:r>
            <a:endParaRPr lang="en-US" altLang="zh-CN" sz="1800" dirty="0"/>
          </a:p>
          <a:p>
            <a:pPr>
              <a:buFont typeface="Wingdings" panose="05000000000000000000" pitchFamily="2" charset="2"/>
              <a:buNone/>
            </a:pPr>
            <a:r>
              <a:rPr lang="en-US" altLang="zh-CN" sz="1800" dirty="0"/>
              <a:t>	</a:t>
            </a:r>
            <a:r>
              <a:rPr lang="en-US" altLang="zh-CN" sz="1800" dirty="0" err="1"/>
              <a:t>printf</a:t>
            </a:r>
            <a:r>
              <a:rPr lang="en-US" altLang="zh-CN" sz="1800" dirty="0"/>
              <a:t>("x=%</a:t>
            </a:r>
            <a:r>
              <a:rPr lang="en-US" altLang="zh-CN" sz="1800" dirty="0" err="1"/>
              <a:t>d,i</a:t>
            </a:r>
            <a:r>
              <a:rPr lang="en-US" altLang="zh-CN" sz="1800" dirty="0"/>
              <a:t>=%d\n",</a:t>
            </a:r>
            <a:r>
              <a:rPr lang="en-US" altLang="zh-CN" sz="1800" dirty="0" err="1"/>
              <a:t>x,i</a:t>
            </a:r>
            <a:r>
              <a:rPr lang="en-US" altLang="zh-CN" sz="1800" dirty="0"/>
              <a:t>);</a:t>
            </a:r>
            <a:endParaRPr lang="en-US" altLang="zh-CN" sz="1800" dirty="0"/>
          </a:p>
          <a:p>
            <a:pPr>
              <a:buFont typeface="Wingdings" panose="05000000000000000000" pitchFamily="2" charset="2"/>
              <a:buNone/>
            </a:pPr>
            <a:r>
              <a:rPr lang="en-US" altLang="zh-CN" sz="1800" dirty="0"/>
              <a:t>	return 0;</a:t>
            </a:r>
            <a:endParaRPr lang="en-US" altLang="zh-CN" sz="1800" dirty="0"/>
          </a:p>
          <a:p>
            <a:pPr>
              <a:buFont typeface="Wingdings" panose="05000000000000000000" pitchFamily="2" charset="2"/>
              <a:buNone/>
            </a:pPr>
            <a:r>
              <a:rPr lang="en-US" altLang="zh-CN" sz="1800" dirty="0"/>
              <a:t> }</a:t>
            </a:r>
            <a:endParaRPr lang="zh-CN" altLang="en-US" sz="1800"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857250" y="1714500"/>
            <a:ext cx="7500938" cy="3071813"/>
          </a:xfrm>
          <a:prstGeom prst="rect">
            <a:avLst/>
          </a:prstGeom>
          <a:noFill/>
          <a:ln w="9525">
            <a:noFill/>
            <a:miter lim="800000"/>
          </a:ln>
        </p:spPr>
        <p:txBody>
          <a:bodyPr/>
          <a:lstStyle/>
          <a:p>
            <a:pPr marL="342900" indent="-342900" eaLnBrk="0" hangingPunct="0">
              <a:lnSpc>
                <a:spcPct val="120000"/>
              </a:lnSpc>
              <a:spcBef>
                <a:spcPct val="20000"/>
              </a:spcBef>
              <a:buFont typeface="Wingdings" panose="05000000000000000000" pitchFamily="2" charset="2"/>
              <a:buChar char="Ø"/>
              <a:defRPr/>
            </a:pPr>
            <a:r>
              <a:rPr lang="zh-CN" altLang="zh-CN" sz="3200" b="1" kern="0" dirty="0">
                <a:latin typeface="+mn-lt"/>
                <a:ea typeface="+mn-ea"/>
              </a:rPr>
              <a:t>大多数的应用程序都会包含循环结构</a:t>
            </a:r>
            <a:endParaRPr lang="en-US" altLang="zh-CN" sz="3200" b="1" kern="0" dirty="0">
              <a:latin typeface="+mn-lt"/>
              <a:ea typeface="+mn-ea"/>
            </a:endParaRPr>
          </a:p>
          <a:p>
            <a:pPr marL="342900" indent="-342900" eaLnBrk="0" hangingPunct="0">
              <a:lnSpc>
                <a:spcPct val="120000"/>
              </a:lnSpc>
              <a:spcBef>
                <a:spcPct val="20000"/>
              </a:spcBef>
              <a:buFont typeface="Wingdings" panose="05000000000000000000" pitchFamily="2" charset="2"/>
              <a:buChar char="Ø"/>
              <a:defRPr/>
            </a:pPr>
            <a:r>
              <a:rPr lang="zh-CN" altLang="zh-CN" sz="3200" b="1" kern="0" dirty="0">
                <a:latin typeface="+mn-lt"/>
                <a:ea typeface="+mn-ea"/>
              </a:rPr>
              <a:t>循环结构和顺序结构、选择结构是结构化程序设计的</a:t>
            </a:r>
            <a:r>
              <a:rPr lang="zh-CN" altLang="zh-CN" sz="3200" b="1" kern="0" dirty="0">
                <a:solidFill>
                  <a:srgbClr val="FF0000"/>
                </a:solidFill>
                <a:latin typeface="+mn-lt"/>
                <a:ea typeface="+mn-ea"/>
              </a:rPr>
              <a:t>三种基本结构</a:t>
            </a:r>
            <a:r>
              <a:rPr lang="zh-CN" altLang="zh-CN" sz="3200" b="1" kern="0" dirty="0">
                <a:latin typeface="+mn-lt"/>
                <a:ea typeface="+mn-ea"/>
              </a:rPr>
              <a:t>，它们是各种复杂程序的基本构造单元</a:t>
            </a:r>
            <a:endParaRPr lang="en-US" altLang="zh-CN" sz="3200" b="1" kern="0" dirty="0">
              <a:latin typeface="+mn-lt"/>
              <a:ea typeface="+mn-ea"/>
            </a:endParaRPr>
          </a:p>
        </p:txBody>
      </p:sp>
      <p:pic>
        <p:nvPicPr>
          <p:cNvPr id="9219" name="图片 2" descr="Untitled.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dirty="0"/>
              <a:t>练习</a:t>
            </a:r>
            <a:endParaRPr lang="zh-CN" altLang="en-US" dirty="0"/>
          </a:p>
        </p:txBody>
      </p:sp>
      <p:sp>
        <p:nvSpPr>
          <p:cNvPr id="3" name="内容占位符 2"/>
          <p:cNvSpPr>
            <a:spLocks noGrp="1"/>
          </p:cNvSpPr>
          <p:nvPr>
            <p:ph idx="1"/>
          </p:nvPr>
        </p:nvSpPr>
        <p:spPr/>
        <p:txBody>
          <a:bodyPr/>
          <a:lstStyle/>
          <a:p>
            <a:r>
              <a:rPr lang="zh-CN" altLang="en-US"/>
              <a:t>输入</a:t>
            </a:r>
            <a:r>
              <a:rPr lang="en-US" altLang="zh-CN"/>
              <a:t>10</a:t>
            </a:r>
            <a:r>
              <a:rPr lang="zh-CN" altLang="en-US"/>
              <a:t>个整数，求出其中正数之和。</a:t>
            </a:r>
            <a:endParaRPr lang="en-US" altLang="zh-CN"/>
          </a:p>
          <a:p>
            <a:pPr lvl="1"/>
            <a:r>
              <a:rPr lang="zh-CN" altLang="en-US"/>
              <a:t>在输入的</a:t>
            </a:r>
            <a:r>
              <a:rPr lang="en-US" altLang="zh-CN"/>
              <a:t>10</a:t>
            </a:r>
            <a:r>
              <a:rPr lang="zh-CN" altLang="en-US"/>
              <a:t>个整数中，可能有负数，可以通过</a:t>
            </a:r>
            <a:r>
              <a:rPr lang="en-US" altLang="zh-CN"/>
              <a:t>if</a:t>
            </a:r>
            <a:r>
              <a:rPr lang="zh-CN" altLang="en-US"/>
              <a:t>语句来判断正负；如果为负数就结束这次循环，如果为正数就累加求和。</a:t>
            </a:r>
            <a:endParaRPr lang="zh-CN" altLang="en-US"/>
          </a:p>
        </p:txBody>
      </p:sp>
      <p:pic>
        <p:nvPicPr>
          <p:cNvPr id="1064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57938" y="3429000"/>
            <a:ext cx="2643187"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4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2" build="p"/>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0" y="714375"/>
            <a:ext cx="9144000" cy="646113"/>
          </a:xfrm>
          <a:effectLst/>
        </p:spPr>
        <p:txBody>
          <a:bodyPr anchor="ctr"/>
          <a:lstStyle/>
          <a:p>
            <a:pPr eaLnBrk="1" hangingPunct="1">
              <a:defRPr/>
            </a:pPr>
            <a:r>
              <a:rPr lang="en-US" altLang="zh-CN" sz="36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5.7.3 break</a:t>
            </a:r>
            <a:r>
              <a:rPr lang="zh-CN" altLang="zh-CN" sz="36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语句和</a:t>
            </a:r>
            <a:r>
              <a:rPr lang="en-US" altLang="zh-CN" sz="36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continue</a:t>
            </a:r>
            <a:r>
              <a:rPr lang="zh-CN" altLang="zh-CN" sz="36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语句的区别</a:t>
            </a:r>
            <a:endParaRPr lang="zh-CN" altLang="en-US" sz="36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55299" name="Rectangle 3"/>
          <p:cNvSpPr>
            <a:spLocks noGrp="1" noChangeArrowheads="1"/>
          </p:cNvSpPr>
          <p:nvPr>
            <p:ph type="body" idx="1"/>
          </p:nvPr>
        </p:nvSpPr>
        <p:spPr>
          <a:xfrm>
            <a:off x="642938" y="1785938"/>
            <a:ext cx="7643812" cy="3000375"/>
          </a:xfrm>
        </p:spPr>
        <p:txBody>
          <a:bodyPr/>
          <a:lstStyle/>
          <a:p>
            <a:r>
              <a:rPr lang="en-US" altLang="zh-CN">
                <a:solidFill>
                  <a:srgbClr val="C00000"/>
                </a:solidFill>
              </a:rPr>
              <a:t>continue</a:t>
            </a:r>
            <a:r>
              <a:rPr lang="zh-CN" altLang="zh-CN"/>
              <a:t>语句只结束本次循环，而不是终止整个循环的执行</a:t>
            </a:r>
            <a:endParaRPr lang="en-US" altLang="zh-CN"/>
          </a:p>
          <a:p>
            <a:r>
              <a:rPr lang="en-US" altLang="zh-CN">
                <a:solidFill>
                  <a:srgbClr val="C00000"/>
                </a:solidFill>
              </a:rPr>
              <a:t>break</a:t>
            </a:r>
            <a:r>
              <a:rPr lang="zh-CN" altLang="zh-CN"/>
              <a:t>语句结束整个循环过程，不再判断执行循环的条件是否成立</a:t>
            </a:r>
            <a:endParaRPr lang="en-US" altLang="zh-CN"/>
          </a:p>
        </p:txBody>
      </p:sp>
      <p:pic>
        <p:nvPicPr>
          <p:cNvPr id="55300" name="图片 3" descr="Untitled2.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TextBox 5"/>
          <p:cNvSpPr txBox="1">
            <a:spLocks noChangeArrowheads="1"/>
          </p:cNvSpPr>
          <p:nvPr/>
        </p:nvSpPr>
        <p:spPr bwMode="auto">
          <a:xfrm>
            <a:off x="7715250" y="1143000"/>
            <a:ext cx="500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latin typeface="Arial" panose="020B0604020202020204" pitchFamily="34" charset="0"/>
              </a:rPr>
              <a:t>N</a:t>
            </a:r>
            <a:endParaRPr lang="zh-CN" altLang="en-US" sz="2800">
              <a:latin typeface="Arial" panose="020B0604020202020204" pitchFamily="34" charset="0"/>
            </a:endParaRPr>
          </a:p>
        </p:txBody>
      </p:sp>
      <p:cxnSp>
        <p:nvCxnSpPr>
          <p:cNvPr id="56323" name="直接箭头连接符 6"/>
          <p:cNvCxnSpPr>
            <a:cxnSpLocks noChangeShapeType="1"/>
          </p:cNvCxnSpPr>
          <p:nvPr/>
        </p:nvCxnSpPr>
        <p:spPr bwMode="auto">
          <a:xfrm rot="16200000" flipH="1">
            <a:off x="6551612" y="6572251"/>
            <a:ext cx="42862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56324" name="直接箭头连接符 7"/>
          <p:cNvCxnSpPr>
            <a:cxnSpLocks noChangeShapeType="1"/>
          </p:cNvCxnSpPr>
          <p:nvPr/>
        </p:nvCxnSpPr>
        <p:spPr bwMode="auto">
          <a:xfrm>
            <a:off x="4500563" y="1071563"/>
            <a:ext cx="1917700" cy="26987"/>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56325" name="直接连接符 8"/>
          <p:cNvCxnSpPr>
            <a:cxnSpLocks noChangeShapeType="1"/>
          </p:cNvCxnSpPr>
          <p:nvPr/>
        </p:nvCxnSpPr>
        <p:spPr bwMode="auto">
          <a:xfrm rot="5400000">
            <a:off x="6036469" y="4036219"/>
            <a:ext cx="4643438"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56326" name="直接连接符 9"/>
          <p:cNvCxnSpPr>
            <a:cxnSpLocks noChangeShapeType="1"/>
          </p:cNvCxnSpPr>
          <p:nvPr/>
        </p:nvCxnSpPr>
        <p:spPr bwMode="auto">
          <a:xfrm rot="10800000" flipV="1">
            <a:off x="6337300" y="6357938"/>
            <a:ext cx="2020888"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56327" name="直接连接符 10"/>
          <p:cNvCxnSpPr>
            <a:cxnSpLocks noChangeShapeType="1"/>
            <a:endCxn id="56328" idx="3"/>
          </p:cNvCxnSpPr>
          <p:nvPr/>
        </p:nvCxnSpPr>
        <p:spPr bwMode="auto">
          <a:xfrm rot="10800000">
            <a:off x="7791450" y="1668463"/>
            <a:ext cx="566738" cy="4762"/>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56328" name="流程图: 决策 13"/>
          <p:cNvSpPr>
            <a:spLocks noChangeArrowheads="1"/>
          </p:cNvSpPr>
          <p:nvPr/>
        </p:nvSpPr>
        <p:spPr bwMode="auto">
          <a:xfrm>
            <a:off x="4933950" y="1311275"/>
            <a:ext cx="2857500" cy="714375"/>
          </a:xfrm>
          <a:prstGeom prst="flowChartDecision">
            <a:avLst/>
          </a:prstGeom>
          <a:solidFill>
            <a:schemeClr val="accent1"/>
          </a:solidFill>
          <a:ln w="38100" algn="ctr">
            <a:solidFill>
              <a:schemeClr val="tx1"/>
            </a:solidFill>
            <a:miter lim="800000"/>
          </a:ln>
        </p:spPr>
        <p:txBody>
          <a:bodyPr wrap="none" lIns="0" tIns="0" rIns="0" bIns="0"/>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latin typeface="Arial" panose="020B0604020202020204" pitchFamily="34" charset="0"/>
              </a:rPr>
              <a:t>表达式</a:t>
            </a:r>
            <a:r>
              <a:rPr lang="en-US" altLang="zh-CN" sz="2800">
                <a:latin typeface="Arial" panose="020B0604020202020204" pitchFamily="34" charset="0"/>
              </a:rPr>
              <a:t>1</a:t>
            </a:r>
            <a:endParaRPr lang="zh-CN" altLang="en-US" sz="2800">
              <a:latin typeface="Arial" panose="020B0604020202020204" pitchFamily="34" charset="0"/>
            </a:endParaRPr>
          </a:p>
        </p:txBody>
      </p:sp>
      <p:cxnSp>
        <p:nvCxnSpPr>
          <p:cNvPr id="56329" name="直接箭头连接符 14"/>
          <p:cNvCxnSpPr>
            <a:cxnSpLocks noChangeShapeType="1"/>
          </p:cNvCxnSpPr>
          <p:nvPr/>
        </p:nvCxnSpPr>
        <p:spPr bwMode="auto">
          <a:xfrm rot="16200000" flipH="1">
            <a:off x="6148387" y="1143001"/>
            <a:ext cx="42862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sp>
        <p:nvSpPr>
          <p:cNvPr id="56330" name="TextBox 15"/>
          <p:cNvSpPr txBox="1">
            <a:spLocks noChangeArrowheads="1"/>
          </p:cNvSpPr>
          <p:nvPr/>
        </p:nvSpPr>
        <p:spPr bwMode="auto">
          <a:xfrm>
            <a:off x="6434138" y="1954213"/>
            <a:ext cx="500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latin typeface="Arial" panose="020B0604020202020204" pitchFamily="34" charset="0"/>
              </a:rPr>
              <a:t>Y</a:t>
            </a:r>
            <a:endParaRPr lang="zh-CN" altLang="en-US" sz="2800">
              <a:latin typeface="Arial" panose="020B0604020202020204" pitchFamily="34" charset="0"/>
            </a:endParaRPr>
          </a:p>
        </p:txBody>
      </p:sp>
      <p:cxnSp>
        <p:nvCxnSpPr>
          <p:cNvPr id="56331" name="直接箭头连接符 16"/>
          <p:cNvCxnSpPr>
            <a:cxnSpLocks noChangeShapeType="1"/>
          </p:cNvCxnSpPr>
          <p:nvPr/>
        </p:nvCxnSpPr>
        <p:spPr bwMode="auto">
          <a:xfrm rot="16200000" flipH="1">
            <a:off x="6148387" y="2201863"/>
            <a:ext cx="42862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sp>
        <p:nvSpPr>
          <p:cNvPr id="56332" name="流程图: 决策 17"/>
          <p:cNvSpPr>
            <a:spLocks noChangeArrowheads="1"/>
          </p:cNvSpPr>
          <p:nvPr/>
        </p:nvSpPr>
        <p:spPr bwMode="auto">
          <a:xfrm>
            <a:off x="4857750" y="3357563"/>
            <a:ext cx="3000375" cy="714375"/>
          </a:xfrm>
          <a:prstGeom prst="flowChartDecision">
            <a:avLst/>
          </a:prstGeom>
          <a:solidFill>
            <a:schemeClr val="accent1"/>
          </a:solidFill>
          <a:ln w="38100" algn="ctr">
            <a:solidFill>
              <a:schemeClr val="tx1"/>
            </a:solidFill>
            <a:miter lim="800000"/>
          </a:ln>
        </p:spPr>
        <p:txBody>
          <a:bodyPr wrap="none" lIns="0" tIns="0" rIns="0" bIns="0"/>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latin typeface="Arial" panose="020B0604020202020204" pitchFamily="34" charset="0"/>
              </a:rPr>
              <a:t>表达式</a:t>
            </a:r>
            <a:r>
              <a:rPr lang="en-US" altLang="zh-CN" sz="2800">
                <a:latin typeface="Arial" panose="020B0604020202020204" pitchFamily="34" charset="0"/>
              </a:rPr>
              <a:t>2</a:t>
            </a:r>
            <a:endParaRPr lang="zh-CN" altLang="en-US" sz="2800">
              <a:latin typeface="Arial" panose="020B0604020202020204" pitchFamily="34" charset="0"/>
            </a:endParaRPr>
          </a:p>
        </p:txBody>
      </p:sp>
      <p:sp>
        <p:nvSpPr>
          <p:cNvPr id="56333" name="TextBox 18"/>
          <p:cNvSpPr txBox="1">
            <a:spLocks noChangeArrowheads="1"/>
          </p:cNvSpPr>
          <p:nvPr/>
        </p:nvSpPr>
        <p:spPr bwMode="auto">
          <a:xfrm>
            <a:off x="6434138" y="4000500"/>
            <a:ext cx="500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latin typeface="Arial" panose="020B0604020202020204" pitchFamily="34" charset="0"/>
              </a:rPr>
              <a:t>N</a:t>
            </a:r>
            <a:endParaRPr lang="zh-CN" altLang="en-US" sz="2800">
              <a:latin typeface="Arial" panose="020B0604020202020204" pitchFamily="34" charset="0"/>
            </a:endParaRPr>
          </a:p>
        </p:txBody>
      </p:sp>
      <p:cxnSp>
        <p:nvCxnSpPr>
          <p:cNvPr id="56334" name="直接箭头连接符 19"/>
          <p:cNvCxnSpPr>
            <a:cxnSpLocks noChangeShapeType="1"/>
          </p:cNvCxnSpPr>
          <p:nvPr/>
        </p:nvCxnSpPr>
        <p:spPr bwMode="auto">
          <a:xfrm rot="16200000" flipH="1">
            <a:off x="6148387" y="4286251"/>
            <a:ext cx="42862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sp>
        <p:nvSpPr>
          <p:cNvPr id="56335" name="流程图: 过程 20"/>
          <p:cNvSpPr>
            <a:spLocks noChangeArrowheads="1"/>
          </p:cNvSpPr>
          <p:nvPr/>
        </p:nvSpPr>
        <p:spPr bwMode="auto">
          <a:xfrm>
            <a:off x="5487988" y="5373688"/>
            <a:ext cx="1714500" cy="500062"/>
          </a:xfrm>
          <a:prstGeom prst="flowChartProcess">
            <a:avLst/>
          </a:prstGeom>
          <a:solidFill>
            <a:schemeClr val="accent1"/>
          </a:solidFill>
          <a:ln w="38100" algn="ctr">
            <a:solidFill>
              <a:schemeClr val="tx1"/>
            </a:solidFill>
            <a:miter lim="800000"/>
          </a:ln>
        </p:spPr>
        <p:txBody>
          <a:bodyPr wrap="none" lIns="0" tIns="0" rIns="0" bIns="0"/>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latin typeface="Arial" panose="020B0604020202020204" pitchFamily="34" charset="0"/>
              </a:rPr>
              <a:t>……</a:t>
            </a:r>
            <a:endParaRPr lang="zh-CN" altLang="en-US" sz="2800">
              <a:latin typeface="Arial" panose="020B0604020202020204" pitchFamily="34" charset="0"/>
            </a:endParaRPr>
          </a:p>
        </p:txBody>
      </p:sp>
      <p:cxnSp>
        <p:nvCxnSpPr>
          <p:cNvPr id="56336" name="直接连接符 21"/>
          <p:cNvCxnSpPr>
            <a:cxnSpLocks noChangeShapeType="1"/>
          </p:cNvCxnSpPr>
          <p:nvPr/>
        </p:nvCxnSpPr>
        <p:spPr bwMode="auto">
          <a:xfrm rot="10800000">
            <a:off x="4500563" y="6143625"/>
            <a:ext cx="1844675" cy="158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56337" name="直接连接符 22"/>
          <p:cNvCxnSpPr>
            <a:cxnSpLocks noChangeShapeType="1"/>
          </p:cNvCxnSpPr>
          <p:nvPr/>
        </p:nvCxnSpPr>
        <p:spPr bwMode="auto">
          <a:xfrm rot="5400000" flipH="1" flipV="1">
            <a:off x="1956594" y="3615532"/>
            <a:ext cx="5087937"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56338" name="直接箭头连接符 24"/>
          <p:cNvCxnSpPr>
            <a:cxnSpLocks noChangeShapeType="1"/>
          </p:cNvCxnSpPr>
          <p:nvPr/>
        </p:nvCxnSpPr>
        <p:spPr bwMode="auto">
          <a:xfrm rot="16200000" flipH="1">
            <a:off x="6130925" y="5184776"/>
            <a:ext cx="42862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56339" name="直接连接符 25"/>
          <p:cNvCxnSpPr>
            <a:cxnSpLocks noChangeShapeType="1"/>
            <a:stCxn id="56335" idx="2"/>
          </p:cNvCxnSpPr>
          <p:nvPr/>
        </p:nvCxnSpPr>
        <p:spPr bwMode="auto">
          <a:xfrm rot="5400000">
            <a:off x="6202363" y="6016625"/>
            <a:ext cx="28575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56340" name="直接连接符 26"/>
          <p:cNvCxnSpPr>
            <a:cxnSpLocks noChangeShapeType="1"/>
          </p:cNvCxnSpPr>
          <p:nvPr/>
        </p:nvCxnSpPr>
        <p:spPr bwMode="auto">
          <a:xfrm rot="10800000">
            <a:off x="7929563" y="3714750"/>
            <a:ext cx="142875"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56341" name="直接连接符 27"/>
          <p:cNvCxnSpPr>
            <a:cxnSpLocks noChangeShapeType="1"/>
          </p:cNvCxnSpPr>
          <p:nvPr/>
        </p:nvCxnSpPr>
        <p:spPr bwMode="auto">
          <a:xfrm rot="5400000">
            <a:off x="7358063" y="4429125"/>
            <a:ext cx="142875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56342" name="直接箭头连接符 28"/>
          <p:cNvCxnSpPr>
            <a:cxnSpLocks noChangeShapeType="1"/>
          </p:cNvCxnSpPr>
          <p:nvPr/>
        </p:nvCxnSpPr>
        <p:spPr bwMode="auto">
          <a:xfrm rot="10800000" flipV="1">
            <a:off x="6350000" y="5143500"/>
            <a:ext cx="1722438" cy="1270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sp>
        <p:nvSpPr>
          <p:cNvPr id="56343" name="TextBox 29"/>
          <p:cNvSpPr txBox="1">
            <a:spLocks noChangeArrowheads="1"/>
          </p:cNvSpPr>
          <p:nvPr/>
        </p:nvSpPr>
        <p:spPr bwMode="auto">
          <a:xfrm>
            <a:off x="7715250" y="3190875"/>
            <a:ext cx="4492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latin typeface="Arial" panose="020B0604020202020204" pitchFamily="34" charset="0"/>
              </a:rPr>
              <a:t>Y</a:t>
            </a:r>
            <a:endParaRPr lang="zh-CN" altLang="en-US" sz="2800">
              <a:latin typeface="Arial" panose="020B0604020202020204" pitchFamily="34" charset="0"/>
            </a:endParaRPr>
          </a:p>
        </p:txBody>
      </p:sp>
      <p:sp>
        <p:nvSpPr>
          <p:cNvPr id="56344" name="流程图: 过程 30"/>
          <p:cNvSpPr>
            <a:spLocks noChangeArrowheads="1"/>
          </p:cNvSpPr>
          <p:nvPr/>
        </p:nvSpPr>
        <p:spPr bwMode="auto">
          <a:xfrm>
            <a:off x="5534025" y="2420938"/>
            <a:ext cx="1714500" cy="500062"/>
          </a:xfrm>
          <a:prstGeom prst="flowChartProcess">
            <a:avLst/>
          </a:prstGeom>
          <a:solidFill>
            <a:schemeClr val="accent1"/>
          </a:solidFill>
          <a:ln w="38100" algn="ctr">
            <a:solidFill>
              <a:schemeClr val="tx1"/>
            </a:solidFill>
            <a:miter lim="800000"/>
          </a:ln>
        </p:spPr>
        <p:txBody>
          <a:bodyPr wrap="none" lIns="0" tIns="0" rIns="0" bIns="0"/>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latin typeface="Arial" panose="020B0604020202020204" pitchFamily="34" charset="0"/>
              </a:rPr>
              <a:t>……</a:t>
            </a:r>
            <a:endParaRPr lang="zh-CN" altLang="en-US" sz="2800">
              <a:latin typeface="Arial" panose="020B0604020202020204" pitchFamily="34" charset="0"/>
            </a:endParaRPr>
          </a:p>
        </p:txBody>
      </p:sp>
      <p:cxnSp>
        <p:nvCxnSpPr>
          <p:cNvPr id="56345" name="直接箭头连接符 31"/>
          <p:cNvCxnSpPr>
            <a:cxnSpLocks noChangeShapeType="1"/>
          </p:cNvCxnSpPr>
          <p:nvPr/>
        </p:nvCxnSpPr>
        <p:spPr bwMode="auto">
          <a:xfrm rot="16200000" flipH="1">
            <a:off x="6143625" y="3143251"/>
            <a:ext cx="42862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sp>
        <p:nvSpPr>
          <p:cNvPr id="56346" name="流程图: 过程 34"/>
          <p:cNvSpPr>
            <a:spLocks noChangeArrowheads="1"/>
          </p:cNvSpPr>
          <p:nvPr/>
        </p:nvSpPr>
        <p:spPr bwMode="auto">
          <a:xfrm>
            <a:off x="5521325" y="4467225"/>
            <a:ext cx="1714500" cy="500063"/>
          </a:xfrm>
          <a:prstGeom prst="flowChartProcess">
            <a:avLst/>
          </a:prstGeom>
          <a:solidFill>
            <a:schemeClr val="accent1"/>
          </a:solidFill>
          <a:ln w="38100" algn="ctr">
            <a:solidFill>
              <a:schemeClr val="tx1"/>
            </a:solidFill>
            <a:miter lim="800000"/>
          </a:ln>
        </p:spPr>
        <p:txBody>
          <a:bodyPr wrap="none" lIns="0" tIns="0" rIns="0" bIns="0"/>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latin typeface="Arial" panose="020B0604020202020204" pitchFamily="34" charset="0"/>
              </a:rPr>
              <a:t>……</a:t>
            </a:r>
            <a:endParaRPr lang="zh-CN" altLang="en-US" sz="2800">
              <a:latin typeface="Arial" panose="020B0604020202020204" pitchFamily="34" charset="0"/>
            </a:endParaRPr>
          </a:p>
        </p:txBody>
      </p:sp>
      <p:sp>
        <p:nvSpPr>
          <p:cNvPr id="56347" name="TextBox 46"/>
          <p:cNvSpPr txBox="1">
            <a:spLocks noChangeArrowheads="1"/>
          </p:cNvSpPr>
          <p:nvPr/>
        </p:nvSpPr>
        <p:spPr bwMode="auto">
          <a:xfrm>
            <a:off x="3571875" y="1071563"/>
            <a:ext cx="500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latin typeface="Arial" panose="020B0604020202020204" pitchFamily="34" charset="0"/>
              </a:rPr>
              <a:t>N</a:t>
            </a:r>
            <a:endParaRPr lang="zh-CN" altLang="en-US" sz="2800">
              <a:latin typeface="Arial" panose="020B0604020202020204" pitchFamily="34" charset="0"/>
            </a:endParaRPr>
          </a:p>
        </p:txBody>
      </p:sp>
      <p:cxnSp>
        <p:nvCxnSpPr>
          <p:cNvPr id="56348" name="直接箭头连接符 47"/>
          <p:cNvCxnSpPr>
            <a:cxnSpLocks noChangeShapeType="1"/>
          </p:cNvCxnSpPr>
          <p:nvPr/>
        </p:nvCxnSpPr>
        <p:spPr bwMode="auto">
          <a:xfrm rot="16200000" flipH="1">
            <a:off x="1979612" y="5643563"/>
            <a:ext cx="42862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56349" name="直接箭头连接符 48"/>
          <p:cNvCxnSpPr>
            <a:cxnSpLocks noChangeShapeType="1"/>
          </p:cNvCxnSpPr>
          <p:nvPr/>
        </p:nvCxnSpPr>
        <p:spPr bwMode="auto">
          <a:xfrm>
            <a:off x="357188" y="1000125"/>
            <a:ext cx="1917700" cy="26988"/>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56350" name="直接连接符 49"/>
          <p:cNvCxnSpPr>
            <a:cxnSpLocks noChangeShapeType="1"/>
          </p:cNvCxnSpPr>
          <p:nvPr/>
        </p:nvCxnSpPr>
        <p:spPr bwMode="auto">
          <a:xfrm rot="5400000">
            <a:off x="2321719" y="3536157"/>
            <a:ext cx="3786187"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56351" name="直接连接符 50"/>
          <p:cNvCxnSpPr>
            <a:cxnSpLocks noChangeShapeType="1"/>
          </p:cNvCxnSpPr>
          <p:nvPr/>
        </p:nvCxnSpPr>
        <p:spPr bwMode="auto">
          <a:xfrm rot="10800000" flipV="1">
            <a:off x="2193925" y="5429250"/>
            <a:ext cx="2020888"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56352" name="直接连接符 51"/>
          <p:cNvCxnSpPr>
            <a:cxnSpLocks noChangeShapeType="1"/>
            <a:endCxn id="56353" idx="3"/>
          </p:cNvCxnSpPr>
          <p:nvPr/>
        </p:nvCxnSpPr>
        <p:spPr bwMode="auto">
          <a:xfrm rot="10800000">
            <a:off x="3648075" y="1597025"/>
            <a:ext cx="566738" cy="4763"/>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56353" name="流程图: 决策 52"/>
          <p:cNvSpPr>
            <a:spLocks noChangeArrowheads="1"/>
          </p:cNvSpPr>
          <p:nvPr/>
        </p:nvSpPr>
        <p:spPr bwMode="auto">
          <a:xfrm>
            <a:off x="790575" y="1239838"/>
            <a:ext cx="2857500" cy="714375"/>
          </a:xfrm>
          <a:prstGeom prst="flowChartDecision">
            <a:avLst/>
          </a:prstGeom>
          <a:solidFill>
            <a:schemeClr val="accent1"/>
          </a:solidFill>
          <a:ln w="38100" algn="ctr">
            <a:solidFill>
              <a:schemeClr val="tx1"/>
            </a:solidFill>
            <a:miter lim="800000"/>
          </a:ln>
        </p:spPr>
        <p:txBody>
          <a:bodyPr wrap="none" lIns="0" tIns="0" rIns="0" bIns="0"/>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latin typeface="Arial" panose="020B0604020202020204" pitchFamily="34" charset="0"/>
              </a:rPr>
              <a:t>表达式</a:t>
            </a:r>
            <a:r>
              <a:rPr lang="en-US" altLang="zh-CN" sz="2800">
                <a:latin typeface="Arial" panose="020B0604020202020204" pitchFamily="34" charset="0"/>
              </a:rPr>
              <a:t>1</a:t>
            </a:r>
            <a:endParaRPr lang="zh-CN" altLang="en-US" sz="2800">
              <a:latin typeface="Arial" panose="020B0604020202020204" pitchFamily="34" charset="0"/>
            </a:endParaRPr>
          </a:p>
        </p:txBody>
      </p:sp>
      <p:cxnSp>
        <p:nvCxnSpPr>
          <p:cNvPr id="56354" name="直接箭头连接符 53"/>
          <p:cNvCxnSpPr>
            <a:cxnSpLocks noChangeShapeType="1"/>
          </p:cNvCxnSpPr>
          <p:nvPr/>
        </p:nvCxnSpPr>
        <p:spPr bwMode="auto">
          <a:xfrm rot="16200000" flipH="1">
            <a:off x="2005012" y="1071563"/>
            <a:ext cx="42862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sp>
        <p:nvSpPr>
          <p:cNvPr id="56355" name="TextBox 54"/>
          <p:cNvSpPr txBox="1">
            <a:spLocks noChangeArrowheads="1"/>
          </p:cNvSpPr>
          <p:nvPr/>
        </p:nvSpPr>
        <p:spPr bwMode="auto">
          <a:xfrm>
            <a:off x="2290763" y="1882775"/>
            <a:ext cx="500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latin typeface="Arial" panose="020B0604020202020204" pitchFamily="34" charset="0"/>
              </a:rPr>
              <a:t>Y</a:t>
            </a:r>
            <a:endParaRPr lang="zh-CN" altLang="en-US" sz="2800">
              <a:latin typeface="Arial" panose="020B0604020202020204" pitchFamily="34" charset="0"/>
            </a:endParaRPr>
          </a:p>
        </p:txBody>
      </p:sp>
      <p:cxnSp>
        <p:nvCxnSpPr>
          <p:cNvPr id="56356" name="直接箭头连接符 55"/>
          <p:cNvCxnSpPr>
            <a:cxnSpLocks noChangeShapeType="1"/>
          </p:cNvCxnSpPr>
          <p:nvPr/>
        </p:nvCxnSpPr>
        <p:spPr bwMode="auto">
          <a:xfrm rot="16200000" flipH="1">
            <a:off x="2005012" y="2130426"/>
            <a:ext cx="42862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sp>
        <p:nvSpPr>
          <p:cNvPr id="56357" name="流程图: 决策 56"/>
          <p:cNvSpPr>
            <a:spLocks noChangeArrowheads="1"/>
          </p:cNvSpPr>
          <p:nvPr/>
        </p:nvSpPr>
        <p:spPr bwMode="auto">
          <a:xfrm>
            <a:off x="714375" y="3286125"/>
            <a:ext cx="3000375" cy="714375"/>
          </a:xfrm>
          <a:prstGeom prst="flowChartDecision">
            <a:avLst/>
          </a:prstGeom>
          <a:solidFill>
            <a:schemeClr val="accent1"/>
          </a:solidFill>
          <a:ln w="38100" algn="ctr">
            <a:solidFill>
              <a:schemeClr val="tx1"/>
            </a:solidFill>
            <a:miter lim="800000"/>
          </a:ln>
        </p:spPr>
        <p:txBody>
          <a:bodyPr wrap="none" lIns="0" tIns="0" rIns="0" bIns="0"/>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latin typeface="Arial" panose="020B0604020202020204" pitchFamily="34" charset="0"/>
              </a:rPr>
              <a:t>表达式</a:t>
            </a:r>
            <a:r>
              <a:rPr lang="en-US" altLang="zh-CN" sz="2800">
                <a:latin typeface="Arial" panose="020B0604020202020204" pitchFamily="34" charset="0"/>
              </a:rPr>
              <a:t>2</a:t>
            </a:r>
            <a:endParaRPr lang="zh-CN" altLang="en-US" sz="2800">
              <a:latin typeface="Arial" panose="020B0604020202020204" pitchFamily="34" charset="0"/>
            </a:endParaRPr>
          </a:p>
        </p:txBody>
      </p:sp>
      <p:sp>
        <p:nvSpPr>
          <p:cNvPr id="56358" name="TextBox 57"/>
          <p:cNvSpPr txBox="1">
            <a:spLocks noChangeArrowheads="1"/>
          </p:cNvSpPr>
          <p:nvPr/>
        </p:nvSpPr>
        <p:spPr bwMode="auto">
          <a:xfrm>
            <a:off x="2290763" y="3929063"/>
            <a:ext cx="500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latin typeface="Arial" panose="020B0604020202020204" pitchFamily="34" charset="0"/>
              </a:rPr>
              <a:t>N</a:t>
            </a:r>
            <a:endParaRPr lang="zh-CN" altLang="en-US" sz="2800">
              <a:latin typeface="Arial" panose="020B0604020202020204" pitchFamily="34" charset="0"/>
            </a:endParaRPr>
          </a:p>
        </p:txBody>
      </p:sp>
      <p:cxnSp>
        <p:nvCxnSpPr>
          <p:cNvPr id="56359" name="直接箭头连接符 58"/>
          <p:cNvCxnSpPr>
            <a:cxnSpLocks noChangeShapeType="1"/>
          </p:cNvCxnSpPr>
          <p:nvPr/>
        </p:nvCxnSpPr>
        <p:spPr bwMode="auto">
          <a:xfrm rot="16200000" flipH="1">
            <a:off x="2005012" y="4214813"/>
            <a:ext cx="42862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56360" name="直接连接符 60"/>
          <p:cNvCxnSpPr>
            <a:cxnSpLocks noChangeShapeType="1"/>
          </p:cNvCxnSpPr>
          <p:nvPr/>
        </p:nvCxnSpPr>
        <p:spPr bwMode="auto">
          <a:xfrm rot="10800000">
            <a:off x="357188" y="5199063"/>
            <a:ext cx="1844675" cy="158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56361" name="直接连接符 61"/>
          <p:cNvCxnSpPr>
            <a:cxnSpLocks noChangeShapeType="1"/>
          </p:cNvCxnSpPr>
          <p:nvPr/>
        </p:nvCxnSpPr>
        <p:spPr bwMode="auto">
          <a:xfrm rot="16200000" flipV="1">
            <a:off x="-1750219" y="3107532"/>
            <a:ext cx="4214813"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56362" name="直接连接符 63"/>
          <p:cNvCxnSpPr>
            <a:cxnSpLocks noChangeShapeType="1"/>
          </p:cNvCxnSpPr>
          <p:nvPr/>
        </p:nvCxnSpPr>
        <p:spPr bwMode="auto">
          <a:xfrm rot="5400000">
            <a:off x="2058988" y="5072063"/>
            <a:ext cx="28575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56363" name="直接连接符 64"/>
          <p:cNvCxnSpPr>
            <a:cxnSpLocks noChangeShapeType="1"/>
          </p:cNvCxnSpPr>
          <p:nvPr/>
        </p:nvCxnSpPr>
        <p:spPr bwMode="auto">
          <a:xfrm rot="10800000">
            <a:off x="3786188" y="3643313"/>
            <a:ext cx="428625"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56364" name="TextBox 67"/>
          <p:cNvSpPr txBox="1">
            <a:spLocks noChangeArrowheads="1"/>
          </p:cNvSpPr>
          <p:nvPr/>
        </p:nvSpPr>
        <p:spPr bwMode="auto">
          <a:xfrm>
            <a:off x="3643313" y="3143250"/>
            <a:ext cx="4492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latin typeface="Arial" panose="020B0604020202020204" pitchFamily="34" charset="0"/>
              </a:rPr>
              <a:t>Y</a:t>
            </a:r>
            <a:endParaRPr lang="zh-CN" altLang="en-US" sz="2800">
              <a:latin typeface="Arial" panose="020B0604020202020204" pitchFamily="34" charset="0"/>
            </a:endParaRPr>
          </a:p>
        </p:txBody>
      </p:sp>
      <p:sp>
        <p:nvSpPr>
          <p:cNvPr id="56365" name="流程图: 过程 68"/>
          <p:cNvSpPr>
            <a:spLocks noChangeArrowheads="1"/>
          </p:cNvSpPr>
          <p:nvPr/>
        </p:nvSpPr>
        <p:spPr bwMode="auto">
          <a:xfrm>
            <a:off x="1390650" y="2349500"/>
            <a:ext cx="1714500" cy="500063"/>
          </a:xfrm>
          <a:prstGeom prst="flowChartProcess">
            <a:avLst/>
          </a:prstGeom>
          <a:solidFill>
            <a:schemeClr val="accent1"/>
          </a:solidFill>
          <a:ln w="38100" algn="ctr">
            <a:solidFill>
              <a:schemeClr val="tx1"/>
            </a:solidFill>
            <a:miter lim="800000"/>
          </a:ln>
        </p:spPr>
        <p:txBody>
          <a:bodyPr wrap="none" lIns="0" tIns="0" rIns="0" bIns="0"/>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latin typeface="Arial" panose="020B0604020202020204" pitchFamily="34" charset="0"/>
              </a:rPr>
              <a:t>……</a:t>
            </a:r>
            <a:endParaRPr lang="zh-CN" altLang="en-US" sz="2800">
              <a:latin typeface="Arial" panose="020B0604020202020204" pitchFamily="34" charset="0"/>
            </a:endParaRPr>
          </a:p>
        </p:txBody>
      </p:sp>
      <p:cxnSp>
        <p:nvCxnSpPr>
          <p:cNvPr id="56366" name="直接箭头连接符 69"/>
          <p:cNvCxnSpPr>
            <a:cxnSpLocks noChangeShapeType="1"/>
          </p:cNvCxnSpPr>
          <p:nvPr/>
        </p:nvCxnSpPr>
        <p:spPr bwMode="auto">
          <a:xfrm rot="16200000" flipH="1">
            <a:off x="2000250" y="3071813"/>
            <a:ext cx="42862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sp>
        <p:nvSpPr>
          <p:cNvPr id="56367" name="流程图: 过程 70"/>
          <p:cNvSpPr>
            <a:spLocks noChangeArrowheads="1"/>
          </p:cNvSpPr>
          <p:nvPr/>
        </p:nvSpPr>
        <p:spPr bwMode="auto">
          <a:xfrm>
            <a:off x="1377950" y="4395788"/>
            <a:ext cx="1714500" cy="500062"/>
          </a:xfrm>
          <a:prstGeom prst="flowChartProcess">
            <a:avLst/>
          </a:prstGeom>
          <a:solidFill>
            <a:schemeClr val="accent1"/>
          </a:solidFill>
          <a:ln w="38100" algn="ctr">
            <a:solidFill>
              <a:schemeClr val="tx1"/>
            </a:solidFill>
            <a:miter lim="800000"/>
          </a:ln>
        </p:spPr>
        <p:txBody>
          <a:bodyPr wrap="none" lIns="0" tIns="0" rIns="0" bIns="0"/>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latin typeface="Arial" panose="020B0604020202020204" pitchFamily="34" charset="0"/>
              </a:rPr>
              <a:t>……</a:t>
            </a:r>
            <a:endParaRPr lang="zh-CN" altLang="en-US" sz="2800">
              <a:latin typeface="Arial" panose="020B0604020202020204" pitchFamily="34" charset="0"/>
            </a:endParaRPr>
          </a:p>
        </p:txBody>
      </p:sp>
      <p:sp>
        <p:nvSpPr>
          <p:cNvPr id="75" name="TextBox 74"/>
          <p:cNvSpPr txBox="1">
            <a:spLocks noChangeArrowheads="1"/>
          </p:cNvSpPr>
          <p:nvPr/>
        </p:nvSpPr>
        <p:spPr bwMode="auto">
          <a:xfrm>
            <a:off x="1071563" y="142875"/>
            <a:ext cx="2500312" cy="5842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a:solidFill>
                  <a:srgbClr val="FF0000"/>
                </a:solidFill>
                <a:latin typeface="Arial" panose="020B0604020202020204" pitchFamily="34" charset="0"/>
              </a:rPr>
              <a:t>break</a:t>
            </a:r>
            <a:r>
              <a:rPr lang="zh-CN" altLang="zh-CN">
                <a:solidFill>
                  <a:srgbClr val="FF0000"/>
                </a:solidFill>
                <a:latin typeface="Arial" panose="020B0604020202020204" pitchFamily="34" charset="0"/>
              </a:rPr>
              <a:t>语句</a:t>
            </a:r>
            <a:endParaRPr lang="zh-CN" altLang="en-US">
              <a:solidFill>
                <a:srgbClr val="FF0000"/>
              </a:solidFill>
              <a:latin typeface="Arial" panose="020B0604020202020204" pitchFamily="34" charset="0"/>
            </a:endParaRPr>
          </a:p>
        </p:txBody>
      </p:sp>
      <p:sp>
        <p:nvSpPr>
          <p:cNvPr id="76" name="TextBox 75"/>
          <p:cNvSpPr txBox="1">
            <a:spLocks noChangeArrowheads="1"/>
          </p:cNvSpPr>
          <p:nvPr/>
        </p:nvSpPr>
        <p:spPr bwMode="auto">
          <a:xfrm>
            <a:off x="5286375" y="142875"/>
            <a:ext cx="2928938" cy="5842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a:solidFill>
                  <a:srgbClr val="FF0000"/>
                </a:solidFill>
                <a:latin typeface="Arial" panose="020B0604020202020204" pitchFamily="34" charset="0"/>
              </a:rPr>
              <a:t>continue</a:t>
            </a:r>
            <a:r>
              <a:rPr lang="zh-CN" altLang="zh-CN">
                <a:solidFill>
                  <a:srgbClr val="FF0000"/>
                </a:solidFill>
                <a:latin typeface="Arial" panose="020B0604020202020204" pitchFamily="34" charset="0"/>
              </a:rPr>
              <a:t>语句</a:t>
            </a:r>
            <a:endParaRPr lang="zh-CN" altLang="en-US">
              <a:solidFill>
                <a:srgbClr val="FF0000"/>
              </a:solidFill>
              <a:latin typeface="Arial" panose="020B0604020202020204" pitchFamily="34" charset="0"/>
            </a:endParaRPr>
          </a:p>
        </p:txBody>
      </p:sp>
      <p:sp>
        <p:nvSpPr>
          <p:cNvPr id="77" name="圆角矩形标注 76"/>
          <p:cNvSpPr>
            <a:spLocks noChangeArrowheads="1"/>
          </p:cNvSpPr>
          <p:nvPr/>
        </p:nvSpPr>
        <p:spPr bwMode="auto">
          <a:xfrm>
            <a:off x="1643063" y="5857875"/>
            <a:ext cx="2571750" cy="571500"/>
          </a:xfrm>
          <a:prstGeom prst="wedgeRoundRectCallout">
            <a:avLst>
              <a:gd name="adj1" fmla="val 42292"/>
              <a:gd name="adj2" fmla="val -445116"/>
              <a:gd name="adj3" fmla="val 16667"/>
            </a:avLst>
          </a:prstGeom>
          <a:solidFill>
            <a:srgbClr val="FFCCFF"/>
          </a:solidFill>
          <a:ln w="9525" algn="ctr">
            <a:solidFill>
              <a:schemeClr val="tx1"/>
            </a:solidFill>
            <a:miter lim="800000"/>
          </a:ln>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FF0000"/>
                </a:solidFill>
                <a:latin typeface="Arial" panose="020B0604020202020204" pitchFamily="34" charset="0"/>
              </a:rPr>
              <a:t>强行退出循环</a:t>
            </a:r>
            <a:endParaRPr lang="zh-CN" altLang="en-US" sz="2800">
              <a:solidFill>
                <a:srgbClr val="FF0000"/>
              </a:solidFill>
              <a:latin typeface="Arial" panose="020B0604020202020204" pitchFamily="34" charset="0"/>
            </a:endParaRPr>
          </a:p>
        </p:txBody>
      </p:sp>
      <p:sp>
        <p:nvSpPr>
          <p:cNvPr id="78" name="圆角矩形标注 77"/>
          <p:cNvSpPr>
            <a:spLocks noChangeArrowheads="1"/>
          </p:cNvSpPr>
          <p:nvPr/>
        </p:nvSpPr>
        <p:spPr bwMode="auto">
          <a:xfrm>
            <a:off x="5072063" y="6072188"/>
            <a:ext cx="2786062" cy="571500"/>
          </a:xfrm>
          <a:prstGeom prst="wedgeRoundRectCallout">
            <a:avLst>
              <a:gd name="adj1" fmla="val 26361"/>
              <a:gd name="adj2" fmla="val -212787"/>
              <a:gd name="adj3" fmla="val 16667"/>
            </a:avLst>
          </a:prstGeom>
          <a:solidFill>
            <a:srgbClr val="FFCCFF"/>
          </a:solidFill>
          <a:ln w="9525" algn="ctr">
            <a:solidFill>
              <a:schemeClr val="tx1"/>
            </a:solidFill>
            <a:miter lim="800000"/>
          </a:ln>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FF0000"/>
                </a:solidFill>
                <a:latin typeface="Arial" panose="020B0604020202020204" pitchFamily="34" charset="0"/>
              </a:rPr>
              <a:t>只结束本次循环</a:t>
            </a:r>
            <a:endParaRPr lang="zh-CN" altLang="en-US" sz="2800">
              <a:solidFill>
                <a:srgbClr val="FF0000"/>
              </a:solidFill>
              <a:latin typeface="Arial" panose="020B0604020202020204" pitchFamily="34" charset="0"/>
            </a:endParaRPr>
          </a:p>
        </p:txBody>
      </p:sp>
      <p:pic>
        <p:nvPicPr>
          <p:cNvPr id="56372" name="图片 51" descr="Untitled2.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blinds(horizontal)">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blinds(horizontal)">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blinds(horizontal)">
                                      <p:cBhvr>
                                        <p:cTn id="17" dur="500"/>
                                        <p:tgtEl>
                                          <p:spTgt spid="7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blinds(horizontal)">
                                      <p:cBhvr>
                                        <p:cTn id="2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P spid="77" grpId="0" animBg="1"/>
      <p:bldP spid="7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a:t>鲍西娅的肖像</a:t>
            </a:r>
            <a:endParaRPr lang="zh-CN" altLang="en-US"/>
          </a:p>
        </p:txBody>
      </p:sp>
      <p:sp>
        <p:nvSpPr>
          <p:cNvPr id="57347" name="Rectangle 3"/>
          <p:cNvSpPr>
            <a:spLocks noGrp="1" noChangeArrowheads="1"/>
          </p:cNvSpPr>
          <p:nvPr>
            <p:ph type="body" idx="1"/>
          </p:nvPr>
        </p:nvSpPr>
        <p:spPr/>
        <p:txBody>
          <a:bodyPr/>
          <a:lstStyle/>
          <a:p>
            <a:pPr>
              <a:lnSpc>
                <a:spcPct val="100000"/>
              </a:lnSpc>
            </a:pPr>
            <a:r>
              <a:rPr lang="zh-CN" altLang="en-US" sz="2000"/>
              <a:t>莎士比亚的名著</a:t>
            </a:r>
            <a:r>
              <a:rPr lang="en-US" altLang="zh-CN" sz="2000"/>
              <a:t>《</a:t>
            </a:r>
            <a:r>
              <a:rPr lang="zh-CN" altLang="en-US" sz="2000"/>
              <a:t>威尼斯商人</a:t>
            </a:r>
            <a:r>
              <a:rPr lang="en-US" altLang="zh-CN" sz="2000"/>
              <a:t>》</a:t>
            </a:r>
            <a:r>
              <a:rPr lang="zh-CN" altLang="en-US" sz="2000"/>
              <a:t>中有这样一个情节：富家少女鲍西娅，不仅姿容绝世，而且有非常卓越的才能。许多王孙公子纷纷前来向她求婚。但是，鲍西娅自己并没有择婚的自由，她的亡父在遗嘱里规定要猜匣为婚。 </a:t>
            </a:r>
            <a:br>
              <a:rPr lang="zh-CN" altLang="en-US" sz="2000"/>
            </a:br>
            <a:r>
              <a:rPr lang="zh-CN" altLang="en-US" sz="2000"/>
              <a:t>鲍西娅有三只匣子：金匣子、银匣子和铅匣子，三只匣子上分别刻着三句话。在这三只匣子中，只有一只匣子里放着一张鲍西娅的肖像。鲍西娅许诺：如果有哪一个求婚者能通过这三句话，猜中肖像放在哪只匣子里，她就嫁给他。 </a:t>
            </a:r>
            <a:br>
              <a:rPr lang="zh-CN" altLang="en-US" sz="2000"/>
            </a:br>
            <a:r>
              <a:rPr lang="zh-CN" altLang="en-US" sz="2000"/>
              <a:t>金匣子上刻的一句话是：“肖像不在此匣中”。 </a:t>
            </a:r>
            <a:r>
              <a:rPr lang="en-US" altLang="zh-CN" sz="2000"/>
              <a:t>Photo!=’A’</a:t>
            </a:r>
            <a:br>
              <a:rPr lang="en-US" altLang="zh-CN" sz="2000"/>
            </a:br>
            <a:r>
              <a:rPr lang="zh-CN" altLang="en-US" sz="2000"/>
              <a:t>银匣子上刻的一句话是：“肖像在金匣中”。 </a:t>
            </a:r>
            <a:r>
              <a:rPr lang="en-US" altLang="zh-CN" sz="2000"/>
              <a:t>Photo==’A’</a:t>
            </a:r>
            <a:br>
              <a:rPr lang="en-US" altLang="zh-CN" sz="2000"/>
            </a:br>
            <a:r>
              <a:rPr lang="zh-CN" altLang="en-US" sz="2000"/>
              <a:t>铅匣子上刻的一句话是：“肖像不在此匣中”。 </a:t>
            </a:r>
            <a:r>
              <a:rPr lang="en-US" altLang="zh-CN" sz="2000"/>
              <a:t>Photo!=’C’</a:t>
            </a:r>
            <a:br>
              <a:rPr lang="en-US" altLang="zh-CN" sz="2000"/>
            </a:br>
            <a:r>
              <a:rPr lang="zh-CN" altLang="en-US" sz="2000"/>
              <a:t>同时，这三句话中只有一句是真话。 </a:t>
            </a:r>
            <a:br>
              <a:rPr lang="zh-CN" altLang="en-US" sz="2000"/>
            </a:br>
            <a:r>
              <a:rPr lang="zh-CN" altLang="en-US" sz="2000"/>
              <a:t>聪明而英俊的巴萨尼奥来求婚了，朋友们，他应该选择哪一个匣子呢？</a:t>
            </a:r>
            <a:endParaRPr lang="zh-CN" altLang="en-US" sz="2000"/>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endParaRPr lang="zh-CN" altLang="en-US"/>
          </a:p>
        </p:txBody>
      </p:sp>
      <p:sp>
        <p:nvSpPr>
          <p:cNvPr id="58371" name="Rectangle 3"/>
          <p:cNvSpPr>
            <a:spLocks noGrp="1" noChangeArrowheads="1"/>
          </p:cNvSpPr>
          <p:nvPr>
            <p:ph type="body" idx="1"/>
          </p:nvPr>
        </p:nvSpPr>
        <p:spPr/>
        <p:txBody>
          <a:bodyPr/>
          <a:lstStyle/>
          <a:p>
            <a:endParaRPr lang="zh-CN" altLang="en-US"/>
          </a:p>
        </p:txBody>
      </p:sp>
      <p:pic>
        <p:nvPicPr>
          <p:cNvPr id="5837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8313" y="79375"/>
            <a:ext cx="8207375" cy="669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a:xfrm>
            <a:off x="323528" y="116632"/>
            <a:ext cx="8162925" cy="762000"/>
          </a:xfrm>
        </p:spPr>
        <p:txBody>
          <a:bodyPr/>
          <a:lstStyle/>
          <a:p>
            <a:r>
              <a:rPr lang="zh-CN" altLang="en-US" dirty="0"/>
              <a:t>练习：谁是罪犯？</a:t>
            </a:r>
            <a:endParaRPr lang="zh-CN" altLang="en-US" dirty="0"/>
          </a:p>
        </p:txBody>
      </p:sp>
      <p:sp>
        <p:nvSpPr>
          <p:cNvPr id="75779" name="内容占位符 2"/>
          <p:cNvSpPr>
            <a:spLocks noGrp="1"/>
          </p:cNvSpPr>
          <p:nvPr>
            <p:ph idx="1"/>
          </p:nvPr>
        </p:nvSpPr>
        <p:spPr>
          <a:xfrm>
            <a:off x="395536" y="908720"/>
            <a:ext cx="4608512" cy="1800200"/>
          </a:xfrm>
        </p:spPr>
        <p:txBody>
          <a:bodyPr/>
          <a:lstStyle/>
          <a:p>
            <a:r>
              <a:rPr lang="en-US" altLang="zh-CN" sz="2000" dirty="0"/>
              <a:t>1</a:t>
            </a:r>
            <a:r>
              <a:rPr lang="zh-CN" altLang="en-US" sz="2000" dirty="0"/>
              <a:t>说：</a:t>
            </a:r>
            <a:r>
              <a:rPr lang="en-US" altLang="zh-CN" sz="2000" dirty="0"/>
              <a:t>2</a:t>
            </a:r>
            <a:r>
              <a:rPr lang="zh-CN" altLang="en-US" sz="2000" dirty="0"/>
              <a:t>、</a:t>
            </a:r>
            <a:r>
              <a:rPr lang="en-US" altLang="zh-CN" sz="2000" dirty="0"/>
              <a:t>3</a:t>
            </a:r>
            <a:r>
              <a:rPr lang="zh-CN" altLang="en-US" sz="2000" dirty="0"/>
              <a:t>、</a:t>
            </a:r>
            <a:r>
              <a:rPr lang="en-US" altLang="zh-CN" sz="2000" dirty="0"/>
              <a:t>4</a:t>
            </a:r>
            <a:r>
              <a:rPr lang="zh-CN" altLang="en-US" sz="2000" dirty="0"/>
              <a:t>人中有一人是罪犯</a:t>
            </a:r>
            <a:endParaRPr lang="en-US" altLang="zh-CN" sz="2000" dirty="0"/>
          </a:p>
          <a:p>
            <a:r>
              <a:rPr lang="en-US" altLang="zh-CN" sz="2000" dirty="0"/>
              <a:t>2</a:t>
            </a:r>
            <a:r>
              <a:rPr lang="zh-CN" altLang="en-US" sz="2000" dirty="0"/>
              <a:t>说：不是我，是</a:t>
            </a:r>
            <a:r>
              <a:rPr lang="en-US" altLang="zh-CN" sz="2000" dirty="0"/>
              <a:t>3</a:t>
            </a:r>
            <a:endParaRPr lang="en-US" altLang="zh-CN" sz="2000" dirty="0"/>
          </a:p>
          <a:p>
            <a:r>
              <a:rPr lang="en-US" altLang="zh-CN" sz="2000" dirty="0"/>
              <a:t>3</a:t>
            </a:r>
            <a:r>
              <a:rPr lang="zh-CN" altLang="en-US" sz="2000" dirty="0"/>
              <a:t>说：</a:t>
            </a:r>
            <a:r>
              <a:rPr lang="en-US" altLang="zh-CN" sz="2000" dirty="0"/>
              <a:t>1</a:t>
            </a:r>
            <a:r>
              <a:rPr lang="zh-CN" altLang="en-US" sz="2000" dirty="0"/>
              <a:t>、</a:t>
            </a:r>
            <a:r>
              <a:rPr lang="en-US" altLang="zh-CN" sz="2000" dirty="0"/>
              <a:t>4</a:t>
            </a:r>
            <a:r>
              <a:rPr lang="zh-CN" altLang="en-US" sz="2000" dirty="0"/>
              <a:t>中有一人</a:t>
            </a:r>
            <a:endParaRPr lang="en-US" altLang="zh-CN" sz="2000" dirty="0"/>
          </a:p>
          <a:p>
            <a:r>
              <a:rPr lang="en-US" altLang="zh-CN" sz="2000" dirty="0"/>
              <a:t>4</a:t>
            </a:r>
            <a:r>
              <a:rPr lang="zh-CN" altLang="en-US" sz="2000" dirty="0"/>
              <a:t>说：同意</a:t>
            </a:r>
            <a:r>
              <a:rPr lang="en-US" altLang="zh-CN" sz="2000" dirty="0"/>
              <a:t>2</a:t>
            </a:r>
            <a:r>
              <a:rPr lang="zh-CN" altLang="en-US" sz="2000" dirty="0"/>
              <a:t>的说法</a:t>
            </a:r>
            <a:endParaRPr lang="en-US" altLang="zh-CN" sz="2000" dirty="0"/>
          </a:p>
        </p:txBody>
      </p:sp>
      <p:pic>
        <p:nvPicPr>
          <p:cNvPr id="942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2996952"/>
            <a:ext cx="9144001" cy="370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内容占位符 2"/>
          <p:cNvSpPr txBox="1"/>
          <p:nvPr/>
        </p:nvSpPr>
        <p:spPr bwMode="auto">
          <a:xfrm>
            <a:off x="5004048" y="1413259"/>
            <a:ext cx="3744416"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20000"/>
              </a:lnSpc>
              <a:spcBef>
                <a:spcPct val="20000"/>
              </a:spcBef>
              <a:spcAft>
                <a:spcPct val="0"/>
              </a:spcAft>
              <a:buClrTx/>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Tx/>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ClrTx/>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9pPr>
          </a:lstStyle>
          <a:p>
            <a:r>
              <a:rPr lang="zh-CN" altLang="en-US" sz="2000" kern="0" dirty="0"/>
              <a:t>罪犯只有一人</a:t>
            </a:r>
            <a:endParaRPr lang="en-US" altLang="zh-CN" sz="2000" kern="0" dirty="0"/>
          </a:p>
          <a:p>
            <a:r>
              <a:rPr lang="zh-CN" altLang="en-US" sz="2000" kern="0" dirty="0"/>
              <a:t>有两人说真话，两人说谎。</a:t>
            </a:r>
            <a:endParaRPr lang="zh-CN" altLang="en-US" sz="2000" kern="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7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7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2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3"/>
          <p:cNvSpPr>
            <a:spLocks noGrp="1" noChangeArrowheads="1"/>
          </p:cNvSpPr>
          <p:nvPr>
            <p:ph type="body" idx="1"/>
          </p:nvPr>
        </p:nvSpPr>
        <p:spPr>
          <a:xfrm>
            <a:off x="1500188" y="1714500"/>
            <a:ext cx="6215062" cy="3714750"/>
          </a:xfrm>
        </p:spPr>
        <p:txBody>
          <a:bodyPr/>
          <a:lstStyle/>
          <a:p>
            <a:pPr>
              <a:buFont typeface="Wingdings" panose="05000000000000000000" pitchFamily="2" charset="2"/>
              <a:buNone/>
            </a:pPr>
            <a:r>
              <a:rPr lang="zh-CN" altLang="zh-CN"/>
              <a:t>例</a:t>
            </a:r>
            <a:r>
              <a:rPr lang="en-US" altLang="zh-CN"/>
              <a:t>5.6 </a:t>
            </a:r>
            <a:r>
              <a:rPr lang="zh-CN" altLang="zh-CN"/>
              <a:t>输出以下</a:t>
            </a:r>
            <a:r>
              <a:rPr lang="en-US" altLang="zh-CN"/>
              <a:t>4*5</a:t>
            </a:r>
            <a:r>
              <a:rPr lang="zh-CN" altLang="zh-CN"/>
              <a:t>的矩阵。</a:t>
            </a:r>
            <a:endParaRPr lang="zh-CN" altLang="zh-CN"/>
          </a:p>
          <a:p>
            <a:pPr>
              <a:buFont typeface="Wingdings" panose="05000000000000000000" pitchFamily="2" charset="2"/>
              <a:buNone/>
            </a:pPr>
            <a:r>
              <a:rPr lang="en-US" altLang="zh-CN"/>
              <a:t>       1    2    3    4   5</a:t>
            </a:r>
            <a:endParaRPr lang="zh-CN" altLang="zh-CN"/>
          </a:p>
          <a:p>
            <a:pPr>
              <a:buFont typeface="Wingdings" panose="05000000000000000000" pitchFamily="2" charset="2"/>
              <a:buNone/>
            </a:pPr>
            <a:r>
              <a:rPr lang="en-US" altLang="zh-CN"/>
              <a:t>       2    4    6    8  10</a:t>
            </a:r>
            <a:endParaRPr lang="zh-CN" altLang="zh-CN"/>
          </a:p>
          <a:p>
            <a:pPr>
              <a:buFont typeface="Wingdings" panose="05000000000000000000" pitchFamily="2" charset="2"/>
              <a:buNone/>
            </a:pPr>
            <a:r>
              <a:rPr lang="en-US" altLang="zh-CN"/>
              <a:t>       3    6    9  12  15</a:t>
            </a:r>
            <a:endParaRPr lang="zh-CN" altLang="zh-CN"/>
          </a:p>
          <a:p>
            <a:pPr>
              <a:buFont typeface="Wingdings" panose="05000000000000000000" pitchFamily="2" charset="2"/>
              <a:buNone/>
            </a:pPr>
            <a:r>
              <a:rPr lang="en-US" altLang="zh-CN"/>
              <a:t>       4    8  12  16  20</a:t>
            </a:r>
            <a:endParaRPr lang="zh-CN" altLang="zh-CN"/>
          </a:p>
        </p:txBody>
      </p:sp>
      <p:pic>
        <p:nvPicPr>
          <p:cNvPr id="59395" name="图片 2" descr="Untitled2.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3"/>
          <p:cNvSpPr>
            <a:spLocks noGrp="1" noChangeArrowheads="1"/>
          </p:cNvSpPr>
          <p:nvPr>
            <p:ph type="body" idx="1"/>
          </p:nvPr>
        </p:nvSpPr>
        <p:spPr>
          <a:xfrm>
            <a:off x="785813" y="1285875"/>
            <a:ext cx="7429500" cy="4143375"/>
          </a:xfrm>
        </p:spPr>
        <p:txBody>
          <a:bodyPr/>
          <a:lstStyle/>
          <a:p>
            <a:r>
              <a:rPr lang="zh-CN" altLang="zh-CN"/>
              <a:t>解题思路：</a:t>
            </a:r>
            <a:endParaRPr lang="en-US" altLang="zh-CN"/>
          </a:p>
          <a:p>
            <a:pPr lvl="1"/>
            <a:r>
              <a:rPr lang="zh-CN" altLang="zh-CN" sz="3200"/>
              <a:t>可以用循环的嵌套来处理此问题</a:t>
            </a:r>
            <a:endParaRPr lang="en-US" altLang="zh-CN" sz="3200"/>
          </a:p>
          <a:p>
            <a:pPr lvl="1"/>
            <a:r>
              <a:rPr lang="zh-CN" altLang="zh-CN" sz="3200"/>
              <a:t>用外循环来输出一行数据</a:t>
            </a:r>
            <a:endParaRPr lang="en-US" altLang="zh-CN" sz="3200"/>
          </a:p>
          <a:p>
            <a:pPr lvl="1"/>
            <a:r>
              <a:rPr lang="zh-CN" altLang="zh-CN" sz="3200"/>
              <a:t>用内循环来输出一列数据</a:t>
            </a:r>
            <a:endParaRPr lang="en-US" altLang="zh-CN" sz="3200"/>
          </a:p>
          <a:p>
            <a:pPr lvl="1"/>
            <a:r>
              <a:rPr lang="zh-CN" altLang="en-US" sz="3200"/>
              <a:t>按</a:t>
            </a:r>
            <a:r>
              <a:rPr lang="zh-CN" altLang="zh-CN" sz="3200"/>
              <a:t>矩阵的格式</a:t>
            </a:r>
            <a:r>
              <a:rPr lang="en-US" altLang="zh-CN" sz="3200"/>
              <a:t>(</a:t>
            </a:r>
            <a:r>
              <a:rPr lang="zh-CN" altLang="zh-CN" sz="3200"/>
              <a:t>每行</a:t>
            </a:r>
            <a:r>
              <a:rPr lang="en-US" altLang="zh-CN" sz="3200"/>
              <a:t>5</a:t>
            </a:r>
            <a:r>
              <a:rPr lang="zh-CN" altLang="zh-CN" sz="3200"/>
              <a:t>个数据</a:t>
            </a:r>
            <a:r>
              <a:rPr lang="en-US" altLang="zh-CN" sz="3200"/>
              <a:t>)</a:t>
            </a:r>
            <a:r>
              <a:rPr lang="zh-CN" altLang="zh-CN" sz="3200"/>
              <a:t>输出</a:t>
            </a:r>
            <a:endParaRPr lang="zh-CN" altLang="zh-CN" sz="3200"/>
          </a:p>
        </p:txBody>
      </p:sp>
      <p:pic>
        <p:nvPicPr>
          <p:cNvPr id="60419" name="图片 2" descr="Untitled2.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3"/>
          <p:cNvSpPr>
            <a:spLocks noGrp="1" noChangeArrowheads="1"/>
          </p:cNvSpPr>
          <p:nvPr>
            <p:ph type="body" idx="1"/>
          </p:nvPr>
        </p:nvSpPr>
        <p:spPr>
          <a:xfrm>
            <a:off x="785813" y="571500"/>
            <a:ext cx="7429500" cy="5786438"/>
          </a:xfrm>
        </p:spPr>
        <p:txBody>
          <a:bodyPr/>
          <a:lstStyle/>
          <a:p>
            <a:pPr>
              <a:lnSpc>
                <a:spcPct val="100000"/>
              </a:lnSpc>
              <a:buFont typeface="Wingdings" panose="05000000000000000000"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anose="05000000000000000000" pitchFamily="2" charset="2"/>
              <a:buNone/>
            </a:pPr>
            <a:r>
              <a:rPr lang="en-US" altLang="zh-CN" sz="2800" dirty="0" err="1"/>
              <a:t>int</a:t>
            </a:r>
            <a:r>
              <a:rPr lang="en-US" altLang="zh-CN" sz="2800" dirty="0"/>
              <a:t> main()</a:t>
            </a:r>
            <a:endParaRPr lang="zh-CN" altLang="zh-CN" sz="2800" dirty="0"/>
          </a:p>
          <a:p>
            <a:pPr>
              <a:lnSpc>
                <a:spcPct val="100000"/>
              </a:lnSpc>
              <a:buFont typeface="Wingdings" panose="05000000000000000000" pitchFamily="2" charset="2"/>
              <a:buNone/>
            </a:pPr>
            <a:r>
              <a:rPr lang="en-US" altLang="zh-CN" sz="2800" dirty="0"/>
              <a:t>{  </a:t>
            </a:r>
            <a:r>
              <a:rPr lang="en-US" altLang="zh-CN" sz="2800" dirty="0" err="1"/>
              <a:t>int</a:t>
            </a:r>
            <a:r>
              <a:rPr lang="en-US" altLang="zh-CN" sz="2800" dirty="0"/>
              <a:t> </a:t>
            </a:r>
            <a:r>
              <a:rPr lang="en-US" altLang="zh-CN" sz="2800" dirty="0" err="1"/>
              <a:t>i,j,n</a:t>
            </a:r>
            <a:r>
              <a:rPr lang="en-US" altLang="zh-CN" sz="2800" dirty="0"/>
              <a:t>=0;</a:t>
            </a:r>
            <a:endParaRPr lang="zh-CN" altLang="zh-CN" sz="2800" dirty="0"/>
          </a:p>
          <a:p>
            <a:pPr>
              <a:lnSpc>
                <a:spcPct val="100000"/>
              </a:lnSpc>
              <a:buFont typeface="Wingdings" panose="05000000000000000000" pitchFamily="2" charset="2"/>
              <a:buNone/>
            </a:pPr>
            <a:r>
              <a:rPr lang="en-US" altLang="zh-CN" sz="2800" dirty="0"/>
              <a:t>    for (</a:t>
            </a:r>
            <a:r>
              <a:rPr lang="en-US" altLang="zh-CN" sz="2800" dirty="0" err="1"/>
              <a:t>i</a:t>
            </a:r>
            <a:r>
              <a:rPr lang="en-US" altLang="zh-CN" sz="2800" dirty="0"/>
              <a:t>=1;i&lt;=4;i++)                      </a:t>
            </a:r>
            <a:endParaRPr lang="zh-CN" altLang="zh-CN" sz="2800" dirty="0"/>
          </a:p>
          <a:p>
            <a:pPr>
              <a:lnSpc>
                <a:spcPct val="100000"/>
              </a:lnSpc>
              <a:buFont typeface="Wingdings" panose="05000000000000000000" pitchFamily="2" charset="2"/>
              <a:buNone/>
            </a:pPr>
            <a:r>
              <a:rPr lang="en-US" altLang="zh-CN" sz="2800" dirty="0"/>
              <a:t>        for (j=1;j&lt;=5;j++,n++) </a:t>
            </a:r>
            <a:endParaRPr lang="zh-CN" altLang="zh-CN" sz="2800" dirty="0"/>
          </a:p>
          <a:p>
            <a:pPr>
              <a:lnSpc>
                <a:spcPct val="100000"/>
              </a:lnSpc>
              <a:buFont typeface="Wingdings" panose="05000000000000000000" pitchFamily="2" charset="2"/>
              <a:buNone/>
            </a:pPr>
            <a:r>
              <a:rPr lang="en-US" altLang="zh-CN" sz="2800" dirty="0"/>
              <a:t>        {  if (n%5==0) </a:t>
            </a:r>
            <a:r>
              <a:rPr lang="en-US" altLang="zh-CN" sz="2800" dirty="0" err="1"/>
              <a:t>printf</a:t>
            </a:r>
            <a:r>
              <a:rPr lang="en-US" altLang="zh-CN" sz="2800" dirty="0"/>
              <a:t> (“\n”); </a:t>
            </a:r>
            <a:endParaRPr lang="zh-CN" altLang="zh-CN" sz="2800" dirty="0"/>
          </a:p>
          <a:p>
            <a:pPr>
              <a:lnSpc>
                <a:spcPct val="100000"/>
              </a:lnSpc>
              <a:buFont typeface="Wingdings" panose="05000000000000000000" pitchFamily="2" charset="2"/>
              <a:buNone/>
            </a:pPr>
            <a:r>
              <a:rPr lang="en-US" altLang="zh-CN" sz="2800" dirty="0"/>
              <a:t>	         </a:t>
            </a:r>
            <a:r>
              <a:rPr lang="en-US" altLang="zh-CN" sz="2800" dirty="0" err="1"/>
              <a:t>printf</a:t>
            </a:r>
            <a:r>
              <a:rPr lang="en-US" altLang="zh-CN" sz="2800" dirty="0"/>
              <a:t> ("%d\t",</a:t>
            </a:r>
            <a:r>
              <a:rPr lang="en-US" altLang="zh-CN" sz="2800" dirty="0" err="1"/>
              <a:t>i</a:t>
            </a:r>
            <a:r>
              <a:rPr lang="en-US" altLang="zh-CN" sz="2800" dirty="0"/>
              <a:t>*j);</a:t>
            </a:r>
            <a:endParaRPr lang="zh-CN" altLang="zh-CN" sz="2800" dirty="0"/>
          </a:p>
          <a:p>
            <a:pPr>
              <a:lnSpc>
                <a:spcPct val="100000"/>
              </a:lnSpc>
              <a:buFont typeface="Wingdings" panose="05000000000000000000" pitchFamily="2" charset="2"/>
              <a:buNone/>
            </a:pPr>
            <a:r>
              <a:rPr lang="en-US" altLang="zh-CN" sz="2800" dirty="0"/>
              <a:t>        }  </a:t>
            </a:r>
            <a:endParaRPr lang="zh-CN" altLang="zh-CN" sz="2800" dirty="0"/>
          </a:p>
          <a:p>
            <a:pPr>
              <a:lnSpc>
                <a:spcPct val="100000"/>
              </a:lnSpc>
              <a:buFont typeface="Wingdings" panose="05000000000000000000" pitchFamily="2" charset="2"/>
              <a:buNone/>
            </a:pPr>
            <a:r>
              <a:rPr lang="en-US" altLang="zh-CN" sz="2800" dirty="0"/>
              <a:t>     </a:t>
            </a:r>
            <a:r>
              <a:rPr lang="en-US" altLang="zh-CN" sz="2800" dirty="0" err="1"/>
              <a:t>printf</a:t>
            </a:r>
            <a:r>
              <a:rPr lang="en-US" altLang="zh-CN" sz="2800" dirty="0"/>
              <a:t>("\n");	</a:t>
            </a:r>
            <a:endParaRPr lang="zh-CN" altLang="zh-CN" sz="2800" dirty="0"/>
          </a:p>
          <a:p>
            <a:pPr>
              <a:lnSpc>
                <a:spcPct val="100000"/>
              </a:lnSpc>
              <a:buFont typeface="Wingdings" panose="05000000000000000000" pitchFamily="2" charset="2"/>
              <a:buNone/>
            </a:pPr>
            <a:r>
              <a:rPr lang="en-US" altLang="zh-CN" sz="2800" dirty="0"/>
              <a:t>     return 0;</a:t>
            </a:r>
            <a:endParaRPr lang="zh-CN" altLang="zh-CN" sz="2800" dirty="0"/>
          </a:p>
          <a:p>
            <a:pPr>
              <a:lnSpc>
                <a:spcPct val="100000"/>
              </a:lnSpc>
              <a:buFont typeface="Wingdings" panose="05000000000000000000" pitchFamily="2" charset="2"/>
              <a:buNone/>
            </a:pPr>
            <a:r>
              <a:rPr lang="en-US" altLang="zh-CN" sz="2800" dirty="0"/>
              <a:t>}</a:t>
            </a:r>
            <a:endParaRPr lang="zh-CN" altLang="zh-CN" sz="2800" dirty="0"/>
          </a:p>
        </p:txBody>
      </p:sp>
      <p:sp>
        <p:nvSpPr>
          <p:cNvPr id="3" name="TextBox 2"/>
          <p:cNvSpPr txBox="1">
            <a:spLocks noChangeArrowheads="1"/>
          </p:cNvSpPr>
          <p:nvPr/>
        </p:nvSpPr>
        <p:spPr bwMode="auto">
          <a:xfrm>
            <a:off x="5143500" y="2047875"/>
            <a:ext cx="3643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zh-CN" sz="2800">
                <a:solidFill>
                  <a:srgbClr val="0000CC"/>
                </a:solidFill>
                <a:latin typeface="Arial" panose="020B0604020202020204" pitchFamily="34" charset="0"/>
              </a:rPr>
              <a:t>累计输出数据的个数</a:t>
            </a:r>
            <a:endParaRPr lang="zh-CN" altLang="en-US" sz="2800">
              <a:solidFill>
                <a:srgbClr val="0000CC"/>
              </a:solidFill>
              <a:latin typeface="Arial" panose="020B0604020202020204" pitchFamily="34" charset="0"/>
            </a:endParaRPr>
          </a:p>
        </p:txBody>
      </p:sp>
      <p:sp>
        <p:nvSpPr>
          <p:cNvPr id="4" name="矩形 3"/>
          <p:cNvSpPr>
            <a:spLocks noChangeArrowheads="1"/>
          </p:cNvSpPr>
          <p:nvPr/>
        </p:nvSpPr>
        <p:spPr bwMode="auto">
          <a:xfrm>
            <a:off x="5500688" y="2643188"/>
            <a:ext cx="928687" cy="428625"/>
          </a:xfrm>
          <a:prstGeom prst="rect">
            <a:avLst/>
          </a:prstGeom>
          <a:noFill/>
          <a:ln w="38100"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5" name="矩形 4"/>
          <p:cNvSpPr>
            <a:spLocks noChangeArrowheads="1"/>
          </p:cNvSpPr>
          <p:nvPr/>
        </p:nvSpPr>
        <p:spPr bwMode="auto">
          <a:xfrm>
            <a:off x="2214563" y="3143250"/>
            <a:ext cx="5572125" cy="571500"/>
          </a:xfrm>
          <a:prstGeom prst="rect">
            <a:avLst/>
          </a:prstGeom>
          <a:noFill/>
          <a:ln w="38100"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 name="圆角矩形标注 6"/>
          <p:cNvSpPr>
            <a:spLocks noChangeArrowheads="1"/>
          </p:cNvSpPr>
          <p:nvPr/>
        </p:nvSpPr>
        <p:spPr bwMode="auto">
          <a:xfrm>
            <a:off x="6072188" y="4357688"/>
            <a:ext cx="2428875" cy="1000125"/>
          </a:xfrm>
          <a:prstGeom prst="wedgeRoundRectCallout">
            <a:avLst>
              <a:gd name="adj1" fmla="val 5218"/>
              <a:gd name="adj2" fmla="val -108833"/>
              <a:gd name="adj3" fmla="val 16667"/>
            </a:avLst>
          </a:prstGeom>
          <a:solidFill>
            <a:schemeClr val="accent1"/>
          </a:solidFill>
          <a:ln w="9525" algn="ctr">
            <a:solidFill>
              <a:schemeClr val="tx1"/>
            </a:solidFill>
            <a:miter lim="800000"/>
          </a:ln>
        </p:spPr>
        <p:txBody>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zh-CN" sz="2800">
                <a:solidFill>
                  <a:srgbClr val="FF0000"/>
                </a:solidFill>
                <a:latin typeface="Arial" panose="020B0604020202020204" pitchFamily="34" charset="0"/>
              </a:rPr>
              <a:t>控制</a:t>
            </a:r>
            <a:r>
              <a:rPr lang="zh-CN" altLang="en-US" sz="2800">
                <a:solidFill>
                  <a:srgbClr val="FF0000"/>
                </a:solidFill>
                <a:latin typeface="Arial" panose="020B0604020202020204" pitchFamily="34" charset="0"/>
              </a:rPr>
              <a:t>一行内</a:t>
            </a:r>
            <a:r>
              <a:rPr lang="zh-CN" altLang="zh-CN" sz="2800">
                <a:solidFill>
                  <a:srgbClr val="FF0000"/>
                </a:solidFill>
                <a:latin typeface="Arial" panose="020B0604020202020204" pitchFamily="34" charset="0"/>
              </a:rPr>
              <a:t>输出</a:t>
            </a:r>
            <a:r>
              <a:rPr lang="en-US" altLang="zh-CN" sz="2800">
                <a:solidFill>
                  <a:srgbClr val="FF0000"/>
                </a:solidFill>
                <a:latin typeface="Arial" panose="020B0604020202020204" pitchFamily="34" charset="0"/>
              </a:rPr>
              <a:t>5</a:t>
            </a:r>
            <a:r>
              <a:rPr lang="zh-CN" altLang="zh-CN" sz="2800">
                <a:solidFill>
                  <a:srgbClr val="FF0000"/>
                </a:solidFill>
                <a:latin typeface="Arial" panose="020B0604020202020204" pitchFamily="34" charset="0"/>
              </a:rPr>
              <a:t>个数据</a:t>
            </a:r>
            <a:endParaRPr lang="zh-CN" altLang="en-US" sz="2800">
              <a:solidFill>
                <a:srgbClr val="FF0000"/>
              </a:solidFill>
              <a:latin typeface="Arial" panose="020B0604020202020204" pitchFamily="34" charset="0"/>
            </a:endParaRPr>
          </a:p>
        </p:txBody>
      </p:sp>
      <p:pic>
        <p:nvPicPr>
          <p:cNvPr id="61447" name="图片 7" descr="Untitled2.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3"/>
          <p:cNvSpPr>
            <a:spLocks noGrp="1" noChangeArrowheads="1"/>
          </p:cNvSpPr>
          <p:nvPr>
            <p:ph type="body" idx="1"/>
          </p:nvPr>
        </p:nvSpPr>
        <p:spPr>
          <a:xfrm>
            <a:off x="785813" y="571500"/>
            <a:ext cx="7429500" cy="5786438"/>
          </a:xfrm>
        </p:spPr>
        <p:txBody>
          <a:bodyPr/>
          <a:lstStyle/>
          <a:p>
            <a:pPr>
              <a:lnSpc>
                <a:spcPct val="100000"/>
              </a:lnSpc>
              <a:buFont typeface="Wingdings" panose="05000000000000000000" pitchFamily="2" charset="2"/>
              <a:buNone/>
            </a:pPr>
            <a:r>
              <a:rPr lang="en-US" altLang="zh-CN" sz="2800"/>
              <a:t>#include &lt;stdio.h&gt;</a:t>
            </a:r>
            <a:endParaRPr lang="zh-CN" altLang="zh-CN" sz="2800"/>
          </a:p>
          <a:p>
            <a:pPr>
              <a:lnSpc>
                <a:spcPct val="100000"/>
              </a:lnSpc>
              <a:buFont typeface="Wingdings" panose="05000000000000000000" pitchFamily="2" charset="2"/>
              <a:buNone/>
            </a:pPr>
            <a:r>
              <a:rPr lang="en-US" altLang="zh-CN" sz="2800"/>
              <a:t>int main()</a:t>
            </a:r>
            <a:endParaRPr lang="zh-CN" altLang="zh-CN" sz="2800"/>
          </a:p>
          <a:p>
            <a:pPr>
              <a:lnSpc>
                <a:spcPct val="100000"/>
              </a:lnSpc>
              <a:buFont typeface="Wingdings" panose="05000000000000000000" pitchFamily="2" charset="2"/>
              <a:buNone/>
            </a:pPr>
            <a:r>
              <a:rPr lang="en-US" altLang="zh-CN" sz="2800"/>
              <a:t>{  int i,j,n=0;</a:t>
            </a:r>
            <a:endParaRPr lang="zh-CN" altLang="zh-CN" sz="2800"/>
          </a:p>
          <a:p>
            <a:pPr>
              <a:lnSpc>
                <a:spcPct val="100000"/>
              </a:lnSpc>
              <a:buFont typeface="Wingdings" panose="05000000000000000000" pitchFamily="2" charset="2"/>
              <a:buNone/>
            </a:pPr>
            <a:r>
              <a:rPr lang="en-US" altLang="zh-CN" sz="2800"/>
              <a:t>    for (i=1;i&lt;=4;i++)                      </a:t>
            </a:r>
            <a:endParaRPr lang="zh-CN" altLang="zh-CN" sz="2800"/>
          </a:p>
          <a:p>
            <a:pPr>
              <a:lnSpc>
                <a:spcPct val="100000"/>
              </a:lnSpc>
              <a:buFont typeface="Wingdings" panose="05000000000000000000" pitchFamily="2" charset="2"/>
              <a:buNone/>
            </a:pPr>
            <a:r>
              <a:rPr lang="en-US" altLang="zh-CN" sz="2800"/>
              <a:t>        for (j=1;j&lt;=5;j++,n++) </a:t>
            </a:r>
            <a:endParaRPr lang="zh-CN" altLang="zh-CN" sz="2800"/>
          </a:p>
          <a:p>
            <a:pPr>
              <a:lnSpc>
                <a:spcPct val="100000"/>
              </a:lnSpc>
              <a:buFont typeface="Wingdings" panose="05000000000000000000" pitchFamily="2" charset="2"/>
              <a:buNone/>
            </a:pPr>
            <a:r>
              <a:rPr lang="en-US" altLang="zh-CN" sz="2800"/>
              <a:t>        {  if (n%5==0) printf (“\n”); </a:t>
            </a:r>
            <a:endParaRPr lang="zh-CN" altLang="zh-CN" sz="2800"/>
          </a:p>
          <a:p>
            <a:pPr>
              <a:lnSpc>
                <a:spcPct val="100000"/>
              </a:lnSpc>
              <a:buFont typeface="Wingdings" panose="05000000000000000000" pitchFamily="2" charset="2"/>
              <a:buNone/>
            </a:pPr>
            <a:r>
              <a:rPr lang="en-US" altLang="zh-CN" sz="2800"/>
              <a:t>	         printf ("%d\t",i*j);</a:t>
            </a:r>
            <a:endParaRPr lang="zh-CN" altLang="zh-CN" sz="2800"/>
          </a:p>
          <a:p>
            <a:pPr>
              <a:lnSpc>
                <a:spcPct val="100000"/>
              </a:lnSpc>
              <a:buFont typeface="Wingdings" panose="05000000000000000000" pitchFamily="2" charset="2"/>
              <a:buNone/>
            </a:pPr>
            <a:r>
              <a:rPr lang="en-US" altLang="zh-CN" sz="2800"/>
              <a:t>        }  </a:t>
            </a:r>
            <a:endParaRPr lang="zh-CN" altLang="zh-CN" sz="2800"/>
          </a:p>
          <a:p>
            <a:pPr>
              <a:lnSpc>
                <a:spcPct val="100000"/>
              </a:lnSpc>
              <a:buFont typeface="Wingdings" panose="05000000000000000000" pitchFamily="2" charset="2"/>
              <a:buNone/>
            </a:pPr>
            <a:r>
              <a:rPr lang="en-US" altLang="zh-CN" sz="2800"/>
              <a:t>     printf("\n");	</a:t>
            </a:r>
            <a:endParaRPr lang="zh-CN" altLang="zh-CN" sz="2800"/>
          </a:p>
          <a:p>
            <a:pPr>
              <a:lnSpc>
                <a:spcPct val="100000"/>
              </a:lnSpc>
              <a:buFont typeface="Wingdings" panose="05000000000000000000" pitchFamily="2" charset="2"/>
              <a:buNone/>
            </a:pPr>
            <a:r>
              <a:rPr lang="en-US" altLang="zh-CN" sz="2800"/>
              <a:t>     return 0;</a:t>
            </a:r>
            <a:endParaRPr lang="zh-CN" altLang="zh-CN" sz="2800"/>
          </a:p>
          <a:p>
            <a:pPr>
              <a:lnSpc>
                <a:spcPct val="100000"/>
              </a:lnSpc>
              <a:buFont typeface="Wingdings" panose="05000000000000000000" pitchFamily="2" charset="2"/>
              <a:buNone/>
            </a:pPr>
            <a:r>
              <a:rPr lang="en-US" altLang="zh-CN" sz="2800"/>
              <a:t>}</a:t>
            </a:r>
            <a:endParaRPr lang="zh-CN" altLang="zh-CN" sz="2800"/>
          </a:p>
        </p:txBody>
      </p:sp>
      <p:sp>
        <p:nvSpPr>
          <p:cNvPr id="3" name="TextBox 2"/>
          <p:cNvSpPr txBox="1">
            <a:spLocks noChangeArrowheads="1"/>
          </p:cNvSpPr>
          <p:nvPr/>
        </p:nvSpPr>
        <p:spPr bwMode="auto">
          <a:xfrm>
            <a:off x="4143375" y="1357313"/>
            <a:ext cx="2143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zh-CN" sz="2800">
                <a:solidFill>
                  <a:srgbClr val="0000CC"/>
                </a:solidFill>
                <a:latin typeface="Arial" panose="020B0604020202020204" pitchFamily="34" charset="0"/>
              </a:rPr>
              <a:t>双重循环</a:t>
            </a:r>
            <a:endParaRPr lang="zh-CN" altLang="en-US" sz="2800">
              <a:solidFill>
                <a:srgbClr val="0000CC"/>
              </a:solidFill>
              <a:latin typeface="Arial" panose="020B0604020202020204" pitchFamily="34" charset="0"/>
            </a:endParaRPr>
          </a:p>
        </p:txBody>
      </p:sp>
      <p:sp>
        <p:nvSpPr>
          <p:cNvPr id="4" name="矩形 3"/>
          <p:cNvSpPr>
            <a:spLocks noChangeArrowheads="1"/>
          </p:cNvSpPr>
          <p:nvPr/>
        </p:nvSpPr>
        <p:spPr bwMode="auto">
          <a:xfrm>
            <a:off x="1214438" y="2143125"/>
            <a:ext cx="6643687" cy="2571750"/>
          </a:xfrm>
          <a:prstGeom prst="rect">
            <a:avLst/>
          </a:prstGeom>
          <a:noFill/>
          <a:ln w="38100"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pic>
        <p:nvPicPr>
          <p:cNvPr id="62469" name="图片 4" descr="Untitled2.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714375" y="785813"/>
            <a:ext cx="8001000" cy="830262"/>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5.2</a:t>
            </a:r>
            <a:r>
              <a:rPr lang="zh-CN"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用</a:t>
            </a:r>
            <a:r>
              <a:rPr lang="en-US"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while</a:t>
            </a:r>
            <a:r>
              <a:rPr lang="zh-CN" altLang="zh-CN"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语句实现循环</a:t>
            </a:r>
            <a:endParaRPr lang="zh-CN" altLang="en-US" sz="48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4" name="Rectangle 3"/>
          <p:cNvSpPr txBox="1">
            <a:spLocks noChangeArrowheads="1"/>
          </p:cNvSpPr>
          <p:nvPr/>
        </p:nvSpPr>
        <p:spPr bwMode="auto">
          <a:xfrm>
            <a:off x="1000125" y="1785938"/>
            <a:ext cx="7500938" cy="1428750"/>
          </a:xfrm>
          <a:prstGeom prst="rect">
            <a:avLst/>
          </a:prstGeom>
          <a:noFill/>
          <a:ln w="9525">
            <a:noFill/>
            <a:miter lim="800000"/>
          </a:ln>
        </p:spPr>
        <p:txBody>
          <a:bodyPr/>
          <a:lstStyle/>
          <a:p>
            <a:pPr marL="342900" indent="-342900" eaLnBrk="0" hangingPunct="0">
              <a:lnSpc>
                <a:spcPct val="120000"/>
              </a:lnSpc>
              <a:spcBef>
                <a:spcPct val="20000"/>
              </a:spcBef>
              <a:buFont typeface="Wingdings" panose="05000000000000000000" pitchFamily="2" charset="2"/>
              <a:buChar char="Ø"/>
              <a:defRPr/>
            </a:pPr>
            <a:r>
              <a:rPr lang="zh-CN" altLang="en-US" sz="3200" b="1" kern="0" dirty="0">
                <a:latin typeface="+mn-lt"/>
                <a:ea typeface="+mn-ea"/>
              </a:rPr>
              <a:t>全班有</a:t>
            </a:r>
            <a:r>
              <a:rPr lang="en-US" altLang="zh-CN" sz="3200" b="1" kern="0" dirty="0">
                <a:latin typeface="+mn-lt"/>
                <a:ea typeface="+mn-ea"/>
              </a:rPr>
              <a:t>50</a:t>
            </a:r>
            <a:r>
              <a:rPr lang="zh-CN" altLang="zh-CN" sz="3200" b="1" kern="0" dirty="0">
                <a:latin typeface="+mn-lt"/>
                <a:ea typeface="+mn-ea"/>
              </a:rPr>
              <a:t>个学生</a:t>
            </a:r>
            <a:r>
              <a:rPr lang="zh-CN" altLang="en-US" sz="3200" b="1" kern="0" dirty="0">
                <a:latin typeface="+mn-lt"/>
                <a:ea typeface="+mn-ea"/>
              </a:rPr>
              <a:t>，统计各学生三门课</a:t>
            </a:r>
            <a:r>
              <a:rPr lang="zh-CN" altLang="zh-CN" sz="3200" b="1" kern="0" dirty="0">
                <a:latin typeface="+mn-lt"/>
                <a:ea typeface="+mn-ea"/>
              </a:rPr>
              <a:t>的平均成绩</a:t>
            </a:r>
            <a:r>
              <a:rPr lang="zh-CN" altLang="en-US" sz="3200" b="1" kern="0" dirty="0">
                <a:latin typeface="+mn-lt"/>
                <a:ea typeface="+mn-ea"/>
              </a:rPr>
              <a:t>。</a:t>
            </a:r>
            <a:endParaRPr lang="en-US" altLang="zh-CN" sz="3200" b="1" kern="0" dirty="0">
              <a:latin typeface="+mn-lt"/>
              <a:ea typeface="+mn-ea"/>
            </a:endParaRPr>
          </a:p>
        </p:txBody>
      </p:sp>
      <p:pic>
        <p:nvPicPr>
          <p:cNvPr id="10244" name="图片 4" descr="Untitled.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3"/>
          <p:cNvSpPr>
            <a:spLocks noGrp="1" noChangeArrowheads="1"/>
          </p:cNvSpPr>
          <p:nvPr>
            <p:ph type="body" idx="1"/>
          </p:nvPr>
        </p:nvSpPr>
        <p:spPr>
          <a:xfrm>
            <a:off x="785813" y="571500"/>
            <a:ext cx="7429500" cy="5786438"/>
          </a:xfrm>
        </p:spPr>
        <p:txBody>
          <a:bodyPr/>
          <a:lstStyle/>
          <a:p>
            <a:pPr>
              <a:lnSpc>
                <a:spcPct val="100000"/>
              </a:lnSpc>
              <a:buFont typeface="Wingdings" panose="05000000000000000000" pitchFamily="2" charset="2"/>
              <a:buNone/>
            </a:pPr>
            <a:r>
              <a:rPr lang="en-US" altLang="zh-CN" sz="2800"/>
              <a:t>#include &lt;stdio.h&gt;</a:t>
            </a:r>
            <a:endParaRPr lang="zh-CN" altLang="zh-CN" sz="2800"/>
          </a:p>
          <a:p>
            <a:pPr>
              <a:lnSpc>
                <a:spcPct val="100000"/>
              </a:lnSpc>
              <a:buFont typeface="Wingdings" panose="05000000000000000000" pitchFamily="2" charset="2"/>
              <a:buNone/>
            </a:pPr>
            <a:r>
              <a:rPr lang="en-US" altLang="zh-CN" sz="2800"/>
              <a:t>int main()</a:t>
            </a:r>
            <a:endParaRPr lang="zh-CN" altLang="zh-CN" sz="2800"/>
          </a:p>
          <a:p>
            <a:pPr>
              <a:lnSpc>
                <a:spcPct val="100000"/>
              </a:lnSpc>
              <a:buFont typeface="Wingdings" panose="05000000000000000000" pitchFamily="2" charset="2"/>
              <a:buNone/>
            </a:pPr>
            <a:r>
              <a:rPr lang="en-US" altLang="zh-CN" sz="2800"/>
              <a:t>{  int i,j,n=0;</a:t>
            </a:r>
            <a:endParaRPr lang="zh-CN" altLang="zh-CN" sz="2800"/>
          </a:p>
          <a:p>
            <a:pPr>
              <a:lnSpc>
                <a:spcPct val="100000"/>
              </a:lnSpc>
              <a:buFont typeface="Wingdings" panose="05000000000000000000" pitchFamily="2" charset="2"/>
              <a:buNone/>
            </a:pPr>
            <a:r>
              <a:rPr lang="en-US" altLang="zh-CN" sz="2800"/>
              <a:t>    for (i=1;i&lt;=4;i++)                      </a:t>
            </a:r>
            <a:endParaRPr lang="zh-CN" altLang="zh-CN" sz="2800"/>
          </a:p>
          <a:p>
            <a:pPr>
              <a:lnSpc>
                <a:spcPct val="100000"/>
              </a:lnSpc>
              <a:buFont typeface="Wingdings" panose="05000000000000000000" pitchFamily="2" charset="2"/>
              <a:buNone/>
            </a:pPr>
            <a:r>
              <a:rPr lang="en-US" altLang="zh-CN" sz="2800"/>
              <a:t>        for (j=1;j&lt;=5;j++,n++) </a:t>
            </a:r>
            <a:endParaRPr lang="zh-CN" altLang="zh-CN" sz="2800"/>
          </a:p>
          <a:p>
            <a:pPr>
              <a:lnSpc>
                <a:spcPct val="100000"/>
              </a:lnSpc>
              <a:buFont typeface="Wingdings" panose="05000000000000000000" pitchFamily="2" charset="2"/>
              <a:buNone/>
            </a:pPr>
            <a:r>
              <a:rPr lang="en-US" altLang="zh-CN" sz="2800"/>
              <a:t>        {  if (n%5==0) printf (“\n”); </a:t>
            </a:r>
            <a:endParaRPr lang="zh-CN" altLang="zh-CN" sz="2800"/>
          </a:p>
          <a:p>
            <a:pPr>
              <a:lnSpc>
                <a:spcPct val="100000"/>
              </a:lnSpc>
              <a:buFont typeface="Wingdings" panose="05000000000000000000" pitchFamily="2" charset="2"/>
              <a:buNone/>
            </a:pPr>
            <a:r>
              <a:rPr lang="en-US" altLang="zh-CN" sz="2800"/>
              <a:t>	         printf ("%d\t",i*j);</a:t>
            </a:r>
            <a:endParaRPr lang="zh-CN" altLang="zh-CN" sz="2800"/>
          </a:p>
          <a:p>
            <a:pPr>
              <a:lnSpc>
                <a:spcPct val="100000"/>
              </a:lnSpc>
              <a:buFont typeface="Wingdings" panose="05000000000000000000" pitchFamily="2" charset="2"/>
              <a:buNone/>
            </a:pPr>
            <a:r>
              <a:rPr lang="en-US" altLang="zh-CN" sz="2800"/>
              <a:t>        }  </a:t>
            </a:r>
            <a:endParaRPr lang="zh-CN" altLang="zh-CN" sz="2800"/>
          </a:p>
          <a:p>
            <a:pPr>
              <a:lnSpc>
                <a:spcPct val="100000"/>
              </a:lnSpc>
              <a:buFont typeface="Wingdings" panose="05000000000000000000" pitchFamily="2" charset="2"/>
              <a:buNone/>
            </a:pPr>
            <a:r>
              <a:rPr lang="en-US" altLang="zh-CN" sz="2800"/>
              <a:t>     printf("\n");	</a:t>
            </a:r>
            <a:endParaRPr lang="zh-CN" altLang="zh-CN" sz="2800"/>
          </a:p>
          <a:p>
            <a:pPr>
              <a:lnSpc>
                <a:spcPct val="100000"/>
              </a:lnSpc>
              <a:buFont typeface="Wingdings" panose="05000000000000000000" pitchFamily="2" charset="2"/>
              <a:buNone/>
            </a:pPr>
            <a:r>
              <a:rPr lang="en-US" altLang="zh-CN" sz="2800"/>
              <a:t>     return 0;</a:t>
            </a:r>
            <a:endParaRPr lang="zh-CN" altLang="zh-CN" sz="2800"/>
          </a:p>
          <a:p>
            <a:pPr>
              <a:lnSpc>
                <a:spcPct val="100000"/>
              </a:lnSpc>
              <a:buFont typeface="Wingdings" panose="05000000000000000000" pitchFamily="2" charset="2"/>
              <a:buNone/>
            </a:pPr>
            <a:r>
              <a:rPr lang="en-US" altLang="zh-CN" sz="2800"/>
              <a:t>}</a:t>
            </a:r>
            <a:endParaRPr lang="zh-CN" altLang="zh-CN" sz="2800"/>
          </a:p>
        </p:txBody>
      </p:sp>
      <p:sp>
        <p:nvSpPr>
          <p:cNvPr id="3" name="TextBox 2"/>
          <p:cNvSpPr txBox="1">
            <a:spLocks noChangeArrowheads="1"/>
          </p:cNvSpPr>
          <p:nvPr/>
        </p:nvSpPr>
        <p:spPr bwMode="auto">
          <a:xfrm>
            <a:off x="5572125" y="2071688"/>
            <a:ext cx="2500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zh-CN" sz="2800">
                <a:solidFill>
                  <a:srgbClr val="0000CC"/>
                </a:solidFill>
                <a:latin typeface="Arial" panose="020B0604020202020204" pitchFamily="34" charset="0"/>
              </a:rPr>
              <a:t>控制输出</a:t>
            </a:r>
            <a:r>
              <a:rPr lang="en-US" altLang="zh-CN" sz="2800">
                <a:solidFill>
                  <a:srgbClr val="0000CC"/>
                </a:solidFill>
                <a:latin typeface="Arial" panose="020B0604020202020204" pitchFamily="34" charset="0"/>
              </a:rPr>
              <a:t>4</a:t>
            </a:r>
            <a:r>
              <a:rPr lang="zh-CN" altLang="zh-CN" sz="2800">
                <a:solidFill>
                  <a:srgbClr val="0000CC"/>
                </a:solidFill>
                <a:latin typeface="Arial" panose="020B0604020202020204" pitchFamily="34" charset="0"/>
              </a:rPr>
              <a:t>行</a:t>
            </a:r>
            <a:endParaRPr lang="zh-CN" altLang="en-US" sz="2800">
              <a:solidFill>
                <a:srgbClr val="0000CC"/>
              </a:solidFill>
              <a:latin typeface="Arial" panose="020B0604020202020204" pitchFamily="34" charset="0"/>
            </a:endParaRPr>
          </a:p>
        </p:txBody>
      </p:sp>
      <p:sp>
        <p:nvSpPr>
          <p:cNvPr id="4" name="矩形 3"/>
          <p:cNvSpPr>
            <a:spLocks noChangeArrowheads="1"/>
          </p:cNvSpPr>
          <p:nvPr/>
        </p:nvSpPr>
        <p:spPr bwMode="auto">
          <a:xfrm>
            <a:off x="1214438" y="2143125"/>
            <a:ext cx="4214812" cy="500063"/>
          </a:xfrm>
          <a:prstGeom prst="rect">
            <a:avLst/>
          </a:prstGeom>
          <a:noFill/>
          <a:ln w="38100"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pic>
        <p:nvPicPr>
          <p:cNvPr id="63493" name="图片 4" descr="Untitled2.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3"/>
          <p:cNvSpPr>
            <a:spLocks noGrp="1" noChangeArrowheads="1"/>
          </p:cNvSpPr>
          <p:nvPr>
            <p:ph type="body" idx="1"/>
          </p:nvPr>
        </p:nvSpPr>
        <p:spPr>
          <a:xfrm>
            <a:off x="785813" y="571500"/>
            <a:ext cx="7429500" cy="5786438"/>
          </a:xfrm>
        </p:spPr>
        <p:txBody>
          <a:bodyPr/>
          <a:lstStyle/>
          <a:p>
            <a:pPr>
              <a:lnSpc>
                <a:spcPct val="100000"/>
              </a:lnSpc>
              <a:buFont typeface="Wingdings" panose="05000000000000000000" pitchFamily="2" charset="2"/>
              <a:buNone/>
            </a:pPr>
            <a:r>
              <a:rPr lang="en-US" altLang="zh-CN" sz="2800"/>
              <a:t>#include &lt;stdio.h&gt;</a:t>
            </a:r>
            <a:endParaRPr lang="zh-CN" altLang="zh-CN" sz="2800"/>
          </a:p>
          <a:p>
            <a:pPr>
              <a:lnSpc>
                <a:spcPct val="100000"/>
              </a:lnSpc>
              <a:buFont typeface="Wingdings" panose="05000000000000000000" pitchFamily="2" charset="2"/>
              <a:buNone/>
            </a:pPr>
            <a:r>
              <a:rPr lang="en-US" altLang="zh-CN" sz="2800"/>
              <a:t>int main()</a:t>
            </a:r>
            <a:endParaRPr lang="zh-CN" altLang="zh-CN" sz="2800"/>
          </a:p>
          <a:p>
            <a:pPr>
              <a:lnSpc>
                <a:spcPct val="100000"/>
              </a:lnSpc>
              <a:buFont typeface="Wingdings" panose="05000000000000000000" pitchFamily="2" charset="2"/>
              <a:buNone/>
            </a:pPr>
            <a:r>
              <a:rPr lang="en-US" altLang="zh-CN" sz="2800"/>
              <a:t>{  int i,j,n=0;</a:t>
            </a:r>
            <a:endParaRPr lang="zh-CN" altLang="zh-CN" sz="2800"/>
          </a:p>
          <a:p>
            <a:pPr>
              <a:lnSpc>
                <a:spcPct val="100000"/>
              </a:lnSpc>
              <a:buFont typeface="Wingdings" panose="05000000000000000000" pitchFamily="2" charset="2"/>
              <a:buNone/>
            </a:pPr>
            <a:r>
              <a:rPr lang="en-US" altLang="zh-CN" sz="2800"/>
              <a:t>    for (i=1;i&lt;=4;i++)                      </a:t>
            </a:r>
            <a:endParaRPr lang="zh-CN" altLang="zh-CN" sz="2800"/>
          </a:p>
          <a:p>
            <a:pPr>
              <a:lnSpc>
                <a:spcPct val="100000"/>
              </a:lnSpc>
              <a:buFont typeface="Wingdings" panose="05000000000000000000" pitchFamily="2" charset="2"/>
              <a:buNone/>
            </a:pPr>
            <a:r>
              <a:rPr lang="en-US" altLang="zh-CN" sz="2800"/>
              <a:t>        for (j=1;j&lt;=5;j++,n++) </a:t>
            </a:r>
            <a:endParaRPr lang="zh-CN" altLang="zh-CN" sz="2800"/>
          </a:p>
          <a:p>
            <a:pPr>
              <a:lnSpc>
                <a:spcPct val="100000"/>
              </a:lnSpc>
              <a:buFont typeface="Wingdings" panose="05000000000000000000" pitchFamily="2" charset="2"/>
              <a:buNone/>
            </a:pPr>
            <a:r>
              <a:rPr lang="en-US" altLang="zh-CN" sz="2800"/>
              <a:t>        {  if (n%5==0) printf (“\n”); </a:t>
            </a:r>
            <a:endParaRPr lang="zh-CN" altLang="zh-CN" sz="2800"/>
          </a:p>
          <a:p>
            <a:pPr>
              <a:lnSpc>
                <a:spcPct val="100000"/>
              </a:lnSpc>
              <a:buFont typeface="Wingdings" panose="05000000000000000000" pitchFamily="2" charset="2"/>
              <a:buNone/>
            </a:pPr>
            <a:r>
              <a:rPr lang="en-US" altLang="zh-CN" sz="2800"/>
              <a:t>	         printf ("%d\t",i*j);</a:t>
            </a:r>
            <a:endParaRPr lang="zh-CN" altLang="zh-CN" sz="2800"/>
          </a:p>
          <a:p>
            <a:pPr>
              <a:lnSpc>
                <a:spcPct val="100000"/>
              </a:lnSpc>
              <a:buFont typeface="Wingdings" panose="05000000000000000000" pitchFamily="2" charset="2"/>
              <a:buNone/>
            </a:pPr>
            <a:r>
              <a:rPr lang="en-US" altLang="zh-CN" sz="2800"/>
              <a:t>        }  </a:t>
            </a:r>
            <a:endParaRPr lang="zh-CN" altLang="zh-CN" sz="2800"/>
          </a:p>
          <a:p>
            <a:pPr>
              <a:lnSpc>
                <a:spcPct val="100000"/>
              </a:lnSpc>
              <a:buFont typeface="Wingdings" panose="05000000000000000000" pitchFamily="2" charset="2"/>
              <a:buNone/>
            </a:pPr>
            <a:r>
              <a:rPr lang="en-US" altLang="zh-CN" sz="2800"/>
              <a:t>     printf("\n");	</a:t>
            </a:r>
            <a:endParaRPr lang="zh-CN" altLang="zh-CN" sz="2800"/>
          </a:p>
          <a:p>
            <a:pPr>
              <a:lnSpc>
                <a:spcPct val="100000"/>
              </a:lnSpc>
              <a:buFont typeface="Wingdings" panose="05000000000000000000" pitchFamily="2" charset="2"/>
              <a:buNone/>
            </a:pPr>
            <a:r>
              <a:rPr lang="en-US" altLang="zh-CN" sz="2800"/>
              <a:t>     return 0;</a:t>
            </a:r>
            <a:endParaRPr lang="zh-CN" altLang="zh-CN" sz="2800"/>
          </a:p>
          <a:p>
            <a:pPr>
              <a:lnSpc>
                <a:spcPct val="100000"/>
              </a:lnSpc>
              <a:buFont typeface="Wingdings" panose="05000000000000000000" pitchFamily="2" charset="2"/>
              <a:buNone/>
            </a:pPr>
            <a:r>
              <a:rPr lang="en-US" altLang="zh-CN" sz="2800"/>
              <a:t>}</a:t>
            </a:r>
            <a:endParaRPr lang="zh-CN" altLang="zh-CN" sz="2800"/>
          </a:p>
        </p:txBody>
      </p:sp>
      <p:sp>
        <p:nvSpPr>
          <p:cNvPr id="3" name="TextBox 2"/>
          <p:cNvSpPr txBox="1">
            <a:spLocks noChangeArrowheads="1"/>
          </p:cNvSpPr>
          <p:nvPr/>
        </p:nvSpPr>
        <p:spPr bwMode="auto">
          <a:xfrm>
            <a:off x="5429250" y="1571625"/>
            <a:ext cx="250031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zh-CN" sz="2800">
                <a:solidFill>
                  <a:srgbClr val="0000CC"/>
                </a:solidFill>
                <a:latin typeface="Arial" panose="020B0604020202020204" pitchFamily="34" charset="0"/>
              </a:rPr>
              <a:t>控制每行中输出</a:t>
            </a:r>
            <a:r>
              <a:rPr lang="en-US" altLang="zh-CN" sz="2800">
                <a:solidFill>
                  <a:srgbClr val="0000CC"/>
                </a:solidFill>
                <a:latin typeface="Arial" panose="020B0604020202020204" pitchFamily="34" charset="0"/>
              </a:rPr>
              <a:t>5</a:t>
            </a:r>
            <a:r>
              <a:rPr lang="zh-CN" altLang="zh-CN" sz="2800">
                <a:solidFill>
                  <a:srgbClr val="0000CC"/>
                </a:solidFill>
                <a:latin typeface="Arial" panose="020B0604020202020204" pitchFamily="34" charset="0"/>
              </a:rPr>
              <a:t>个数据</a:t>
            </a:r>
            <a:endParaRPr lang="zh-CN" altLang="en-US" sz="2800">
              <a:solidFill>
                <a:srgbClr val="0000CC"/>
              </a:solidFill>
              <a:latin typeface="Arial" panose="020B0604020202020204" pitchFamily="34" charset="0"/>
            </a:endParaRPr>
          </a:p>
        </p:txBody>
      </p:sp>
      <p:sp>
        <p:nvSpPr>
          <p:cNvPr id="4" name="矩形 3"/>
          <p:cNvSpPr>
            <a:spLocks noChangeArrowheads="1"/>
          </p:cNvSpPr>
          <p:nvPr/>
        </p:nvSpPr>
        <p:spPr bwMode="auto">
          <a:xfrm>
            <a:off x="1643063" y="2643188"/>
            <a:ext cx="5143500" cy="500062"/>
          </a:xfrm>
          <a:prstGeom prst="rect">
            <a:avLst/>
          </a:prstGeom>
          <a:noFill/>
          <a:ln w="38100"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pic>
        <p:nvPicPr>
          <p:cNvPr id="64517" name="图片 4" descr="Untitled2.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3"/>
          <p:cNvSpPr>
            <a:spLocks noGrp="1" noChangeArrowheads="1"/>
          </p:cNvSpPr>
          <p:nvPr>
            <p:ph type="body" idx="1"/>
          </p:nvPr>
        </p:nvSpPr>
        <p:spPr>
          <a:xfrm>
            <a:off x="827584" y="592137"/>
            <a:ext cx="7429500" cy="5786438"/>
          </a:xfrm>
        </p:spPr>
        <p:txBody>
          <a:bodyPr/>
          <a:lstStyle/>
          <a:p>
            <a:pPr>
              <a:lnSpc>
                <a:spcPct val="100000"/>
              </a:lnSpc>
              <a:buFont typeface="Wingdings" panose="05000000000000000000"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anose="05000000000000000000" pitchFamily="2" charset="2"/>
              <a:buNone/>
            </a:pPr>
            <a:r>
              <a:rPr lang="en-US" altLang="zh-CN" sz="2800" dirty="0" err="1"/>
              <a:t>int</a:t>
            </a:r>
            <a:r>
              <a:rPr lang="en-US" altLang="zh-CN" sz="2800" dirty="0"/>
              <a:t> main()</a:t>
            </a:r>
            <a:endParaRPr lang="zh-CN" altLang="zh-CN" sz="2800" dirty="0"/>
          </a:p>
          <a:p>
            <a:pPr>
              <a:lnSpc>
                <a:spcPct val="100000"/>
              </a:lnSpc>
              <a:buFont typeface="Wingdings" panose="05000000000000000000" pitchFamily="2" charset="2"/>
              <a:buNone/>
            </a:pPr>
            <a:r>
              <a:rPr lang="en-US" altLang="zh-CN" sz="2800" dirty="0"/>
              <a:t>{  </a:t>
            </a:r>
            <a:r>
              <a:rPr lang="en-US" altLang="zh-CN" sz="2800" dirty="0" err="1"/>
              <a:t>int</a:t>
            </a:r>
            <a:r>
              <a:rPr lang="en-US" altLang="zh-CN" sz="2800" dirty="0"/>
              <a:t> </a:t>
            </a:r>
            <a:r>
              <a:rPr lang="en-US" altLang="zh-CN" sz="2800" dirty="0" err="1"/>
              <a:t>i,j,n</a:t>
            </a:r>
            <a:r>
              <a:rPr lang="en-US" altLang="zh-CN" sz="2800" dirty="0"/>
              <a:t>=0;</a:t>
            </a:r>
            <a:endParaRPr lang="zh-CN" altLang="zh-CN" sz="2800" dirty="0"/>
          </a:p>
          <a:p>
            <a:pPr>
              <a:lnSpc>
                <a:spcPct val="100000"/>
              </a:lnSpc>
              <a:buFont typeface="Wingdings" panose="05000000000000000000" pitchFamily="2" charset="2"/>
              <a:buNone/>
            </a:pPr>
            <a:r>
              <a:rPr lang="en-US" altLang="zh-CN" sz="2800" dirty="0"/>
              <a:t>    for (</a:t>
            </a:r>
            <a:r>
              <a:rPr lang="en-US" altLang="zh-CN" sz="2800" dirty="0" err="1"/>
              <a:t>i</a:t>
            </a:r>
            <a:r>
              <a:rPr lang="en-US" altLang="zh-CN" sz="2800" dirty="0"/>
              <a:t>=1;i&lt;=4;i++)                      </a:t>
            </a:r>
            <a:endParaRPr lang="zh-CN" altLang="zh-CN" sz="2800" dirty="0"/>
          </a:p>
          <a:p>
            <a:pPr>
              <a:lnSpc>
                <a:spcPct val="100000"/>
              </a:lnSpc>
              <a:buFont typeface="Wingdings" panose="05000000000000000000" pitchFamily="2" charset="2"/>
              <a:buNone/>
            </a:pPr>
            <a:r>
              <a:rPr lang="en-US" altLang="zh-CN" sz="2800" dirty="0"/>
              <a:t>        for (j=1;j&lt;=5;j++,n++) </a:t>
            </a:r>
            <a:endParaRPr lang="zh-CN" altLang="zh-CN" sz="2800" dirty="0"/>
          </a:p>
          <a:p>
            <a:pPr>
              <a:lnSpc>
                <a:spcPct val="100000"/>
              </a:lnSpc>
              <a:buFont typeface="Wingdings" panose="05000000000000000000" pitchFamily="2" charset="2"/>
              <a:buNone/>
            </a:pPr>
            <a:r>
              <a:rPr lang="en-US" altLang="zh-CN" sz="2800" dirty="0"/>
              <a:t>        {  if (n%5==0) </a:t>
            </a:r>
            <a:r>
              <a:rPr lang="en-US" altLang="zh-CN" sz="2800" dirty="0" err="1"/>
              <a:t>printf</a:t>
            </a:r>
            <a:r>
              <a:rPr lang="en-US" altLang="zh-CN" sz="2800" dirty="0"/>
              <a:t> (“\n”); </a:t>
            </a:r>
            <a:endParaRPr lang="zh-CN" altLang="zh-CN" sz="2800" dirty="0"/>
          </a:p>
          <a:p>
            <a:pPr>
              <a:lnSpc>
                <a:spcPct val="100000"/>
              </a:lnSpc>
              <a:buFont typeface="Wingdings" panose="05000000000000000000" pitchFamily="2" charset="2"/>
              <a:buNone/>
            </a:pPr>
            <a:r>
              <a:rPr lang="en-US" altLang="zh-CN" sz="2800" dirty="0"/>
              <a:t>	         </a:t>
            </a:r>
            <a:r>
              <a:rPr lang="en-US" altLang="zh-CN" sz="2800" dirty="0" err="1"/>
              <a:t>printf</a:t>
            </a:r>
            <a:r>
              <a:rPr lang="en-US" altLang="zh-CN" sz="2800" dirty="0"/>
              <a:t> ("%d\t",</a:t>
            </a:r>
            <a:r>
              <a:rPr lang="en-US" altLang="zh-CN" sz="2800" dirty="0" err="1"/>
              <a:t>i</a:t>
            </a:r>
            <a:r>
              <a:rPr lang="en-US" altLang="zh-CN" sz="2800" dirty="0"/>
              <a:t>*j);</a:t>
            </a:r>
            <a:endParaRPr lang="zh-CN" altLang="zh-CN" sz="2800" dirty="0"/>
          </a:p>
          <a:p>
            <a:pPr>
              <a:lnSpc>
                <a:spcPct val="100000"/>
              </a:lnSpc>
              <a:buFont typeface="Wingdings" panose="05000000000000000000" pitchFamily="2" charset="2"/>
              <a:buNone/>
            </a:pPr>
            <a:r>
              <a:rPr lang="en-US" altLang="zh-CN" sz="2800" dirty="0"/>
              <a:t>        }  </a:t>
            </a:r>
            <a:endParaRPr lang="zh-CN" altLang="zh-CN" sz="2800" dirty="0"/>
          </a:p>
          <a:p>
            <a:pPr>
              <a:lnSpc>
                <a:spcPct val="100000"/>
              </a:lnSpc>
              <a:buFont typeface="Wingdings" panose="05000000000000000000" pitchFamily="2" charset="2"/>
              <a:buNone/>
            </a:pPr>
            <a:r>
              <a:rPr lang="en-US" altLang="zh-CN" sz="2800" dirty="0"/>
              <a:t>     </a:t>
            </a:r>
            <a:r>
              <a:rPr lang="en-US" altLang="zh-CN" sz="2800" dirty="0" err="1"/>
              <a:t>printf</a:t>
            </a:r>
            <a:r>
              <a:rPr lang="en-US" altLang="zh-CN" sz="2800" dirty="0"/>
              <a:t>("\n");	</a:t>
            </a:r>
            <a:endParaRPr lang="zh-CN" altLang="zh-CN" sz="2800" dirty="0"/>
          </a:p>
          <a:p>
            <a:pPr>
              <a:lnSpc>
                <a:spcPct val="100000"/>
              </a:lnSpc>
              <a:buFont typeface="Wingdings" panose="05000000000000000000" pitchFamily="2" charset="2"/>
              <a:buNone/>
            </a:pPr>
            <a:r>
              <a:rPr lang="en-US" altLang="zh-CN" sz="2800" dirty="0"/>
              <a:t>     return 0;</a:t>
            </a:r>
            <a:endParaRPr lang="zh-CN" altLang="zh-CN" sz="2800" dirty="0"/>
          </a:p>
          <a:p>
            <a:pPr>
              <a:lnSpc>
                <a:spcPct val="100000"/>
              </a:lnSpc>
              <a:buFont typeface="Wingdings" panose="05000000000000000000" pitchFamily="2" charset="2"/>
              <a:buNone/>
            </a:pPr>
            <a:r>
              <a:rPr lang="en-US" altLang="zh-CN" sz="2800" dirty="0"/>
              <a:t>}</a:t>
            </a:r>
            <a:endParaRPr lang="zh-CN" altLang="zh-CN" sz="2800" dirty="0"/>
          </a:p>
        </p:txBody>
      </p:sp>
      <p:sp>
        <p:nvSpPr>
          <p:cNvPr id="3" name="TextBox 2"/>
          <p:cNvSpPr txBox="1">
            <a:spLocks noChangeArrowheads="1"/>
          </p:cNvSpPr>
          <p:nvPr/>
        </p:nvSpPr>
        <p:spPr bwMode="auto">
          <a:xfrm>
            <a:off x="5500688" y="2071688"/>
            <a:ext cx="1285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solidFill>
                  <a:srgbClr val="0000CC"/>
                </a:solidFill>
                <a:latin typeface="Arial" panose="020B0604020202020204" pitchFamily="34" charset="0"/>
              </a:rPr>
              <a:t>i=1</a:t>
            </a:r>
            <a:r>
              <a:rPr lang="zh-CN" altLang="en-US" sz="2800">
                <a:solidFill>
                  <a:srgbClr val="0000CC"/>
                </a:solidFill>
                <a:latin typeface="Arial" panose="020B0604020202020204" pitchFamily="34" charset="0"/>
              </a:rPr>
              <a:t>时</a:t>
            </a:r>
            <a:endParaRPr lang="zh-CN" altLang="en-US" sz="2800">
              <a:solidFill>
                <a:srgbClr val="0000CC"/>
              </a:solidFill>
              <a:latin typeface="Arial" panose="020B0604020202020204" pitchFamily="34" charset="0"/>
            </a:endParaRPr>
          </a:p>
        </p:txBody>
      </p:sp>
      <p:sp>
        <p:nvSpPr>
          <p:cNvPr id="5" name="TextBox 4"/>
          <p:cNvSpPr txBox="1">
            <a:spLocks noChangeArrowheads="1"/>
          </p:cNvSpPr>
          <p:nvPr/>
        </p:nvSpPr>
        <p:spPr bwMode="auto">
          <a:xfrm>
            <a:off x="4286250" y="4286250"/>
            <a:ext cx="35004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solidFill>
                  <a:srgbClr val="0000CC"/>
                </a:solidFill>
                <a:latin typeface="Arial" panose="020B0604020202020204" pitchFamily="34" charset="0"/>
              </a:rPr>
              <a:t>j</a:t>
            </a:r>
            <a:r>
              <a:rPr lang="zh-CN" altLang="zh-CN" sz="2800">
                <a:solidFill>
                  <a:srgbClr val="0000CC"/>
                </a:solidFill>
                <a:latin typeface="Arial" panose="020B0604020202020204" pitchFamily="34" charset="0"/>
              </a:rPr>
              <a:t>由</a:t>
            </a:r>
            <a:r>
              <a:rPr lang="en-US" altLang="zh-CN" sz="2800">
                <a:solidFill>
                  <a:srgbClr val="0000CC"/>
                </a:solidFill>
                <a:latin typeface="Arial" panose="020B0604020202020204" pitchFamily="34" charset="0"/>
              </a:rPr>
              <a:t>1</a:t>
            </a:r>
            <a:r>
              <a:rPr lang="zh-CN" altLang="zh-CN" sz="2800">
                <a:solidFill>
                  <a:srgbClr val="0000CC"/>
                </a:solidFill>
                <a:latin typeface="Arial" panose="020B0604020202020204" pitchFamily="34" charset="0"/>
              </a:rPr>
              <a:t>变到</a:t>
            </a:r>
            <a:r>
              <a:rPr lang="en-US" altLang="zh-CN" sz="2800">
                <a:solidFill>
                  <a:srgbClr val="0000CC"/>
                </a:solidFill>
                <a:latin typeface="Arial" panose="020B0604020202020204" pitchFamily="34" charset="0"/>
              </a:rPr>
              <a:t>5</a:t>
            </a:r>
            <a:endParaRPr lang="en-US" altLang="zh-CN" sz="2800">
              <a:solidFill>
                <a:srgbClr val="0000CC"/>
              </a:solidFill>
              <a:latin typeface="Arial" panose="020B0604020202020204" pitchFamily="34" charset="0"/>
            </a:endParaRPr>
          </a:p>
          <a:p>
            <a:pPr eaLnBrk="1" hangingPunct="1">
              <a:lnSpc>
                <a:spcPct val="100000"/>
              </a:lnSpc>
              <a:spcBef>
                <a:spcPct val="0"/>
              </a:spcBef>
              <a:buFontTx/>
              <a:buNone/>
            </a:pPr>
            <a:r>
              <a:rPr lang="en-US" altLang="zh-CN" sz="2800">
                <a:solidFill>
                  <a:srgbClr val="0000CC"/>
                </a:solidFill>
                <a:latin typeface="Arial" panose="020B0604020202020204" pitchFamily="34" charset="0"/>
              </a:rPr>
              <a:t>i*j</a:t>
            </a:r>
            <a:r>
              <a:rPr lang="zh-CN" altLang="zh-CN" sz="2800">
                <a:solidFill>
                  <a:srgbClr val="0000CC"/>
                </a:solidFill>
                <a:latin typeface="Arial" panose="020B0604020202020204" pitchFamily="34" charset="0"/>
              </a:rPr>
              <a:t>的值是</a:t>
            </a:r>
            <a:r>
              <a:rPr lang="en-US" altLang="zh-CN" sz="2800">
                <a:solidFill>
                  <a:srgbClr val="0000CC"/>
                </a:solidFill>
                <a:latin typeface="Arial" panose="020B0604020202020204" pitchFamily="34" charset="0"/>
              </a:rPr>
              <a:t>1,2,3,4,5</a:t>
            </a:r>
            <a:endParaRPr lang="zh-CN" altLang="en-US" sz="2800">
              <a:solidFill>
                <a:srgbClr val="0000CC"/>
              </a:solidFill>
              <a:latin typeface="Arial" panose="020B0604020202020204" pitchFamily="34" charset="0"/>
            </a:endParaRPr>
          </a:p>
        </p:txBody>
      </p:sp>
      <p:pic>
        <p:nvPicPr>
          <p:cNvPr id="65541" name="图片 5" descr="Untitled2.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3"/>
          <p:cNvSpPr>
            <a:spLocks noGrp="1" noChangeArrowheads="1"/>
          </p:cNvSpPr>
          <p:nvPr>
            <p:ph type="body" idx="1"/>
          </p:nvPr>
        </p:nvSpPr>
        <p:spPr>
          <a:xfrm>
            <a:off x="785813" y="571500"/>
            <a:ext cx="7429500" cy="5786438"/>
          </a:xfrm>
        </p:spPr>
        <p:txBody>
          <a:bodyPr/>
          <a:lstStyle/>
          <a:p>
            <a:pPr>
              <a:lnSpc>
                <a:spcPct val="100000"/>
              </a:lnSpc>
              <a:buFont typeface="Wingdings" panose="05000000000000000000" pitchFamily="2" charset="2"/>
              <a:buNone/>
            </a:pPr>
            <a:r>
              <a:rPr lang="en-US" altLang="zh-CN" sz="2800"/>
              <a:t>#include &lt;stdio.h&gt;</a:t>
            </a:r>
            <a:endParaRPr lang="zh-CN" altLang="zh-CN" sz="2800"/>
          </a:p>
          <a:p>
            <a:pPr>
              <a:lnSpc>
                <a:spcPct val="100000"/>
              </a:lnSpc>
              <a:buFont typeface="Wingdings" panose="05000000000000000000" pitchFamily="2" charset="2"/>
              <a:buNone/>
            </a:pPr>
            <a:r>
              <a:rPr lang="en-US" altLang="zh-CN" sz="2800"/>
              <a:t>int main()</a:t>
            </a:r>
            <a:endParaRPr lang="zh-CN" altLang="zh-CN" sz="2800"/>
          </a:p>
          <a:p>
            <a:pPr>
              <a:lnSpc>
                <a:spcPct val="100000"/>
              </a:lnSpc>
              <a:buFont typeface="Wingdings" panose="05000000000000000000" pitchFamily="2" charset="2"/>
              <a:buNone/>
            </a:pPr>
            <a:r>
              <a:rPr lang="en-US" altLang="zh-CN" sz="2800"/>
              <a:t>{  int i,j,n=0;</a:t>
            </a:r>
            <a:endParaRPr lang="zh-CN" altLang="zh-CN" sz="2800"/>
          </a:p>
          <a:p>
            <a:pPr>
              <a:lnSpc>
                <a:spcPct val="100000"/>
              </a:lnSpc>
              <a:buFont typeface="Wingdings" panose="05000000000000000000" pitchFamily="2" charset="2"/>
              <a:buNone/>
            </a:pPr>
            <a:r>
              <a:rPr lang="en-US" altLang="zh-CN" sz="2800"/>
              <a:t>    for (i=1;i&lt;=4;i++)                      </a:t>
            </a:r>
            <a:endParaRPr lang="zh-CN" altLang="zh-CN" sz="2800"/>
          </a:p>
          <a:p>
            <a:pPr>
              <a:lnSpc>
                <a:spcPct val="100000"/>
              </a:lnSpc>
              <a:buFont typeface="Wingdings" panose="05000000000000000000" pitchFamily="2" charset="2"/>
              <a:buNone/>
            </a:pPr>
            <a:r>
              <a:rPr lang="en-US" altLang="zh-CN" sz="2800"/>
              <a:t>        for (j=1;j&lt;=5;j++,n++) </a:t>
            </a:r>
            <a:endParaRPr lang="zh-CN" altLang="zh-CN" sz="2800"/>
          </a:p>
          <a:p>
            <a:pPr>
              <a:lnSpc>
                <a:spcPct val="100000"/>
              </a:lnSpc>
              <a:buFont typeface="Wingdings" panose="05000000000000000000" pitchFamily="2" charset="2"/>
              <a:buNone/>
            </a:pPr>
            <a:r>
              <a:rPr lang="en-US" altLang="zh-CN" sz="2800"/>
              <a:t>        {  if (n%5==0) printf (“\n”); </a:t>
            </a:r>
            <a:endParaRPr lang="zh-CN" altLang="zh-CN" sz="2800"/>
          </a:p>
          <a:p>
            <a:pPr>
              <a:lnSpc>
                <a:spcPct val="100000"/>
              </a:lnSpc>
              <a:buFont typeface="Wingdings" panose="05000000000000000000" pitchFamily="2" charset="2"/>
              <a:buNone/>
            </a:pPr>
            <a:r>
              <a:rPr lang="en-US" altLang="zh-CN" sz="2800"/>
              <a:t>	         printf ("%d\t",i*j);</a:t>
            </a:r>
            <a:endParaRPr lang="zh-CN" altLang="zh-CN" sz="2800"/>
          </a:p>
          <a:p>
            <a:pPr>
              <a:lnSpc>
                <a:spcPct val="100000"/>
              </a:lnSpc>
              <a:buFont typeface="Wingdings" panose="05000000000000000000" pitchFamily="2" charset="2"/>
              <a:buNone/>
            </a:pPr>
            <a:r>
              <a:rPr lang="en-US" altLang="zh-CN" sz="2800"/>
              <a:t>        }  </a:t>
            </a:r>
            <a:endParaRPr lang="zh-CN" altLang="zh-CN" sz="2800"/>
          </a:p>
          <a:p>
            <a:pPr>
              <a:lnSpc>
                <a:spcPct val="100000"/>
              </a:lnSpc>
              <a:buFont typeface="Wingdings" panose="05000000000000000000" pitchFamily="2" charset="2"/>
              <a:buNone/>
            </a:pPr>
            <a:r>
              <a:rPr lang="en-US" altLang="zh-CN" sz="2800"/>
              <a:t>     printf("\n");	</a:t>
            </a:r>
            <a:endParaRPr lang="zh-CN" altLang="zh-CN" sz="2800"/>
          </a:p>
          <a:p>
            <a:pPr>
              <a:lnSpc>
                <a:spcPct val="100000"/>
              </a:lnSpc>
              <a:buFont typeface="Wingdings" panose="05000000000000000000" pitchFamily="2" charset="2"/>
              <a:buNone/>
            </a:pPr>
            <a:r>
              <a:rPr lang="en-US" altLang="zh-CN" sz="2800"/>
              <a:t>     return 0;</a:t>
            </a:r>
            <a:endParaRPr lang="zh-CN" altLang="zh-CN" sz="2800"/>
          </a:p>
          <a:p>
            <a:pPr>
              <a:lnSpc>
                <a:spcPct val="100000"/>
              </a:lnSpc>
              <a:buFont typeface="Wingdings" panose="05000000000000000000" pitchFamily="2" charset="2"/>
              <a:buNone/>
            </a:pPr>
            <a:r>
              <a:rPr lang="en-US" altLang="zh-CN" sz="2800"/>
              <a:t>}</a:t>
            </a:r>
            <a:endParaRPr lang="zh-CN" altLang="zh-CN" sz="2800"/>
          </a:p>
        </p:txBody>
      </p:sp>
      <p:sp>
        <p:nvSpPr>
          <p:cNvPr id="3" name="TextBox 2"/>
          <p:cNvSpPr txBox="1">
            <a:spLocks noChangeArrowheads="1"/>
          </p:cNvSpPr>
          <p:nvPr/>
        </p:nvSpPr>
        <p:spPr bwMode="auto">
          <a:xfrm>
            <a:off x="5500688" y="2071688"/>
            <a:ext cx="1285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solidFill>
                  <a:srgbClr val="0000CC"/>
                </a:solidFill>
                <a:latin typeface="Arial" panose="020B0604020202020204" pitchFamily="34" charset="0"/>
              </a:rPr>
              <a:t>i=</a:t>
            </a:r>
            <a:r>
              <a:rPr lang="en-US" altLang="zh-CN" sz="2800">
                <a:solidFill>
                  <a:srgbClr val="FF0000"/>
                </a:solidFill>
                <a:latin typeface="Arial" panose="020B0604020202020204" pitchFamily="34" charset="0"/>
              </a:rPr>
              <a:t>2</a:t>
            </a:r>
            <a:r>
              <a:rPr lang="zh-CN" altLang="en-US" sz="2800">
                <a:solidFill>
                  <a:srgbClr val="0000CC"/>
                </a:solidFill>
                <a:latin typeface="Arial" panose="020B0604020202020204" pitchFamily="34" charset="0"/>
              </a:rPr>
              <a:t>时</a:t>
            </a:r>
            <a:endParaRPr lang="zh-CN" altLang="en-US" sz="2800">
              <a:solidFill>
                <a:srgbClr val="0000CC"/>
              </a:solidFill>
              <a:latin typeface="Arial" panose="020B0604020202020204" pitchFamily="34" charset="0"/>
            </a:endParaRPr>
          </a:p>
        </p:txBody>
      </p:sp>
      <p:sp>
        <p:nvSpPr>
          <p:cNvPr id="5" name="TextBox 4"/>
          <p:cNvSpPr txBox="1">
            <a:spLocks noChangeArrowheads="1"/>
          </p:cNvSpPr>
          <p:nvPr/>
        </p:nvSpPr>
        <p:spPr bwMode="auto">
          <a:xfrm>
            <a:off x="4286250" y="4286250"/>
            <a:ext cx="35004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solidFill>
                  <a:srgbClr val="0000CC"/>
                </a:solidFill>
                <a:latin typeface="Arial" panose="020B0604020202020204" pitchFamily="34" charset="0"/>
              </a:rPr>
              <a:t>j</a:t>
            </a:r>
            <a:r>
              <a:rPr lang="zh-CN" altLang="en-US" sz="2800">
                <a:solidFill>
                  <a:srgbClr val="0000CC"/>
                </a:solidFill>
                <a:latin typeface="Arial" panose="020B0604020202020204" pitchFamily="34" charset="0"/>
              </a:rPr>
              <a:t>也</a:t>
            </a:r>
            <a:r>
              <a:rPr lang="zh-CN" altLang="zh-CN" sz="2800">
                <a:solidFill>
                  <a:srgbClr val="0000CC"/>
                </a:solidFill>
                <a:latin typeface="Arial" panose="020B0604020202020204" pitchFamily="34" charset="0"/>
              </a:rPr>
              <a:t>由</a:t>
            </a:r>
            <a:r>
              <a:rPr lang="en-US" altLang="zh-CN" sz="2800">
                <a:solidFill>
                  <a:srgbClr val="0000CC"/>
                </a:solidFill>
                <a:latin typeface="Arial" panose="020B0604020202020204" pitchFamily="34" charset="0"/>
              </a:rPr>
              <a:t>1</a:t>
            </a:r>
            <a:r>
              <a:rPr lang="zh-CN" altLang="zh-CN" sz="2800">
                <a:solidFill>
                  <a:srgbClr val="0000CC"/>
                </a:solidFill>
                <a:latin typeface="Arial" panose="020B0604020202020204" pitchFamily="34" charset="0"/>
              </a:rPr>
              <a:t>变到</a:t>
            </a:r>
            <a:r>
              <a:rPr lang="en-US" altLang="zh-CN" sz="2800">
                <a:solidFill>
                  <a:srgbClr val="0000CC"/>
                </a:solidFill>
                <a:latin typeface="Arial" panose="020B0604020202020204" pitchFamily="34" charset="0"/>
              </a:rPr>
              <a:t>5</a:t>
            </a:r>
            <a:endParaRPr lang="en-US" altLang="zh-CN" sz="2800">
              <a:solidFill>
                <a:srgbClr val="0000CC"/>
              </a:solidFill>
              <a:latin typeface="Arial" panose="020B0604020202020204" pitchFamily="34" charset="0"/>
            </a:endParaRPr>
          </a:p>
          <a:p>
            <a:pPr eaLnBrk="1" hangingPunct="1">
              <a:lnSpc>
                <a:spcPct val="100000"/>
              </a:lnSpc>
              <a:spcBef>
                <a:spcPct val="0"/>
              </a:spcBef>
              <a:buFontTx/>
              <a:buNone/>
            </a:pPr>
            <a:r>
              <a:rPr lang="en-US" altLang="zh-CN" sz="2800">
                <a:solidFill>
                  <a:srgbClr val="0000CC"/>
                </a:solidFill>
                <a:latin typeface="Arial" panose="020B0604020202020204" pitchFamily="34" charset="0"/>
              </a:rPr>
              <a:t>i*j</a:t>
            </a:r>
            <a:r>
              <a:rPr lang="zh-CN" altLang="zh-CN" sz="2800">
                <a:solidFill>
                  <a:srgbClr val="0000CC"/>
                </a:solidFill>
                <a:latin typeface="Arial" panose="020B0604020202020204" pitchFamily="34" charset="0"/>
              </a:rPr>
              <a:t>的值是</a:t>
            </a:r>
            <a:r>
              <a:rPr lang="en-US" altLang="zh-CN" sz="2800">
                <a:solidFill>
                  <a:srgbClr val="0000CC"/>
                </a:solidFill>
                <a:latin typeface="Arial" panose="020B0604020202020204" pitchFamily="34" charset="0"/>
              </a:rPr>
              <a:t>2,4,6,8,10</a:t>
            </a:r>
            <a:endParaRPr lang="zh-CN" altLang="en-US" sz="2800">
              <a:solidFill>
                <a:srgbClr val="0000CC"/>
              </a:solidFill>
              <a:latin typeface="Arial" panose="020B0604020202020204" pitchFamily="34" charset="0"/>
            </a:endParaRPr>
          </a:p>
        </p:txBody>
      </p:sp>
      <p:pic>
        <p:nvPicPr>
          <p:cNvPr id="2" name="Picture 2" descr="pic5-6-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68538" y="0"/>
            <a:ext cx="6875462"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圆角矩形标注 5"/>
          <p:cNvSpPr>
            <a:spLocks noChangeArrowheads="1"/>
          </p:cNvSpPr>
          <p:nvPr/>
        </p:nvSpPr>
        <p:spPr bwMode="auto">
          <a:xfrm>
            <a:off x="5000625" y="1643063"/>
            <a:ext cx="3819525" cy="1000125"/>
          </a:xfrm>
          <a:prstGeom prst="wedgeRoundRectCallout">
            <a:avLst>
              <a:gd name="adj1" fmla="val -29509"/>
              <a:gd name="adj2" fmla="val -190319"/>
              <a:gd name="adj3" fmla="val 16667"/>
            </a:avLst>
          </a:prstGeom>
          <a:solidFill>
            <a:schemeClr val="accent1"/>
          </a:solidFill>
          <a:ln w="9525" algn="ctr">
            <a:solidFill>
              <a:schemeClr val="tx1"/>
            </a:solidFill>
            <a:miter lim="800000"/>
          </a:ln>
        </p:spPr>
        <p:txBody>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en-US" sz="2800">
                <a:solidFill>
                  <a:srgbClr val="FF0000"/>
                </a:solidFill>
                <a:latin typeface="Arial" panose="020B0604020202020204" pitchFamily="34" charset="0"/>
              </a:rPr>
              <a:t>如何修改程序，不输出第一行的空行？</a:t>
            </a:r>
            <a:endParaRPr lang="zh-CN" altLang="en-US" sz="2800">
              <a:solidFill>
                <a:srgbClr val="FF0000"/>
              </a:solidFill>
              <a:latin typeface="Arial" panose="020B0604020202020204" pitchFamily="34" charset="0"/>
            </a:endParaRPr>
          </a:p>
        </p:txBody>
      </p:sp>
      <p:pic>
        <p:nvPicPr>
          <p:cNvPr id="66567"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3"/>
          <p:cNvSpPr>
            <a:spLocks noGrp="1" noChangeArrowheads="1"/>
          </p:cNvSpPr>
          <p:nvPr>
            <p:ph type="body" idx="1"/>
          </p:nvPr>
        </p:nvSpPr>
        <p:spPr>
          <a:xfrm>
            <a:off x="785813" y="571500"/>
            <a:ext cx="7429500" cy="6143625"/>
          </a:xfrm>
        </p:spPr>
        <p:txBody>
          <a:bodyPr/>
          <a:lstStyle/>
          <a:p>
            <a:pPr>
              <a:lnSpc>
                <a:spcPct val="100000"/>
              </a:lnSpc>
              <a:buFont typeface="Wingdings" panose="05000000000000000000" pitchFamily="2" charset="2"/>
              <a:buNone/>
            </a:pPr>
            <a:r>
              <a:rPr lang="en-US" altLang="zh-CN" sz="2800"/>
              <a:t>#include &lt;stdio.h&gt;</a:t>
            </a:r>
            <a:endParaRPr lang="zh-CN" altLang="zh-CN" sz="2800"/>
          </a:p>
          <a:p>
            <a:pPr>
              <a:lnSpc>
                <a:spcPct val="100000"/>
              </a:lnSpc>
              <a:buFont typeface="Wingdings" panose="05000000000000000000" pitchFamily="2" charset="2"/>
              <a:buNone/>
            </a:pPr>
            <a:r>
              <a:rPr lang="en-US" altLang="zh-CN" sz="2800"/>
              <a:t>int main()</a:t>
            </a:r>
            <a:endParaRPr lang="zh-CN" altLang="zh-CN" sz="2800"/>
          </a:p>
          <a:p>
            <a:pPr>
              <a:lnSpc>
                <a:spcPct val="100000"/>
              </a:lnSpc>
              <a:buFont typeface="Wingdings" panose="05000000000000000000" pitchFamily="2" charset="2"/>
              <a:buNone/>
            </a:pPr>
            <a:r>
              <a:rPr lang="en-US" altLang="zh-CN" sz="2800"/>
              <a:t>{  int i,j,n=0;</a:t>
            </a:r>
            <a:endParaRPr lang="zh-CN" altLang="zh-CN" sz="2800"/>
          </a:p>
          <a:p>
            <a:pPr>
              <a:lnSpc>
                <a:spcPct val="100000"/>
              </a:lnSpc>
              <a:buFont typeface="Wingdings" panose="05000000000000000000" pitchFamily="2" charset="2"/>
              <a:buNone/>
            </a:pPr>
            <a:r>
              <a:rPr lang="en-US" altLang="zh-CN" sz="2800"/>
              <a:t>    for (i=1;i&lt;=4;i++)                      </a:t>
            </a:r>
            <a:endParaRPr lang="zh-CN" altLang="zh-CN" sz="2800"/>
          </a:p>
          <a:p>
            <a:pPr>
              <a:lnSpc>
                <a:spcPct val="100000"/>
              </a:lnSpc>
              <a:buFont typeface="Wingdings" panose="05000000000000000000" pitchFamily="2" charset="2"/>
              <a:buNone/>
            </a:pPr>
            <a:r>
              <a:rPr lang="en-US" altLang="zh-CN" sz="2800"/>
              <a:t>        for (j=1;j&lt;=5;j++,n++) </a:t>
            </a:r>
            <a:endParaRPr lang="zh-CN" altLang="zh-CN" sz="2800"/>
          </a:p>
          <a:p>
            <a:pPr>
              <a:lnSpc>
                <a:spcPct val="100000"/>
              </a:lnSpc>
              <a:buFont typeface="Wingdings" panose="05000000000000000000" pitchFamily="2" charset="2"/>
              <a:buNone/>
            </a:pPr>
            <a:r>
              <a:rPr lang="en-US" altLang="zh-CN" sz="2800"/>
              <a:t>        {  if (n%5==0) printf (“\n”);</a:t>
            </a:r>
            <a:endParaRPr lang="en-US" altLang="zh-CN" sz="2800"/>
          </a:p>
          <a:p>
            <a:pPr>
              <a:lnSpc>
                <a:spcPct val="100000"/>
              </a:lnSpc>
              <a:buFont typeface="Wingdings" panose="05000000000000000000" pitchFamily="2" charset="2"/>
              <a:buNone/>
            </a:pPr>
            <a:r>
              <a:rPr lang="en-US" altLang="zh-CN" sz="2800"/>
              <a:t> </a:t>
            </a:r>
            <a:endParaRPr lang="zh-CN" altLang="zh-CN" sz="2800"/>
          </a:p>
          <a:p>
            <a:pPr>
              <a:lnSpc>
                <a:spcPct val="100000"/>
              </a:lnSpc>
              <a:buFont typeface="Wingdings" panose="05000000000000000000" pitchFamily="2" charset="2"/>
              <a:buNone/>
            </a:pPr>
            <a:r>
              <a:rPr lang="en-US" altLang="zh-CN" sz="2800"/>
              <a:t>	         printf ("%d\t",i*j);</a:t>
            </a:r>
            <a:endParaRPr lang="zh-CN" altLang="zh-CN" sz="2800"/>
          </a:p>
          <a:p>
            <a:pPr>
              <a:lnSpc>
                <a:spcPct val="100000"/>
              </a:lnSpc>
              <a:buFont typeface="Wingdings" panose="05000000000000000000" pitchFamily="2" charset="2"/>
              <a:buNone/>
            </a:pPr>
            <a:r>
              <a:rPr lang="en-US" altLang="zh-CN" sz="2800"/>
              <a:t>        }  </a:t>
            </a:r>
            <a:endParaRPr lang="zh-CN" altLang="zh-CN" sz="2800"/>
          </a:p>
          <a:p>
            <a:pPr>
              <a:lnSpc>
                <a:spcPct val="100000"/>
              </a:lnSpc>
              <a:buFont typeface="Wingdings" panose="05000000000000000000" pitchFamily="2" charset="2"/>
              <a:buNone/>
            </a:pPr>
            <a:r>
              <a:rPr lang="en-US" altLang="zh-CN" sz="2800"/>
              <a:t>     printf("\n");	</a:t>
            </a:r>
            <a:endParaRPr lang="zh-CN" altLang="zh-CN" sz="2800"/>
          </a:p>
          <a:p>
            <a:pPr>
              <a:lnSpc>
                <a:spcPct val="100000"/>
              </a:lnSpc>
              <a:buFont typeface="Wingdings" panose="05000000000000000000" pitchFamily="2" charset="2"/>
              <a:buNone/>
            </a:pPr>
            <a:r>
              <a:rPr lang="en-US" altLang="zh-CN" sz="2800"/>
              <a:t>     return 0;</a:t>
            </a:r>
            <a:endParaRPr lang="zh-CN" altLang="zh-CN" sz="2800"/>
          </a:p>
          <a:p>
            <a:pPr>
              <a:lnSpc>
                <a:spcPct val="100000"/>
              </a:lnSpc>
              <a:buFont typeface="Wingdings" panose="05000000000000000000" pitchFamily="2" charset="2"/>
              <a:buNone/>
            </a:pPr>
            <a:r>
              <a:rPr lang="en-US" altLang="zh-CN" sz="2800"/>
              <a:t>}</a:t>
            </a:r>
            <a:endParaRPr lang="zh-CN" altLang="zh-CN" sz="2800"/>
          </a:p>
        </p:txBody>
      </p:sp>
      <p:sp>
        <p:nvSpPr>
          <p:cNvPr id="6" name="TextBox 5"/>
          <p:cNvSpPr txBox="1">
            <a:spLocks noChangeArrowheads="1"/>
          </p:cNvSpPr>
          <p:nvPr/>
        </p:nvSpPr>
        <p:spPr bwMode="auto">
          <a:xfrm>
            <a:off x="2286000" y="3643313"/>
            <a:ext cx="5214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a:solidFill>
                  <a:srgbClr val="9D138D"/>
                </a:solidFill>
                <a:latin typeface="Arial" panose="020B0604020202020204" pitchFamily="34" charset="0"/>
              </a:rPr>
              <a:t>if (i==3 &amp;&amp; j==1) break; </a:t>
            </a:r>
            <a:endParaRPr lang="zh-CN" altLang="en-US">
              <a:solidFill>
                <a:srgbClr val="9D138D"/>
              </a:solidFill>
              <a:latin typeface="Arial" panose="020B0604020202020204" pitchFamily="34" charset="0"/>
            </a:endParaRPr>
          </a:p>
        </p:txBody>
      </p:sp>
      <p:sp>
        <p:nvSpPr>
          <p:cNvPr id="7" name="圆角矩形标注 6"/>
          <p:cNvSpPr>
            <a:spLocks noChangeArrowheads="1"/>
          </p:cNvSpPr>
          <p:nvPr/>
        </p:nvSpPr>
        <p:spPr bwMode="auto">
          <a:xfrm>
            <a:off x="5643563" y="4786313"/>
            <a:ext cx="3249612" cy="1000125"/>
          </a:xfrm>
          <a:prstGeom prst="wedgeRoundRectCallout">
            <a:avLst>
              <a:gd name="adj1" fmla="val -23866"/>
              <a:gd name="adj2" fmla="val -111269"/>
              <a:gd name="adj3" fmla="val 16667"/>
            </a:avLst>
          </a:prstGeom>
          <a:solidFill>
            <a:schemeClr val="accent1"/>
          </a:solidFill>
          <a:ln w="9525" algn="ctr">
            <a:solidFill>
              <a:schemeClr val="tx1"/>
            </a:solidFill>
            <a:miter lim="800000"/>
          </a:ln>
        </p:spPr>
        <p:txBody>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zh-CN" sz="2800">
                <a:solidFill>
                  <a:srgbClr val="FF0000"/>
                </a:solidFill>
                <a:latin typeface="Arial" panose="020B0604020202020204" pitchFamily="34" charset="0"/>
              </a:rPr>
              <a:t>遇到第</a:t>
            </a:r>
            <a:r>
              <a:rPr lang="en-US" altLang="zh-CN" sz="2800">
                <a:solidFill>
                  <a:srgbClr val="FF0000"/>
                </a:solidFill>
                <a:latin typeface="Arial" panose="020B0604020202020204" pitchFamily="34" charset="0"/>
              </a:rPr>
              <a:t>3</a:t>
            </a:r>
            <a:r>
              <a:rPr lang="zh-CN" altLang="zh-CN" sz="2800">
                <a:solidFill>
                  <a:srgbClr val="FF0000"/>
                </a:solidFill>
                <a:latin typeface="Arial" panose="020B0604020202020204" pitchFamily="34" charset="0"/>
              </a:rPr>
              <a:t>行第</a:t>
            </a:r>
            <a:r>
              <a:rPr lang="en-US" altLang="zh-CN" sz="2800">
                <a:solidFill>
                  <a:srgbClr val="FF0000"/>
                </a:solidFill>
                <a:latin typeface="Arial" panose="020B0604020202020204" pitchFamily="34" charset="0"/>
              </a:rPr>
              <a:t>1</a:t>
            </a:r>
            <a:r>
              <a:rPr lang="zh-CN" altLang="zh-CN" sz="2800">
                <a:solidFill>
                  <a:srgbClr val="FF0000"/>
                </a:solidFill>
                <a:latin typeface="Arial" panose="020B0604020202020204" pitchFamily="34" charset="0"/>
              </a:rPr>
              <a:t>列，终止内循环</a:t>
            </a:r>
            <a:endParaRPr lang="zh-CN" altLang="en-US" sz="2800">
              <a:solidFill>
                <a:srgbClr val="FF0000"/>
              </a:solidFill>
              <a:latin typeface="Arial" panose="020B0604020202020204" pitchFamily="34" charset="0"/>
            </a:endParaRPr>
          </a:p>
        </p:txBody>
      </p:sp>
      <p:pic>
        <p:nvPicPr>
          <p:cNvPr id="2" name="Picture 2" descr="pic5-6-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36875" y="0"/>
            <a:ext cx="6207125"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0" name="图片 7"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3"/>
          <p:cNvSpPr>
            <a:spLocks noGrp="1" noChangeArrowheads="1"/>
          </p:cNvSpPr>
          <p:nvPr>
            <p:ph type="body" idx="1"/>
          </p:nvPr>
        </p:nvSpPr>
        <p:spPr>
          <a:xfrm>
            <a:off x="785813" y="571500"/>
            <a:ext cx="7429500" cy="6143625"/>
          </a:xfrm>
        </p:spPr>
        <p:txBody>
          <a:bodyPr/>
          <a:lstStyle/>
          <a:p>
            <a:pPr>
              <a:lnSpc>
                <a:spcPct val="100000"/>
              </a:lnSpc>
              <a:buFont typeface="Wingdings" panose="05000000000000000000" pitchFamily="2" charset="2"/>
              <a:buNone/>
            </a:pPr>
            <a:r>
              <a:rPr lang="en-US" altLang="zh-CN" sz="2800"/>
              <a:t>#include &lt;stdio.h&gt;</a:t>
            </a:r>
            <a:endParaRPr lang="zh-CN" altLang="zh-CN" sz="2800"/>
          </a:p>
          <a:p>
            <a:pPr>
              <a:lnSpc>
                <a:spcPct val="100000"/>
              </a:lnSpc>
              <a:buFont typeface="Wingdings" panose="05000000000000000000" pitchFamily="2" charset="2"/>
              <a:buNone/>
            </a:pPr>
            <a:r>
              <a:rPr lang="en-US" altLang="zh-CN" sz="2800"/>
              <a:t>int main()</a:t>
            </a:r>
            <a:endParaRPr lang="zh-CN" altLang="zh-CN" sz="2800"/>
          </a:p>
          <a:p>
            <a:pPr>
              <a:lnSpc>
                <a:spcPct val="100000"/>
              </a:lnSpc>
              <a:buFont typeface="Wingdings" panose="05000000000000000000" pitchFamily="2" charset="2"/>
              <a:buNone/>
            </a:pPr>
            <a:r>
              <a:rPr lang="en-US" altLang="zh-CN" sz="2800"/>
              <a:t>{  int i,j,n=0;</a:t>
            </a:r>
            <a:endParaRPr lang="zh-CN" altLang="zh-CN" sz="2800"/>
          </a:p>
          <a:p>
            <a:pPr>
              <a:lnSpc>
                <a:spcPct val="100000"/>
              </a:lnSpc>
              <a:buFont typeface="Wingdings" panose="05000000000000000000" pitchFamily="2" charset="2"/>
              <a:buNone/>
            </a:pPr>
            <a:r>
              <a:rPr lang="en-US" altLang="zh-CN" sz="2800"/>
              <a:t>    for (i=1;i&lt;=4;i++)                      </a:t>
            </a:r>
            <a:endParaRPr lang="zh-CN" altLang="zh-CN" sz="2800"/>
          </a:p>
          <a:p>
            <a:pPr>
              <a:lnSpc>
                <a:spcPct val="100000"/>
              </a:lnSpc>
              <a:buFont typeface="Wingdings" panose="05000000000000000000" pitchFamily="2" charset="2"/>
              <a:buNone/>
            </a:pPr>
            <a:r>
              <a:rPr lang="en-US" altLang="zh-CN" sz="2800"/>
              <a:t>        for (j=1;j&lt;=5;j++,n++) </a:t>
            </a:r>
            <a:endParaRPr lang="zh-CN" altLang="zh-CN" sz="2800"/>
          </a:p>
          <a:p>
            <a:pPr>
              <a:lnSpc>
                <a:spcPct val="100000"/>
              </a:lnSpc>
              <a:buFont typeface="Wingdings" panose="05000000000000000000" pitchFamily="2" charset="2"/>
              <a:buNone/>
            </a:pPr>
            <a:r>
              <a:rPr lang="en-US" altLang="zh-CN" sz="2800"/>
              <a:t>        {  if (n%5==0) printf (“\n”);</a:t>
            </a:r>
            <a:endParaRPr lang="en-US" altLang="zh-CN" sz="2800"/>
          </a:p>
          <a:p>
            <a:pPr>
              <a:lnSpc>
                <a:spcPct val="100000"/>
              </a:lnSpc>
              <a:buFont typeface="Wingdings" panose="05000000000000000000" pitchFamily="2" charset="2"/>
              <a:buNone/>
            </a:pPr>
            <a:r>
              <a:rPr lang="en-US" altLang="zh-CN" sz="2800"/>
              <a:t> </a:t>
            </a:r>
            <a:endParaRPr lang="zh-CN" altLang="zh-CN" sz="2800"/>
          </a:p>
          <a:p>
            <a:pPr>
              <a:lnSpc>
                <a:spcPct val="100000"/>
              </a:lnSpc>
              <a:buFont typeface="Wingdings" panose="05000000000000000000" pitchFamily="2" charset="2"/>
              <a:buNone/>
            </a:pPr>
            <a:r>
              <a:rPr lang="en-US" altLang="zh-CN" sz="2800"/>
              <a:t>	         printf ("%d\t",i*j);</a:t>
            </a:r>
            <a:endParaRPr lang="zh-CN" altLang="zh-CN" sz="2800"/>
          </a:p>
          <a:p>
            <a:pPr>
              <a:lnSpc>
                <a:spcPct val="100000"/>
              </a:lnSpc>
              <a:buFont typeface="Wingdings" panose="05000000000000000000" pitchFamily="2" charset="2"/>
              <a:buNone/>
            </a:pPr>
            <a:r>
              <a:rPr lang="en-US" altLang="zh-CN" sz="2800"/>
              <a:t>        }  </a:t>
            </a:r>
            <a:endParaRPr lang="zh-CN" altLang="zh-CN" sz="2800"/>
          </a:p>
          <a:p>
            <a:pPr>
              <a:lnSpc>
                <a:spcPct val="100000"/>
              </a:lnSpc>
              <a:buFont typeface="Wingdings" panose="05000000000000000000" pitchFamily="2" charset="2"/>
              <a:buNone/>
            </a:pPr>
            <a:r>
              <a:rPr lang="en-US" altLang="zh-CN" sz="2800"/>
              <a:t>     printf("\n");	</a:t>
            </a:r>
            <a:endParaRPr lang="zh-CN" altLang="zh-CN" sz="2800"/>
          </a:p>
          <a:p>
            <a:pPr>
              <a:lnSpc>
                <a:spcPct val="100000"/>
              </a:lnSpc>
              <a:buFont typeface="Wingdings" panose="05000000000000000000" pitchFamily="2" charset="2"/>
              <a:buNone/>
            </a:pPr>
            <a:r>
              <a:rPr lang="en-US" altLang="zh-CN" sz="2800"/>
              <a:t>     return 0;</a:t>
            </a:r>
            <a:endParaRPr lang="zh-CN" altLang="zh-CN" sz="2800"/>
          </a:p>
          <a:p>
            <a:pPr>
              <a:lnSpc>
                <a:spcPct val="100000"/>
              </a:lnSpc>
              <a:buFont typeface="Wingdings" panose="05000000000000000000" pitchFamily="2" charset="2"/>
              <a:buNone/>
            </a:pPr>
            <a:r>
              <a:rPr lang="en-US" altLang="zh-CN" sz="2800"/>
              <a:t>}</a:t>
            </a:r>
            <a:endParaRPr lang="zh-CN" altLang="zh-CN" sz="2800"/>
          </a:p>
        </p:txBody>
      </p:sp>
      <p:sp>
        <p:nvSpPr>
          <p:cNvPr id="6" name="TextBox 5"/>
          <p:cNvSpPr txBox="1">
            <a:spLocks noChangeArrowheads="1"/>
          </p:cNvSpPr>
          <p:nvPr/>
        </p:nvSpPr>
        <p:spPr bwMode="auto">
          <a:xfrm>
            <a:off x="2286000" y="3643313"/>
            <a:ext cx="5214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a:solidFill>
                  <a:srgbClr val="00B050"/>
                </a:solidFill>
                <a:latin typeface="Arial" panose="020B0604020202020204" pitchFamily="34" charset="0"/>
              </a:rPr>
              <a:t>if (i==3 &amp;&amp; j==1) continue; </a:t>
            </a:r>
            <a:endParaRPr lang="zh-CN" altLang="en-US">
              <a:solidFill>
                <a:srgbClr val="00B050"/>
              </a:solidFill>
              <a:latin typeface="Arial" panose="020B0604020202020204" pitchFamily="34" charset="0"/>
            </a:endParaRPr>
          </a:p>
        </p:txBody>
      </p:sp>
      <p:sp>
        <p:nvSpPr>
          <p:cNvPr id="7" name="圆角矩形标注 6"/>
          <p:cNvSpPr>
            <a:spLocks noChangeArrowheads="1"/>
          </p:cNvSpPr>
          <p:nvPr/>
        </p:nvSpPr>
        <p:spPr bwMode="auto">
          <a:xfrm>
            <a:off x="0" y="1714500"/>
            <a:ext cx="3071813" cy="1000125"/>
          </a:xfrm>
          <a:prstGeom prst="wedgeRoundRectCallout">
            <a:avLst>
              <a:gd name="adj1" fmla="val 33093"/>
              <a:gd name="adj2" fmla="val -98815"/>
              <a:gd name="adj3" fmla="val 16667"/>
            </a:avLst>
          </a:prstGeom>
          <a:solidFill>
            <a:schemeClr val="accent1"/>
          </a:solidFill>
          <a:ln w="9525" algn="ctr">
            <a:solidFill>
              <a:schemeClr val="tx1"/>
            </a:solidFill>
            <a:miter lim="800000"/>
          </a:ln>
        </p:spPr>
        <p:txBody>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zh-CN" sz="2800">
                <a:solidFill>
                  <a:srgbClr val="FF0000"/>
                </a:solidFill>
                <a:latin typeface="Arial" panose="020B0604020202020204" pitchFamily="34" charset="0"/>
              </a:rPr>
              <a:t>原来第</a:t>
            </a:r>
            <a:r>
              <a:rPr lang="en-US" altLang="zh-CN" sz="2800">
                <a:solidFill>
                  <a:srgbClr val="FF0000"/>
                </a:solidFill>
                <a:latin typeface="Arial" panose="020B0604020202020204" pitchFamily="34" charset="0"/>
              </a:rPr>
              <a:t>3</a:t>
            </a:r>
            <a:r>
              <a:rPr lang="zh-CN" altLang="zh-CN" sz="2800">
                <a:solidFill>
                  <a:srgbClr val="FF0000"/>
                </a:solidFill>
                <a:latin typeface="Arial" panose="020B0604020202020204" pitchFamily="34" charset="0"/>
              </a:rPr>
              <a:t>行第</a:t>
            </a:r>
            <a:r>
              <a:rPr lang="en-US" altLang="zh-CN" sz="2800">
                <a:solidFill>
                  <a:srgbClr val="FF0000"/>
                </a:solidFill>
                <a:latin typeface="Arial" panose="020B0604020202020204" pitchFamily="34" charset="0"/>
              </a:rPr>
              <a:t>1</a:t>
            </a:r>
            <a:r>
              <a:rPr lang="zh-CN" altLang="zh-CN" sz="2800">
                <a:solidFill>
                  <a:srgbClr val="FF0000"/>
                </a:solidFill>
                <a:latin typeface="Arial" panose="020B0604020202020204" pitchFamily="34" charset="0"/>
              </a:rPr>
              <a:t>个数据</a:t>
            </a:r>
            <a:r>
              <a:rPr lang="en-US" altLang="zh-CN" sz="2800">
                <a:solidFill>
                  <a:srgbClr val="FF0000"/>
                </a:solidFill>
                <a:latin typeface="Arial" panose="020B0604020202020204" pitchFamily="34" charset="0"/>
              </a:rPr>
              <a:t>3</a:t>
            </a:r>
            <a:r>
              <a:rPr lang="zh-CN" altLang="zh-CN" sz="2800">
                <a:solidFill>
                  <a:srgbClr val="FF0000"/>
                </a:solidFill>
                <a:latin typeface="Arial" panose="020B0604020202020204" pitchFamily="34" charset="0"/>
              </a:rPr>
              <a:t>没有输出</a:t>
            </a:r>
            <a:endParaRPr lang="zh-CN" altLang="en-US" sz="2800">
              <a:solidFill>
                <a:srgbClr val="FF0000"/>
              </a:solidFill>
              <a:latin typeface="Arial" panose="020B0604020202020204" pitchFamily="34" charset="0"/>
            </a:endParaRPr>
          </a:p>
        </p:txBody>
      </p:sp>
      <p:pic>
        <p:nvPicPr>
          <p:cNvPr id="2" name="Picture 2" descr="pic5-6-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71750" y="0"/>
            <a:ext cx="6572250"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4" name="图片 7"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zh-CN" altLang="en-US"/>
              <a:t>输出图形</a:t>
            </a:r>
            <a:endParaRPr lang="zh-CN" altLang="en-US"/>
          </a:p>
        </p:txBody>
      </p:sp>
      <p:sp>
        <p:nvSpPr>
          <p:cNvPr id="69635" name="Rectangle 3"/>
          <p:cNvSpPr>
            <a:spLocks noGrp="1" noChangeArrowheads="1"/>
          </p:cNvSpPr>
          <p:nvPr>
            <p:ph type="body" idx="1"/>
          </p:nvPr>
        </p:nvSpPr>
        <p:spPr>
          <a:xfrm>
            <a:off x="539750" y="1628775"/>
            <a:ext cx="8153400" cy="1871663"/>
          </a:xfrm>
        </p:spPr>
        <p:txBody>
          <a:bodyPr/>
          <a:lstStyle/>
          <a:p>
            <a:r>
              <a:rPr lang="zh-CN" altLang="en-US"/>
              <a:t>输出以下图形（找规律）</a:t>
            </a:r>
            <a:endParaRPr lang="zh-CN" altLang="en-US"/>
          </a:p>
        </p:txBody>
      </p:sp>
      <p:pic>
        <p:nvPicPr>
          <p:cNvPr id="11469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0063" y="2571750"/>
            <a:ext cx="1368425" cy="131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6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5" y="2500313"/>
            <a:ext cx="1209675"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6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4813" y="2428875"/>
            <a:ext cx="1198562" cy="24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2250" y="2400300"/>
            <a:ext cx="18637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46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46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285875" y="652463"/>
            <a:ext cx="6572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5.8</a:t>
            </a: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循环程序举例</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76803" name="Rectangle 3"/>
          <p:cNvSpPr>
            <a:spLocks noGrp="1" noChangeArrowheads="1"/>
          </p:cNvSpPr>
          <p:nvPr>
            <p:ph type="body" idx="1"/>
          </p:nvPr>
        </p:nvSpPr>
        <p:spPr>
          <a:xfrm>
            <a:off x="642938" y="1785938"/>
            <a:ext cx="7643812" cy="2357437"/>
          </a:xfrm>
        </p:spPr>
        <p:txBody>
          <a:bodyPr/>
          <a:lstStyle/>
          <a:p>
            <a:pPr>
              <a:buFont typeface="Wingdings" panose="05000000000000000000" pitchFamily="2" charset="2"/>
              <a:buNone/>
            </a:pPr>
            <a:r>
              <a:rPr lang="en-US" altLang="zh-CN"/>
              <a:t>  </a:t>
            </a:r>
            <a:r>
              <a:rPr lang="zh-CN" altLang="zh-CN"/>
              <a:t>例</a:t>
            </a:r>
            <a:r>
              <a:rPr lang="en-US" altLang="zh-CN"/>
              <a:t>5.7</a:t>
            </a:r>
            <a:r>
              <a:rPr lang="zh-CN" altLang="zh-CN"/>
              <a:t>用</a:t>
            </a:r>
            <a:r>
              <a:rPr lang="en-US" altLang="zh-CN"/>
              <a:t>                        </a:t>
            </a:r>
            <a:r>
              <a:rPr lang="zh-CN" altLang="zh-CN"/>
              <a:t>公式求</a:t>
            </a:r>
            <a:r>
              <a:rPr lang="en-US" altLang="zh-CN"/>
              <a:t>    </a:t>
            </a:r>
            <a:r>
              <a:rPr lang="zh-CN" altLang="zh-CN"/>
              <a:t>的近似值，直到发现某一项的绝对值小于</a:t>
            </a:r>
            <a:r>
              <a:rPr lang="en-US" altLang="zh-CN"/>
              <a:t>10</a:t>
            </a:r>
            <a:r>
              <a:rPr lang="en-US" altLang="zh-CN" baseline="30000"/>
              <a:t>-6</a:t>
            </a:r>
            <a:r>
              <a:rPr lang="en-US" altLang="zh-CN"/>
              <a:t> </a:t>
            </a:r>
            <a:r>
              <a:rPr lang="zh-CN" altLang="zh-CN"/>
              <a:t>为止</a:t>
            </a:r>
            <a:r>
              <a:rPr lang="en-US" altLang="zh-CN"/>
              <a:t>(</a:t>
            </a:r>
            <a:r>
              <a:rPr lang="zh-CN" altLang="zh-CN"/>
              <a:t>该项不累计加</a:t>
            </a:r>
            <a:r>
              <a:rPr lang="en-US" altLang="zh-CN"/>
              <a:t>)</a:t>
            </a:r>
            <a:r>
              <a:rPr lang="zh-CN" altLang="zh-CN"/>
              <a:t>。</a:t>
            </a:r>
            <a:endParaRPr lang="en-US" altLang="zh-CN"/>
          </a:p>
        </p:txBody>
      </p:sp>
      <p:sp>
        <p:nvSpPr>
          <p:cNvPr id="7680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680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graphicFrame>
        <p:nvGraphicFramePr>
          <p:cNvPr id="76806" name="Object 1"/>
          <p:cNvGraphicFramePr>
            <a:graphicFrameLocks noChangeAspect="1"/>
          </p:cNvGraphicFramePr>
          <p:nvPr/>
        </p:nvGraphicFramePr>
        <p:xfrm>
          <a:off x="7215188" y="1857375"/>
          <a:ext cx="500062" cy="492125"/>
        </p:xfrm>
        <a:graphic>
          <a:graphicData uri="http://schemas.openxmlformats.org/presentationml/2006/ole">
            <mc:AlternateContent xmlns:mc="http://schemas.openxmlformats.org/markup-compatibility/2006">
              <mc:Choice xmlns:v="urn:schemas-microsoft-com:vml" Requires="v">
                <p:oleObj spid="_x0000_s76849" name="公式" r:id="rId1" imgW="139700" imgH="139700" progId="Equation.3">
                  <p:embed/>
                </p:oleObj>
              </mc:Choice>
              <mc:Fallback>
                <p:oleObj name="公式" r:id="rId1" imgW="139700" imgH="139700" progId="Equation.3">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5188" y="1857375"/>
                        <a:ext cx="5000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07"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6808"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graphicFrame>
        <p:nvGraphicFramePr>
          <p:cNvPr id="76809" name="Object 11"/>
          <p:cNvGraphicFramePr>
            <a:graphicFrameLocks noChangeAspect="1"/>
          </p:cNvGraphicFramePr>
          <p:nvPr/>
        </p:nvGraphicFramePr>
        <p:xfrm>
          <a:off x="2714625" y="1643063"/>
          <a:ext cx="3143250" cy="895350"/>
        </p:xfrm>
        <a:graphic>
          <a:graphicData uri="http://schemas.openxmlformats.org/presentationml/2006/ole">
            <mc:AlternateContent xmlns:mc="http://schemas.openxmlformats.org/markup-compatibility/2006">
              <mc:Choice xmlns:v="urn:schemas-microsoft-com:vml" Requires="v">
                <p:oleObj spid="_x0000_s76850" name="公式" r:id="rId3" imgW="1371600" imgH="393700" progId="Equation.3">
                  <p:embed/>
                </p:oleObj>
              </mc:Choice>
              <mc:Fallback>
                <p:oleObj name="公式" r:id="rId3" imgW="1371600" imgH="3937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25" y="1643063"/>
                        <a:ext cx="3143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6810" name="图片 9" descr="Untitled.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285875" y="652463"/>
            <a:ext cx="6572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5.8</a:t>
            </a: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循环程序举例</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77827" name="Rectangle 3"/>
          <p:cNvSpPr>
            <a:spLocks noGrp="1" noChangeArrowheads="1"/>
          </p:cNvSpPr>
          <p:nvPr>
            <p:ph type="body" idx="1"/>
          </p:nvPr>
        </p:nvSpPr>
        <p:spPr>
          <a:xfrm>
            <a:off x="642938" y="1571625"/>
            <a:ext cx="8001000" cy="3000375"/>
          </a:xfrm>
        </p:spPr>
        <p:txBody>
          <a:bodyPr/>
          <a:lstStyle/>
          <a:p>
            <a:r>
              <a:rPr lang="zh-CN" altLang="zh-CN"/>
              <a:t>解题思路：</a:t>
            </a:r>
            <a:endParaRPr lang="en-US" altLang="zh-CN"/>
          </a:p>
          <a:p>
            <a:pPr lvl="1"/>
            <a:r>
              <a:rPr lang="zh-CN" altLang="en-US" sz="3200"/>
              <a:t>求   </a:t>
            </a:r>
            <a:r>
              <a:rPr lang="zh-CN" altLang="zh-CN" sz="3200"/>
              <a:t>近似</a:t>
            </a:r>
            <a:r>
              <a:rPr lang="zh-CN" altLang="en-US" sz="3200"/>
              <a:t>值的</a:t>
            </a:r>
            <a:r>
              <a:rPr lang="zh-CN" altLang="zh-CN" sz="3200"/>
              <a:t>方法</a:t>
            </a:r>
            <a:r>
              <a:rPr lang="zh-CN" altLang="en-US" sz="3200"/>
              <a:t>很多，本题是</a:t>
            </a:r>
            <a:r>
              <a:rPr lang="zh-CN" altLang="zh-CN" sz="3200"/>
              <a:t>一种</a:t>
            </a:r>
            <a:endParaRPr lang="en-US" altLang="zh-CN" sz="3200"/>
          </a:p>
          <a:p>
            <a:pPr lvl="1"/>
            <a:r>
              <a:rPr lang="zh-CN" altLang="en-US" sz="3200"/>
              <a:t>其他方法：</a:t>
            </a:r>
            <a:endParaRPr lang="en-US" altLang="zh-CN" sz="3200"/>
          </a:p>
        </p:txBody>
      </p:sp>
      <p:sp>
        <p:nvSpPr>
          <p:cNvPr id="7782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782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graphicFrame>
        <p:nvGraphicFramePr>
          <p:cNvPr id="77830" name="Object 1"/>
          <p:cNvGraphicFramePr>
            <a:graphicFrameLocks noChangeAspect="1"/>
          </p:cNvGraphicFramePr>
          <p:nvPr/>
        </p:nvGraphicFramePr>
        <p:xfrm>
          <a:off x="1928813" y="2357438"/>
          <a:ext cx="500062" cy="492125"/>
        </p:xfrm>
        <a:graphic>
          <a:graphicData uri="http://schemas.openxmlformats.org/presentationml/2006/ole">
            <mc:AlternateContent xmlns:mc="http://schemas.openxmlformats.org/markup-compatibility/2006">
              <mc:Choice xmlns:v="urn:schemas-microsoft-com:vml" Requires="v">
                <p:oleObj spid="_x0000_s77916" name="公式" r:id="rId1" imgW="139700" imgH="139700" progId="Equation.3">
                  <p:embed/>
                </p:oleObj>
              </mc:Choice>
              <mc:Fallback>
                <p:oleObj name="公式" r:id="rId1" imgW="139700" imgH="139700" progId="Equation.3">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2357438"/>
                        <a:ext cx="5000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831"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7832"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graphicFrame>
        <p:nvGraphicFramePr>
          <p:cNvPr id="77833" name="Object 8"/>
          <p:cNvGraphicFramePr>
            <a:graphicFrameLocks noChangeAspect="1"/>
          </p:cNvGraphicFramePr>
          <p:nvPr/>
        </p:nvGraphicFramePr>
        <p:xfrm>
          <a:off x="2071688" y="4214813"/>
          <a:ext cx="3929062" cy="955675"/>
        </p:xfrm>
        <a:graphic>
          <a:graphicData uri="http://schemas.openxmlformats.org/presentationml/2006/ole">
            <mc:AlternateContent xmlns:mc="http://schemas.openxmlformats.org/markup-compatibility/2006">
              <mc:Choice xmlns:v="urn:schemas-microsoft-com:vml" Requires="v">
                <p:oleObj spid="_x0000_s77917" name="公式" r:id="rId3" imgW="1727200" imgH="419100" progId="Equation.3">
                  <p:embed/>
                </p:oleObj>
              </mc:Choice>
              <mc:Fallback>
                <p:oleObj name="公式" r:id="rId3" imgW="1727200" imgH="4191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1688" y="4214813"/>
                        <a:ext cx="3929062"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83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graphicFrame>
        <p:nvGraphicFramePr>
          <p:cNvPr id="77835" name="Object 10"/>
          <p:cNvGraphicFramePr>
            <a:graphicFrameLocks noChangeAspect="1"/>
          </p:cNvGraphicFramePr>
          <p:nvPr/>
        </p:nvGraphicFramePr>
        <p:xfrm>
          <a:off x="2143125" y="3571875"/>
          <a:ext cx="1000125" cy="803275"/>
        </p:xfrm>
        <a:graphic>
          <a:graphicData uri="http://schemas.openxmlformats.org/presentationml/2006/ole">
            <mc:AlternateContent xmlns:mc="http://schemas.openxmlformats.org/markup-compatibility/2006">
              <mc:Choice xmlns:v="urn:schemas-microsoft-com:vml" Requires="v">
                <p:oleObj spid="_x0000_s77918" name="公式" r:id="rId5" imgW="482600" imgH="393700" progId="Equation.3">
                  <p:embed/>
                </p:oleObj>
              </mc:Choice>
              <mc:Fallback>
                <p:oleObj name="公式" r:id="rId5" imgW="482600" imgH="3937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3125" y="3571875"/>
                        <a:ext cx="1000125"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836"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graphicFrame>
        <p:nvGraphicFramePr>
          <p:cNvPr id="77837" name="Object 12"/>
          <p:cNvGraphicFramePr>
            <a:graphicFrameLocks noChangeAspect="1"/>
          </p:cNvGraphicFramePr>
          <p:nvPr/>
        </p:nvGraphicFramePr>
        <p:xfrm>
          <a:off x="2000250" y="5214938"/>
          <a:ext cx="5618163" cy="1000125"/>
        </p:xfrm>
        <a:graphic>
          <a:graphicData uri="http://schemas.openxmlformats.org/presentationml/2006/ole">
            <mc:AlternateContent xmlns:mc="http://schemas.openxmlformats.org/markup-compatibility/2006">
              <mc:Choice xmlns:v="urn:schemas-microsoft-com:vml" Requires="v">
                <p:oleObj spid="_x0000_s77919" name="公式" r:id="rId7" imgW="2514600" imgH="444500" progId="Equation.3">
                  <p:embed/>
                </p:oleObj>
              </mc:Choice>
              <mc:Fallback>
                <p:oleObj name="公式" r:id="rId7" imgW="2514600" imgH="4445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0250" y="5214938"/>
                        <a:ext cx="5618163"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7838" name="图片 13" descr="Untitled.png">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7839" name="直接连接符 2"/>
          <p:cNvCxnSpPr>
            <a:cxnSpLocks noChangeShapeType="1"/>
          </p:cNvCxnSpPr>
          <p:nvPr/>
        </p:nvCxnSpPr>
        <p:spPr bwMode="auto">
          <a:xfrm>
            <a:off x="6823075" y="5373688"/>
            <a:ext cx="0" cy="287337"/>
          </a:xfrm>
          <a:prstGeom prst="line">
            <a:avLst/>
          </a:prstGeom>
          <a:noFill/>
          <a:ln w="9525" algn="ctr">
            <a:solidFill>
              <a:schemeClr val="tx1"/>
            </a:solidFill>
            <a:miter lim="800000"/>
          </a:ln>
          <a:extLst>
            <a:ext uri="{909E8E84-426E-40DD-AFC4-6F175D3DCCD1}">
              <a14:hiddenFill xmlns:a14="http://schemas.microsoft.com/office/drawing/2010/main">
                <a:noFill/>
              </a14:hiddenFill>
            </a:ext>
          </a:extLst>
        </p:spPr>
      </p:cxnSp>
    </p:spTree>
  </p:cSld>
  <p:clrMapOvr>
    <a:masterClrMapping/>
  </p:clrMapOvr>
  <p:transition spd="med">
    <p:blinds/>
  </p:transition>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285875" y="652463"/>
            <a:ext cx="6572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5.8</a:t>
            </a: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循环程序举例</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3079" name="Rectangle 3"/>
          <p:cNvSpPr>
            <a:spLocks noGrp="1" noChangeArrowheads="1"/>
          </p:cNvSpPr>
          <p:nvPr>
            <p:ph type="body" idx="1"/>
          </p:nvPr>
        </p:nvSpPr>
        <p:spPr>
          <a:xfrm>
            <a:off x="500063" y="2643188"/>
            <a:ext cx="7643812" cy="2357437"/>
          </a:xfrm>
        </p:spPr>
        <p:txBody>
          <a:bodyPr/>
          <a:lstStyle/>
          <a:p>
            <a:r>
              <a:rPr lang="zh-CN" altLang="zh-CN" sz="2800"/>
              <a:t>每项的分子都是</a:t>
            </a:r>
            <a:r>
              <a:rPr lang="en-US" altLang="zh-CN" sz="2800"/>
              <a:t>1</a:t>
            </a:r>
            <a:endParaRPr lang="en-US" altLang="zh-CN" sz="2800"/>
          </a:p>
          <a:p>
            <a:r>
              <a:rPr lang="zh-CN" altLang="zh-CN" sz="2800"/>
              <a:t>后一项的分母是前一项的分母加</a:t>
            </a:r>
            <a:r>
              <a:rPr lang="en-US" altLang="zh-CN" sz="2800"/>
              <a:t>2</a:t>
            </a:r>
            <a:endParaRPr lang="en-US" altLang="zh-CN" sz="2800"/>
          </a:p>
          <a:p>
            <a:r>
              <a:rPr lang="zh-CN" altLang="zh-CN" sz="2800"/>
              <a:t>第</a:t>
            </a:r>
            <a:r>
              <a:rPr lang="en-US" altLang="zh-CN" sz="2800"/>
              <a:t>1</a:t>
            </a:r>
            <a:r>
              <a:rPr lang="zh-CN" altLang="zh-CN" sz="2800"/>
              <a:t>项的符号为正，从第</a:t>
            </a:r>
            <a:r>
              <a:rPr lang="en-US" altLang="zh-CN" sz="2800"/>
              <a:t>2</a:t>
            </a:r>
            <a:r>
              <a:rPr lang="zh-CN" altLang="zh-CN" sz="2800"/>
              <a:t>项起，每一项的符号与前一项的符号相反</a:t>
            </a:r>
            <a:endParaRPr lang="en-US" altLang="zh-CN" sz="2800"/>
          </a:p>
        </p:txBody>
      </p:sp>
      <p:sp>
        <p:nvSpPr>
          <p:cNvPr id="7885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885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8854"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8855"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graphicFrame>
        <p:nvGraphicFramePr>
          <p:cNvPr id="78856" name="Object 11"/>
          <p:cNvGraphicFramePr>
            <a:graphicFrameLocks noChangeAspect="1"/>
          </p:cNvGraphicFramePr>
          <p:nvPr/>
        </p:nvGraphicFramePr>
        <p:xfrm>
          <a:off x="714375" y="1500188"/>
          <a:ext cx="3513138" cy="1000125"/>
        </p:xfrm>
        <a:graphic>
          <a:graphicData uri="http://schemas.openxmlformats.org/presentationml/2006/ole">
            <mc:AlternateContent xmlns:mc="http://schemas.openxmlformats.org/markup-compatibility/2006">
              <mc:Choice xmlns:v="urn:schemas-microsoft-com:vml" Requires="v">
                <p:oleObj spid="_x0000_s78920" name="公式" r:id="rId1" imgW="1371600" imgH="393700" progId="Equation.3">
                  <p:embed/>
                </p:oleObj>
              </mc:Choice>
              <mc:Fallback>
                <p:oleObj name="公式" r:id="rId1" imgW="1371600" imgH="393700" progId="Equation.3">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1500188"/>
                        <a:ext cx="351313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57"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graphicFrame>
        <p:nvGraphicFramePr>
          <p:cNvPr id="90117" name="Object 5"/>
          <p:cNvGraphicFramePr>
            <a:graphicFrameLocks noChangeAspect="1"/>
          </p:cNvGraphicFramePr>
          <p:nvPr/>
        </p:nvGraphicFramePr>
        <p:xfrm>
          <a:off x="2214563" y="5072063"/>
          <a:ext cx="428625" cy="1098550"/>
        </p:xfrm>
        <a:graphic>
          <a:graphicData uri="http://schemas.openxmlformats.org/presentationml/2006/ole">
            <mc:AlternateContent xmlns:mc="http://schemas.openxmlformats.org/markup-compatibility/2006">
              <mc:Choice xmlns:v="urn:schemas-microsoft-com:vml" Requires="v">
                <p:oleObj spid="_x0000_s78921" name="公式" r:id="rId3" imgW="152400" imgH="393700" progId="Equation.3">
                  <p:embed/>
                </p:oleObj>
              </mc:Choice>
              <mc:Fallback>
                <p:oleObj name="公式" r:id="rId3" imgW="152400" imgH="3937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4563" y="5072063"/>
                        <a:ext cx="42862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右箭头 12"/>
          <p:cNvSpPr>
            <a:spLocks noChangeArrowheads="1"/>
          </p:cNvSpPr>
          <p:nvPr/>
        </p:nvSpPr>
        <p:spPr bwMode="auto">
          <a:xfrm>
            <a:off x="3000375" y="5500688"/>
            <a:ext cx="1071563" cy="428625"/>
          </a:xfrm>
          <a:prstGeom prst="rightArrow">
            <a:avLst>
              <a:gd name="adj1" fmla="val 50000"/>
              <a:gd name="adj2" fmla="val 50000"/>
            </a:avLst>
          </a:prstGeom>
          <a:solidFill>
            <a:schemeClr val="accent1"/>
          </a:solidFill>
          <a:ln w="38100" algn="ctr">
            <a:solidFill>
              <a:srgbClr val="FF0000"/>
            </a:solidFill>
            <a:miter lim="800000"/>
          </a:ln>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8860"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graphicFrame>
        <p:nvGraphicFramePr>
          <p:cNvPr id="90119" name="Object 7"/>
          <p:cNvGraphicFramePr>
            <a:graphicFrameLocks noChangeAspect="1"/>
          </p:cNvGraphicFramePr>
          <p:nvPr/>
        </p:nvGraphicFramePr>
        <p:xfrm>
          <a:off x="4214813" y="5143500"/>
          <a:ext cx="1357312" cy="1090613"/>
        </p:xfrm>
        <a:graphic>
          <a:graphicData uri="http://schemas.openxmlformats.org/presentationml/2006/ole">
            <mc:AlternateContent xmlns:mc="http://schemas.openxmlformats.org/markup-compatibility/2006">
              <mc:Choice xmlns:v="urn:schemas-microsoft-com:vml" Requires="v">
                <p:oleObj spid="_x0000_s78922" name="公式" r:id="rId5" imgW="482600" imgH="393700" progId="Equation.3">
                  <p:embed/>
                </p:oleObj>
              </mc:Choice>
              <mc:Fallback>
                <p:oleObj name="公式" r:id="rId5" imgW="482600" imgH="3937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4813" y="5143500"/>
                        <a:ext cx="1357312"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8862" name="图片 13" descr="Untitled.png">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9">
                                            <p:txEl>
                                              <p:pRg st="0" end="0"/>
                                            </p:txEl>
                                          </p:spTgt>
                                        </p:tgtEl>
                                        <p:attrNameLst>
                                          <p:attrName>style.visibility</p:attrName>
                                        </p:attrNameLst>
                                      </p:cBhvr>
                                      <p:to>
                                        <p:strVal val="visible"/>
                                      </p:to>
                                    </p:set>
                                    <p:animEffect transition="in" filter="blinds(horizontal)">
                                      <p:cBhvr>
                                        <p:cTn id="7" dur="500"/>
                                        <p:tgtEl>
                                          <p:spTgt spid="30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9">
                                            <p:txEl>
                                              <p:pRg st="1" end="1"/>
                                            </p:txEl>
                                          </p:spTgt>
                                        </p:tgtEl>
                                        <p:attrNameLst>
                                          <p:attrName>style.visibility</p:attrName>
                                        </p:attrNameLst>
                                      </p:cBhvr>
                                      <p:to>
                                        <p:strVal val="visible"/>
                                      </p:to>
                                    </p:set>
                                    <p:animEffect transition="in" filter="blinds(horizontal)">
                                      <p:cBhvr>
                                        <p:cTn id="12" dur="500"/>
                                        <p:tgtEl>
                                          <p:spTgt spid="30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9">
                                            <p:txEl>
                                              <p:pRg st="2" end="2"/>
                                            </p:txEl>
                                          </p:spTgt>
                                        </p:tgtEl>
                                        <p:attrNameLst>
                                          <p:attrName>style.visibility</p:attrName>
                                        </p:attrNameLst>
                                      </p:cBhvr>
                                      <p:to>
                                        <p:strVal val="visible"/>
                                      </p:to>
                                    </p:set>
                                    <p:animEffect transition="in" filter="blinds(horizontal)">
                                      <p:cBhvr>
                                        <p:cTn id="17" dur="500"/>
                                        <p:tgtEl>
                                          <p:spTgt spid="30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0117"/>
                                        </p:tgtEl>
                                        <p:attrNameLst>
                                          <p:attrName>style.visibility</p:attrName>
                                        </p:attrNameLst>
                                      </p:cBhvr>
                                      <p:to>
                                        <p:strVal val="visible"/>
                                      </p:to>
                                    </p:set>
                                    <p:animEffect transition="in" filter="blinds(horizontal)">
                                      <p:cBhvr>
                                        <p:cTn id="22" dur="500"/>
                                        <p:tgtEl>
                                          <p:spTgt spid="90117"/>
                                        </p:tgtEl>
                                      </p:cBhvr>
                                    </p:animEffect>
                                  </p:childTnLst>
                                </p:cTn>
                              </p:par>
                            </p:childTnLst>
                          </p:cTn>
                        </p:par>
                        <p:par>
                          <p:cTn id="23" fill="hold">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linds(horizontal)">
                                      <p:cBhvr>
                                        <p:cTn id="26" dur="500"/>
                                        <p:tgtEl>
                                          <p:spTgt spid="13"/>
                                        </p:tgtEl>
                                      </p:cBhvr>
                                    </p:animEffect>
                                  </p:childTnLst>
                                </p:cTn>
                              </p:par>
                            </p:childTnLst>
                          </p:cTn>
                        </p:par>
                        <p:par>
                          <p:cTn id="27" fill="hold">
                            <p:stCondLst>
                              <p:cond delay="1000"/>
                            </p:stCondLst>
                            <p:childTnLst>
                              <p:par>
                                <p:cTn id="28" presetID="3" presetClass="entr" presetSubtype="10" fill="hold" nodeType="afterEffect">
                                  <p:stCondLst>
                                    <p:cond delay="0"/>
                                  </p:stCondLst>
                                  <p:childTnLst>
                                    <p:set>
                                      <p:cBhvr>
                                        <p:cTn id="29" dur="1" fill="hold">
                                          <p:stCondLst>
                                            <p:cond delay="0"/>
                                          </p:stCondLst>
                                        </p:cTn>
                                        <p:tgtEl>
                                          <p:spTgt spid="90119"/>
                                        </p:tgtEl>
                                        <p:attrNameLst>
                                          <p:attrName>style.visibility</p:attrName>
                                        </p:attrNameLst>
                                      </p:cBhvr>
                                      <p:to>
                                        <p:strVal val="visible"/>
                                      </p:to>
                                    </p:set>
                                    <p:animEffect transition="in" filter="blinds(horizontal)">
                                      <p:cBhvr>
                                        <p:cTn id="30" dur="500"/>
                                        <p:tgtEl>
                                          <p:spTgt spid="90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6" name="直接箭头连接符 5"/>
          <p:cNvCxnSpPr>
            <a:cxnSpLocks noChangeShapeType="1"/>
          </p:cNvCxnSpPr>
          <p:nvPr/>
        </p:nvCxnSpPr>
        <p:spPr bwMode="auto">
          <a:xfrm rot="16200000" flipH="1">
            <a:off x="2857500" y="642938"/>
            <a:ext cx="42862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sp>
        <p:nvSpPr>
          <p:cNvPr id="7" name="流程图: 过程 6"/>
          <p:cNvSpPr>
            <a:spLocks noChangeArrowheads="1"/>
          </p:cNvSpPr>
          <p:nvPr/>
        </p:nvSpPr>
        <p:spPr bwMode="auto">
          <a:xfrm>
            <a:off x="2025650" y="857250"/>
            <a:ext cx="2071688" cy="500063"/>
          </a:xfrm>
          <a:prstGeom prst="flowChartProcess">
            <a:avLst/>
          </a:prstGeom>
          <a:solidFill>
            <a:schemeClr val="accent1"/>
          </a:solidFill>
          <a:ln w="38100" algn="ctr">
            <a:solidFill>
              <a:schemeClr val="tx1"/>
            </a:solidFill>
            <a:miter lim="800000"/>
          </a:ln>
        </p:spPr>
        <p:txBody>
          <a:bodyPr wrap="none" lIns="0" tIns="0" rIns="0" bIns="0"/>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latin typeface="Arial" panose="020B0604020202020204" pitchFamily="34" charset="0"/>
              </a:rPr>
              <a:t>i=1</a:t>
            </a:r>
            <a:endParaRPr lang="zh-CN" altLang="en-US" sz="2800">
              <a:latin typeface="Arial" panose="020B0604020202020204" pitchFamily="34" charset="0"/>
            </a:endParaRPr>
          </a:p>
        </p:txBody>
      </p:sp>
      <p:cxnSp>
        <p:nvCxnSpPr>
          <p:cNvPr id="8" name="直接箭头连接符 7"/>
          <p:cNvCxnSpPr>
            <a:cxnSpLocks noChangeShapeType="1"/>
          </p:cNvCxnSpPr>
          <p:nvPr/>
        </p:nvCxnSpPr>
        <p:spPr bwMode="auto">
          <a:xfrm rot="16200000" flipH="1">
            <a:off x="2893219" y="1535907"/>
            <a:ext cx="357187"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sp>
        <p:nvSpPr>
          <p:cNvPr id="9" name="流程图: 决策 8"/>
          <p:cNvSpPr>
            <a:spLocks noChangeArrowheads="1"/>
          </p:cNvSpPr>
          <p:nvPr/>
        </p:nvSpPr>
        <p:spPr bwMode="auto">
          <a:xfrm>
            <a:off x="1714500" y="1668463"/>
            <a:ext cx="2714625" cy="714375"/>
          </a:xfrm>
          <a:prstGeom prst="flowChartDecision">
            <a:avLst/>
          </a:prstGeom>
          <a:solidFill>
            <a:schemeClr val="accent1"/>
          </a:solidFill>
          <a:ln w="38100" algn="ctr">
            <a:solidFill>
              <a:schemeClr val="tx1"/>
            </a:solidFill>
            <a:miter lim="800000"/>
          </a:ln>
        </p:spPr>
        <p:txBody>
          <a:bodyPr wrap="none" lIns="0" tIns="0" rIns="0" bIns="0"/>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latin typeface="Arial" panose="020B0604020202020204" pitchFamily="34" charset="0"/>
              </a:rPr>
              <a:t>i</a:t>
            </a:r>
            <a:r>
              <a:rPr lang="zh-CN" altLang="zh-CN" sz="2800" b="0">
                <a:latin typeface="Arial" panose="020B0604020202020204" pitchFamily="34" charset="0"/>
              </a:rPr>
              <a:t>≤</a:t>
            </a:r>
            <a:r>
              <a:rPr lang="en-US" altLang="zh-CN" sz="2800" b="0">
                <a:latin typeface="Arial" panose="020B0604020202020204" pitchFamily="34" charset="0"/>
              </a:rPr>
              <a:t>5</a:t>
            </a:r>
            <a:r>
              <a:rPr lang="en-US" altLang="zh-CN" sz="2800">
                <a:latin typeface="Arial" panose="020B0604020202020204" pitchFamily="34" charset="0"/>
              </a:rPr>
              <a:t>0</a:t>
            </a:r>
            <a:endParaRPr lang="zh-CN" altLang="en-US" sz="2800">
              <a:latin typeface="Arial" panose="020B0604020202020204" pitchFamily="34" charset="0"/>
            </a:endParaRPr>
          </a:p>
        </p:txBody>
      </p:sp>
      <p:sp>
        <p:nvSpPr>
          <p:cNvPr id="10" name="平行四边形 9"/>
          <p:cNvSpPr>
            <a:spLocks noChangeArrowheads="1"/>
          </p:cNvSpPr>
          <p:nvPr/>
        </p:nvSpPr>
        <p:spPr bwMode="auto">
          <a:xfrm>
            <a:off x="1285875" y="2714625"/>
            <a:ext cx="3571875" cy="500063"/>
          </a:xfrm>
          <a:prstGeom prst="parallelogram">
            <a:avLst>
              <a:gd name="adj" fmla="val 25000"/>
            </a:avLst>
          </a:prstGeom>
          <a:solidFill>
            <a:schemeClr val="accent1"/>
          </a:solidFill>
          <a:ln w="38100" algn="ctr">
            <a:solidFill>
              <a:schemeClr val="tx1"/>
            </a:solidFill>
            <a:miter lim="800000"/>
          </a:ln>
        </p:spPr>
        <p:txBody>
          <a:bodyPr wrap="none" lIns="0" tIns="0" rIns="0" bIns="0"/>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latin typeface="Arial" panose="020B0604020202020204" pitchFamily="34" charset="0"/>
              </a:rPr>
              <a:t>输入一个学生成绩</a:t>
            </a:r>
            <a:endParaRPr lang="zh-CN" altLang="en-US" sz="2800">
              <a:latin typeface="Arial" panose="020B0604020202020204" pitchFamily="34" charset="0"/>
            </a:endParaRPr>
          </a:p>
        </p:txBody>
      </p:sp>
      <p:cxnSp>
        <p:nvCxnSpPr>
          <p:cNvPr id="11" name="直接箭头连接符 10"/>
          <p:cNvCxnSpPr>
            <a:cxnSpLocks noChangeShapeType="1"/>
          </p:cNvCxnSpPr>
          <p:nvPr/>
        </p:nvCxnSpPr>
        <p:spPr bwMode="auto">
          <a:xfrm rot="16200000" flipH="1">
            <a:off x="2893219" y="2536032"/>
            <a:ext cx="357187"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16" name="直接箭头连接符 15"/>
          <p:cNvCxnSpPr>
            <a:cxnSpLocks noChangeShapeType="1"/>
          </p:cNvCxnSpPr>
          <p:nvPr/>
        </p:nvCxnSpPr>
        <p:spPr bwMode="auto">
          <a:xfrm rot="16200000" flipH="1">
            <a:off x="2903537" y="3429001"/>
            <a:ext cx="42862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sp>
        <p:nvSpPr>
          <p:cNvPr id="17" name="流程图: 过程 16"/>
          <p:cNvSpPr>
            <a:spLocks noChangeArrowheads="1"/>
          </p:cNvSpPr>
          <p:nvPr/>
        </p:nvSpPr>
        <p:spPr bwMode="auto">
          <a:xfrm>
            <a:off x="1214438" y="3643313"/>
            <a:ext cx="3857625" cy="500062"/>
          </a:xfrm>
          <a:prstGeom prst="flowChartProcess">
            <a:avLst/>
          </a:prstGeom>
          <a:solidFill>
            <a:schemeClr val="accent1"/>
          </a:solidFill>
          <a:ln w="38100" algn="ctr">
            <a:solidFill>
              <a:schemeClr val="tx1"/>
            </a:solidFill>
            <a:miter lim="800000"/>
          </a:ln>
        </p:spPr>
        <p:txBody>
          <a:bodyPr wrap="none" lIns="0" tIns="0" rIns="0" bIns="0"/>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latin typeface="Arial" panose="020B0604020202020204" pitchFamily="34" charset="0"/>
              </a:rPr>
              <a:t>求一个学生平均成绩</a:t>
            </a:r>
            <a:endParaRPr lang="zh-CN" altLang="en-US" sz="2800">
              <a:latin typeface="Arial" panose="020B0604020202020204" pitchFamily="34" charset="0"/>
            </a:endParaRPr>
          </a:p>
        </p:txBody>
      </p:sp>
      <p:sp>
        <p:nvSpPr>
          <p:cNvPr id="20" name="平行四边形 19"/>
          <p:cNvSpPr>
            <a:spLocks noChangeArrowheads="1"/>
          </p:cNvSpPr>
          <p:nvPr/>
        </p:nvSpPr>
        <p:spPr bwMode="auto">
          <a:xfrm>
            <a:off x="966788" y="4475163"/>
            <a:ext cx="4357687" cy="500062"/>
          </a:xfrm>
          <a:prstGeom prst="parallelogram">
            <a:avLst>
              <a:gd name="adj" fmla="val 25013"/>
            </a:avLst>
          </a:prstGeom>
          <a:solidFill>
            <a:schemeClr val="accent1"/>
          </a:solidFill>
          <a:ln w="38100" algn="ctr">
            <a:solidFill>
              <a:schemeClr val="tx1"/>
            </a:solidFill>
            <a:miter lim="800000"/>
          </a:ln>
        </p:spPr>
        <p:txBody>
          <a:bodyPr wrap="none" lIns="0" tIns="0" rIns="0" bIns="0"/>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latin typeface="Arial" panose="020B0604020202020204" pitchFamily="34" charset="0"/>
              </a:rPr>
              <a:t>输出一个学生平均成绩</a:t>
            </a:r>
            <a:endParaRPr lang="zh-CN" altLang="en-US" sz="2800">
              <a:latin typeface="Arial" panose="020B0604020202020204" pitchFamily="34" charset="0"/>
            </a:endParaRPr>
          </a:p>
        </p:txBody>
      </p:sp>
      <p:cxnSp>
        <p:nvCxnSpPr>
          <p:cNvPr id="21" name="直接箭头连接符 20"/>
          <p:cNvCxnSpPr>
            <a:cxnSpLocks noChangeShapeType="1"/>
          </p:cNvCxnSpPr>
          <p:nvPr/>
        </p:nvCxnSpPr>
        <p:spPr bwMode="auto">
          <a:xfrm rot="16200000" flipH="1">
            <a:off x="2964656" y="4321969"/>
            <a:ext cx="357188"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22" name="直接箭头连接符 21"/>
          <p:cNvCxnSpPr>
            <a:cxnSpLocks noChangeShapeType="1"/>
          </p:cNvCxnSpPr>
          <p:nvPr/>
        </p:nvCxnSpPr>
        <p:spPr bwMode="auto">
          <a:xfrm rot="16200000" flipH="1">
            <a:off x="2928937" y="5214938"/>
            <a:ext cx="42862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sp>
        <p:nvSpPr>
          <p:cNvPr id="23" name="流程图: 过程 22"/>
          <p:cNvSpPr>
            <a:spLocks noChangeArrowheads="1"/>
          </p:cNvSpPr>
          <p:nvPr/>
        </p:nvSpPr>
        <p:spPr bwMode="auto">
          <a:xfrm>
            <a:off x="2097088" y="5429250"/>
            <a:ext cx="2071687" cy="500063"/>
          </a:xfrm>
          <a:prstGeom prst="flowChartProcess">
            <a:avLst/>
          </a:prstGeom>
          <a:solidFill>
            <a:schemeClr val="accent1"/>
          </a:solidFill>
          <a:ln w="38100" algn="ctr">
            <a:solidFill>
              <a:schemeClr val="tx1"/>
            </a:solidFill>
            <a:miter lim="800000"/>
          </a:ln>
        </p:spPr>
        <p:txBody>
          <a:bodyPr wrap="none" lIns="0" tIns="0" rIns="0" bIns="0"/>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latin typeface="Arial" panose="020B0604020202020204" pitchFamily="34" charset="0"/>
              </a:rPr>
              <a:t>i</a:t>
            </a:r>
            <a:r>
              <a:rPr lang="zh-CN" altLang="en-US" sz="2800">
                <a:latin typeface="Arial" panose="020B0604020202020204" pitchFamily="34" charset="0"/>
              </a:rPr>
              <a:t>增</a:t>
            </a:r>
            <a:r>
              <a:rPr lang="en-US" altLang="zh-CN" sz="2800">
                <a:latin typeface="Arial" panose="020B0604020202020204" pitchFamily="34" charset="0"/>
              </a:rPr>
              <a:t>1</a:t>
            </a:r>
            <a:endParaRPr lang="zh-CN" altLang="en-US" sz="2800">
              <a:latin typeface="Arial" panose="020B0604020202020204" pitchFamily="34" charset="0"/>
            </a:endParaRPr>
          </a:p>
        </p:txBody>
      </p:sp>
      <p:cxnSp>
        <p:nvCxnSpPr>
          <p:cNvPr id="24" name="直接连接符 23"/>
          <p:cNvCxnSpPr>
            <a:cxnSpLocks noChangeShapeType="1"/>
          </p:cNvCxnSpPr>
          <p:nvPr/>
        </p:nvCxnSpPr>
        <p:spPr bwMode="auto">
          <a:xfrm>
            <a:off x="857250" y="6215063"/>
            <a:ext cx="228600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26" name="直接连接符 25"/>
          <p:cNvCxnSpPr>
            <a:cxnSpLocks noChangeShapeType="1"/>
          </p:cNvCxnSpPr>
          <p:nvPr/>
        </p:nvCxnSpPr>
        <p:spPr bwMode="auto">
          <a:xfrm rot="5400000" flipH="1" flipV="1">
            <a:off x="3000375" y="6072188"/>
            <a:ext cx="28575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28" name="直接连接符 27"/>
          <p:cNvCxnSpPr>
            <a:cxnSpLocks noChangeShapeType="1"/>
          </p:cNvCxnSpPr>
          <p:nvPr/>
        </p:nvCxnSpPr>
        <p:spPr bwMode="auto">
          <a:xfrm rot="5400000" flipH="1" flipV="1">
            <a:off x="-1500188" y="3857626"/>
            <a:ext cx="4714875"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31" name="直接箭头连接符 30"/>
          <p:cNvCxnSpPr>
            <a:cxnSpLocks noChangeShapeType="1"/>
          </p:cNvCxnSpPr>
          <p:nvPr/>
        </p:nvCxnSpPr>
        <p:spPr bwMode="auto">
          <a:xfrm>
            <a:off x="857250" y="1500188"/>
            <a:ext cx="2214563"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35" name="直接连接符 34"/>
          <p:cNvCxnSpPr>
            <a:cxnSpLocks noChangeShapeType="1"/>
          </p:cNvCxnSpPr>
          <p:nvPr/>
        </p:nvCxnSpPr>
        <p:spPr bwMode="auto">
          <a:xfrm>
            <a:off x="4425950" y="2025650"/>
            <a:ext cx="1000125"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36" name="直接连接符 35"/>
          <p:cNvCxnSpPr>
            <a:cxnSpLocks noChangeShapeType="1"/>
          </p:cNvCxnSpPr>
          <p:nvPr/>
        </p:nvCxnSpPr>
        <p:spPr bwMode="auto">
          <a:xfrm rot="5400000" flipH="1" flipV="1">
            <a:off x="3237706" y="4191794"/>
            <a:ext cx="4357688"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38" name="直接连接符 37"/>
          <p:cNvCxnSpPr>
            <a:cxnSpLocks noChangeShapeType="1"/>
          </p:cNvCxnSpPr>
          <p:nvPr/>
        </p:nvCxnSpPr>
        <p:spPr bwMode="auto">
          <a:xfrm>
            <a:off x="3143250" y="6357938"/>
            <a:ext cx="228600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40" name="直接箭头连接符 39"/>
          <p:cNvCxnSpPr>
            <a:cxnSpLocks noChangeShapeType="1"/>
          </p:cNvCxnSpPr>
          <p:nvPr/>
        </p:nvCxnSpPr>
        <p:spPr bwMode="auto">
          <a:xfrm rot="16200000" flipH="1">
            <a:off x="2928937" y="6572251"/>
            <a:ext cx="42862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sp>
        <p:nvSpPr>
          <p:cNvPr id="42" name="TextBox 41"/>
          <p:cNvSpPr txBox="1">
            <a:spLocks noChangeArrowheads="1"/>
          </p:cNvSpPr>
          <p:nvPr/>
        </p:nvSpPr>
        <p:spPr bwMode="auto">
          <a:xfrm>
            <a:off x="3173413" y="2262188"/>
            <a:ext cx="500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latin typeface="Arial" panose="020B0604020202020204" pitchFamily="34" charset="0"/>
              </a:rPr>
              <a:t>Y</a:t>
            </a:r>
            <a:endParaRPr lang="zh-CN" altLang="en-US" sz="2800">
              <a:latin typeface="Arial" panose="020B0604020202020204" pitchFamily="34" charset="0"/>
            </a:endParaRPr>
          </a:p>
        </p:txBody>
      </p:sp>
      <p:sp>
        <p:nvSpPr>
          <p:cNvPr id="43" name="TextBox 42"/>
          <p:cNvSpPr txBox="1">
            <a:spLocks noChangeArrowheads="1"/>
          </p:cNvSpPr>
          <p:nvPr/>
        </p:nvSpPr>
        <p:spPr bwMode="auto">
          <a:xfrm>
            <a:off x="4572000" y="1500188"/>
            <a:ext cx="500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latin typeface="Arial" panose="020B0604020202020204" pitchFamily="34" charset="0"/>
              </a:rPr>
              <a:t>N</a:t>
            </a:r>
            <a:endParaRPr lang="zh-CN" altLang="en-US" sz="2800">
              <a:latin typeface="Arial" panose="020B0604020202020204" pitchFamily="34" charset="0"/>
            </a:endParaRPr>
          </a:p>
        </p:txBody>
      </p:sp>
      <p:sp>
        <p:nvSpPr>
          <p:cNvPr id="44" name="TextBox 43"/>
          <p:cNvSpPr txBox="1">
            <a:spLocks noChangeArrowheads="1"/>
          </p:cNvSpPr>
          <p:nvPr/>
        </p:nvSpPr>
        <p:spPr bwMode="auto">
          <a:xfrm>
            <a:off x="4572000" y="701675"/>
            <a:ext cx="43576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en-US">
                <a:solidFill>
                  <a:srgbClr val="FF0000"/>
                </a:solidFill>
                <a:latin typeface="Arial" panose="020B0604020202020204" pitchFamily="34" charset="0"/>
              </a:rPr>
              <a:t>用</a:t>
            </a:r>
            <a:r>
              <a:rPr lang="en-US" altLang="zh-CN">
                <a:solidFill>
                  <a:srgbClr val="FF0000"/>
                </a:solidFill>
                <a:latin typeface="Arial" panose="020B0604020202020204" pitchFamily="34" charset="0"/>
              </a:rPr>
              <a:t>while</a:t>
            </a:r>
            <a:r>
              <a:rPr lang="zh-CN" altLang="en-US">
                <a:solidFill>
                  <a:srgbClr val="FF0000"/>
                </a:solidFill>
                <a:latin typeface="Arial" panose="020B0604020202020204" pitchFamily="34" charset="0"/>
              </a:rPr>
              <a:t>循环结构实现</a:t>
            </a:r>
            <a:endParaRPr lang="zh-CN" altLang="en-US">
              <a:solidFill>
                <a:srgbClr val="FF0000"/>
              </a:solidFill>
              <a:latin typeface="Arial" panose="020B0604020202020204" pitchFamily="34" charset="0"/>
            </a:endParaRPr>
          </a:p>
        </p:txBody>
      </p:sp>
      <p:sp>
        <p:nvSpPr>
          <p:cNvPr id="45" name="矩形 44"/>
          <p:cNvSpPr>
            <a:spLocks noChangeArrowheads="1"/>
          </p:cNvSpPr>
          <p:nvPr/>
        </p:nvSpPr>
        <p:spPr bwMode="auto">
          <a:xfrm>
            <a:off x="500063" y="1428750"/>
            <a:ext cx="5214937" cy="5214938"/>
          </a:xfrm>
          <a:prstGeom prst="rect">
            <a:avLst/>
          </a:prstGeom>
          <a:noFill/>
          <a:ln w="38100"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49" name="Rectangle 3"/>
          <p:cNvSpPr txBox="1">
            <a:spLocks noChangeArrowheads="1"/>
          </p:cNvSpPr>
          <p:nvPr/>
        </p:nvSpPr>
        <p:spPr bwMode="auto">
          <a:xfrm>
            <a:off x="6000750" y="1785938"/>
            <a:ext cx="2714625" cy="4214812"/>
          </a:xfrm>
          <a:prstGeom prst="rect">
            <a:avLst/>
          </a:prstGeom>
          <a:noFill/>
          <a:ln w="9525">
            <a:noFill/>
            <a:miter lim="800000"/>
          </a:ln>
        </p:spPr>
        <p:txBody>
          <a:bodyPr/>
          <a:lstStyle/>
          <a:p>
            <a:pPr marL="342900" indent="-342900" eaLnBrk="0" hangingPunct="0">
              <a:lnSpc>
                <a:spcPct val="120000"/>
              </a:lnSpc>
              <a:spcBef>
                <a:spcPct val="20000"/>
              </a:spcBef>
              <a:defRPr/>
            </a:pPr>
            <a:r>
              <a:rPr lang="en-US" altLang="zh-CN" sz="3200" b="1" dirty="0">
                <a:solidFill>
                  <a:srgbClr val="00B050"/>
                </a:solidFill>
                <a:latin typeface="Arial" panose="020B0604020202020204" pitchFamily="34" charset="0"/>
              </a:rPr>
              <a:t>while</a:t>
            </a:r>
            <a:r>
              <a:rPr lang="en-US" altLang="zh-CN" sz="3200" b="1" dirty="0">
                <a:latin typeface="Arial" panose="020B0604020202020204" pitchFamily="34" charset="0"/>
              </a:rPr>
              <a:t>(</a:t>
            </a:r>
            <a:r>
              <a:rPr lang="en-US" altLang="zh-CN" sz="3200" b="1" dirty="0" err="1">
                <a:latin typeface="Arial" panose="020B0604020202020204" pitchFamily="34" charset="0"/>
              </a:rPr>
              <a:t>i</a:t>
            </a:r>
            <a:r>
              <a:rPr lang="en-US" altLang="zh-CN" sz="3200" b="1" dirty="0">
                <a:latin typeface="Arial" panose="020B0604020202020204" pitchFamily="34" charset="0"/>
              </a:rPr>
              <a:t>&lt;=50)</a:t>
            </a:r>
            <a:endParaRPr lang="en-US" altLang="zh-CN" sz="3200" b="1" dirty="0">
              <a:latin typeface="Arial" panose="020B0604020202020204" pitchFamily="34" charset="0"/>
            </a:endParaRPr>
          </a:p>
          <a:p>
            <a:pPr marL="342900" indent="-342900" eaLnBrk="0" hangingPunct="0">
              <a:lnSpc>
                <a:spcPct val="120000"/>
              </a:lnSpc>
              <a:spcBef>
                <a:spcPct val="20000"/>
              </a:spcBef>
              <a:defRPr/>
            </a:pPr>
            <a:r>
              <a:rPr lang="en-US" altLang="zh-CN" sz="3200" b="1" dirty="0">
                <a:latin typeface="Arial" panose="020B0604020202020204" pitchFamily="34" charset="0"/>
              </a:rPr>
              <a:t>{ </a:t>
            </a:r>
            <a:r>
              <a:rPr lang="en-US" altLang="zh-CN" sz="3200" b="1" dirty="0" err="1">
                <a:latin typeface="Arial" panose="020B0604020202020204" pitchFamily="34" charset="0"/>
              </a:rPr>
              <a:t>scanf</a:t>
            </a:r>
            <a:r>
              <a:rPr lang="en-US" altLang="zh-CN" sz="3200" b="1" dirty="0">
                <a:latin typeface="Arial" panose="020B0604020202020204" pitchFamily="34" charset="0"/>
              </a:rPr>
              <a:t>…… ;</a:t>
            </a:r>
            <a:endParaRPr lang="en-US" altLang="zh-CN" sz="3200" b="1" dirty="0">
              <a:latin typeface="Arial" panose="020B0604020202020204" pitchFamily="34" charset="0"/>
            </a:endParaRPr>
          </a:p>
          <a:p>
            <a:pPr marL="342900" indent="-342900" eaLnBrk="0" hangingPunct="0">
              <a:lnSpc>
                <a:spcPct val="120000"/>
              </a:lnSpc>
              <a:spcBef>
                <a:spcPct val="20000"/>
              </a:spcBef>
              <a:defRPr/>
            </a:pPr>
            <a:r>
              <a:rPr lang="en-US" altLang="zh-CN" sz="3200" b="1" dirty="0">
                <a:latin typeface="Arial" panose="020B0604020202020204" pitchFamily="34" charset="0"/>
              </a:rPr>
              <a:t>  aver=…… ;</a:t>
            </a:r>
            <a:endParaRPr lang="en-US" altLang="zh-CN" sz="3200" b="1" dirty="0">
              <a:latin typeface="Arial" panose="020B0604020202020204" pitchFamily="34" charset="0"/>
            </a:endParaRPr>
          </a:p>
          <a:p>
            <a:pPr marL="342900" indent="-342900" eaLnBrk="0" hangingPunct="0">
              <a:lnSpc>
                <a:spcPct val="120000"/>
              </a:lnSpc>
              <a:spcBef>
                <a:spcPct val="20000"/>
              </a:spcBef>
              <a:defRPr/>
            </a:pPr>
            <a:r>
              <a:rPr lang="en-US" altLang="zh-CN" sz="3200" b="1" dirty="0">
                <a:latin typeface="Arial" panose="020B0604020202020204" pitchFamily="34" charset="0"/>
              </a:rPr>
              <a:t>  </a:t>
            </a:r>
            <a:r>
              <a:rPr lang="en-US" altLang="zh-CN" sz="3200" b="1" dirty="0" err="1">
                <a:latin typeface="Arial" panose="020B0604020202020204" pitchFamily="34" charset="0"/>
              </a:rPr>
              <a:t>printf</a:t>
            </a:r>
            <a:r>
              <a:rPr lang="en-US" altLang="zh-CN" sz="3200" b="1" dirty="0">
                <a:latin typeface="Arial" panose="020B0604020202020204" pitchFamily="34" charset="0"/>
              </a:rPr>
              <a:t>…… ;</a:t>
            </a:r>
            <a:endParaRPr lang="en-US" altLang="zh-CN" sz="3200" b="1" dirty="0">
              <a:latin typeface="Arial" panose="020B0604020202020204" pitchFamily="34" charset="0"/>
            </a:endParaRPr>
          </a:p>
          <a:p>
            <a:pPr marL="342900" indent="-342900" eaLnBrk="0" hangingPunct="0">
              <a:lnSpc>
                <a:spcPct val="120000"/>
              </a:lnSpc>
              <a:spcBef>
                <a:spcPct val="20000"/>
              </a:spcBef>
              <a:defRPr/>
            </a:pPr>
            <a:r>
              <a:rPr lang="en-US" altLang="zh-CN" sz="3200" b="1" dirty="0">
                <a:latin typeface="Arial" panose="020B0604020202020204" pitchFamily="34" charset="0"/>
              </a:rPr>
              <a:t>  </a:t>
            </a:r>
            <a:r>
              <a:rPr lang="en-US" altLang="zh-CN" sz="3200" b="1" dirty="0" err="1">
                <a:latin typeface="Arial" panose="020B0604020202020204" pitchFamily="34" charset="0"/>
              </a:rPr>
              <a:t>i</a:t>
            </a:r>
            <a:r>
              <a:rPr lang="en-US" altLang="zh-CN" sz="3200" b="1" dirty="0">
                <a:latin typeface="Arial" panose="020B0604020202020204" pitchFamily="34" charset="0"/>
              </a:rPr>
              <a:t>++;</a:t>
            </a:r>
            <a:endParaRPr lang="en-US" altLang="zh-CN" sz="3200" b="1" dirty="0">
              <a:latin typeface="Arial" panose="020B0604020202020204" pitchFamily="34" charset="0"/>
            </a:endParaRPr>
          </a:p>
          <a:p>
            <a:pPr marL="342900" indent="-342900" eaLnBrk="0" hangingPunct="0">
              <a:lnSpc>
                <a:spcPct val="120000"/>
              </a:lnSpc>
              <a:spcBef>
                <a:spcPct val="20000"/>
              </a:spcBef>
              <a:defRPr/>
            </a:pPr>
            <a:r>
              <a:rPr lang="en-US" altLang="zh-CN" sz="3200" b="1" dirty="0">
                <a:latin typeface="Arial" panose="020B0604020202020204" pitchFamily="34" charset="0"/>
              </a:rPr>
              <a:t>}</a:t>
            </a:r>
            <a:endParaRPr lang="en-US" altLang="zh-CN" sz="3200" b="1" kern="0" dirty="0">
              <a:latin typeface="+mn-lt"/>
              <a:ea typeface="+mn-ea"/>
            </a:endParaRPr>
          </a:p>
        </p:txBody>
      </p:sp>
      <p:pic>
        <p:nvPicPr>
          <p:cNvPr id="11291" name="图片 26" descr="Untitled.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blinds(horizontal)">
                                      <p:cBhvr>
                                        <p:cTn id="24" dur="500"/>
                                        <p:tgtEl>
                                          <p:spTgt spid="4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linds(horizontal)">
                                      <p:cBhvr>
                                        <p:cTn id="29" dur="500"/>
                                        <p:tgtEl>
                                          <p:spTgt spid="11"/>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blinds(horizontal)">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blinds(horizontal)">
                                      <p:cBhvr>
                                        <p:cTn id="45" dur="500"/>
                                        <p:tgtEl>
                                          <p:spTgt spid="21"/>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blinds(horizontal)">
                                      <p:cBhvr>
                                        <p:cTn id="48" dur="5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blinds(horizontal)">
                                      <p:cBhvr>
                                        <p:cTn id="53" dur="500"/>
                                        <p:tgtEl>
                                          <p:spTgt spid="22"/>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blinds(horizontal)">
                                      <p:cBhvr>
                                        <p:cTn id="56" dur="500"/>
                                        <p:tgtEl>
                                          <p:spTgt spid="23"/>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1" fill="hold" nodeType="click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slide(fromTop)">
                                      <p:cBhvr>
                                        <p:cTn id="61" dur="500"/>
                                        <p:tgtEl>
                                          <p:spTgt spid="26"/>
                                        </p:tgtEl>
                                      </p:cBhvr>
                                    </p:animEffect>
                                  </p:childTnLst>
                                </p:cTn>
                              </p:par>
                            </p:childTnLst>
                          </p:cTn>
                        </p:par>
                        <p:par>
                          <p:cTn id="62" fill="hold">
                            <p:stCondLst>
                              <p:cond delay="500"/>
                            </p:stCondLst>
                            <p:childTnLst>
                              <p:par>
                                <p:cTn id="63" presetID="12" presetClass="entr" presetSubtype="2" fill="hold" nodeType="after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slide(fromRight)">
                                      <p:cBhvr>
                                        <p:cTn id="65" dur="500"/>
                                        <p:tgtEl>
                                          <p:spTgt spid="24"/>
                                        </p:tgtEl>
                                      </p:cBhvr>
                                    </p:animEffect>
                                  </p:childTnLst>
                                </p:cTn>
                              </p:par>
                            </p:childTnLst>
                          </p:cTn>
                        </p:par>
                        <p:par>
                          <p:cTn id="66" fill="hold">
                            <p:stCondLst>
                              <p:cond delay="1000"/>
                            </p:stCondLst>
                            <p:childTnLst>
                              <p:par>
                                <p:cTn id="67" presetID="12" presetClass="entr" presetSubtype="4" fill="hold" nodeType="after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slide(fromBottom)">
                                      <p:cBhvr>
                                        <p:cTn id="69" dur="500"/>
                                        <p:tgtEl>
                                          <p:spTgt spid="28"/>
                                        </p:tgtEl>
                                      </p:cBhvr>
                                    </p:animEffect>
                                  </p:childTnLst>
                                </p:cTn>
                              </p:par>
                            </p:childTnLst>
                          </p:cTn>
                        </p:par>
                        <p:par>
                          <p:cTn id="70" fill="hold">
                            <p:stCondLst>
                              <p:cond delay="1500"/>
                            </p:stCondLst>
                            <p:childTnLst>
                              <p:par>
                                <p:cTn id="71" presetID="12" presetClass="entr" presetSubtype="8" fill="hold" nodeType="after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slide(fromLeft)">
                                      <p:cBhvr>
                                        <p:cTn id="73" dur="500"/>
                                        <p:tgtEl>
                                          <p:spTgt spid="31"/>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43"/>
                                        </p:tgtEl>
                                        <p:attrNameLst>
                                          <p:attrName>style.visibility</p:attrName>
                                        </p:attrNameLst>
                                      </p:cBhvr>
                                      <p:to>
                                        <p:strVal val="visible"/>
                                      </p:to>
                                    </p:set>
                                    <p:animEffect transition="in" filter="blinds(horizontal)">
                                      <p:cBhvr>
                                        <p:cTn id="78" dur="500"/>
                                        <p:tgtEl>
                                          <p:spTgt spid="43"/>
                                        </p:tgtEl>
                                      </p:cBhvr>
                                    </p:animEffect>
                                  </p:childTnLst>
                                </p:cTn>
                              </p:par>
                            </p:childTnLst>
                          </p:cTn>
                        </p:par>
                      </p:childTnLst>
                    </p:cTn>
                  </p:par>
                  <p:par>
                    <p:cTn id="79" fill="hold">
                      <p:stCondLst>
                        <p:cond delay="indefinite"/>
                      </p:stCondLst>
                      <p:childTnLst>
                        <p:par>
                          <p:cTn id="80" fill="hold">
                            <p:stCondLst>
                              <p:cond delay="0"/>
                            </p:stCondLst>
                            <p:childTnLst>
                              <p:par>
                                <p:cTn id="81" presetID="12" presetClass="entr" presetSubtype="8" fill="hold" nodeType="click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slide(fromLeft)">
                                      <p:cBhvr>
                                        <p:cTn id="83" dur="500"/>
                                        <p:tgtEl>
                                          <p:spTgt spid="35"/>
                                        </p:tgtEl>
                                      </p:cBhvr>
                                    </p:animEffect>
                                  </p:childTnLst>
                                </p:cTn>
                              </p:par>
                            </p:childTnLst>
                          </p:cTn>
                        </p:par>
                        <p:par>
                          <p:cTn id="84" fill="hold">
                            <p:stCondLst>
                              <p:cond delay="500"/>
                            </p:stCondLst>
                            <p:childTnLst>
                              <p:par>
                                <p:cTn id="85" presetID="12" presetClass="entr" presetSubtype="1" fill="hold" nodeType="after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slide(fromTop)">
                                      <p:cBhvr>
                                        <p:cTn id="87" dur="500"/>
                                        <p:tgtEl>
                                          <p:spTgt spid="36"/>
                                        </p:tgtEl>
                                      </p:cBhvr>
                                    </p:animEffect>
                                  </p:childTnLst>
                                </p:cTn>
                              </p:par>
                            </p:childTnLst>
                          </p:cTn>
                        </p:par>
                        <p:par>
                          <p:cTn id="88" fill="hold">
                            <p:stCondLst>
                              <p:cond delay="1000"/>
                            </p:stCondLst>
                            <p:childTnLst>
                              <p:par>
                                <p:cTn id="89" presetID="12" presetClass="entr" presetSubtype="2" fill="hold" nodeType="after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slide(fromRight)">
                                      <p:cBhvr>
                                        <p:cTn id="91" dur="500"/>
                                        <p:tgtEl>
                                          <p:spTgt spid="38"/>
                                        </p:tgtEl>
                                      </p:cBhvr>
                                    </p:animEffect>
                                  </p:childTnLst>
                                </p:cTn>
                              </p:par>
                            </p:childTnLst>
                          </p:cTn>
                        </p:par>
                        <p:par>
                          <p:cTn id="92" fill="hold">
                            <p:stCondLst>
                              <p:cond delay="1500"/>
                            </p:stCondLst>
                            <p:childTnLst>
                              <p:par>
                                <p:cTn id="93" presetID="12" presetClass="entr" presetSubtype="1" fill="hold" nodeType="afterEffect">
                                  <p:stCondLst>
                                    <p:cond delay="0"/>
                                  </p:stCondLst>
                                  <p:childTnLst>
                                    <p:set>
                                      <p:cBhvr>
                                        <p:cTn id="94" dur="1" fill="hold">
                                          <p:stCondLst>
                                            <p:cond delay="0"/>
                                          </p:stCondLst>
                                        </p:cTn>
                                        <p:tgtEl>
                                          <p:spTgt spid="40"/>
                                        </p:tgtEl>
                                        <p:attrNameLst>
                                          <p:attrName>style.visibility</p:attrName>
                                        </p:attrNameLst>
                                      </p:cBhvr>
                                      <p:to>
                                        <p:strVal val="visible"/>
                                      </p:to>
                                    </p:set>
                                    <p:animEffect transition="in" filter="slide(fromTop)">
                                      <p:cBhvr>
                                        <p:cTn id="95" dur="500"/>
                                        <p:tgtEl>
                                          <p:spTgt spid="40"/>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blinds(horizontal)">
                                      <p:cBhvr>
                                        <p:cTn id="100" dur="500"/>
                                        <p:tgtEl>
                                          <p:spTgt spid="45"/>
                                        </p:tgtEl>
                                      </p:cBhvr>
                                    </p:animEffect>
                                  </p:childTnLst>
                                </p:cTn>
                              </p:par>
                            </p:childTnLst>
                          </p:cTn>
                        </p:par>
                        <p:par>
                          <p:cTn id="101" fill="hold">
                            <p:stCondLst>
                              <p:cond delay="500"/>
                            </p:stCondLst>
                            <p:childTnLst>
                              <p:par>
                                <p:cTn id="102" presetID="3" presetClass="entr" presetSubtype="10" fill="hold" grpId="0" nodeType="afterEffect">
                                  <p:stCondLst>
                                    <p:cond delay="0"/>
                                  </p:stCondLst>
                                  <p:childTnLst>
                                    <p:set>
                                      <p:cBhvr>
                                        <p:cTn id="103" dur="1" fill="hold">
                                          <p:stCondLst>
                                            <p:cond delay="0"/>
                                          </p:stCondLst>
                                        </p:cTn>
                                        <p:tgtEl>
                                          <p:spTgt spid="44"/>
                                        </p:tgtEl>
                                        <p:attrNameLst>
                                          <p:attrName>style.visibility</p:attrName>
                                        </p:attrNameLst>
                                      </p:cBhvr>
                                      <p:to>
                                        <p:strVal val="visible"/>
                                      </p:to>
                                    </p:set>
                                    <p:animEffect transition="in" filter="blinds(horizontal)">
                                      <p:cBhvr>
                                        <p:cTn id="104" dur="500"/>
                                        <p:tgtEl>
                                          <p:spTgt spid="44"/>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49"/>
                                        </p:tgtEl>
                                        <p:attrNameLst>
                                          <p:attrName>style.visibility</p:attrName>
                                        </p:attrNameLst>
                                      </p:cBhvr>
                                      <p:to>
                                        <p:strVal val="visible"/>
                                      </p:to>
                                    </p:set>
                                    <p:animEffect transition="in" filter="blinds(horizontal)">
                                      <p:cBhvr>
                                        <p:cTn id="10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7" grpId="0" animBg="1"/>
      <p:bldP spid="20" grpId="0" animBg="1"/>
      <p:bldP spid="23" grpId="0" animBg="1"/>
      <p:bldP spid="42" grpId="0"/>
      <p:bldP spid="43" grpId="0"/>
      <p:bldP spid="44" grpId="0"/>
      <p:bldP spid="45" grpId="0" animBg="1"/>
      <p:bldP spid="49" grpId="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285875" y="652463"/>
            <a:ext cx="6572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5.8</a:t>
            </a: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循环程序举例</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7987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987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9877"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9878"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987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9880"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grpSp>
        <p:nvGrpSpPr>
          <p:cNvPr id="79881" name="组合 24"/>
          <p:cNvGrpSpPr/>
          <p:nvPr/>
        </p:nvGrpSpPr>
        <p:grpSpPr bwMode="auto">
          <a:xfrm>
            <a:off x="1714500" y="1500188"/>
            <a:ext cx="5143500" cy="5000625"/>
            <a:chOff x="1714480" y="1500174"/>
            <a:chExt cx="5143536" cy="5000660"/>
          </a:xfrm>
        </p:grpSpPr>
        <p:sp>
          <p:nvSpPr>
            <p:cNvPr id="79883" name="流程图: 过程 14"/>
            <p:cNvSpPr>
              <a:spLocks noChangeArrowheads="1"/>
            </p:cNvSpPr>
            <p:nvPr/>
          </p:nvSpPr>
          <p:spPr bwMode="auto">
            <a:xfrm>
              <a:off x="1714480" y="1500174"/>
              <a:ext cx="5143536" cy="5000660"/>
            </a:xfrm>
            <a:prstGeom prst="flowChartProcess">
              <a:avLst/>
            </a:prstGeom>
            <a:solidFill>
              <a:schemeClr val="accent1"/>
            </a:solidFill>
            <a:ln w="38100" algn="ctr">
              <a:solidFill>
                <a:srgbClr val="0000CC"/>
              </a:solidFill>
              <a:miter lim="800000"/>
            </a:ln>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9884" name="矩形 15"/>
            <p:cNvSpPr>
              <a:spLocks noChangeArrowheads="1"/>
            </p:cNvSpPr>
            <p:nvPr/>
          </p:nvSpPr>
          <p:spPr bwMode="auto">
            <a:xfrm>
              <a:off x="1714480" y="1500174"/>
              <a:ext cx="5143536" cy="571504"/>
            </a:xfrm>
            <a:prstGeom prst="rect">
              <a:avLst/>
            </a:prstGeom>
            <a:solidFill>
              <a:schemeClr val="accent1"/>
            </a:solidFill>
            <a:ln w="38100" algn="ctr">
              <a:solidFill>
                <a:srgbClr val="0000CC"/>
              </a:solidFill>
              <a:miter lim="800000"/>
            </a:ln>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a:latin typeface="Arial" panose="020B0604020202020204" pitchFamily="34" charset="0"/>
                </a:rPr>
                <a:t>sign=1,pi=0,n=1,term=1</a:t>
              </a:r>
              <a:endParaRPr lang="zh-CN" altLang="en-US">
                <a:latin typeface="Arial" panose="020B0604020202020204" pitchFamily="34" charset="0"/>
              </a:endParaRPr>
            </a:p>
          </p:txBody>
        </p:sp>
        <p:sp>
          <p:nvSpPr>
            <p:cNvPr id="79885" name="矩形 16"/>
            <p:cNvSpPr>
              <a:spLocks noChangeArrowheads="1"/>
            </p:cNvSpPr>
            <p:nvPr/>
          </p:nvSpPr>
          <p:spPr bwMode="auto">
            <a:xfrm>
              <a:off x="1714480" y="2071678"/>
              <a:ext cx="5143536" cy="3143272"/>
            </a:xfrm>
            <a:prstGeom prst="rect">
              <a:avLst/>
            </a:prstGeom>
            <a:solidFill>
              <a:schemeClr val="accent1"/>
            </a:solidFill>
            <a:ln w="38100" algn="ctr">
              <a:solidFill>
                <a:srgbClr val="0000CC"/>
              </a:solidFill>
              <a:miter lim="800000"/>
            </a:ln>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en-US">
                  <a:latin typeface="Arial" panose="020B0604020202020204" pitchFamily="34" charset="0"/>
                </a:rPr>
                <a:t>当</a:t>
              </a:r>
              <a:r>
                <a:rPr lang="en-US" altLang="zh-CN">
                  <a:latin typeface="Arial" panose="020B0604020202020204" pitchFamily="34" charset="0"/>
                </a:rPr>
                <a:t>term ≥10</a:t>
              </a:r>
              <a:r>
                <a:rPr lang="en-US" altLang="zh-CN" baseline="30000">
                  <a:latin typeface="Arial" panose="020B0604020202020204" pitchFamily="34" charset="0"/>
                </a:rPr>
                <a:t>-6</a:t>
              </a:r>
              <a:endParaRPr lang="zh-CN" altLang="en-US" baseline="30000">
                <a:latin typeface="Arial" panose="020B0604020202020204" pitchFamily="34" charset="0"/>
              </a:endParaRPr>
            </a:p>
          </p:txBody>
        </p:sp>
        <p:sp>
          <p:nvSpPr>
            <p:cNvPr id="79886" name="流程图: 过程 17"/>
            <p:cNvSpPr>
              <a:spLocks noChangeArrowheads="1"/>
            </p:cNvSpPr>
            <p:nvPr/>
          </p:nvSpPr>
          <p:spPr bwMode="auto">
            <a:xfrm>
              <a:off x="2786050" y="2643182"/>
              <a:ext cx="4071966" cy="2571768"/>
            </a:xfrm>
            <a:prstGeom prst="flowChartProcess">
              <a:avLst/>
            </a:prstGeom>
            <a:solidFill>
              <a:schemeClr val="accent1"/>
            </a:solidFill>
            <a:ln w="38100" algn="ctr">
              <a:solidFill>
                <a:srgbClr val="0000CC"/>
              </a:solidFill>
              <a:miter lim="800000"/>
            </a:ln>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en-US" altLang="zh-CN" sz="4000" b="0">
                <a:latin typeface="Arial" panose="020B0604020202020204" pitchFamily="34" charset="0"/>
              </a:endParaRPr>
            </a:p>
            <a:p>
              <a:pPr eaLnBrk="1" hangingPunct="1">
                <a:lnSpc>
                  <a:spcPct val="100000"/>
                </a:lnSpc>
                <a:spcBef>
                  <a:spcPct val="0"/>
                </a:spcBef>
                <a:buFontTx/>
                <a:buNone/>
              </a:pPr>
              <a:endParaRPr lang="en-US" altLang="zh-CN" sz="4000" b="0">
                <a:latin typeface="Arial" panose="020B0604020202020204" pitchFamily="34" charset="0"/>
              </a:endParaRPr>
            </a:p>
            <a:p>
              <a:pPr eaLnBrk="1" hangingPunct="1">
                <a:lnSpc>
                  <a:spcPct val="100000"/>
                </a:lnSpc>
                <a:spcBef>
                  <a:spcPct val="0"/>
                </a:spcBef>
                <a:buFontTx/>
                <a:buNone/>
              </a:pPr>
              <a:endParaRPr lang="en-US" altLang="zh-CN" sz="4000" b="0">
                <a:latin typeface="Arial" panose="020B0604020202020204" pitchFamily="34" charset="0"/>
              </a:endParaRPr>
            </a:p>
            <a:p>
              <a:pPr eaLnBrk="1" hangingPunct="1">
                <a:lnSpc>
                  <a:spcPct val="100000"/>
                </a:lnSpc>
                <a:spcBef>
                  <a:spcPct val="0"/>
                </a:spcBef>
                <a:buFontTx/>
                <a:buNone/>
              </a:pPr>
              <a:endParaRPr lang="zh-CN" altLang="en-US" b="0">
                <a:latin typeface="Arial" panose="020B0604020202020204" pitchFamily="34" charset="0"/>
              </a:endParaRPr>
            </a:p>
          </p:txBody>
        </p:sp>
        <p:sp>
          <p:nvSpPr>
            <p:cNvPr id="79887" name="流程图: 过程 18"/>
            <p:cNvSpPr>
              <a:spLocks noChangeArrowheads="1"/>
            </p:cNvSpPr>
            <p:nvPr/>
          </p:nvSpPr>
          <p:spPr bwMode="auto">
            <a:xfrm>
              <a:off x="2786050" y="2643182"/>
              <a:ext cx="4071966" cy="642942"/>
            </a:xfrm>
            <a:prstGeom prst="flowChartProcess">
              <a:avLst/>
            </a:prstGeom>
            <a:solidFill>
              <a:schemeClr val="accent1"/>
            </a:solidFill>
            <a:ln w="38100" algn="ctr">
              <a:solidFill>
                <a:srgbClr val="0000CC"/>
              </a:solidFill>
              <a:miter lim="800000"/>
            </a:ln>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a:latin typeface="Arial" panose="020B0604020202020204" pitchFamily="34" charset="0"/>
                </a:rPr>
                <a:t>pi=pi+term</a:t>
              </a:r>
              <a:endParaRPr lang="zh-CN" altLang="en-US">
                <a:latin typeface="Arial" panose="020B0604020202020204" pitchFamily="34" charset="0"/>
              </a:endParaRPr>
            </a:p>
          </p:txBody>
        </p:sp>
        <p:sp>
          <p:nvSpPr>
            <p:cNvPr id="79888" name="流程图: 过程 19"/>
            <p:cNvSpPr>
              <a:spLocks noChangeArrowheads="1"/>
            </p:cNvSpPr>
            <p:nvPr/>
          </p:nvSpPr>
          <p:spPr bwMode="auto">
            <a:xfrm>
              <a:off x="2786050" y="3286124"/>
              <a:ext cx="4071966" cy="642942"/>
            </a:xfrm>
            <a:prstGeom prst="flowChartProcess">
              <a:avLst/>
            </a:prstGeom>
            <a:solidFill>
              <a:schemeClr val="accent1"/>
            </a:solidFill>
            <a:ln w="38100" algn="ctr">
              <a:solidFill>
                <a:srgbClr val="0000CC"/>
              </a:solidFill>
              <a:miter lim="800000"/>
            </a:ln>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a:latin typeface="Arial" panose="020B0604020202020204" pitchFamily="34" charset="0"/>
                </a:rPr>
                <a:t>n=n+2</a:t>
              </a:r>
              <a:endParaRPr lang="zh-CN" altLang="en-US">
                <a:latin typeface="Arial" panose="020B0604020202020204" pitchFamily="34" charset="0"/>
              </a:endParaRPr>
            </a:p>
          </p:txBody>
        </p:sp>
        <p:sp>
          <p:nvSpPr>
            <p:cNvPr id="79889" name="流程图: 过程 20"/>
            <p:cNvSpPr>
              <a:spLocks noChangeArrowheads="1"/>
            </p:cNvSpPr>
            <p:nvPr/>
          </p:nvSpPr>
          <p:spPr bwMode="auto">
            <a:xfrm>
              <a:off x="2786050" y="3929066"/>
              <a:ext cx="4071966" cy="642942"/>
            </a:xfrm>
            <a:prstGeom prst="flowChartProcess">
              <a:avLst/>
            </a:prstGeom>
            <a:solidFill>
              <a:schemeClr val="accent1"/>
            </a:solidFill>
            <a:ln w="38100" algn="ctr">
              <a:solidFill>
                <a:srgbClr val="0000CC"/>
              </a:solidFill>
              <a:miter lim="800000"/>
            </a:ln>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a:latin typeface="Arial" panose="020B0604020202020204" pitchFamily="34" charset="0"/>
                </a:rPr>
                <a:t>sign=-sign</a:t>
              </a:r>
              <a:endParaRPr lang="zh-CN" altLang="en-US">
                <a:latin typeface="Arial" panose="020B0604020202020204" pitchFamily="34" charset="0"/>
              </a:endParaRPr>
            </a:p>
          </p:txBody>
        </p:sp>
        <p:sp>
          <p:nvSpPr>
            <p:cNvPr id="79890" name="流程图: 过程 21"/>
            <p:cNvSpPr>
              <a:spLocks noChangeArrowheads="1"/>
            </p:cNvSpPr>
            <p:nvPr/>
          </p:nvSpPr>
          <p:spPr bwMode="auto">
            <a:xfrm>
              <a:off x="2786050" y="4572008"/>
              <a:ext cx="4071966" cy="642942"/>
            </a:xfrm>
            <a:prstGeom prst="flowChartProcess">
              <a:avLst/>
            </a:prstGeom>
            <a:solidFill>
              <a:schemeClr val="accent1"/>
            </a:solidFill>
            <a:ln w="38100" algn="ctr">
              <a:solidFill>
                <a:srgbClr val="0000CC"/>
              </a:solidFill>
              <a:miter lim="800000"/>
            </a:ln>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a:latin typeface="Arial" panose="020B0604020202020204" pitchFamily="34" charset="0"/>
                </a:rPr>
                <a:t>term=sign/n</a:t>
              </a:r>
              <a:endParaRPr lang="zh-CN" altLang="en-US">
                <a:latin typeface="Arial" panose="020B0604020202020204" pitchFamily="34" charset="0"/>
              </a:endParaRPr>
            </a:p>
          </p:txBody>
        </p:sp>
        <p:sp>
          <p:nvSpPr>
            <p:cNvPr id="79891" name="流程图: 过程 22"/>
            <p:cNvSpPr>
              <a:spLocks noChangeArrowheads="1"/>
            </p:cNvSpPr>
            <p:nvPr/>
          </p:nvSpPr>
          <p:spPr bwMode="auto">
            <a:xfrm>
              <a:off x="1714480" y="5214950"/>
              <a:ext cx="5143536" cy="642942"/>
            </a:xfrm>
            <a:prstGeom prst="flowChartProcess">
              <a:avLst/>
            </a:prstGeom>
            <a:solidFill>
              <a:schemeClr val="accent1"/>
            </a:solidFill>
            <a:ln w="38100" algn="ctr">
              <a:solidFill>
                <a:srgbClr val="0000CC"/>
              </a:solidFill>
              <a:miter lim="800000"/>
            </a:ln>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a:latin typeface="Arial" panose="020B0604020202020204" pitchFamily="34" charset="0"/>
                </a:rPr>
                <a:t>pi=pi*4</a:t>
              </a:r>
              <a:endParaRPr lang="zh-CN" altLang="en-US">
                <a:latin typeface="Arial" panose="020B0604020202020204" pitchFamily="34" charset="0"/>
              </a:endParaRPr>
            </a:p>
          </p:txBody>
        </p:sp>
        <p:sp>
          <p:nvSpPr>
            <p:cNvPr id="79892" name="流程图: 过程 23"/>
            <p:cNvSpPr>
              <a:spLocks noChangeArrowheads="1"/>
            </p:cNvSpPr>
            <p:nvPr/>
          </p:nvSpPr>
          <p:spPr bwMode="auto">
            <a:xfrm>
              <a:off x="1714480" y="5857892"/>
              <a:ext cx="5143536" cy="642942"/>
            </a:xfrm>
            <a:prstGeom prst="flowChartProcess">
              <a:avLst/>
            </a:prstGeom>
            <a:solidFill>
              <a:schemeClr val="accent1"/>
            </a:solidFill>
            <a:ln w="38100" algn="ctr">
              <a:solidFill>
                <a:srgbClr val="0000CC"/>
              </a:solidFill>
              <a:miter lim="800000"/>
            </a:ln>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a:latin typeface="Arial" panose="020B0604020202020204" pitchFamily="34" charset="0"/>
                </a:rPr>
                <a:t>输出</a:t>
              </a:r>
              <a:r>
                <a:rPr lang="en-US" altLang="zh-CN">
                  <a:latin typeface="Arial" panose="020B0604020202020204" pitchFamily="34" charset="0"/>
                </a:rPr>
                <a:t>pi</a:t>
              </a:r>
              <a:endParaRPr lang="zh-CN" altLang="en-US">
                <a:latin typeface="Arial" panose="020B0604020202020204" pitchFamily="34" charset="0"/>
              </a:endParaRPr>
            </a:p>
          </p:txBody>
        </p:sp>
      </p:grpSp>
      <p:pic>
        <p:nvPicPr>
          <p:cNvPr id="79882" name="图片 19" descr="Untitled.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3"/>
          <p:cNvSpPr>
            <a:spLocks noGrp="1" noChangeArrowheads="1"/>
          </p:cNvSpPr>
          <p:nvPr>
            <p:ph type="body" idx="1"/>
          </p:nvPr>
        </p:nvSpPr>
        <p:spPr>
          <a:xfrm>
            <a:off x="285750" y="285750"/>
            <a:ext cx="8572500" cy="6357938"/>
          </a:xfrm>
        </p:spPr>
        <p:txBody>
          <a:bodyPr/>
          <a:lstStyle/>
          <a:p>
            <a:pPr>
              <a:lnSpc>
                <a:spcPts val="2900"/>
              </a:lnSpc>
              <a:buFont typeface="Wingdings" panose="05000000000000000000"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ts val="2900"/>
              </a:lnSpc>
              <a:buFont typeface="Wingdings" panose="05000000000000000000" pitchFamily="2" charset="2"/>
              <a:buNone/>
            </a:pPr>
            <a:r>
              <a:rPr lang="en-US" altLang="zh-CN" sz="2800" dirty="0"/>
              <a:t>#include &lt;</a:t>
            </a:r>
            <a:r>
              <a:rPr lang="en-US" altLang="zh-CN" sz="2800" dirty="0" err="1"/>
              <a:t>math.h</a:t>
            </a:r>
            <a:r>
              <a:rPr lang="en-US" altLang="zh-CN" sz="2800" dirty="0"/>
              <a:t>&gt;</a:t>
            </a:r>
            <a:endParaRPr lang="en-US" altLang="zh-CN" sz="2800" dirty="0"/>
          </a:p>
          <a:p>
            <a:pPr>
              <a:lnSpc>
                <a:spcPts val="2900"/>
              </a:lnSpc>
              <a:buFont typeface="Wingdings" panose="05000000000000000000" pitchFamily="2" charset="2"/>
              <a:buNone/>
            </a:pPr>
            <a:r>
              <a:rPr lang="en-US" altLang="zh-CN" sz="2800" dirty="0" err="1"/>
              <a:t>int</a:t>
            </a:r>
            <a:r>
              <a:rPr lang="en-US" altLang="zh-CN" sz="2800" dirty="0"/>
              <a:t> main()</a:t>
            </a:r>
            <a:endParaRPr lang="zh-CN" altLang="zh-CN" sz="2800" dirty="0"/>
          </a:p>
          <a:p>
            <a:pPr>
              <a:lnSpc>
                <a:spcPts val="2900"/>
              </a:lnSpc>
              <a:buFont typeface="Wingdings" panose="05000000000000000000" pitchFamily="2" charset="2"/>
              <a:buNone/>
            </a:pPr>
            <a:r>
              <a:rPr lang="en-US" altLang="zh-CN" sz="2800" dirty="0"/>
              <a:t>{  </a:t>
            </a:r>
            <a:r>
              <a:rPr lang="en-US" altLang="zh-CN" sz="2800" dirty="0" err="1"/>
              <a:t>int</a:t>
            </a:r>
            <a:r>
              <a:rPr lang="en-US" altLang="zh-CN" sz="2800" dirty="0"/>
              <a:t> sign=1; double pi=0,n=1,term=1;</a:t>
            </a:r>
            <a:endParaRPr lang="en-US" altLang="zh-CN" sz="2800" dirty="0"/>
          </a:p>
          <a:p>
            <a:pPr>
              <a:lnSpc>
                <a:spcPts val="2900"/>
              </a:lnSpc>
              <a:buFont typeface="Wingdings" panose="05000000000000000000" pitchFamily="2" charset="2"/>
              <a:buNone/>
            </a:pPr>
            <a:r>
              <a:rPr lang="en-US" altLang="zh-CN" sz="2800" dirty="0"/>
              <a:t>    while(</a:t>
            </a:r>
            <a:r>
              <a:rPr lang="en-US" altLang="zh-CN" sz="2800" dirty="0" err="1"/>
              <a:t>fabs</a:t>
            </a:r>
            <a:r>
              <a:rPr lang="en-US" altLang="zh-CN" sz="2800" dirty="0"/>
              <a:t>(term)&gt;=1e-6) </a:t>
            </a:r>
            <a:endParaRPr lang="zh-CN" altLang="zh-CN" sz="2800" dirty="0"/>
          </a:p>
          <a:p>
            <a:pPr>
              <a:lnSpc>
                <a:spcPts val="2900"/>
              </a:lnSpc>
              <a:buFont typeface="Wingdings" panose="05000000000000000000" pitchFamily="2" charset="2"/>
              <a:buNone/>
            </a:pPr>
            <a:r>
              <a:rPr lang="en-US" altLang="zh-CN" sz="2800" dirty="0"/>
              <a:t>    {  pi=</a:t>
            </a:r>
            <a:r>
              <a:rPr lang="en-US" altLang="zh-CN" sz="2800" dirty="0" err="1"/>
              <a:t>pi+term</a:t>
            </a:r>
            <a:r>
              <a:rPr lang="en-US" altLang="zh-CN" sz="2800" dirty="0"/>
              <a:t>;</a:t>
            </a:r>
            <a:endParaRPr lang="en-US" altLang="zh-CN" sz="2800" dirty="0"/>
          </a:p>
          <a:p>
            <a:pPr>
              <a:lnSpc>
                <a:spcPts val="2900"/>
              </a:lnSpc>
              <a:buFont typeface="Wingdings" panose="05000000000000000000" pitchFamily="2" charset="2"/>
              <a:buNone/>
            </a:pPr>
            <a:r>
              <a:rPr lang="en-US" altLang="zh-CN" sz="2800" dirty="0"/>
              <a:t>        n=n+2; </a:t>
            </a:r>
            <a:endParaRPr lang="zh-CN" altLang="zh-CN" sz="2800" dirty="0"/>
          </a:p>
          <a:p>
            <a:pPr>
              <a:lnSpc>
                <a:spcPts val="2900"/>
              </a:lnSpc>
              <a:buFont typeface="Wingdings" panose="05000000000000000000" pitchFamily="2" charset="2"/>
              <a:buNone/>
            </a:pPr>
            <a:r>
              <a:rPr lang="en-US" altLang="zh-CN" sz="2800" dirty="0"/>
              <a:t>        sign=-sign; </a:t>
            </a:r>
            <a:endParaRPr lang="zh-CN" altLang="zh-CN" sz="2800" dirty="0"/>
          </a:p>
          <a:p>
            <a:pPr>
              <a:lnSpc>
                <a:spcPts val="2900"/>
              </a:lnSpc>
              <a:buFont typeface="Wingdings" panose="05000000000000000000" pitchFamily="2" charset="2"/>
              <a:buNone/>
            </a:pPr>
            <a:r>
              <a:rPr lang="en-US" altLang="zh-CN" sz="2800" dirty="0"/>
              <a:t>        term=sign/n;    </a:t>
            </a:r>
            <a:endParaRPr lang="zh-CN" altLang="zh-CN" sz="2800" dirty="0"/>
          </a:p>
          <a:p>
            <a:pPr>
              <a:lnSpc>
                <a:spcPts val="2900"/>
              </a:lnSpc>
              <a:buFont typeface="Wingdings" panose="05000000000000000000" pitchFamily="2" charset="2"/>
              <a:buNone/>
            </a:pPr>
            <a:r>
              <a:rPr lang="en-US" altLang="zh-CN" sz="2800" dirty="0"/>
              <a:t>     }</a:t>
            </a:r>
            <a:endParaRPr lang="zh-CN" altLang="zh-CN" sz="2800" dirty="0"/>
          </a:p>
          <a:p>
            <a:pPr>
              <a:lnSpc>
                <a:spcPts val="2900"/>
              </a:lnSpc>
              <a:buFont typeface="Wingdings" panose="05000000000000000000" pitchFamily="2" charset="2"/>
              <a:buNone/>
            </a:pPr>
            <a:r>
              <a:rPr lang="en-US" altLang="zh-CN" sz="2800" dirty="0"/>
              <a:t>    pi=pi*4;          </a:t>
            </a:r>
            <a:endParaRPr lang="zh-CN" altLang="zh-CN" sz="2800" dirty="0"/>
          </a:p>
          <a:p>
            <a:pPr>
              <a:lnSpc>
                <a:spcPts val="2900"/>
              </a:lnSpc>
              <a:buFont typeface="Wingdings" panose="05000000000000000000" pitchFamily="2" charset="2"/>
              <a:buNone/>
            </a:pPr>
            <a:r>
              <a:rPr lang="en-US" altLang="zh-CN" sz="2800" dirty="0"/>
              <a:t>    </a:t>
            </a:r>
            <a:r>
              <a:rPr lang="en-US" altLang="zh-CN" sz="2800" dirty="0" err="1"/>
              <a:t>printf</a:t>
            </a:r>
            <a:r>
              <a:rPr lang="en-US" altLang="zh-CN" sz="2800" dirty="0"/>
              <a:t>("pi=%10.8f\</a:t>
            </a:r>
            <a:r>
              <a:rPr lang="en-US" altLang="zh-CN" sz="2800" dirty="0" err="1"/>
              <a:t>n",pi</a:t>
            </a:r>
            <a:r>
              <a:rPr lang="en-US" altLang="zh-CN" sz="2800" dirty="0"/>
              <a:t>);  </a:t>
            </a:r>
            <a:endParaRPr lang="zh-CN" altLang="zh-CN" sz="2800" dirty="0"/>
          </a:p>
          <a:p>
            <a:pPr>
              <a:lnSpc>
                <a:spcPts val="2900"/>
              </a:lnSpc>
              <a:buFont typeface="Wingdings" panose="05000000000000000000" pitchFamily="2" charset="2"/>
              <a:buNone/>
            </a:pPr>
            <a:r>
              <a:rPr lang="en-US" altLang="zh-CN" sz="2800" dirty="0"/>
              <a:t>    return 0;</a:t>
            </a:r>
            <a:endParaRPr lang="zh-CN" altLang="zh-CN" sz="2800" dirty="0"/>
          </a:p>
          <a:p>
            <a:pPr>
              <a:lnSpc>
                <a:spcPts val="2900"/>
              </a:lnSpc>
              <a:buFont typeface="Wingdings" panose="05000000000000000000" pitchFamily="2" charset="2"/>
              <a:buNone/>
            </a:pPr>
            <a:r>
              <a:rPr lang="en-US" altLang="zh-CN" sz="2800" dirty="0"/>
              <a:t>}</a:t>
            </a:r>
            <a:endParaRPr lang="zh-CN" altLang="zh-CN" sz="2800" dirty="0"/>
          </a:p>
          <a:p>
            <a:pPr>
              <a:lnSpc>
                <a:spcPts val="2900"/>
              </a:lnSpc>
              <a:buFont typeface="Wingdings" panose="05000000000000000000" pitchFamily="2" charset="2"/>
              <a:buNone/>
            </a:pPr>
            <a:endParaRPr lang="en-US" altLang="zh-CN" sz="2800" dirty="0"/>
          </a:p>
        </p:txBody>
      </p:sp>
      <p:sp>
        <p:nvSpPr>
          <p:cNvPr id="8089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090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0901"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0902"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0903"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0904"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6" name="TextBox 15"/>
          <p:cNvSpPr txBox="1">
            <a:spLocks noChangeArrowheads="1"/>
          </p:cNvSpPr>
          <p:nvPr/>
        </p:nvSpPr>
        <p:spPr bwMode="auto">
          <a:xfrm>
            <a:off x="4357688" y="2500313"/>
            <a:ext cx="2928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en-US" sz="2800">
                <a:solidFill>
                  <a:srgbClr val="0000CC"/>
                </a:solidFill>
                <a:latin typeface="Arial" panose="020B0604020202020204" pitchFamily="34" charset="0"/>
              </a:rPr>
              <a:t>求绝对值的函数</a:t>
            </a:r>
            <a:endParaRPr lang="en-US" altLang="zh-CN" sz="2800">
              <a:solidFill>
                <a:srgbClr val="0000CC"/>
              </a:solidFill>
              <a:latin typeface="Arial" panose="020B0604020202020204" pitchFamily="34" charset="0"/>
            </a:endParaRPr>
          </a:p>
        </p:txBody>
      </p:sp>
      <p:sp>
        <p:nvSpPr>
          <p:cNvPr id="17" name="矩形 16"/>
          <p:cNvSpPr>
            <a:spLocks noChangeArrowheads="1"/>
          </p:cNvSpPr>
          <p:nvPr/>
        </p:nvSpPr>
        <p:spPr bwMode="auto">
          <a:xfrm>
            <a:off x="2071688" y="2033588"/>
            <a:ext cx="928687" cy="500062"/>
          </a:xfrm>
          <a:prstGeom prst="rect">
            <a:avLst/>
          </a:prstGeom>
          <a:noFill/>
          <a:ln w="38100"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pic>
        <p:nvPicPr>
          <p:cNvPr id="92167"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57750" y="3786188"/>
            <a:ext cx="3894138"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a:spLocks noChangeArrowheads="1"/>
          </p:cNvSpPr>
          <p:nvPr/>
        </p:nvSpPr>
        <p:spPr bwMode="auto">
          <a:xfrm>
            <a:off x="4786313" y="3714750"/>
            <a:ext cx="2928937" cy="928688"/>
          </a:xfrm>
          <a:prstGeom prst="rect">
            <a:avLst/>
          </a:prstGeom>
          <a:noFill/>
          <a:ln w="38100"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4" name="TextBox 13"/>
          <p:cNvSpPr txBox="1">
            <a:spLocks noChangeArrowheads="1"/>
          </p:cNvSpPr>
          <p:nvPr/>
        </p:nvSpPr>
        <p:spPr bwMode="auto">
          <a:xfrm>
            <a:off x="4357688" y="4714875"/>
            <a:ext cx="457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en-US" sz="2800">
                <a:solidFill>
                  <a:srgbClr val="0000CC"/>
                </a:solidFill>
                <a:latin typeface="Arial" panose="020B0604020202020204" pitchFamily="34" charset="0"/>
              </a:rPr>
              <a:t>只保证前</a:t>
            </a:r>
            <a:r>
              <a:rPr lang="en-US" altLang="zh-CN" sz="2800">
                <a:solidFill>
                  <a:srgbClr val="0000CC"/>
                </a:solidFill>
                <a:latin typeface="Arial" panose="020B0604020202020204" pitchFamily="34" charset="0"/>
              </a:rPr>
              <a:t>5</a:t>
            </a:r>
            <a:r>
              <a:rPr lang="zh-CN" altLang="en-US" sz="2800">
                <a:solidFill>
                  <a:srgbClr val="0000CC"/>
                </a:solidFill>
                <a:latin typeface="Arial" panose="020B0604020202020204" pitchFamily="34" charset="0"/>
              </a:rPr>
              <a:t>位小数是准确的</a:t>
            </a:r>
            <a:endParaRPr lang="en-US" altLang="zh-CN" sz="2800">
              <a:solidFill>
                <a:srgbClr val="0000CC"/>
              </a:solidFill>
              <a:latin typeface="Arial" panose="020B0604020202020204" pitchFamily="34" charset="0"/>
            </a:endParaRPr>
          </a:p>
        </p:txBody>
      </p:sp>
      <p:pic>
        <p:nvPicPr>
          <p:cNvPr id="80910" name="图片 14"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linds(horizontal)">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92167"/>
                                        </p:tgtEl>
                                        <p:attrNameLst>
                                          <p:attrName>style.visibility</p:attrName>
                                        </p:attrNameLst>
                                      </p:cBhvr>
                                      <p:to>
                                        <p:strVal val="visible"/>
                                      </p:to>
                                    </p:set>
                                    <p:animEffect transition="in" filter="blinds(horizontal)">
                                      <p:cBhvr>
                                        <p:cTn id="16" dur="500"/>
                                        <p:tgtEl>
                                          <p:spTgt spid="9216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linds(horizontal)">
                                      <p:cBhvr>
                                        <p:cTn id="21" dur="500"/>
                                        <p:tgtEl>
                                          <p:spTgt spid="13"/>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P spid="13" grpId="0" animBg="1"/>
      <p:bldP spid="14" grpId="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3"/>
          <p:cNvSpPr>
            <a:spLocks noGrp="1" noChangeArrowheads="1"/>
          </p:cNvSpPr>
          <p:nvPr>
            <p:ph type="body" idx="1"/>
          </p:nvPr>
        </p:nvSpPr>
        <p:spPr>
          <a:xfrm>
            <a:off x="285750" y="285750"/>
            <a:ext cx="8572500" cy="6357938"/>
          </a:xfrm>
        </p:spPr>
        <p:txBody>
          <a:bodyPr/>
          <a:lstStyle/>
          <a:p>
            <a:pPr>
              <a:lnSpc>
                <a:spcPts val="2900"/>
              </a:lnSpc>
              <a:buFont typeface="Wingdings" panose="05000000000000000000" pitchFamily="2" charset="2"/>
              <a:buNone/>
            </a:pPr>
            <a:r>
              <a:rPr lang="en-US" altLang="zh-CN" sz="2800"/>
              <a:t>#include &lt;stdio.h&gt;</a:t>
            </a:r>
            <a:endParaRPr lang="zh-CN" altLang="zh-CN" sz="2800"/>
          </a:p>
          <a:p>
            <a:pPr>
              <a:lnSpc>
                <a:spcPts val="2900"/>
              </a:lnSpc>
              <a:buFont typeface="Wingdings" panose="05000000000000000000" pitchFamily="2" charset="2"/>
              <a:buNone/>
            </a:pPr>
            <a:r>
              <a:rPr lang="en-US" altLang="zh-CN" sz="2800"/>
              <a:t>#include &lt;math.h&gt;</a:t>
            </a:r>
            <a:endParaRPr lang="en-US" altLang="zh-CN" sz="2800"/>
          </a:p>
          <a:p>
            <a:pPr>
              <a:lnSpc>
                <a:spcPts val="2900"/>
              </a:lnSpc>
              <a:buFont typeface="Wingdings" panose="05000000000000000000" pitchFamily="2" charset="2"/>
              <a:buNone/>
            </a:pPr>
            <a:r>
              <a:rPr lang="en-US" altLang="zh-CN" sz="2800"/>
              <a:t>int main()</a:t>
            </a:r>
            <a:endParaRPr lang="zh-CN" altLang="zh-CN" sz="2800"/>
          </a:p>
          <a:p>
            <a:pPr>
              <a:lnSpc>
                <a:spcPts val="2900"/>
              </a:lnSpc>
              <a:buFont typeface="Wingdings" panose="05000000000000000000" pitchFamily="2" charset="2"/>
              <a:buNone/>
            </a:pPr>
            <a:r>
              <a:rPr lang="en-US" altLang="zh-CN" sz="2800"/>
              <a:t>{  int sign=1; double pi=0,n=1,term=1;</a:t>
            </a:r>
            <a:endParaRPr lang="en-US" altLang="zh-CN" sz="2800"/>
          </a:p>
          <a:p>
            <a:pPr>
              <a:lnSpc>
                <a:spcPts val="2900"/>
              </a:lnSpc>
              <a:buFont typeface="Wingdings" panose="05000000000000000000" pitchFamily="2" charset="2"/>
              <a:buNone/>
            </a:pPr>
            <a:r>
              <a:rPr lang="en-US" altLang="zh-CN" sz="2800"/>
              <a:t>    while(fabs(term)&gt;=1e-6) </a:t>
            </a:r>
            <a:endParaRPr lang="zh-CN" altLang="zh-CN" sz="2800"/>
          </a:p>
          <a:p>
            <a:pPr>
              <a:lnSpc>
                <a:spcPts val="2900"/>
              </a:lnSpc>
              <a:buFont typeface="Wingdings" panose="05000000000000000000" pitchFamily="2" charset="2"/>
              <a:buNone/>
            </a:pPr>
            <a:r>
              <a:rPr lang="en-US" altLang="zh-CN" sz="2800"/>
              <a:t>    {  pi=pi+term;</a:t>
            </a:r>
            <a:endParaRPr lang="en-US" altLang="zh-CN" sz="2800"/>
          </a:p>
          <a:p>
            <a:pPr>
              <a:lnSpc>
                <a:spcPts val="2900"/>
              </a:lnSpc>
              <a:buFont typeface="Wingdings" panose="05000000000000000000" pitchFamily="2" charset="2"/>
              <a:buNone/>
            </a:pPr>
            <a:r>
              <a:rPr lang="en-US" altLang="zh-CN" sz="2800"/>
              <a:t>        n=n+2; </a:t>
            </a:r>
            <a:endParaRPr lang="zh-CN" altLang="zh-CN" sz="2800"/>
          </a:p>
          <a:p>
            <a:pPr>
              <a:lnSpc>
                <a:spcPts val="2900"/>
              </a:lnSpc>
              <a:buFont typeface="Wingdings" panose="05000000000000000000" pitchFamily="2" charset="2"/>
              <a:buNone/>
            </a:pPr>
            <a:r>
              <a:rPr lang="en-US" altLang="zh-CN" sz="2800"/>
              <a:t>        sign=-sign; </a:t>
            </a:r>
            <a:endParaRPr lang="zh-CN" altLang="zh-CN" sz="2800"/>
          </a:p>
          <a:p>
            <a:pPr>
              <a:lnSpc>
                <a:spcPts val="2900"/>
              </a:lnSpc>
              <a:buFont typeface="Wingdings" panose="05000000000000000000" pitchFamily="2" charset="2"/>
              <a:buNone/>
            </a:pPr>
            <a:r>
              <a:rPr lang="en-US" altLang="zh-CN" sz="2800"/>
              <a:t>        term=sign/n;    </a:t>
            </a:r>
            <a:endParaRPr lang="zh-CN" altLang="zh-CN" sz="2800"/>
          </a:p>
          <a:p>
            <a:pPr>
              <a:lnSpc>
                <a:spcPts val="2900"/>
              </a:lnSpc>
              <a:buFont typeface="Wingdings" panose="05000000000000000000" pitchFamily="2" charset="2"/>
              <a:buNone/>
            </a:pPr>
            <a:r>
              <a:rPr lang="en-US" altLang="zh-CN" sz="2800"/>
              <a:t>     }</a:t>
            </a:r>
            <a:endParaRPr lang="zh-CN" altLang="zh-CN" sz="2800"/>
          </a:p>
          <a:p>
            <a:pPr>
              <a:lnSpc>
                <a:spcPts val="2900"/>
              </a:lnSpc>
              <a:buFont typeface="Wingdings" panose="05000000000000000000" pitchFamily="2" charset="2"/>
              <a:buNone/>
            </a:pPr>
            <a:r>
              <a:rPr lang="en-US" altLang="zh-CN" sz="2800"/>
              <a:t>    pi=pi*4;          </a:t>
            </a:r>
            <a:endParaRPr lang="zh-CN" altLang="zh-CN" sz="2800"/>
          </a:p>
          <a:p>
            <a:pPr>
              <a:lnSpc>
                <a:spcPts val="2900"/>
              </a:lnSpc>
              <a:buFont typeface="Wingdings" panose="05000000000000000000" pitchFamily="2" charset="2"/>
              <a:buNone/>
            </a:pPr>
            <a:r>
              <a:rPr lang="en-US" altLang="zh-CN" sz="2800"/>
              <a:t>    printf("pi=%10.8f\n",pi);  </a:t>
            </a:r>
            <a:endParaRPr lang="zh-CN" altLang="zh-CN" sz="2800"/>
          </a:p>
          <a:p>
            <a:pPr>
              <a:lnSpc>
                <a:spcPts val="2900"/>
              </a:lnSpc>
              <a:buFont typeface="Wingdings" panose="05000000000000000000" pitchFamily="2" charset="2"/>
              <a:buNone/>
            </a:pPr>
            <a:r>
              <a:rPr lang="en-US" altLang="zh-CN" sz="2800"/>
              <a:t>    return 0;</a:t>
            </a:r>
            <a:endParaRPr lang="zh-CN" altLang="zh-CN" sz="2800"/>
          </a:p>
          <a:p>
            <a:pPr>
              <a:lnSpc>
                <a:spcPts val="2900"/>
              </a:lnSpc>
              <a:buFont typeface="Wingdings" panose="05000000000000000000" pitchFamily="2" charset="2"/>
              <a:buNone/>
            </a:pPr>
            <a:r>
              <a:rPr lang="en-US" altLang="zh-CN" sz="2800"/>
              <a:t>}</a:t>
            </a:r>
            <a:endParaRPr lang="zh-CN" altLang="zh-CN" sz="2800"/>
          </a:p>
          <a:p>
            <a:pPr>
              <a:lnSpc>
                <a:spcPts val="2900"/>
              </a:lnSpc>
              <a:buFont typeface="Wingdings" panose="05000000000000000000" pitchFamily="2" charset="2"/>
              <a:buNone/>
            </a:pPr>
            <a:endParaRPr lang="en-US" altLang="zh-CN" sz="2800"/>
          </a:p>
        </p:txBody>
      </p:sp>
      <p:sp>
        <p:nvSpPr>
          <p:cNvPr id="8192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192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192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1926"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1927"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1928"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pic>
        <p:nvPicPr>
          <p:cNvPr id="92166"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57750" y="4643438"/>
            <a:ext cx="39116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a:spLocks noChangeArrowheads="1"/>
          </p:cNvSpPr>
          <p:nvPr/>
        </p:nvSpPr>
        <p:spPr bwMode="auto">
          <a:xfrm>
            <a:off x="6143625" y="2071688"/>
            <a:ext cx="2000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en-US">
                <a:solidFill>
                  <a:srgbClr val="FF0000"/>
                </a:solidFill>
                <a:latin typeface="Arial" panose="020B0604020202020204" pitchFamily="34" charset="0"/>
              </a:rPr>
              <a:t>改为</a:t>
            </a:r>
            <a:r>
              <a:rPr lang="en-US" altLang="zh-CN">
                <a:solidFill>
                  <a:srgbClr val="FF0000"/>
                </a:solidFill>
                <a:latin typeface="Arial" panose="020B0604020202020204" pitchFamily="34" charset="0"/>
              </a:rPr>
              <a:t>1e-8</a:t>
            </a:r>
            <a:endParaRPr lang="en-US" altLang="zh-CN">
              <a:solidFill>
                <a:srgbClr val="FF0000"/>
              </a:solidFill>
              <a:latin typeface="Arial" panose="020B0604020202020204" pitchFamily="34" charset="0"/>
            </a:endParaRPr>
          </a:p>
        </p:txBody>
      </p:sp>
      <p:sp>
        <p:nvSpPr>
          <p:cNvPr id="17" name="矩形 16"/>
          <p:cNvSpPr>
            <a:spLocks noChangeArrowheads="1"/>
          </p:cNvSpPr>
          <p:nvPr/>
        </p:nvSpPr>
        <p:spPr bwMode="auto">
          <a:xfrm>
            <a:off x="4786313" y="2071688"/>
            <a:ext cx="1071562" cy="500062"/>
          </a:xfrm>
          <a:prstGeom prst="rect">
            <a:avLst/>
          </a:prstGeom>
          <a:noFill/>
          <a:ln w="38100"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pic>
        <p:nvPicPr>
          <p:cNvPr id="8193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0" y="3786188"/>
            <a:ext cx="3894138"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33" name="图片 12" descr="Untitled.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linds(horizontal)">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92166"/>
                                        </p:tgtEl>
                                        <p:attrNameLst>
                                          <p:attrName>style.visibility</p:attrName>
                                        </p:attrNameLst>
                                      </p:cBhvr>
                                      <p:to>
                                        <p:strVal val="visible"/>
                                      </p:to>
                                    </p:set>
                                    <p:animEffect transition="in" filter="blinds(horizontal)">
                                      <p:cBhvr>
                                        <p:cTn id="16" dur="500"/>
                                        <p:tgtEl>
                                          <p:spTgt spid="92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3"/>
          <p:cNvSpPr>
            <a:spLocks noGrp="1" noChangeArrowheads="1"/>
          </p:cNvSpPr>
          <p:nvPr>
            <p:ph type="body" idx="1"/>
          </p:nvPr>
        </p:nvSpPr>
        <p:spPr>
          <a:xfrm>
            <a:off x="642938" y="1214438"/>
            <a:ext cx="8001000" cy="2571750"/>
          </a:xfrm>
        </p:spPr>
        <p:txBody>
          <a:bodyPr/>
          <a:lstStyle/>
          <a:p>
            <a:pPr>
              <a:buFont typeface="Wingdings" panose="05000000000000000000" pitchFamily="2" charset="2"/>
              <a:buNone/>
            </a:pPr>
            <a:r>
              <a:rPr lang="en-US" altLang="zh-CN"/>
              <a:t>   </a:t>
            </a:r>
            <a:r>
              <a:rPr lang="zh-CN" altLang="zh-CN"/>
              <a:t>例</a:t>
            </a:r>
            <a:r>
              <a:rPr lang="en-US" altLang="zh-CN"/>
              <a:t>5.8 </a:t>
            </a:r>
            <a:r>
              <a:rPr lang="zh-CN" altLang="zh-CN"/>
              <a:t>求费波那西</a:t>
            </a:r>
            <a:r>
              <a:rPr lang="en-US" altLang="zh-CN"/>
              <a:t>(Fibonacci)</a:t>
            </a:r>
            <a:r>
              <a:rPr lang="zh-CN" altLang="zh-CN"/>
              <a:t>数列的前</a:t>
            </a:r>
            <a:r>
              <a:rPr lang="en-US" altLang="zh-CN"/>
              <a:t>40</a:t>
            </a:r>
            <a:r>
              <a:rPr lang="zh-CN" altLang="zh-CN"/>
              <a:t>个数。这个数列有如下特点：第</a:t>
            </a:r>
            <a:r>
              <a:rPr lang="en-US" altLang="zh-CN"/>
              <a:t>1</a:t>
            </a:r>
            <a:r>
              <a:rPr lang="zh-CN" altLang="zh-CN"/>
              <a:t>、</a:t>
            </a:r>
            <a:r>
              <a:rPr lang="en-US" altLang="zh-CN"/>
              <a:t>2</a:t>
            </a:r>
            <a:r>
              <a:rPr lang="zh-CN" altLang="zh-CN"/>
              <a:t>两个数为</a:t>
            </a:r>
            <a:r>
              <a:rPr lang="en-US" altLang="zh-CN"/>
              <a:t>1</a:t>
            </a:r>
            <a:r>
              <a:rPr lang="zh-CN" altLang="zh-CN"/>
              <a:t>、</a:t>
            </a:r>
            <a:r>
              <a:rPr lang="en-US" altLang="zh-CN"/>
              <a:t>1</a:t>
            </a:r>
            <a:r>
              <a:rPr lang="zh-CN" altLang="zh-CN"/>
              <a:t>。从第</a:t>
            </a:r>
            <a:r>
              <a:rPr lang="en-US" altLang="zh-CN"/>
              <a:t>3</a:t>
            </a:r>
            <a:r>
              <a:rPr lang="zh-CN" altLang="zh-CN"/>
              <a:t>个数开始，该数是其前面两个数之和。即</a:t>
            </a:r>
            <a:r>
              <a:rPr lang="en-US" altLang="zh-CN"/>
              <a:t>:</a:t>
            </a:r>
            <a:endParaRPr lang="en-US" altLang="zh-CN"/>
          </a:p>
        </p:txBody>
      </p:sp>
      <p:sp>
        <p:nvSpPr>
          <p:cNvPr id="8294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294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2949"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2950"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2951"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2952"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2953"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graphicFrame>
        <p:nvGraphicFramePr>
          <p:cNvPr id="82954" name="Object 6"/>
          <p:cNvGraphicFramePr>
            <a:graphicFrameLocks noChangeAspect="1"/>
          </p:cNvGraphicFramePr>
          <p:nvPr/>
        </p:nvGraphicFramePr>
        <p:xfrm>
          <a:off x="2143125" y="3786188"/>
          <a:ext cx="4397375" cy="1928812"/>
        </p:xfrm>
        <a:graphic>
          <a:graphicData uri="http://schemas.openxmlformats.org/presentationml/2006/ole">
            <mc:AlternateContent xmlns:mc="http://schemas.openxmlformats.org/markup-compatibility/2006">
              <mc:Choice xmlns:v="urn:schemas-microsoft-com:vml" Requires="v">
                <p:oleObj spid="_x0000_s82975" name="公式" r:id="rId1" imgW="1625600" imgH="711200" progId="Equation.3">
                  <p:embed/>
                </p:oleObj>
              </mc:Choice>
              <mc:Fallback>
                <p:oleObj name="公式" r:id="rId1" imgW="1625600" imgH="7112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3786188"/>
                        <a:ext cx="4397375" cy="192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2955" name="图片 10" descr="Untitled.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3"/>
          <p:cNvSpPr>
            <a:spLocks noGrp="1" noChangeArrowheads="1"/>
          </p:cNvSpPr>
          <p:nvPr>
            <p:ph type="body" idx="1"/>
          </p:nvPr>
        </p:nvSpPr>
        <p:spPr>
          <a:xfrm>
            <a:off x="642938" y="1214438"/>
            <a:ext cx="8215312" cy="4000500"/>
          </a:xfrm>
        </p:spPr>
        <p:txBody>
          <a:bodyPr/>
          <a:lstStyle/>
          <a:p>
            <a:r>
              <a:rPr lang="zh-CN" altLang="zh-CN"/>
              <a:t>这是一个有趣的古典数学问题：</a:t>
            </a:r>
            <a:endParaRPr lang="en-US" altLang="zh-CN"/>
          </a:p>
          <a:p>
            <a:pPr lvl="1"/>
            <a:r>
              <a:rPr lang="zh-CN" altLang="zh-CN"/>
              <a:t>有一对兔子，从出生后第</a:t>
            </a:r>
            <a:r>
              <a:rPr lang="en-US" altLang="zh-CN"/>
              <a:t>3</a:t>
            </a:r>
            <a:r>
              <a:rPr lang="zh-CN" altLang="zh-CN"/>
              <a:t>个月起每个月都生一对兔子。</a:t>
            </a:r>
            <a:endParaRPr lang="en-US" altLang="zh-CN"/>
          </a:p>
          <a:p>
            <a:pPr lvl="1"/>
            <a:r>
              <a:rPr lang="zh-CN" altLang="zh-CN"/>
              <a:t>小兔子长到第</a:t>
            </a:r>
            <a:r>
              <a:rPr lang="en-US" altLang="zh-CN"/>
              <a:t>3</a:t>
            </a:r>
            <a:r>
              <a:rPr lang="zh-CN" altLang="zh-CN"/>
              <a:t>个月后每个月又生一对兔子。</a:t>
            </a:r>
            <a:endParaRPr lang="en-US" altLang="zh-CN"/>
          </a:p>
          <a:p>
            <a:pPr lvl="1"/>
            <a:r>
              <a:rPr lang="zh-CN" altLang="zh-CN"/>
              <a:t>假设所有兔子都不死，问每个月的兔子总数为多少？</a:t>
            </a:r>
            <a:endParaRPr lang="en-US" altLang="zh-CN"/>
          </a:p>
        </p:txBody>
      </p:sp>
      <p:sp>
        <p:nvSpPr>
          <p:cNvPr id="8397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397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3973"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3974"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3975"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3976"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3977"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pic>
        <p:nvPicPr>
          <p:cNvPr id="83978" name="图片 9" descr="Untitled.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499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4996"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4997"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4998"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4999"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5000"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graphicFrame>
        <p:nvGraphicFramePr>
          <p:cNvPr id="11" name="表格 10"/>
          <p:cNvGraphicFramePr>
            <a:graphicFrameLocks noGrp="1"/>
          </p:cNvGraphicFramePr>
          <p:nvPr/>
        </p:nvGraphicFramePr>
        <p:xfrm>
          <a:off x="1214438" y="1143000"/>
          <a:ext cx="6786562" cy="4876800"/>
        </p:xfrm>
        <a:graphic>
          <a:graphicData uri="http://schemas.openxmlformats.org/drawingml/2006/table">
            <a:tbl>
              <a:tblPr/>
              <a:tblGrid>
                <a:gridCol w="1322785"/>
                <a:gridCol w="1391840"/>
                <a:gridCol w="1500187"/>
                <a:gridCol w="1428750"/>
                <a:gridCol w="1143000"/>
              </a:tblGrid>
              <a:tr h="484191">
                <a:tc>
                  <a:txBody>
                    <a:bodyPr/>
                    <a:lstStyle/>
                    <a:p>
                      <a:pPr algn="ctr">
                        <a:spcAft>
                          <a:spcPts val="0"/>
                        </a:spcAft>
                      </a:pPr>
                      <a:r>
                        <a:rPr lang="zh-CN" sz="3200" b="1" kern="100" dirty="0">
                          <a:latin typeface="Times New Roman" panose="02020603050405020304"/>
                          <a:ea typeface="宋体" panose="02010600030101010101" pitchFamily="2" charset="-122"/>
                          <a:cs typeface="Times New Roman" panose="02020603050405020304"/>
                        </a:rPr>
                        <a:t>第几个月</a:t>
                      </a:r>
                      <a:endParaRPr lang="zh-CN" sz="32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3200" b="1" kern="100" dirty="0">
                          <a:latin typeface="Times New Roman" panose="02020603050405020304"/>
                          <a:ea typeface="宋体" panose="02010600030101010101" pitchFamily="2" charset="-122"/>
                          <a:cs typeface="Times New Roman" panose="02020603050405020304"/>
                        </a:rPr>
                        <a:t>小兔子对数</a:t>
                      </a:r>
                      <a:endParaRPr lang="zh-CN" sz="32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3200" b="1" kern="100">
                          <a:latin typeface="Times New Roman" panose="02020603050405020304"/>
                          <a:ea typeface="宋体" panose="02010600030101010101" pitchFamily="2" charset="-122"/>
                          <a:cs typeface="Times New Roman" panose="02020603050405020304"/>
                        </a:rPr>
                        <a:t>中兔子对数</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3200" b="1" kern="100">
                          <a:latin typeface="Times New Roman" panose="02020603050405020304"/>
                          <a:ea typeface="宋体" panose="02010600030101010101" pitchFamily="2" charset="-122"/>
                          <a:cs typeface="Times New Roman" panose="02020603050405020304"/>
                        </a:rPr>
                        <a:t>老兔子对数</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3200" b="1" kern="100">
                          <a:latin typeface="Times New Roman" panose="02020603050405020304"/>
                          <a:ea typeface="宋体" panose="02010600030101010101" pitchFamily="2" charset="-122"/>
                          <a:cs typeface="Times New Roman" panose="02020603050405020304"/>
                        </a:rPr>
                        <a:t>兔子总数</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4191">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1</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dirty="0">
                          <a:latin typeface="Times New Roman" panose="02020603050405020304"/>
                          <a:ea typeface="宋体" panose="02010600030101010101" pitchFamily="2" charset="-122"/>
                          <a:cs typeface="Times New Roman" panose="02020603050405020304"/>
                        </a:rPr>
                        <a:t>1</a:t>
                      </a:r>
                      <a:endParaRPr lang="zh-CN" sz="32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0</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0</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1</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4191">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2</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dirty="0">
                          <a:latin typeface="Times New Roman" panose="02020603050405020304"/>
                          <a:ea typeface="宋体" panose="02010600030101010101" pitchFamily="2" charset="-122"/>
                          <a:cs typeface="Times New Roman" panose="02020603050405020304"/>
                        </a:rPr>
                        <a:t>0</a:t>
                      </a:r>
                      <a:endParaRPr lang="zh-CN" sz="32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dirty="0">
                          <a:latin typeface="Times New Roman" panose="02020603050405020304"/>
                          <a:ea typeface="宋体" panose="02010600030101010101" pitchFamily="2" charset="-122"/>
                          <a:cs typeface="Times New Roman" panose="02020603050405020304"/>
                        </a:rPr>
                        <a:t>1</a:t>
                      </a:r>
                      <a:endParaRPr lang="zh-CN" sz="32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0</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1</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4191">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3</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dirty="0">
                          <a:latin typeface="Times New Roman" panose="02020603050405020304"/>
                          <a:ea typeface="宋体" panose="02010600030101010101" pitchFamily="2" charset="-122"/>
                          <a:cs typeface="Times New Roman" panose="02020603050405020304"/>
                        </a:rPr>
                        <a:t>1</a:t>
                      </a:r>
                      <a:endParaRPr lang="zh-CN" sz="32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dirty="0">
                          <a:latin typeface="Times New Roman" panose="02020603050405020304"/>
                          <a:ea typeface="宋体" panose="02010600030101010101" pitchFamily="2" charset="-122"/>
                          <a:cs typeface="Times New Roman" panose="02020603050405020304"/>
                        </a:rPr>
                        <a:t>0</a:t>
                      </a:r>
                      <a:endParaRPr lang="zh-CN" sz="32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dirty="0">
                          <a:latin typeface="Times New Roman" panose="02020603050405020304"/>
                          <a:ea typeface="宋体" panose="02010600030101010101" pitchFamily="2" charset="-122"/>
                          <a:cs typeface="Times New Roman" panose="02020603050405020304"/>
                        </a:rPr>
                        <a:t>1</a:t>
                      </a:r>
                      <a:endParaRPr lang="zh-CN" sz="32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2</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4191">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4</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1</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dirty="0">
                          <a:latin typeface="Times New Roman" panose="02020603050405020304"/>
                          <a:ea typeface="宋体" panose="02010600030101010101" pitchFamily="2" charset="-122"/>
                          <a:cs typeface="Times New Roman" panose="02020603050405020304"/>
                        </a:rPr>
                        <a:t>1</a:t>
                      </a:r>
                      <a:endParaRPr lang="zh-CN" sz="32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1</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3</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4191">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5</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2</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dirty="0">
                          <a:latin typeface="Times New Roman" panose="02020603050405020304"/>
                          <a:ea typeface="宋体" panose="02010600030101010101" pitchFamily="2" charset="-122"/>
                          <a:cs typeface="Times New Roman" panose="02020603050405020304"/>
                        </a:rPr>
                        <a:t>1</a:t>
                      </a:r>
                      <a:endParaRPr lang="zh-CN" sz="32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dirty="0">
                          <a:latin typeface="Times New Roman" panose="02020603050405020304"/>
                          <a:ea typeface="宋体" panose="02010600030101010101" pitchFamily="2" charset="-122"/>
                          <a:cs typeface="Times New Roman" panose="02020603050405020304"/>
                        </a:rPr>
                        <a:t>2</a:t>
                      </a:r>
                      <a:endParaRPr lang="zh-CN" sz="32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5</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4191">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6</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3</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2</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dirty="0">
                          <a:latin typeface="Times New Roman" panose="02020603050405020304"/>
                          <a:ea typeface="宋体" panose="02010600030101010101" pitchFamily="2" charset="-122"/>
                          <a:cs typeface="Times New Roman" panose="02020603050405020304"/>
                        </a:rPr>
                        <a:t>3</a:t>
                      </a:r>
                      <a:endParaRPr lang="zh-CN" sz="32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dirty="0">
                          <a:latin typeface="Times New Roman" panose="02020603050405020304"/>
                          <a:ea typeface="宋体" panose="02010600030101010101" pitchFamily="2" charset="-122"/>
                          <a:cs typeface="Times New Roman" panose="02020603050405020304"/>
                        </a:rPr>
                        <a:t>8</a:t>
                      </a:r>
                      <a:endParaRPr lang="zh-CN" sz="32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4191">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7</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5</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3</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a:latin typeface="Times New Roman" panose="02020603050405020304"/>
                          <a:ea typeface="宋体" panose="02010600030101010101" pitchFamily="2" charset="-122"/>
                          <a:cs typeface="Times New Roman" panose="02020603050405020304"/>
                        </a:rPr>
                        <a:t>5</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3200" b="1" kern="100" dirty="0">
                          <a:latin typeface="Times New Roman" panose="02020603050405020304"/>
                          <a:ea typeface="宋体" panose="02010600030101010101" pitchFamily="2" charset="-122"/>
                          <a:cs typeface="Times New Roman" panose="02020603050405020304"/>
                        </a:rPr>
                        <a:t>13</a:t>
                      </a:r>
                      <a:endParaRPr lang="zh-CN" sz="32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4191">
                <a:tc>
                  <a:txBody>
                    <a:bodyPr/>
                    <a:lstStyle/>
                    <a:p>
                      <a:pPr algn="ctr">
                        <a:spcAft>
                          <a:spcPts val="0"/>
                        </a:spcAft>
                      </a:pPr>
                      <a:r>
                        <a:rPr lang="zh-CN" sz="3200" b="1" kern="100">
                          <a:latin typeface="Times New Roman" panose="02020603050405020304"/>
                          <a:ea typeface="宋体" panose="02010600030101010101" pitchFamily="2" charset="-122"/>
                          <a:cs typeface="Times New Roman" panose="02020603050405020304"/>
                        </a:rPr>
                        <a:t>┇</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3200" b="1" kern="100">
                          <a:latin typeface="Times New Roman" panose="02020603050405020304"/>
                          <a:ea typeface="宋体" panose="02010600030101010101" pitchFamily="2" charset="-122"/>
                          <a:cs typeface="Times New Roman" panose="02020603050405020304"/>
                        </a:rPr>
                        <a:t>┇</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3200" b="1" kern="100">
                          <a:latin typeface="Times New Roman" panose="02020603050405020304"/>
                          <a:ea typeface="宋体" panose="02010600030101010101" pitchFamily="2" charset="-122"/>
                          <a:cs typeface="Times New Roman" panose="02020603050405020304"/>
                        </a:rPr>
                        <a:t>┇</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3200" b="1" kern="100">
                          <a:latin typeface="Times New Roman" panose="02020603050405020304"/>
                          <a:ea typeface="宋体" panose="02010600030101010101" pitchFamily="2" charset="-122"/>
                          <a:cs typeface="Times New Roman" panose="02020603050405020304"/>
                        </a:rPr>
                        <a:t>┇</a:t>
                      </a:r>
                      <a:endParaRPr lang="zh-CN" sz="32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3200" b="1" kern="100" dirty="0">
                          <a:latin typeface="Times New Roman" panose="02020603050405020304"/>
                          <a:ea typeface="宋体" panose="02010600030101010101" pitchFamily="2" charset="-122"/>
                          <a:cs typeface="Times New Roman" panose="02020603050405020304"/>
                        </a:rPr>
                        <a:t>┇</a:t>
                      </a:r>
                      <a:endParaRPr lang="zh-CN" sz="32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2" name="矩形 11"/>
          <p:cNvSpPr>
            <a:spLocks noChangeArrowheads="1"/>
          </p:cNvSpPr>
          <p:nvPr/>
        </p:nvSpPr>
        <p:spPr bwMode="auto">
          <a:xfrm>
            <a:off x="7000875" y="2143125"/>
            <a:ext cx="857250" cy="3857625"/>
          </a:xfrm>
          <a:prstGeom prst="rect">
            <a:avLst/>
          </a:prstGeom>
          <a:noFill/>
          <a:ln w="38100"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pic>
        <p:nvPicPr>
          <p:cNvPr id="85064" name="图片 12" descr="Untitled.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601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6020"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6021"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6022"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602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grpSp>
        <p:nvGrpSpPr>
          <p:cNvPr id="86024" name="组合 26"/>
          <p:cNvGrpSpPr/>
          <p:nvPr/>
        </p:nvGrpSpPr>
        <p:grpSpPr bwMode="auto">
          <a:xfrm>
            <a:off x="1714500" y="1143000"/>
            <a:ext cx="5143500" cy="4286250"/>
            <a:chOff x="1714480" y="928670"/>
            <a:chExt cx="5143536" cy="4286280"/>
          </a:xfrm>
        </p:grpSpPr>
        <p:sp>
          <p:nvSpPr>
            <p:cNvPr id="86026" name="流程图: 过程 14"/>
            <p:cNvSpPr>
              <a:spLocks noChangeArrowheads="1"/>
            </p:cNvSpPr>
            <p:nvPr/>
          </p:nvSpPr>
          <p:spPr bwMode="auto">
            <a:xfrm>
              <a:off x="1714480" y="928670"/>
              <a:ext cx="5143536" cy="4286280"/>
            </a:xfrm>
            <a:prstGeom prst="flowChartProcess">
              <a:avLst/>
            </a:prstGeom>
            <a:solidFill>
              <a:schemeClr val="accent1"/>
            </a:solidFill>
            <a:ln w="38100" algn="ctr">
              <a:solidFill>
                <a:srgbClr val="0000CC"/>
              </a:solidFill>
              <a:miter lim="800000"/>
            </a:ln>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6027" name="矩形 15"/>
            <p:cNvSpPr>
              <a:spLocks noChangeArrowheads="1"/>
            </p:cNvSpPr>
            <p:nvPr/>
          </p:nvSpPr>
          <p:spPr bwMode="auto">
            <a:xfrm>
              <a:off x="1714480" y="1500174"/>
              <a:ext cx="5143536" cy="571504"/>
            </a:xfrm>
            <a:prstGeom prst="rect">
              <a:avLst/>
            </a:prstGeom>
            <a:solidFill>
              <a:schemeClr val="accent1"/>
            </a:solidFill>
            <a:ln w="38100" algn="ctr">
              <a:solidFill>
                <a:srgbClr val="0000CC"/>
              </a:solidFill>
              <a:miter lim="800000"/>
            </a:ln>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a:latin typeface="Arial" panose="020B0604020202020204" pitchFamily="34" charset="0"/>
                </a:rPr>
                <a:t>输出</a:t>
              </a:r>
              <a:r>
                <a:rPr lang="en-US" altLang="zh-CN">
                  <a:latin typeface="Arial" panose="020B0604020202020204" pitchFamily="34" charset="0"/>
                </a:rPr>
                <a:t>f1,f2</a:t>
              </a:r>
              <a:endParaRPr lang="zh-CN" altLang="en-US">
                <a:latin typeface="Arial" panose="020B0604020202020204" pitchFamily="34" charset="0"/>
              </a:endParaRPr>
            </a:p>
          </p:txBody>
        </p:sp>
        <p:sp>
          <p:nvSpPr>
            <p:cNvPr id="86028" name="矩形 16"/>
            <p:cNvSpPr>
              <a:spLocks noChangeArrowheads="1"/>
            </p:cNvSpPr>
            <p:nvPr/>
          </p:nvSpPr>
          <p:spPr bwMode="auto">
            <a:xfrm>
              <a:off x="1714480" y="2071678"/>
              <a:ext cx="5143536" cy="3143272"/>
            </a:xfrm>
            <a:prstGeom prst="rect">
              <a:avLst/>
            </a:prstGeom>
            <a:solidFill>
              <a:schemeClr val="accent1"/>
            </a:solidFill>
            <a:ln w="38100" algn="ctr">
              <a:solidFill>
                <a:srgbClr val="0000CC"/>
              </a:solidFill>
              <a:miter lim="800000"/>
            </a:ln>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a:latin typeface="Arial" panose="020B0604020202020204" pitchFamily="34" charset="0"/>
                </a:rPr>
                <a:t>For i=1 to 38</a:t>
              </a:r>
              <a:endParaRPr lang="zh-CN" altLang="en-US" baseline="30000">
                <a:latin typeface="Arial" panose="020B0604020202020204" pitchFamily="34" charset="0"/>
              </a:endParaRPr>
            </a:p>
          </p:txBody>
        </p:sp>
        <p:sp>
          <p:nvSpPr>
            <p:cNvPr id="86029" name="流程图: 过程 17"/>
            <p:cNvSpPr>
              <a:spLocks noChangeArrowheads="1"/>
            </p:cNvSpPr>
            <p:nvPr/>
          </p:nvSpPr>
          <p:spPr bwMode="auto">
            <a:xfrm>
              <a:off x="2786050" y="2643182"/>
              <a:ext cx="4071966" cy="2571768"/>
            </a:xfrm>
            <a:prstGeom prst="flowChartProcess">
              <a:avLst/>
            </a:prstGeom>
            <a:solidFill>
              <a:schemeClr val="accent1"/>
            </a:solidFill>
            <a:ln w="38100" algn="ctr">
              <a:solidFill>
                <a:srgbClr val="0000CC"/>
              </a:solidFill>
              <a:miter lim="800000"/>
            </a:ln>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en-US" altLang="zh-CN" sz="4000" b="0">
                <a:latin typeface="Arial" panose="020B0604020202020204" pitchFamily="34" charset="0"/>
              </a:endParaRPr>
            </a:p>
            <a:p>
              <a:pPr eaLnBrk="1" hangingPunct="1">
                <a:lnSpc>
                  <a:spcPct val="100000"/>
                </a:lnSpc>
                <a:spcBef>
                  <a:spcPct val="0"/>
                </a:spcBef>
                <a:buFontTx/>
                <a:buNone/>
              </a:pPr>
              <a:endParaRPr lang="en-US" altLang="zh-CN" sz="4000" b="0">
                <a:latin typeface="Arial" panose="020B0604020202020204" pitchFamily="34" charset="0"/>
              </a:endParaRPr>
            </a:p>
            <a:p>
              <a:pPr eaLnBrk="1" hangingPunct="1">
                <a:lnSpc>
                  <a:spcPct val="100000"/>
                </a:lnSpc>
                <a:spcBef>
                  <a:spcPct val="0"/>
                </a:spcBef>
                <a:buFontTx/>
                <a:buNone/>
              </a:pPr>
              <a:endParaRPr lang="en-US" altLang="zh-CN" sz="4000" b="0">
                <a:latin typeface="Arial" panose="020B0604020202020204" pitchFamily="34" charset="0"/>
              </a:endParaRPr>
            </a:p>
            <a:p>
              <a:pPr eaLnBrk="1" hangingPunct="1">
                <a:lnSpc>
                  <a:spcPct val="100000"/>
                </a:lnSpc>
                <a:spcBef>
                  <a:spcPct val="0"/>
                </a:spcBef>
                <a:buFontTx/>
                <a:buNone/>
              </a:pPr>
              <a:endParaRPr lang="zh-CN" altLang="en-US" b="0">
                <a:latin typeface="Arial" panose="020B0604020202020204" pitchFamily="34" charset="0"/>
              </a:endParaRPr>
            </a:p>
          </p:txBody>
        </p:sp>
        <p:sp>
          <p:nvSpPr>
            <p:cNvPr id="86030" name="流程图: 过程 18"/>
            <p:cNvSpPr>
              <a:spLocks noChangeArrowheads="1"/>
            </p:cNvSpPr>
            <p:nvPr/>
          </p:nvSpPr>
          <p:spPr bwMode="auto">
            <a:xfrm>
              <a:off x="2786050" y="2643182"/>
              <a:ext cx="4071966" cy="642942"/>
            </a:xfrm>
            <a:prstGeom prst="flowChartProcess">
              <a:avLst/>
            </a:prstGeom>
            <a:solidFill>
              <a:schemeClr val="accent1"/>
            </a:solidFill>
            <a:ln w="38100" algn="ctr">
              <a:solidFill>
                <a:srgbClr val="0000CC"/>
              </a:solidFill>
              <a:miter lim="800000"/>
            </a:ln>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a:latin typeface="Arial" panose="020B0604020202020204" pitchFamily="34" charset="0"/>
                </a:rPr>
                <a:t>f3=f1+f2</a:t>
              </a:r>
              <a:endParaRPr lang="zh-CN" altLang="en-US">
                <a:latin typeface="Arial" panose="020B0604020202020204" pitchFamily="34" charset="0"/>
              </a:endParaRPr>
            </a:p>
          </p:txBody>
        </p:sp>
        <p:sp>
          <p:nvSpPr>
            <p:cNvPr id="86031" name="流程图: 过程 19"/>
            <p:cNvSpPr>
              <a:spLocks noChangeArrowheads="1"/>
            </p:cNvSpPr>
            <p:nvPr/>
          </p:nvSpPr>
          <p:spPr bwMode="auto">
            <a:xfrm>
              <a:off x="2786050" y="3286124"/>
              <a:ext cx="4071966" cy="642942"/>
            </a:xfrm>
            <a:prstGeom prst="flowChartProcess">
              <a:avLst/>
            </a:prstGeom>
            <a:solidFill>
              <a:schemeClr val="accent1"/>
            </a:solidFill>
            <a:ln w="38100" algn="ctr">
              <a:solidFill>
                <a:srgbClr val="0000CC"/>
              </a:solidFill>
              <a:miter lim="800000"/>
            </a:ln>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en-US">
                  <a:latin typeface="Arial" panose="020B0604020202020204" pitchFamily="34" charset="0"/>
                </a:rPr>
                <a:t>输出</a:t>
              </a:r>
              <a:r>
                <a:rPr lang="en-US" altLang="zh-CN">
                  <a:latin typeface="Arial" panose="020B0604020202020204" pitchFamily="34" charset="0"/>
                </a:rPr>
                <a:t>f3</a:t>
              </a:r>
              <a:endParaRPr lang="zh-CN" altLang="en-US">
                <a:latin typeface="Arial" panose="020B0604020202020204" pitchFamily="34" charset="0"/>
              </a:endParaRPr>
            </a:p>
          </p:txBody>
        </p:sp>
        <p:sp>
          <p:nvSpPr>
            <p:cNvPr id="86032" name="流程图: 过程 20"/>
            <p:cNvSpPr>
              <a:spLocks noChangeArrowheads="1"/>
            </p:cNvSpPr>
            <p:nvPr/>
          </p:nvSpPr>
          <p:spPr bwMode="auto">
            <a:xfrm>
              <a:off x="2786050" y="3929066"/>
              <a:ext cx="4071966" cy="642942"/>
            </a:xfrm>
            <a:prstGeom prst="flowChartProcess">
              <a:avLst/>
            </a:prstGeom>
            <a:solidFill>
              <a:schemeClr val="accent1"/>
            </a:solidFill>
            <a:ln w="38100" algn="ctr">
              <a:solidFill>
                <a:srgbClr val="0000CC"/>
              </a:solidFill>
              <a:miter lim="800000"/>
            </a:ln>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a:latin typeface="Arial" panose="020B0604020202020204" pitchFamily="34" charset="0"/>
                </a:rPr>
                <a:t>f1=f2</a:t>
              </a:r>
              <a:endParaRPr lang="zh-CN" altLang="en-US">
                <a:latin typeface="Arial" panose="020B0604020202020204" pitchFamily="34" charset="0"/>
              </a:endParaRPr>
            </a:p>
          </p:txBody>
        </p:sp>
        <p:sp>
          <p:nvSpPr>
            <p:cNvPr id="86033" name="流程图: 过程 21"/>
            <p:cNvSpPr>
              <a:spLocks noChangeArrowheads="1"/>
            </p:cNvSpPr>
            <p:nvPr/>
          </p:nvSpPr>
          <p:spPr bwMode="auto">
            <a:xfrm>
              <a:off x="2786050" y="4572008"/>
              <a:ext cx="4071966" cy="642942"/>
            </a:xfrm>
            <a:prstGeom prst="flowChartProcess">
              <a:avLst/>
            </a:prstGeom>
            <a:solidFill>
              <a:schemeClr val="accent1"/>
            </a:solidFill>
            <a:ln w="38100" algn="ctr">
              <a:solidFill>
                <a:srgbClr val="0000CC"/>
              </a:solidFill>
              <a:miter lim="800000"/>
            </a:ln>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a:latin typeface="Arial" panose="020B0604020202020204" pitchFamily="34" charset="0"/>
                </a:rPr>
                <a:t>f2=f3</a:t>
              </a:r>
              <a:endParaRPr lang="zh-CN" altLang="en-US">
                <a:latin typeface="Arial" panose="020B0604020202020204" pitchFamily="34" charset="0"/>
              </a:endParaRPr>
            </a:p>
          </p:txBody>
        </p:sp>
        <p:sp>
          <p:nvSpPr>
            <p:cNvPr id="86034" name="矩形 25"/>
            <p:cNvSpPr>
              <a:spLocks noChangeArrowheads="1"/>
            </p:cNvSpPr>
            <p:nvPr/>
          </p:nvSpPr>
          <p:spPr bwMode="auto">
            <a:xfrm>
              <a:off x="1714480" y="928670"/>
              <a:ext cx="5143536" cy="571504"/>
            </a:xfrm>
            <a:prstGeom prst="rect">
              <a:avLst/>
            </a:prstGeom>
            <a:solidFill>
              <a:schemeClr val="accent1"/>
            </a:solidFill>
            <a:ln w="38100" algn="ctr">
              <a:solidFill>
                <a:srgbClr val="0000CC"/>
              </a:solidFill>
              <a:miter lim="800000"/>
            </a:ln>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a:latin typeface="Arial" panose="020B0604020202020204" pitchFamily="34" charset="0"/>
                </a:rPr>
                <a:t>f1=1,f2=1</a:t>
              </a:r>
              <a:endParaRPr lang="zh-CN" altLang="en-US">
                <a:latin typeface="Arial" panose="020B0604020202020204" pitchFamily="34" charset="0"/>
              </a:endParaRPr>
            </a:p>
          </p:txBody>
        </p:sp>
      </p:grpSp>
      <p:pic>
        <p:nvPicPr>
          <p:cNvPr id="86025" name="图片 17" descr="Untitled.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3"/>
          <p:cNvSpPr>
            <a:spLocks noGrp="1" noChangeArrowheads="1"/>
          </p:cNvSpPr>
          <p:nvPr>
            <p:ph type="body" idx="1"/>
          </p:nvPr>
        </p:nvSpPr>
        <p:spPr>
          <a:xfrm>
            <a:off x="642938" y="500063"/>
            <a:ext cx="7715250" cy="6215062"/>
          </a:xfrm>
        </p:spPr>
        <p:txBody>
          <a:bodyPr/>
          <a:lstStyle/>
          <a:p>
            <a:pPr>
              <a:lnSpc>
                <a:spcPct val="100000"/>
              </a:lnSpc>
              <a:buFont typeface="Wingdings" panose="05000000000000000000"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anose="05000000000000000000" pitchFamily="2" charset="2"/>
              <a:buNone/>
            </a:pPr>
            <a:r>
              <a:rPr lang="en-US" altLang="zh-CN" sz="2800" dirty="0" err="1"/>
              <a:t>int</a:t>
            </a:r>
            <a:r>
              <a:rPr lang="en-US" altLang="zh-CN" sz="2800" dirty="0"/>
              <a:t> main()</a:t>
            </a:r>
            <a:endParaRPr lang="zh-CN" altLang="zh-CN" sz="2800" dirty="0"/>
          </a:p>
          <a:p>
            <a:pPr>
              <a:lnSpc>
                <a:spcPct val="100000"/>
              </a:lnSpc>
              <a:buFont typeface="Wingdings" panose="05000000000000000000" pitchFamily="2" charset="2"/>
              <a:buNone/>
            </a:pPr>
            <a:r>
              <a:rPr lang="en-US" altLang="zh-CN" sz="2800" dirty="0"/>
              <a:t> { </a:t>
            </a:r>
            <a:r>
              <a:rPr lang="en-US" altLang="zh-CN" sz="2800" dirty="0" err="1"/>
              <a:t>int</a:t>
            </a:r>
            <a:r>
              <a:rPr lang="en-US" altLang="zh-CN" sz="2800" dirty="0"/>
              <a:t> f1=1,f2=1,f3;  </a:t>
            </a:r>
            <a:r>
              <a:rPr lang="en-US" altLang="zh-CN" sz="2800" dirty="0" err="1"/>
              <a:t>int</a:t>
            </a:r>
            <a:r>
              <a:rPr lang="en-US" altLang="zh-CN" sz="2800" dirty="0"/>
              <a:t> </a:t>
            </a:r>
            <a:r>
              <a:rPr lang="en-US" altLang="zh-CN" sz="2800" dirty="0" err="1"/>
              <a:t>i</a:t>
            </a:r>
            <a:r>
              <a:rPr lang="en-US" altLang="zh-CN" sz="2800" dirty="0"/>
              <a:t>;</a:t>
            </a:r>
            <a:endParaRPr lang="zh-CN" altLang="zh-CN" sz="2800" dirty="0"/>
          </a:p>
          <a:p>
            <a:pPr>
              <a:lnSpc>
                <a:spcPct val="100000"/>
              </a:lnSpc>
              <a:buFont typeface="Wingdings" panose="05000000000000000000" pitchFamily="2" charset="2"/>
              <a:buNone/>
            </a:pPr>
            <a:r>
              <a:rPr lang="en-US" altLang="zh-CN" sz="2800" dirty="0"/>
              <a:t>    </a:t>
            </a:r>
            <a:r>
              <a:rPr lang="en-US" altLang="zh-CN" sz="2800" dirty="0" err="1"/>
              <a:t>printf</a:t>
            </a:r>
            <a:r>
              <a:rPr lang="en-US" altLang="zh-CN" sz="2800" dirty="0"/>
              <a:t>("%12d\n%12d\n",f1,f2);</a:t>
            </a:r>
            <a:endParaRPr lang="zh-CN" altLang="zh-CN" sz="2800" dirty="0"/>
          </a:p>
          <a:p>
            <a:pPr>
              <a:lnSpc>
                <a:spcPct val="100000"/>
              </a:lnSpc>
              <a:buFont typeface="Wingdings" panose="05000000000000000000" pitchFamily="2" charset="2"/>
              <a:buNone/>
            </a:pPr>
            <a:r>
              <a:rPr lang="en-US" altLang="zh-CN" sz="2800" dirty="0"/>
              <a:t>    for(</a:t>
            </a:r>
            <a:r>
              <a:rPr lang="en-US" altLang="zh-CN" sz="2800" dirty="0" err="1"/>
              <a:t>i</a:t>
            </a:r>
            <a:r>
              <a:rPr lang="en-US" altLang="zh-CN" sz="2800" dirty="0"/>
              <a:t>=1; </a:t>
            </a:r>
            <a:r>
              <a:rPr lang="en-US" altLang="zh-CN" sz="2800" dirty="0" err="1"/>
              <a:t>i</a:t>
            </a:r>
            <a:r>
              <a:rPr lang="en-US" altLang="zh-CN" sz="2800" dirty="0"/>
              <a:t>&lt;=38; </a:t>
            </a:r>
            <a:r>
              <a:rPr lang="en-US" altLang="zh-CN" sz="2800" dirty="0" err="1"/>
              <a:t>i</a:t>
            </a:r>
            <a:r>
              <a:rPr lang="en-US" altLang="zh-CN" sz="2800" dirty="0"/>
              <a:t>++)</a:t>
            </a:r>
            <a:endParaRPr lang="zh-CN" altLang="zh-CN" sz="2800" dirty="0"/>
          </a:p>
          <a:p>
            <a:pPr>
              <a:lnSpc>
                <a:spcPct val="100000"/>
              </a:lnSpc>
              <a:buFont typeface="Wingdings" panose="05000000000000000000" pitchFamily="2" charset="2"/>
              <a:buNone/>
            </a:pPr>
            <a:r>
              <a:rPr lang="en-US" altLang="zh-CN" sz="2800" dirty="0"/>
              <a:t>    {  f3=f1+f2;</a:t>
            </a:r>
            <a:endParaRPr lang="zh-CN" altLang="zh-CN" sz="2800" dirty="0"/>
          </a:p>
          <a:p>
            <a:pPr>
              <a:lnSpc>
                <a:spcPct val="100000"/>
              </a:lnSpc>
              <a:buFont typeface="Wingdings" panose="05000000000000000000" pitchFamily="2" charset="2"/>
              <a:buNone/>
            </a:pPr>
            <a:r>
              <a:rPr lang="en-US" altLang="zh-CN" sz="2800" dirty="0"/>
              <a:t>	     </a:t>
            </a:r>
            <a:r>
              <a:rPr lang="en-US" altLang="zh-CN" sz="2800" dirty="0" err="1"/>
              <a:t>printf</a:t>
            </a:r>
            <a:r>
              <a:rPr lang="en-US" altLang="zh-CN" sz="2800" dirty="0"/>
              <a:t>("%12d\n",f3);</a:t>
            </a:r>
            <a:endParaRPr lang="zh-CN" altLang="zh-CN" sz="2800" dirty="0"/>
          </a:p>
          <a:p>
            <a:pPr>
              <a:lnSpc>
                <a:spcPct val="100000"/>
              </a:lnSpc>
              <a:buFont typeface="Wingdings" panose="05000000000000000000" pitchFamily="2" charset="2"/>
              <a:buNone/>
            </a:pPr>
            <a:r>
              <a:rPr lang="en-US" altLang="zh-CN" sz="2800" dirty="0"/>
              <a:t>	     f1=f2;</a:t>
            </a:r>
            <a:endParaRPr lang="zh-CN" altLang="zh-CN" sz="2800" dirty="0"/>
          </a:p>
          <a:p>
            <a:pPr>
              <a:lnSpc>
                <a:spcPct val="100000"/>
              </a:lnSpc>
              <a:buFont typeface="Wingdings" panose="05000000000000000000" pitchFamily="2" charset="2"/>
              <a:buNone/>
            </a:pPr>
            <a:r>
              <a:rPr lang="en-US" altLang="zh-CN" sz="2800" dirty="0"/>
              <a:t>	     f2=f3;</a:t>
            </a:r>
            <a:endParaRPr lang="zh-CN" altLang="zh-CN" sz="2800" dirty="0"/>
          </a:p>
          <a:p>
            <a:pPr>
              <a:lnSpc>
                <a:spcPct val="100000"/>
              </a:lnSpc>
              <a:buFont typeface="Wingdings" panose="05000000000000000000" pitchFamily="2" charset="2"/>
              <a:buNone/>
            </a:pPr>
            <a:r>
              <a:rPr lang="en-US" altLang="zh-CN" sz="2800" dirty="0"/>
              <a:t>    }</a:t>
            </a:r>
            <a:endParaRPr lang="zh-CN" altLang="zh-CN" sz="2800" dirty="0"/>
          </a:p>
          <a:p>
            <a:pPr>
              <a:lnSpc>
                <a:spcPct val="100000"/>
              </a:lnSpc>
              <a:buFont typeface="Wingdings" panose="05000000000000000000" pitchFamily="2" charset="2"/>
              <a:buNone/>
            </a:pPr>
            <a:r>
              <a:rPr lang="en-US" altLang="zh-CN" sz="2800" dirty="0"/>
              <a:t>    return 0;</a:t>
            </a:r>
            <a:endParaRPr lang="zh-CN" altLang="zh-CN" sz="2800" dirty="0"/>
          </a:p>
          <a:p>
            <a:pPr>
              <a:lnSpc>
                <a:spcPct val="100000"/>
              </a:lnSpc>
              <a:buFont typeface="Wingdings" panose="05000000000000000000" pitchFamily="2" charset="2"/>
              <a:buNone/>
            </a:pPr>
            <a:r>
              <a:rPr lang="en-US" altLang="zh-CN" sz="2800" dirty="0"/>
              <a:t>}</a:t>
            </a:r>
            <a:endParaRPr lang="zh-CN" altLang="zh-CN" sz="2800" dirty="0"/>
          </a:p>
        </p:txBody>
      </p:sp>
      <p:sp>
        <p:nvSpPr>
          <p:cNvPr id="8704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704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704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7046"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7047"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7048"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7049"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grpSp>
        <p:nvGrpSpPr>
          <p:cNvPr id="2" name="组合 11"/>
          <p:cNvGrpSpPr/>
          <p:nvPr/>
        </p:nvGrpSpPr>
        <p:grpSpPr bwMode="auto">
          <a:xfrm>
            <a:off x="6072188" y="2643188"/>
            <a:ext cx="2500312" cy="3376612"/>
            <a:chOff x="6215074" y="3000372"/>
            <a:chExt cx="2500330" cy="3376364"/>
          </a:xfrm>
        </p:grpSpPr>
        <p:pic>
          <p:nvPicPr>
            <p:cNvPr id="87053" name="Picture 2" descr="pic5-8-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15074" y="3000372"/>
              <a:ext cx="2500330" cy="2714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54" name="TextBox 10"/>
            <p:cNvSpPr txBox="1">
              <a:spLocks noChangeArrowheads="1"/>
            </p:cNvSpPr>
            <p:nvPr/>
          </p:nvSpPr>
          <p:spPr bwMode="auto">
            <a:xfrm>
              <a:off x="6215074" y="5715016"/>
              <a:ext cx="2500330" cy="66172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4000" b="0">
                  <a:solidFill>
                    <a:schemeClr val="accent1"/>
                  </a:solidFill>
                  <a:latin typeface="Arial" panose="020B0604020202020204" pitchFamily="34" charset="0"/>
                </a:rPr>
                <a:t>…</a:t>
              </a:r>
              <a:endParaRPr lang="zh-CN" altLang="en-US" sz="4000" b="0">
                <a:solidFill>
                  <a:schemeClr val="accent1"/>
                </a:solidFill>
                <a:latin typeface="Arial" panose="020B0604020202020204" pitchFamily="34" charset="0"/>
              </a:endParaRPr>
            </a:p>
          </p:txBody>
        </p:sp>
      </p:grpSp>
      <p:sp>
        <p:nvSpPr>
          <p:cNvPr id="13" name="TextBox 12"/>
          <p:cNvSpPr txBox="1">
            <a:spLocks noChangeArrowheads="1"/>
          </p:cNvSpPr>
          <p:nvPr/>
        </p:nvSpPr>
        <p:spPr bwMode="auto">
          <a:xfrm>
            <a:off x="3143250" y="4929188"/>
            <a:ext cx="2928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en-US" sz="2800">
                <a:solidFill>
                  <a:srgbClr val="0000CC"/>
                </a:solidFill>
                <a:latin typeface="Arial" panose="020B0604020202020204" pitchFamily="34" charset="0"/>
              </a:rPr>
              <a:t>代码可改进</a:t>
            </a:r>
            <a:endParaRPr lang="en-US" altLang="zh-CN" sz="2800">
              <a:solidFill>
                <a:srgbClr val="0000CC"/>
              </a:solidFill>
              <a:latin typeface="Arial" panose="020B0604020202020204" pitchFamily="34" charset="0"/>
            </a:endParaRPr>
          </a:p>
        </p:txBody>
      </p:sp>
      <p:pic>
        <p:nvPicPr>
          <p:cNvPr id="87052" name="图片 1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3"/>
          <p:cNvSpPr>
            <a:spLocks noGrp="1" noChangeArrowheads="1"/>
          </p:cNvSpPr>
          <p:nvPr>
            <p:ph type="body" idx="1"/>
          </p:nvPr>
        </p:nvSpPr>
        <p:spPr>
          <a:xfrm>
            <a:off x="642938" y="642938"/>
            <a:ext cx="7143750" cy="5857875"/>
          </a:xfrm>
        </p:spPr>
        <p:txBody>
          <a:bodyPr/>
          <a:lstStyle/>
          <a:p>
            <a:pPr>
              <a:lnSpc>
                <a:spcPct val="100000"/>
              </a:lnSpc>
              <a:buFont typeface="Wingdings" panose="05000000000000000000" pitchFamily="2" charset="2"/>
              <a:buNone/>
            </a:pPr>
            <a:r>
              <a:rPr lang="en-US" altLang="zh-CN" sz="2800"/>
              <a:t>#include &lt;stdio.h&gt;</a:t>
            </a:r>
            <a:endParaRPr lang="zh-CN" altLang="zh-CN" sz="2800"/>
          </a:p>
          <a:p>
            <a:pPr>
              <a:lnSpc>
                <a:spcPct val="100000"/>
              </a:lnSpc>
              <a:buFont typeface="Wingdings" panose="05000000000000000000" pitchFamily="2" charset="2"/>
              <a:buNone/>
            </a:pPr>
            <a:r>
              <a:rPr lang="en-US" altLang="zh-CN" sz="2800"/>
              <a:t>int main()</a:t>
            </a:r>
            <a:endParaRPr lang="zh-CN" altLang="zh-CN" sz="2800"/>
          </a:p>
          <a:p>
            <a:pPr>
              <a:lnSpc>
                <a:spcPct val="100000"/>
              </a:lnSpc>
              <a:buFont typeface="Wingdings" panose="05000000000000000000" pitchFamily="2" charset="2"/>
              <a:buNone/>
            </a:pPr>
            <a:r>
              <a:rPr lang="en-US" altLang="zh-CN" sz="2800"/>
              <a:t> {  int f1=1,f2=1;  int i;</a:t>
            </a:r>
            <a:endParaRPr lang="zh-CN" altLang="zh-CN" sz="2800"/>
          </a:p>
          <a:p>
            <a:pPr>
              <a:lnSpc>
                <a:spcPct val="100000"/>
              </a:lnSpc>
              <a:buFont typeface="Wingdings" panose="05000000000000000000" pitchFamily="2" charset="2"/>
              <a:buNone/>
            </a:pPr>
            <a:r>
              <a:rPr lang="en-US" altLang="zh-CN" sz="2800"/>
              <a:t>     for(i=1; i&lt;=</a:t>
            </a:r>
            <a:r>
              <a:rPr lang="en-US" altLang="zh-CN" sz="2800">
                <a:solidFill>
                  <a:srgbClr val="FF0000"/>
                </a:solidFill>
              </a:rPr>
              <a:t>20</a:t>
            </a:r>
            <a:r>
              <a:rPr lang="en-US" altLang="zh-CN" sz="2800"/>
              <a:t>; i++)</a:t>
            </a:r>
            <a:endParaRPr lang="zh-CN" altLang="zh-CN" sz="2800"/>
          </a:p>
          <a:p>
            <a:pPr>
              <a:lnSpc>
                <a:spcPct val="100000"/>
              </a:lnSpc>
              <a:buFont typeface="Wingdings" panose="05000000000000000000" pitchFamily="2" charset="2"/>
              <a:buNone/>
            </a:pPr>
            <a:r>
              <a:rPr lang="en-US" altLang="zh-CN" sz="2800"/>
              <a:t>    { printf("%12d %12d ",</a:t>
            </a:r>
            <a:r>
              <a:rPr lang="en-US" altLang="zh-CN" sz="2800">
                <a:solidFill>
                  <a:srgbClr val="FF0000"/>
                </a:solidFill>
              </a:rPr>
              <a:t>f1,f2</a:t>
            </a:r>
            <a:r>
              <a:rPr lang="en-US" altLang="zh-CN" sz="2800"/>
              <a:t>);         </a:t>
            </a:r>
            <a:endParaRPr lang="zh-CN" altLang="zh-CN" sz="2800"/>
          </a:p>
          <a:p>
            <a:pPr>
              <a:lnSpc>
                <a:spcPct val="100000"/>
              </a:lnSpc>
              <a:buFont typeface="Wingdings" panose="05000000000000000000" pitchFamily="2" charset="2"/>
              <a:buNone/>
            </a:pPr>
            <a:r>
              <a:rPr lang="en-US" altLang="zh-CN" sz="2800"/>
              <a:t>       if(i%2==0) printf("\n");</a:t>
            </a:r>
            <a:endParaRPr lang="zh-CN" altLang="zh-CN" sz="2800"/>
          </a:p>
          <a:p>
            <a:pPr>
              <a:lnSpc>
                <a:spcPct val="100000"/>
              </a:lnSpc>
              <a:buFont typeface="Wingdings" panose="05000000000000000000" pitchFamily="2" charset="2"/>
              <a:buNone/>
            </a:pPr>
            <a:r>
              <a:rPr lang="en-US" altLang="zh-CN" sz="2800"/>
              <a:t>       f1=f1+f2;                       </a:t>
            </a:r>
            <a:endParaRPr lang="zh-CN" altLang="zh-CN" sz="2800"/>
          </a:p>
          <a:p>
            <a:pPr>
              <a:lnSpc>
                <a:spcPct val="100000"/>
              </a:lnSpc>
              <a:buFont typeface="Wingdings" panose="05000000000000000000" pitchFamily="2" charset="2"/>
              <a:buNone/>
            </a:pPr>
            <a:r>
              <a:rPr lang="en-US" altLang="zh-CN" sz="2800"/>
              <a:t>       f2=f2+f1;                      </a:t>
            </a:r>
            <a:endParaRPr lang="zh-CN" altLang="zh-CN" sz="2800"/>
          </a:p>
          <a:p>
            <a:pPr>
              <a:lnSpc>
                <a:spcPct val="100000"/>
              </a:lnSpc>
              <a:buFont typeface="Wingdings" panose="05000000000000000000" pitchFamily="2" charset="2"/>
              <a:buNone/>
            </a:pPr>
            <a:r>
              <a:rPr lang="en-US" altLang="zh-CN" sz="2800"/>
              <a:t>     }</a:t>
            </a:r>
            <a:endParaRPr lang="zh-CN" altLang="zh-CN" sz="2800"/>
          </a:p>
          <a:p>
            <a:pPr>
              <a:lnSpc>
                <a:spcPct val="100000"/>
              </a:lnSpc>
              <a:buFont typeface="Wingdings" panose="05000000000000000000" pitchFamily="2" charset="2"/>
              <a:buNone/>
            </a:pPr>
            <a:r>
              <a:rPr lang="en-US" altLang="zh-CN" sz="2800"/>
              <a:t>     return 0;</a:t>
            </a:r>
            <a:endParaRPr lang="zh-CN" altLang="zh-CN" sz="2800"/>
          </a:p>
          <a:p>
            <a:pPr>
              <a:lnSpc>
                <a:spcPct val="100000"/>
              </a:lnSpc>
              <a:buFont typeface="Wingdings" panose="05000000000000000000" pitchFamily="2" charset="2"/>
              <a:buNone/>
            </a:pPr>
            <a:r>
              <a:rPr lang="en-US" altLang="zh-CN" sz="2800"/>
              <a:t> }</a:t>
            </a:r>
            <a:endParaRPr lang="zh-CN" altLang="zh-CN" sz="2800"/>
          </a:p>
        </p:txBody>
      </p:sp>
      <p:sp>
        <p:nvSpPr>
          <p:cNvPr id="8806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806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8069"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8070"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8071"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8072"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8073"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pic>
        <p:nvPicPr>
          <p:cNvPr id="9830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1500" y="3857625"/>
            <a:ext cx="7659688" cy="292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5" name="图片 10"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8306"/>
                                        </p:tgtEl>
                                        <p:attrNameLst>
                                          <p:attrName>style.visibility</p:attrName>
                                        </p:attrNameLst>
                                      </p:cBhvr>
                                      <p:to>
                                        <p:strVal val="visible"/>
                                      </p:to>
                                    </p:set>
                                    <p:animEffect transition="in" filter="blinds(horizontal)">
                                      <p:cBhvr>
                                        <p:cTn id="7" dur="500"/>
                                        <p:tgtEl>
                                          <p:spTgt spid="98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a:xfrm>
            <a:off x="447674" y="218728"/>
            <a:ext cx="8162925" cy="762000"/>
          </a:xfrm>
        </p:spPr>
        <p:txBody>
          <a:bodyPr/>
          <a:lstStyle/>
          <a:p>
            <a:pPr algn="l"/>
            <a:r>
              <a:rPr lang="zh-CN" altLang="en-US" dirty="0"/>
              <a:t>练习</a:t>
            </a:r>
            <a:endParaRPr lang="zh-CN" altLang="en-US" dirty="0"/>
          </a:p>
        </p:txBody>
      </p:sp>
      <p:sp>
        <p:nvSpPr>
          <p:cNvPr id="3" name="内容占位符 2"/>
          <p:cNvSpPr>
            <a:spLocks noGrp="1"/>
          </p:cNvSpPr>
          <p:nvPr>
            <p:ph idx="1"/>
          </p:nvPr>
        </p:nvSpPr>
        <p:spPr>
          <a:xfrm>
            <a:off x="395536" y="2600218"/>
            <a:ext cx="3743574" cy="3493078"/>
          </a:xfrm>
        </p:spPr>
        <p:txBody>
          <a:bodyPr/>
          <a:lstStyle/>
          <a:p>
            <a:pPr marL="0" indent="0">
              <a:buNone/>
            </a:pPr>
            <a:r>
              <a:rPr lang="en-US" altLang="zh-CN" dirty="0"/>
              <a:t>x1=(x2+1)*2</a:t>
            </a:r>
            <a:endParaRPr lang="en-US" altLang="zh-CN" dirty="0"/>
          </a:p>
          <a:p>
            <a:pPr marL="0" indent="0">
              <a:buNone/>
            </a:pPr>
            <a:r>
              <a:rPr lang="en-US" altLang="zh-CN" dirty="0"/>
              <a:t>x2=x1;</a:t>
            </a:r>
            <a:endParaRPr lang="en-US" altLang="zh-CN" dirty="0"/>
          </a:p>
          <a:p>
            <a:pPr marL="0" indent="0">
              <a:buNone/>
            </a:pPr>
            <a:r>
              <a:rPr lang="en-US" altLang="zh-CN" dirty="0"/>
              <a:t>day--</a:t>
            </a:r>
            <a:endParaRPr lang="zh-CN" altLang="en-US" dirty="0"/>
          </a:p>
        </p:txBody>
      </p:sp>
      <p:pic>
        <p:nvPicPr>
          <p:cNvPr id="2" name="图片 1"/>
          <p:cNvPicPr>
            <a:picLocks noChangeAspect="1"/>
          </p:cNvPicPr>
          <p:nvPr/>
        </p:nvPicPr>
        <p:blipFill>
          <a:blip r:embed="rId1"/>
          <a:stretch>
            <a:fillRect/>
          </a:stretch>
        </p:blipFill>
        <p:spPr>
          <a:xfrm>
            <a:off x="-36511" y="975338"/>
            <a:ext cx="9180512" cy="1373542"/>
          </a:xfrm>
          <a:prstGeom prst="rect">
            <a:avLst/>
          </a:prstGeom>
        </p:spPr>
      </p:pic>
      <p:pic>
        <p:nvPicPr>
          <p:cNvPr id="1249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8638" y="2122314"/>
            <a:ext cx="4519612" cy="469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49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2"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714375" y="1214438"/>
            <a:ext cx="7786688" cy="1643062"/>
          </a:xfrm>
        </p:spPr>
        <p:txBody>
          <a:bodyPr/>
          <a:lstStyle/>
          <a:p>
            <a:pPr>
              <a:buFont typeface="Wingdings" panose="05000000000000000000" pitchFamily="2" charset="2"/>
              <a:buNone/>
            </a:pPr>
            <a:r>
              <a:rPr lang="en-US" altLang="zh-CN"/>
              <a:t> while</a:t>
            </a:r>
            <a:r>
              <a:rPr lang="zh-CN" altLang="zh-CN"/>
              <a:t>语句的一般形式如下：</a:t>
            </a:r>
            <a:endParaRPr lang="zh-CN" altLang="zh-CN"/>
          </a:p>
          <a:p>
            <a:pPr>
              <a:buFont typeface="Wingdings" panose="05000000000000000000" pitchFamily="2" charset="2"/>
              <a:buNone/>
            </a:pPr>
            <a:r>
              <a:rPr lang="en-US" altLang="zh-CN"/>
              <a:t>             while (</a:t>
            </a:r>
            <a:r>
              <a:rPr lang="zh-CN" altLang="zh-CN"/>
              <a:t>表达式</a:t>
            </a:r>
            <a:r>
              <a:rPr lang="en-US" altLang="zh-CN"/>
              <a:t>) </a:t>
            </a:r>
            <a:r>
              <a:rPr lang="zh-CN" altLang="zh-CN"/>
              <a:t>语句</a:t>
            </a:r>
            <a:endParaRPr lang="en-US" altLang="zh-CN"/>
          </a:p>
        </p:txBody>
      </p:sp>
      <p:sp>
        <p:nvSpPr>
          <p:cNvPr id="1229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229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229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 name="矩形 6"/>
          <p:cNvSpPr>
            <a:spLocks noChangeArrowheads="1"/>
          </p:cNvSpPr>
          <p:nvPr/>
        </p:nvSpPr>
        <p:spPr bwMode="auto">
          <a:xfrm>
            <a:off x="5643563" y="2000250"/>
            <a:ext cx="1214437" cy="500063"/>
          </a:xfrm>
          <a:prstGeom prst="rect">
            <a:avLst/>
          </a:prstGeom>
          <a:noFill/>
          <a:ln w="38100"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 name="TextBox 9"/>
          <p:cNvSpPr txBox="1">
            <a:spLocks noChangeArrowheads="1"/>
          </p:cNvSpPr>
          <p:nvPr/>
        </p:nvSpPr>
        <p:spPr bwMode="auto">
          <a:xfrm>
            <a:off x="6500813" y="2571750"/>
            <a:ext cx="1428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zh-CN" sz="2800">
                <a:solidFill>
                  <a:srgbClr val="0000CC"/>
                </a:solidFill>
                <a:latin typeface="Arial" panose="020B0604020202020204" pitchFamily="34" charset="0"/>
              </a:rPr>
              <a:t>循环体</a:t>
            </a:r>
            <a:endParaRPr lang="zh-CN" altLang="en-US" sz="2800">
              <a:solidFill>
                <a:srgbClr val="FF0000"/>
              </a:solidFill>
              <a:latin typeface="Arial" panose="020B0604020202020204" pitchFamily="34" charset="0"/>
            </a:endParaRPr>
          </a:p>
        </p:txBody>
      </p:sp>
      <p:pic>
        <p:nvPicPr>
          <p:cNvPr id="12296" name="图片 7" descr="Untitled.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3"/>
          <p:cNvSpPr>
            <a:spLocks noGrp="1" noChangeArrowheads="1"/>
          </p:cNvSpPr>
          <p:nvPr>
            <p:ph type="body" idx="1"/>
          </p:nvPr>
        </p:nvSpPr>
        <p:spPr>
          <a:xfrm>
            <a:off x="642938" y="1214438"/>
            <a:ext cx="8001000" cy="5000625"/>
          </a:xfrm>
        </p:spPr>
        <p:txBody>
          <a:bodyPr/>
          <a:lstStyle/>
          <a:p>
            <a:pPr>
              <a:buFont typeface="Wingdings" panose="05000000000000000000" pitchFamily="2" charset="2"/>
              <a:buNone/>
            </a:pPr>
            <a:r>
              <a:rPr lang="en-US" altLang="zh-CN"/>
              <a:t>   </a:t>
            </a:r>
            <a:r>
              <a:rPr lang="zh-CN" altLang="zh-CN"/>
              <a:t>例</a:t>
            </a:r>
            <a:r>
              <a:rPr lang="en-US" altLang="zh-CN"/>
              <a:t>5.9</a:t>
            </a:r>
            <a:r>
              <a:rPr lang="zh-CN" altLang="zh-CN"/>
              <a:t>输入一个大于</a:t>
            </a:r>
            <a:r>
              <a:rPr lang="en-US" altLang="zh-CN"/>
              <a:t>3</a:t>
            </a:r>
            <a:r>
              <a:rPr lang="zh-CN" altLang="zh-CN"/>
              <a:t>的整数</a:t>
            </a:r>
            <a:r>
              <a:rPr lang="en-US" altLang="zh-CN"/>
              <a:t>n</a:t>
            </a:r>
            <a:r>
              <a:rPr lang="zh-CN" altLang="zh-CN"/>
              <a:t>，判定它是否素数</a:t>
            </a:r>
            <a:r>
              <a:rPr lang="en-US" altLang="zh-CN"/>
              <a:t>(prime</a:t>
            </a:r>
            <a:r>
              <a:rPr lang="zh-CN" altLang="zh-CN"/>
              <a:t>，又称质数</a:t>
            </a:r>
            <a:r>
              <a:rPr lang="en-US" altLang="zh-CN"/>
              <a:t>)</a:t>
            </a:r>
            <a:r>
              <a:rPr lang="zh-CN" altLang="zh-CN"/>
              <a:t>。</a:t>
            </a:r>
            <a:endParaRPr lang="en-US" altLang="zh-CN"/>
          </a:p>
          <a:p>
            <a:r>
              <a:rPr lang="zh-CN" altLang="zh-CN"/>
              <a:t>解题思路：</a:t>
            </a:r>
            <a:endParaRPr lang="zh-CN" altLang="zh-CN"/>
          </a:p>
          <a:p>
            <a:pPr lvl="1"/>
            <a:r>
              <a:rPr lang="zh-CN" altLang="zh-CN"/>
              <a:t>让</a:t>
            </a:r>
            <a:r>
              <a:rPr lang="en-US" altLang="zh-CN"/>
              <a:t>n</a:t>
            </a:r>
            <a:r>
              <a:rPr lang="zh-CN" altLang="zh-CN"/>
              <a:t>被</a:t>
            </a:r>
            <a:r>
              <a:rPr lang="en-US" altLang="zh-CN"/>
              <a:t>i</a:t>
            </a:r>
            <a:r>
              <a:rPr lang="zh-CN" altLang="en-US"/>
              <a:t>整</a:t>
            </a:r>
            <a:r>
              <a:rPr lang="zh-CN" altLang="zh-CN"/>
              <a:t>除</a:t>
            </a:r>
            <a:r>
              <a:rPr lang="en-US" altLang="zh-CN"/>
              <a:t>(i</a:t>
            </a:r>
            <a:r>
              <a:rPr lang="zh-CN" altLang="zh-CN"/>
              <a:t>的值从</a:t>
            </a:r>
            <a:r>
              <a:rPr lang="en-US" altLang="zh-CN"/>
              <a:t>2</a:t>
            </a:r>
            <a:r>
              <a:rPr lang="zh-CN" altLang="zh-CN"/>
              <a:t>变到</a:t>
            </a:r>
            <a:r>
              <a:rPr lang="en-US" altLang="zh-CN"/>
              <a:t>n-1)</a:t>
            </a:r>
            <a:endParaRPr lang="en-US" altLang="zh-CN"/>
          </a:p>
          <a:p>
            <a:pPr lvl="1"/>
            <a:r>
              <a:rPr lang="zh-CN" altLang="zh-CN"/>
              <a:t>如果</a:t>
            </a:r>
            <a:r>
              <a:rPr lang="en-US" altLang="zh-CN"/>
              <a:t>n</a:t>
            </a:r>
            <a:r>
              <a:rPr lang="zh-CN" altLang="zh-CN"/>
              <a:t>能被</a:t>
            </a:r>
            <a:r>
              <a:rPr lang="en-US" altLang="zh-CN"/>
              <a:t>2</a:t>
            </a:r>
            <a:r>
              <a:rPr lang="zh-CN" altLang="zh-CN"/>
              <a:t>～</a:t>
            </a:r>
            <a:r>
              <a:rPr lang="en-US" altLang="zh-CN"/>
              <a:t>(n-1)</a:t>
            </a:r>
            <a:r>
              <a:rPr lang="zh-CN" altLang="zh-CN"/>
              <a:t>之中任何一个整数整除，则表示</a:t>
            </a:r>
            <a:r>
              <a:rPr lang="en-US" altLang="zh-CN"/>
              <a:t>n</a:t>
            </a:r>
            <a:r>
              <a:rPr lang="zh-CN" altLang="zh-CN"/>
              <a:t>肯定不是素数，不必再继续被后面的整数除，因此，可以提前结束循环</a:t>
            </a:r>
            <a:endParaRPr lang="en-US" altLang="zh-CN"/>
          </a:p>
          <a:p>
            <a:pPr lvl="1"/>
            <a:r>
              <a:rPr lang="zh-CN" altLang="zh-CN"/>
              <a:t>注意：此时</a:t>
            </a:r>
            <a:r>
              <a:rPr lang="en-US" altLang="zh-CN"/>
              <a:t>i</a:t>
            </a:r>
            <a:r>
              <a:rPr lang="zh-CN" altLang="zh-CN"/>
              <a:t>的值必然小于</a:t>
            </a:r>
            <a:r>
              <a:rPr lang="en-US" altLang="zh-CN"/>
              <a:t>n</a:t>
            </a:r>
            <a:endParaRPr lang="zh-CN" altLang="zh-CN"/>
          </a:p>
          <a:p>
            <a:pPr>
              <a:buFont typeface="Wingdings" panose="05000000000000000000" pitchFamily="2" charset="2"/>
              <a:buNone/>
            </a:pPr>
            <a:endParaRPr lang="en-US" altLang="zh-CN"/>
          </a:p>
        </p:txBody>
      </p:sp>
      <p:sp>
        <p:nvSpPr>
          <p:cNvPr id="9011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011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0117"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011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0119"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012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0121"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pic>
        <p:nvPicPr>
          <p:cNvPr id="90122" name="图片 9" descr="Untitled.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00">
                                            <p:txEl>
                                              <p:pRg st="1" end="1"/>
                                            </p:txEl>
                                          </p:spTgt>
                                        </p:tgtEl>
                                        <p:attrNameLst>
                                          <p:attrName>style.visibility</p:attrName>
                                        </p:attrNameLst>
                                      </p:cBhvr>
                                      <p:to>
                                        <p:strVal val="visible"/>
                                      </p:to>
                                    </p:set>
                                    <p:animEffect transition="in" filter="blinds(horizontal)">
                                      <p:cBhvr>
                                        <p:cTn id="7" dur="500"/>
                                        <p:tgtEl>
                                          <p:spTgt spid="4100">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100">
                                            <p:txEl>
                                              <p:pRg st="2" end="2"/>
                                            </p:txEl>
                                          </p:spTgt>
                                        </p:tgtEl>
                                        <p:attrNameLst>
                                          <p:attrName>style.visibility</p:attrName>
                                        </p:attrNameLst>
                                      </p:cBhvr>
                                      <p:to>
                                        <p:strVal val="visible"/>
                                      </p:to>
                                    </p:set>
                                    <p:animEffect transition="in" filter="blinds(horizontal)">
                                      <p:cBhvr>
                                        <p:cTn id="10" dur="500"/>
                                        <p:tgtEl>
                                          <p:spTgt spid="4100">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100">
                                            <p:txEl>
                                              <p:pRg st="3" end="3"/>
                                            </p:txEl>
                                          </p:spTgt>
                                        </p:tgtEl>
                                        <p:attrNameLst>
                                          <p:attrName>style.visibility</p:attrName>
                                        </p:attrNameLst>
                                      </p:cBhvr>
                                      <p:to>
                                        <p:strVal val="visible"/>
                                      </p:to>
                                    </p:set>
                                    <p:animEffect transition="in" filter="blinds(horizontal)">
                                      <p:cBhvr>
                                        <p:cTn id="13" dur="500"/>
                                        <p:tgtEl>
                                          <p:spTgt spid="4100">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100">
                                            <p:txEl>
                                              <p:pRg st="4" end="4"/>
                                            </p:txEl>
                                          </p:spTgt>
                                        </p:tgtEl>
                                        <p:attrNameLst>
                                          <p:attrName>style.visibility</p:attrName>
                                        </p:attrNameLst>
                                      </p:cBhvr>
                                      <p:to>
                                        <p:strVal val="visible"/>
                                      </p:to>
                                    </p:set>
                                    <p:animEffect transition="in" filter="blinds(horizontal)">
                                      <p:cBhvr>
                                        <p:cTn id="16" dur="500"/>
                                        <p:tgtEl>
                                          <p:spTgt spid="410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571500" y="-14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1139" name="Rectangle 4"/>
          <p:cNvSpPr>
            <a:spLocks noChangeArrowheads="1"/>
          </p:cNvSpPr>
          <p:nvPr/>
        </p:nvSpPr>
        <p:spPr bwMode="auto">
          <a:xfrm>
            <a:off x="571500" y="-14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1140" name="Rectangle 7"/>
          <p:cNvSpPr>
            <a:spLocks noChangeArrowheads="1"/>
          </p:cNvSpPr>
          <p:nvPr/>
        </p:nvSpPr>
        <p:spPr bwMode="auto">
          <a:xfrm>
            <a:off x="571500" y="-14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1141" name="Rectangle 9"/>
          <p:cNvSpPr>
            <a:spLocks noChangeArrowheads="1"/>
          </p:cNvSpPr>
          <p:nvPr/>
        </p:nvSpPr>
        <p:spPr bwMode="auto">
          <a:xfrm>
            <a:off x="571500" y="-14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1142" name="Rectangle 11"/>
          <p:cNvSpPr>
            <a:spLocks noChangeArrowheads="1"/>
          </p:cNvSpPr>
          <p:nvPr/>
        </p:nvSpPr>
        <p:spPr bwMode="auto">
          <a:xfrm>
            <a:off x="571500" y="-14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1143" name="Rectangle 13"/>
          <p:cNvSpPr>
            <a:spLocks noChangeArrowheads="1"/>
          </p:cNvSpPr>
          <p:nvPr/>
        </p:nvSpPr>
        <p:spPr bwMode="auto">
          <a:xfrm>
            <a:off x="571500" y="-14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1144" name="Rectangle 7"/>
          <p:cNvSpPr>
            <a:spLocks noChangeArrowheads="1"/>
          </p:cNvSpPr>
          <p:nvPr/>
        </p:nvSpPr>
        <p:spPr bwMode="auto">
          <a:xfrm>
            <a:off x="571500" y="-14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1" name="TextBox 46"/>
          <p:cNvSpPr txBox="1">
            <a:spLocks noChangeArrowheads="1"/>
          </p:cNvSpPr>
          <p:nvPr/>
        </p:nvSpPr>
        <p:spPr bwMode="auto">
          <a:xfrm>
            <a:off x="5916613" y="1609725"/>
            <a:ext cx="500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latin typeface="Arial" panose="020B0604020202020204" pitchFamily="34" charset="0"/>
              </a:rPr>
              <a:t>N</a:t>
            </a:r>
            <a:endParaRPr lang="zh-CN" altLang="en-US" sz="2800">
              <a:latin typeface="Arial" panose="020B0604020202020204" pitchFamily="34" charset="0"/>
            </a:endParaRPr>
          </a:p>
        </p:txBody>
      </p:sp>
      <p:cxnSp>
        <p:nvCxnSpPr>
          <p:cNvPr id="12" name="直接箭头连接符 47"/>
          <p:cNvCxnSpPr>
            <a:cxnSpLocks noChangeShapeType="1"/>
          </p:cNvCxnSpPr>
          <p:nvPr/>
        </p:nvCxnSpPr>
        <p:spPr bwMode="auto">
          <a:xfrm rot="16200000" flipH="1">
            <a:off x="4411663" y="4929188"/>
            <a:ext cx="303212" cy="17462"/>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13" name="直接箭头连接符 48"/>
          <p:cNvCxnSpPr>
            <a:cxnSpLocks noChangeShapeType="1"/>
          </p:cNvCxnSpPr>
          <p:nvPr/>
        </p:nvCxnSpPr>
        <p:spPr bwMode="auto">
          <a:xfrm>
            <a:off x="2643188" y="1557338"/>
            <a:ext cx="185737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14" name="直接连接符 49"/>
          <p:cNvCxnSpPr>
            <a:cxnSpLocks noChangeShapeType="1"/>
          </p:cNvCxnSpPr>
          <p:nvPr/>
        </p:nvCxnSpPr>
        <p:spPr bwMode="auto">
          <a:xfrm rot="16200000" flipH="1">
            <a:off x="5200650" y="3414713"/>
            <a:ext cx="2730500" cy="1270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5" name="直接连接符 50"/>
          <p:cNvCxnSpPr>
            <a:cxnSpLocks noChangeShapeType="1"/>
          </p:cNvCxnSpPr>
          <p:nvPr/>
        </p:nvCxnSpPr>
        <p:spPr bwMode="auto">
          <a:xfrm rot="10800000" flipV="1">
            <a:off x="4538663" y="4786313"/>
            <a:ext cx="2020887"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6" name="直接连接符 51"/>
          <p:cNvCxnSpPr>
            <a:cxnSpLocks noChangeShapeType="1"/>
          </p:cNvCxnSpPr>
          <p:nvPr/>
        </p:nvCxnSpPr>
        <p:spPr bwMode="auto">
          <a:xfrm rot="10800000">
            <a:off x="5992813" y="2046288"/>
            <a:ext cx="566737" cy="4762"/>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2" name="TextBox 57"/>
          <p:cNvSpPr txBox="1">
            <a:spLocks noChangeArrowheads="1"/>
          </p:cNvSpPr>
          <p:nvPr/>
        </p:nvSpPr>
        <p:spPr bwMode="auto">
          <a:xfrm>
            <a:off x="4576763" y="3484563"/>
            <a:ext cx="500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latin typeface="Arial" panose="020B0604020202020204" pitchFamily="34" charset="0"/>
              </a:rPr>
              <a:t>N</a:t>
            </a:r>
            <a:endParaRPr lang="zh-CN" altLang="en-US" sz="2800">
              <a:latin typeface="Arial" panose="020B0604020202020204" pitchFamily="34" charset="0"/>
            </a:endParaRPr>
          </a:p>
        </p:txBody>
      </p:sp>
      <p:cxnSp>
        <p:nvCxnSpPr>
          <p:cNvPr id="23" name="直接箭头连接符 58"/>
          <p:cNvCxnSpPr>
            <a:cxnSpLocks noChangeShapeType="1"/>
          </p:cNvCxnSpPr>
          <p:nvPr/>
        </p:nvCxnSpPr>
        <p:spPr bwMode="auto">
          <a:xfrm rot="16200000" flipH="1">
            <a:off x="4291012" y="3770313"/>
            <a:ext cx="42862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24" name="直接连接符 60"/>
          <p:cNvCxnSpPr>
            <a:cxnSpLocks noChangeShapeType="1"/>
          </p:cNvCxnSpPr>
          <p:nvPr/>
        </p:nvCxnSpPr>
        <p:spPr bwMode="auto">
          <a:xfrm rot="10800000">
            <a:off x="2643188" y="4643438"/>
            <a:ext cx="1844675" cy="158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25" name="直接连接符 61"/>
          <p:cNvCxnSpPr>
            <a:cxnSpLocks noChangeShapeType="1"/>
          </p:cNvCxnSpPr>
          <p:nvPr/>
        </p:nvCxnSpPr>
        <p:spPr bwMode="auto">
          <a:xfrm flipV="1">
            <a:off x="2643188" y="1557338"/>
            <a:ext cx="0" cy="308610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26" name="直接连接符 63"/>
          <p:cNvCxnSpPr>
            <a:cxnSpLocks noChangeShapeType="1"/>
          </p:cNvCxnSpPr>
          <p:nvPr/>
        </p:nvCxnSpPr>
        <p:spPr bwMode="auto">
          <a:xfrm rot="16200000" flipH="1">
            <a:off x="4393406" y="4536282"/>
            <a:ext cx="201613" cy="1270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8" name="TextBox 67"/>
          <p:cNvSpPr txBox="1">
            <a:spLocks noChangeArrowheads="1"/>
          </p:cNvSpPr>
          <p:nvPr/>
        </p:nvSpPr>
        <p:spPr bwMode="auto">
          <a:xfrm>
            <a:off x="6059488" y="2705100"/>
            <a:ext cx="4492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latin typeface="Arial" panose="020B0604020202020204" pitchFamily="34" charset="0"/>
              </a:rPr>
              <a:t>Y</a:t>
            </a:r>
            <a:endParaRPr lang="zh-CN" altLang="en-US" sz="2800">
              <a:latin typeface="Arial" panose="020B0604020202020204" pitchFamily="34" charset="0"/>
            </a:endParaRPr>
          </a:p>
        </p:txBody>
      </p:sp>
      <p:sp>
        <p:nvSpPr>
          <p:cNvPr id="31" name="流程图: 过程 70"/>
          <p:cNvSpPr>
            <a:spLocks noChangeArrowheads="1"/>
          </p:cNvSpPr>
          <p:nvPr/>
        </p:nvSpPr>
        <p:spPr bwMode="auto">
          <a:xfrm>
            <a:off x="3663950" y="3951288"/>
            <a:ext cx="1714500" cy="500062"/>
          </a:xfrm>
          <a:prstGeom prst="flowChartProcess">
            <a:avLst/>
          </a:prstGeom>
          <a:solidFill>
            <a:schemeClr val="accent1"/>
          </a:solidFill>
          <a:ln w="38100" algn="ctr">
            <a:solidFill>
              <a:schemeClr val="tx1"/>
            </a:solidFill>
            <a:miter lim="800000"/>
          </a:ln>
        </p:spPr>
        <p:txBody>
          <a:bodyPr wrap="none" lIns="0" tIns="0" rIns="0" bIns="0"/>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latin typeface="Arial" panose="020B0604020202020204" pitchFamily="34" charset="0"/>
              </a:rPr>
              <a:t>i=i+1</a:t>
            </a:r>
            <a:endParaRPr lang="zh-CN" altLang="en-US" sz="2800">
              <a:latin typeface="Arial" panose="020B0604020202020204" pitchFamily="34" charset="0"/>
            </a:endParaRPr>
          </a:p>
        </p:txBody>
      </p:sp>
      <p:sp>
        <p:nvSpPr>
          <p:cNvPr id="32" name="平行四边形 31"/>
          <p:cNvSpPr>
            <a:spLocks noChangeArrowheads="1"/>
          </p:cNvSpPr>
          <p:nvPr/>
        </p:nvSpPr>
        <p:spPr bwMode="auto">
          <a:xfrm>
            <a:off x="3579813" y="0"/>
            <a:ext cx="1714500" cy="500063"/>
          </a:xfrm>
          <a:prstGeom prst="parallelogram">
            <a:avLst>
              <a:gd name="adj" fmla="val 25000"/>
            </a:avLst>
          </a:prstGeom>
          <a:solidFill>
            <a:schemeClr val="accent1"/>
          </a:solidFill>
          <a:ln w="38100" algn="ctr">
            <a:solidFill>
              <a:schemeClr val="tx1"/>
            </a:solidFill>
            <a:miter lim="800000"/>
          </a:ln>
        </p:spPr>
        <p:txBody>
          <a:bodyPr wrap="none" lIns="0" tIns="0" rIns="0" bIns="0"/>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latin typeface="Arial" panose="020B0604020202020204" pitchFamily="34" charset="0"/>
              </a:rPr>
              <a:t>输入</a:t>
            </a:r>
            <a:r>
              <a:rPr lang="en-US" altLang="zh-CN" sz="2800">
                <a:latin typeface="Arial" panose="020B0604020202020204" pitchFamily="34" charset="0"/>
              </a:rPr>
              <a:t>n</a:t>
            </a:r>
            <a:endParaRPr lang="zh-CN" altLang="en-US" sz="2800">
              <a:latin typeface="Arial" panose="020B0604020202020204" pitchFamily="34" charset="0"/>
            </a:endParaRPr>
          </a:p>
        </p:txBody>
      </p:sp>
      <p:cxnSp>
        <p:nvCxnSpPr>
          <p:cNvPr id="34" name="直接箭头连接符 55"/>
          <p:cNvCxnSpPr>
            <a:cxnSpLocks noChangeShapeType="1"/>
          </p:cNvCxnSpPr>
          <p:nvPr/>
        </p:nvCxnSpPr>
        <p:spPr bwMode="auto">
          <a:xfrm rot="16200000" flipH="1">
            <a:off x="4265612" y="709613"/>
            <a:ext cx="42862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sp>
        <p:nvSpPr>
          <p:cNvPr id="35" name="流程图: 过程 68"/>
          <p:cNvSpPr>
            <a:spLocks noChangeArrowheads="1"/>
          </p:cNvSpPr>
          <p:nvPr/>
        </p:nvSpPr>
        <p:spPr bwMode="auto">
          <a:xfrm>
            <a:off x="3651250" y="928688"/>
            <a:ext cx="1714500" cy="500062"/>
          </a:xfrm>
          <a:prstGeom prst="flowChartProcess">
            <a:avLst/>
          </a:prstGeom>
          <a:solidFill>
            <a:schemeClr val="accent1"/>
          </a:solidFill>
          <a:ln w="38100" algn="ctr">
            <a:solidFill>
              <a:schemeClr val="tx1"/>
            </a:solidFill>
            <a:miter lim="800000"/>
          </a:ln>
        </p:spPr>
        <p:txBody>
          <a:bodyPr wrap="none" lIns="0" tIns="0" rIns="0" bIns="0"/>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latin typeface="Arial" panose="020B0604020202020204" pitchFamily="34" charset="0"/>
              </a:rPr>
              <a:t>i=2</a:t>
            </a:r>
            <a:endParaRPr lang="zh-CN" altLang="en-US" sz="2800">
              <a:latin typeface="Arial" panose="020B0604020202020204" pitchFamily="34" charset="0"/>
            </a:endParaRPr>
          </a:p>
        </p:txBody>
      </p:sp>
      <p:sp>
        <p:nvSpPr>
          <p:cNvPr id="36" name="流程图: 决策 52"/>
          <p:cNvSpPr>
            <a:spLocks noChangeArrowheads="1"/>
          </p:cNvSpPr>
          <p:nvPr/>
        </p:nvSpPr>
        <p:spPr bwMode="auto">
          <a:xfrm>
            <a:off x="3079750" y="1698625"/>
            <a:ext cx="2857500" cy="714375"/>
          </a:xfrm>
          <a:prstGeom prst="flowChartDecision">
            <a:avLst/>
          </a:prstGeom>
          <a:solidFill>
            <a:schemeClr val="accent1"/>
          </a:solidFill>
          <a:ln w="38100" algn="ctr">
            <a:solidFill>
              <a:schemeClr val="tx1"/>
            </a:solidFill>
            <a:miter lim="800000"/>
          </a:ln>
        </p:spPr>
        <p:txBody>
          <a:bodyPr wrap="none" lIns="0" tIns="0" rIns="0" bIns="0"/>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latin typeface="Arial" panose="020B0604020202020204" pitchFamily="34" charset="0"/>
              </a:rPr>
              <a:t>i ≤n-1</a:t>
            </a:r>
            <a:endParaRPr lang="zh-CN" altLang="en-US" sz="2800">
              <a:latin typeface="Arial" panose="020B0604020202020204" pitchFamily="34" charset="0"/>
            </a:endParaRPr>
          </a:p>
        </p:txBody>
      </p:sp>
      <p:cxnSp>
        <p:nvCxnSpPr>
          <p:cNvPr id="37" name="直接箭头连接符 53"/>
          <p:cNvCxnSpPr>
            <a:cxnSpLocks noChangeShapeType="1"/>
          </p:cNvCxnSpPr>
          <p:nvPr/>
        </p:nvCxnSpPr>
        <p:spPr bwMode="auto">
          <a:xfrm rot="5400000">
            <a:off x="4348957" y="1554956"/>
            <a:ext cx="311150" cy="7937"/>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sp>
        <p:nvSpPr>
          <p:cNvPr id="38" name="TextBox 54"/>
          <p:cNvSpPr txBox="1">
            <a:spLocks noChangeArrowheads="1"/>
          </p:cNvSpPr>
          <p:nvPr/>
        </p:nvSpPr>
        <p:spPr bwMode="auto">
          <a:xfrm>
            <a:off x="4579938" y="2341563"/>
            <a:ext cx="500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latin typeface="Arial" panose="020B0604020202020204" pitchFamily="34" charset="0"/>
              </a:rPr>
              <a:t>Y</a:t>
            </a:r>
            <a:endParaRPr lang="zh-CN" altLang="en-US" sz="2800">
              <a:latin typeface="Arial" panose="020B0604020202020204" pitchFamily="34" charset="0"/>
            </a:endParaRPr>
          </a:p>
        </p:txBody>
      </p:sp>
      <p:cxnSp>
        <p:nvCxnSpPr>
          <p:cNvPr id="39" name="直接箭头连接符 55"/>
          <p:cNvCxnSpPr>
            <a:cxnSpLocks noChangeShapeType="1"/>
          </p:cNvCxnSpPr>
          <p:nvPr/>
        </p:nvCxnSpPr>
        <p:spPr bwMode="auto">
          <a:xfrm rot="16200000" flipH="1">
            <a:off x="4294187" y="2627313"/>
            <a:ext cx="42862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sp>
        <p:nvSpPr>
          <p:cNvPr id="40" name="流程图: 决策 56"/>
          <p:cNvSpPr>
            <a:spLocks noChangeArrowheads="1"/>
          </p:cNvSpPr>
          <p:nvPr/>
        </p:nvSpPr>
        <p:spPr bwMode="auto">
          <a:xfrm>
            <a:off x="2794000" y="2841625"/>
            <a:ext cx="3429000" cy="714375"/>
          </a:xfrm>
          <a:prstGeom prst="flowChartDecision">
            <a:avLst/>
          </a:prstGeom>
          <a:solidFill>
            <a:schemeClr val="accent1"/>
          </a:solidFill>
          <a:ln w="38100" algn="ctr">
            <a:solidFill>
              <a:schemeClr val="tx1"/>
            </a:solidFill>
            <a:miter lim="800000"/>
          </a:ln>
        </p:spPr>
        <p:txBody>
          <a:bodyPr wrap="none" lIns="0" tIns="0" rIns="0" bIns="0"/>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latin typeface="Arial" panose="020B0604020202020204" pitchFamily="34" charset="0"/>
              </a:rPr>
              <a:t>n</a:t>
            </a:r>
            <a:r>
              <a:rPr lang="zh-CN" altLang="en-US" sz="2800">
                <a:latin typeface="Arial" panose="020B0604020202020204" pitchFamily="34" charset="0"/>
              </a:rPr>
              <a:t>被</a:t>
            </a:r>
            <a:r>
              <a:rPr lang="en-US" altLang="zh-CN" sz="2800">
                <a:latin typeface="Arial" panose="020B0604020202020204" pitchFamily="34" charset="0"/>
              </a:rPr>
              <a:t>i</a:t>
            </a:r>
            <a:r>
              <a:rPr lang="zh-CN" altLang="en-US" sz="2800">
                <a:latin typeface="Arial" panose="020B0604020202020204" pitchFamily="34" charset="0"/>
              </a:rPr>
              <a:t>整除</a:t>
            </a:r>
            <a:endParaRPr lang="zh-CN" altLang="en-US" sz="2800">
              <a:latin typeface="Arial" panose="020B0604020202020204" pitchFamily="34" charset="0"/>
            </a:endParaRPr>
          </a:p>
        </p:txBody>
      </p:sp>
      <p:cxnSp>
        <p:nvCxnSpPr>
          <p:cNvPr id="45" name="直接连接符 51"/>
          <p:cNvCxnSpPr>
            <a:cxnSpLocks noChangeShapeType="1"/>
            <a:endCxn id="40" idx="3"/>
          </p:cNvCxnSpPr>
          <p:nvPr/>
        </p:nvCxnSpPr>
        <p:spPr bwMode="auto">
          <a:xfrm rot="10800000">
            <a:off x="6223000" y="3198813"/>
            <a:ext cx="352425" cy="4762"/>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48" name="流程图: 决策 52"/>
          <p:cNvSpPr>
            <a:spLocks noChangeArrowheads="1"/>
          </p:cNvSpPr>
          <p:nvPr/>
        </p:nvSpPr>
        <p:spPr bwMode="auto">
          <a:xfrm>
            <a:off x="3097213" y="5089525"/>
            <a:ext cx="2857500" cy="714375"/>
          </a:xfrm>
          <a:prstGeom prst="flowChartDecision">
            <a:avLst/>
          </a:prstGeom>
          <a:solidFill>
            <a:schemeClr val="accent1"/>
          </a:solidFill>
          <a:ln w="38100" algn="ctr">
            <a:solidFill>
              <a:schemeClr val="tx1"/>
            </a:solidFill>
            <a:miter lim="800000"/>
          </a:ln>
        </p:spPr>
        <p:txBody>
          <a:bodyPr wrap="none" lIns="0" tIns="0" rIns="0" bIns="0"/>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latin typeface="Arial" panose="020B0604020202020204" pitchFamily="34" charset="0"/>
              </a:rPr>
              <a:t>i&lt;n</a:t>
            </a:r>
            <a:endParaRPr lang="zh-CN" altLang="en-US" sz="2800">
              <a:latin typeface="Arial" panose="020B0604020202020204" pitchFamily="34" charset="0"/>
            </a:endParaRPr>
          </a:p>
        </p:txBody>
      </p:sp>
      <p:cxnSp>
        <p:nvCxnSpPr>
          <p:cNvPr id="49" name="直接连接符 51"/>
          <p:cNvCxnSpPr>
            <a:cxnSpLocks noChangeShapeType="1"/>
          </p:cNvCxnSpPr>
          <p:nvPr/>
        </p:nvCxnSpPr>
        <p:spPr bwMode="auto">
          <a:xfrm rot="10800000">
            <a:off x="2168525" y="5446713"/>
            <a:ext cx="923925" cy="4762"/>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51" name="直接箭头连接符 53"/>
          <p:cNvCxnSpPr>
            <a:cxnSpLocks noChangeShapeType="1"/>
          </p:cNvCxnSpPr>
          <p:nvPr/>
        </p:nvCxnSpPr>
        <p:spPr bwMode="auto">
          <a:xfrm rot="16200000" flipH="1">
            <a:off x="1954212" y="5661026"/>
            <a:ext cx="42862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sp>
        <p:nvSpPr>
          <p:cNvPr id="52" name="平行四边形 51"/>
          <p:cNvSpPr>
            <a:spLocks noChangeArrowheads="1"/>
          </p:cNvSpPr>
          <p:nvPr/>
        </p:nvSpPr>
        <p:spPr bwMode="auto">
          <a:xfrm>
            <a:off x="811213" y="5875338"/>
            <a:ext cx="2643187" cy="500062"/>
          </a:xfrm>
          <a:prstGeom prst="parallelogram">
            <a:avLst>
              <a:gd name="adj" fmla="val 25009"/>
            </a:avLst>
          </a:prstGeom>
          <a:solidFill>
            <a:schemeClr val="accent1"/>
          </a:solidFill>
          <a:ln w="38100" algn="ctr">
            <a:solidFill>
              <a:schemeClr val="tx1"/>
            </a:solidFill>
            <a:miter lim="800000"/>
          </a:ln>
        </p:spPr>
        <p:txBody>
          <a:bodyPr wrap="none" lIns="0" tIns="0" rIns="0" bIns="0"/>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latin typeface="Arial" panose="020B0604020202020204" pitchFamily="34" charset="0"/>
              </a:rPr>
              <a:t>输出不是素数</a:t>
            </a:r>
            <a:endParaRPr lang="zh-CN" altLang="en-US" sz="2800">
              <a:latin typeface="Arial" panose="020B0604020202020204" pitchFamily="34" charset="0"/>
            </a:endParaRPr>
          </a:p>
        </p:txBody>
      </p:sp>
      <p:sp>
        <p:nvSpPr>
          <p:cNvPr id="53" name="TextBox 67"/>
          <p:cNvSpPr txBox="1">
            <a:spLocks noChangeArrowheads="1"/>
          </p:cNvSpPr>
          <p:nvPr/>
        </p:nvSpPr>
        <p:spPr bwMode="auto">
          <a:xfrm>
            <a:off x="2525713" y="4875213"/>
            <a:ext cx="4492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latin typeface="Arial" panose="020B0604020202020204" pitchFamily="34" charset="0"/>
              </a:rPr>
              <a:t>Y</a:t>
            </a:r>
            <a:endParaRPr lang="zh-CN" altLang="en-US" sz="2800">
              <a:latin typeface="Arial" panose="020B0604020202020204" pitchFamily="34" charset="0"/>
            </a:endParaRPr>
          </a:p>
        </p:txBody>
      </p:sp>
      <p:cxnSp>
        <p:nvCxnSpPr>
          <p:cNvPr id="54" name="直接连接符 51"/>
          <p:cNvCxnSpPr>
            <a:cxnSpLocks noChangeShapeType="1"/>
          </p:cNvCxnSpPr>
          <p:nvPr/>
        </p:nvCxnSpPr>
        <p:spPr bwMode="auto">
          <a:xfrm rot="10800000">
            <a:off x="5954713" y="5446713"/>
            <a:ext cx="923925" cy="4762"/>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55" name="直接箭头连接符 53"/>
          <p:cNvCxnSpPr>
            <a:cxnSpLocks noChangeShapeType="1"/>
          </p:cNvCxnSpPr>
          <p:nvPr/>
        </p:nvCxnSpPr>
        <p:spPr bwMode="auto">
          <a:xfrm rot="16200000" flipH="1">
            <a:off x="6669087" y="5661026"/>
            <a:ext cx="428625" cy="0"/>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sp>
        <p:nvSpPr>
          <p:cNvPr id="56" name="平行四边形 55"/>
          <p:cNvSpPr>
            <a:spLocks noChangeArrowheads="1"/>
          </p:cNvSpPr>
          <p:nvPr/>
        </p:nvSpPr>
        <p:spPr bwMode="auto">
          <a:xfrm>
            <a:off x="5526088" y="5875338"/>
            <a:ext cx="2643187" cy="500062"/>
          </a:xfrm>
          <a:prstGeom prst="parallelogram">
            <a:avLst>
              <a:gd name="adj" fmla="val 25009"/>
            </a:avLst>
          </a:prstGeom>
          <a:solidFill>
            <a:schemeClr val="accent1"/>
          </a:solidFill>
          <a:ln w="38100" algn="ctr">
            <a:solidFill>
              <a:schemeClr val="tx1"/>
            </a:solidFill>
            <a:miter lim="800000"/>
          </a:ln>
        </p:spPr>
        <p:txBody>
          <a:bodyPr wrap="none" lIns="0" tIns="0" rIns="0" bIns="0"/>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latin typeface="Arial" panose="020B0604020202020204" pitchFamily="34" charset="0"/>
              </a:rPr>
              <a:t>输出是素数</a:t>
            </a:r>
            <a:endParaRPr lang="zh-CN" altLang="en-US" sz="2800">
              <a:latin typeface="Arial" panose="020B0604020202020204" pitchFamily="34" charset="0"/>
            </a:endParaRPr>
          </a:p>
        </p:txBody>
      </p:sp>
      <p:sp>
        <p:nvSpPr>
          <p:cNvPr id="57" name="TextBox 46"/>
          <p:cNvSpPr txBox="1">
            <a:spLocks noChangeArrowheads="1"/>
          </p:cNvSpPr>
          <p:nvPr/>
        </p:nvSpPr>
        <p:spPr bwMode="auto">
          <a:xfrm>
            <a:off x="6169025" y="4946650"/>
            <a:ext cx="500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latin typeface="Arial" panose="020B0604020202020204" pitchFamily="34" charset="0"/>
              </a:rPr>
              <a:t>N</a:t>
            </a:r>
            <a:endParaRPr lang="zh-CN" altLang="en-US" sz="2800">
              <a:latin typeface="Arial" panose="020B0604020202020204" pitchFamily="34" charset="0"/>
            </a:endParaRPr>
          </a:p>
        </p:txBody>
      </p:sp>
      <p:cxnSp>
        <p:nvCxnSpPr>
          <p:cNvPr id="64" name="直接连接符 63"/>
          <p:cNvCxnSpPr>
            <a:cxnSpLocks noChangeShapeType="1"/>
          </p:cNvCxnSpPr>
          <p:nvPr/>
        </p:nvCxnSpPr>
        <p:spPr bwMode="auto">
          <a:xfrm rot="5400000">
            <a:off x="2035969" y="6480969"/>
            <a:ext cx="214312"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68" name="直接连接符 51"/>
          <p:cNvCxnSpPr>
            <a:cxnSpLocks noChangeShapeType="1"/>
          </p:cNvCxnSpPr>
          <p:nvPr/>
        </p:nvCxnSpPr>
        <p:spPr bwMode="auto">
          <a:xfrm rot="10800000">
            <a:off x="2143125" y="6588125"/>
            <a:ext cx="4786313"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71" name="直接连接符 70"/>
          <p:cNvCxnSpPr>
            <a:cxnSpLocks noChangeShapeType="1"/>
          </p:cNvCxnSpPr>
          <p:nvPr/>
        </p:nvCxnSpPr>
        <p:spPr bwMode="auto">
          <a:xfrm rot="5400000">
            <a:off x="6822282" y="6480969"/>
            <a:ext cx="214312"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72" name="直接箭头连接符 47"/>
          <p:cNvCxnSpPr>
            <a:cxnSpLocks noChangeShapeType="1"/>
          </p:cNvCxnSpPr>
          <p:nvPr/>
        </p:nvCxnSpPr>
        <p:spPr bwMode="auto">
          <a:xfrm rot="16200000" flipH="1">
            <a:off x="4429126" y="6713537"/>
            <a:ext cx="303212" cy="17463"/>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pic>
        <p:nvPicPr>
          <p:cNvPr id="91180" name="图片 43" descr="Untitled.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blinds(horizontal)">
                                      <p:cBhvr>
                                        <p:cTn id="12" dur="500"/>
                                        <p:tgtEl>
                                          <p:spTgt spid="3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blinds(horizontal)">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blinds(horizontal)">
                                      <p:cBhvr>
                                        <p:cTn id="20" dur="500"/>
                                        <p:tgtEl>
                                          <p:spTgt spid="3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blinds(horizontal)">
                                      <p:cBhvr>
                                        <p:cTn id="23" dur="5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blinds(horizontal)">
                                      <p:cBhvr>
                                        <p:cTn id="28" dur="500"/>
                                        <p:tgtEl>
                                          <p:spTgt spid="38"/>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blinds(horizontal)">
                                      <p:cBhvr>
                                        <p:cTn id="33" dur="500"/>
                                        <p:tgtEl>
                                          <p:spTgt spid="39"/>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blinds(horizontal)">
                                      <p:cBhvr>
                                        <p:cTn id="36" dur="500"/>
                                        <p:tgtEl>
                                          <p:spTgt spid="40"/>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blinds(horizontal)">
                                      <p:cBhvr>
                                        <p:cTn id="41" dur="500"/>
                                        <p:tgtEl>
                                          <p:spTgt spid="22"/>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blinds(horizontal)">
                                      <p:cBhvr>
                                        <p:cTn id="46" dur="500"/>
                                        <p:tgtEl>
                                          <p:spTgt spid="23"/>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blinds(horizontal)">
                                      <p:cBhvr>
                                        <p:cTn id="49" dur="500"/>
                                        <p:tgtEl>
                                          <p:spTgt spid="31"/>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1" fill="hold" nodeType="click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slide(fromTop)">
                                      <p:cBhvr>
                                        <p:cTn id="54" dur="500"/>
                                        <p:tgtEl>
                                          <p:spTgt spid="26"/>
                                        </p:tgtEl>
                                      </p:cBhvr>
                                    </p:animEffect>
                                  </p:childTnLst>
                                </p:cTn>
                              </p:par>
                            </p:childTnLst>
                          </p:cTn>
                        </p:par>
                        <p:par>
                          <p:cTn id="55" fill="hold">
                            <p:stCondLst>
                              <p:cond delay="500"/>
                            </p:stCondLst>
                            <p:childTnLst>
                              <p:par>
                                <p:cTn id="56" presetID="12" presetClass="entr" presetSubtype="2" fill="hold" nodeType="after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slide(fromRight)">
                                      <p:cBhvr>
                                        <p:cTn id="58" dur="500"/>
                                        <p:tgtEl>
                                          <p:spTgt spid="24"/>
                                        </p:tgtEl>
                                      </p:cBhvr>
                                    </p:animEffect>
                                  </p:childTnLst>
                                </p:cTn>
                              </p:par>
                            </p:childTnLst>
                          </p:cTn>
                        </p:par>
                        <p:par>
                          <p:cTn id="59" fill="hold">
                            <p:stCondLst>
                              <p:cond delay="1000"/>
                            </p:stCondLst>
                            <p:childTnLst>
                              <p:par>
                                <p:cTn id="60" presetID="12" presetClass="entr" presetSubtype="4" fill="hold" nodeType="after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slide(fromBottom)">
                                      <p:cBhvr>
                                        <p:cTn id="62" dur="500"/>
                                        <p:tgtEl>
                                          <p:spTgt spid="25"/>
                                        </p:tgtEl>
                                      </p:cBhvr>
                                    </p:animEffect>
                                  </p:childTnLst>
                                </p:cTn>
                              </p:par>
                            </p:childTnLst>
                          </p:cTn>
                        </p:par>
                        <p:par>
                          <p:cTn id="63" fill="hold">
                            <p:stCondLst>
                              <p:cond delay="1500"/>
                            </p:stCondLst>
                            <p:childTnLst>
                              <p:par>
                                <p:cTn id="64" presetID="12" presetClass="entr" presetSubtype="8" fill="hold" nodeType="after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slide(fromLeft)">
                                      <p:cBhvr>
                                        <p:cTn id="66" dur="500"/>
                                        <p:tgtEl>
                                          <p:spTgt spid="13"/>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blinds(horizontal)">
                                      <p:cBhvr>
                                        <p:cTn id="71" dur="500"/>
                                        <p:tgtEl>
                                          <p:spTgt spid="11"/>
                                        </p:tgtEl>
                                      </p:cBhvr>
                                    </p:animEffect>
                                  </p:childTnLst>
                                </p:cTn>
                              </p:par>
                            </p:childTnLst>
                          </p:cTn>
                        </p:par>
                      </p:childTnLst>
                    </p:cTn>
                  </p:par>
                  <p:par>
                    <p:cTn id="72" fill="hold">
                      <p:stCondLst>
                        <p:cond delay="indefinite"/>
                      </p:stCondLst>
                      <p:childTnLst>
                        <p:par>
                          <p:cTn id="73" fill="hold">
                            <p:stCondLst>
                              <p:cond delay="0"/>
                            </p:stCondLst>
                            <p:childTnLst>
                              <p:par>
                                <p:cTn id="74" presetID="12" presetClass="entr" presetSubtype="8" fill="hold" nodeType="click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slide(fromLeft)">
                                      <p:cBhvr>
                                        <p:cTn id="76" dur="500"/>
                                        <p:tgtEl>
                                          <p:spTgt spid="16"/>
                                        </p:tgtEl>
                                      </p:cBhvr>
                                    </p:animEffect>
                                  </p:childTnLst>
                                </p:cTn>
                              </p:par>
                            </p:childTnLst>
                          </p:cTn>
                        </p:par>
                        <p:par>
                          <p:cTn id="77" fill="hold">
                            <p:stCondLst>
                              <p:cond delay="500"/>
                            </p:stCondLst>
                            <p:childTnLst>
                              <p:par>
                                <p:cTn id="78" presetID="12" presetClass="entr" presetSubtype="1" fill="hold" nodeType="afterEffect">
                                  <p:stCondLst>
                                    <p:cond delay="0"/>
                                  </p:stCondLst>
                                  <p:childTnLst>
                                    <p:set>
                                      <p:cBhvr>
                                        <p:cTn id="79" dur="1" fill="hold">
                                          <p:stCondLst>
                                            <p:cond delay="0"/>
                                          </p:stCondLst>
                                        </p:cTn>
                                        <p:tgtEl>
                                          <p:spTgt spid="14"/>
                                        </p:tgtEl>
                                        <p:attrNameLst>
                                          <p:attrName>style.visibility</p:attrName>
                                        </p:attrNameLst>
                                      </p:cBhvr>
                                      <p:to>
                                        <p:strVal val="visible"/>
                                      </p:to>
                                    </p:set>
                                    <p:animEffect transition="in" filter="slide(fromTop)">
                                      <p:cBhvr>
                                        <p:cTn id="80" dur="500"/>
                                        <p:tgtEl>
                                          <p:spTgt spid="14"/>
                                        </p:tgtEl>
                                      </p:cBhvr>
                                    </p:animEffect>
                                  </p:childTnLst>
                                </p:cTn>
                              </p:par>
                            </p:childTnLst>
                          </p:cTn>
                        </p:par>
                        <p:par>
                          <p:cTn id="81" fill="hold">
                            <p:stCondLst>
                              <p:cond delay="1000"/>
                            </p:stCondLst>
                            <p:childTnLst>
                              <p:par>
                                <p:cTn id="82" presetID="12" presetClass="entr" presetSubtype="2" fill="hold" nodeType="after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slide(fromRight)">
                                      <p:cBhvr>
                                        <p:cTn id="84" dur="500"/>
                                        <p:tgtEl>
                                          <p:spTgt spid="15"/>
                                        </p:tgtEl>
                                      </p:cBhvr>
                                    </p:animEffect>
                                  </p:childTnLst>
                                </p:cTn>
                              </p:par>
                            </p:childTnLst>
                          </p:cTn>
                        </p:par>
                        <p:par>
                          <p:cTn id="85" fill="hold">
                            <p:stCondLst>
                              <p:cond delay="1500"/>
                            </p:stCondLst>
                            <p:childTnLst>
                              <p:par>
                                <p:cTn id="86" presetID="12" presetClass="entr" presetSubtype="1" fill="hold" nodeType="afterEffect">
                                  <p:stCondLst>
                                    <p:cond delay="0"/>
                                  </p:stCondLst>
                                  <p:childTnLst>
                                    <p:set>
                                      <p:cBhvr>
                                        <p:cTn id="87" dur="1" fill="hold">
                                          <p:stCondLst>
                                            <p:cond delay="0"/>
                                          </p:stCondLst>
                                        </p:cTn>
                                        <p:tgtEl>
                                          <p:spTgt spid="12"/>
                                        </p:tgtEl>
                                        <p:attrNameLst>
                                          <p:attrName>style.visibility</p:attrName>
                                        </p:attrNameLst>
                                      </p:cBhvr>
                                      <p:to>
                                        <p:strVal val="visible"/>
                                      </p:to>
                                    </p:set>
                                    <p:animEffect transition="in" filter="slide(fromTop)">
                                      <p:cBhvr>
                                        <p:cTn id="88" dur="500"/>
                                        <p:tgtEl>
                                          <p:spTgt spid="12"/>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blinds(horizontal)">
                                      <p:cBhvr>
                                        <p:cTn id="93" dur="500"/>
                                        <p:tgtEl>
                                          <p:spTgt spid="28"/>
                                        </p:tgtEl>
                                      </p:cBhvr>
                                    </p:animEffect>
                                  </p:childTnLst>
                                </p:cTn>
                              </p:par>
                            </p:childTnLst>
                          </p:cTn>
                        </p:par>
                      </p:childTnLst>
                    </p:cTn>
                  </p:par>
                  <p:par>
                    <p:cTn id="94" fill="hold">
                      <p:stCondLst>
                        <p:cond delay="indefinite"/>
                      </p:stCondLst>
                      <p:childTnLst>
                        <p:par>
                          <p:cTn id="95" fill="hold">
                            <p:stCondLst>
                              <p:cond delay="0"/>
                            </p:stCondLst>
                            <p:childTnLst>
                              <p:par>
                                <p:cTn id="96" presetID="12" presetClass="entr" presetSubtype="8" fill="hold" nodeType="click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slide(fromLeft)">
                                      <p:cBhvr>
                                        <p:cTn id="98" dur="500"/>
                                        <p:tgtEl>
                                          <p:spTgt spid="45"/>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48"/>
                                        </p:tgtEl>
                                        <p:attrNameLst>
                                          <p:attrName>style.visibility</p:attrName>
                                        </p:attrNameLst>
                                      </p:cBhvr>
                                      <p:to>
                                        <p:strVal val="visible"/>
                                      </p:to>
                                    </p:set>
                                    <p:animEffect transition="in" filter="blinds(horizontal)">
                                      <p:cBhvr>
                                        <p:cTn id="103" dur="500"/>
                                        <p:tgtEl>
                                          <p:spTgt spid="48"/>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53"/>
                                        </p:tgtEl>
                                        <p:attrNameLst>
                                          <p:attrName>style.visibility</p:attrName>
                                        </p:attrNameLst>
                                      </p:cBhvr>
                                      <p:to>
                                        <p:strVal val="visible"/>
                                      </p:to>
                                    </p:set>
                                    <p:animEffect transition="in" filter="blinds(horizontal)">
                                      <p:cBhvr>
                                        <p:cTn id="108" dur="500"/>
                                        <p:tgtEl>
                                          <p:spTgt spid="53"/>
                                        </p:tgtEl>
                                      </p:cBhvr>
                                    </p:animEffect>
                                  </p:childTnLst>
                                </p:cTn>
                              </p:par>
                            </p:childTnLst>
                          </p:cTn>
                        </p:par>
                      </p:childTnLst>
                    </p:cTn>
                  </p:par>
                  <p:par>
                    <p:cTn id="109" fill="hold">
                      <p:stCondLst>
                        <p:cond delay="indefinite"/>
                      </p:stCondLst>
                      <p:childTnLst>
                        <p:par>
                          <p:cTn id="110" fill="hold">
                            <p:stCondLst>
                              <p:cond delay="0"/>
                            </p:stCondLst>
                            <p:childTnLst>
                              <p:par>
                                <p:cTn id="111" presetID="12" presetClass="entr" presetSubtype="2" fill="hold" nodeType="clickEffect">
                                  <p:stCondLst>
                                    <p:cond delay="0"/>
                                  </p:stCondLst>
                                  <p:childTnLst>
                                    <p:set>
                                      <p:cBhvr>
                                        <p:cTn id="112" dur="1" fill="hold">
                                          <p:stCondLst>
                                            <p:cond delay="0"/>
                                          </p:stCondLst>
                                        </p:cTn>
                                        <p:tgtEl>
                                          <p:spTgt spid="49"/>
                                        </p:tgtEl>
                                        <p:attrNameLst>
                                          <p:attrName>style.visibility</p:attrName>
                                        </p:attrNameLst>
                                      </p:cBhvr>
                                      <p:to>
                                        <p:strVal val="visible"/>
                                      </p:to>
                                    </p:set>
                                    <p:animEffect transition="in" filter="slide(fromRight)">
                                      <p:cBhvr>
                                        <p:cTn id="113" dur="500"/>
                                        <p:tgtEl>
                                          <p:spTgt spid="49"/>
                                        </p:tgtEl>
                                      </p:cBhvr>
                                    </p:animEffect>
                                  </p:childTnLst>
                                </p:cTn>
                              </p:par>
                            </p:childTnLst>
                          </p:cTn>
                        </p:par>
                        <p:par>
                          <p:cTn id="114" fill="hold">
                            <p:stCondLst>
                              <p:cond delay="500"/>
                            </p:stCondLst>
                            <p:childTnLst>
                              <p:par>
                                <p:cTn id="115" presetID="12" presetClass="entr" presetSubtype="1" fill="hold" nodeType="afterEffect">
                                  <p:stCondLst>
                                    <p:cond delay="0"/>
                                  </p:stCondLst>
                                  <p:childTnLst>
                                    <p:set>
                                      <p:cBhvr>
                                        <p:cTn id="116" dur="1" fill="hold">
                                          <p:stCondLst>
                                            <p:cond delay="0"/>
                                          </p:stCondLst>
                                        </p:cTn>
                                        <p:tgtEl>
                                          <p:spTgt spid="51"/>
                                        </p:tgtEl>
                                        <p:attrNameLst>
                                          <p:attrName>style.visibility</p:attrName>
                                        </p:attrNameLst>
                                      </p:cBhvr>
                                      <p:to>
                                        <p:strVal val="visible"/>
                                      </p:to>
                                    </p:set>
                                    <p:animEffect transition="in" filter="slide(fromTop)">
                                      <p:cBhvr>
                                        <p:cTn id="117" dur="500"/>
                                        <p:tgtEl>
                                          <p:spTgt spid="51"/>
                                        </p:tgtEl>
                                      </p:cBhvr>
                                    </p:animEffect>
                                  </p:childTnLst>
                                </p:cTn>
                              </p:par>
                            </p:childTnLst>
                          </p:cTn>
                        </p:par>
                        <p:par>
                          <p:cTn id="118" fill="hold">
                            <p:stCondLst>
                              <p:cond delay="1000"/>
                            </p:stCondLst>
                            <p:childTnLst>
                              <p:par>
                                <p:cTn id="119" presetID="3" presetClass="entr" presetSubtype="10" fill="hold" grpId="0" nodeType="afterEffect">
                                  <p:stCondLst>
                                    <p:cond delay="0"/>
                                  </p:stCondLst>
                                  <p:childTnLst>
                                    <p:set>
                                      <p:cBhvr>
                                        <p:cTn id="120" dur="1" fill="hold">
                                          <p:stCondLst>
                                            <p:cond delay="0"/>
                                          </p:stCondLst>
                                        </p:cTn>
                                        <p:tgtEl>
                                          <p:spTgt spid="52"/>
                                        </p:tgtEl>
                                        <p:attrNameLst>
                                          <p:attrName>style.visibility</p:attrName>
                                        </p:attrNameLst>
                                      </p:cBhvr>
                                      <p:to>
                                        <p:strVal val="visible"/>
                                      </p:to>
                                    </p:set>
                                    <p:animEffect transition="in" filter="blinds(horizontal)">
                                      <p:cBhvr>
                                        <p:cTn id="121" dur="500"/>
                                        <p:tgtEl>
                                          <p:spTgt spid="52"/>
                                        </p:tgtEl>
                                      </p:cBhvr>
                                    </p:animEffect>
                                  </p:childTnLst>
                                </p:cTn>
                              </p:par>
                            </p:childTnLst>
                          </p:cTn>
                        </p:par>
                      </p:childTnLst>
                    </p:cTn>
                  </p:par>
                  <p:par>
                    <p:cTn id="122" fill="hold">
                      <p:stCondLst>
                        <p:cond delay="indefinite"/>
                      </p:stCondLst>
                      <p:childTnLst>
                        <p:par>
                          <p:cTn id="123" fill="hold">
                            <p:stCondLst>
                              <p:cond delay="0"/>
                            </p:stCondLst>
                            <p:childTnLst>
                              <p:par>
                                <p:cTn id="124" presetID="3" presetClass="entr" presetSubtype="10" fill="hold" grpId="0" nodeType="clickEffect">
                                  <p:stCondLst>
                                    <p:cond delay="0"/>
                                  </p:stCondLst>
                                  <p:childTnLst>
                                    <p:set>
                                      <p:cBhvr>
                                        <p:cTn id="125" dur="1" fill="hold">
                                          <p:stCondLst>
                                            <p:cond delay="0"/>
                                          </p:stCondLst>
                                        </p:cTn>
                                        <p:tgtEl>
                                          <p:spTgt spid="57"/>
                                        </p:tgtEl>
                                        <p:attrNameLst>
                                          <p:attrName>style.visibility</p:attrName>
                                        </p:attrNameLst>
                                      </p:cBhvr>
                                      <p:to>
                                        <p:strVal val="visible"/>
                                      </p:to>
                                    </p:set>
                                    <p:animEffect transition="in" filter="blinds(horizontal)">
                                      <p:cBhvr>
                                        <p:cTn id="126" dur="500"/>
                                        <p:tgtEl>
                                          <p:spTgt spid="57"/>
                                        </p:tgtEl>
                                      </p:cBhvr>
                                    </p:animEffect>
                                  </p:childTnLst>
                                </p:cTn>
                              </p:par>
                            </p:childTnLst>
                          </p:cTn>
                        </p:par>
                      </p:childTnLst>
                    </p:cTn>
                  </p:par>
                  <p:par>
                    <p:cTn id="127" fill="hold">
                      <p:stCondLst>
                        <p:cond delay="indefinite"/>
                      </p:stCondLst>
                      <p:childTnLst>
                        <p:par>
                          <p:cTn id="128" fill="hold">
                            <p:stCondLst>
                              <p:cond delay="0"/>
                            </p:stCondLst>
                            <p:childTnLst>
                              <p:par>
                                <p:cTn id="129" presetID="12" presetClass="entr" presetSubtype="8" fill="hold" nodeType="clickEffect">
                                  <p:stCondLst>
                                    <p:cond delay="0"/>
                                  </p:stCondLst>
                                  <p:childTnLst>
                                    <p:set>
                                      <p:cBhvr>
                                        <p:cTn id="130" dur="1" fill="hold">
                                          <p:stCondLst>
                                            <p:cond delay="0"/>
                                          </p:stCondLst>
                                        </p:cTn>
                                        <p:tgtEl>
                                          <p:spTgt spid="54"/>
                                        </p:tgtEl>
                                        <p:attrNameLst>
                                          <p:attrName>style.visibility</p:attrName>
                                        </p:attrNameLst>
                                      </p:cBhvr>
                                      <p:to>
                                        <p:strVal val="visible"/>
                                      </p:to>
                                    </p:set>
                                    <p:animEffect transition="in" filter="slide(fromLeft)">
                                      <p:cBhvr>
                                        <p:cTn id="131" dur="500"/>
                                        <p:tgtEl>
                                          <p:spTgt spid="54"/>
                                        </p:tgtEl>
                                      </p:cBhvr>
                                    </p:animEffect>
                                  </p:childTnLst>
                                </p:cTn>
                              </p:par>
                            </p:childTnLst>
                          </p:cTn>
                        </p:par>
                        <p:par>
                          <p:cTn id="132" fill="hold">
                            <p:stCondLst>
                              <p:cond delay="500"/>
                            </p:stCondLst>
                            <p:childTnLst>
                              <p:par>
                                <p:cTn id="133" presetID="12" presetClass="entr" presetSubtype="1" fill="hold" nodeType="afterEffect">
                                  <p:stCondLst>
                                    <p:cond delay="0"/>
                                  </p:stCondLst>
                                  <p:childTnLst>
                                    <p:set>
                                      <p:cBhvr>
                                        <p:cTn id="134" dur="1" fill="hold">
                                          <p:stCondLst>
                                            <p:cond delay="0"/>
                                          </p:stCondLst>
                                        </p:cTn>
                                        <p:tgtEl>
                                          <p:spTgt spid="55"/>
                                        </p:tgtEl>
                                        <p:attrNameLst>
                                          <p:attrName>style.visibility</p:attrName>
                                        </p:attrNameLst>
                                      </p:cBhvr>
                                      <p:to>
                                        <p:strVal val="visible"/>
                                      </p:to>
                                    </p:set>
                                    <p:animEffect transition="in" filter="slide(fromTop)">
                                      <p:cBhvr>
                                        <p:cTn id="135" dur="500"/>
                                        <p:tgtEl>
                                          <p:spTgt spid="55"/>
                                        </p:tgtEl>
                                      </p:cBhvr>
                                    </p:animEffect>
                                  </p:childTnLst>
                                </p:cTn>
                              </p:par>
                            </p:childTnLst>
                          </p:cTn>
                        </p:par>
                        <p:par>
                          <p:cTn id="136" fill="hold">
                            <p:stCondLst>
                              <p:cond delay="1000"/>
                            </p:stCondLst>
                            <p:childTnLst>
                              <p:par>
                                <p:cTn id="137" presetID="3" presetClass="entr" presetSubtype="10" fill="hold" grpId="0" nodeType="afterEffect">
                                  <p:stCondLst>
                                    <p:cond delay="0"/>
                                  </p:stCondLst>
                                  <p:childTnLst>
                                    <p:set>
                                      <p:cBhvr>
                                        <p:cTn id="138" dur="1" fill="hold">
                                          <p:stCondLst>
                                            <p:cond delay="0"/>
                                          </p:stCondLst>
                                        </p:cTn>
                                        <p:tgtEl>
                                          <p:spTgt spid="56"/>
                                        </p:tgtEl>
                                        <p:attrNameLst>
                                          <p:attrName>style.visibility</p:attrName>
                                        </p:attrNameLst>
                                      </p:cBhvr>
                                      <p:to>
                                        <p:strVal val="visible"/>
                                      </p:to>
                                    </p:set>
                                    <p:animEffect transition="in" filter="blinds(horizontal)">
                                      <p:cBhvr>
                                        <p:cTn id="139" dur="500"/>
                                        <p:tgtEl>
                                          <p:spTgt spid="56"/>
                                        </p:tgtEl>
                                      </p:cBhvr>
                                    </p:animEffect>
                                  </p:childTnLst>
                                </p:cTn>
                              </p:par>
                            </p:childTnLst>
                          </p:cTn>
                        </p:par>
                      </p:childTnLst>
                    </p:cTn>
                  </p:par>
                  <p:par>
                    <p:cTn id="140" fill="hold">
                      <p:stCondLst>
                        <p:cond delay="indefinite"/>
                      </p:stCondLst>
                      <p:childTnLst>
                        <p:par>
                          <p:cTn id="141" fill="hold">
                            <p:stCondLst>
                              <p:cond delay="0"/>
                            </p:stCondLst>
                            <p:childTnLst>
                              <p:par>
                                <p:cTn id="142" presetID="3" presetClass="entr" presetSubtype="10" fill="hold" nodeType="clickEffect">
                                  <p:stCondLst>
                                    <p:cond delay="0"/>
                                  </p:stCondLst>
                                  <p:childTnLst>
                                    <p:set>
                                      <p:cBhvr>
                                        <p:cTn id="143" dur="1" fill="hold">
                                          <p:stCondLst>
                                            <p:cond delay="0"/>
                                          </p:stCondLst>
                                        </p:cTn>
                                        <p:tgtEl>
                                          <p:spTgt spid="64"/>
                                        </p:tgtEl>
                                        <p:attrNameLst>
                                          <p:attrName>style.visibility</p:attrName>
                                        </p:attrNameLst>
                                      </p:cBhvr>
                                      <p:to>
                                        <p:strVal val="visible"/>
                                      </p:to>
                                    </p:set>
                                    <p:animEffect transition="in" filter="blinds(horizontal)">
                                      <p:cBhvr>
                                        <p:cTn id="144" dur="500"/>
                                        <p:tgtEl>
                                          <p:spTgt spid="64"/>
                                        </p:tgtEl>
                                      </p:cBhvr>
                                    </p:animEffect>
                                  </p:childTnLst>
                                </p:cTn>
                              </p:par>
                              <p:par>
                                <p:cTn id="145" presetID="3" presetClass="entr" presetSubtype="10" fill="hold" nodeType="withEffect">
                                  <p:stCondLst>
                                    <p:cond delay="0"/>
                                  </p:stCondLst>
                                  <p:childTnLst>
                                    <p:set>
                                      <p:cBhvr>
                                        <p:cTn id="146" dur="1" fill="hold">
                                          <p:stCondLst>
                                            <p:cond delay="0"/>
                                          </p:stCondLst>
                                        </p:cTn>
                                        <p:tgtEl>
                                          <p:spTgt spid="71"/>
                                        </p:tgtEl>
                                        <p:attrNameLst>
                                          <p:attrName>style.visibility</p:attrName>
                                        </p:attrNameLst>
                                      </p:cBhvr>
                                      <p:to>
                                        <p:strVal val="visible"/>
                                      </p:to>
                                    </p:set>
                                    <p:animEffect transition="in" filter="blinds(horizontal)">
                                      <p:cBhvr>
                                        <p:cTn id="147" dur="500"/>
                                        <p:tgtEl>
                                          <p:spTgt spid="71"/>
                                        </p:tgtEl>
                                      </p:cBhvr>
                                    </p:animEffect>
                                  </p:childTnLst>
                                </p:cTn>
                              </p:par>
                              <p:par>
                                <p:cTn id="148" presetID="3" presetClass="entr" presetSubtype="10" fill="hold" nodeType="withEffect">
                                  <p:stCondLst>
                                    <p:cond delay="0"/>
                                  </p:stCondLst>
                                  <p:childTnLst>
                                    <p:set>
                                      <p:cBhvr>
                                        <p:cTn id="149" dur="1" fill="hold">
                                          <p:stCondLst>
                                            <p:cond delay="0"/>
                                          </p:stCondLst>
                                        </p:cTn>
                                        <p:tgtEl>
                                          <p:spTgt spid="68"/>
                                        </p:tgtEl>
                                        <p:attrNameLst>
                                          <p:attrName>style.visibility</p:attrName>
                                        </p:attrNameLst>
                                      </p:cBhvr>
                                      <p:to>
                                        <p:strVal val="visible"/>
                                      </p:to>
                                    </p:set>
                                    <p:animEffect transition="in" filter="blinds(horizontal)">
                                      <p:cBhvr>
                                        <p:cTn id="150" dur="500"/>
                                        <p:tgtEl>
                                          <p:spTgt spid="68"/>
                                        </p:tgtEl>
                                      </p:cBhvr>
                                    </p:animEffect>
                                  </p:childTnLst>
                                </p:cTn>
                              </p:par>
                              <p:par>
                                <p:cTn id="151" presetID="3" presetClass="entr" presetSubtype="10" fill="hold" nodeType="withEffect">
                                  <p:stCondLst>
                                    <p:cond delay="0"/>
                                  </p:stCondLst>
                                  <p:childTnLst>
                                    <p:set>
                                      <p:cBhvr>
                                        <p:cTn id="152" dur="1" fill="hold">
                                          <p:stCondLst>
                                            <p:cond delay="0"/>
                                          </p:stCondLst>
                                        </p:cTn>
                                        <p:tgtEl>
                                          <p:spTgt spid="72"/>
                                        </p:tgtEl>
                                        <p:attrNameLst>
                                          <p:attrName>style.visibility</p:attrName>
                                        </p:attrNameLst>
                                      </p:cBhvr>
                                      <p:to>
                                        <p:strVal val="visible"/>
                                      </p:to>
                                    </p:set>
                                    <p:animEffect transition="in" filter="blinds(horizontal)">
                                      <p:cBhvr>
                                        <p:cTn id="153"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2" grpId="0"/>
      <p:bldP spid="28" grpId="0"/>
      <p:bldP spid="31" grpId="0" animBg="1"/>
      <p:bldP spid="32" grpId="0" animBg="1"/>
      <p:bldP spid="35" grpId="0" animBg="1"/>
      <p:bldP spid="36" grpId="0" animBg="1"/>
      <p:bldP spid="38" grpId="0"/>
      <p:bldP spid="40" grpId="0" animBg="1"/>
      <p:bldP spid="48" grpId="0" animBg="1"/>
      <p:bldP spid="52" grpId="0" animBg="1"/>
      <p:bldP spid="53" grpId="0"/>
      <p:bldP spid="56" grpId="0" animBg="1"/>
      <p:bldP spid="57" grpId="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3"/>
          <p:cNvSpPr>
            <a:spLocks noGrp="1" noChangeArrowheads="1"/>
          </p:cNvSpPr>
          <p:nvPr>
            <p:ph type="body" idx="1"/>
          </p:nvPr>
        </p:nvSpPr>
        <p:spPr>
          <a:xfrm>
            <a:off x="642938" y="857250"/>
            <a:ext cx="8001000" cy="5500688"/>
          </a:xfrm>
        </p:spPr>
        <p:txBody>
          <a:bodyPr/>
          <a:lstStyle/>
          <a:p>
            <a:pPr>
              <a:lnSpc>
                <a:spcPct val="100000"/>
              </a:lnSpc>
              <a:buFont typeface="Wingdings" panose="05000000000000000000" pitchFamily="2" charset="2"/>
              <a:buNone/>
            </a:pPr>
            <a:r>
              <a:rPr lang="en-US" altLang="zh-CN" sz="2800"/>
              <a:t>#include &lt;stdio.h&gt;</a:t>
            </a:r>
            <a:endParaRPr lang="zh-CN" altLang="zh-CN" sz="2800"/>
          </a:p>
          <a:p>
            <a:pPr>
              <a:lnSpc>
                <a:spcPct val="100000"/>
              </a:lnSpc>
              <a:buFont typeface="Wingdings" panose="05000000000000000000" pitchFamily="2" charset="2"/>
              <a:buNone/>
            </a:pPr>
            <a:r>
              <a:rPr lang="en-US" altLang="zh-CN" sz="2800"/>
              <a:t>int main()</a:t>
            </a:r>
            <a:endParaRPr lang="zh-CN" altLang="zh-CN" sz="2800"/>
          </a:p>
          <a:p>
            <a:pPr>
              <a:lnSpc>
                <a:spcPct val="100000"/>
              </a:lnSpc>
              <a:buFont typeface="Wingdings" panose="05000000000000000000" pitchFamily="2" charset="2"/>
              <a:buNone/>
            </a:pPr>
            <a:r>
              <a:rPr lang="en-US" altLang="zh-CN" sz="2800"/>
              <a:t> { int n,i;</a:t>
            </a:r>
            <a:endParaRPr lang="zh-CN" altLang="zh-CN" sz="2800"/>
          </a:p>
          <a:p>
            <a:pPr>
              <a:lnSpc>
                <a:spcPct val="100000"/>
              </a:lnSpc>
              <a:buFont typeface="Wingdings" panose="05000000000000000000" pitchFamily="2" charset="2"/>
              <a:buNone/>
            </a:pPr>
            <a:r>
              <a:rPr lang="en-US" altLang="zh-CN" sz="2800"/>
              <a:t>    printf(“n=?");  scanf("%d",&amp;n);</a:t>
            </a:r>
            <a:endParaRPr lang="zh-CN" altLang="zh-CN" sz="2800"/>
          </a:p>
          <a:p>
            <a:pPr>
              <a:lnSpc>
                <a:spcPct val="100000"/>
              </a:lnSpc>
              <a:buFont typeface="Wingdings" panose="05000000000000000000" pitchFamily="2" charset="2"/>
              <a:buNone/>
            </a:pPr>
            <a:r>
              <a:rPr lang="en-US" altLang="zh-CN" sz="2800"/>
              <a:t>    for (i=2;i&lt;=n-1;i++)</a:t>
            </a:r>
            <a:endParaRPr lang="zh-CN" altLang="zh-CN" sz="2800"/>
          </a:p>
          <a:p>
            <a:pPr>
              <a:lnSpc>
                <a:spcPct val="100000"/>
              </a:lnSpc>
              <a:buFont typeface="Wingdings" panose="05000000000000000000" pitchFamily="2" charset="2"/>
              <a:buNone/>
            </a:pPr>
            <a:r>
              <a:rPr lang="en-US" altLang="zh-CN" sz="2800"/>
              <a:t>        if(n%i==0) break;</a:t>
            </a:r>
            <a:endParaRPr lang="zh-CN" altLang="zh-CN" sz="2800"/>
          </a:p>
          <a:p>
            <a:pPr>
              <a:lnSpc>
                <a:spcPct val="100000"/>
              </a:lnSpc>
              <a:buFont typeface="Wingdings" panose="05000000000000000000" pitchFamily="2" charset="2"/>
              <a:buNone/>
            </a:pPr>
            <a:r>
              <a:rPr lang="en-US" altLang="zh-CN" sz="2800"/>
              <a:t>    if(i&lt;n) printf("%d is not\n",n);</a:t>
            </a:r>
            <a:endParaRPr lang="zh-CN" altLang="zh-CN" sz="2800"/>
          </a:p>
          <a:p>
            <a:pPr>
              <a:lnSpc>
                <a:spcPct val="100000"/>
              </a:lnSpc>
              <a:buFont typeface="Wingdings" panose="05000000000000000000" pitchFamily="2" charset="2"/>
              <a:buNone/>
            </a:pPr>
            <a:r>
              <a:rPr lang="en-US" altLang="zh-CN" sz="2800"/>
              <a:t>    else printf("%d is\n",n);</a:t>
            </a:r>
            <a:endParaRPr lang="zh-CN" altLang="zh-CN" sz="2800"/>
          </a:p>
          <a:p>
            <a:pPr>
              <a:lnSpc>
                <a:spcPct val="100000"/>
              </a:lnSpc>
              <a:buFont typeface="Wingdings" panose="05000000000000000000" pitchFamily="2" charset="2"/>
              <a:buNone/>
            </a:pPr>
            <a:r>
              <a:rPr lang="en-US" altLang="zh-CN" sz="2800"/>
              <a:t>    return 0;</a:t>
            </a:r>
            <a:endParaRPr lang="zh-CN" altLang="zh-CN" sz="2800"/>
          </a:p>
          <a:p>
            <a:pPr>
              <a:lnSpc>
                <a:spcPct val="100000"/>
              </a:lnSpc>
              <a:buFont typeface="Wingdings" panose="05000000000000000000" pitchFamily="2" charset="2"/>
              <a:buNone/>
            </a:pPr>
            <a:r>
              <a:rPr lang="en-US" altLang="zh-CN" sz="2800"/>
              <a:t>}</a:t>
            </a:r>
            <a:endParaRPr lang="zh-CN" altLang="zh-CN" sz="2800"/>
          </a:p>
          <a:p>
            <a:pPr>
              <a:lnSpc>
                <a:spcPct val="100000"/>
              </a:lnSpc>
              <a:buFont typeface="Wingdings" panose="05000000000000000000" pitchFamily="2" charset="2"/>
              <a:buNone/>
            </a:pPr>
            <a:endParaRPr lang="en-US" altLang="zh-CN" sz="2800"/>
          </a:p>
        </p:txBody>
      </p:sp>
      <p:sp>
        <p:nvSpPr>
          <p:cNvPr id="9216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216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216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2166"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2167"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2168"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2169"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pic>
        <p:nvPicPr>
          <p:cNvPr id="10035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57563" y="5264150"/>
            <a:ext cx="157162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125" y="5246688"/>
            <a:ext cx="2500313"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72" name="图片 11" descr="Untitled.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354"/>
                                        </p:tgtEl>
                                        <p:attrNameLst>
                                          <p:attrName>style.visibility</p:attrName>
                                        </p:attrNameLst>
                                      </p:cBhvr>
                                      <p:to>
                                        <p:strVal val="visible"/>
                                      </p:to>
                                    </p:set>
                                    <p:animEffect transition="in" filter="blinds(horizontal)">
                                      <p:cBhvr>
                                        <p:cTn id="7" dur="500"/>
                                        <p:tgtEl>
                                          <p:spTgt spid="1003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0355"/>
                                        </p:tgtEl>
                                        <p:attrNameLst>
                                          <p:attrName>style.visibility</p:attrName>
                                        </p:attrNameLst>
                                      </p:cBhvr>
                                      <p:to>
                                        <p:strVal val="visible"/>
                                      </p:to>
                                    </p:set>
                                    <p:animEffect transition="in" filter="blinds(horizontal)">
                                      <p:cBhvr>
                                        <p:cTn id="12" dur="500"/>
                                        <p:tgtEl>
                                          <p:spTgt spid="100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3"/>
          <p:cNvSpPr>
            <a:spLocks noGrp="1" noChangeArrowheads="1"/>
          </p:cNvSpPr>
          <p:nvPr>
            <p:ph type="body" idx="1"/>
          </p:nvPr>
        </p:nvSpPr>
        <p:spPr>
          <a:xfrm>
            <a:off x="642938" y="857250"/>
            <a:ext cx="8001000" cy="5500688"/>
          </a:xfrm>
        </p:spPr>
        <p:txBody>
          <a:bodyPr/>
          <a:lstStyle/>
          <a:p>
            <a:pPr>
              <a:lnSpc>
                <a:spcPct val="100000"/>
              </a:lnSpc>
              <a:buFont typeface="Wingdings" panose="05000000000000000000" pitchFamily="2" charset="2"/>
              <a:buNone/>
            </a:pPr>
            <a:r>
              <a:rPr lang="en-US" altLang="zh-CN" sz="2800"/>
              <a:t>#include &lt;stdio.h&gt;</a:t>
            </a:r>
            <a:endParaRPr lang="zh-CN" altLang="zh-CN" sz="2800"/>
          </a:p>
          <a:p>
            <a:pPr>
              <a:lnSpc>
                <a:spcPct val="100000"/>
              </a:lnSpc>
              <a:buFont typeface="Wingdings" panose="05000000000000000000" pitchFamily="2" charset="2"/>
              <a:buNone/>
            </a:pPr>
            <a:r>
              <a:rPr lang="en-US" altLang="zh-CN" sz="2800"/>
              <a:t>int main()</a:t>
            </a:r>
            <a:endParaRPr lang="zh-CN" altLang="zh-CN" sz="2800"/>
          </a:p>
          <a:p>
            <a:pPr>
              <a:lnSpc>
                <a:spcPct val="100000"/>
              </a:lnSpc>
              <a:buFont typeface="Wingdings" panose="05000000000000000000" pitchFamily="2" charset="2"/>
              <a:buNone/>
            </a:pPr>
            <a:r>
              <a:rPr lang="en-US" altLang="zh-CN" sz="2800"/>
              <a:t> { int n,i;</a:t>
            </a:r>
            <a:endParaRPr lang="zh-CN" altLang="zh-CN" sz="2800"/>
          </a:p>
          <a:p>
            <a:pPr>
              <a:lnSpc>
                <a:spcPct val="100000"/>
              </a:lnSpc>
              <a:buFont typeface="Wingdings" panose="05000000000000000000" pitchFamily="2" charset="2"/>
              <a:buNone/>
            </a:pPr>
            <a:r>
              <a:rPr lang="en-US" altLang="zh-CN" sz="2800"/>
              <a:t>    printf(“n=?");  scanf("%d",&amp;n);</a:t>
            </a:r>
            <a:endParaRPr lang="zh-CN" altLang="zh-CN" sz="2800"/>
          </a:p>
          <a:p>
            <a:pPr>
              <a:lnSpc>
                <a:spcPct val="100000"/>
              </a:lnSpc>
              <a:buFont typeface="Wingdings" panose="05000000000000000000" pitchFamily="2" charset="2"/>
              <a:buNone/>
            </a:pPr>
            <a:r>
              <a:rPr lang="en-US" altLang="zh-CN" sz="2800"/>
              <a:t>    for (i=2;i&lt;=n-1;i++)</a:t>
            </a:r>
            <a:endParaRPr lang="zh-CN" altLang="zh-CN" sz="2800"/>
          </a:p>
          <a:p>
            <a:pPr>
              <a:lnSpc>
                <a:spcPct val="100000"/>
              </a:lnSpc>
              <a:buFont typeface="Wingdings" panose="05000000000000000000" pitchFamily="2" charset="2"/>
              <a:buNone/>
            </a:pPr>
            <a:r>
              <a:rPr lang="en-US" altLang="zh-CN" sz="2800"/>
              <a:t>        if(n%i==0) break;</a:t>
            </a:r>
            <a:endParaRPr lang="zh-CN" altLang="zh-CN" sz="2800"/>
          </a:p>
          <a:p>
            <a:pPr>
              <a:lnSpc>
                <a:spcPct val="100000"/>
              </a:lnSpc>
              <a:buFont typeface="Wingdings" panose="05000000000000000000" pitchFamily="2" charset="2"/>
              <a:buNone/>
            </a:pPr>
            <a:r>
              <a:rPr lang="en-US" altLang="zh-CN" sz="2800"/>
              <a:t>    if(i&lt;n) printf("%d is not\n",n);</a:t>
            </a:r>
            <a:endParaRPr lang="zh-CN" altLang="zh-CN" sz="2800"/>
          </a:p>
          <a:p>
            <a:pPr>
              <a:lnSpc>
                <a:spcPct val="100000"/>
              </a:lnSpc>
              <a:buFont typeface="Wingdings" panose="05000000000000000000" pitchFamily="2" charset="2"/>
              <a:buNone/>
            </a:pPr>
            <a:r>
              <a:rPr lang="en-US" altLang="zh-CN" sz="2800"/>
              <a:t>    else printf("%d is\n",n);</a:t>
            </a:r>
            <a:endParaRPr lang="zh-CN" altLang="zh-CN" sz="2800"/>
          </a:p>
          <a:p>
            <a:pPr>
              <a:lnSpc>
                <a:spcPct val="100000"/>
              </a:lnSpc>
              <a:buFont typeface="Wingdings" panose="05000000000000000000" pitchFamily="2" charset="2"/>
              <a:buNone/>
            </a:pPr>
            <a:r>
              <a:rPr lang="en-US" altLang="zh-CN" sz="2800"/>
              <a:t>    return 0;</a:t>
            </a:r>
            <a:endParaRPr lang="zh-CN" altLang="zh-CN" sz="2800"/>
          </a:p>
          <a:p>
            <a:pPr>
              <a:lnSpc>
                <a:spcPct val="100000"/>
              </a:lnSpc>
              <a:buFont typeface="Wingdings" panose="05000000000000000000" pitchFamily="2" charset="2"/>
              <a:buNone/>
            </a:pPr>
            <a:r>
              <a:rPr lang="en-US" altLang="zh-CN" sz="2800"/>
              <a:t>}</a:t>
            </a:r>
            <a:endParaRPr lang="zh-CN" altLang="zh-CN" sz="2800"/>
          </a:p>
          <a:p>
            <a:pPr>
              <a:lnSpc>
                <a:spcPct val="100000"/>
              </a:lnSpc>
              <a:buFont typeface="Wingdings" panose="05000000000000000000" pitchFamily="2" charset="2"/>
              <a:buNone/>
            </a:pPr>
            <a:endParaRPr lang="en-US" altLang="zh-CN" sz="2800"/>
          </a:p>
        </p:txBody>
      </p:sp>
      <p:sp>
        <p:nvSpPr>
          <p:cNvPr id="9318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318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3189"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3190"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3191"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3192"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3193"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3" name="矩形 12"/>
          <p:cNvSpPr>
            <a:spLocks noChangeArrowheads="1"/>
          </p:cNvSpPr>
          <p:nvPr/>
        </p:nvSpPr>
        <p:spPr bwMode="auto">
          <a:xfrm>
            <a:off x="3571875" y="2928938"/>
            <a:ext cx="714375" cy="500062"/>
          </a:xfrm>
          <a:prstGeom prst="rect">
            <a:avLst/>
          </a:prstGeom>
          <a:noFill/>
          <a:ln w="38100"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319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graphicFrame>
        <p:nvGraphicFramePr>
          <p:cNvPr id="101377" name="Object 1"/>
          <p:cNvGraphicFramePr>
            <a:graphicFrameLocks noChangeAspect="1"/>
          </p:cNvGraphicFramePr>
          <p:nvPr/>
        </p:nvGraphicFramePr>
        <p:xfrm>
          <a:off x="4000500" y="1643063"/>
          <a:ext cx="857250" cy="822325"/>
        </p:xfrm>
        <a:graphic>
          <a:graphicData uri="http://schemas.openxmlformats.org/presentationml/2006/ole">
            <mc:AlternateContent xmlns:mc="http://schemas.openxmlformats.org/markup-compatibility/2006">
              <mc:Choice xmlns:v="urn:schemas-microsoft-com:vml" Requires="v">
                <p:oleObj spid="_x0000_s93220" name="公式" r:id="rId1" imgW="241300" imgH="228600" progId="Equation.3">
                  <p:embed/>
                </p:oleObj>
              </mc:Choice>
              <mc:Fallback>
                <p:oleObj name="公式" r:id="rId1" imgW="241300" imgH="228600" progId="Equation.3">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0" y="1643063"/>
                        <a:ext cx="8572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Box 15"/>
          <p:cNvSpPr txBox="1">
            <a:spLocks noChangeArrowheads="1"/>
          </p:cNvSpPr>
          <p:nvPr/>
        </p:nvSpPr>
        <p:spPr bwMode="auto">
          <a:xfrm>
            <a:off x="5786438" y="2928938"/>
            <a:ext cx="23574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solidFill>
                  <a:srgbClr val="0000CC"/>
                </a:solidFill>
                <a:latin typeface="Arial" panose="020B0604020202020204" pitchFamily="34" charset="0"/>
              </a:rPr>
              <a:t>k=sqrt(n);</a:t>
            </a:r>
            <a:endParaRPr lang="en-US" altLang="zh-CN" sz="2800">
              <a:solidFill>
                <a:srgbClr val="0000CC"/>
              </a:solidFill>
              <a:latin typeface="Arial" panose="020B0604020202020204" pitchFamily="34" charset="0"/>
            </a:endParaRPr>
          </a:p>
        </p:txBody>
      </p:sp>
      <p:cxnSp>
        <p:nvCxnSpPr>
          <p:cNvPr id="18" name="直接连接符 17"/>
          <p:cNvCxnSpPr>
            <a:cxnSpLocks noChangeShapeType="1"/>
          </p:cNvCxnSpPr>
          <p:nvPr/>
        </p:nvCxnSpPr>
        <p:spPr bwMode="auto">
          <a:xfrm>
            <a:off x="5357813" y="3000375"/>
            <a:ext cx="714375" cy="571500"/>
          </a:xfrm>
          <a:prstGeom prst="line">
            <a:avLst/>
          </a:prstGeom>
          <a:noFill/>
          <a:ln w="38100" algn="ctr">
            <a:solidFill>
              <a:srgbClr val="FF0000"/>
            </a:solidFill>
            <a:miter lim="800000"/>
          </a:ln>
          <a:extLst>
            <a:ext uri="{909E8E84-426E-40DD-AFC4-6F175D3DCCD1}">
              <a14:hiddenFill xmlns:a14="http://schemas.microsoft.com/office/drawing/2010/main">
                <a:noFill/>
              </a14:hiddenFill>
            </a:ext>
          </a:extLst>
        </p:spPr>
      </p:cxnSp>
      <p:cxnSp>
        <p:nvCxnSpPr>
          <p:cNvPr id="19" name="直接连接符 18"/>
          <p:cNvCxnSpPr>
            <a:cxnSpLocks noChangeShapeType="1"/>
          </p:cNvCxnSpPr>
          <p:nvPr/>
        </p:nvCxnSpPr>
        <p:spPr bwMode="auto">
          <a:xfrm flipV="1">
            <a:off x="5357813" y="2928938"/>
            <a:ext cx="1071562" cy="71437"/>
          </a:xfrm>
          <a:prstGeom prst="line">
            <a:avLst/>
          </a:prstGeom>
          <a:noFill/>
          <a:ln w="38100" algn="ctr">
            <a:solidFill>
              <a:srgbClr val="FF0000"/>
            </a:solidFill>
            <a:miter lim="800000"/>
          </a:ln>
          <a:extLst>
            <a:ext uri="{909E8E84-426E-40DD-AFC4-6F175D3DCCD1}">
              <a14:hiddenFill xmlns:a14="http://schemas.microsoft.com/office/drawing/2010/main">
                <a:noFill/>
              </a14:hiddenFill>
            </a:ext>
          </a:extLst>
        </p:spPr>
      </p:cxnSp>
      <p:pic>
        <p:nvPicPr>
          <p:cNvPr id="93200" name="图片 16" descr="Untitled.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1377"/>
                                        </p:tgtEl>
                                        <p:attrNameLst>
                                          <p:attrName>style.visibility</p:attrName>
                                        </p:attrNameLst>
                                      </p:cBhvr>
                                      <p:to>
                                        <p:strVal val="visible"/>
                                      </p:to>
                                    </p:set>
                                    <p:animEffect transition="in" filter="blinds(horizontal)">
                                      <p:cBhvr>
                                        <p:cTn id="12" dur="500"/>
                                        <p:tgtEl>
                                          <p:spTgt spid="10137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par>
                                <p:cTn id="18" presetID="3" presetClass="entr" presetSubtype="10"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blinds(horizontal)">
                                      <p:cBhvr>
                                        <p:cTn id="20" dur="500"/>
                                        <p:tgtEl>
                                          <p:spTgt spid="19"/>
                                        </p:tgtEl>
                                      </p:cBhvr>
                                    </p:animEffect>
                                  </p:childTnLst>
                                </p:cTn>
                              </p:par>
                            </p:childTnLst>
                          </p:cTn>
                        </p:par>
                        <p:par>
                          <p:cTn id="21" fill="hold">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linds(horizontal)">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3"/>
          <p:cNvSpPr>
            <a:spLocks noGrp="1" noChangeArrowheads="1"/>
          </p:cNvSpPr>
          <p:nvPr>
            <p:ph type="body" idx="1"/>
          </p:nvPr>
        </p:nvSpPr>
        <p:spPr>
          <a:xfrm>
            <a:off x="642938" y="857250"/>
            <a:ext cx="8001000" cy="5500688"/>
          </a:xfrm>
        </p:spPr>
        <p:txBody>
          <a:bodyPr/>
          <a:lstStyle/>
          <a:p>
            <a:pPr>
              <a:lnSpc>
                <a:spcPct val="100000"/>
              </a:lnSpc>
              <a:buFont typeface="Wingdings" panose="05000000000000000000" pitchFamily="2" charset="2"/>
              <a:buNone/>
            </a:pPr>
            <a:r>
              <a:rPr lang="en-US" altLang="zh-CN" sz="2800"/>
              <a:t>#include &lt;stdio.h&gt;</a:t>
            </a:r>
            <a:endParaRPr lang="zh-CN" altLang="zh-CN" sz="2800"/>
          </a:p>
          <a:p>
            <a:pPr>
              <a:lnSpc>
                <a:spcPct val="100000"/>
              </a:lnSpc>
              <a:buFont typeface="Wingdings" panose="05000000000000000000" pitchFamily="2" charset="2"/>
              <a:buNone/>
            </a:pPr>
            <a:r>
              <a:rPr lang="en-US" altLang="zh-CN" sz="2800"/>
              <a:t>int main()</a:t>
            </a:r>
            <a:endParaRPr lang="zh-CN" altLang="zh-CN" sz="2800"/>
          </a:p>
          <a:p>
            <a:pPr>
              <a:lnSpc>
                <a:spcPct val="100000"/>
              </a:lnSpc>
              <a:buFont typeface="Wingdings" panose="05000000000000000000" pitchFamily="2" charset="2"/>
              <a:buNone/>
            </a:pPr>
            <a:r>
              <a:rPr lang="en-US" altLang="zh-CN" sz="2800"/>
              <a:t> { int n,i,</a:t>
            </a:r>
            <a:r>
              <a:rPr lang="en-US" altLang="zh-CN" sz="2800">
                <a:solidFill>
                  <a:srgbClr val="FF0000"/>
                </a:solidFill>
              </a:rPr>
              <a:t>k</a:t>
            </a:r>
            <a:r>
              <a:rPr lang="en-US" altLang="zh-CN" sz="2800"/>
              <a:t>;</a:t>
            </a:r>
            <a:endParaRPr lang="zh-CN" altLang="zh-CN" sz="2800"/>
          </a:p>
          <a:p>
            <a:pPr>
              <a:lnSpc>
                <a:spcPct val="100000"/>
              </a:lnSpc>
              <a:buFont typeface="Wingdings" panose="05000000000000000000" pitchFamily="2" charset="2"/>
              <a:buNone/>
            </a:pPr>
            <a:r>
              <a:rPr lang="en-US" altLang="zh-CN" sz="2800"/>
              <a:t>    printf(“n=?");  scanf("%d",&amp;n);</a:t>
            </a:r>
            <a:endParaRPr lang="zh-CN" altLang="zh-CN" sz="2800"/>
          </a:p>
          <a:p>
            <a:pPr>
              <a:lnSpc>
                <a:spcPct val="100000"/>
              </a:lnSpc>
              <a:buFont typeface="Wingdings" panose="05000000000000000000" pitchFamily="2" charset="2"/>
              <a:buNone/>
            </a:pPr>
            <a:r>
              <a:rPr lang="en-US" altLang="zh-CN" sz="2800"/>
              <a:t>    for (i=2; i&lt;=</a:t>
            </a:r>
            <a:r>
              <a:rPr lang="en-US" altLang="zh-CN" sz="2800">
                <a:solidFill>
                  <a:srgbClr val="FF0000"/>
                </a:solidFill>
              </a:rPr>
              <a:t>k</a:t>
            </a:r>
            <a:r>
              <a:rPr lang="en-US" altLang="zh-CN" sz="2800"/>
              <a:t>; i++)</a:t>
            </a:r>
            <a:endParaRPr lang="zh-CN" altLang="zh-CN" sz="2800"/>
          </a:p>
          <a:p>
            <a:pPr>
              <a:lnSpc>
                <a:spcPct val="100000"/>
              </a:lnSpc>
              <a:buFont typeface="Wingdings" panose="05000000000000000000" pitchFamily="2" charset="2"/>
              <a:buNone/>
            </a:pPr>
            <a:r>
              <a:rPr lang="en-US" altLang="zh-CN" sz="2800"/>
              <a:t>        if(n%i==0) break;</a:t>
            </a:r>
            <a:endParaRPr lang="zh-CN" altLang="zh-CN" sz="2800"/>
          </a:p>
          <a:p>
            <a:pPr>
              <a:lnSpc>
                <a:spcPct val="100000"/>
              </a:lnSpc>
              <a:buFont typeface="Wingdings" panose="05000000000000000000" pitchFamily="2" charset="2"/>
              <a:buNone/>
            </a:pPr>
            <a:r>
              <a:rPr lang="en-US" altLang="zh-CN" sz="2800"/>
              <a:t>    if(i&lt;n) printf("%d is not\n",n);</a:t>
            </a:r>
            <a:endParaRPr lang="zh-CN" altLang="zh-CN" sz="2800"/>
          </a:p>
          <a:p>
            <a:pPr>
              <a:lnSpc>
                <a:spcPct val="100000"/>
              </a:lnSpc>
              <a:buFont typeface="Wingdings" panose="05000000000000000000" pitchFamily="2" charset="2"/>
              <a:buNone/>
            </a:pPr>
            <a:r>
              <a:rPr lang="en-US" altLang="zh-CN" sz="2800"/>
              <a:t>    else printf("%d is\n",n);</a:t>
            </a:r>
            <a:endParaRPr lang="zh-CN" altLang="zh-CN" sz="2800"/>
          </a:p>
          <a:p>
            <a:pPr>
              <a:lnSpc>
                <a:spcPct val="100000"/>
              </a:lnSpc>
              <a:buFont typeface="Wingdings" panose="05000000000000000000" pitchFamily="2" charset="2"/>
              <a:buNone/>
            </a:pPr>
            <a:r>
              <a:rPr lang="en-US" altLang="zh-CN" sz="2800"/>
              <a:t>    return 0;</a:t>
            </a:r>
            <a:endParaRPr lang="zh-CN" altLang="zh-CN" sz="2800"/>
          </a:p>
          <a:p>
            <a:pPr>
              <a:lnSpc>
                <a:spcPct val="100000"/>
              </a:lnSpc>
              <a:buFont typeface="Wingdings" panose="05000000000000000000" pitchFamily="2" charset="2"/>
              <a:buNone/>
            </a:pPr>
            <a:r>
              <a:rPr lang="en-US" altLang="zh-CN" sz="2800"/>
              <a:t>}</a:t>
            </a:r>
            <a:endParaRPr lang="zh-CN" altLang="zh-CN" sz="2800"/>
          </a:p>
          <a:p>
            <a:pPr>
              <a:lnSpc>
                <a:spcPct val="100000"/>
              </a:lnSpc>
              <a:buFont typeface="Wingdings" panose="05000000000000000000" pitchFamily="2" charset="2"/>
              <a:buNone/>
            </a:pPr>
            <a:endParaRPr lang="en-US" altLang="zh-CN" sz="2800"/>
          </a:p>
        </p:txBody>
      </p:sp>
      <p:sp>
        <p:nvSpPr>
          <p:cNvPr id="942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421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4213"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4214"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4215"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4216"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4217"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421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4219" name="TextBox 15"/>
          <p:cNvSpPr txBox="1">
            <a:spLocks noChangeArrowheads="1"/>
          </p:cNvSpPr>
          <p:nvPr/>
        </p:nvSpPr>
        <p:spPr bwMode="auto">
          <a:xfrm>
            <a:off x="5786438" y="2928938"/>
            <a:ext cx="23574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solidFill>
                  <a:srgbClr val="0000CC"/>
                </a:solidFill>
                <a:latin typeface="Arial" panose="020B0604020202020204" pitchFamily="34" charset="0"/>
              </a:rPr>
              <a:t>k=sqrt(n);</a:t>
            </a:r>
            <a:endParaRPr lang="en-US" altLang="zh-CN" sz="2800">
              <a:solidFill>
                <a:srgbClr val="0000CC"/>
              </a:solidFill>
              <a:latin typeface="Arial" panose="020B0604020202020204" pitchFamily="34" charset="0"/>
            </a:endParaRPr>
          </a:p>
        </p:txBody>
      </p:sp>
      <p:cxnSp>
        <p:nvCxnSpPr>
          <p:cNvPr id="94220" name="直接连接符 17"/>
          <p:cNvCxnSpPr>
            <a:cxnSpLocks noChangeShapeType="1"/>
          </p:cNvCxnSpPr>
          <p:nvPr/>
        </p:nvCxnSpPr>
        <p:spPr bwMode="auto">
          <a:xfrm>
            <a:off x="5357813" y="3000375"/>
            <a:ext cx="714375" cy="571500"/>
          </a:xfrm>
          <a:prstGeom prst="line">
            <a:avLst/>
          </a:prstGeom>
          <a:noFill/>
          <a:ln w="38100" algn="ctr">
            <a:solidFill>
              <a:srgbClr val="FF0000"/>
            </a:solidFill>
            <a:miter lim="800000"/>
          </a:ln>
          <a:extLst>
            <a:ext uri="{909E8E84-426E-40DD-AFC4-6F175D3DCCD1}">
              <a14:hiddenFill xmlns:a14="http://schemas.microsoft.com/office/drawing/2010/main">
                <a:noFill/>
              </a14:hiddenFill>
            </a:ext>
          </a:extLst>
        </p:spPr>
      </p:cxnSp>
      <p:cxnSp>
        <p:nvCxnSpPr>
          <p:cNvPr id="94221" name="直接连接符 18"/>
          <p:cNvCxnSpPr>
            <a:cxnSpLocks noChangeShapeType="1"/>
          </p:cNvCxnSpPr>
          <p:nvPr/>
        </p:nvCxnSpPr>
        <p:spPr bwMode="auto">
          <a:xfrm flipV="1">
            <a:off x="5357813" y="2928938"/>
            <a:ext cx="1071562" cy="71437"/>
          </a:xfrm>
          <a:prstGeom prst="line">
            <a:avLst/>
          </a:prstGeom>
          <a:noFill/>
          <a:ln w="38100" algn="ctr">
            <a:solidFill>
              <a:srgbClr val="FF0000"/>
            </a:solidFill>
            <a:miter lim="800000"/>
          </a:ln>
          <a:extLst>
            <a:ext uri="{909E8E84-426E-40DD-AFC4-6F175D3DCCD1}">
              <a14:hiddenFill xmlns:a14="http://schemas.microsoft.com/office/drawing/2010/main">
                <a:noFill/>
              </a14:hiddenFill>
            </a:ext>
          </a:extLst>
        </p:spPr>
      </p:cxnSp>
      <p:sp>
        <p:nvSpPr>
          <p:cNvPr id="17" name="TextBox 16"/>
          <p:cNvSpPr txBox="1">
            <a:spLocks noChangeArrowheads="1"/>
          </p:cNvSpPr>
          <p:nvPr/>
        </p:nvSpPr>
        <p:spPr bwMode="auto">
          <a:xfrm>
            <a:off x="3214688" y="1357313"/>
            <a:ext cx="3571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solidFill>
                  <a:srgbClr val="0000CC"/>
                </a:solidFill>
                <a:latin typeface="Arial" panose="020B0604020202020204" pitchFamily="34" charset="0"/>
              </a:rPr>
              <a:t>#include &lt;math.h&gt;</a:t>
            </a:r>
            <a:endParaRPr lang="en-US" altLang="zh-CN" sz="2800">
              <a:solidFill>
                <a:srgbClr val="0000CC"/>
              </a:solidFill>
              <a:latin typeface="Arial" panose="020B0604020202020204" pitchFamily="34" charset="0"/>
            </a:endParaRPr>
          </a:p>
        </p:txBody>
      </p:sp>
      <p:cxnSp>
        <p:nvCxnSpPr>
          <p:cNvPr id="20" name="直接连接符 19"/>
          <p:cNvCxnSpPr>
            <a:cxnSpLocks noChangeShapeType="1"/>
          </p:cNvCxnSpPr>
          <p:nvPr/>
        </p:nvCxnSpPr>
        <p:spPr bwMode="auto">
          <a:xfrm>
            <a:off x="2786063" y="1428750"/>
            <a:ext cx="714375" cy="571500"/>
          </a:xfrm>
          <a:prstGeom prst="line">
            <a:avLst/>
          </a:prstGeom>
          <a:noFill/>
          <a:ln w="38100" algn="ctr">
            <a:solidFill>
              <a:srgbClr val="FF0000"/>
            </a:solidFill>
            <a:miter lim="800000"/>
          </a:ln>
          <a:extLst>
            <a:ext uri="{909E8E84-426E-40DD-AFC4-6F175D3DCCD1}">
              <a14:hiddenFill xmlns:a14="http://schemas.microsoft.com/office/drawing/2010/main">
                <a:noFill/>
              </a14:hiddenFill>
            </a:ext>
          </a:extLst>
        </p:spPr>
      </p:cxnSp>
      <p:cxnSp>
        <p:nvCxnSpPr>
          <p:cNvPr id="21" name="直接连接符 20"/>
          <p:cNvCxnSpPr>
            <a:cxnSpLocks noChangeShapeType="1"/>
          </p:cNvCxnSpPr>
          <p:nvPr/>
        </p:nvCxnSpPr>
        <p:spPr bwMode="auto">
          <a:xfrm flipV="1">
            <a:off x="2786063" y="1357313"/>
            <a:ext cx="1071562" cy="71437"/>
          </a:xfrm>
          <a:prstGeom prst="line">
            <a:avLst/>
          </a:prstGeom>
          <a:noFill/>
          <a:ln w="38100" algn="ctr">
            <a:solidFill>
              <a:srgbClr val="FF0000"/>
            </a:solidFill>
            <a:miter lim="800000"/>
          </a:ln>
          <a:extLst>
            <a:ext uri="{909E8E84-426E-40DD-AFC4-6F175D3DCCD1}">
              <a14:hiddenFill xmlns:a14="http://schemas.microsoft.com/office/drawing/2010/main">
                <a:noFill/>
              </a14:hiddenFill>
            </a:ext>
          </a:extLst>
        </p:spPr>
      </p:cxnSp>
      <p:pic>
        <p:nvPicPr>
          <p:cNvPr id="94225" name="图片 17" descr="Untitled.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blinds(horizontal)">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3"/>
          <p:cNvSpPr>
            <a:spLocks noGrp="1" noChangeArrowheads="1"/>
          </p:cNvSpPr>
          <p:nvPr>
            <p:ph type="body" idx="1"/>
          </p:nvPr>
        </p:nvSpPr>
        <p:spPr>
          <a:xfrm>
            <a:off x="642938" y="857250"/>
            <a:ext cx="8001000" cy="5500688"/>
          </a:xfrm>
        </p:spPr>
        <p:txBody>
          <a:bodyPr/>
          <a:lstStyle/>
          <a:p>
            <a:pPr>
              <a:lnSpc>
                <a:spcPct val="100000"/>
              </a:lnSpc>
              <a:buFont typeface="Wingdings" panose="05000000000000000000" pitchFamily="2" charset="2"/>
              <a:buNone/>
            </a:pPr>
            <a:r>
              <a:rPr lang="en-US" altLang="zh-CN" sz="2800"/>
              <a:t>#include &lt;stdio.h&gt;</a:t>
            </a:r>
            <a:endParaRPr lang="zh-CN" altLang="zh-CN" sz="2800"/>
          </a:p>
          <a:p>
            <a:pPr>
              <a:lnSpc>
                <a:spcPct val="100000"/>
              </a:lnSpc>
              <a:buFont typeface="Wingdings" panose="05000000000000000000" pitchFamily="2" charset="2"/>
              <a:buNone/>
            </a:pPr>
            <a:r>
              <a:rPr lang="en-US" altLang="zh-CN" sz="2800"/>
              <a:t>int main()</a:t>
            </a:r>
            <a:endParaRPr lang="zh-CN" altLang="zh-CN" sz="2800"/>
          </a:p>
          <a:p>
            <a:pPr>
              <a:lnSpc>
                <a:spcPct val="100000"/>
              </a:lnSpc>
              <a:buFont typeface="Wingdings" panose="05000000000000000000" pitchFamily="2" charset="2"/>
              <a:buNone/>
            </a:pPr>
            <a:r>
              <a:rPr lang="en-US" altLang="zh-CN" sz="2800"/>
              <a:t> { int n,i,</a:t>
            </a:r>
            <a:r>
              <a:rPr lang="en-US" altLang="zh-CN" sz="2800">
                <a:solidFill>
                  <a:srgbClr val="FF0000"/>
                </a:solidFill>
              </a:rPr>
              <a:t>k</a:t>
            </a:r>
            <a:r>
              <a:rPr lang="en-US" altLang="zh-CN" sz="2800"/>
              <a:t>;</a:t>
            </a:r>
            <a:endParaRPr lang="zh-CN" altLang="zh-CN" sz="2800"/>
          </a:p>
          <a:p>
            <a:pPr>
              <a:lnSpc>
                <a:spcPct val="100000"/>
              </a:lnSpc>
              <a:buFont typeface="Wingdings" panose="05000000000000000000" pitchFamily="2" charset="2"/>
              <a:buNone/>
            </a:pPr>
            <a:r>
              <a:rPr lang="en-US" altLang="zh-CN" sz="2800"/>
              <a:t>    printf(“n=?");  scanf("%d",&amp;n);</a:t>
            </a:r>
            <a:endParaRPr lang="zh-CN" altLang="zh-CN" sz="2800"/>
          </a:p>
          <a:p>
            <a:pPr>
              <a:lnSpc>
                <a:spcPct val="100000"/>
              </a:lnSpc>
              <a:buFont typeface="Wingdings" panose="05000000000000000000" pitchFamily="2" charset="2"/>
              <a:buNone/>
            </a:pPr>
            <a:r>
              <a:rPr lang="en-US" altLang="zh-CN" sz="2800"/>
              <a:t>    for (i=2; i&lt;=</a:t>
            </a:r>
            <a:r>
              <a:rPr lang="en-US" altLang="zh-CN" sz="2800">
                <a:solidFill>
                  <a:srgbClr val="FF0000"/>
                </a:solidFill>
              </a:rPr>
              <a:t>k</a:t>
            </a:r>
            <a:r>
              <a:rPr lang="en-US" altLang="zh-CN" sz="2800"/>
              <a:t>; i++)</a:t>
            </a:r>
            <a:endParaRPr lang="zh-CN" altLang="zh-CN" sz="2800"/>
          </a:p>
          <a:p>
            <a:pPr>
              <a:lnSpc>
                <a:spcPct val="100000"/>
              </a:lnSpc>
              <a:buFont typeface="Wingdings" panose="05000000000000000000" pitchFamily="2" charset="2"/>
              <a:buNone/>
            </a:pPr>
            <a:r>
              <a:rPr lang="en-US" altLang="zh-CN" sz="2800"/>
              <a:t>        if(n%i==0) break;</a:t>
            </a:r>
            <a:endParaRPr lang="zh-CN" altLang="zh-CN" sz="2800"/>
          </a:p>
          <a:p>
            <a:pPr>
              <a:lnSpc>
                <a:spcPct val="100000"/>
              </a:lnSpc>
              <a:buFont typeface="Wingdings" panose="05000000000000000000" pitchFamily="2" charset="2"/>
              <a:buNone/>
            </a:pPr>
            <a:r>
              <a:rPr lang="en-US" altLang="zh-CN" sz="2800"/>
              <a:t>    if(i&lt;</a:t>
            </a:r>
            <a:r>
              <a:rPr lang="en-US" altLang="zh-CN" sz="2800">
                <a:solidFill>
                  <a:srgbClr val="FF0000"/>
                </a:solidFill>
              </a:rPr>
              <a:t>=k</a:t>
            </a:r>
            <a:r>
              <a:rPr lang="en-US" altLang="zh-CN" sz="2800"/>
              <a:t>) printf("%d is not\n",n);</a:t>
            </a:r>
            <a:endParaRPr lang="zh-CN" altLang="zh-CN" sz="2800"/>
          </a:p>
          <a:p>
            <a:pPr>
              <a:lnSpc>
                <a:spcPct val="100000"/>
              </a:lnSpc>
              <a:buFont typeface="Wingdings" panose="05000000000000000000" pitchFamily="2" charset="2"/>
              <a:buNone/>
            </a:pPr>
            <a:r>
              <a:rPr lang="en-US" altLang="zh-CN" sz="2800"/>
              <a:t>    else printf("%d is\n",n);</a:t>
            </a:r>
            <a:endParaRPr lang="zh-CN" altLang="zh-CN" sz="2800"/>
          </a:p>
          <a:p>
            <a:pPr>
              <a:lnSpc>
                <a:spcPct val="100000"/>
              </a:lnSpc>
              <a:buFont typeface="Wingdings" panose="05000000000000000000" pitchFamily="2" charset="2"/>
              <a:buNone/>
            </a:pPr>
            <a:r>
              <a:rPr lang="en-US" altLang="zh-CN" sz="2800"/>
              <a:t>    return 0;</a:t>
            </a:r>
            <a:endParaRPr lang="zh-CN" altLang="zh-CN" sz="2800"/>
          </a:p>
          <a:p>
            <a:pPr>
              <a:lnSpc>
                <a:spcPct val="100000"/>
              </a:lnSpc>
              <a:buFont typeface="Wingdings" panose="05000000000000000000" pitchFamily="2" charset="2"/>
              <a:buNone/>
            </a:pPr>
            <a:r>
              <a:rPr lang="en-US" altLang="zh-CN" sz="2800"/>
              <a:t>}</a:t>
            </a:r>
            <a:endParaRPr lang="zh-CN" altLang="zh-CN" sz="2800"/>
          </a:p>
          <a:p>
            <a:pPr>
              <a:lnSpc>
                <a:spcPct val="100000"/>
              </a:lnSpc>
              <a:buFont typeface="Wingdings" panose="05000000000000000000" pitchFamily="2" charset="2"/>
              <a:buNone/>
            </a:pPr>
            <a:endParaRPr lang="en-US" altLang="zh-CN" sz="2800"/>
          </a:p>
        </p:txBody>
      </p:sp>
      <p:sp>
        <p:nvSpPr>
          <p:cNvPr id="9523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523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5237"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523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5239"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524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5241"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524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5243" name="TextBox 15"/>
          <p:cNvSpPr txBox="1">
            <a:spLocks noChangeArrowheads="1"/>
          </p:cNvSpPr>
          <p:nvPr/>
        </p:nvSpPr>
        <p:spPr bwMode="auto">
          <a:xfrm>
            <a:off x="5786438" y="2928938"/>
            <a:ext cx="23574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solidFill>
                  <a:srgbClr val="0000CC"/>
                </a:solidFill>
                <a:latin typeface="Arial" panose="020B0604020202020204" pitchFamily="34" charset="0"/>
              </a:rPr>
              <a:t>k=sqrt(n);</a:t>
            </a:r>
            <a:endParaRPr lang="en-US" altLang="zh-CN" sz="2800">
              <a:solidFill>
                <a:srgbClr val="0000CC"/>
              </a:solidFill>
              <a:latin typeface="Arial" panose="020B0604020202020204" pitchFamily="34" charset="0"/>
            </a:endParaRPr>
          </a:p>
        </p:txBody>
      </p:sp>
      <p:cxnSp>
        <p:nvCxnSpPr>
          <p:cNvPr id="95244" name="直接连接符 17"/>
          <p:cNvCxnSpPr>
            <a:cxnSpLocks noChangeShapeType="1"/>
          </p:cNvCxnSpPr>
          <p:nvPr/>
        </p:nvCxnSpPr>
        <p:spPr bwMode="auto">
          <a:xfrm>
            <a:off x="5357813" y="3000375"/>
            <a:ext cx="714375" cy="571500"/>
          </a:xfrm>
          <a:prstGeom prst="line">
            <a:avLst/>
          </a:prstGeom>
          <a:noFill/>
          <a:ln w="38100" algn="ctr">
            <a:solidFill>
              <a:srgbClr val="FF0000"/>
            </a:solidFill>
            <a:miter lim="800000"/>
          </a:ln>
          <a:extLst>
            <a:ext uri="{909E8E84-426E-40DD-AFC4-6F175D3DCCD1}">
              <a14:hiddenFill xmlns:a14="http://schemas.microsoft.com/office/drawing/2010/main">
                <a:noFill/>
              </a14:hiddenFill>
            </a:ext>
          </a:extLst>
        </p:spPr>
      </p:cxnSp>
      <p:cxnSp>
        <p:nvCxnSpPr>
          <p:cNvPr id="95245" name="直接连接符 18"/>
          <p:cNvCxnSpPr>
            <a:cxnSpLocks noChangeShapeType="1"/>
          </p:cNvCxnSpPr>
          <p:nvPr/>
        </p:nvCxnSpPr>
        <p:spPr bwMode="auto">
          <a:xfrm flipV="1">
            <a:off x="5357813" y="2928938"/>
            <a:ext cx="1071562" cy="71437"/>
          </a:xfrm>
          <a:prstGeom prst="line">
            <a:avLst/>
          </a:prstGeom>
          <a:noFill/>
          <a:ln w="38100" algn="ctr">
            <a:solidFill>
              <a:srgbClr val="FF0000"/>
            </a:solidFill>
            <a:miter lim="800000"/>
          </a:ln>
          <a:extLst>
            <a:ext uri="{909E8E84-426E-40DD-AFC4-6F175D3DCCD1}">
              <a14:hiddenFill xmlns:a14="http://schemas.microsoft.com/office/drawing/2010/main">
                <a:noFill/>
              </a14:hiddenFill>
            </a:ext>
          </a:extLst>
        </p:spPr>
      </p:cxnSp>
      <p:sp>
        <p:nvSpPr>
          <p:cNvPr id="95246" name="TextBox 16"/>
          <p:cNvSpPr txBox="1">
            <a:spLocks noChangeArrowheads="1"/>
          </p:cNvSpPr>
          <p:nvPr/>
        </p:nvSpPr>
        <p:spPr bwMode="auto">
          <a:xfrm>
            <a:off x="3214688" y="1357313"/>
            <a:ext cx="3571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solidFill>
                  <a:srgbClr val="0000CC"/>
                </a:solidFill>
                <a:latin typeface="Arial" panose="020B0604020202020204" pitchFamily="34" charset="0"/>
              </a:rPr>
              <a:t>#include &lt;math.h&gt;</a:t>
            </a:r>
            <a:endParaRPr lang="en-US" altLang="zh-CN" sz="2800">
              <a:solidFill>
                <a:srgbClr val="0000CC"/>
              </a:solidFill>
              <a:latin typeface="Arial" panose="020B0604020202020204" pitchFamily="34" charset="0"/>
            </a:endParaRPr>
          </a:p>
        </p:txBody>
      </p:sp>
      <p:cxnSp>
        <p:nvCxnSpPr>
          <p:cNvPr id="95247" name="直接连接符 19"/>
          <p:cNvCxnSpPr>
            <a:cxnSpLocks noChangeShapeType="1"/>
          </p:cNvCxnSpPr>
          <p:nvPr/>
        </p:nvCxnSpPr>
        <p:spPr bwMode="auto">
          <a:xfrm>
            <a:off x="2786063" y="1428750"/>
            <a:ext cx="714375" cy="571500"/>
          </a:xfrm>
          <a:prstGeom prst="line">
            <a:avLst/>
          </a:prstGeom>
          <a:noFill/>
          <a:ln w="38100" algn="ctr">
            <a:solidFill>
              <a:srgbClr val="FF0000"/>
            </a:solidFill>
            <a:miter lim="800000"/>
          </a:ln>
          <a:extLst>
            <a:ext uri="{909E8E84-426E-40DD-AFC4-6F175D3DCCD1}">
              <a14:hiddenFill xmlns:a14="http://schemas.microsoft.com/office/drawing/2010/main">
                <a:noFill/>
              </a14:hiddenFill>
            </a:ext>
          </a:extLst>
        </p:spPr>
      </p:cxnSp>
      <p:cxnSp>
        <p:nvCxnSpPr>
          <p:cNvPr id="95248" name="直接连接符 20"/>
          <p:cNvCxnSpPr>
            <a:cxnSpLocks noChangeShapeType="1"/>
          </p:cNvCxnSpPr>
          <p:nvPr/>
        </p:nvCxnSpPr>
        <p:spPr bwMode="auto">
          <a:xfrm flipV="1">
            <a:off x="2786063" y="1357313"/>
            <a:ext cx="1071562" cy="71437"/>
          </a:xfrm>
          <a:prstGeom prst="line">
            <a:avLst/>
          </a:prstGeom>
          <a:noFill/>
          <a:ln w="38100" algn="ctr">
            <a:solidFill>
              <a:srgbClr val="FF0000"/>
            </a:solidFill>
            <a:miter lim="800000"/>
          </a:ln>
          <a:extLst>
            <a:ext uri="{909E8E84-426E-40DD-AFC4-6F175D3DCCD1}">
              <a14:hiddenFill xmlns:a14="http://schemas.microsoft.com/office/drawing/2010/main">
                <a:noFill/>
              </a14:hiddenFill>
            </a:ext>
          </a:extLst>
        </p:spPr>
      </p:cxnSp>
      <p:pic>
        <p:nvPicPr>
          <p:cNvPr id="95249" name="图片 16" descr="Untitled.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3"/>
          <p:cNvSpPr>
            <a:spLocks noGrp="1" noChangeArrowheads="1"/>
          </p:cNvSpPr>
          <p:nvPr>
            <p:ph type="body" idx="1"/>
          </p:nvPr>
        </p:nvSpPr>
        <p:spPr>
          <a:xfrm>
            <a:off x="642938" y="1214438"/>
            <a:ext cx="8215312" cy="4000500"/>
          </a:xfrm>
        </p:spPr>
        <p:txBody>
          <a:bodyPr/>
          <a:lstStyle/>
          <a:p>
            <a:pPr>
              <a:buFont typeface="Wingdings" panose="05000000000000000000" pitchFamily="2" charset="2"/>
              <a:buNone/>
            </a:pPr>
            <a:r>
              <a:rPr lang="en-US" altLang="zh-CN"/>
              <a:t>  </a:t>
            </a:r>
            <a:r>
              <a:rPr lang="zh-CN" altLang="zh-CN"/>
              <a:t>例</a:t>
            </a:r>
            <a:r>
              <a:rPr lang="en-US" altLang="zh-CN"/>
              <a:t>5.10 </a:t>
            </a:r>
            <a:r>
              <a:rPr lang="zh-CN" altLang="zh-CN"/>
              <a:t>求</a:t>
            </a:r>
            <a:r>
              <a:rPr lang="en-US" altLang="zh-CN"/>
              <a:t>100</a:t>
            </a:r>
            <a:r>
              <a:rPr lang="zh-CN" altLang="zh-CN"/>
              <a:t>～</a:t>
            </a:r>
            <a:r>
              <a:rPr lang="en-US" altLang="zh-CN"/>
              <a:t>200</a:t>
            </a:r>
            <a:r>
              <a:rPr lang="zh-CN" altLang="zh-CN"/>
              <a:t>间的全部素数。</a:t>
            </a:r>
            <a:endParaRPr lang="en-US" altLang="zh-CN"/>
          </a:p>
          <a:p>
            <a:r>
              <a:rPr lang="zh-CN" altLang="zh-CN"/>
              <a:t>解题思路：</a:t>
            </a:r>
            <a:endParaRPr lang="zh-CN" altLang="zh-CN"/>
          </a:p>
          <a:p>
            <a:pPr lvl="1"/>
            <a:r>
              <a:rPr lang="zh-CN" altLang="en-US"/>
              <a:t>使用</a:t>
            </a:r>
            <a:r>
              <a:rPr lang="zh-CN" altLang="zh-CN"/>
              <a:t>例</a:t>
            </a:r>
            <a:r>
              <a:rPr lang="en-US" altLang="zh-CN"/>
              <a:t>5.9</a:t>
            </a:r>
            <a:r>
              <a:rPr lang="zh-CN" altLang="zh-CN"/>
              <a:t>的</a:t>
            </a:r>
            <a:r>
              <a:rPr lang="zh-CN" altLang="en-US"/>
              <a:t>算法</a:t>
            </a:r>
            <a:endParaRPr lang="en-US" altLang="zh-CN"/>
          </a:p>
          <a:p>
            <a:pPr lvl="1"/>
            <a:r>
              <a:rPr lang="zh-CN" altLang="en-US"/>
              <a:t>在</a:t>
            </a:r>
            <a:r>
              <a:rPr lang="zh-CN" altLang="zh-CN"/>
              <a:t>例</a:t>
            </a:r>
            <a:r>
              <a:rPr lang="en-US" altLang="zh-CN"/>
              <a:t>5.9</a:t>
            </a:r>
            <a:r>
              <a:rPr lang="zh-CN" altLang="en-US"/>
              <a:t>程序中</a:t>
            </a:r>
            <a:r>
              <a:rPr lang="zh-CN" altLang="zh-CN"/>
              <a:t>只要增加一个外循环，先后对</a:t>
            </a:r>
            <a:r>
              <a:rPr lang="en-US" altLang="zh-CN"/>
              <a:t>100</a:t>
            </a:r>
            <a:r>
              <a:rPr lang="zh-CN" altLang="zh-CN"/>
              <a:t>～</a:t>
            </a:r>
            <a:r>
              <a:rPr lang="en-US" altLang="zh-CN"/>
              <a:t>200</a:t>
            </a:r>
            <a:r>
              <a:rPr lang="zh-CN" altLang="zh-CN"/>
              <a:t>间的全部整数一一进行判定即可</a:t>
            </a:r>
            <a:endParaRPr lang="en-US" altLang="zh-CN"/>
          </a:p>
        </p:txBody>
      </p:sp>
      <p:sp>
        <p:nvSpPr>
          <p:cNvPr id="9625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626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6261"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6262"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6263"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6264"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626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pic>
        <p:nvPicPr>
          <p:cNvPr id="96266" name="图片 9" descr="Untitled.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00">
                                            <p:txEl>
                                              <p:pRg st="1" end="1"/>
                                            </p:txEl>
                                          </p:spTgt>
                                        </p:tgtEl>
                                        <p:attrNameLst>
                                          <p:attrName>style.visibility</p:attrName>
                                        </p:attrNameLst>
                                      </p:cBhvr>
                                      <p:to>
                                        <p:strVal val="visible"/>
                                      </p:to>
                                    </p:set>
                                    <p:animEffect transition="in" filter="blinds(horizontal)">
                                      <p:cBhvr>
                                        <p:cTn id="7" dur="500"/>
                                        <p:tgtEl>
                                          <p:spTgt spid="410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00">
                                            <p:txEl>
                                              <p:pRg st="2" end="2"/>
                                            </p:txEl>
                                          </p:spTgt>
                                        </p:tgtEl>
                                        <p:attrNameLst>
                                          <p:attrName>style.visibility</p:attrName>
                                        </p:attrNameLst>
                                      </p:cBhvr>
                                      <p:to>
                                        <p:strVal val="visible"/>
                                      </p:to>
                                    </p:set>
                                    <p:animEffect transition="in" filter="blinds(horizontal)">
                                      <p:cBhvr>
                                        <p:cTn id="12" dur="500"/>
                                        <p:tgtEl>
                                          <p:spTgt spid="4100">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100">
                                            <p:txEl>
                                              <p:pRg st="3" end="3"/>
                                            </p:txEl>
                                          </p:spTgt>
                                        </p:tgtEl>
                                        <p:attrNameLst>
                                          <p:attrName>style.visibility</p:attrName>
                                        </p:attrNameLst>
                                      </p:cBhvr>
                                      <p:to>
                                        <p:strVal val="visible"/>
                                      </p:to>
                                    </p:set>
                                    <p:animEffect transition="in" filter="blinds(horizontal)">
                                      <p:cBhvr>
                                        <p:cTn id="15" dur="500"/>
                                        <p:tgtEl>
                                          <p:spTgt spid="410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3"/>
          <p:cNvSpPr>
            <a:spLocks noGrp="1" noChangeArrowheads="1"/>
          </p:cNvSpPr>
          <p:nvPr>
            <p:ph type="body" idx="1"/>
          </p:nvPr>
        </p:nvSpPr>
        <p:spPr>
          <a:xfrm>
            <a:off x="642938" y="571500"/>
            <a:ext cx="7143750" cy="6072188"/>
          </a:xfrm>
        </p:spPr>
        <p:txBody>
          <a:bodyPr/>
          <a:lstStyle/>
          <a:p>
            <a:pPr>
              <a:lnSpc>
                <a:spcPct val="100000"/>
              </a:lnSpc>
              <a:buFont typeface="Wingdings" panose="05000000000000000000" pitchFamily="2" charset="2"/>
              <a:buNone/>
            </a:pPr>
            <a:r>
              <a:rPr lang="en-US" altLang="zh-CN" sz="2800"/>
              <a:t> </a:t>
            </a:r>
            <a:r>
              <a:rPr lang="en-US" altLang="zh-CN" sz="2800">
                <a:solidFill>
                  <a:srgbClr val="FF0000"/>
                </a:solidFill>
              </a:rPr>
              <a:t>……</a:t>
            </a:r>
            <a:endParaRPr lang="en-US" altLang="zh-CN" sz="2800">
              <a:solidFill>
                <a:srgbClr val="FF0000"/>
              </a:solidFill>
            </a:endParaRPr>
          </a:p>
          <a:p>
            <a:pPr>
              <a:lnSpc>
                <a:spcPct val="100000"/>
              </a:lnSpc>
              <a:buFont typeface="Wingdings" panose="05000000000000000000" pitchFamily="2" charset="2"/>
              <a:buNone/>
            </a:pPr>
            <a:r>
              <a:rPr lang="en-US" altLang="zh-CN" sz="2800">
                <a:solidFill>
                  <a:srgbClr val="9D138D"/>
                </a:solidFill>
              </a:rPr>
              <a:t>for(n=101;n&lt;=200;n=n+2)</a:t>
            </a:r>
            <a:endParaRPr lang="zh-CN" altLang="zh-CN" sz="2800">
              <a:solidFill>
                <a:srgbClr val="9D138D"/>
              </a:solidFill>
            </a:endParaRPr>
          </a:p>
          <a:p>
            <a:pPr>
              <a:lnSpc>
                <a:spcPct val="100000"/>
              </a:lnSpc>
              <a:buFont typeface="Wingdings" panose="05000000000000000000" pitchFamily="2" charset="2"/>
              <a:buNone/>
            </a:pPr>
            <a:r>
              <a:rPr lang="en-US" altLang="zh-CN" sz="2800">
                <a:solidFill>
                  <a:srgbClr val="9D138D"/>
                </a:solidFill>
              </a:rPr>
              <a:t>{</a:t>
            </a:r>
            <a:r>
              <a:rPr lang="en-US" altLang="zh-CN" sz="2800"/>
              <a:t> k=sqrt(n);</a:t>
            </a:r>
            <a:endParaRPr lang="zh-CN" altLang="zh-CN" sz="2800"/>
          </a:p>
          <a:p>
            <a:pPr>
              <a:lnSpc>
                <a:spcPct val="100000"/>
              </a:lnSpc>
              <a:buFont typeface="Wingdings" panose="05000000000000000000" pitchFamily="2" charset="2"/>
              <a:buNone/>
            </a:pPr>
            <a:r>
              <a:rPr lang="en-US" altLang="zh-CN" sz="2800"/>
              <a:t>   for (i=2;i&lt;=k;i++)                          </a:t>
            </a:r>
            <a:endParaRPr lang="zh-CN" altLang="zh-CN" sz="2800"/>
          </a:p>
          <a:p>
            <a:pPr>
              <a:lnSpc>
                <a:spcPct val="100000"/>
              </a:lnSpc>
              <a:buFont typeface="Wingdings" panose="05000000000000000000" pitchFamily="2" charset="2"/>
              <a:buNone/>
            </a:pPr>
            <a:r>
              <a:rPr lang="en-US" altLang="zh-CN" sz="2800"/>
              <a:t>       if (n%i==0) break;          </a:t>
            </a:r>
            <a:endParaRPr lang="zh-CN" altLang="zh-CN" sz="2800"/>
          </a:p>
          <a:p>
            <a:pPr>
              <a:lnSpc>
                <a:spcPct val="100000"/>
              </a:lnSpc>
              <a:buFont typeface="Wingdings" panose="05000000000000000000" pitchFamily="2" charset="2"/>
              <a:buNone/>
            </a:pPr>
            <a:r>
              <a:rPr lang="en-US" altLang="zh-CN" sz="2800"/>
              <a:t>   if (i&gt;=k+1)</a:t>
            </a:r>
            <a:endParaRPr lang="zh-CN" altLang="zh-CN" sz="2800"/>
          </a:p>
          <a:p>
            <a:pPr>
              <a:lnSpc>
                <a:spcPct val="100000"/>
              </a:lnSpc>
              <a:buFont typeface="Wingdings" panose="05000000000000000000" pitchFamily="2" charset="2"/>
              <a:buNone/>
            </a:pPr>
            <a:r>
              <a:rPr lang="en-US" altLang="zh-CN" sz="2800"/>
              <a:t>	{  printf("%d ",n);            </a:t>
            </a:r>
            <a:endParaRPr lang="zh-CN" altLang="zh-CN" sz="2800"/>
          </a:p>
          <a:p>
            <a:pPr>
              <a:lnSpc>
                <a:spcPct val="100000"/>
              </a:lnSpc>
              <a:buFont typeface="Wingdings" panose="05000000000000000000" pitchFamily="2" charset="2"/>
              <a:buNone/>
            </a:pPr>
            <a:r>
              <a:rPr lang="en-US" altLang="zh-CN" sz="2800"/>
              <a:t>	    m=m+1;                    </a:t>
            </a:r>
            <a:endParaRPr lang="zh-CN" altLang="zh-CN" sz="2800"/>
          </a:p>
          <a:p>
            <a:pPr>
              <a:lnSpc>
                <a:spcPct val="100000"/>
              </a:lnSpc>
              <a:buFont typeface="Wingdings" panose="05000000000000000000" pitchFamily="2" charset="2"/>
              <a:buNone/>
            </a:pPr>
            <a:r>
              <a:rPr lang="en-US" altLang="zh-CN" sz="2800"/>
              <a:t>	}     </a:t>
            </a:r>
            <a:endParaRPr lang="zh-CN" altLang="zh-CN" sz="2800"/>
          </a:p>
          <a:p>
            <a:pPr>
              <a:lnSpc>
                <a:spcPct val="100000"/>
              </a:lnSpc>
              <a:buFont typeface="Wingdings" panose="05000000000000000000" pitchFamily="2" charset="2"/>
              <a:buNone/>
            </a:pPr>
            <a:r>
              <a:rPr lang="en-US" altLang="zh-CN" sz="2800"/>
              <a:t>	if(m%10==0) printf(“\n”); </a:t>
            </a:r>
            <a:endParaRPr lang="zh-CN" altLang="zh-CN" sz="2800"/>
          </a:p>
          <a:p>
            <a:pPr>
              <a:lnSpc>
                <a:spcPct val="100000"/>
              </a:lnSpc>
              <a:buFont typeface="Wingdings" panose="05000000000000000000" pitchFamily="2" charset="2"/>
              <a:buNone/>
            </a:pPr>
            <a:r>
              <a:rPr lang="en-US" altLang="zh-CN" sz="2800">
                <a:solidFill>
                  <a:srgbClr val="9D138D"/>
                </a:solidFill>
              </a:rPr>
              <a:t>}</a:t>
            </a:r>
            <a:endParaRPr lang="zh-CN" altLang="zh-CN" sz="2800">
              <a:solidFill>
                <a:srgbClr val="9D138D"/>
              </a:solidFill>
            </a:endParaRPr>
          </a:p>
          <a:p>
            <a:pPr>
              <a:lnSpc>
                <a:spcPct val="100000"/>
              </a:lnSpc>
              <a:buFont typeface="Wingdings" panose="05000000000000000000" pitchFamily="2" charset="2"/>
              <a:buNone/>
            </a:pPr>
            <a:r>
              <a:rPr lang="en-US" altLang="zh-CN" sz="2800">
                <a:solidFill>
                  <a:srgbClr val="FF0000"/>
                </a:solidFill>
              </a:rPr>
              <a:t>……</a:t>
            </a:r>
            <a:endParaRPr lang="en-US" altLang="zh-CN" sz="2800">
              <a:solidFill>
                <a:srgbClr val="FF0000"/>
              </a:solidFill>
            </a:endParaRPr>
          </a:p>
        </p:txBody>
      </p:sp>
      <p:sp>
        <p:nvSpPr>
          <p:cNvPr id="9728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728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728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7286"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7287"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7288"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7289"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 name="圆角矩形标注 9"/>
          <p:cNvSpPr>
            <a:spLocks noChangeArrowheads="1"/>
          </p:cNvSpPr>
          <p:nvPr/>
        </p:nvSpPr>
        <p:spPr bwMode="auto">
          <a:xfrm>
            <a:off x="4929188" y="1928813"/>
            <a:ext cx="3286125" cy="642937"/>
          </a:xfrm>
          <a:prstGeom prst="wedgeRoundRectCallout">
            <a:avLst>
              <a:gd name="adj1" fmla="val -35519"/>
              <a:gd name="adj2" fmla="val -109389"/>
              <a:gd name="adj3" fmla="val 16667"/>
            </a:avLst>
          </a:prstGeom>
          <a:solidFill>
            <a:schemeClr val="accent1"/>
          </a:solidFill>
          <a:ln w="9525" algn="ctr">
            <a:solidFill>
              <a:schemeClr val="tx1"/>
            </a:solidFill>
            <a:miter lim="800000"/>
          </a:ln>
        </p:spPr>
        <p:txBody>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zh-CN" sz="2800">
                <a:solidFill>
                  <a:srgbClr val="FF0000"/>
                </a:solidFill>
                <a:latin typeface="Arial" panose="020B0604020202020204" pitchFamily="34" charset="0"/>
              </a:rPr>
              <a:t>只对奇数进行检查</a:t>
            </a:r>
            <a:endParaRPr lang="zh-CN" altLang="en-US" sz="2800">
              <a:solidFill>
                <a:srgbClr val="FF0000"/>
              </a:solidFill>
              <a:latin typeface="Arial" panose="020B0604020202020204" pitchFamily="34" charset="0"/>
            </a:endParaRPr>
          </a:p>
        </p:txBody>
      </p:sp>
      <p:sp>
        <p:nvSpPr>
          <p:cNvPr id="11" name="圆角矩形标注 10"/>
          <p:cNvSpPr>
            <a:spLocks noChangeArrowheads="1"/>
          </p:cNvSpPr>
          <p:nvPr/>
        </p:nvSpPr>
        <p:spPr bwMode="auto">
          <a:xfrm>
            <a:off x="4000500" y="4357688"/>
            <a:ext cx="4214813" cy="642937"/>
          </a:xfrm>
          <a:prstGeom prst="wedgeRoundRectCallout">
            <a:avLst>
              <a:gd name="adj1" fmla="val -36412"/>
              <a:gd name="adj2" fmla="val 91278"/>
              <a:gd name="adj3" fmla="val 16667"/>
            </a:avLst>
          </a:prstGeom>
          <a:solidFill>
            <a:schemeClr val="accent1"/>
          </a:solidFill>
          <a:ln w="9525" algn="ctr">
            <a:solidFill>
              <a:schemeClr val="tx1"/>
            </a:solidFill>
            <a:miter lim="800000"/>
          </a:ln>
        </p:spPr>
        <p:txBody>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zh-CN" sz="2800">
                <a:solidFill>
                  <a:srgbClr val="FF0000"/>
                </a:solidFill>
                <a:latin typeface="Arial" panose="020B0604020202020204" pitchFamily="34" charset="0"/>
              </a:rPr>
              <a:t>控制每行输出</a:t>
            </a:r>
            <a:r>
              <a:rPr lang="en-US" altLang="zh-CN" sz="2800">
                <a:solidFill>
                  <a:srgbClr val="FF0000"/>
                </a:solidFill>
                <a:latin typeface="Arial" panose="020B0604020202020204" pitchFamily="34" charset="0"/>
              </a:rPr>
              <a:t>10</a:t>
            </a:r>
            <a:r>
              <a:rPr lang="zh-CN" altLang="zh-CN" sz="2800">
                <a:solidFill>
                  <a:srgbClr val="FF0000"/>
                </a:solidFill>
                <a:latin typeface="Arial" panose="020B0604020202020204" pitchFamily="34" charset="0"/>
              </a:rPr>
              <a:t>个数据</a:t>
            </a:r>
            <a:endParaRPr lang="zh-CN" altLang="en-US" sz="2800">
              <a:solidFill>
                <a:srgbClr val="FF0000"/>
              </a:solidFill>
              <a:latin typeface="Arial" panose="020B0604020202020204" pitchFamily="34" charset="0"/>
            </a:endParaRPr>
          </a:p>
        </p:txBody>
      </p:sp>
      <p:pic>
        <p:nvPicPr>
          <p:cNvPr id="97292" name="图片 11" descr="Untitled.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3"/>
          <p:cNvSpPr>
            <a:spLocks noGrp="1" noChangeArrowheads="1"/>
          </p:cNvSpPr>
          <p:nvPr>
            <p:ph type="body" idx="1"/>
          </p:nvPr>
        </p:nvSpPr>
        <p:spPr>
          <a:xfrm>
            <a:off x="500063" y="500063"/>
            <a:ext cx="8215312" cy="5500687"/>
          </a:xfrm>
        </p:spPr>
        <p:txBody>
          <a:bodyPr/>
          <a:lstStyle/>
          <a:p>
            <a:pPr>
              <a:buFont typeface="Wingdings" panose="05000000000000000000" pitchFamily="2" charset="2"/>
              <a:buNone/>
            </a:pPr>
            <a:r>
              <a:rPr lang="en-US" altLang="zh-CN"/>
              <a:t>   </a:t>
            </a:r>
            <a:r>
              <a:rPr lang="zh-CN" altLang="zh-CN"/>
              <a:t>例</a:t>
            </a:r>
            <a:r>
              <a:rPr lang="en-US" altLang="zh-CN"/>
              <a:t>5.11 </a:t>
            </a:r>
            <a:r>
              <a:rPr lang="zh-CN" altLang="zh-CN"/>
              <a:t>译密码。为使电文保密，往往按一定规律将其转换成密码，收报人再按约定的规律将其译回原文。</a:t>
            </a:r>
            <a:endParaRPr lang="en-US" altLang="zh-CN"/>
          </a:p>
          <a:p>
            <a:pPr>
              <a:buFont typeface="Wingdings" panose="05000000000000000000" pitchFamily="2" charset="2"/>
              <a:buNone/>
            </a:pPr>
            <a:endParaRPr lang="en-US" altLang="zh-CN"/>
          </a:p>
          <a:p>
            <a:pPr algn="ctr">
              <a:buFont typeface="Wingdings" panose="05000000000000000000" pitchFamily="2" charset="2"/>
              <a:buNone/>
            </a:pPr>
            <a:r>
              <a:rPr lang="en-US" altLang="zh-CN"/>
              <a:t>A B C D E F G …… W X Y Z</a:t>
            </a:r>
            <a:endParaRPr lang="en-US" altLang="zh-CN"/>
          </a:p>
          <a:p>
            <a:pPr algn="ctr">
              <a:buFont typeface="Wingdings" panose="05000000000000000000" pitchFamily="2" charset="2"/>
              <a:buNone/>
            </a:pPr>
            <a:endParaRPr lang="en-US" altLang="zh-CN"/>
          </a:p>
          <a:p>
            <a:r>
              <a:rPr lang="zh-CN" altLang="zh-CN"/>
              <a:t>非字母字符保持原状不变</a:t>
            </a:r>
            <a:endParaRPr lang="zh-CN" altLang="zh-CN"/>
          </a:p>
          <a:p>
            <a:r>
              <a:rPr lang="zh-CN" altLang="zh-CN"/>
              <a:t>输入一行字符，要求输出其相应的密码</a:t>
            </a:r>
            <a:endParaRPr lang="zh-CN" altLang="zh-CN"/>
          </a:p>
          <a:p>
            <a:pPr algn="ctr">
              <a:buFont typeface="Wingdings" panose="05000000000000000000" pitchFamily="2" charset="2"/>
              <a:buNone/>
            </a:pPr>
            <a:endParaRPr lang="en-US" altLang="zh-CN"/>
          </a:p>
        </p:txBody>
      </p:sp>
      <p:sp>
        <p:nvSpPr>
          <p:cNvPr id="10035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035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0357"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035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0359"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036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0361"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2" name="任意多边形 11"/>
          <p:cNvSpPr/>
          <p:nvPr/>
        </p:nvSpPr>
        <p:spPr bwMode="auto">
          <a:xfrm>
            <a:off x="1790700" y="2786063"/>
            <a:ext cx="1804988" cy="425450"/>
          </a:xfrm>
          <a:custGeom>
            <a:avLst/>
            <a:gdLst>
              <a:gd name="T0" fmla="*/ 0 w 1803748"/>
              <a:gd name="T1" fmla="*/ 30259 h 567846"/>
              <a:gd name="T2" fmla="*/ 894865 w 1803748"/>
              <a:gd name="T3" fmla="*/ 233 h 567846"/>
              <a:gd name="T4" fmla="*/ 1814939 w 1803748"/>
              <a:gd name="T5" fmla="*/ 31654 h 567846"/>
              <a:gd name="T6" fmla="*/ 0 60000 65536"/>
              <a:gd name="T7" fmla="*/ 0 60000 65536"/>
              <a:gd name="T8" fmla="*/ 0 60000 65536"/>
              <a:gd name="T9" fmla="*/ 0 w 1803748"/>
              <a:gd name="T10" fmla="*/ 0 h 567846"/>
              <a:gd name="T11" fmla="*/ 1803748 w 1803748"/>
              <a:gd name="T12" fmla="*/ 567846 h 567846"/>
            </a:gdLst>
            <a:ahLst/>
            <a:cxnLst>
              <a:cxn ang="T6">
                <a:pos x="T0" y="T1"/>
              </a:cxn>
              <a:cxn ang="T7">
                <a:pos x="T2" y="T3"/>
              </a:cxn>
              <a:cxn ang="T8">
                <a:pos x="T4" y="T5"/>
              </a:cxn>
            </a:cxnLst>
            <a:rect l="T9" t="T10" r="T11" b="T12"/>
            <a:pathLst>
              <a:path w="1803748" h="567846">
                <a:moveTo>
                  <a:pt x="0" y="542794"/>
                </a:moveTo>
                <a:cubicBezTo>
                  <a:pt x="294361" y="271397"/>
                  <a:pt x="588723" y="0"/>
                  <a:pt x="889348" y="4175"/>
                </a:cubicBezTo>
                <a:cubicBezTo>
                  <a:pt x="1189973" y="8350"/>
                  <a:pt x="1496860" y="288098"/>
                  <a:pt x="1803748" y="567846"/>
                </a:cubicBezTo>
              </a:path>
            </a:pathLst>
          </a:custGeom>
          <a:solidFill>
            <a:schemeClr val="accent1"/>
          </a:solidFill>
          <a:ln w="38100" algn="ctr">
            <a:solidFill>
              <a:srgbClr val="FF0000"/>
            </a:solidFill>
            <a:miter lim="800000"/>
            <a:tailEnd type="arrow" w="med" len="med"/>
          </a:ln>
        </p:spPr>
        <p:txBody>
          <a:bodyPr wrap="none"/>
          <a:lstStyle/>
          <a:p>
            <a:endParaRPr lang="zh-CN" altLang="en-US"/>
          </a:p>
        </p:txBody>
      </p:sp>
      <p:sp>
        <p:nvSpPr>
          <p:cNvPr id="13" name="任意多边形 12"/>
          <p:cNvSpPr/>
          <p:nvPr/>
        </p:nvSpPr>
        <p:spPr bwMode="auto">
          <a:xfrm>
            <a:off x="2286000" y="2786063"/>
            <a:ext cx="1803400" cy="425450"/>
          </a:xfrm>
          <a:custGeom>
            <a:avLst/>
            <a:gdLst>
              <a:gd name="T0" fmla="*/ 0 w 1803748"/>
              <a:gd name="T1" fmla="*/ 30259 h 567846"/>
              <a:gd name="T2" fmla="*/ 887806 w 1803748"/>
              <a:gd name="T3" fmla="*/ 233 h 567846"/>
              <a:gd name="T4" fmla="*/ 1800617 w 1803748"/>
              <a:gd name="T5" fmla="*/ 31654 h 567846"/>
              <a:gd name="T6" fmla="*/ 0 60000 65536"/>
              <a:gd name="T7" fmla="*/ 0 60000 65536"/>
              <a:gd name="T8" fmla="*/ 0 60000 65536"/>
              <a:gd name="T9" fmla="*/ 0 w 1803748"/>
              <a:gd name="T10" fmla="*/ 0 h 567846"/>
              <a:gd name="T11" fmla="*/ 1803748 w 1803748"/>
              <a:gd name="T12" fmla="*/ 567846 h 567846"/>
            </a:gdLst>
            <a:ahLst/>
            <a:cxnLst>
              <a:cxn ang="T6">
                <a:pos x="T0" y="T1"/>
              </a:cxn>
              <a:cxn ang="T7">
                <a:pos x="T2" y="T3"/>
              </a:cxn>
              <a:cxn ang="T8">
                <a:pos x="T4" y="T5"/>
              </a:cxn>
            </a:cxnLst>
            <a:rect l="T9" t="T10" r="T11" b="T12"/>
            <a:pathLst>
              <a:path w="1803748" h="567846">
                <a:moveTo>
                  <a:pt x="0" y="542794"/>
                </a:moveTo>
                <a:cubicBezTo>
                  <a:pt x="294361" y="271397"/>
                  <a:pt x="588723" y="0"/>
                  <a:pt x="889348" y="4175"/>
                </a:cubicBezTo>
                <a:cubicBezTo>
                  <a:pt x="1189973" y="8350"/>
                  <a:pt x="1496860" y="288098"/>
                  <a:pt x="1803748" y="567846"/>
                </a:cubicBezTo>
              </a:path>
            </a:pathLst>
          </a:custGeom>
          <a:solidFill>
            <a:schemeClr val="accent1"/>
          </a:solidFill>
          <a:ln w="38100" algn="ctr">
            <a:solidFill>
              <a:srgbClr val="FF0000"/>
            </a:solidFill>
            <a:miter lim="800000"/>
            <a:tailEnd type="arrow" w="med" len="med"/>
          </a:ln>
        </p:spPr>
        <p:txBody>
          <a:bodyPr wrap="none"/>
          <a:lstStyle/>
          <a:p>
            <a:endParaRPr lang="zh-CN" altLang="en-US"/>
          </a:p>
        </p:txBody>
      </p:sp>
      <p:sp>
        <p:nvSpPr>
          <p:cNvPr id="14" name="任意多边形 13"/>
          <p:cNvSpPr/>
          <p:nvPr/>
        </p:nvSpPr>
        <p:spPr bwMode="auto">
          <a:xfrm>
            <a:off x="2714625" y="2786063"/>
            <a:ext cx="1803400" cy="425450"/>
          </a:xfrm>
          <a:custGeom>
            <a:avLst/>
            <a:gdLst>
              <a:gd name="T0" fmla="*/ 0 w 1803748"/>
              <a:gd name="T1" fmla="*/ 30259 h 567846"/>
              <a:gd name="T2" fmla="*/ 887806 w 1803748"/>
              <a:gd name="T3" fmla="*/ 233 h 567846"/>
              <a:gd name="T4" fmla="*/ 1800617 w 1803748"/>
              <a:gd name="T5" fmla="*/ 31654 h 567846"/>
              <a:gd name="T6" fmla="*/ 0 60000 65536"/>
              <a:gd name="T7" fmla="*/ 0 60000 65536"/>
              <a:gd name="T8" fmla="*/ 0 60000 65536"/>
              <a:gd name="T9" fmla="*/ 0 w 1803748"/>
              <a:gd name="T10" fmla="*/ 0 h 567846"/>
              <a:gd name="T11" fmla="*/ 1803748 w 1803748"/>
              <a:gd name="T12" fmla="*/ 567846 h 567846"/>
            </a:gdLst>
            <a:ahLst/>
            <a:cxnLst>
              <a:cxn ang="T6">
                <a:pos x="T0" y="T1"/>
              </a:cxn>
              <a:cxn ang="T7">
                <a:pos x="T2" y="T3"/>
              </a:cxn>
              <a:cxn ang="T8">
                <a:pos x="T4" y="T5"/>
              </a:cxn>
            </a:cxnLst>
            <a:rect l="T9" t="T10" r="T11" b="T12"/>
            <a:pathLst>
              <a:path w="1803748" h="567846">
                <a:moveTo>
                  <a:pt x="0" y="542794"/>
                </a:moveTo>
                <a:cubicBezTo>
                  <a:pt x="294361" y="271397"/>
                  <a:pt x="588723" y="0"/>
                  <a:pt x="889348" y="4175"/>
                </a:cubicBezTo>
                <a:cubicBezTo>
                  <a:pt x="1189973" y="8350"/>
                  <a:pt x="1496860" y="288098"/>
                  <a:pt x="1803748" y="567846"/>
                </a:cubicBezTo>
              </a:path>
            </a:pathLst>
          </a:custGeom>
          <a:solidFill>
            <a:schemeClr val="accent1"/>
          </a:solidFill>
          <a:ln w="38100" algn="ctr">
            <a:solidFill>
              <a:srgbClr val="FF0000"/>
            </a:solidFill>
            <a:miter lim="800000"/>
            <a:tailEnd type="arrow" w="med" len="med"/>
          </a:ln>
        </p:spPr>
        <p:txBody>
          <a:bodyPr wrap="none"/>
          <a:lstStyle/>
          <a:p>
            <a:endParaRPr lang="zh-CN" altLang="en-US"/>
          </a:p>
        </p:txBody>
      </p:sp>
      <p:sp>
        <p:nvSpPr>
          <p:cNvPr id="15" name="任意多边形 14"/>
          <p:cNvSpPr/>
          <p:nvPr/>
        </p:nvSpPr>
        <p:spPr bwMode="auto">
          <a:xfrm rot="10800000">
            <a:off x="1857375" y="3571875"/>
            <a:ext cx="4089400" cy="425450"/>
          </a:xfrm>
          <a:custGeom>
            <a:avLst/>
            <a:gdLst>
              <a:gd name="T0" fmla="*/ 0 w 1803748"/>
              <a:gd name="T1" fmla="*/ 30259 h 567846"/>
              <a:gd name="T2" fmla="*/ 2147483647 w 1803748"/>
              <a:gd name="T3" fmla="*/ 233 h 567846"/>
              <a:gd name="T4" fmla="*/ 2147483647 w 1803748"/>
              <a:gd name="T5" fmla="*/ 31654 h 567846"/>
              <a:gd name="T6" fmla="*/ 0 60000 65536"/>
              <a:gd name="T7" fmla="*/ 0 60000 65536"/>
              <a:gd name="T8" fmla="*/ 0 60000 65536"/>
              <a:gd name="T9" fmla="*/ 0 w 1803748"/>
              <a:gd name="T10" fmla="*/ 0 h 567846"/>
              <a:gd name="T11" fmla="*/ 1803748 w 1803748"/>
              <a:gd name="T12" fmla="*/ 567846 h 567846"/>
            </a:gdLst>
            <a:ahLst/>
            <a:cxnLst>
              <a:cxn ang="T6">
                <a:pos x="T0" y="T1"/>
              </a:cxn>
              <a:cxn ang="T7">
                <a:pos x="T2" y="T3"/>
              </a:cxn>
              <a:cxn ang="T8">
                <a:pos x="T4" y="T5"/>
              </a:cxn>
            </a:cxnLst>
            <a:rect l="T9" t="T10" r="T11" b="T12"/>
            <a:pathLst>
              <a:path w="1803748" h="567846">
                <a:moveTo>
                  <a:pt x="0" y="542794"/>
                </a:moveTo>
                <a:cubicBezTo>
                  <a:pt x="294361" y="271397"/>
                  <a:pt x="588723" y="0"/>
                  <a:pt x="889348" y="4175"/>
                </a:cubicBezTo>
                <a:cubicBezTo>
                  <a:pt x="1189973" y="8350"/>
                  <a:pt x="1496860" y="288098"/>
                  <a:pt x="1803748" y="567846"/>
                </a:cubicBezTo>
              </a:path>
            </a:pathLst>
          </a:custGeom>
          <a:solidFill>
            <a:schemeClr val="accent1"/>
          </a:solidFill>
          <a:ln w="38100" algn="ctr">
            <a:solidFill>
              <a:srgbClr val="FF0000"/>
            </a:solidFill>
            <a:miter lim="800000"/>
            <a:tailEnd type="arrow" w="med" len="med"/>
          </a:ln>
        </p:spPr>
        <p:txBody>
          <a:bodyPr wrap="none"/>
          <a:lstStyle/>
          <a:p>
            <a:endParaRPr lang="zh-CN" altLang="en-US"/>
          </a:p>
        </p:txBody>
      </p:sp>
      <p:sp>
        <p:nvSpPr>
          <p:cNvPr id="16" name="任意多边形 15"/>
          <p:cNvSpPr/>
          <p:nvPr/>
        </p:nvSpPr>
        <p:spPr bwMode="auto">
          <a:xfrm rot="10800000">
            <a:off x="2357438" y="3571875"/>
            <a:ext cx="4089400" cy="425450"/>
          </a:xfrm>
          <a:custGeom>
            <a:avLst/>
            <a:gdLst>
              <a:gd name="T0" fmla="*/ 0 w 1803748"/>
              <a:gd name="T1" fmla="*/ 30259 h 567846"/>
              <a:gd name="T2" fmla="*/ 2147483647 w 1803748"/>
              <a:gd name="T3" fmla="*/ 233 h 567846"/>
              <a:gd name="T4" fmla="*/ 2147483647 w 1803748"/>
              <a:gd name="T5" fmla="*/ 31654 h 567846"/>
              <a:gd name="T6" fmla="*/ 0 60000 65536"/>
              <a:gd name="T7" fmla="*/ 0 60000 65536"/>
              <a:gd name="T8" fmla="*/ 0 60000 65536"/>
              <a:gd name="T9" fmla="*/ 0 w 1803748"/>
              <a:gd name="T10" fmla="*/ 0 h 567846"/>
              <a:gd name="T11" fmla="*/ 1803748 w 1803748"/>
              <a:gd name="T12" fmla="*/ 567846 h 567846"/>
            </a:gdLst>
            <a:ahLst/>
            <a:cxnLst>
              <a:cxn ang="T6">
                <a:pos x="T0" y="T1"/>
              </a:cxn>
              <a:cxn ang="T7">
                <a:pos x="T2" y="T3"/>
              </a:cxn>
              <a:cxn ang="T8">
                <a:pos x="T4" y="T5"/>
              </a:cxn>
            </a:cxnLst>
            <a:rect l="T9" t="T10" r="T11" b="T12"/>
            <a:pathLst>
              <a:path w="1803748" h="567846">
                <a:moveTo>
                  <a:pt x="0" y="542794"/>
                </a:moveTo>
                <a:cubicBezTo>
                  <a:pt x="294361" y="271397"/>
                  <a:pt x="588723" y="0"/>
                  <a:pt x="889348" y="4175"/>
                </a:cubicBezTo>
                <a:cubicBezTo>
                  <a:pt x="1189973" y="8350"/>
                  <a:pt x="1496860" y="288098"/>
                  <a:pt x="1803748" y="567846"/>
                </a:cubicBezTo>
              </a:path>
            </a:pathLst>
          </a:custGeom>
          <a:solidFill>
            <a:schemeClr val="accent1"/>
          </a:solidFill>
          <a:ln w="38100" algn="ctr">
            <a:solidFill>
              <a:srgbClr val="FF0000"/>
            </a:solidFill>
            <a:miter lim="800000"/>
            <a:tailEnd type="arrow" w="med" len="med"/>
          </a:ln>
        </p:spPr>
        <p:txBody>
          <a:bodyPr wrap="none"/>
          <a:lstStyle/>
          <a:p>
            <a:endParaRPr lang="zh-CN" altLang="en-US"/>
          </a:p>
        </p:txBody>
      </p:sp>
      <p:sp>
        <p:nvSpPr>
          <p:cNvPr id="17" name="任意多边形 16"/>
          <p:cNvSpPr/>
          <p:nvPr/>
        </p:nvSpPr>
        <p:spPr bwMode="auto">
          <a:xfrm rot="10800000">
            <a:off x="2786063" y="3571875"/>
            <a:ext cx="4089400" cy="425450"/>
          </a:xfrm>
          <a:custGeom>
            <a:avLst/>
            <a:gdLst>
              <a:gd name="T0" fmla="*/ 0 w 1803748"/>
              <a:gd name="T1" fmla="*/ 30259 h 567846"/>
              <a:gd name="T2" fmla="*/ 2147483647 w 1803748"/>
              <a:gd name="T3" fmla="*/ 233 h 567846"/>
              <a:gd name="T4" fmla="*/ 2147483647 w 1803748"/>
              <a:gd name="T5" fmla="*/ 31654 h 567846"/>
              <a:gd name="T6" fmla="*/ 0 60000 65536"/>
              <a:gd name="T7" fmla="*/ 0 60000 65536"/>
              <a:gd name="T8" fmla="*/ 0 60000 65536"/>
              <a:gd name="T9" fmla="*/ 0 w 1803748"/>
              <a:gd name="T10" fmla="*/ 0 h 567846"/>
              <a:gd name="T11" fmla="*/ 1803748 w 1803748"/>
              <a:gd name="T12" fmla="*/ 567846 h 567846"/>
            </a:gdLst>
            <a:ahLst/>
            <a:cxnLst>
              <a:cxn ang="T6">
                <a:pos x="T0" y="T1"/>
              </a:cxn>
              <a:cxn ang="T7">
                <a:pos x="T2" y="T3"/>
              </a:cxn>
              <a:cxn ang="T8">
                <a:pos x="T4" y="T5"/>
              </a:cxn>
            </a:cxnLst>
            <a:rect l="T9" t="T10" r="T11" b="T12"/>
            <a:pathLst>
              <a:path w="1803748" h="567846">
                <a:moveTo>
                  <a:pt x="0" y="542794"/>
                </a:moveTo>
                <a:cubicBezTo>
                  <a:pt x="294361" y="271397"/>
                  <a:pt x="588723" y="0"/>
                  <a:pt x="889348" y="4175"/>
                </a:cubicBezTo>
                <a:cubicBezTo>
                  <a:pt x="1189973" y="8350"/>
                  <a:pt x="1496860" y="288098"/>
                  <a:pt x="1803748" y="567846"/>
                </a:cubicBezTo>
              </a:path>
            </a:pathLst>
          </a:custGeom>
          <a:solidFill>
            <a:schemeClr val="accent1"/>
          </a:solidFill>
          <a:ln w="38100" algn="ctr">
            <a:solidFill>
              <a:srgbClr val="FF0000"/>
            </a:solidFill>
            <a:miter lim="800000"/>
            <a:tailEnd type="arrow" w="med" len="med"/>
          </a:ln>
        </p:spPr>
        <p:txBody>
          <a:bodyPr wrap="none"/>
          <a:lstStyle/>
          <a:p>
            <a:endParaRPr lang="zh-CN" altLang="en-US"/>
          </a:p>
        </p:txBody>
      </p:sp>
      <p:sp>
        <p:nvSpPr>
          <p:cNvPr id="18" name="任意多边形 17"/>
          <p:cNvSpPr/>
          <p:nvPr/>
        </p:nvSpPr>
        <p:spPr bwMode="auto">
          <a:xfrm rot="10800000">
            <a:off x="3214688" y="3571875"/>
            <a:ext cx="4089400" cy="425450"/>
          </a:xfrm>
          <a:custGeom>
            <a:avLst/>
            <a:gdLst>
              <a:gd name="T0" fmla="*/ 0 w 1803748"/>
              <a:gd name="T1" fmla="*/ 30259 h 567846"/>
              <a:gd name="T2" fmla="*/ 2147483647 w 1803748"/>
              <a:gd name="T3" fmla="*/ 233 h 567846"/>
              <a:gd name="T4" fmla="*/ 2147483647 w 1803748"/>
              <a:gd name="T5" fmla="*/ 31654 h 567846"/>
              <a:gd name="T6" fmla="*/ 0 60000 65536"/>
              <a:gd name="T7" fmla="*/ 0 60000 65536"/>
              <a:gd name="T8" fmla="*/ 0 60000 65536"/>
              <a:gd name="T9" fmla="*/ 0 w 1803748"/>
              <a:gd name="T10" fmla="*/ 0 h 567846"/>
              <a:gd name="T11" fmla="*/ 1803748 w 1803748"/>
              <a:gd name="T12" fmla="*/ 567846 h 567846"/>
            </a:gdLst>
            <a:ahLst/>
            <a:cxnLst>
              <a:cxn ang="T6">
                <a:pos x="T0" y="T1"/>
              </a:cxn>
              <a:cxn ang="T7">
                <a:pos x="T2" y="T3"/>
              </a:cxn>
              <a:cxn ang="T8">
                <a:pos x="T4" y="T5"/>
              </a:cxn>
            </a:cxnLst>
            <a:rect l="T9" t="T10" r="T11" b="T12"/>
            <a:pathLst>
              <a:path w="1803748" h="567846">
                <a:moveTo>
                  <a:pt x="0" y="542794"/>
                </a:moveTo>
                <a:cubicBezTo>
                  <a:pt x="294361" y="271397"/>
                  <a:pt x="588723" y="0"/>
                  <a:pt x="889348" y="4175"/>
                </a:cubicBezTo>
                <a:cubicBezTo>
                  <a:pt x="1189973" y="8350"/>
                  <a:pt x="1496860" y="288098"/>
                  <a:pt x="1803748" y="567846"/>
                </a:cubicBezTo>
              </a:path>
            </a:pathLst>
          </a:custGeom>
          <a:solidFill>
            <a:schemeClr val="accent1"/>
          </a:solidFill>
          <a:ln w="38100" algn="ctr">
            <a:solidFill>
              <a:srgbClr val="FF0000"/>
            </a:solidFill>
            <a:miter lim="800000"/>
            <a:tailEnd type="arrow" w="med" len="med"/>
          </a:ln>
        </p:spPr>
        <p:txBody>
          <a:bodyPr wrap="none"/>
          <a:lstStyle/>
          <a:p>
            <a:endParaRPr lang="zh-CN" altLang="en-US"/>
          </a:p>
        </p:txBody>
      </p:sp>
      <p:pic>
        <p:nvPicPr>
          <p:cNvPr id="100369" name="图片 18" descr="Untitled.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00">
                                            <p:txEl>
                                              <p:pRg st="2" end="2"/>
                                            </p:txEl>
                                          </p:spTgt>
                                        </p:tgtEl>
                                        <p:attrNameLst>
                                          <p:attrName>style.visibility</p:attrName>
                                        </p:attrNameLst>
                                      </p:cBhvr>
                                      <p:to>
                                        <p:strVal val="visible"/>
                                      </p:to>
                                    </p:set>
                                    <p:animEffect transition="in" filter="blinds(horizontal)">
                                      <p:cBhvr>
                                        <p:cTn id="7" dur="500"/>
                                        <p:tgtEl>
                                          <p:spTgt spid="410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lide(fromLeft)">
                                      <p:cBhvr>
                                        <p:cTn id="12"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slide(fromLeft)">
                                      <p:cBhvr>
                                        <p:cTn id="17"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slide(fromLeft)">
                                      <p:cBhvr>
                                        <p:cTn id="22"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slide(fromRight)">
                                      <p:cBhvr>
                                        <p:cTn id="27"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2" presetClass="entr" presetSubtype="2"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slide(fromRight)">
                                      <p:cBhvr>
                                        <p:cTn id="32"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2" presetClass="entr" presetSubtype="2"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slide(fromRight)">
                                      <p:cBhvr>
                                        <p:cTn id="37"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12" presetClass="entr" presetSubtype="2"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slide(fromRight)">
                                      <p:cBhvr>
                                        <p:cTn id="42"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100">
                                            <p:txEl>
                                              <p:pRg st="4" end="4"/>
                                            </p:txEl>
                                          </p:spTgt>
                                        </p:tgtEl>
                                        <p:attrNameLst>
                                          <p:attrName>style.visibility</p:attrName>
                                        </p:attrNameLst>
                                      </p:cBhvr>
                                      <p:to>
                                        <p:strVal val="visible"/>
                                      </p:to>
                                    </p:set>
                                    <p:animEffect transition="in" filter="blinds(horizontal)">
                                      <p:cBhvr>
                                        <p:cTn id="47" dur="500"/>
                                        <p:tgtEl>
                                          <p:spTgt spid="4100">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100">
                                            <p:txEl>
                                              <p:pRg st="5" end="5"/>
                                            </p:txEl>
                                          </p:spTgt>
                                        </p:tgtEl>
                                        <p:attrNameLst>
                                          <p:attrName>style.visibility</p:attrName>
                                        </p:attrNameLst>
                                      </p:cBhvr>
                                      <p:to>
                                        <p:strVal val="visible"/>
                                      </p:to>
                                    </p:set>
                                    <p:animEffect transition="in" filter="blinds(horizontal)">
                                      <p:cBhvr>
                                        <p:cTn id="52" dur="500"/>
                                        <p:tgtEl>
                                          <p:spTgt spid="410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3"/>
          <p:cNvSpPr>
            <a:spLocks noGrp="1" noChangeArrowheads="1"/>
          </p:cNvSpPr>
          <p:nvPr>
            <p:ph type="body" idx="1"/>
          </p:nvPr>
        </p:nvSpPr>
        <p:spPr>
          <a:xfrm>
            <a:off x="500063" y="500063"/>
            <a:ext cx="8215312" cy="6000750"/>
          </a:xfrm>
        </p:spPr>
        <p:txBody>
          <a:bodyPr/>
          <a:lstStyle/>
          <a:p>
            <a:r>
              <a:rPr lang="zh-CN" altLang="zh-CN"/>
              <a:t>解题思路：问题的关键有两个：</a:t>
            </a:r>
            <a:endParaRPr lang="zh-CN" altLang="zh-CN"/>
          </a:p>
          <a:p>
            <a:pPr lvl="1">
              <a:buFont typeface="Wingdings" panose="05000000000000000000" pitchFamily="2" charset="2"/>
              <a:buNone/>
            </a:pPr>
            <a:r>
              <a:rPr lang="en-US" altLang="zh-CN"/>
              <a:t> (1) </a:t>
            </a:r>
            <a:r>
              <a:rPr lang="zh-CN" altLang="zh-CN"/>
              <a:t>决定哪些字符不需要改变，哪些字符需要改变，如果需要改变，应改为哪个字符</a:t>
            </a:r>
            <a:endParaRPr lang="en-US" altLang="zh-CN"/>
          </a:p>
          <a:p>
            <a:pPr lvl="1"/>
            <a:r>
              <a:rPr lang="zh-CN" altLang="zh-CN"/>
              <a:t>处理的方法是：输入一个字符给字符变量</a:t>
            </a:r>
            <a:r>
              <a:rPr lang="en-US" altLang="zh-CN"/>
              <a:t>c</a:t>
            </a:r>
            <a:r>
              <a:rPr lang="zh-CN" altLang="zh-CN"/>
              <a:t>，先判定它是否字母</a:t>
            </a:r>
            <a:r>
              <a:rPr lang="en-US" altLang="zh-CN"/>
              <a:t>(</a:t>
            </a:r>
            <a:r>
              <a:rPr lang="zh-CN" altLang="zh-CN"/>
              <a:t>包括大小写</a:t>
            </a:r>
            <a:r>
              <a:rPr lang="en-US" altLang="zh-CN"/>
              <a:t>)</a:t>
            </a:r>
            <a:r>
              <a:rPr lang="zh-CN" altLang="zh-CN"/>
              <a:t>，若不是字母，不改变</a:t>
            </a:r>
            <a:r>
              <a:rPr lang="en-US" altLang="zh-CN"/>
              <a:t>c</a:t>
            </a:r>
            <a:r>
              <a:rPr lang="zh-CN" altLang="zh-CN"/>
              <a:t>的值；若是字母，则还要检查它是否</a:t>
            </a:r>
            <a:r>
              <a:rPr lang="en-US" altLang="zh-CN"/>
              <a:t>’W’</a:t>
            </a:r>
            <a:r>
              <a:rPr lang="zh-CN" altLang="zh-CN"/>
              <a:t>到</a:t>
            </a:r>
            <a:r>
              <a:rPr lang="en-US" altLang="zh-CN"/>
              <a:t>’Z’</a:t>
            </a:r>
            <a:r>
              <a:rPr lang="zh-CN" altLang="zh-CN"/>
              <a:t>的范围内</a:t>
            </a:r>
            <a:r>
              <a:rPr lang="en-US" altLang="zh-CN"/>
              <a:t>(</a:t>
            </a:r>
            <a:r>
              <a:rPr lang="zh-CN" altLang="zh-CN"/>
              <a:t>包括大小写字母</a:t>
            </a:r>
            <a:r>
              <a:rPr lang="en-US" altLang="zh-CN"/>
              <a:t>)</a:t>
            </a:r>
            <a:r>
              <a:rPr lang="zh-CN" altLang="zh-CN"/>
              <a:t>。如不在此范围内，则使变量</a:t>
            </a:r>
            <a:r>
              <a:rPr lang="en-US" altLang="zh-CN"/>
              <a:t>c</a:t>
            </a:r>
            <a:r>
              <a:rPr lang="zh-CN" altLang="zh-CN"/>
              <a:t>的值改变为其后第</a:t>
            </a:r>
            <a:r>
              <a:rPr lang="en-US" altLang="zh-CN"/>
              <a:t>4</a:t>
            </a:r>
            <a:r>
              <a:rPr lang="zh-CN" altLang="zh-CN"/>
              <a:t>个字母。如果在</a:t>
            </a:r>
            <a:r>
              <a:rPr lang="en-US" altLang="zh-CN"/>
              <a:t>’W’</a:t>
            </a:r>
            <a:r>
              <a:rPr lang="zh-CN" altLang="zh-CN"/>
              <a:t>到</a:t>
            </a:r>
            <a:r>
              <a:rPr lang="en-US" altLang="zh-CN"/>
              <a:t>’Z’</a:t>
            </a:r>
            <a:r>
              <a:rPr lang="zh-CN" altLang="zh-CN"/>
              <a:t>的范围内，则应将它转换为</a:t>
            </a:r>
            <a:r>
              <a:rPr lang="en-US" altLang="zh-CN"/>
              <a:t>A</a:t>
            </a:r>
            <a:r>
              <a:rPr lang="zh-CN" altLang="zh-CN"/>
              <a:t>～</a:t>
            </a:r>
            <a:r>
              <a:rPr lang="en-US" altLang="zh-CN"/>
              <a:t>D(</a:t>
            </a:r>
            <a:r>
              <a:rPr lang="zh-CN" altLang="zh-CN"/>
              <a:t>或</a:t>
            </a:r>
            <a:r>
              <a:rPr lang="en-US" altLang="zh-CN"/>
              <a:t>a</a:t>
            </a:r>
            <a:r>
              <a:rPr lang="zh-CN" altLang="zh-CN"/>
              <a:t>～</a:t>
            </a:r>
            <a:r>
              <a:rPr lang="en-US" altLang="zh-CN"/>
              <a:t>d)</a:t>
            </a:r>
            <a:r>
              <a:rPr lang="zh-CN" altLang="zh-CN"/>
              <a:t>之一的字母。</a:t>
            </a:r>
            <a:endParaRPr lang="en-US" altLang="zh-CN"/>
          </a:p>
        </p:txBody>
      </p:sp>
      <p:sp>
        <p:nvSpPr>
          <p:cNvPr id="10137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138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1381"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1382"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1383"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1384"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138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cxnSp>
        <p:nvCxnSpPr>
          <p:cNvPr id="20" name="直接连接符 19"/>
          <p:cNvCxnSpPr>
            <a:cxnSpLocks noChangeShapeType="1"/>
          </p:cNvCxnSpPr>
          <p:nvPr/>
        </p:nvCxnSpPr>
        <p:spPr bwMode="auto">
          <a:xfrm>
            <a:off x="3929063" y="2786063"/>
            <a:ext cx="4286250" cy="0"/>
          </a:xfrm>
          <a:prstGeom prst="line">
            <a:avLst/>
          </a:prstGeom>
          <a:noFill/>
          <a:ln w="38100" algn="ctr">
            <a:solidFill>
              <a:srgbClr val="FF0000"/>
            </a:solidFill>
            <a:miter lim="800000"/>
          </a:ln>
          <a:extLst>
            <a:ext uri="{909E8E84-426E-40DD-AFC4-6F175D3DCCD1}">
              <a14:hiddenFill xmlns:a14="http://schemas.microsoft.com/office/drawing/2010/main">
                <a:noFill/>
              </a14:hiddenFill>
            </a:ext>
          </a:extLst>
        </p:spPr>
      </p:cxnSp>
      <p:sp>
        <p:nvSpPr>
          <p:cNvPr id="21" name="TextBox 20"/>
          <p:cNvSpPr txBox="1">
            <a:spLocks noChangeArrowheads="1"/>
          </p:cNvSpPr>
          <p:nvPr/>
        </p:nvSpPr>
        <p:spPr bwMode="auto">
          <a:xfrm>
            <a:off x="4643438" y="1714500"/>
            <a:ext cx="2857500" cy="58420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a:solidFill>
                  <a:srgbClr val="0000CC"/>
                </a:solidFill>
                <a:latin typeface="Arial" panose="020B0604020202020204" pitchFamily="34" charset="0"/>
              </a:rPr>
              <a:t>c=getchar(); </a:t>
            </a:r>
            <a:endParaRPr lang="en-US" altLang="zh-CN">
              <a:solidFill>
                <a:srgbClr val="0000CC"/>
              </a:solidFill>
              <a:latin typeface="Arial" panose="020B0604020202020204" pitchFamily="34" charset="0"/>
            </a:endParaRPr>
          </a:p>
        </p:txBody>
      </p:sp>
      <p:pic>
        <p:nvPicPr>
          <p:cNvPr id="101388" name="图片 11" descr="Untitled.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898">
                                            <p:txEl>
                                              <p:pRg st="1" end="1"/>
                                            </p:txEl>
                                          </p:spTgt>
                                        </p:tgtEl>
                                        <p:attrNameLst>
                                          <p:attrName>style.visibility</p:attrName>
                                        </p:attrNameLst>
                                      </p:cBhvr>
                                      <p:to>
                                        <p:strVal val="visible"/>
                                      </p:to>
                                    </p:set>
                                    <p:animEffect transition="in" filter="blinds(horizontal)">
                                      <p:cBhvr>
                                        <p:cTn id="7" dur="500"/>
                                        <p:tgtEl>
                                          <p:spTgt spid="8089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0898">
                                            <p:txEl>
                                              <p:pRg st="2" end="2"/>
                                            </p:txEl>
                                          </p:spTgt>
                                        </p:tgtEl>
                                        <p:attrNameLst>
                                          <p:attrName>style.visibility</p:attrName>
                                        </p:attrNameLst>
                                      </p:cBhvr>
                                      <p:to>
                                        <p:strVal val="visible"/>
                                      </p:to>
                                    </p:set>
                                    <p:animEffect transition="in" filter="blinds(horizontal)">
                                      <p:cBhvr>
                                        <p:cTn id="12" dur="500"/>
                                        <p:tgtEl>
                                          <p:spTgt spid="8089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slide(fromLeft)">
                                      <p:cBhvr>
                                        <p:cTn id="17" dur="500"/>
                                        <p:tgtEl>
                                          <p:spTgt spid="20"/>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blinds(horizontal)">
                                      <p:cBhvr>
                                        <p:cTn id="2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714375" y="1214438"/>
            <a:ext cx="7786688" cy="1643062"/>
          </a:xfrm>
        </p:spPr>
        <p:txBody>
          <a:bodyPr/>
          <a:lstStyle/>
          <a:p>
            <a:pPr>
              <a:buFont typeface="Wingdings" panose="05000000000000000000" pitchFamily="2" charset="2"/>
              <a:buNone/>
            </a:pPr>
            <a:r>
              <a:rPr lang="en-US" altLang="zh-CN"/>
              <a:t> while</a:t>
            </a:r>
            <a:r>
              <a:rPr lang="zh-CN" altLang="zh-CN"/>
              <a:t>语句的一般形式如下：</a:t>
            </a:r>
            <a:endParaRPr lang="zh-CN" altLang="zh-CN"/>
          </a:p>
          <a:p>
            <a:pPr>
              <a:buFont typeface="Wingdings" panose="05000000000000000000" pitchFamily="2" charset="2"/>
              <a:buNone/>
            </a:pPr>
            <a:r>
              <a:rPr lang="en-US" altLang="zh-CN"/>
              <a:t>             while (</a:t>
            </a:r>
            <a:r>
              <a:rPr lang="zh-CN" altLang="zh-CN"/>
              <a:t>表达式</a:t>
            </a:r>
            <a:r>
              <a:rPr lang="en-US" altLang="zh-CN"/>
              <a:t>) </a:t>
            </a:r>
            <a:r>
              <a:rPr lang="zh-CN" altLang="zh-CN"/>
              <a:t>语句</a:t>
            </a:r>
            <a:endParaRPr lang="en-US" altLang="zh-CN"/>
          </a:p>
        </p:txBody>
      </p:sp>
      <p:sp>
        <p:nvSpPr>
          <p:cNvPr id="1331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331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3317"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 name="矩形 6"/>
          <p:cNvSpPr>
            <a:spLocks noChangeArrowheads="1"/>
          </p:cNvSpPr>
          <p:nvPr/>
        </p:nvSpPr>
        <p:spPr bwMode="auto">
          <a:xfrm>
            <a:off x="4214813" y="2000250"/>
            <a:ext cx="1214437" cy="500063"/>
          </a:xfrm>
          <a:prstGeom prst="rect">
            <a:avLst/>
          </a:prstGeom>
          <a:noFill/>
          <a:ln w="38100"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 name="线形标注 2 8"/>
          <p:cNvSpPr/>
          <p:nvPr/>
        </p:nvSpPr>
        <p:spPr bwMode="auto">
          <a:xfrm>
            <a:off x="1643063" y="3500438"/>
            <a:ext cx="4500562" cy="1000125"/>
          </a:xfrm>
          <a:prstGeom prst="borderCallout2">
            <a:avLst>
              <a:gd name="adj1" fmla="val 2245"/>
              <a:gd name="adj2" fmla="val 13352"/>
              <a:gd name="adj3" fmla="val -60741"/>
              <a:gd name="adj4" fmla="val 29042"/>
              <a:gd name="adj5" fmla="val -100708"/>
              <a:gd name="adj6" fmla="val 55458"/>
            </a:avLst>
          </a:prstGeom>
          <a:solidFill>
            <a:schemeClr val="accent1"/>
          </a:solidFill>
          <a:ln w="38100" algn="ctr">
            <a:solidFill>
              <a:srgbClr val="FF0000"/>
            </a:solidFill>
            <a:miter lim="800000"/>
          </a:ln>
        </p:spPr>
        <p:txBody>
          <a:bodyPr wrap="none"/>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en-US" sz="2800">
                <a:solidFill>
                  <a:srgbClr val="0000CC"/>
                </a:solidFill>
                <a:latin typeface="Arial" panose="020B0604020202020204" pitchFamily="34" charset="0"/>
              </a:rPr>
              <a:t>“真”时</a:t>
            </a:r>
            <a:r>
              <a:rPr lang="zh-CN" altLang="zh-CN" sz="2800">
                <a:solidFill>
                  <a:srgbClr val="0000CC"/>
                </a:solidFill>
                <a:latin typeface="Arial" panose="020B0604020202020204" pitchFamily="34" charset="0"/>
              </a:rPr>
              <a:t>执行循环体语句</a:t>
            </a:r>
            <a:endParaRPr lang="en-US" altLang="zh-CN" sz="2800">
              <a:solidFill>
                <a:srgbClr val="0000CC"/>
              </a:solidFill>
              <a:latin typeface="Arial" panose="020B0604020202020204" pitchFamily="34" charset="0"/>
            </a:endParaRPr>
          </a:p>
          <a:p>
            <a:pPr eaLnBrk="1" hangingPunct="1">
              <a:lnSpc>
                <a:spcPct val="100000"/>
              </a:lnSpc>
              <a:spcBef>
                <a:spcPct val="0"/>
              </a:spcBef>
              <a:buFontTx/>
              <a:buNone/>
            </a:pPr>
            <a:r>
              <a:rPr lang="zh-CN" altLang="en-US" sz="2800">
                <a:solidFill>
                  <a:srgbClr val="0000CC"/>
                </a:solidFill>
                <a:latin typeface="Arial" panose="020B0604020202020204" pitchFamily="34" charset="0"/>
              </a:rPr>
              <a:t>“假”时不执行</a:t>
            </a:r>
            <a:endParaRPr lang="zh-CN" altLang="en-US" sz="2800" b="0">
              <a:latin typeface="Arial" panose="020B0604020202020204" pitchFamily="34" charset="0"/>
            </a:endParaRPr>
          </a:p>
        </p:txBody>
      </p:sp>
      <p:sp>
        <p:nvSpPr>
          <p:cNvPr id="10" name="TextBox 9"/>
          <p:cNvSpPr txBox="1">
            <a:spLocks noChangeArrowheads="1"/>
          </p:cNvSpPr>
          <p:nvPr/>
        </p:nvSpPr>
        <p:spPr bwMode="auto">
          <a:xfrm>
            <a:off x="4429125" y="2714625"/>
            <a:ext cx="3000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zh-CN" sz="2800">
                <a:solidFill>
                  <a:srgbClr val="0000CC"/>
                </a:solidFill>
                <a:latin typeface="Arial" panose="020B0604020202020204" pitchFamily="34" charset="0"/>
              </a:rPr>
              <a:t>循环条件表达式</a:t>
            </a:r>
            <a:endParaRPr lang="zh-CN" altLang="en-US" sz="2800">
              <a:solidFill>
                <a:srgbClr val="0000CC"/>
              </a:solidFill>
              <a:latin typeface="Arial" panose="020B0604020202020204" pitchFamily="34" charset="0"/>
            </a:endParaRPr>
          </a:p>
        </p:txBody>
      </p:sp>
      <p:sp>
        <p:nvSpPr>
          <p:cNvPr id="13" name="TextBox 12"/>
          <p:cNvSpPr txBox="1">
            <a:spLocks noChangeArrowheads="1"/>
          </p:cNvSpPr>
          <p:nvPr/>
        </p:nvSpPr>
        <p:spPr bwMode="auto">
          <a:xfrm>
            <a:off x="714375" y="5000625"/>
            <a:ext cx="74295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a:solidFill>
                  <a:srgbClr val="9D138D"/>
                </a:solidFill>
                <a:latin typeface="Arial" panose="020B0604020202020204" pitchFamily="34" charset="0"/>
              </a:rPr>
              <a:t>while</a:t>
            </a:r>
            <a:r>
              <a:rPr lang="zh-CN" altLang="zh-CN">
                <a:solidFill>
                  <a:srgbClr val="9D138D"/>
                </a:solidFill>
                <a:latin typeface="Arial" panose="020B0604020202020204" pitchFamily="34" charset="0"/>
              </a:rPr>
              <a:t>循环的特点是：</a:t>
            </a:r>
            <a:endParaRPr lang="en-US" altLang="zh-CN">
              <a:solidFill>
                <a:srgbClr val="9D138D"/>
              </a:solidFill>
              <a:latin typeface="Arial" panose="020B0604020202020204" pitchFamily="34" charset="0"/>
            </a:endParaRPr>
          </a:p>
          <a:p>
            <a:pPr eaLnBrk="1" hangingPunct="1">
              <a:lnSpc>
                <a:spcPct val="100000"/>
              </a:lnSpc>
              <a:spcBef>
                <a:spcPct val="0"/>
              </a:spcBef>
              <a:buFontTx/>
              <a:buNone/>
            </a:pPr>
            <a:r>
              <a:rPr lang="zh-CN" altLang="zh-CN">
                <a:solidFill>
                  <a:srgbClr val="9D138D"/>
                </a:solidFill>
                <a:latin typeface="Arial" panose="020B0604020202020204" pitchFamily="34" charset="0"/>
              </a:rPr>
              <a:t>先判断条件表达式，后执行循环体语句</a:t>
            </a:r>
            <a:endParaRPr lang="zh-CN" altLang="en-US">
              <a:solidFill>
                <a:srgbClr val="9D138D"/>
              </a:solidFill>
              <a:latin typeface="Arial" panose="020B0604020202020204" pitchFamily="34" charset="0"/>
            </a:endParaRPr>
          </a:p>
        </p:txBody>
      </p:sp>
      <p:pic>
        <p:nvPicPr>
          <p:cNvPr id="13322" name="图片 10" descr="Untitled.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linds(horizontal)">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P spid="13" grpId="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3"/>
          <p:cNvSpPr>
            <a:spLocks noGrp="1" noChangeArrowheads="1"/>
          </p:cNvSpPr>
          <p:nvPr>
            <p:ph type="body" idx="1"/>
          </p:nvPr>
        </p:nvSpPr>
        <p:spPr>
          <a:xfrm>
            <a:off x="500063" y="500063"/>
            <a:ext cx="8215312" cy="6000750"/>
          </a:xfrm>
        </p:spPr>
        <p:txBody>
          <a:bodyPr/>
          <a:lstStyle/>
          <a:p>
            <a:r>
              <a:rPr lang="zh-CN" altLang="zh-CN"/>
              <a:t>解题思路：问题的关键有两个：</a:t>
            </a:r>
            <a:endParaRPr lang="zh-CN" altLang="zh-CN"/>
          </a:p>
          <a:p>
            <a:pPr lvl="1">
              <a:buFont typeface="Wingdings" panose="05000000000000000000" pitchFamily="2" charset="2"/>
              <a:buNone/>
            </a:pPr>
            <a:r>
              <a:rPr lang="en-US" altLang="zh-CN"/>
              <a:t> (1) </a:t>
            </a:r>
            <a:r>
              <a:rPr lang="zh-CN" altLang="zh-CN"/>
              <a:t>决定哪些字符不需要改变，哪些字符需要改变，如果需要改变，应改为哪个字符</a:t>
            </a:r>
            <a:endParaRPr lang="en-US" altLang="zh-CN"/>
          </a:p>
          <a:p>
            <a:pPr lvl="1"/>
            <a:r>
              <a:rPr lang="zh-CN" altLang="zh-CN"/>
              <a:t>处理的方法是：输入一个字符给字符变量</a:t>
            </a:r>
            <a:r>
              <a:rPr lang="en-US" altLang="zh-CN"/>
              <a:t>c</a:t>
            </a:r>
            <a:r>
              <a:rPr lang="zh-CN" altLang="zh-CN"/>
              <a:t>，先判定它是否字母</a:t>
            </a:r>
            <a:r>
              <a:rPr lang="en-US" altLang="zh-CN"/>
              <a:t>(</a:t>
            </a:r>
            <a:r>
              <a:rPr lang="zh-CN" altLang="zh-CN"/>
              <a:t>包括大小写</a:t>
            </a:r>
            <a:r>
              <a:rPr lang="en-US" altLang="zh-CN"/>
              <a:t>)</a:t>
            </a:r>
            <a:r>
              <a:rPr lang="zh-CN" altLang="zh-CN"/>
              <a:t>，若不是字母，不改变</a:t>
            </a:r>
            <a:r>
              <a:rPr lang="en-US" altLang="zh-CN"/>
              <a:t>c</a:t>
            </a:r>
            <a:r>
              <a:rPr lang="zh-CN" altLang="zh-CN"/>
              <a:t>的值；若是字母，则还要检查它是否</a:t>
            </a:r>
            <a:r>
              <a:rPr lang="en-US" altLang="zh-CN"/>
              <a:t>’W’</a:t>
            </a:r>
            <a:r>
              <a:rPr lang="zh-CN" altLang="zh-CN"/>
              <a:t>到</a:t>
            </a:r>
            <a:r>
              <a:rPr lang="en-US" altLang="zh-CN"/>
              <a:t>’Z’</a:t>
            </a:r>
            <a:r>
              <a:rPr lang="zh-CN" altLang="zh-CN"/>
              <a:t>的范围内</a:t>
            </a:r>
            <a:r>
              <a:rPr lang="en-US" altLang="zh-CN"/>
              <a:t>(</a:t>
            </a:r>
            <a:r>
              <a:rPr lang="zh-CN" altLang="zh-CN"/>
              <a:t>包括大小写字母</a:t>
            </a:r>
            <a:r>
              <a:rPr lang="en-US" altLang="zh-CN"/>
              <a:t>)</a:t>
            </a:r>
            <a:r>
              <a:rPr lang="zh-CN" altLang="zh-CN"/>
              <a:t>。如不在此范围内，则使变量</a:t>
            </a:r>
            <a:r>
              <a:rPr lang="en-US" altLang="zh-CN"/>
              <a:t>c</a:t>
            </a:r>
            <a:r>
              <a:rPr lang="zh-CN" altLang="zh-CN"/>
              <a:t>的值改变为其后第</a:t>
            </a:r>
            <a:r>
              <a:rPr lang="en-US" altLang="zh-CN"/>
              <a:t>4</a:t>
            </a:r>
            <a:r>
              <a:rPr lang="zh-CN" altLang="zh-CN"/>
              <a:t>个字母。如果在</a:t>
            </a:r>
            <a:r>
              <a:rPr lang="en-US" altLang="zh-CN"/>
              <a:t>’W’</a:t>
            </a:r>
            <a:r>
              <a:rPr lang="zh-CN" altLang="zh-CN"/>
              <a:t>到</a:t>
            </a:r>
            <a:r>
              <a:rPr lang="en-US" altLang="zh-CN"/>
              <a:t>’Z’</a:t>
            </a:r>
            <a:r>
              <a:rPr lang="zh-CN" altLang="zh-CN"/>
              <a:t>的范围内，则应将它转换为</a:t>
            </a:r>
            <a:r>
              <a:rPr lang="en-US" altLang="zh-CN"/>
              <a:t>A</a:t>
            </a:r>
            <a:r>
              <a:rPr lang="zh-CN" altLang="zh-CN"/>
              <a:t>～</a:t>
            </a:r>
            <a:r>
              <a:rPr lang="en-US" altLang="zh-CN"/>
              <a:t>D(</a:t>
            </a:r>
            <a:r>
              <a:rPr lang="zh-CN" altLang="zh-CN"/>
              <a:t>或</a:t>
            </a:r>
            <a:r>
              <a:rPr lang="en-US" altLang="zh-CN"/>
              <a:t>a</a:t>
            </a:r>
            <a:r>
              <a:rPr lang="zh-CN" altLang="zh-CN"/>
              <a:t>～</a:t>
            </a:r>
            <a:r>
              <a:rPr lang="en-US" altLang="zh-CN"/>
              <a:t>d)</a:t>
            </a:r>
            <a:r>
              <a:rPr lang="zh-CN" altLang="zh-CN"/>
              <a:t>之一的字母。</a:t>
            </a:r>
            <a:endParaRPr lang="en-US" altLang="zh-CN"/>
          </a:p>
        </p:txBody>
      </p:sp>
      <p:sp>
        <p:nvSpPr>
          <p:cNvPr id="10240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240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240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2406"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2407"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2408"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2409"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cxnSp>
        <p:nvCxnSpPr>
          <p:cNvPr id="20" name="直接连接符 19"/>
          <p:cNvCxnSpPr>
            <a:cxnSpLocks noChangeShapeType="1"/>
          </p:cNvCxnSpPr>
          <p:nvPr/>
        </p:nvCxnSpPr>
        <p:spPr bwMode="auto">
          <a:xfrm>
            <a:off x="1357313" y="3357563"/>
            <a:ext cx="5143500" cy="0"/>
          </a:xfrm>
          <a:prstGeom prst="line">
            <a:avLst/>
          </a:prstGeom>
          <a:noFill/>
          <a:ln w="38100" algn="ctr">
            <a:solidFill>
              <a:srgbClr val="FF0000"/>
            </a:solidFill>
            <a:miter lim="800000"/>
          </a:ln>
          <a:extLst>
            <a:ext uri="{909E8E84-426E-40DD-AFC4-6F175D3DCCD1}">
              <a14:hiddenFill xmlns:a14="http://schemas.microsoft.com/office/drawing/2010/main">
                <a:noFill/>
              </a14:hiddenFill>
            </a:ext>
          </a:extLst>
        </p:spPr>
      </p:cxnSp>
      <p:sp>
        <p:nvSpPr>
          <p:cNvPr id="21" name="TextBox 20"/>
          <p:cNvSpPr txBox="1">
            <a:spLocks noChangeArrowheads="1"/>
          </p:cNvSpPr>
          <p:nvPr/>
        </p:nvSpPr>
        <p:spPr bwMode="auto">
          <a:xfrm>
            <a:off x="357188" y="2286000"/>
            <a:ext cx="8358187" cy="58420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a:solidFill>
                  <a:srgbClr val="0000CC"/>
                </a:solidFill>
                <a:latin typeface="Arial" panose="020B0604020202020204" pitchFamily="34" charset="0"/>
              </a:rPr>
              <a:t>if((c&gt;='a' &amp;&amp; c&lt;='z') || (c&gt;='A' &amp;&amp; c&lt;='Z')) </a:t>
            </a:r>
            <a:endParaRPr lang="en-US" altLang="zh-CN">
              <a:solidFill>
                <a:srgbClr val="0000CC"/>
              </a:solidFill>
              <a:latin typeface="Arial" panose="020B0604020202020204" pitchFamily="34" charset="0"/>
            </a:endParaRPr>
          </a:p>
        </p:txBody>
      </p:sp>
      <p:pic>
        <p:nvPicPr>
          <p:cNvPr id="102412" name="图片 11" descr="Untitled.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slide(from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3"/>
          <p:cNvSpPr>
            <a:spLocks noGrp="1" noChangeArrowheads="1"/>
          </p:cNvSpPr>
          <p:nvPr>
            <p:ph type="body" idx="1"/>
          </p:nvPr>
        </p:nvSpPr>
        <p:spPr>
          <a:xfrm>
            <a:off x="500063" y="500063"/>
            <a:ext cx="8215312" cy="6000750"/>
          </a:xfrm>
        </p:spPr>
        <p:txBody>
          <a:bodyPr/>
          <a:lstStyle/>
          <a:p>
            <a:r>
              <a:rPr lang="zh-CN" altLang="zh-CN"/>
              <a:t>解题思路：问题的关键有两个：</a:t>
            </a:r>
            <a:endParaRPr lang="zh-CN" altLang="zh-CN"/>
          </a:p>
          <a:p>
            <a:pPr lvl="1">
              <a:buFont typeface="Wingdings" panose="05000000000000000000" pitchFamily="2" charset="2"/>
              <a:buNone/>
            </a:pPr>
            <a:r>
              <a:rPr lang="en-US" altLang="zh-CN"/>
              <a:t> (1) </a:t>
            </a:r>
            <a:r>
              <a:rPr lang="zh-CN" altLang="zh-CN"/>
              <a:t>决定哪些字符不需要改变，哪些字符需要改变，如果需要改变，应改为哪个字符</a:t>
            </a:r>
            <a:endParaRPr lang="en-US" altLang="zh-CN"/>
          </a:p>
          <a:p>
            <a:pPr lvl="1"/>
            <a:r>
              <a:rPr lang="zh-CN" altLang="zh-CN"/>
              <a:t>处理的方法是：输入一个字符给字符变量</a:t>
            </a:r>
            <a:r>
              <a:rPr lang="en-US" altLang="zh-CN"/>
              <a:t>c</a:t>
            </a:r>
            <a:r>
              <a:rPr lang="zh-CN" altLang="zh-CN"/>
              <a:t>，先判定它是否字母</a:t>
            </a:r>
            <a:r>
              <a:rPr lang="en-US" altLang="zh-CN"/>
              <a:t>(</a:t>
            </a:r>
            <a:r>
              <a:rPr lang="zh-CN" altLang="zh-CN"/>
              <a:t>包括大小写</a:t>
            </a:r>
            <a:r>
              <a:rPr lang="en-US" altLang="zh-CN"/>
              <a:t>)</a:t>
            </a:r>
            <a:r>
              <a:rPr lang="zh-CN" altLang="zh-CN"/>
              <a:t>，若不是字母，不改变</a:t>
            </a:r>
            <a:r>
              <a:rPr lang="en-US" altLang="zh-CN"/>
              <a:t>c</a:t>
            </a:r>
            <a:r>
              <a:rPr lang="zh-CN" altLang="zh-CN"/>
              <a:t>的值；若是字母，则还要检查它是否</a:t>
            </a:r>
            <a:r>
              <a:rPr lang="en-US" altLang="zh-CN"/>
              <a:t>’W’</a:t>
            </a:r>
            <a:r>
              <a:rPr lang="zh-CN" altLang="zh-CN"/>
              <a:t>到</a:t>
            </a:r>
            <a:r>
              <a:rPr lang="en-US" altLang="zh-CN"/>
              <a:t>’Z’</a:t>
            </a:r>
            <a:r>
              <a:rPr lang="zh-CN" altLang="zh-CN"/>
              <a:t>的范围内</a:t>
            </a:r>
            <a:r>
              <a:rPr lang="en-US" altLang="zh-CN"/>
              <a:t>(</a:t>
            </a:r>
            <a:r>
              <a:rPr lang="zh-CN" altLang="zh-CN"/>
              <a:t>包括大小写字母</a:t>
            </a:r>
            <a:r>
              <a:rPr lang="en-US" altLang="zh-CN"/>
              <a:t>)</a:t>
            </a:r>
            <a:r>
              <a:rPr lang="zh-CN" altLang="zh-CN"/>
              <a:t>。如不在此范围内，则使变量</a:t>
            </a:r>
            <a:r>
              <a:rPr lang="en-US" altLang="zh-CN"/>
              <a:t>c</a:t>
            </a:r>
            <a:r>
              <a:rPr lang="zh-CN" altLang="zh-CN"/>
              <a:t>的值改变为其后第</a:t>
            </a:r>
            <a:r>
              <a:rPr lang="en-US" altLang="zh-CN"/>
              <a:t>4</a:t>
            </a:r>
            <a:r>
              <a:rPr lang="zh-CN" altLang="zh-CN"/>
              <a:t>个字母。如果在</a:t>
            </a:r>
            <a:r>
              <a:rPr lang="en-US" altLang="zh-CN"/>
              <a:t>’W’</a:t>
            </a:r>
            <a:r>
              <a:rPr lang="zh-CN" altLang="zh-CN"/>
              <a:t>到</a:t>
            </a:r>
            <a:r>
              <a:rPr lang="en-US" altLang="zh-CN"/>
              <a:t>’Z’</a:t>
            </a:r>
            <a:r>
              <a:rPr lang="zh-CN" altLang="zh-CN"/>
              <a:t>的范围内，则应将它转换为</a:t>
            </a:r>
            <a:r>
              <a:rPr lang="en-US" altLang="zh-CN"/>
              <a:t>A</a:t>
            </a:r>
            <a:r>
              <a:rPr lang="zh-CN" altLang="zh-CN"/>
              <a:t>～</a:t>
            </a:r>
            <a:r>
              <a:rPr lang="en-US" altLang="zh-CN"/>
              <a:t>D(</a:t>
            </a:r>
            <a:r>
              <a:rPr lang="zh-CN" altLang="zh-CN"/>
              <a:t>或</a:t>
            </a:r>
            <a:r>
              <a:rPr lang="en-US" altLang="zh-CN"/>
              <a:t>a</a:t>
            </a:r>
            <a:r>
              <a:rPr lang="zh-CN" altLang="zh-CN"/>
              <a:t>～</a:t>
            </a:r>
            <a:r>
              <a:rPr lang="en-US" altLang="zh-CN"/>
              <a:t>d)</a:t>
            </a:r>
            <a:r>
              <a:rPr lang="zh-CN" altLang="zh-CN"/>
              <a:t>之一的字母。</a:t>
            </a:r>
            <a:endParaRPr lang="en-US" altLang="zh-CN"/>
          </a:p>
        </p:txBody>
      </p:sp>
      <p:sp>
        <p:nvSpPr>
          <p:cNvPr id="10342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342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3429"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3430"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3431"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3432"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3433"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cxnSp>
        <p:nvCxnSpPr>
          <p:cNvPr id="20" name="直接连接符 19"/>
          <p:cNvCxnSpPr>
            <a:cxnSpLocks noChangeShapeType="1"/>
          </p:cNvCxnSpPr>
          <p:nvPr/>
        </p:nvCxnSpPr>
        <p:spPr bwMode="auto">
          <a:xfrm>
            <a:off x="1714500" y="4357688"/>
            <a:ext cx="5715000" cy="0"/>
          </a:xfrm>
          <a:prstGeom prst="line">
            <a:avLst/>
          </a:prstGeom>
          <a:noFill/>
          <a:ln w="38100" algn="ctr">
            <a:solidFill>
              <a:srgbClr val="FF0000"/>
            </a:solidFill>
            <a:miter lim="800000"/>
          </a:ln>
          <a:extLst>
            <a:ext uri="{909E8E84-426E-40DD-AFC4-6F175D3DCCD1}">
              <a14:hiddenFill xmlns:a14="http://schemas.microsoft.com/office/drawing/2010/main">
                <a:noFill/>
              </a14:hiddenFill>
            </a:ext>
          </a:extLst>
        </p:spPr>
      </p:cxnSp>
      <p:sp>
        <p:nvSpPr>
          <p:cNvPr id="21" name="TextBox 20"/>
          <p:cNvSpPr txBox="1">
            <a:spLocks noChangeArrowheads="1"/>
          </p:cNvSpPr>
          <p:nvPr/>
        </p:nvSpPr>
        <p:spPr bwMode="auto">
          <a:xfrm>
            <a:off x="642938" y="2286000"/>
            <a:ext cx="8001000" cy="157003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a:solidFill>
                  <a:srgbClr val="0000CC"/>
                </a:solidFill>
                <a:latin typeface="Arial" panose="020B0604020202020204" pitchFamily="34" charset="0"/>
              </a:rPr>
              <a:t>if(c&gt;='W' &amp;&amp; c&lt;='Z' || c&gt;='w' &amp;&amp; c&lt;='z')   </a:t>
            </a:r>
            <a:endParaRPr lang="en-US" altLang="zh-CN">
              <a:solidFill>
                <a:srgbClr val="0000CC"/>
              </a:solidFill>
              <a:latin typeface="Arial" panose="020B0604020202020204" pitchFamily="34" charset="0"/>
            </a:endParaRPr>
          </a:p>
          <a:p>
            <a:pPr eaLnBrk="1" hangingPunct="1">
              <a:lnSpc>
                <a:spcPct val="100000"/>
              </a:lnSpc>
              <a:spcBef>
                <a:spcPct val="0"/>
              </a:spcBef>
              <a:buFontTx/>
              <a:buNone/>
            </a:pPr>
            <a:r>
              <a:rPr lang="en-US" altLang="zh-CN">
                <a:solidFill>
                  <a:srgbClr val="0000CC"/>
                </a:solidFill>
                <a:latin typeface="Arial" panose="020B0604020202020204" pitchFamily="34" charset="0"/>
              </a:rPr>
              <a:t>     c=c+4-26;</a:t>
            </a:r>
            <a:endParaRPr lang="en-US" altLang="zh-CN">
              <a:solidFill>
                <a:srgbClr val="0000CC"/>
              </a:solidFill>
              <a:latin typeface="Arial" panose="020B0604020202020204" pitchFamily="34" charset="0"/>
            </a:endParaRPr>
          </a:p>
          <a:p>
            <a:pPr eaLnBrk="1" hangingPunct="1">
              <a:lnSpc>
                <a:spcPct val="100000"/>
              </a:lnSpc>
              <a:spcBef>
                <a:spcPct val="0"/>
              </a:spcBef>
              <a:buFontTx/>
              <a:buNone/>
            </a:pPr>
            <a:r>
              <a:rPr lang="en-US" altLang="zh-CN">
                <a:solidFill>
                  <a:srgbClr val="0000CC"/>
                </a:solidFill>
                <a:latin typeface="Arial" panose="020B0604020202020204" pitchFamily="34" charset="0"/>
              </a:rPr>
              <a:t>else  c=c+4;</a:t>
            </a:r>
            <a:endParaRPr lang="en-US" altLang="zh-CN">
              <a:solidFill>
                <a:srgbClr val="0000CC"/>
              </a:solidFill>
              <a:latin typeface="Arial" panose="020B0604020202020204" pitchFamily="34" charset="0"/>
            </a:endParaRPr>
          </a:p>
        </p:txBody>
      </p:sp>
      <p:pic>
        <p:nvPicPr>
          <p:cNvPr id="103436" name="图片 11" descr="Untitled.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slide(from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3"/>
          <p:cNvSpPr>
            <a:spLocks noGrp="1" noChangeArrowheads="1"/>
          </p:cNvSpPr>
          <p:nvPr>
            <p:ph type="body" idx="1"/>
          </p:nvPr>
        </p:nvSpPr>
        <p:spPr>
          <a:xfrm>
            <a:off x="500063" y="500063"/>
            <a:ext cx="8215312" cy="4500562"/>
          </a:xfrm>
        </p:spPr>
        <p:txBody>
          <a:bodyPr/>
          <a:lstStyle/>
          <a:p>
            <a:r>
              <a:rPr lang="zh-CN" altLang="zh-CN"/>
              <a:t>解题思路：问题的关键有两个：</a:t>
            </a:r>
            <a:endParaRPr lang="zh-CN" altLang="zh-CN"/>
          </a:p>
          <a:p>
            <a:pPr lvl="1">
              <a:buFont typeface="Wingdings" panose="05000000000000000000" pitchFamily="2" charset="2"/>
              <a:buNone/>
            </a:pPr>
            <a:r>
              <a:rPr lang="en-US" altLang="zh-CN"/>
              <a:t> (2) </a:t>
            </a:r>
            <a:r>
              <a:rPr lang="zh-CN" altLang="zh-CN"/>
              <a:t>怎样使</a:t>
            </a:r>
            <a:r>
              <a:rPr lang="en-US" altLang="zh-CN"/>
              <a:t>c</a:t>
            </a:r>
            <a:r>
              <a:rPr lang="zh-CN" altLang="zh-CN"/>
              <a:t>改变为所指定的字母？</a:t>
            </a:r>
            <a:endParaRPr lang="en-US" altLang="zh-CN"/>
          </a:p>
          <a:p>
            <a:pPr lvl="1"/>
            <a:r>
              <a:rPr lang="zh-CN" altLang="zh-CN"/>
              <a:t>办法是改变它的</a:t>
            </a:r>
            <a:r>
              <a:rPr lang="en-US" altLang="zh-CN"/>
              <a:t>ASCII</a:t>
            </a:r>
            <a:r>
              <a:rPr lang="zh-CN" altLang="zh-CN"/>
              <a:t>值</a:t>
            </a:r>
            <a:endParaRPr lang="en-US" altLang="zh-CN"/>
          </a:p>
          <a:p>
            <a:pPr lvl="1"/>
            <a:r>
              <a:rPr lang="zh-CN" altLang="zh-CN"/>
              <a:t>例如字符变量</a:t>
            </a:r>
            <a:r>
              <a:rPr lang="en-US" altLang="zh-CN"/>
              <a:t>c</a:t>
            </a:r>
            <a:r>
              <a:rPr lang="zh-CN" altLang="zh-CN"/>
              <a:t>的原值是大写字母</a:t>
            </a:r>
            <a:r>
              <a:rPr lang="en-US" altLang="zh-CN"/>
              <a:t>’A’</a:t>
            </a:r>
            <a:r>
              <a:rPr lang="zh-CN" altLang="zh-CN"/>
              <a:t>，想使</a:t>
            </a:r>
            <a:r>
              <a:rPr lang="en-US" altLang="zh-CN"/>
              <a:t>c</a:t>
            </a:r>
            <a:r>
              <a:rPr lang="zh-CN" altLang="zh-CN"/>
              <a:t>的值改变为</a:t>
            </a:r>
            <a:r>
              <a:rPr lang="en-US" altLang="zh-CN"/>
              <a:t>’E’</a:t>
            </a:r>
            <a:r>
              <a:rPr lang="zh-CN" altLang="zh-CN"/>
              <a:t>，只需执行“</a:t>
            </a:r>
            <a:r>
              <a:rPr lang="en-US" altLang="zh-CN"/>
              <a:t>c=c+4</a:t>
            </a:r>
            <a:r>
              <a:rPr lang="zh-CN" altLang="zh-CN"/>
              <a:t>”即可，因为</a:t>
            </a:r>
            <a:r>
              <a:rPr lang="en-US" altLang="zh-CN"/>
              <a:t>’A’</a:t>
            </a:r>
            <a:r>
              <a:rPr lang="zh-CN" altLang="zh-CN"/>
              <a:t>的</a:t>
            </a:r>
            <a:r>
              <a:rPr lang="en-US" altLang="zh-CN"/>
              <a:t>ASCII</a:t>
            </a:r>
            <a:r>
              <a:rPr lang="zh-CN" altLang="zh-CN"/>
              <a:t>值为</a:t>
            </a:r>
            <a:r>
              <a:rPr lang="en-US" altLang="zh-CN"/>
              <a:t>65</a:t>
            </a:r>
            <a:r>
              <a:rPr lang="zh-CN" altLang="zh-CN"/>
              <a:t>，而</a:t>
            </a:r>
            <a:r>
              <a:rPr lang="en-US" altLang="zh-CN"/>
              <a:t>’E’ </a:t>
            </a:r>
            <a:r>
              <a:rPr lang="zh-CN" altLang="zh-CN"/>
              <a:t>的</a:t>
            </a:r>
            <a:r>
              <a:rPr lang="en-US" altLang="zh-CN"/>
              <a:t>ASCII</a:t>
            </a:r>
            <a:r>
              <a:rPr lang="zh-CN" altLang="zh-CN"/>
              <a:t>值为</a:t>
            </a:r>
            <a:r>
              <a:rPr lang="en-US" altLang="zh-CN"/>
              <a:t>69</a:t>
            </a:r>
            <a:r>
              <a:rPr lang="zh-CN" altLang="zh-CN"/>
              <a:t>，二者相差</a:t>
            </a:r>
            <a:r>
              <a:rPr lang="en-US" altLang="zh-CN"/>
              <a:t>4</a:t>
            </a:r>
            <a:endParaRPr lang="en-US" altLang="zh-CN"/>
          </a:p>
        </p:txBody>
      </p:sp>
      <p:sp>
        <p:nvSpPr>
          <p:cNvPr id="10445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445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4453"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4454"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4455"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4456"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4457"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pic>
        <p:nvPicPr>
          <p:cNvPr id="104458" name="图片 9" descr="Untitled.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3970">
                                            <p:txEl>
                                              <p:pRg st="2" end="2"/>
                                            </p:txEl>
                                          </p:spTgt>
                                        </p:tgtEl>
                                        <p:attrNameLst>
                                          <p:attrName>style.visibility</p:attrName>
                                        </p:attrNameLst>
                                      </p:cBhvr>
                                      <p:to>
                                        <p:strVal val="visible"/>
                                      </p:to>
                                    </p:set>
                                    <p:animEffect transition="in" filter="blinds(horizontal)">
                                      <p:cBhvr>
                                        <p:cTn id="7" dur="500"/>
                                        <p:tgtEl>
                                          <p:spTgt spid="8397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3970">
                                            <p:txEl>
                                              <p:pRg st="3" end="3"/>
                                            </p:txEl>
                                          </p:spTgt>
                                        </p:tgtEl>
                                        <p:attrNameLst>
                                          <p:attrName>style.visibility</p:attrName>
                                        </p:attrNameLst>
                                      </p:cBhvr>
                                      <p:to>
                                        <p:strVal val="visible"/>
                                      </p:to>
                                    </p:set>
                                    <p:animEffect transition="in" filter="blinds(horizontal)">
                                      <p:cBhvr>
                                        <p:cTn id="12" dur="500"/>
                                        <p:tgtEl>
                                          <p:spTgt spid="839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3"/>
          <p:cNvSpPr>
            <a:spLocks noGrp="1" noChangeArrowheads="1"/>
          </p:cNvSpPr>
          <p:nvPr>
            <p:ph type="body" idx="1"/>
          </p:nvPr>
        </p:nvSpPr>
        <p:spPr>
          <a:xfrm>
            <a:off x="500063" y="285750"/>
            <a:ext cx="8215312" cy="6286500"/>
          </a:xfrm>
        </p:spPr>
        <p:txBody>
          <a:bodyPr/>
          <a:lstStyle/>
          <a:p>
            <a:pPr>
              <a:lnSpc>
                <a:spcPts val="3000"/>
              </a:lnSpc>
              <a:buFont typeface="Wingdings" panose="05000000000000000000" pitchFamily="2" charset="2"/>
              <a:buNone/>
            </a:pPr>
            <a:r>
              <a:rPr lang="en-US" altLang="zh-CN" sz="2800"/>
              <a:t>char c;</a:t>
            </a:r>
            <a:endParaRPr lang="zh-CN" altLang="zh-CN" sz="2800"/>
          </a:p>
          <a:p>
            <a:pPr>
              <a:lnSpc>
                <a:spcPts val="3000"/>
              </a:lnSpc>
              <a:buFont typeface="Wingdings" panose="05000000000000000000" pitchFamily="2" charset="2"/>
              <a:buNone/>
            </a:pPr>
            <a:r>
              <a:rPr lang="en-US" altLang="zh-CN" sz="2800"/>
              <a:t>c=getchar();                                          </a:t>
            </a:r>
            <a:endParaRPr lang="zh-CN" altLang="zh-CN" sz="2800"/>
          </a:p>
          <a:p>
            <a:pPr>
              <a:lnSpc>
                <a:spcPts val="3000"/>
              </a:lnSpc>
              <a:buFont typeface="Wingdings" panose="05000000000000000000" pitchFamily="2" charset="2"/>
              <a:buNone/>
            </a:pPr>
            <a:r>
              <a:rPr lang="en-US" altLang="zh-CN" sz="2800"/>
              <a:t>while(c!=‘\n’)   </a:t>
            </a:r>
            <a:endParaRPr lang="zh-CN" altLang="zh-CN" sz="2800"/>
          </a:p>
          <a:p>
            <a:pPr>
              <a:lnSpc>
                <a:spcPts val="3000"/>
              </a:lnSpc>
              <a:buFont typeface="Wingdings" panose="05000000000000000000" pitchFamily="2" charset="2"/>
              <a:buNone/>
            </a:pPr>
            <a:r>
              <a:rPr lang="en-US" altLang="zh-CN" sz="2800"/>
              <a:t>{ if((c&gt;=‘a’ &amp;&amp; c&lt;=‘z’) || (c&gt;=‘A’ &amp;&amp;  </a:t>
            </a:r>
            <a:endParaRPr lang="en-US" altLang="zh-CN" sz="2800"/>
          </a:p>
          <a:p>
            <a:pPr>
              <a:lnSpc>
                <a:spcPts val="3000"/>
              </a:lnSpc>
              <a:buFont typeface="Wingdings" panose="05000000000000000000" pitchFamily="2" charset="2"/>
              <a:buNone/>
            </a:pPr>
            <a:r>
              <a:rPr lang="en-US" altLang="zh-CN" sz="2800"/>
              <a:t>                                                 c&lt;=‘Z’)) </a:t>
            </a:r>
            <a:endParaRPr lang="zh-CN" altLang="zh-CN" sz="2800"/>
          </a:p>
          <a:p>
            <a:pPr>
              <a:lnSpc>
                <a:spcPts val="3000"/>
              </a:lnSpc>
              <a:buFont typeface="Wingdings" panose="05000000000000000000" pitchFamily="2" charset="2"/>
              <a:buNone/>
            </a:pPr>
            <a:r>
              <a:rPr lang="en-US" altLang="zh-CN" sz="2800"/>
              <a:t>     { if(c&gt;='W' &amp;&amp; c&lt;='Z' || c&gt;='w' &amp;&amp; </a:t>
            </a:r>
            <a:endParaRPr lang="en-US" altLang="zh-CN" sz="2800"/>
          </a:p>
          <a:p>
            <a:pPr>
              <a:lnSpc>
                <a:spcPts val="3000"/>
              </a:lnSpc>
              <a:buFont typeface="Wingdings" panose="05000000000000000000" pitchFamily="2" charset="2"/>
              <a:buNone/>
            </a:pPr>
            <a:r>
              <a:rPr lang="en-US" altLang="zh-CN" sz="2800"/>
              <a:t>                                                   c&lt;='z') </a:t>
            </a:r>
            <a:endParaRPr lang="en-US" altLang="zh-CN" sz="2800"/>
          </a:p>
          <a:p>
            <a:pPr>
              <a:lnSpc>
                <a:spcPts val="3000"/>
              </a:lnSpc>
              <a:buFont typeface="Wingdings" panose="05000000000000000000" pitchFamily="2" charset="2"/>
              <a:buNone/>
            </a:pPr>
            <a:r>
              <a:rPr lang="en-US" altLang="zh-CN" sz="2800"/>
              <a:t>            c=c-22;   </a:t>
            </a:r>
            <a:endParaRPr lang="zh-CN" altLang="zh-CN" sz="2800"/>
          </a:p>
          <a:p>
            <a:pPr>
              <a:lnSpc>
                <a:spcPts val="3000"/>
              </a:lnSpc>
              <a:buFont typeface="Wingdings" panose="05000000000000000000" pitchFamily="2" charset="2"/>
              <a:buNone/>
            </a:pPr>
            <a:r>
              <a:rPr lang="en-US" altLang="zh-CN" sz="2800"/>
              <a:t>         else  c=c+4;   </a:t>
            </a:r>
            <a:endParaRPr lang="zh-CN" altLang="zh-CN" sz="2800"/>
          </a:p>
          <a:p>
            <a:pPr>
              <a:lnSpc>
                <a:spcPts val="3000"/>
              </a:lnSpc>
              <a:buFont typeface="Wingdings" panose="05000000000000000000" pitchFamily="2" charset="2"/>
              <a:buNone/>
            </a:pPr>
            <a:r>
              <a:rPr lang="en-US" altLang="zh-CN" sz="2800"/>
              <a:t>	   }</a:t>
            </a:r>
            <a:endParaRPr lang="zh-CN" altLang="zh-CN" sz="2800"/>
          </a:p>
          <a:p>
            <a:pPr>
              <a:lnSpc>
                <a:spcPts val="3000"/>
              </a:lnSpc>
              <a:buFont typeface="Wingdings" panose="05000000000000000000" pitchFamily="2" charset="2"/>
              <a:buNone/>
            </a:pPr>
            <a:r>
              <a:rPr lang="en-US" altLang="zh-CN" sz="2800"/>
              <a:t>     printf("%c",c);                                      </a:t>
            </a:r>
            <a:endParaRPr lang="zh-CN" altLang="zh-CN" sz="2800"/>
          </a:p>
          <a:p>
            <a:pPr>
              <a:lnSpc>
                <a:spcPts val="3000"/>
              </a:lnSpc>
              <a:buFont typeface="Wingdings" panose="05000000000000000000" pitchFamily="2" charset="2"/>
              <a:buNone/>
            </a:pPr>
            <a:r>
              <a:rPr lang="en-US" altLang="zh-CN" sz="2800"/>
              <a:t>     c=getchar(); </a:t>
            </a:r>
            <a:endParaRPr lang="zh-CN" altLang="zh-CN" sz="2800"/>
          </a:p>
          <a:p>
            <a:pPr>
              <a:lnSpc>
                <a:spcPts val="3000"/>
              </a:lnSpc>
              <a:buFont typeface="Wingdings" panose="05000000000000000000" pitchFamily="2" charset="2"/>
              <a:buNone/>
            </a:pPr>
            <a:r>
              <a:rPr lang="en-US" altLang="zh-CN" sz="2800"/>
              <a:t>}</a:t>
            </a:r>
            <a:endParaRPr lang="zh-CN" altLang="zh-CN" sz="2800"/>
          </a:p>
        </p:txBody>
      </p:sp>
      <p:sp>
        <p:nvSpPr>
          <p:cNvPr id="10547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547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5477"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547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5479"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548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5481"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pic>
        <p:nvPicPr>
          <p:cNvPr id="2" name="Picture 2" descr="pic5-1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57813" y="4286250"/>
            <a:ext cx="250983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83" name="图片 11"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67544" y="116632"/>
            <a:ext cx="8162925" cy="762000"/>
          </a:xfrm>
        </p:spPr>
        <p:txBody>
          <a:bodyPr/>
          <a:lstStyle/>
          <a:p>
            <a:pPr>
              <a:tabLst>
                <a:tab pos="5116195" algn="l"/>
              </a:tabLst>
            </a:pPr>
            <a:r>
              <a:rPr lang="zh-CN" altLang="en-US" dirty="0"/>
              <a:t>水仙花数</a:t>
            </a:r>
            <a:endParaRPr lang="zh-CN" altLang="en-US" dirty="0"/>
          </a:p>
        </p:txBody>
      </p:sp>
      <p:sp>
        <p:nvSpPr>
          <p:cNvPr id="122883" name="Rectangle 3"/>
          <p:cNvSpPr>
            <a:spLocks noGrp="1" noChangeArrowheads="1"/>
          </p:cNvSpPr>
          <p:nvPr>
            <p:ph type="body" idx="1"/>
          </p:nvPr>
        </p:nvSpPr>
        <p:spPr>
          <a:xfrm>
            <a:off x="539750" y="908720"/>
            <a:ext cx="8153400" cy="4495800"/>
          </a:xfrm>
        </p:spPr>
        <p:txBody>
          <a:bodyPr/>
          <a:lstStyle/>
          <a:p>
            <a:r>
              <a:rPr lang="zh-CN" altLang="en-US" dirty="0"/>
              <a:t>所谓“水仙花数”是指一个三位数，其各位数字立方和等于该数。 </a:t>
            </a:r>
            <a:endParaRPr lang="en-US" altLang="zh-CN" dirty="0"/>
          </a:p>
          <a:p>
            <a:r>
              <a:rPr lang="zh-CN" altLang="en-US" dirty="0"/>
              <a:t>关键在于求出每一位数字。</a:t>
            </a:r>
            <a:endParaRPr lang="en-US" altLang="zh-CN" dirty="0"/>
          </a:p>
          <a:p>
            <a:pPr lvl="1">
              <a:buFont typeface="Wingdings" panose="05000000000000000000" pitchFamily="2" charset="2"/>
              <a:buNone/>
            </a:pPr>
            <a:r>
              <a:rPr lang="pt-BR" altLang="zh-CN" dirty="0"/>
              <a:t>a=n/100;</a:t>
            </a:r>
            <a:endParaRPr lang="pt-BR" altLang="zh-CN" dirty="0"/>
          </a:p>
          <a:p>
            <a:pPr lvl="1">
              <a:buFont typeface="Wingdings" panose="05000000000000000000" pitchFamily="2" charset="2"/>
              <a:buNone/>
            </a:pPr>
            <a:r>
              <a:rPr lang="pt-BR" altLang="zh-CN" dirty="0"/>
              <a:t>b=(n-a*100)/10;</a:t>
            </a:r>
            <a:endParaRPr lang="pt-BR" altLang="zh-CN" dirty="0"/>
          </a:p>
          <a:p>
            <a:pPr lvl="1">
              <a:buFont typeface="Wingdings" panose="05000000000000000000" pitchFamily="2" charset="2"/>
              <a:buNone/>
            </a:pPr>
            <a:r>
              <a:rPr lang="pt-BR" altLang="zh-CN" dirty="0"/>
              <a:t>c=n%10;</a:t>
            </a:r>
            <a:endParaRPr lang="zh-CN" altLang="en-US" dirty="0"/>
          </a:p>
        </p:txBody>
      </p:sp>
      <p:pic>
        <p:nvPicPr>
          <p:cNvPr id="12595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23783" y="2804078"/>
            <a:ext cx="4405313" cy="405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8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8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8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8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59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ldLvl="2"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zh-CN" altLang="en-US"/>
              <a:t>完数</a:t>
            </a:r>
            <a:endParaRPr lang="zh-CN" altLang="en-US"/>
          </a:p>
        </p:txBody>
      </p:sp>
      <p:sp>
        <p:nvSpPr>
          <p:cNvPr id="99331" name="Rectangle 3"/>
          <p:cNvSpPr>
            <a:spLocks noGrp="1" noChangeArrowheads="1"/>
          </p:cNvSpPr>
          <p:nvPr>
            <p:ph type="body" idx="1"/>
          </p:nvPr>
        </p:nvSpPr>
        <p:spPr/>
        <p:txBody>
          <a:bodyPr/>
          <a:lstStyle/>
          <a:p>
            <a:r>
              <a:rPr lang="zh-CN" altLang="en-US"/>
              <a:t>一个数如果恰好等于它的因子之和，这个数就称为“完数” 。</a:t>
            </a:r>
            <a:endParaRPr lang="zh-CN" altLang="en-US"/>
          </a:p>
          <a:p>
            <a:endParaRPr lang="zh-CN" altLang="en-US"/>
          </a:p>
          <a:p>
            <a:r>
              <a:rPr lang="zh-CN" altLang="en-US"/>
              <a:t>编程找出</a:t>
            </a:r>
            <a:r>
              <a:rPr lang="en-US" altLang="zh-CN"/>
              <a:t>1000</a:t>
            </a:r>
            <a:r>
              <a:rPr lang="zh-CN" altLang="en-US"/>
              <a:t>以内的所有完数。 </a:t>
            </a:r>
            <a:endParaRPr lang="zh-CN" altLang="en-US"/>
          </a:p>
        </p:txBody>
      </p:sp>
    </p:spTree>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a:t>九九乘法表 </a:t>
            </a:r>
            <a:endParaRPr lang="zh-CN" altLang="en-US"/>
          </a:p>
        </p:txBody>
      </p:sp>
      <p:pic>
        <p:nvPicPr>
          <p:cNvPr id="108547"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925" y="2492375"/>
            <a:ext cx="9039225" cy="29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p:txBody>
          <a:bodyPr/>
          <a:lstStyle/>
          <a:p>
            <a:r>
              <a:rPr lang="zh-CN" altLang="en-US"/>
              <a:t>汉诺塔</a:t>
            </a:r>
            <a:endParaRPr lang="zh-CN" altLang="en-US"/>
          </a:p>
        </p:txBody>
      </p:sp>
      <p:sp>
        <p:nvSpPr>
          <p:cNvPr id="1030" name="Rectangle 3"/>
          <p:cNvSpPr>
            <a:spLocks noGrp="1" noChangeArrowheads="1"/>
          </p:cNvSpPr>
          <p:nvPr>
            <p:ph type="body" idx="1"/>
          </p:nvPr>
        </p:nvSpPr>
        <p:spPr/>
        <p:txBody>
          <a:bodyPr/>
          <a:lstStyle/>
          <a:p>
            <a:pPr marL="0" indent="360680">
              <a:buFont typeface="Wingdings" panose="05000000000000000000" pitchFamily="2" charset="2"/>
              <a:buNone/>
            </a:pPr>
            <a:r>
              <a:rPr lang="zh-CN" altLang="en-US" sz="1400"/>
              <a:t>一位</a:t>
            </a:r>
            <a:r>
              <a:rPr lang="zh-CN" altLang="en-US" sz="1400">
                <a:hlinkClick r:id="rId1"/>
              </a:rPr>
              <a:t>法国</a:t>
            </a:r>
            <a:r>
              <a:rPr lang="zh-CN" altLang="en-US" sz="1400"/>
              <a:t>数学家曾编写过一个印度的古老传说：在世界中心贝拿勒斯（在印度北部）的圣庙里，一块黄铜板上插着三根宝石针。印度教的主神梵天在创造世界的时候，在其中一根针上从下到上地穿好了由大到小的</a:t>
            </a:r>
            <a:r>
              <a:rPr lang="en-US" altLang="zh-CN" sz="1400"/>
              <a:t>64</a:t>
            </a:r>
            <a:r>
              <a:rPr lang="zh-CN" altLang="en-US" sz="1400"/>
              <a:t>片金片，这就是所谓的汉诺塔。不论白天黑夜，总有一个僧侣在按照下面的法则移动这些金片：一次只移动一片，不管在哪根针上，小片必须在大片上面。僧侣们预言，当所有的金片都从梵天穿好的那根针上移到另外一根针上时，世界就将在一声霹雳中消灭，而梵塔、庙宇和众生也都将同归于尽。 </a:t>
            </a:r>
            <a:endParaRPr lang="zh-CN" altLang="en-US" sz="1400"/>
          </a:p>
          <a:p>
            <a:pPr marL="0" indent="360680">
              <a:buFont typeface="Wingdings" panose="05000000000000000000" pitchFamily="2" charset="2"/>
              <a:buNone/>
            </a:pPr>
            <a:r>
              <a:rPr lang="zh-CN" altLang="en-US" sz="1400"/>
              <a:t>不管这个传说的可信度有多大，如果考虑一下把</a:t>
            </a:r>
            <a:r>
              <a:rPr lang="en-US" altLang="zh-CN" sz="1400"/>
              <a:t>64</a:t>
            </a:r>
            <a:r>
              <a:rPr lang="zh-CN" altLang="en-US" sz="1400"/>
              <a:t>片金片，由一根针上移到另一根针上，并且始终保持上小下大的顺序。这需要多少次移动呢</a:t>
            </a:r>
            <a:r>
              <a:rPr lang="en-US" altLang="zh-CN" sz="1400"/>
              <a:t>?</a:t>
            </a:r>
            <a:r>
              <a:rPr lang="zh-CN" altLang="en-US" sz="1400"/>
              <a:t>这里需要递归的方法。假设有</a:t>
            </a:r>
            <a:r>
              <a:rPr lang="en-US" altLang="zh-CN" sz="1400"/>
              <a:t>n</a:t>
            </a:r>
            <a:r>
              <a:rPr lang="zh-CN" altLang="en-US" sz="1400"/>
              <a:t>片，移动次数是</a:t>
            </a:r>
            <a:r>
              <a:rPr lang="en-US" altLang="zh-CN" sz="1400"/>
              <a:t>f(n).</a:t>
            </a:r>
            <a:r>
              <a:rPr lang="zh-CN" altLang="en-US" sz="1400"/>
              <a:t>显然</a:t>
            </a:r>
            <a:r>
              <a:rPr lang="en-US" altLang="zh-CN" sz="1400"/>
              <a:t>f⑴=1,f⑵=3,f⑶=7</a:t>
            </a:r>
            <a:r>
              <a:rPr lang="zh-CN" altLang="en-US" sz="1400"/>
              <a:t>，且</a:t>
            </a:r>
            <a:r>
              <a:rPr lang="en-US" altLang="zh-CN" sz="1400"/>
              <a:t>f(k+1</a:t>
            </a:r>
            <a:r>
              <a:rPr lang="zh-CN" altLang="en-US" sz="1400"/>
              <a:t>）</a:t>
            </a:r>
            <a:r>
              <a:rPr lang="en-US" altLang="zh-CN" sz="1400"/>
              <a:t>=2*f(k)+1</a:t>
            </a:r>
            <a:r>
              <a:rPr lang="zh-CN" altLang="en-US" sz="1400"/>
              <a:t>。此后不难证明</a:t>
            </a:r>
            <a:r>
              <a:rPr lang="en-US" altLang="zh-CN" sz="1400"/>
              <a:t>f(n)=2^n-1</a:t>
            </a:r>
            <a:r>
              <a:rPr lang="zh-CN" altLang="en-US" sz="1400"/>
              <a:t>。</a:t>
            </a:r>
            <a:r>
              <a:rPr lang="en-US" altLang="zh-CN" sz="1400"/>
              <a:t>n=64</a:t>
            </a:r>
            <a:r>
              <a:rPr lang="zh-CN" altLang="en-US" sz="1400"/>
              <a:t>时， </a:t>
            </a:r>
            <a:endParaRPr lang="zh-CN" altLang="en-US" sz="1400"/>
          </a:p>
          <a:p>
            <a:pPr marL="0" indent="360680">
              <a:buFont typeface="Wingdings" panose="05000000000000000000" pitchFamily="2" charset="2"/>
              <a:buNone/>
            </a:pPr>
            <a:r>
              <a:rPr lang="en-US" altLang="zh-CN" sz="1400"/>
              <a:t>f</a:t>
            </a:r>
            <a:r>
              <a:rPr lang="zh-CN" altLang="en-US" sz="1400"/>
              <a:t>（</a:t>
            </a:r>
            <a:r>
              <a:rPr lang="en-US" altLang="zh-CN" sz="1400"/>
              <a:t>64</a:t>
            </a:r>
            <a:r>
              <a:rPr lang="zh-CN" altLang="en-US" sz="1400"/>
              <a:t>）</a:t>
            </a:r>
            <a:r>
              <a:rPr lang="en-US" altLang="zh-CN" sz="1400"/>
              <a:t>= 2^64-1=18446744073709551615 </a:t>
            </a:r>
            <a:endParaRPr lang="en-US" altLang="zh-CN" sz="1400"/>
          </a:p>
          <a:p>
            <a:pPr marL="0" indent="360680">
              <a:buFont typeface="Wingdings" panose="05000000000000000000" pitchFamily="2" charset="2"/>
              <a:buNone/>
            </a:pPr>
            <a:r>
              <a:rPr lang="zh-CN" altLang="en-US" sz="1400"/>
              <a:t>假如每秒钟一次，共需多长时间呢？一个平年</a:t>
            </a:r>
            <a:r>
              <a:rPr lang="en-US" altLang="zh-CN" sz="1400"/>
              <a:t>365</a:t>
            </a:r>
            <a:r>
              <a:rPr lang="zh-CN" altLang="en-US" sz="1400"/>
              <a:t>天有 </a:t>
            </a:r>
            <a:r>
              <a:rPr lang="en-US" altLang="zh-CN" sz="1400"/>
              <a:t>31536000 </a:t>
            </a:r>
            <a:r>
              <a:rPr lang="zh-CN" altLang="en-US" sz="1400"/>
              <a:t>秒，闰年</a:t>
            </a:r>
            <a:r>
              <a:rPr lang="en-US" altLang="zh-CN" sz="1400"/>
              <a:t>366</a:t>
            </a:r>
            <a:r>
              <a:rPr lang="zh-CN" altLang="en-US" sz="1400"/>
              <a:t>天有</a:t>
            </a:r>
            <a:r>
              <a:rPr lang="en-US" altLang="zh-CN" sz="1400"/>
              <a:t>31622400</a:t>
            </a:r>
            <a:r>
              <a:rPr lang="zh-CN" altLang="en-US" sz="1400"/>
              <a:t>秒，平均每年</a:t>
            </a:r>
            <a:r>
              <a:rPr lang="en-US" altLang="zh-CN" sz="1400"/>
              <a:t>31556952</a:t>
            </a:r>
            <a:r>
              <a:rPr lang="zh-CN" altLang="en-US" sz="1400"/>
              <a:t>秒，计算一下， </a:t>
            </a:r>
            <a:r>
              <a:rPr lang="en-US" altLang="zh-CN" sz="1400"/>
              <a:t>18446744073709551615/31556952=584554049253.855</a:t>
            </a:r>
            <a:r>
              <a:rPr lang="zh-CN" altLang="en-US" sz="1400"/>
              <a:t>年 </a:t>
            </a:r>
            <a:endParaRPr lang="zh-CN" altLang="en-US" sz="1400"/>
          </a:p>
          <a:p>
            <a:pPr marL="0" indent="360680">
              <a:buFont typeface="Wingdings" panose="05000000000000000000" pitchFamily="2" charset="2"/>
              <a:buNone/>
            </a:pPr>
            <a:r>
              <a:rPr lang="zh-CN" altLang="en-US" sz="1400"/>
              <a:t>这表明移完这些金片需要</a:t>
            </a:r>
            <a:r>
              <a:rPr lang="en-US" altLang="zh-CN" sz="1400"/>
              <a:t>5845</a:t>
            </a:r>
            <a:r>
              <a:rPr lang="zh-CN" altLang="en-US" sz="1400"/>
              <a:t>亿年以上，而地球存在至今不过</a:t>
            </a:r>
            <a:r>
              <a:rPr lang="en-US" altLang="zh-CN" sz="1400"/>
              <a:t>45</a:t>
            </a:r>
            <a:r>
              <a:rPr lang="zh-CN" altLang="en-US" sz="1400"/>
              <a:t>亿年，太阳系的预期寿命据说也就是数百亿年。真的过了</a:t>
            </a:r>
            <a:r>
              <a:rPr lang="en-US" altLang="zh-CN" sz="1400"/>
              <a:t>5845</a:t>
            </a:r>
            <a:r>
              <a:rPr lang="zh-CN" altLang="en-US" sz="1400"/>
              <a:t>亿年，不说太阳系和银河系，至少地球上的一切生命，连同梵塔、庙宇等，都早已经灰飞烟灭。</a:t>
            </a:r>
            <a:endParaRPr lang="zh-CN" altLang="en-US" sz="1400"/>
          </a:p>
        </p:txBody>
      </p:sp>
    </p:spTree>
    <p:controls>
      <mc:AlternateContent xmlns:mc="http://schemas.openxmlformats.org/markup-compatibility/2006">
        <mc:Choice xmlns:v="urn:schemas-microsoft-com:vml" Requires="v">
          <p:control spid="1053" name="" r:id="rId2" imgW="914400" imgH="228600"/>
        </mc:Choice>
        <mc:Fallback>
          <p:control name="" r:id="rId2" imgW="914400" imgH="228600">
            <p:pic>
              <p:nvPicPr>
                <p:cNvPr id="0" name="DefaultOcx"/>
                <p:cNvPicPr preferRelativeResize="0">
                  <a:picLocks noChangeArrowheads="1" noChangeShapeType="1"/>
                </p:cNvPicPr>
                <p:nvPr/>
              </p:nvPicPr>
              <p:blipFill>
                <a:blip r:embed="rId3"/>
                <a:srcRect/>
                <a:stretch>
                  <a:fillRect/>
                </a:stretch>
              </p:blipFill>
              <p:spPr bwMode="auto">
                <a:xfrm>
                  <a:off x="0" y="0"/>
                  <a:ext cx="914400" cy="2286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54" name="" r:id="rId4" imgW="914400" imgH="228600"/>
        </mc:Choice>
        <mc:Fallback>
          <p:control name="" r:id="rId4" imgW="914400" imgH="228600">
            <p:pic>
              <p:nvPicPr>
                <p:cNvPr id="0" name="HTMLHidden1"/>
                <p:cNvPicPr preferRelativeResize="0">
                  <a:picLocks noChangeArrowheads="1" noChangeShapeType="1"/>
                </p:cNvPicPr>
                <p:nvPr/>
              </p:nvPicPr>
              <p:blipFill>
                <a:blip r:embed="rId3"/>
                <a:srcRect/>
                <a:stretch>
                  <a:fillRect/>
                </a:stretch>
              </p:blipFill>
              <p:spPr bwMode="auto">
                <a:xfrm>
                  <a:off x="0" y="0"/>
                  <a:ext cx="914400" cy="2286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55" name="" r:id="rId5" imgW="914400" imgH="228600"/>
        </mc:Choice>
        <mc:Fallback>
          <p:control name="" r:id="rId5" imgW="914400" imgH="228600">
            <p:pic>
              <p:nvPicPr>
                <p:cNvPr id="0" name="HTMLHidden2"/>
                <p:cNvPicPr preferRelativeResize="0">
                  <a:picLocks noChangeArrowheads="1" noChangeShapeType="1"/>
                </p:cNvPicPr>
                <p:nvPr/>
              </p:nvPicPr>
              <p:blipFill>
                <a:blip r:embed="rId3"/>
                <a:srcRect/>
                <a:stretch>
                  <a:fillRect/>
                </a:stretch>
              </p:blipFill>
              <p:spPr bwMode="auto">
                <a:xfrm>
                  <a:off x="0" y="0"/>
                  <a:ext cx="914400" cy="2286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zh-CN" altLang="en-US"/>
              <a:t>印度传说</a:t>
            </a:r>
            <a:endParaRPr lang="zh-CN" altLang="en-US"/>
          </a:p>
        </p:txBody>
      </p:sp>
      <p:sp>
        <p:nvSpPr>
          <p:cNvPr id="2052" name="Rectangle 3"/>
          <p:cNvSpPr>
            <a:spLocks noGrp="1" noChangeArrowheads="1"/>
          </p:cNvSpPr>
          <p:nvPr>
            <p:ph type="body" idx="1"/>
          </p:nvPr>
        </p:nvSpPr>
        <p:spPr/>
        <p:txBody>
          <a:bodyPr/>
          <a:lstStyle/>
          <a:p>
            <a:pPr marL="0" indent="541655">
              <a:lnSpc>
                <a:spcPct val="100000"/>
              </a:lnSpc>
              <a:buFont typeface="Wingdings" panose="05000000000000000000" pitchFamily="2" charset="2"/>
              <a:buNone/>
            </a:pPr>
            <a:r>
              <a:rPr lang="zh-CN" altLang="en-US" sz="2000" dirty="0"/>
              <a:t>舍罕王打算奖赏国际象棋的发明人──宰相西萨</a:t>
            </a:r>
            <a:r>
              <a:rPr lang="en-US" altLang="zh-CN" sz="2000" dirty="0"/>
              <a:t>·</a:t>
            </a:r>
            <a:r>
              <a:rPr lang="zh-CN" altLang="en-US" sz="2000" dirty="0"/>
              <a:t>班</a:t>
            </a:r>
            <a:r>
              <a:rPr lang="en-US" altLang="zh-CN" sz="2000" dirty="0"/>
              <a:t>·</a:t>
            </a:r>
            <a:r>
              <a:rPr lang="zh-CN" altLang="en-US" sz="2000" dirty="0"/>
              <a:t>达依尔。国王问他想要什么，他对国王说：“陛下，请您在这张棋盘的第</a:t>
            </a:r>
            <a:r>
              <a:rPr lang="en-US" altLang="zh-CN" sz="2000" dirty="0"/>
              <a:t>1</a:t>
            </a:r>
            <a:r>
              <a:rPr lang="zh-CN" altLang="en-US" sz="2000" dirty="0"/>
              <a:t>个小格里赏给我一粒麦子，在第</a:t>
            </a:r>
            <a:r>
              <a:rPr lang="en-US" altLang="zh-CN" sz="2000" dirty="0"/>
              <a:t>2</a:t>
            </a:r>
            <a:r>
              <a:rPr lang="zh-CN" altLang="en-US" sz="2000" dirty="0"/>
              <a:t>个小格里给</a:t>
            </a:r>
            <a:r>
              <a:rPr lang="en-US" altLang="zh-CN" sz="2000" dirty="0"/>
              <a:t>2</a:t>
            </a:r>
            <a:r>
              <a:rPr lang="zh-CN" altLang="en-US" sz="2000" dirty="0"/>
              <a:t>粒，第</a:t>
            </a:r>
            <a:r>
              <a:rPr lang="en-US" altLang="zh-CN" sz="2000" dirty="0"/>
              <a:t>3</a:t>
            </a:r>
            <a:r>
              <a:rPr lang="zh-CN" altLang="en-US" sz="2000" dirty="0"/>
              <a:t>个小格给</a:t>
            </a:r>
            <a:r>
              <a:rPr lang="en-US" altLang="zh-CN" sz="2000" dirty="0"/>
              <a:t>4</a:t>
            </a:r>
            <a:r>
              <a:rPr lang="zh-CN" altLang="en-US" sz="2000" dirty="0"/>
              <a:t>粒，以后每一小格都比前一小格加一倍。请您把这样摆满棋盘上所有</a:t>
            </a:r>
            <a:r>
              <a:rPr lang="en-US" altLang="zh-CN" sz="2000" dirty="0"/>
              <a:t>64</a:t>
            </a:r>
            <a:r>
              <a:rPr lang="zh-CN" altLang="en-US" sz="2000" dirty="0"/>
              <a:t>格的麦粒，都赏给您的仆人吧！”国王觉得这个要求太容易满足了，就命令给他这些麦粒。当人们把一袋一袋的麦子搬来开始计数时，国王才发现：就是把全印度甚至全世界的麦粒全拿来，也满足不了那位宰相的要求。 </a:t>
            </a:r>
            <a:endParaRPr lang="zh-CN" altLang="en-US" sz="2000" dirty="0"/>
          </a:p>
          <a:p>
            <a:pPr marL="0" indent="541655">
              <a:lnSpc>
                <a:spcPct val="100000"/>
              </a:lnSpc>
              <a:buFont typeface="Wingdings" panose="05000000000000000000" pitchFamily="2" charset="2"/>
              <a:buNone/>
            </a:pPr>
            <a:r>
              <a:rPr lang="zh-CN" altLang="en-US" sz="2000" dirty="0"/>
              <a:t>那么，宰相要求得到的麦粒到底有多少呢？总数为 </a:t>
            </a:r>
            <a:endParaRPr lang="zh-CN" altLang="en-US" sz="2000" dirty="0"/>
          </a:p>
          <a:p>
            <a:pPr marL="0" indent="541655">
              <a:lnSpc>
                <a:spcPct val="100000"/>
              </a:lnSpc>
              <a:buFont typeface="Wingdings" panose="05000000000000000000" pitchFamily="2" charset="2"/>
              <a:buNone/>
            </a:pPr>
            <a:r>
              <a:rPr lang="en-US" altLang="zh-CN" sz="2000" dirty="0"/>
              <a:t>1+2+2^2 + … </a:t>
            </a:r>
            <a:r>
              <a:rPr lang="en-US" altLang="zh-CN" sz="2000"/>
              <a:t>+2^63+2^64-1 </a:t>
            </a:r>
            <a:endParaRPr lang="en-US" altLang="zh-CN" sz="2000" dirty="0"/>
          </a:p>
          <a:p>
            <a:pPr marL="0" indent="541655">
              <a:lnSpc>
                <a:spcPct val="100000"/>
              </a:lnSpc>
              <a:buFont typeface="Wingdings" panose="05000000000000000000" pitchFamily="2" charset="2"/>
              <a:buNone/>
            </a:pPr>
            <a:r>
              <a:rPr lang="zh-CN" altLang="en-US" sz="2000" dirty="0"/>
              <a:t>和移完汉诺塔的次数一样。我们已经知道这个数字有多么大了。人们估计，全世界两千年也难以生产这么多麦子！</a:t>
            </a:r>
            <a:endParaRPr lang="zh-CN" altLang="en-US" sz="2000" dirty="0"/>
          </a:p>
        </p:txBody>
      </p:sp>
    </p:spTree>
    <p:controls>
      <mc:AlternateContent xmlns:mc="http://schemas.openxmlformats.org/markup-compatibility/2006">
        <mc:Choice xmlns:v="urn:schemas-microsoft-com:vml" Requires="v">
          <p:control spid="2059" name="" r:id="rId1" imgW="914400" imgH="228600"/>
        </mc:Choice>
        <mc:Fallback>
          <p:control name="" r:id="rId1" imgW="914400" imgH="228600">
            <p:pic>
              <p:nvPicPr>
                <p:cNvPr id="0" name="DefaultOcx"/>
                <p:cNvPicPr preferRelativeResize="0">
                  <a:picLocks noChangeArrowheads="1" noChangeShapeType="1"/>
                </p:cNvPicPr>
                <p:nvPr/>
              </p:nvPicPr>
              <p:blipFill>
                <a:blip r:embed="rId2"/>
                <a:srcRect/>
                <a:stretch>
                  <a:fillRect/>
                </a:stretch>
              </p:blipFill>
              <p:spPr bwMode="auto">
                <a:xfrm>
                  <a:off x="0" y="0"/>
                  <a:ext cx="914400" cy="2286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p:fade/>
  </p:transition>
</p:sld>
</file>

<file path=ppt/theme/theme1.xml><?xml version="1.0" encoding="utf-8"?>
<a:theme xmlns:a="http://schemas.openxmlformats.org/drawingml/2006/main" name="Bold Stripes">
  <a:themeElements>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fontScheme name="Bold Stripe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themeOverride>
</file>

<file path=docProps/app.xml><?xml version="1.0" encoding="utf-8"?>
<Properties xmlns="http://schemas.openxmlformats.org/officeDocument/2006/extended-properties" xmlns:vt="http://schemas.openxmlformats.org/officeDocument/2006/docPropsVTypes">
  <Template>Pixel</Template>
  <TotalTime>0</TotalTime>
  <Words>15240</Words>
  <Application>WPS 演示</Application>
  <PresentationFormat>全屏显示(4:3)</PresentationFormat>
  <Paragraphs>1164</Paragraphs>
  <Slides>98</Slides>
  <Notes>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13</vt:i4>
      </vt:variant>
      <vt:variant>
        <vt:lpstr>幻灯片标题</vt:lpstr>
      </vt:variant>
      <vt:variant>
        <vt:i4>98</vt:i4>
      </vt:variant>
    </vt:vector>
  </HeadingPairs>
  <TitlesOfParts>
    <vt:vector size="121" baseType="lpstr">
      <vt:lpstr>Arial</vt:lpstr>
      <vt:lpstr>宋体</vt:lpstr>
      <vt:lpstr>Wingdings</vt:lpstr>
      <vt:lpstr>Verdana</vt:lpstr>
      <vt:lpstr>黑体</vt:lpstr>
      <vt:lpstr>微软雅黑</vt:lpstr>
      <vt:lpstr>Arial Unicode MS</vt:lpstr>
      <vt:lpstr>Calibri</vt:lpstr>
      <vt:lpstr>Times New Roman</vt:lpstr>
      <vt:lpstr>Bold Stripes</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第5章 循环结构程序设计</vt:lpstr>
      <vt:lpstr>5.1为什么需要循环控制</vt:lpstr>
      <vt:lpstr>5.1为什么需要循环控制</vt:lpstr>
      <vt:lpstr>PowerPoint 演示文稿</vt:lpstr>
      <vt:lpstr>PowerPoint 演示文稿</vt:lpstr>
      <vt:lpstr>5.2用while语句实现循环</vt:lpstr>
      <vt:lpstr>PowerPoint 演示文稿</vt:lpstr>
      <vt:lpstr>PowerPoint 演示文稿</vt:lpstr>
      <vt:lpstr>PowerPoint 演示文稿</vt:lpstr>
      <vt:lpstr>PowerPoint 演示文稿</vt:lpstr>
      <vt:lpstr>PowerPoint 演示文稿</vt:lpstr>
      <vt:lpstr>PowerPoint 演示文稿</vt:lpstr>
      <vt:lpstr>练习</vt:lpstr>
      <vt:lpstr>5.3用do-while语句实现循环</vt:lpstr>
      <vt:lpstr>5.3用do-while语句实现循环</vt:lpstr>
      <vt:lpstr>5.3用do-while语句实现循环</vt:lpstr>
      <vt:lpstr>PowerPoint 演示文稿</vt:lpstr>
      <vt:lpstr>PowerPoint 演示文稿</vt:lpstr>
      <vt:lpstr>练习</vt:lpstr>
      <vt:lpstr>5.4用for 语句实现循环</vt:lpstr>
      <vt:lpstr>5.4用for 语句实现循环</vt:lpstr>
      <vt:lpstr>5.4用for 语句实现循环</vt:lpstr>
      <vt:lpstr>5.4用for 语句实现循环</vt:lpstr>
      <vt:lpstr>5.4用for 语句实现循环</vt:lpstr>
      <vt:lpstr>5.4用for 语句实现循环</vt:lpstr>
      <vt:lpstr>5.4用for 语句实现循环</vt:lpstr>
      <vt:lpstr>5.4用for 语句实现循环</vt:lpstr>
      <vt:lpstr>5.4用for 语句实现循环</vt:lpstr>
      <vt:lpstr>5.4用for 语句实现循环</vt:lpstr>
      <vt:lpstr>5.4用for 语句实现循环</vt:lpstr>
      <vt:lpstr>5.5循环的嵌套</vt:lpstr>
      <vt:lpstr>5.6几种循环的比较</vt:lpstr>
      <vt:lpstr>练习</vt:lpstr>
      <vt:lpstr>练习</vt:lpstr>
      <vt:lpstr>5.7 改变循环执行的状态</vt:lpstr>
      <vt:lpstr>5.7.1 用break语句提前终止循环</vt:lpstr>
      <vt:lpstr>5.7.1 用break语句提前终止循环</vt:lpstr>
      <vt:lpstr>5.7.1 用break语句提前终止循环</vt:lpstr>
      <vt:lpstr>5.7.1 用break语句提前终止循环</vt:lpstr>
      <vt:lpstr>PowerPoint 演示文稿</vt:lpstr>
      <vt:lpstr>PowerPoint 演示文稿</vt:lpstr>
      <vt:lpstr>PowerPoint 演示文稿</vt:lpstr>
      <vt:lpstr>PowerPoint 演示文稿</vt:lpstr>
      <vt:lpstr>PowerPoint 演示文稿</vt:lpstr>
      <vt:lpstr>练习</vt:lpstr>
      <vt:lpstr>5.7.2 用continue语句提前结束本次循环</vt:lpstr>
      <vt:lpstr>5.7.2 用continue语句提前结束本次循环</vt:lpstr>
      <vt:lpstr>PowerPoint 演示文稿</vt:lpstr>
      <vt:lpstr>阅读程序</vt:lpstr>
      <vt:lpstr>练习</vt:lpstr>
      <vt:lpstr>5.7.3 break语句和continue语句的区别</vt:lpstr>
      <vt:lpstr>PowerPoint 演示文稿</vt:lpstr>
      <vt:lpstr>鲍西娅的肖像</vt:lpstr>
      <vt:lpstr>PowerPoint 演示文稿</vt:lpstr>
      <vt:lpstr>练习：谁是罪犯？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输出图形</vt:lpstr>
      <vt:lpstr>5.8循环程序举例</vt:lpstr>
      <vt:lpstr>5.8循环程序举例</vt:lpstr>
      <vt:lpstr>5.8循环程序举例</vt:lpstr>
      <vt:lpstr>5.8循环程序举例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水仙花数</vt:lpstr>
      <vt:lpstr>完数</vt:lpstr>
      <vt:lpstr>九九乘法表 </vt:lpstr>
      <vt:lpstr>汉诺塔</vt:lpstr>
      <vt:lpstr>印度传说</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谭浩强</dc:creator>
  <cp:lastModifiedBy>WPS_1528091236</cp:lastModifiedBy>
  <cp:revision>1073</cp:revision>
  <dcterms:created xsi:type="dcterms:W3CDTF">2002-12-29T13:24:00Z</dcterms:created>
  <dcterms:modified xsi:type="dcterms:W3CDTF">2021-10-25T23:59:52Z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A465F18586814FA885DDC2B1A34FDD38</vt:lpwstr>
  </property>
  <property fmtid="{D5CDD505-2E9C-101B-9397-08002B2CF9AE}" pid="3" name="KSOProductBuildVer">
    <vt:lpwstr>2052-11.1.0.10667</vt:lpwstr>
  </property>
</Properties>
</file>