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11" r:id="rId2"/>
    <p:sldId id="402" r:id="rId3"/>
    <p:sldId id="314" r:id="rId4"/>
    <p:sldId id="315" r:id="rId5"/>
    <p:sldId id="313" r:id="rId6"/>
    <p:sldId id="312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405" r:id="rId22"/>
    <p:sldId id="403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420" r:id="rId31"/>
    <p:sldId id="404" r:id="rId32"/>
    <p:sldId id="409" r:id="rId33"/>
    <p:sldId id="421" r:id="rId34"/>
    <p:sldId id="408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406" r:id="rId52"/>
    <p:sldId id="410" r:id="rId53"/>
    <p:sldId id="418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87" r:id="rId75"/>
    <p:sldId id="388" r:id="rId76"/>
    <p:sldId id="411" r:id="rId77"/>
    <p:sldId id="419" r:id="rId78"/>
    <p:sldId id="412" r:id="rId79"/>
    <p:sldId id="373" r:id="rId80"/>
    <p:sldId id="374" r:id="rId81"/>
    <p:sldId id="375" r:id="rId82"/>
    <p:sldId id="376" r:id="rId83"/>
    <p:sldId id="377" r:id="rId84"/>
    <p:sldId id="378" r:id="rId85"/>
    <p:sldId id="379" r:id="rId86"/>
    <p:sldId id="380" r:id="rId87"/>
    <p:sldId id="381" r:id="rId88"/>
    <p:sldId id="382" r:id="rId89"/>
    <p:sldId id="383" r:id="rId90"/>
    <p:sldId id="384" r:id="rId91"/>
    <p:sldId id="386" r:id="rId92"/>
    <p:sldId id="385" r:id="rId93"/>
    <p:sldId id="389" r:id="rId94"/>
    <p:sldId id="390" r:id="rId95"/>
    <p:sldId id="407" r:id="rId96"/>
    <p:sldId id="391" r:id="rId97"/>
    <p:sldId id="392" r:id="rId98"/>
    <p:sldId id="393" r:id="rId99"/>
    <p:sldId id="394" r:id="rId100"/>
    <p:sldId id="395" r:id="rId101"/>
    <p:sldId id="396" r:id="rId102"/>
    <p:sldId id="397" r:id="rId103"/>
    <p:sldId id="398" r:id="rId104"/>
    <p:sldId id="399" r:id="rId105"/>
    <p:sldId id="400" r:id="rId106"/>
    <p:sldId id="401" r:id="rId107"/>
    <p:sldId id="413" r:id="rId108"/>
    <p:sldId id="414" r:id="rId109"/>
    <p:sldId id="416" r:id="rId110"/>
    <p:sldId id="417" r:id="rId1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D138D"/>
    <a:srgbClr val="FFFFCC"/>
    <a:srgbClr val="E1FFE1"/>
    <a:srgbClr val="FFCCFF"/>
    <a:srgbClr val="FF99CC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86445" autoAdjust="0"/>
  </p:normalViewPr>
  <p:slideViewPr>
    <p:cSldViewPr>
      <p:cViewPr varScale="1">
        <p:scale>
          <a:sx n="99" d="100"/>
          <a:sy n="99" d="100"/>
        </p:scale>
        <p:origin x="16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8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42.xml"/><Relationship Id="rId21" Type="http://schemas.openxmlformats.org/officeDocument/2006/relationships/slide" Target="slides/slide33.xml"/><Relationship Id="rId42" Type="http://schemas.openxmlformats.org/officeDocument/2006/relationships/slide" Target="slides/slide61.xml"/><Relationship Id="rId47" Type="http://schemas.openxmlformats.org/officeDocument/2006/relationships/slide" Target="slides/slide66.xml"/><Relationship Id="rId63" Type="http://schemas.openxmlformats.org/officeDocument/2006/relationships/slide" Target="slides/slide85.xml"/><Relationship Id="rId68" Type="http://schemas.openxmlformats.org/officeDocument/2006/relationships/slide" Target="slides/slide90.xml"/><Relationship Id="rId16" Type="http://schemas.openxmlformats.org/officeDocument/2006/relationships/slide" Target="slides/slide17.xml"/><Relationship Id="rId11" Type="http://schemas.openxmlformats.org/officeDocument/2006/relationships/slide" Target="slides/slide12.xml"/><Relationship Id="rId32" Type="http://schemas.openxmlformats.org/officeDocument/2006/relationships/slide" Target="slides/slide48.xml"/><Relationship Id="rId37" Type="http://schemas.openxmlformats.org/officeDocument/2006/relationships/slide" Target="slides/slide56.xml"/><Relationship Id="rId53" Type="http://schemas.openxmlformats.org/officeDocument/2006/relationships/slide" Target="slides/slide72.xml"/><Relationship Id="rId58" Type="http://schemas.openxmlformats.org/officeDocument/2006/relationships/slide" Target="slides/slide80.xml"/><Relationship Id="rId74" Type="http://schemas.openxmlformats.org/officeDocument/2006/relationships/slide" Target="slides/slide97.xml"/><Relationship Id="rId79" Type="http://schemas.openxmlformats.org/officeDocument/2006/relationships/slide" Target="slides/slide106.xml"/><Relationship Id="rId5" Type="http://schemas.openxmlformats.org/officeDocument/2006/relationships/slide" Target="slides/slide6.xml"/><Relationship Id="rId61" Type="http://schemas.openxmlformats.org/officeDocument/2006/relationships/slide" Target="slides/slide83.xml"/><Relationship Id="rId19" Type="http://schemas.openxmlformats.org/officeDocument/2006/relationships/slide" Target="slides/slide20.xml"/><Relationship Id="rId14" Type="http://schemas.openxmlformats.org/officeDocument/2006/relationships/slide" Target="slides/slide15.xml"/><Relationship Id="rId22" Type="http://schemas.openxmlformats.org/officeDocument/2006/relationships/slide" Target="slides/slide36.xml"/><Relationship Id="rId27" Type="http://schemas.openxmlformats.org/officeDocument/2006/relationships/slide" Target="slides/slide43.xml"/><Relationship Id="rId30" Type="http://schemas.openxmlformats.org/officeDocument/2006/relationships/slide" Target="slides/slide46.xml"/><Relationship Id="rId35" Type="http://schemas.openxmlformats.org/officeDocument/2006/relationships/slide" Target="slides/slide54.xml"/><Relationship Id="rId43" Type="http://schemas.openxmlformats.org/officeDocument/2006/relationships/slide" Target="slides/slide62.xml"/><Relationship Id="rId48" Type="http://schemas.openxmlformats.org/officeDocument/2006/relationships/slide" Target="slides/slide67.xml"/><Relationship Id="rId56" Type="http://schemas.openxmlformats.org/officeDocument/2006/relationships/slide" Target="slides/slide75.xml"/><Relationship Id="rId64" Type="http://schemas.openxmlformats.org/officeDocument/2006/relationships/slide" Target="slides/slide86.xml"/><Relationship Id="rId69" Type="http://schemas.openxmlformats.org/officeDocument/2006/relationships/slide" Target="slides/slide91.xml"/><Relationship Id="rId77" Type="http://schemas.openxmlformats.org/officeDocument/2006/relationships/slide" Target="slides/slide104.xml"/><Relationship Id="rId8" Type="http://schemas.openxmlformats.org/officeDocument/2006/relationships/slide" Target="slides/slide9.xml"/><Relationship Id="rId51" Type="http://schemas.openxmlformats.org/officeDocument/2006/relationships/slide" Target="slides/slide70.xml"/><Relationship Id="rId72" Type="http://schemas.openxmlformats.org/officeDocument/2006/relationships/slide" Target="slides/slide94.xml"/><Relationship Id="rId80" Type="http://schemas.openxmlformats.org/officeDocument/2006/relationships/slide" Target="slides/slide109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41.xml"/><Relationship Id="rId33" Type="http://schemas.openxmlformats.org/officeDocument/2006/relationships/slide" Target="slides/slide50.xml"/><Relationship Id="rId38" Type="http://schemas.openxmlformats.org/officeDocument/2006/relationships/slide" Target="slides/slide57.xml"/><Relationship Id="rId46" Type="http://schemas.openxmlformats.org/officeDocument/2006/relationships/slide" Target="slides/slide65.xml"/><Relationship Id="rId59" Type="http://schemas.openxmlformats.org/officeDocument/2006/relationships/slide" Target="slides/slide81.xml"/><Relationship Id="rId67" Type="http://schemas.openxmlformats.org/officeDocument/2006/relationships/slide" Target="slides/slide89.xml"/><Relationship Id="rId20" Type="http://schemas.openxmlformats.org/officeDocument/2006/relationships/slide" Target="slides/slide23.xml"/><Relationship Id="rId41" Type="http://schemas.openxmlformats.org/officeDocument/2006/relationships/slide" Target="slides/slide60.xml"/><Relationship Id="rId54" Type="http://schemas.openxmlformats.org/officeDocument/2006/relationships/slide" Target="slides/slide73.xml"/><Relationship Id="rId62" Type="http://schemas.openxmlformats.org/officeDocument/2006/relationships/slide" Target="slides/slide84.xml"/><Relationship Id="rId70" Type="http://schemas.openxmlformats.org/officeDocument/2006/relationships/slide" Target="slides/slide92.xml"/><Relationship Id="rId75" Type="http://schemas.openxmlformats.org/officeDocument/2006/relationships/slide" Target="slides/slide98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37.xml"/><Relationship Id="rId28" Type="http://schemas.openxmlformats.org/officeDocument/2006/relationships/slide" Target="slides/slide44.xml"/><Relationship Id="rId36" Type="http://schemas.openxmlformats.org/officeDocument/2006/relationships/slide" Target="slides/slide55.xml"/><Relationship Id="rId49" Type="http://schemas.openxmlformats.org/officeDocument/2006/relationships/slide" Target="slides/slide68.xml"/><Relationship Id="rId57" Type="http://schemas.openxmlformats.org/officeDocument/2006/relationships/slide" Target="slides/slide79.xml"/><Relationship Id="rId10" Type="http://schemas.openxmlformats.org/officeDocument/2006/relationships/slide" Target="slides/slide11.xml"/><Relationship Id="rId31" Type="http://schemas.openxmlformats.org/officeDocument/2006/relationships/slide" Target="slides/slide47.xml"/><Relationship Id="rId44" Type="http://schemas.openxmlformats.org/officeDocument/2006/relationships/slide" Target="slides/slide63.xml"/><Relationship Id="rId52" Type="http://schemas.openxmlformats.org/officeDocument/2006/relationships/slide" Target="slides/slide71.xml"/><Relationship Id="rId60" Type="http://schemas.openxmlformats.org/officeDocument/2006/relationships/slide" Target="slides/slide82.xml"/><Relationship Id="rId65" Type="http://schemas.openxmlformats.org/officeDocument/2006/relationships/slide" Target="slides/slide87.xml"/><Relationship Id="rId73" Type="http://schemas.openxmlformats.org/officeDocument/2006/relationships/slide" Target="slides/slide96.xml"/><Relationship Id="rId78" Type="http://schemas.openxmlformats.org/officeDocument/2006/relationships/slide" Target="slides/slide105.xml"/><Relationship Id="rId81" Type="http://schemas.openxmlformats.org/officeDocument/2006/relationships/slide" Target="slides/slide11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9" Type="http://schemas.openxmlformats.org/officeDocument/2006/relationships/slide" Target="slides/slide58.xml"/><Relationship Id="rId34" Type="http://schemas.openxmlformats.org/officeDocument/2006/relationships/slide" Target="slides/slide51.xml"/><Relationship Id="rId50" Type="http://schemas.openxmlformats.org/officeDocument/2006/relationships/slide" Target="slides/slide69.xml"/><Relationship Id="rId55" Type="http://schemas.openxmlformats.org/officeDocument/2006/relationships/slide" Target="slides/slide74.xml"/><Relationship Id="rId76" Type="http://schemas.openxmlformats.org/officeDocument/2006/relationships/slide" Target="slides/slide103.xml"/><Relationship Id="rId7" Type="http://schemas.openxmlformats.org/officeDocument/2006/relationships/slide" Target="slides/slide8.xml"/><Relationship Id="rId71" Type="http://schemas.openxmlformats.org/officeDocument/2006/relationships/slide" Target="slides/slide93.xml"/><Relationship Id="rId2" Type="http://schemas.openxmlformats.org/officeDocument/2006/relationships/slide" Target="slides/slide3.xml"/><Relationship Id="rId29" Type="http://schemas.openxmlformats.org/officeDocument/2006/relationships/slide" Target="slides/slide45.xml"/><Relationship Id="rId24" Type="http://schemas.openxmlformats.org/officeDocument/2006/relationships/slide" Target="slides/slide40.xml"/><Relationship Id="rId40" Type="http://schemas.openxmlformats.org/officeDocument/2006/relationships/slide" Target="slides/slide59.xml"/><Relationship Id="rId45" Type="http://schemas.openxmlformats.org/officeDocument/2006/relationships/slide" Target="slides/slide64.xml"/><Relationship Id="rId66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Verdana" pitchFamily="34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  <a:effectLst/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15E3C-5BF4-48CA-9D67-8E6EE569F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5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F7D23-5F1A-435A-9908-9FEEE9AF5C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5331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6388" y="762000"/>
            <a:ext cx="2039937" cy="5362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970588" cy="5362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E60C-A27C-47DF-94D9-5F25CED67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73302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287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9528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F69C2-3BFD-4B9E-8D2A-43C0709FD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8772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AE013-1ECF-469D-902B-00188AFC9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0257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628775"/>
            <a:ext cx="81534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B6D3-59D4-44C9-BABB-762022023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222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itchFamily="2" charset="2"/>
              <a:buChar char="Ø"/>
              <a:defRPr/>
            </a:lvl1pPr>
            <a:lvl2pPr>
              <a:buClrTx/>
              <a:buFont typeface="Wingdings" pitchFamily="2" charset="2"/>
              <a:buChar char="u"/>
              <a:defRPr/>
            </a:lvl2pPr>
            <a:lvl3pPr>
              <a:buClrTx/>
              <a:buFont typeface="Wingdings" pitchFamily="2" charset="2"/>
              <a:buChar char="l"/>
              <a:defRPr sz="2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5A54C-A9D9-4AA1-9EE5-E74F6C7D4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4050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2943-E4E0-4BED-9643-22DD98589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0391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778FB-F114-4398-A3BF-87E5A7B9E7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424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21261-7CAC-4765-B085-54052169E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2630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7A1F7-682D-46BE-9E36-8BCC35042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853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E2898-593F-4BE9-803E-360D2616E7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7581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EC1D2-023C-4C89-97DE-D0B09928A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955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B3951-3A7A-401E-A694-0B53877D7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1339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8162925" cy="76200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>
              <a:defRPr/>
            </a:pPr>
            <a:fld id="{59770EDC-2998-4AA0-84D6-91AA6F04C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image" Target="../media/image3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3.xml"/><Relationship Id="rId4" Type="http://schemas.openxmlformats.org/officeDocument/2006/relationships/slide" Target="slide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slide" Target="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96.xml"/><Relationship Id="rId3" Type="http://schemas.openxmlformats.org/officeDocument/2006/relationships/slide" Target="slide57.xml"/><Relationship Id="rId7" Type="http://schemas.openxmlformats.org/officeDocument/2006/relationships/slide" Target="slide71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7.xml"/><Relationship Id="rId5" Type="http://schemas.openxmlformats.org/officeDocument/2006/relationships/slide" Target="slide63.xml"/><Relationship Id="rId10" Type="http://schemas.openxmlformats.org/officeDocument/2006/relationships/image" Target="../media/image3.png"/><Relationship Id="rId4" Type="http://schemas.openxmlformats.org/officeDocument/2006/relationships/slide" Target="slide59.xml"/><Relationship Id="rId9" Type="http://schemas.openxmlformats.org/officeDocument/2006/relationships/slide" Target="slide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714625"/>
            <a:ext cx="8143875" cy="1012825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章 利用数组处理批量数据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14375"/>
            <a:ext cx="8286750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怎样定义一维数组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857375"/>
            <a:ext cx="7643812" cy="3786188"/>
          </a:xfrm>
        </p:spPr>
        <p:txBody>
          <a:bodyPr/>
          <a:lstStyle/>
          <a:p>
            <a:r>
              <a:rPr lang="zh-CN" altLang="zh-CN"/>
              <a:t>定义一维数组的一般形式为：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类型符</a:t>
            </a:r>
            <a:r>
              <a:rPr lang="en-US" altLang="zh-CN"/>
              <a:t>  </a:t>
            </a:r>
            <a:r>
              <a:rPr lang="zh-CN" altLang="zh-CN"/>
              <a:t>数组名</a:t>
            </a:r>
            <a:r>
              <a:rPr lang="en-US" altLang="zh-CN"/>
              <a:t>[</a:t>
            </a:r>
            <a:r>
              <a:rPr lang="zh-CN" altLang="zh-CN"/>
              <a:t>常量表达式</a:t>
            </a:r>
            <a:r>
              <a:rPr lang="en-US" altLang="zh-CN"/>
              <a:t>];</a:t>
            </a:r>
          </a:p>
          <a:p>
            <a:r>
              <a:rPr lang="zh-CN" altLang="zh-CN"/>
              <a:t>数组名的命名规则和变量名相同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zh-CN" altLang="en-US"/>
              <a:t>如  </a:t>
            </a:r>
            <a:r>
              <a:rPr lang="en-US" altLang="zh-CN"/>
              <a:t>int a[10];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10</a:t>
            </a:r>
            <a:r>
              <a:rPr lang="zh-CN" altLang="zh-CN"/>
              <a:t>个元素</a:t>
            </a:r>
            <a:r>
              <a:rPr lang="zh-CN" altLang="en-US"/>
              <a:t>：</a:t>
            </a:r>
            <a:r>
              <a:rPr lang="en-US" altLang="zh-CN"/>
              <a:t>a[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],a[1],a[2],…,a[</a:t>
            </a:r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en-US" altLang="zh-CN"/>
              <a:t>]</a:t>
            </a:r>
          </a:p>
          <a:p>
            <a:endParaRPr lang="zh-CN" altLang="zh-CN"/>
          </a:p>
        </p:txBody>
      </p:sp>
      <p:sp>
        <p:nvSpPr>
          <p:cNvPr id="6" name="流程图: 过程 5"/>
          <p:cNvSpPr>
            <a:spLocks noChangeArrowheads="1"/>
          </p:cNvSpPr>
          <p:nvPr/>
        </p:nvSpPr>
        <p:spPr bwMode="auto">
          <a:xfrm>
            <a:off x="1890713" y="3929063"/>
            <a:ext cx="785812" cy="7143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1357313" y="2500313"/>
            <a:ext cx="4214812" cy="642937"/>
          </a:xfrm>
          <a:prstGeom prst="wedgeRoundRectCallout">
            <a:avLst>
              <a:gd name="adj1" fmla="val -26153"/>
              <a:gd name="adj2" fmla="val 16765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每个元素的数据类型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7188" y="5500688"/>
          <a:ext cx="8429624" cy="642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5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2937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a[0]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a[1]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a[2]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a[3]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…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a[7]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a[8]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a[9]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38" name="图片 8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034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graphicFrame>
        <p:nvGraphicFramePr>
          <p:cNvPr id="101475" name="Group 99"/>
          <p:cNvGraphicFramePr>
            <a:graphicFrameLocks noGrp="1"/>
          </p:cNvGraphicFramePr>
          <p:nvPr/>
        </p:nvGraphicFramePr>
        <p:xfrm>
          <a:off x="214313" y="1428750"/>
          <a:ext cx="8501062" cy="3711577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当前字符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I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a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m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a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b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o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y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.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是否空格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是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是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是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word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原值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0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0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0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0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新单词开始否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是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是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是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是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word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新值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0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0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0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8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num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值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2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3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3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4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4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4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4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3521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0" y="500063"/>
            <a:ext cx="8929688" cy="58578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    ……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char string[81],c;  int i,num=0,word=0;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gets(string);                    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for (i=0;(c=string[i])!=‘\0’;i++)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if(c==‘ ’) word=0;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else if(word==0)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	{ word=1;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        num++;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	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printf(“%d words\n”,num);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</a:t>
            </a:r>
            <a:r>
              <a:rPr lang="en-US" altLang="zh-CN" sz="2800">
                <a:solidFill>
                  <a:srgbClr val="FF0000"/>
                </a:solidFill>
              </a:rPr>
              <a:t>……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5214938" y="928688"/>
            <a:ext cx="3500437" cy="642937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6215063" y="2000250"/>
            <a:ext cx="2928937" cy="642938"/>
          </a:xfrm>
          <a:prstGeom prst="wedgeRoundRectCallout">
            <a:avLst>
              <a:gd name="adj1" fmla="val -16301"/>
              <a:gd name="adj2" fmla="val -11193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itchFamily="34" charset="0"/>
              </a:rPr>
              <a:t>一定要设初始值</a:t>
            </a:r>
          </a:p>
        </p:txBody>
      </p:sp>
      <p:pic>
        <p:nvPicPr>
          <p:cNvPr id="104453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内容占位符 2"/>
          <p:cNvSpPr>
            <a:spLocks noGrp="1"/>
          </p:cNvSpPr>
          <p:nvPr>
            <p:ph idx="1"/>
          </p:nvPr>
        </p:nvSpPr>
        <p:spPr>
          <a:xfrm>
            <a:off x="0" y="500063"/>
            <a:ext cx="8929688" cy="58578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    ……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char string[81],c;  int i,num=0,word=0;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gets(string);                    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for (i=0;(c=string[i])!=‘\0’;i++)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if(c==‘ ’) word=0;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else if(word==0)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	{ word=1;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        num++;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	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printf(“%d words\n”,num);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</a:t>
            </a:r>
            <a:r>
              <a:rPr lang="en-US" altLang="zh-CN" sz="2800">
                <a:solidFill>
                  <a:srgbClr val="FF0000"/>
                </a:solidFill>
              </a:rPr>
              <a:t>……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000625"/>
            <a:ext cx="266541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2214563" y="2000250"/>
            <a:ext cx="3786187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143500" y="3143250"/>
            <a:ext cx="2428875" cy="1714500"/>
          </a:xfrm>
          <a:prstGeom prst="wedgeRoundRectCallout">
            <a:avLst>
              <a:gd name="adj1" fmla="val -24630"/>
              <a:gd name="adj2" fmla="val -7936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itchFamily="34" charset="0"/>
              </a:rPr>
              <a:t>相当于</a:t>
            </a:r>
            <a:endParaRPr lang="en-US" altLang="zh-CN" sz="280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itchFamily="34" charset="0"/>
              </a:rPr>
              <a:t>c=string[i];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itchFamily="34" charset="0"/>
              </a:rPr>
              <a:t>c!=‘\0’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105478" name="图片 6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215313" cy="4000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/>
              <a:t>例</a:t>
            </a:r>
            <a:r>
              <a:rPr lang="en-US" altLang="zh-CN"/>
              <a:t>6.9 </a:t>
            </a:r>
            <a:r>
              <a:rPr lang="zh-CN" altLang="zh-CN"/>
              <a:t>有</a:t>
            </a:r>
            <a:r>
              <a:rPr lang="en-US" altLang="zh-CN"/>
              <a:t>3</a:t>
            </a:r>
            <a:r>
              <a:rPr lang="zh-CN" altLang="zh-CN"/>
              <a:t>个字符串</a:t>
            </a:r>
            <a:r>
              <a:rPr lang="en-US" altLang="zh-CN"/>
              <a:t>,</a:t>
            </a:r>
            <a:r>
              <a:rPr lang="zh-CN" altLang="zh-CN"/>
              <a:t>要求找出其中最大者。</a:t>
            </a:r>
            <a:endParaRPr lang="en-US" altLang="zh-CN"/>
          </a:p>
          <a:p>
            <a:r>
              <a:rPr lang="zh-CN" altLang="zh-CN"/>
              <a:t>解题思路：设一个二维的字符数组</a:t>
            </a:r>
            <a:r>
              <a:rPr lang="en-US" altLang="zh-CN"/>
              <a:t>str,</a:t>
            </a:r>
            <a:r>
              <a:rPr lang="zh-CN" altLang="zh-CN"/>
              <a:t>大小为</a:t>
            </a:r>
            <a:r>
              <a:rPr lang="en-US" altLang="zh-CN"/>
              <a:t>3</a:t>
            </a:r>
            <a:r>
              <a:rPr lang="zh-CN" altLang="zh-CN"/>
              <a:t>×</a:t>
            </a:r>
            <a:r>
              <a:rPr lang="en-US" altLang="zh-CN"/>
              <a:t>10</a:t>
            </a:r>
            <a:r>
              <a:rPr lang="zh-CN" altLang="zh-CN"/>
              <a:t>。每一行存放一个字符串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    char str[3][10];</a:t>
            </a:r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065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106501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2357438"/>
            <a:ext cx="7286625" cy="4000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for (i=0;i&lt;3;i++)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     gets (str[i]);</a:t>
            </a:r>
          </a:p>
          <a:p>
            <a:pPr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075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01888"/>
            <a:ext cx="314325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00188" y="4452938"/>
          <a:ext cx="721518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5750" y="4429125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str[0]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00188" y="4962525"/>
          <a:ext cx="721518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J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n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5750" y="4940300"/>
            <a:ext cx="1285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str[1]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00188" y="5475288"/>
          <a:ext cx="721518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5750" y="5453063"/>
            <a:ext cx="1285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str[2]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063" y="785813"/>
            <a:ext cx="821531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zh-CN" sz="2800" b="1" kern="0" dirty="0">
                <a:latin typeface="+mn-lt"/>
                <a:ea typeface="+mn-ea"/>
              </a:rPr>
              <a:t>可以把</a:t>
            </a:r>
            <a:r>
              <a:rPr lang="en-US" altLang="zh-CN" sz="2800" b="1" kern="0" dirty="0" err="1">
                <a:latin typeface="+mn-lt"/>
                <a:ea typeface="+mn-ea"/>
              </a:rPr>
              <a:t>str</a:t>
            </a:r>
            <a:r>
              <a:rPr lang="en-US" altLang="zh-CN" sz="2800" b="1" kern="0" dirty="0">
                <a:latin typeface="+mn-lt"/>
                <a:ea typeface="+mn-ea"/>
              </a:rPr>
              <a:t>[0],</a:t>
            </a:r>
            <a:r>
              <a:rPr lang="en-US" altLang="zh-CN" sz="2800" b="1" kern="0" dirty="0" err="1">
                <a:latin typeface="+mn-lt"/>
                <a:ea typeface="+mn-ea"/>
              </a:rPr>
              <a:t>str</a:t>
            </a:r>
            <a:r>
              <a:rPr lang="en-US" altLang="zh-CN" sz="2800" b="1" kern="0" dirty="0">
                <a:latin typeface="+mn-lt"/>
                <a:ea typeface="+mn-ea"/>
              </a:rPr>
              <a:t>[1],</a:t>
            </a:r>
            <a:r>
              <a:rPr lang="en-US" altLang="zh-CN" sz="2800" b="1" kern="0" dirty="0" err="1">
                <a:latin typeface="+mn-lt"/>
                <a:ea typeface="+mn-ea"/>
              </a:rPr>
              <a:t>str</a:t>
            </a:r>
            <a:r>
              <a:rPr lang="en-US" altLang="zh-CN" sz="2800" b="1" kern="0" dirty="0">
                <a:latin typeface="+mn-lt"/>
                <a:ea typeface="+mn-ea"/>
              </a:rPr>
              <a:t>[2]</a:t>
            </a:r>
            <a:r>
              <a:rPr lang="zh-CN" altLang="zh-CN" sz="2800" b="1" kern="0" dirty="0">
                <a:latin typeface="+mn-lt"/>
                <a:ea typeface="+mn-ea"/>
              </a:rPr>
              <a:t>看作</a:t>
            </a:r>
            <a:r>
              <a:rPr lang="en-US" altLang="zh-CN" sz="2800" b="1" kern="0" dirty="0">
                <a:latin typeface="+mn-lt"/>
                <a:ea typeface="+mn-ea"/>
              </a:rPr>
              <a:t>3</a:t>
            </a:r>
            <a:r>
              <a:rPr lang="zh-CN" altLang="zh-CN" sz="2800" b="1" kern="0" dirty="0">
                <a:latin typeface="+mn-lt"/>
                <a:ea typeface="+mn-ea"/>
              </a:rPr>
              <a:t>个一维字符数组，可以把它们如同一维数组那样进行处理</a:t>
            </a:r>
            <a:endParaRPr lang="en-US" altLang="zh-CN" sz="2800" b="1" kern="0" dirty="0">
              <a:latin typeface="+mn-lt"/>
              <a:ea typeface="+mn-ea"/>
            </a:endParaRPr>
          </a:p>
        </p:txBody>
      </p:sp>
      <p:pic>
        <p:nvPicPr>
          <p:cNvPr id="107602" name="图片 14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215313" cy="4786313"/>
          </a:xfrm>
        </p:spPr>
        <p:txBody>
          <a:bodyPr/>
          <a:lstStyle/>
          <a:p>
            <a:r>
              <a:rPr lang="zh-CN" altLang="zh-CN"/>
              <a:t>经过三次两两比较</a:t>
            </a:r>
            <a:r>
              <a:rPr lang="en-US" altLang="zh-CN"/>
              <a:t>,</a:t>
            </a:r>
            <a:r>
              <a:rPr lang="zh-CN" altLang="zh-CN"/>
              <a:t>就可得到值最大者</a:t>
            </a:r>
            <a:r>
              <a:rPr lang="en-US" altLang="zh-CN"/>
              <a:t>,</a:t>
            </a:r>
            <a:r>
              <a:rPr lang="zh-CN" altLang="zh-CN"/>
              <a:t>把它放在一维字符数组</a:t>
            </a:r>
            <a:r>
              <a:rPr lang="en-US" altLang="zh-CN"/>
              <a:t>string</a:t>
            </a:r>
            <a:r>
              <a:rPr lang="zh-CN" altLang="zh-CN"/>
              <a:t>中</a:t>
            </a:r>
            <a:endParaRPr lang="en-US" altLang="zh-CN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if (strcmp(str[0],str[1])&gt;0)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     strcpy(string,str[0]); 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else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     strcpy(string,str[1]);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if (strcmp(str[2],string)&gt;0)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strcpy(string,str[2]);</a:t>
            </a: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085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108549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85750"/>
            <a:ext cx="8429625" cy="6357938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#include&lt;stdio.h&gt;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#include&lt;string.h&gt;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int main ( 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{char str[3][10]; char string[10]; int i;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for (i=0;i&lt;3;i++)    gets (str[i]);   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</a:t>
            </a:r>
            <a:r>
              <a:rPr lang="en-US" altLang="zh-CN" sz="2800">
                <a:solidFill>
                  <a:srgbClr val="9D138D"/>
                </a:solidFill>
              </a:rPr>
              <a:t>strcmp</a:t>
            </a:r>
            <a:r>
              <a:rPr lang="en-US" altLang="zh-CN" sz="2800"/>
              <a:t>(str[0],str[1])&gt;0)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	  </a:t>
            </a:r>
            <a:r>
              <a:rPr lang="en-US" altLang="zh-CN" sz="2800">
                <a:solidFill>
                  <a:srgbClr val="9D138D"/>
                </a:solidFill>
              </a:rPr>
              <a:t>strcpy</a:t>
            </a:r>
            <a:r>
              <a:rPr lang="en-US" altLang="zh-CN" sz="2800"/>
              <a:t>(string,str[0]); 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else                             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	  </a:t>
            </a:r>
            <a:r>
              <a:rPr lang="en-US" altLang="zh-CN" sz="2800">
                <a:solidFill>
                  <a:srgbClr val="9D138D"/>
                </a:solidFill>
              </a:rPr>
              <a:t>strcpy</a:t>
            </a:r>
            <a:r>
              <a:rPr lang="en-US" altLang="zh-CN" sz="2800"/>
              <a:t>(string,str[1]);  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</a:t>
            </a:r>
            <a:r>
              <a:rPr lang="en-US" altLang="zh-CN" sz="2800">
                <a:solidFill>
                  <a:srgbClr val="9D138D"/>
                </a:solidFill>
              </a:rPr>
              <a:t>strcmp</a:t>
            </a:r>
            <a:r>
              <a:rPr lang="en-US" altLang="zh-CN" sz="2800"/>
              <a:t>(str[2],string)&gt;0)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</a:t>
            </a:r>
            <a:r>
              <a:rPr lang="en-US" altLang="zh-CN" sz="2800">
                <a:solidFill>
                  <a:srgbClr val="9D138D"/>
                </a:solidFill>
              </a:rPr>
              <a:t>strcpy</a:t>
            </a:r>
            <a:r>
              <a:rPr lang="en-US" altLang="zh-CN" sz="2800"/>
              <a:t>(string,str[2]);      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printf("\nthe largest:\n%s\n",string);  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</p:txBody>
      </p:sp>
      <p:sp>
        <p:nvSpPr>
          <p:cNvPr id="1095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095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571750"/>
            <a:ext cx="2714625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4" name="图片 5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投票机</a:t>
            </a: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8153400" cy="5014913"/>
          </a:xfrm>
        </p:spPr>
        <p:txBody>
          <a:bodyPr/>
          <a:lstStyle/>
          <a:p>
            <a:r>
              <a:rPr lang="zh-CN" altLang="en-US" sz="2400"/>
              <a:t>某电视台正在举办“超级选秀比赛”，共有</a:t>
            </a:r>
            <a:r>
              <a:rPr lang="en-US" altLang="zh-CN" sz="2400"/>
              <a:t>10</a:t>
            </a:r>
            <a:r>
              <a:rPr lang="zh-CN" altLang="en-US" sz="2400"/>
              <a:t>位选手入围了最后的决赛。根据比赛的规则，由观众通过手机短信的方式来给选手投票，得票最多的选手获胜。</a:t>
            </a:r>
            <a:endParaRPr lang="en-US" altLang="zh-CN" sz="2400"/>
          </a:p>
          <a:p>
            <a:r>
              <a:rPr lang="zh-CN" altLang="en-US" sz="2400"/>
              <a:t>编写一个投票程序，帮助组委会统计出各个选手的得票情况，并显示最后的冠军得主。</a:t>
            </a:r>
            <a:endParaRPr lang="en-US" altLang="zh-CN" sz="2400"/>
          </a:p>
          <a:p>
            <a:r>
              <a:rPr lang="zh-CN" altLang="en-US" sz="2400"/>
              <a:t>问题分析</a:t>
            </a:r>
            <a:endParaRPr lang="en-US" altLang="zh-CN" sz="2400"/>
          </a:p>
          <a:p>
            <a:pPr lvl="1"/>
            <a:r>
              <a:rPr lang="zh-CN" altLang="en-US" sz="2000"/>
              <a:t>数据结构：一维数组</a:t>
            </a:r>
            <a:endParaRPr lang="en-US" altLang="zh-CN" sz="2000"/>
          </a:p>
          <a:p>
            <a:pPr lvl="1"/>
            <a:r>
              <a:rPr lang="zh-CN" altLang="en-US" sz="2000"/>
              <a:t>输入格式：不断地读入观众的投票，用</a:t>
            </a:r>
            <a:r>
              <a:rPr lang="en-US" altLang="zh-CN" sz="2000"/>
              <a:t>1~10</a:t>
            </a:r>
            <a:r>
              <a:rPr lang="zh-CN" altLang="en-US" sz="2000"/>
              <a:t>表示选手的编号，当输入</a:t>
            </a:r>
            <a:r>
              <a:rPr lang="en-US" altLang="zh-CN" sz="2000"/>
              <a:t>0 </a:t>
            </a:r>
            <a:r>
              <a:rPr lang="zh-CN" altLang="en-US" sz="2000"/>
              <a:t>时表示结束。</a:t>
            </a:r>
            <a:r>
              <a:rPr lang="zh-CN" altLang="en-US" sz="2000">
                <a:solidFill>
                  <a:srgbClr val="FF0000"/>
                </a:solidFill>
              </a:rPr>
              <a:t>（条件表达式永远为真）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2000"/>
              <a:t>统计各位选手的得票。</a:t>
            </a:r>
            <a:r>
              <a:rPr lang="zh-CN" altLang="en-US" sz="2000">
                <a:solidFill>
                  <a:srgbClr val="FF0000"/>
                </a:solidFill>
              </a:rPr>
              <a:t>（累加）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2000"/>
              <a:t>计算最后的冠军得主。</a:t>
            </a:r>
            <a:r>
              <a:rPr lang="zh-CN" altLang="en-US" sz="2000">
                <a:solidFill>
                  <a:srgbClr val="FF0000"/>
                </a:solidFill>
              </a:rPr>
              <a:t>（求最大值）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endParaRPr lang="zh-CN" altLang="en-US" sz="2000"/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0656"/>
            <a:ext cx="7159905" cy="63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714527"/>
            <a:ext cx="433070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28775"/>
            <a:ext cx="8693150" cy="44958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．将两个字符串连接起来。不用</a:t>
            </a:r>
            <a:r>
              <a:rPr lang="en-US" altLang="zh-CN" sz="2800" dirty="0" err="1"/>
              <a:t>strcat</a:t>
            </a:r>
            <a:r>
              <a:rPr lang="zh-CN" altLang="en-US" sz="2800" dirty="0"/>
              <a:t>函数。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题义分析</a:t>
            </a:r>
            <a:r>
              <a:rPr lang="en-US" altLang="zh-CN" sz="2800" dirty="0"/>
              <a:t>】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把两个字符串用两个数组存放，把第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个字符串的字符存放到第</a:t>
            </a:r>
            <a:r>
              <a:rPr lang="en-US" altLang="zh-CN" sz="2400" dirty="0"/>
              <a:t>1</a:t>
            </a:r>
            <a:r>
              <a:rPr lang="zh-CN" altLang="en-US" sz="2400" dirty="0"/>
              <a:t>个字符串的后部。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作为字符串来说，除了字符本身之外，还有一个结束标志字符‘</a:t>
            </a:r>
            <a:r>
              <a:rPr lang="en-US" altLang="zh-CN" sz="2400" dirty="0"/>
              <a:t>\0’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要把两个字符串连接在一起，就要把第</a:t>
            </a:r>
            <a:r>
              <a:rPr lang="en-US" altLang="zh-CN" sz="2400" dirty="0"/>
              <a:t>1</a:t>
            </a:r>
            <a:r>
              <a:rPr lang="zh-CN" altLang="en-US" sz="2400" dirty="0"/>
              <a:t>个字符串的结束标志字符‘</a:t>
            </a:r>
            <a:r>
              <a:rPr lang="en-US" altLang="zh-CN" sz="2400" dirty="0"/>
              <a:t>\0’</a:t>
            </a:r>
            <a:r>
              <a:rPr lang="zh-CN" altLang="en-US" sz="2400" dirty="0"/>
              <a:t>去掉，然后把第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个字符串的所有字符存放到第</a:t>
            </a:r>
            <a:r>
              <a:rPr lang="en-US" altLang="zh-CN" sz="2400" dirty="0"/>
              <a:t>1</a:t>
            </a:r>
            <a:r>
              <a:rPr lang="zh-CN" altLang="en-US" sz="2400" dirty="0"/>
              <a:t>个字符串的后部连同结束标志字符‘</a:t>
            </a:r>
            <a:r>
              <a:rPr lang="en-US" altLang="zh-CN" sz="2400" dirty="0"/>
              <a:t>\0’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要保证第</a:t>
            </a:r>
            <a:r>
              <a:rPr lang="en-US" altLang="zh-CN" sz="2400" dirty="0"/>
              <a:t>1</a:t>
            </a:r>
            <a:r>
              <a:rPr lang="zh-CN" altLang="en-US" sz="2400" dirty="0"/>
              <a:t>个字符的数组大小够存放两个字符串的字符。</a:t>
            </a:r>
          </a:p>
        </p:txBody>
      </p:sp>
      <p:sp>
        <p:nvSpPr>
          <p:cNvPr id="11366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本章练习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14375"/>
            <a:ext cx="8286750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怎样定义一维数组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857375"/>
            <a:ext cx="7643812" cy="3786188"/>
          </a:xfrm>
        </p:spPr>
        <p:txBody>
          <a:bodyPr/>
          <a:lstStyle/>
          <a:p>
            <a:r>
              <a:rPr lang="zh-CN" altLang="zh-CN"/>
              <a:t>定义一维数组的一般形式为：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类型符</a:t>
            </a:r>
            <a:r>
              <a:rPr lang="en-US" altLang="zh-CN"/>
              <a:t>  </a:t>
            </a:r>
            <a:r>
              <a:rPr lang="zh-CN" altLang="zh-CN"/>
              <a:t>数组名</a:t>
            </a:r>
            <a:r>
              <a:rPr lang="en-US" altLang="zh-CN"/>
              <a:t>[</a:t>
            </a:r>
            <a:r>
              <a:rPr lang="zh-CN" altLang="zh-CN"/>
              <a:t>常量表达式</a:t>
            </a:r>
            <a:r>
              <a:rPr lang="en-US" altLang="zh-CN"/>
              <a:t>];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int a[4+6];  </a:t>
            </a:r>
            <a:r>
              <a:rPr lang="zh-CN" altLang="en-US"/>
              <a:t>合法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int n=10;  </a:t>
            </a:r>
            <a:endParaRPr lang="zh-CN" altLang="zh-CN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int a[n];</a:t>
            </a:r>
            <a:endParaRPr lang="zh-CN" altLang="zh-CN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071938" y="3929063"/>
            <a:ext cx="1857375" cy="642937"/>
          </a:xfrm>
          <a:prstGeom prst="wedgeRoundRectCallout">
            <a:avLst>
              <a:gd name="adj1" fmla="val -92051"/>
              <a:gd name="adj2" fmla="val 7172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不合法</a:t>
            </a:r>
          </a:p>
        </p:txBody>
      </p:sp>
      <p:pic>
        <p:nvPicPr>
          <p:cNvPr id="14341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．输入一个</a:t>
            </a:r>
            <a:r>
              <a:rPr lang="en-US" altLang="zh-CN" dirty="0"/>
              <a:t>4×4</a:t>
            </a:r>
            <a:r>
              <a:rPr lang="zh-CN" altLang="en-US" dirty="0"/>
              <a:t>的数组，编写程序实现：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）求出对角线上各元素的和；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）求出对角线上行、列下标均为偶数的各元素的积；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）找出对角线上其值最大的元素和它在数组中的位置。</a:t>
            </a:r>
          </a:p>
        </p:txBody>
      </p:sp>
      <p:sp>
        <p:nvSpPr>
          <p:cNvPr id="11469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本章练习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714375"/>
            <a:ext cx="8501063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6.1.2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怎样引用一维数组元素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85938"/>
            <a:ext cx="7643812" cy="2928937"/>
          </a:xfrm>
        </p:spPr>
        <p:txBody>
          <a:bodyPr/>
          <a:lstStyle/>
          <a:p>
            <a:r>
              <a:rPr lang="zh-CN" altLang="zh-CN"/>
              <a:t>在定义数组并对其中各元素赋值后，就可以引用数组中的元素</a:t>
            </a:r>
            <a:endParaRPr lang="en-US" altLang="zh-CN"/>
          </a:p>
          <a:p>
            <a:r>
              <a:rPr lang="zh-CN" altLang="zh-CN"/>
              <a:t>注意：只能引用数组元素而不能一次整体调用整个数组全部元素的值</a:t>
            </a:r>
            <a:endParaRPr lang="en-US" altLang="zh-CN"/>
          </a:p>
        </p:txBody>
      </p:sp>
      <p:pic>
        <p:nvPicPr>
          <p:cNvPr id="15364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714375"/>
            <a:ext cx="8501063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6.1.2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怎样引用一维数组元素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785938"/>
            <a:ext cx="7643813" cy="4286250"/>
          </a:xfrm>
        </p:spPr>
        <p:txBody>
          <a:bodyPr/>
          <a:lstStyle/>
          <a:p>
            <a:r>
              <a:rPr lang="zh-CN" altLang="zh-CN"/>
              <a:t>引用数组元素的表示形式为：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</a:t>
            </a:r>
            <a:r>
              <a:rPr lang="zh-CN" altLang="zh-CN"/>
              <a:t>数组名［下标］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zh-CN" altLang="en-US"/>
              <a:t>如</a:t>
            </a:r>
            <a:r>
              <a:rPr lang="en-US" altLang="zh-CN"/>
              <a:t>a[0]=a[5]+a[7]-a[2*3]   </a:t>
            </a:r>
            <a:r>
              <a:rPr lang="zh-CN" altLang="en-US"/>
              <a:t>合法</a:t>
            </a: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int n=5,a[10];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a[n]=20;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429125" y="4572000"/>
            <a:ext cx="1857375" cy="642938"/>
          </a:xfrm>
          <a:prstGeom prst="wedgeRoundRectCallout">
            <a:avLst>
              <a:gd name="adj1" fmla="val -92051"/>
              <a:gd name="adj2" fmla="val 6308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合法</a:t>
            </a:r>
          </a:p>
        </p:txBody>
      </p:sp>
      <p:pic>
        <p:nvPicPr>
          <p:cNvPr id="16389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714375"/>
            <a:ext cx="8501063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6.1.2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怎样引用一维数组元素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785938"/>
            <a:ext cx="8286750" cy="4286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zh-CN" altLang="zh-CN"/>
              <a:t>例</a:t>
            </a:r>
            <a:r>
              <a:rPr lang="en-US" altLang="zh-CN"/>
              <a:t>6.1 </a:t>
            </a:r>
            <a:r>
              <a:rPr lang="zh-CN" altLang="zh-CN"/>
              <a:t>对</a:t>
            </a:r>
            <a:r>
              <a:rPr lang="en-US" altLang="zh-CN"/>
              <a:t>10</a:t>
            </a:r>
            <a:r>
              <a:rPr lang="zh-CN" altLang="zh-CN"/>
              <a:t>个数组元素依次赋值为</a:t>
            </a:r>
            <a:r>
              <a:rPr lang="en-US" altLang="zh-CN"/>
              <a:t>0,1,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2,3,4,5,6,7,8,9</a:t>
            </a:r>
            <a:r>
              <a:rPr lang="zh-CN" altLang="zh-CN"/>
              <a:t>，要求按逆序输出。</a:t>
            </a:r>
            <a:endParaRPr lang="en-US" altLang="zh-CN"/>
          </a:p>
          <a:p>
            <a:r>
              <a:rPr lang="zh-CN" altLang="zh-CN"/>
              <a:t>解题思路：</a:t>
            </a:r>
            <a:endParaRPr lang="en-US" altLang="zh-CN"/>
          </a:p>
          <a:p>
            <a:pPr lvl="1"/>
            <a:r>
              <a:rPr lang="zh-CN" altLang="zh-CN"/>
              <a:t>定义一个长度为</a:t>
            </a:r>
            <a:r>
              <a:rPr lang="en-US" altLang="zh-CN"/>
              <a:t>10</a:t>
            </a:r>
            <a:r>
              <a:rPr lang="zh-CN" altLang="zh-CN"/>
              <a:t>的数组，数组定义为整型</a:t>
            </a:r>
            <a:endParaRPr lang="en-US" altLang="zh-CN"/>
          </a:p>
          <a:p>
            <a:pPr lvl="1"/>
            <a:r>
              <a:rPr lang="zh-CN" altLang="zh-CN"/>
              <a:t>要赋的值是从</a:t>
            </a:r>
            <a:r>
              <a:rPr lang="en-US" altLang="zh-CN"/>
              <a:t>0</a:t>
            </a:r>
            <a:r>
              <a:rPr lang="zh-CN" altLang="zh-CN"/>
              <a:t>到</a:t>
            </a:r>
            <a:r>
              <a:rPr lang="en-US" altLang="zh-CN"/>
              <a:t>9</a:t>
            </a:r>
            <a:r>
              <a:rPr lang="zh-CN" altLang="zh-CN"/>
              <a:t>，可以用循环来赋值</a:t>
            </a:r>
            <a:endParaRPr lang="en-US" altLang="zh-CN"/>
          </a:p>
          <a:p>
            <a:pPr lvl="1"/>
            <a:r>
              <a:rPr lang="zh-CN" altLang="zh-CN"/>
              <a:t>用循环按下标从大到小输出这</a:t>
            </a:r>
            <a:r>
              <a:rPr lang="en-US" altLang="zh-CN"/>
              <a:t>10</a:t>
            </a:r>
            <a:r>
              <a:rPr lang="zh-CN" altLang="zh-CN"/>
              <a:t>个元素</a:t>
            </a:r>
            <a:endParaRPr lang="zh-CN" altLang="zh-CN">
              <a:solidFill>
                <a:srgbClr val="FF0000"/>
              </a:solidFill>
            </a:endParaRPr>
          </a:p>
        </p:txBody>
      </p:sp>
      <p:pic>
        <p:nvPicPr>
          <p:cNvPr id="17412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71500"/>
            <a:ext cx="8286750" cy="535781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{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i,a</a:t>
            </a:r>
            <a:r>
              <a:rPr lang="en-US" altLang="zh-CN" sz="2800" dirty="0"/>
              <a:t>[10];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en-US" altLang="zh-CN" sz="2800" dirty="0"/>
              <a:t>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</a:t>
            </a:r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r>
              <a:rPr lang="en-US" altLang="zh-CN" sz="2800" dirty="0"/>
              <a:t>;i++)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r>
              <a:rPr lang="en-US" altLang="zh-CN" sz="2800" dirty="0"/>
              <a:t>;i&gt;=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en-US" altLang="zh-CN" sz="2800" dirty="0"/>
              <a:t>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--)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 ",a[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("\n");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return 0;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}</a:t>
            </a:r>
            <a:endParaRPr lang="zh-CN" altLang="zh-CN" sz="2800" dirty="0"/>
          </a:p>
        </p:txBody>
      </p:sp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928688" y="2071688"/>
            <a:ext cx="4143375" cy="1143000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500688" y="3143250"/>
            <a:ext cx="2714625" cy="1071563"/>
          </a:xfrm>
          <a:prstGeom prst="wedgeRoundRectCallout">
            <a:avLst>
              <a:gd name="adj1" fmla="val -62778"/>
              <a:gd name="adj2" fmla="val -10379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使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a[0]</a:t>
            </a: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～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a[9]</a:t>
            </a: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的值为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0</a:t>
            </a: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～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9</a:t>
            </a:r>
            <a:endParaRPr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71688" y="5768975"/>
          <a:ext cx="6238880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00250" y="5210175"/>
            <a:ext cx="671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a[0]a[1]a[2]a[3]a[4]a[5]a[6]a[7]a[8]a[9]</a:t>
            </a:r>
            <a:endParaRPr lang="zh-CN" altLang="en-US" sz="2800">
              <a:latin typeface="Arial" pitchFamily="34" charset="0"/>
            </a:endParaRPr>
          </a:p>
        </p:txBody>
      </p:sp>
      <p:pic>
        <p:nvPicPr>
          <p:cNvPr id="18462" name="图片 8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71500"/>
            <a:ext cx="8286750" cy="535781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{  int i,a[10];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for (i=</a:t>
            </a:r>
            <a:r>
              <a:rPr lang="en-US" altLang="zh-CN" sz="2800">
                <a:solidFill>
                  <a:srgbClr val="FF0000"/>
                </a:solidFill>
              </a:rPr>
              <a:t>0</a:t>
            </a:r>
            <a:r>
              <a:rPr lang="en-US" altLang="zh-CN" sz="2800"/>
              <a:t>; i&lt;=</a:t>
            </a:r>
            <a:r>
              <a:rPr lang="en-US" altLang="zh-CN" sz="2800">
                <a:solidFill>
                  <a:srgbClr val="FF0000"/>
                </a:solidFill>
              </a:rPr>
              <a:t>9</a:t>
            </a:r>
            <a:r>
              <a:rPr lang="en-US" altLang="zh-CN" sz="2800"/>
              <a:t>;i++)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a[i]=i;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for(i=</a:t>
            </a:r>
            <a:r>
              <a:rPr lang="en-US" altLang="zh-CN" sz="2800">
                <a:solidFill>
                  <a:srgbClr val="FF0000"/>
                </a:solidFill>
              </a:rPr>
              <a:t>9</a:t>
            </a:r>
            <a:r>
              <a:rPr lang="en-US" altLang="zh-CN" sz="2800"/>
              <a:t>;i&gt;=</a:t>
            </a:r>
            <a:r>
              <a:rPr lang="en-US" altLang="zh-CN" sz="2800">
                <a:solidFill>
                  <a:srgbClr val="FF0000"/>
                </a:solidFill>
              </a:rPr>
              <a:t>0</a:t>
            </a:r>
            <a:r>
              <a:rPr lang="en-US" altLang="zh-CN" sz="2800"/>
              <a:t>; i--)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printf("%d ",a[i]);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printf("\n");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return 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1000125" y="3071813"/>
            <a:ext cx="4500563" cy="1143000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715000" y="3786188"/>
            <a:ext cx="3178175" cy="1285875"/>
          </a:xfrm>
          <a:prstGeom prst="wedgeRoundRectCallout">
            <a:avLst>
              <a:gd name="adj1" fmla="val -55394"/>
              <a:gd name="adj2" fmla="val -8506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先输出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a[9]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，最后输出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a[0]</a:t>
            </a:r>
            <a:endParaRPr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71688" y="5768975"/>
          <a:ext cx="6238880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85" name="TextBox 7"/>
          <p:cNvSpPr txBox="1">
            <a:spLocks noChangeArrowheads="1"/>
          </p:cNvSpPr>
          <p:nvPr/>
        </p:nvSpPr>
        <p:spPr bwMode="auto">
          <a:xfrm>
            <a:off x="2000250" y="5210175"/>
            <a:ext cx="671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a[0]a[1]a[2]a[3]a[4]a[5]a[6]a[7]a[8]a[9]</a:t>
            </a:r>
            <a:endParaRPr lang="zh-CN" altLang="en-US" sz="2800">
              <a:latin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285875"/>
            <a:ext cx="48799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7" name="图片 7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28625"/>
            <a:ext cx="8501063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6.1.3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一维数组的初始化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8143875" cy="5357813"/>
          </a:xfrm>
        </p:spPr>
        <p:txBody>
          <a:bodyPr/>
          <a:lstStyle/>
          <a:p>
            <a:r>
              <a:rPr lang="zh-CN" altLang="zh-CN"/>
              <a:t>在定义数组的同时，给各数组元素赋值</a:t>
            </a:r>
            <a:endParaRPr lang="en-US" altLang="zh-CN"/>
          </a:p>
          <a:p>
            <a:r>
              <a:rPr lang="en-US" altLang="zh-CN" sz="2800"/>
              <a:t>int a[10]={0,1,2,3,4,5,6,7,8,9};</a:t>
            </a:r>
          </a:p>
          <a:p>
            <a:r>
              <a:rPr lang="en-US" altLang="zh-CN" sz="2800">
                <a:solidFill>
                  <a:srgbClr val="00B050"/>
                </a:solidFill>
              </a:rPr>
              <a:t>int a[10]={0,1,2,3,4};</a:t>
            </a:r>
            <a:r>
              <a:rPr lang="zh-CN" altLang="en-US" sz="2800">
                <a:solidFill>
                  <a:srgbClr val="FF0000"/>
                </a:solidFill>
              </a:rPr>
              <a:t>相当于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int a[10]={0,1,2,3,4,0,0,0,0,0};</a:t>
            </a:r>
          </a:p>
          <a:p>
            <a:r>
              <a:rPr lang="en-US" altLang="zh-CN" sz="2800">
                <a:solidFill>
                  <a:srgbClr val="9D138D"/>
                </a:solidFill>
              </a:rPr>
              <a:t>int a[10]={0,0,0,0,0,0,0,0,0,0};</a:t>
            </a:r>
            <a:r>
              <a:rPr lang="zh-CN" altLang="en-US" sz="2800">
                <a:solidFill>
                  <a:srgbClr val="FF0000"/>
                </a:solidFill>
              </a:rPr>
              <a:t>相当于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int a[10]={0};</a:t>
            </a:r>
          </a:p>
          <a:p>
            <a:r>
              <a:rPr lang="en-US" altLang="zh-CN" sz="2800">
                <a:solidFill>
                  <a:srgbClr val="0000CC"/>
                </a:solidFill>
              </a:rPr>
              <a:t>int a[5]={1,2,3,4,5};</a:t>
            </a:r>
            <a:r>
              <a:rPr lang="zh-CN" altLang="en-US" sz="2800">
                <a:solidFill>
                  <a:srgbClr val="FF0000"/>
                </a:solidFill>
              </a:rPr>
              <a:t>可写为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  int a[ ]={1,2,3,4,5};</a:t>
            </a:r>
            <a:endParaRPr lang="zh-CN" altLang="zh-CN" sz="2800">
              <a:solidFill>
                <a:srgbClr val="0000CC"/>
              </a:solidFill>
            </a:endParaRPr>
          </a:p>
        </p:txBody>
      </p:sp>
      <p:pic>
        <p:nvPicPr>
          <p:cNvPr id="20484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501063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6.1.4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一维数组程序举例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43063"/>
            <a:ext cx="8143875" cy="4714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例</a:t>
            </a:r>
            <a:r>
              <a:rPr lang="en-US" altLang="zh-CN"/>
              <a:t>6.2 </a:t>
            </a:r>
            <a:r>
              <a:rPr lang="zh-CN" altLang="zh-CN"/>
              <a:t>用数组处理求</a:t>
            </a:r>
            <a:r>
              <a:rPr lang="en-US" altLang="zh-CN"/>
              <a:t>Fibonacci</a:t>
            </a:r>
            <a:r>
              <a:rPr lang="zh-CN" altLang="zh-CN"/>
              <a:t>数列问题</a:t>
            </a:r>
            <a:endParaRPr lang="en-US" altLang="zh-CN"/>
          </a:p>
          <a:p>
            <a:r>
              <a:rPr lang="zh-CN" altLang="zh-CN"/>
              <a:t>解题思路：</a:t>
            </a:r>
            <a:endParaRPr lang="en-US" altLang="zh-CN"/>
          </a:p>
          <a:p>
            <a:pPr lvl="1"/>
            <a:r>
              <a:rPr lang="zh-CN" altLang="zh-CN"/>
              <a:t>例</a:t>
            </a:r>
            <a:r>
              <a:rPr lang="en-US" altLang="zh-CN"/>
              <a:t>5.8</a:t>
            </a:r>
            <a:r>
              <a:rPr lang="zh-CN" altLang="zh-CN"/>
              <a:t>中用简单变量处理的，</a:t>
            </a:r>
            <a:r>
              <a:rPr lang="zh-CN" altLang="en-US"/>
              <a:t>缺点</a:t>
            </a:r>
            <a:r>
              <a:rPr lang="zh-CN" altLang="zh-CN"/>
              <a:t>不能在内存中保存这些数。假如想直接输出数列中第</a:t>
            </a:r>
            <a:r>
              <a:rPr lang="en-US" altLang="zh-CN"/>
              <a:t>25</a:t>
            </a:r>
            <a:r>
              <a:rPr lang="zh-CN" altLang="zh-CN"/>
              <a:t>个数，是很困难的。</a:t>
            </a:r>
            <a:endParaRPr lang="en-US" altLang="zh-CN"/>
          </a:p>
          <a:p>
            <a:pPr lvl="1"/>
            <a:r>
              <a:rPr lang="zh-CN" altLang="zh-CN"/>
              <a:t>如果用数组处理，每一个数组元素代表数列中的一个数，依次求出各数并存放在相应的数组元素中</a:t>
            </a:r>
          </a:p>
          <a:p>
            <a:pPr>
              <a:buFont typeface="Wingdings" pitchFamily="2" charset="2"/>
              <a:buNone/>
            </a:pPr>
            <a:endParaRPr lang="zh-CN" altLang="zh-CN" sz="2800">
              <a:solidFill>
                <a:srgbClr val="0000CC"/>
              </a:solidFill>
            </a:endParaRPr>
          </a:p>
        </p:txBody>
      </p:sp>
      <p:pic>
        <p:nvPicPr>
          <p:cNvPr id="21508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500063"/>
            <a:ext cx="7143750" cy="61436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{  int i;  int f[20]={1,1};                         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for(i=2;i&lt;20;i++)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f[i]=f[i-2]+f[i-1];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for(i=0;i&lt;20;i++)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{   if(i%5==0) printf(“\n”);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printf(“%12d”,f[i]);                   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printf("\n");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return 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zh-CN" sz="2800">
              <a:solidFill>
                <a:srgbClr val="0000CC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714875"/>
            <a:ext cx="86201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3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428750"/>
            <a:ext cx="7143750" cy="45005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前几章</a:t>
            </a:r>
            <a:r>
              <a:rPr lang="zh-CN" altLang="zh-CN"/>
              <a:t>使用的变量都属于</a:t>
            </a:r>
            <a:r>
              <a:rPr lang="zh-CN" altLang="zh-CN">
                <a:solidFill>
                  <a:srgbClr val="9D138D"/>
                </a:solidFill>
              </a:rPr>
              <a:t>基本类型</a:t>
            </a:r>
            <a:r>
              <a:rPr lang="zh-CN" altLang="zh-CN"/>
              <a:t>，例如整型、字符型、浮点型数据，这些都是简单的数据类型。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zh-CN"/>
              <a:t>对于有些数据，只用简单的数据类型是不够的，</a:t>
            </a:r>
            <a:r>
              <a:rPr lang="zh-CN" altLang="zh-CN">
                <a:solidFill>
                  <a:srgbClr val="9D138D"/>
                </a:solidFill>
              </a:rPr>
              <a:t>难以</a:t>
            </a:r>
            <a:r>
              <a:rPr lang="zh-CN" altLang="zh-CN"/>
              <a:t>反映出数据的</a:t>
            </a:r>
            <a:r>
              <a:rPr lang="zh-CN" altLang="zh-CN">
                <a:solidFill>
                  <a:srgbClr val="9D138D"/>
                </a:solidFill>
              </a:rPr>
              <a:t>特点</a:t>
            </a:r>
            <a:r>
              <a:rPr lang="zh-CN" altLang="zh-CN"/>
              <a:t>，也难以有效地进行处理。</a:t>
            </a:r>
            <a:endParaRPr lang="en-US" altLang="zh-CN"/>
          </a:p>
        </p:txBody>
      </p:sp>
    </p:spTree>
  </p:cSld>
  <p:clrMapOvr>
    <a:masterClrMapping/>
  </p:clrMapOvr>
  <p:transition spd="med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8286750" cy="4714875"/>
          </a:xfrm>
        </p:spPr>
        <p:txBody>
          <a:bodyPr/>
          <a:lstStyle/>
          <a:p>
            <a:r>
              <a:rPr lang="zh-CN" altLang="en-US" sz="2800"/>
              <a:t>学校举行校园歌手大奖赛，邀请了</a:t>
            </a:r>
            <a:r>
              <a:rPr lang="en-US" altLang="zh-CN" sz="2800"/>
              <a:t>10</a:t>
            </a:r>
            <a:r>
              <a:rPr lang="zh-CN" altLang="en-US" sz="2800"/>
              <a:t>位专家来当评委，为保证评分的公正性，在计算每位选手的最后得分时，要先去掉一个最高分和一个最低分，然后再计算平均值。</a:t>
            </a:r>
            <a:endParaRPr lang="en-US" altLang="zh-CN" sz="2800"/>
          </a:p>
          <a:p>
            <a:pPr lvl="1"/>
            <a:r>
              <a:rPr lang="zh-CN" altLang="en-US" sz="2400"/>
              <a:t>每个评委的分数：数组</a:t>
            </a:r>
            <a:endParaRPr lang="en-US" altLang="zh-CN" sz="2400"/>
          </a:p>
          <a:p>
            <a:pPr lvl="1"/>
            <a:r>
              <a:rPr lang="zh-CN" altLang="en-US" sz="2400"/>
              <a:t>编程模式：累加、求最小值、求最大值</a:t>
            </a:r>
            <a:endParaRPr lang="zh-CN" altLang="zh-CN" sz="2400"/>
          </a:p>
        </p:txBody>
      </p:sp>
      <p:pic>
        <p:nvPicPr>
          <p:cNvPr id="23555" name="图片 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标题 3"/>
          <p:cNvSpPr>
            <a:spLocks noGrp="1"/>
          </p:cNvSpPr>
          <p:nvPr>
            <p:ph type="title"/>
          </p:nvPr>
        </p:nvSpPr>
        <p:spPr>
          <a:xfrm>
            <a:off x="500063" y="361950"/>
            <a:ext cx="8162925" cy="641350"/>
          </a:xfrm>
        </p:spPr>
        <p:txBody>
          <a:bodyPr/>
          <a:lstStyle/>
          <a:p>
            <a:pPr algn="l"/>
            <a:r>
              <a:rPr lang="zh-CN" altLang="en-US" sz="3600"/>
              <a:t>校园歌手大奖赛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4319588"/>
            <a:ext cx="6662737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038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例</a:t>
            </a:r>
            <a:r>
              <a:rPr lang="en-US" altLang="zh-CN"/>
              <a:t>6.3 </a:t>
            </a:r>
            <a:r>
              <a:rPr lang="zh-CN" altLang="zh-CN"/>
              <a:t>有</a:t>
            </a:r>
            <a:r>
              <a:rPr lang="en-US" altLang="zh-CN"/>
              <a:t>10</a:t>
            </a:r>
            <a:r>
              <a:rPr lang="zh-CN" altLang="zh-CN"/>
              <a:t>个地区的面积，要求对它们按由小到大的顺序排列。</a:t>
            </a:r>
            <a:endParaRPr lang="en-US" altLang="zh-CN"/>
          </a:p>
          <a:p>
            <a:r>
              <a:rPr lang="zh-CN" altLang="zh-CN"/>
              <a:t>解题思路：</a:t>
            </a:r>
          </a:p>
          <a:p>
            <a:pPr lvl="1"/>
            <a:r>
              <a:rPr lang="zh-CN" altLang="zh-CN"/>
              <a:t>排序的规律有两种：一种是“升序”</a:t>
            </a:r>
            <a:r>
              <a:rPr lang="zh-CN" altLang="en-US"/>
              <a:t>，</a:t>
            </a:r>
            <a:r>
              <a:rPr lang="zh-CN" altLang="zh-CN"/>
              <a:t>从小到大；另一种是“降序”，从大到小</a:t>
            </a:r>
            <a:endParaRPr lang="en-US" altLang="zh-CN"/>
          </a:p>
          <a:p>
            <a:pPr lvl="1"/>
            <a:r>
              <a:rPr lang="zh-CN" altLang="zh-CN"/>
              <a:t>把题目抽象为：“对</a:t>
            </a:r>
            <a:r>
              <a:rPr lang="en-US" altLang="zh-CN"/>
              <a:t>n</a:t>
            </a:r>
            <a:r>
              <a:rPr lang="zh-CN" altLang="zh-CN"/>
              <a:t>个数按升序排序”</a:t>
            </a:r>
            <a:endParaRPr lang="en-US" altLang="zh-CN"/>
          </a:p>
          <a:p>
            <a:pPr lvl="1"/>
            <a:r>
              <a:rPr lang="zh-CN" altLang="en-US"/>
              <a:t>采用起泡法排序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11325"/>
            <a:ext cx="714375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  <a:endParaRPr lang="zh-CN" altLang="zh-CN"/>
          </a:p>
        </p:txBody>
      </p:sp>
      <p:sp>
        <p:nvSpPr>
          <p:cNvPr id="3" name="流程图: 过程 2"/>
          <p:cNvSpPr>
            <a:spLocks noChangeArrowheads="1"/>
          </p:cNvSpPr>
          <p:nvPr/>
        </p:nvSpPr>
        <p:spPr bwMode="auto">
          <a:xfrm>
            <a:off x="2214563" y="171132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2660650" y="2024063"/>
            <a:ext cx="220663" cy="739775"/>
          </a:xfrm>
          <a:custGeom>
            <a:avLst/>
            <a:gdLst>
              <a:gd name="T0" fmla="*/ 48974 w 221293"/>
              <a:gd name="T1" fmla="*/ 744968 h 739036"/>
              <a:gd name="T2" fmla="*/ 208141 w 221293"/>
              <a:gd name="T3" fmla="*/ 303039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57563" y="17113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  <a:endParaRPr lang="zh-CN" altLang="zh-CN"/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3286125" y="249713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3732213" y="2809875"/>
            <a:ext cx="220662" cy="739775"/>
          </a:xfrm>
          <a:custGeom>
            <a:avLst/>
            <a:gdLst>
              <a:gd name="T0" fmla="*/ 48973 w 221293"/>
              <a:gd name="T1" fmla="*/ 744968 h 739036"/>
              <a:gd name="T2" fmla="*/ 208133 w 221293"/>
              <a:gd name="T3" fmla="*/ 303039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57688" y="171450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  <a:endParaRPr lang="zh-CN" altLang="zh-CN"/>
          </a:p>
        </p:txBody>
      </p:sp>
      <p:sp>
        <p:nvSpPr>
          <p:cNvPr id="10" name="流程图: 过程 9"/>
          <p:cNvSpPr>
            <a:spLocks noChangeArrowheads="1"/>
          </p:cNvSpPr>
          <p:nvPr/>
        </p:nvSpPr>
        <p:spPr bwMode="auto">
          <a:xfrm>
            <a:off x="4286250" y="314007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4732338" y="3452813"/>
            <a:ext cx="220662" cy="739775"/>
          </a:xfrm>
          <a:custGeom>
            <a:avLst/>
            <a:gdLst>
              <a:gd name="T0" fmla="*/ 48973 w 221293"/>
              <a:gd name="T1" fmla="*/ 744968 h 739036"/>
              <a:gd name="T2" fmla="*/ 208133 w 221293"/>
              <a:gd name="T3" fmla="*/ 303039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86375" y="17113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  <a:endParaRPr lang="zh-CN" altLang="zh-CN"/>
          </a:p>
        </p:txBody>
      </p:sp>
      <p:sp>
        <p:nvSpPr>
          <p:cNvPr id="13" name="流程图: 过程 12"/>
          <p:cNvSpPr>
            <a:spLocks noChangeArrowheads="1"/>
          </p:cNvSpPr>
          <p:nvPr/>
        </p:nvSpPr>
        <p:spPr bwMode="auto">
          <a:xfrm>
            <a:off x="5214938" y="3854450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4" name="任意多边形 13"/>
          <p:cNvSpPr>
            <a:spLocks/>
          </p:cNvSpPr>
          <p:nvPr/>
        </p:nvSpPr>
        <p:spPr bwMode="auto">
          <a:xfrm>
            <a:off x="5661025" y="4167188"/>
            <a:ext cx="220663" cy="739775"/>
          </a:xfrm>
          <a:custGeom>
            <a:avLst/>
            <a:gdLst>
              <a:gd name="T0" fmla="*/ 48974 w 221293"/>
              <a:gd name="T1" fmla="*/ 744968 h 739036"/>
              <a:gd name="T2" fmla="*/ 208141 w 221293"/>
              <a:gd name="T3" fmla="*/ 303039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357938" y="17113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  <a:endParaRPr lang="zh-CN" altLang="zh-CN"/>
          </a:p>
        </p:txBody>
      </p:sp>
      <p:sp>
        <p:nvSpPr>
          <p:cNvPr id="16" name="流程图: 过程 15"/>
          <p:cNvSpPr>
            <a:spLocks noChangeArrowheads="1"/>
          </p:cNvSpPr>
          <p:nvPr/>
        </p:nvSpPr>
        <p:spPr bwMode="auto">
          <a:xfrm>
            <a:off x="6286500" y="449738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6732588" y="4810125"/>
            <a:ext cx="220662" cy="739775"/>
          </a:xfrm>
          <a:custGeom>
            <a:avLst/>
            <a:gdLst>
              <a:gd name="T0" fmla="*/ 48973 w 221293"/>
              <a:gd name="T1" fmla="*/ 744968 h 739036"/>
              <a:gd name="T2" fmla="*/ 208133 w 221293"/>
              <a:gd name="T3" fmla="*/ 303039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429500" y="17113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19" name="流程图: 过程 18"/>
          <p:cNvSpPr>
            <a:spLocks noChangeArrowheads="1"/>
          </p:cNvSpPr>
          <p:nvPr/>
        </p:nvSpPr>
        <p:spPr bwMode="auto">
          <a:xfrm>
            <a:off x="7358063" y="5140325"/>
            <a:ext cx="571500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3929063" y="6000750"/>
            <a:ext cx="4286250" cy="571500"/>
          </a:xfrm>
          <a:prstGeom prst="wedgeRoundRectCallout">
            <a:avLst>
              <a:gd name="adj1" fmla="val 30185"/>
              <a:gd name="adj2" fmla="val -9824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大数沉淀，小数起泡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42938" y="1643063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71688" y="71438"/>
            <a:ext cx="5926137" cy="15541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for(i=0;i&lt;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5</a:t>
            </a:r>
            <a:r>
              <a:rPr lang="en-US" altLang="zh-CN">
                <a:latin typeface="Arial" pitchFamily="34" charset="0"/>
              </a:rPr>
              <a:t>;i++)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if (a[i]&gt;a[i+1])     </a:t>
            </a:r>
            <a:endParaRPr lang="zh-CN" altLang="zh-CN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{ t=a[i];a[i]=a[i+1];a[i+1]=t; }</a:t>
            </a:r>
            <a:endParaRPr lang="zh-CN" altLang="en-US">
              <a:latin typeface="Arial" pitchFamily="34" charset="0"/>
            </a:endParaRPr>
          </a:p>
        </p:txBody>
      </p:sp>
      <p:pic>
        <p:nvPicPr>
          <p:cNvPr id="26646" name="图片 2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1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 txBox="1">
            <a:spLocks noChangeArrowheads="1"/>
          </p:cNvSpPr>
          <p:nvPr/>
        </p:nvSpPr>
        <p:spPr bwMode="auto">
          <a:xfrm>
            <a:off x="2928938" y="199707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2357438" y="5429250"/>
            <a:ext cx="57864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857625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25" name="流程图: 过程 24"/>
          <p:cNvSpPr>
            <a:spLocks noChangeArrowheads="1"/>
          </p:cNvSpPr>
          <p:nvPr/>
        </p:nvSpPr>
        <p:spPr bwMode="auto">
          <a:xfrm>
            <a:off x="2928938" y="199707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375025" y="2309813"/>
            <a:ext cx="220663" cy="739775"/>
          </a:xfrm>
          <a:custGeom>
            <a:avLst/>
            <a:gdLst>
              <a:gd name="T0" fmla="*/ 48974 w 221293"/>
              <a:gd name="T1" fmla="*/ 744968 h 739036"/>
              <a:gd name="T2" fmla="*/ 208141 w 221293"/>
              <a:gd name="T3" fmla="*/ 303039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流程图: 过程 26"/>
          <p:cNvSpPr>
            <a:spLocks noChangeArrowheads="1"/>
          </p:cNvSpPr>
          <p:nvPr/>
        </p:nvSpPr>
        <p:spPr bwMode="auto">
          <a:xfrm>
            <a:off x="3786188" y="264318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4232275" y="2957513"/>
            <a:ext cx="220663" cy="738187"/>
          </a:xfrm>
          <a:custGeom>
            <a:avLst/>
            <a:gdLst>
              <a:gd name="T0" fmla="*/ 48974 w 221293"/>
              <a:gd name="T1" fmla="*/ 732272 h 739036"/>
              <a:gd name="T2" fmla="*/ 208141 w 221293"/>
              <a:gd name="T3" fmla="*/ 297873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786313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30" name="流程图: 过程 29"/>
          <p:cNvSpPr>
            <a:spLocks noChangeArrowheads="1"/>
          </p:cNvSpPr>
          <p:nvPr/>
        </p:nvSpPr>
        <p:spPr bwMode="auto">
          <a:xfrm>
            <a:off x="4714875" y="3429000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31" name="任意多边形 30"/>
          <p:cNvSpPr>
            <a:spLocks/>
          </p:cNvSpPr>
          <p:nvPr/>
        </p:nvSpPr>
        <p:spPr bwMode="auto">
          <a:xfrm>
            <a:off x="5160963" y="3743325"/>
            <a:ext cx="220662" cy="738188"/>
          </a:xfrm>
          <a:custGeom>
            <a:avLst/>
            <a:gdLst>
              <a:gd name="T0" fmla="*/ 48973 w 221293"/>
              <a:gd name="T1" fmla="*/ 732280 h 739036"/>
              <a:gd name="T2" fmla="*/ 208133 w 221293"/>
              <a:gd name="T3" fmla="*/ 297876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857875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33" name="流程图: 过程 32"/>
          <p:cNvSpPr>
            <a:spLocks noChangeArrowheads="1"/>
          </p:cNvSpPr>
          <p:nvPr/>
        </p:nvSpPr>
        <p:spPr bwMode="auto">
          <a:xfrm>
            <a:off x="5786438" y="407193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34" name="任意多边形 33"/>
          <p:cNvSpPr>
            <a:spLocks/>
          </p:cNvSpPr>
          <p:nvPr/>
        </p:nvSpPr>
        <p:spPr bwMode="auto">
          <a:xfrm>
            <a:off x="6232525" y="4386263"/>
            <a:ext cx="220663" cy="738187"/>
          </a:xfrm>
          <a:custGeom>
            <a:avLst/>
            <a:gdLst>
              <a:gd name="T0" fmla="*/ 48974 w 221293"/>
              <a:gd name="T1" fmla="*/ 732272 h 739036"/>
              <a:gd name="T2" fmla="*/ 208141 w 221293"/>
              <a:gd name="T3" fmla="*/ 297873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6858000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36" name="流程图: 过程 35"/>
          <p:cNvSpPr>
            <a:spLocks noChangeArrowheads="1"/>
          </p:cNvSpPr>
          <p:nvPr/>
        </p:nvSpPr>
        <p:spPr bwMode="auto">
          <a:xfrm>
            <a:off x="6786563" y="4714875"/>
            <a:ext cx="571500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1357313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071688" y="215900"/>
            <a:ext cx="5926137" cy="15541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for(i=0;i&lt;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en-US" altLang="zh-CN">
                <a:latin typeface="Arial" pitchFamily="34" charset="0"/>
              </a:rPr>
              <a:t>;i++)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if (a[i]&gt;a[i+1])     </a:t>
            </a:r>
            <a:endParaRPr lang="zh-CN" altLang="zh-CN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{ t=a[i];a[i]=a[i+1];a[i+1]=t; }</a:t>
            </a:r>
            <a:endParaRPr lang="zh-CN" altLang="en-US">
              <a:latin typeface="Arial" pitchFamily="34" charset="0"/>
            </a:endParaRPr>
          </a:p>
        </p:txBody>
      </p:sp>
      <p:pic>
        <p:nvPicPr>
          <p:cNvPr id="27667" name="图片 18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2786063" y="4714875"/>
            <a:ext cx="51435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3571875" y="1928813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17" name="流程图: 过程 16"/>
          <p:cNvSpPr>
            <a:spLocks noChangeArrowheads="1"/>
          </p:cNvSpPr>
          <p:nvPr/>
        </p:nvSpPr>
        <p:spPr bwMode="auto">
          <a:xfrm>
            <a:off x="3548063" y="192563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3994150" y="2238375"/>
            <a:ext cx="220663" cy="739775"/>
          </a:xfrm>
          <a:custGeom>
            <a:avLst/>
            <a:gdLst>
              <a:gd name="T0" fmla="*/ 48974 w 221293"/>
              <a:gd name="T1" fmla="*/ 744968 h 739036"/>
              <a:gd name="T2" fmla="*/ 208141 w 221293"/>
              <a:gd name="T3" fmla="*/ 303039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0" y="1928813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21" name="流程图: 过程 20"/>
          <p:cNvSpPr>
            <a:spLocks noChangeArrowheads="1"/>
          </p:cNvSpPr>
          <p:nvPr/>
        </p:nvSpPr>
        <p:spPr bwMode="auto">
          <a:xfrm>
            <a:off x="4548188" y="2643188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4994275" y="2957513"/>
            <a:ext cx="220663" cy="738187"/>
          </a:xfrm>
          <a:custGeom>
            <a:avLst/>
            <a:gdLst>
              <a:gd name="T0" fmla="*/ 48974 w 221293"/>
              <a:gd name="T1" fmla="*/ 732272 h 739036"/>
              <a:gd name="T2" fmla="*/ 208141 w 221293"/>
              <a:gd name="T3" fmla="*/ 297873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5643563" y="1928813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38" name="流程图: 过程 37"/>
          <p:cNvSpPr>
            <a:spLocks noChangeArrowheads="1"/>
          </p:cNvSpPr>
          <p:nvPr/>
        </p:nvSpPr>
        <p:spPr bwMode="auto">
          <a:xfrm>
            <a:off x="5619750" y="328612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>
            <a:off x="6065838" y="3600450"/>
            <a:ext cx="220662" cy="738188"/>
          </a:xfrm>
          <a:custGeom>
            <a:avLst/>
            <a:gdLst>
              <a:gd name="T0" fmla="*/ 48973 w 221293"/>
              <a:gd name="T1" fmla="*/ 732280 h 739036"/>
              <a:gd name="T2" fmla="*/ 208133 w 221293"/>
              <a:gd name="T3" fmla="*/ 297876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6667500" y="1928813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41" name="流程图: 过程 40"/>
          <p:cNvSpPr>
            <a:spLocks noChangeArrowheads="1"/>
          </p:cNvSpPr>
          <p:nvPr/>
        </p:nvSpPr>
        <p:spPr bwMode="auto">
          <a:xfrm>
            <a:off x="6643688" y="4000500"/>
            <a:ext cx="571500" cy="571500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357313" y="1857375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071688" y="73025"/>
            <a:ext cx="5983287" cy="15700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for(i=0;i&lt;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3</a:t>
            </a:r>
            <a:r>
              <a:rPr lang="en-US" altLang="zh-CN">
                <a:latin typeface="Arial" pitchFamily="34" charset="0"/>
              </a:rPr>
              <a:t>;i++)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if (a[i]&gt;a[i+1])     </a:t>
            </a:r>
            <a:endParaRPr lang="zh-CN" altLang="zh-CN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{ t=a[i];a[i]=a[i+1];a[i+1]=t; }</a:t>
            </a:r>
            <a:endParaRPr lang="zh-CN" altLang="en-US">
              <a:latin typeface="Arial" pitchFamily="34" charset="0"/>
            </a:endParaRPr>
          </a:p>
        </p:txBody>
      </p:sp>
      <p:pic>
        <p:nvPicPr>
          <p:cNvPr id="28688" name="图片 1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37" grpId="0"/>
      <p:bldP spid="38" grpId="0" animBg="1"/>
      <p:bldP spid="39" grpId="0" animBg="1"/>
      <p:bldP spid="40" grpId="0"/>
      <p:bldP spid="41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3000375" y="4000500"/>
            <a:ext cx="4286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3738563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14" name="流程图: 过程 13"/>
          <p:cNvSpPr>
            <a:spLocks noChangeArrowheads="1"/>
          </p:cNvSpPr>
          <p:nvPr/>
        </p:nvSpPr>
        <p:spPr bwMode="auto">
          <a:xfrm>
            <a:off x="3714750" y="199707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160838" y="2309813"/>
            <a:ext cx="220662" cy="739775"/>
          </a:xfrm>
          <a:custGeom>
            <a:avLst/>
            <a:gdLst>
              <a:gd name="T0" fmla="*/ 48973 w 221293"/>
              <a:gd name="T1" fmla="*/ 744968 h 739036"/>
              <a:gd name="T2" fmla="*/ 208133 w 221293"/>
              <a:gd name="T3" fmla="*/ 303039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7750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18" name="流程图: 过程 17"/>
          <p:cNvSpPr>
            <a:spLocks noChangeArrowheads="1"/>
          </p:cNvSpPr>
          <p:nvPr/>
        </p:nvSpPr>
        <p:spPr bwMode="auto">
          <a:xfrm>
            <a:off x="4857750" y="2714625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03838" y="3028950"/>
            <a:ext cx="220662" cy="738188"/>
          </a:xfrm>
          <a:custGeom>
            <a:avLst/>
            <a:gdLst>
              <a:gd name="T0" fmla="*/ 48973 w 221293"/>
              <a:gd name="T1" fmla="*/ 732280 h 739036"/>
              <a:gd name="T2" fmla="*/ 208133 w 221293"/>
              <a:gd name="T3" fmla="*/ 297876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929313" y="2000250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26" name="流程图: 过程 25"/>
          <p:cNvSpPr>
            <a:spLocks noChangeArrowheads="1"/>
          </p:cNvSpPr>
          <p:nvPr/>
        </p:nvSpPr>
        <p:spPr bwMode="auto">
          <a:xfrm>
            <a:off x="5929313" y="3289300"/>
            <a:ext cx="571500" cy="639763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643063" y="2000250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071688" y="71438"/>
            <a:ext cx="5926137" cy="15541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for(i=0;i&lt;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altLang="zh-CN">
                <a:latin typeface="Arial" pitchFamily="34" charset="0"/>
              </a:rPr>
              <a:t>;i++)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if (a[i]&gt;a[i+1])     </a:t>
            </a:r>
            <a:endParaRPr lang="zh-CN" altLang="zh-CN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{ t=a[i];a[i]=a[i+1];a[i+1]=t; }</a:t>
            </a:r>
            <a:endParaRPr lang="zh-CN" altLang="en-US">
              <a:latin typeface="Arial" pitchFamily="34" charset="0"/>
            </a:endParaRPr>
          </a:p>
        </p:txBody>
      </p:sp>
      <p:pic>
        <p:nvPicPr>
          <p:cNvPr id="29709" name="图片 1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 animBg="1"/>
      <p:bldP spid="24" grpId="0" animBg="1"/>
      <p:bldP spid="25" grpId="0"/>
      <p:bldP spid="26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3071813" y="3500438"/>
            <a:ext cx="37861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4286250" y="2071688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4262438" y="2068513"/>
            <a:ext cx="571500" cy="12858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708525" y="2381250"/>
            <a:ext cx="220663" cy="739775"/>
          </a:xfrm>
          <a:custGeom>
            <a:avLst/>
            <a:gdLst>
              <a:gd name="T0" fmla="*/ 48974 w 221293"/>
              <a:gd name="T1" fmla="*/ 744968 h 739036"/>
              <a:gd name="T2" fmla="*/ 208141 w 221293"/>
              <a:gd name="T3" fmla="*/ 303039 h 739036"/>
              <a:gd name="T4" fmla="*/ 0 w 221293"/>
              <a:gd name="T5" fmla="*/ 0 h 739036"/>
              <a:gd name="T6" fmla="*/ 0 60000 65536"/>
              <a:gd name="T7" fmla="*/ 0 60000 65536"/>
              <a:gd name="T8" fmla="*/ 0 60000 65536"/>
              <a:gd name="T9" fmla="*/ 0 w 221293"/>
              <a:gd name="T10" fmla="*/ 0 h 739036"/>
              <a:gd name="T11" fmla="*/ 221293 w 221293"/>
              <a:gd name="T12" fmla="*/ 739036 h 7390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53063" y="2003425"/>
            <a:ext cx="714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5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9D138D"/>
                </a:solidFill>
              </a:rPr>
              <a:t>9</a:t>
            </a:r>
            <a:endParaRPr lang="zh-CN" altLang="zh-CN">
              <a:solidFill>
                <a:srgbClr val="9D138D"/>
              </a:solidFill>
            </a:endParaRPr>
          </a:p>
        </p:txBody>
      </p:sp>
      <p:sp>
        <p:nvSpPr>
          <p:cNvPr id="17" name="流程图: 过程 16"/>
          <p:cNvSpPr>
            <a:spLocks noChangeArrowheads="1"/>
          </p:cNvSpPr>
          <p:nvPr/>
        </p:nvSpPr>
        <p:spPr bwMode="auto">
          <a:xfrm>
            <a:off x="5429250" y="2714625"/>
            <a:ext cx="571500" cy="571500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643063" y="2071688"/>
            <a:ext cx="1357312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a[0]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a[1]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a[2]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a[3]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a[4]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a[5]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71688" y="71438"/>
            <a:ext cx="5926137" cy="15541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for(i=0;i&lt;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 altLang="zh-CN">
                <a:latin typeface="Arial" pitchFamily="34" charset="0"/>
              </a:rPr>
              <a:t>;i++)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if (a[i]&gt;a[i+1])     </a:t>
            </a:r>
            <a:endParaRPr lang="zh-CN" altLang="zh-CN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{ t=a[i];a[i]=a[i+1];a[i+1]=t; }</a:t>
            </a:r>
            <a:endParaRPr lang="zh-CN" altLang="en-US">
              <a:latin typeface="Arial" pitchFamily="34" charset="0"/>
            </a:endParaRPr>
          </a:p>
        </p:txBody>
      </p:sp>
      <p:pic>
        <p:nvPicPr>
          <p:cNvPr id="30730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7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63" y="573088"/>
            <a:ext cx="3786187" cy="15541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for(i=0;i&lt;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5</a:t>
            </a:r>
            <a:r>
              <a:rPr lang="en-US" altLang="zh-CN">
                <a:latin typeface="Arial" pitchFamily="34" charset="0"/>
              </a:rPr>
              <a:t>;i++)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if (a[i]&gt;a[i+1])     </a:t>
            </a:r>
            <a:endParaRPr lang="zh-CN" altLang="zh-CN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{ ……}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7525" y="2214563"/>
            <a:ext cx="3768725" cy="15541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for(i=0;i&lt;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en-US" altLang="zh-CN">
                <a:latin typeface="Arial" pitchFamily="34" charset="0"/>
              </a:rPr>
              <a:t>;i++)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if (a[i]&gt;a[i+1])     </a:t>
            </a:r>
            <a:endParaRPr lang="zh-CN" altLang="zh-CN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{ ……}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063" y="4857750"/>
            <a:ext cx="3786187" cy="15541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for(i=0;i&lt;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 altLang="zh-CN">
                <a:latin typeface="Arial" pitchFamily="34" charset="0"/>
              </a:rPr>
              <a:t>;i++)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if (a[i]&gt;a[i+1])     </a:t>
            </a:r>
            <a:endParaRPr lang="zh-CN" altLang="zh-CN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{ ……}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4438" y="3929063"/>
            <a:ext cx="1357312" cy="7080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Arial" pitchFamily="34" charset="0"/>
              </a:rPr>
              <a:t>……</a:t>
            </a:r>
            <a:endParaRPr lang="zh-CN" altLang="en-US" sz="4000">
              <a:latin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29188" y="3357563"/>
            <a:ext cx="378618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for(i=0;i&lt;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5-j</a:t>
            </a:r>
            <a:r>
              <a:rPr lang="en-US" altLang="zh-CN">
                <a:latin typeface="Arial" pitchFamily="34" charset="0"/>
              </a:rPr>
              <a:t>;i++)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if (a[i]&gt;a[i+1])     </a:t>
            </a:r>
            <a:endParaRPr lang="zh-CN" altLang="zh-CN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    { ……}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00563" y="2844800"/>
            <a:ext cx="3786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for(j=0;j&lt;5;j++)</a:t>
            </a:r>
            <a:endParaRPr lang="zh-CN" altLang="en-US">
              <a:latin typeface="Arial" pitchFamily="34" charset="0"/>
            </a:endParaRPr>
          </a:p>
        </p:txBody>
      </p:sp>
      <p:pic>
        <p:nvPicPr>
          <p:cNvPr id="31752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28625" y="642938"/>
            <a:ext cx="8153400" cy="592931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int a[10];   int i,j,t;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printf("input 10 numbers :\n");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for (i=0;i&lt;10;i++)  scanf("%d",&amp;a[i]);           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printf("\n");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for(j=0;j&lt;9;j++)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	for(i=0;i&lt;9-j;i++)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	  if (a[i]&gt;a[i+1])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	    {t=a[i];a[i]=a[i+1];a[i+1]=t;}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printf("the sorted numbers :\n");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for(i=0;i&lt;10;i++)  printf("%d ",a[i]);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printf("\n");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/>
          </a:p>
        </p:txBody>
      </p:sp>
      <p:pic>
        <p:nvPicPr>
          <p:cNvPr id="26626" name="Picture 2" descr="pic6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0"/>
            <a:ext cx="743426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3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285875"/>
            <a:ext cx="7143750" cy="47148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如果有</a:t>
            </a:r>
            <a:r>
              <a:rPr lang="en-US" altLang="zh-CN"/>
              <a:t>1000</a:t>
            </a:r>
            <a:r>
              <a:rPr lang="zh-CN" altLang="zh-CN"/>
              <a:t>名学生</a:t>
            </a:r>
            <a:r>
              <a:rPr lang="zh-CN" altLang="en-US"/>
              <a:t>，</a:t>
            </a:r>
            <a:r>
              <a:rPr lang="zh-CN" altLang="zh-CN"/>
              <a:t>每个学生有一个成绩，需要求这</a:t>
            </a:r>
            <a:r>
              <a:rPr lang="en-US" altLang="zh-CN"/>
              <a:t>1000</a:t>
            </a:r>
            <a:r>
              <a:rPr lang="zh-CN" altLang="zh-CN"/>
              <a:t>名学生的平均成绩。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用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,s</a:t>
            </a:r>
            <a:r>
              <a:rPr lang="en-US" altLang="zh-CN" baseline="-25000"/>
              <a:t>2</a:t>
            </a:r>
            <a:r>
              <a:rPr lang="en-US" altLang="zh-CN"/>
              <a:t>,s</a:t>
            </a:r>
            <a:r>
              <a:rPr lang="en-US" altLang="zh-CN" baseline="-25000"/>
              <a:t>3</a:t>
            </a:r>
            <a:r>
              <a:rPr lang="en-US" altLang="zh-CN"/>
              <a:t>,……,s</a:t>
            </a:r>
            <a:r>
              <a:rPr lang="en-US" altLang="zh-CN" baseline="-25000"/>
              <a:t>1000</a:t>
            </a:r>
            <a:r>
              <a:rPr lang="zh-CN" altLang="en-US"/>
              <a:t>表示每个学生的成绩，能体现</a:t>
            </a:r>
            <a:r>
              <a:rPr lang="zh-CN" altLang="en-US">
                <a:solidFill>
                  <a:srgbClr val="9D138D"/>
                </a:solidFill>
              </a:rPr>
              <a:t>内在联系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zh-CN"/>
              <a:t>语言用方括号中的数字表示下标，如用</a:t>
            </a:r>
            <a:r>
              <a:rPr lang="en-US" altLang="zh-CN"/>
              <a:t>s[15]</a:t>
            </a:r>
            <a:r>
              <a:rPr lang="zh-CN" altLang="zh-CN"/>
              <a:t>表示</a:t>
            </a:r>
            <a:endParaRPr lang="en-US" altLang="zh-CN"/>
          </a:p>
        </p:txBody>
      </p:sp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2143125" y="5286375"/>
            <a:ext cx="285750" cy="7143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2143125" y="4000500"/>
            <a:ext cx="1928813" cy="642938"/>
          </a:xfrm>
          <a:prstGeom prst="wedgeRoundRectCallout">
            <a:avLst>
              <a:gd name="adj1" fmla="val -45528"/>
              <a:gd name="adj2" fmla="val 15012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数组名</a:t>
            </a:r>
            <a:endParaRPr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628775"/>
            <a:ext cx="8929687" cy="4495800"/>
          </a:xfrm>
        </p:spPr>
        <p:txBody>
          <a:bodyPr/>
          <a:lstStyle/>
          <a:p>
            <a:r>
              <a:rPr lang="zh-CN" altLang="en-US" dirty="0"/>
              <a:t>冒泡排序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个数</a:t>
            </a:r>
            <a:endParaRPr lang="en-US" altLang="zh-CN" dirty="0"/>
          </a:p>
          <a:p>
            <a:pPr lvl="1"/>
            <a:r>
              <a:rPr lang="zh-CN" altLang="en-US" dirty="0"/>
              <a:t>降序排列</a:t>
            </a:r>
          </a:p>
        </p:txBody>
      </p:sp>
    </p:spTree>
    <p:extLst>
      <p:ext uri="{BB962C8B-B14F-4D97-AF65-F5344CB8AC3E}">
        <p14:creationId xmlns:p14="http://schemas.microsoft.com/office/powerpoint/2010/main" val="290068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628775"/>
            <a:ext cx="8929687" cy="4495800"/>
          </a:xfrm>
        </p:spPr>
        <p:txBody>
          <a:bodyPr/>
          <a:lstStyle/>
          <a:p>
            <a:r>
              <a:rPr lang="zh-CN" altLang="en-US" dirty="0"/>
              <a:t>将一个数组中的值按逆序重新存放。</a:t>
            </a:r>
            <a:endParaRPr lang="en-US" altLang="zh-CN" dirty="0"/>
          </a:p>
          <a:p>
            <a:pPr lvl="1"/>
            <a:r>
              <a:rPr lang="zh-CN" altLang="en-US" dirty="0"/>
              <a:t>以中间元素为中心，将其两侧对称的元素值互换。</a:t>
            </a:r>
            <a:endParaRPr lang="en-US" altLang="zh-CN" dirty="0"/>
          </a:p>
          <a:p>
            <a:pPr lvl="1"/>
            <a:r>
              <a:rPr lang="zh-CN" altLang="en-US" dirty="0"/>
              <a:t>输入数组元素的值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=0;i&lt;N/2;i++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个元素与第</a:t>
            </a:r>
            <a:r>
              <a:rPr lang="en-US" altLang="zh-CN" dirty="0"/>
              <a:t>N-i-1</a:t>
            </a:r>
            <a:r>
              <a:rPr lang="zh-CN" altLang="en-US" dirty="0"/>
              <a:t>个元素互换</a:t>
            </a:r>
            <a:endParaRPr lang="en-US" altLang="zh-CN" dirty="0"/>
          </a:p>
          <a:p>
            <a:pPr lvl="1"/>
            <a:r>
              <a:rPr lang="zh-CN" altLang="en-US" dirty="0"/>
              <a:t>显示重新存放的结果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355725"/>
            <a:ext cx="4543425" cy="550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顺序查找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若有一维数组</a:t>
            </a:r>
            <a:r>
              <a:rPr lang="en-US" altLang="zh-CN"/>
              <a:t>a[N]</a:t>
            </a:r>
            <a:r>
              <a:rPr lang="zh-CN" altLang="en-US"/>
              <a:t> ，从数组</a:t>
            </a:r>
            <a:r>
              <a:rPr lang="en-US" altLang="zh-CN"/>
              <a:t>a</a:t>
            </a:r>
            <a:r>
              <a:rPr lang="zh-CN" altLang="en-US"/>
              <a:t>中利用顺序法找出其值等于给定值</a:t>
            </a:r>
            <a:r>
              <a:rPr lang="en-US" altLang="zh-CN"/>
              <a:t>x</a:t>
            </a:r>
            <a:r>
              <a:rPr lang="zh-CN" altLang="en-US"/>
              <a:t>的元素。</a:t>
            </a:r>
          </a:p>
          <a:p>
            <a:endParaRPr lang="zh-CN" altLang="en-US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785938"/>
            <a:ext cx="54483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025" y="1628775"/>
            <a:ext cx="8693150" cy="44958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个数按由小到大顺序存放在一个数组中，输入一个数，要求用折半查找法找出该数在数组中的位置，若该数不在数组中，则打印出“不在数组中”。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题义分析</a:t>
            </a:r>
            <a:r>
              <a:rPr lang="en-US" altLang="zh-CN" sz="2800" dirty="0"/>
              <a:t>】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折半查找法：从排序过的数组中查找。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第一步：先找到中间的元素，与要查找的数进行比较；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第二步：若相等，则查找到，结束。若大于要查找的数，查找范围变成前半部，转第一步；若小于要查找的数，查找范围变成后半部，转第一步；</a:t>
            </a:r>
          </a:p>
        </p:txBody>
      </p:sp>
      <p:sp>
        <p:nvSpPr>
          <p:cNvPr id="11264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折半查找</a:t>
            </a:r>
          </a:p>
        </p:txBody>
      </p:sp>
    </p:spTree>
    <p:extLst>
      <p:ext uri="{BB962C8B-B14F-4D97-AF65-F5344CB8AC3E}">
        <p14:creationId xmlns:p14="http://schemas.microsoft.com/office/powerpoint/2010/main" val="408525459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71438"/>
            <a:ext cx="60674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501063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6.2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怎样定义和引用二维数组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357313" y="2571750"/>
          <a:ext cx="72866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2456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1847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1243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1600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2346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2757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3045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1725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2458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1436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1427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1175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1046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1976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1477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897" name="TextBox 5"/>
          <p:cNvSpPr txBox="1">
            <a:spLocks noChangeArrowheads="1"/>
          </p:cNvSpPr>
          <p:nvPr/>
        </p:nvSpPr>
        <p:spPr bwMode="auto">
          <a:xfrm>
            <a:off x="214313" y="2714625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D138D"/>
                </a:solidFill>
                <a:latin typeface="Arial" pitchFamily="34" charset="0"/>
              </a:rPr>
              <a:t>1</a:t>
            </a:r>
            <a:r>
              <a:rPr lang="zh-CN" altLang="en-US" sz="2800">
                <a:solidFill>
                  <a:srgbClr val="9D138D"/>
                </a:solidFill>
                <a:latin typeface="Arial" pitchFamily="34" charset="0"/>
              </a:rPr>
              <a:t>分队</a:t>
            </a:r>
          </a:p>
        </p:txBody>
      </p:sp>
      <p:sp>
        <p:nvSpPr>
          <p:cNvPr id="36898" name="TextBox 6"/>
          <p:cNvSpPr txBox="1">
            <a:spLocks noChangeArrowheads="1"/>
          </p:cNvSpPr>
          <p:nvPr/>
        </p:nvSpPr>
        <p:spPr bwMode="auto">
          <a:xfrm>
            <a:off x="214313" y="3500438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D138D"/>
                </a:solidFill>
                <a:latin typeface="Arial" pitchFamily="34" charset="0"/>
              </a:rPr>
              <a:t>2</a:t>
            </a:r>
            <a:r>
              <a:rPr lang="zh-CN" altLang="en-US" sz="2800">
                <a:solidFill>
                  <a:srgbClr val="9D138D"/>
                </a:solidFill>
                <a:latin typeface="Arial" pitchFamily="34" charset="0"/>
              </a:rPr>
              <a:t>分队</a:t>
            </a:r>
          </a:p>
        </p:txBody>
      </p:sp>
      <p:sp>
        <p:nvSpPr>
          <p:cNvPr id="36899" name="TextBox 7"/>
          <p:cNvSpPr txBox="1">
            <a:spLocks noChangeArrowheads="1"/>
          </p:cNvSpPr>
          <p:nvPr/>
        </p:nvSpPr>
        <p:spPr bwMode="auto">
          <a:xfrm>
            <a:off x="214313" y="4286250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D138D"/>
                </a:solidFill>
                <a:latin typeface="Arial" pitchFamily="34" charset="0"/>
              </a:rPr>
              <a:t>3</a:t>
            </a:r>
            <a:r>
              <a:rPr lang="zh-CN" altLang="en-US" sz="2800">
                <a:solidFill>
                  <a:srgbClr val="9D138D"/>
                </a:solidFill>
                <a:latin typeface="Arial" pitchFamily="34" charset="0"/>
              </a:rPr>
              <a:t>分队</a:t>
            </a:r>
          </a:p>
        </p:txBody>
      </p:sp>
      <p:sp>
        <p:nvSpPr>
          <p:cNvPr id="36900" name="TextBox 8"/>
          <p:cNvSpPr txBox="1">
            <a:spLocks noChangeArrowheads="1"/>
          </p:cNvSpPr>
          <p:nvPr/>
        </p:nvSpPr>
        <p:spPr bwMode="auto">
          <a:xfrm>
            <a:off x="1428750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D138D"/>
                </a:solidFill>
                <a:latin typeface="Arial" pitchFamily="34" charset="0"/>
              </a:rPr>
              <a:t>队员</a:t>
            </a:r>
            <a:r>
              <a:rPr lang="en-US" altLang="zh-CN" sz="2800">
                <a:solidFill>
                  <a:srgbClr val="9D138D"/>
                </a:solidFill>
                <a:latin typeface="Arial" pitchFamily="34" charset="0"/>
              </a:rPr>
              <a:t>1</a:t>
            </a:r>
            <a:endParaRPr lang="zh-CN" altLang="en-US" sz="2800">
              <a:solidFill>
                <a:srgbClr val="9D138D"/>
              </a:solidFill>
              <a:latin typeface="Arial" pitchFamily="34" charset="0"/>
            </a:endParaRPr>
          </a:p>
        </p:txBody>
      </p:sp>
      <p:sp>
        <p:nvSpPr>
          <p:cNvPr id="36901" name="TextBox 9"/>
          <p:cNvSpPr txBox="1">
            <a:spLocks noChangeArrowheads="1"/>
          </p:cNvSpPr>
          <p:nvPr/>
        </p:nvSpPr>
        <p:spPr bwMode="auto">
          <a:xfrm>
            <a:off x="2571750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D138D"/>
                </a:solidFill>
                <a:latin typeface="Arial" pitchFamily="34" charset="0"/>
              </a:rPr>
              <a:t>队员</a:t>
            </a:r>
            <a:r>
              <a:rPr lang="en-US" altLang="zh-CN" sz="2800">
                <a:solidFill>
                  <a:srgbClr val="9D138D"/>
                </a:solidFill>
                <a:latin typeface="Arial" pitchFamily="34" charset="0"/>
              </a:rPr>
              <a:t>2</a:t>
            </a:r>
            <a:endParaRPr lang="zh-CN" altLang="en-US" sz="2800">
              <a:solidFill>
                <a:srgbClr val="9D138D"/>
              </a:solidFill>
              <a:latin typeface="Arial" pitchFamily="34" charset="0"/>
            </a:endParaRPr>
          </a:p>
        </p:txBody>
      </p:sp>
      <p:sp>
        <p:nvSpPr>
          <p:cNvPr id="36902" name="TextBox 10"/>
          <p:cNvSpPr txBox="1">
            <a:spLocks noChangeArrowheads="1"/>
          </p:cNvSpPr>
          <p:nvPr/>
        </p:nvSpPr>
        <p:spPr bwMode="auto">
          <a:xfrm>
            <a:off x="3822700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D138D"/>
                </a:solidFill>
                <a:latin typeface="Arial" pitchFamily="34" charset="0"/>
              </a:rPr>
              <a:t>队员</a:t>
            </a:r>
            <a:r>
              <a:rPr lang="en-US" altLang="zh-CN" sz="2800">
                <a:solidFill>
                  <a:srgbClr val="9D138D"/>
                </a:solidFill>
                <a:latin typeface="Arial" pitchFamily="34" charset="0"/>
              </a:rPr>
              <a:t>3</a:t>
            </a:r>
            <a:endParaRPr lang="zh-CN" altLang="en-US" sz="2800">
              <a:solidFill>
                <a:srgbClr val="9D138D"/>
              </a:solidFill>
              <a:latin typeface="Arial" pitchFamily="34" charset="0"/>
            </a:endParaRPr>
          </a:p>
        </p:txBody>
      </p:sp>
      <p:sp>
        <p:nvSpPr>
          <p:cNvPr id="36903" name="TextBox 11"/>
          <p:cNvSpPr txBox="1">
            <a:spLocks noChangeArrowheads="1"/>
          </p:cNvSpPr>
          <p:nvPr/>
        </p:nvSpPr>
        <p:spPr bwMode="auto">
          <a:xfrm>
            <a:off x="5000625" y="1928813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D138D"/>
                </a:solidFill>
                <a:latin typeface="Arial" pitchFamily="34" charset="0"/>
              </a:rPr>
              <a:t>队员</a:t>
            </a:r>
            <a:r>
              <a:rPr lang="en-US" altLang="zh-CN" sz="2800">
                <a:solidFill>
                  <a:srgbClr val="9D138D"/>
                </a:solidFill>
                <a:latin typeface="Arial" pitchFamily="34" charset="0"/>
              </a:rPr>
              <a:t>4</a:t>
            </a:r>
            <a:endParaRPr lang="zh-CN" altLang="en-US" sz="2800">
              <a:solidFill>
                <a:srgbClr val="9D138D"/>
              </a:solidFill>
              <a:latin typeface="Arial" pitchFamily="34" charset="0"/>
            </a:endParaRPr>
          </a:p>
        </p:txBody>
      </p:sp>
      <p:sp>
        <p:nvSpPr>
          <p:cNvPr id="36904" name="TextBox 12"/>
          <p:cNvSpPr txBox="1">
            <a:spLocks noChangeArrowheads="1"/>
          </p:cNvSpPr>
          <p:nvPr/>
        </p:nvSpPr>
        <p:spPr bwMode="auto">
          <a:xfrm>
            <a:off x="6215063" y="1928813"/>
            <a:ext cx="110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D138D"/>
                </a:solidFill>
                <a:latin typeface="Arial" pitchFamily="34" charset="0"/>
              </a:rPr>
              <a:t>队员</a:t>
            </a:r>
            <a:r>
              <a:rPr lang="en-US" altLang="zh-CN" sz="2800">
                <a:solidFill>
                  <a:srgbClr val="9D138D"/>
                </a:solidFill>
                <a:latin typeface="Arial" pitchFamily="34" charset="0"/>
              </a:rPr>
              <a:t>5</a:t>
            </a:r>
            <a:endParaRPr lang="zh-CN" altLang="en-US" sz="2800">
              <a:solidFill>
                <a:srgbClr val="9D138D"/>
              </a:solidFill>
              <a:latin typeface="Arial" pitchFamily="34" charset="0"/>
            </a:endParaRPr>
          </a:p>
        </p:txBody>
      </p:sp>
      <p:sp>
        <p:nvSpPr>
          <p:cNvPr id="36905" name="TextBox 13"/>
          <p:cNvSpPr txBox="1">
            <a:spLocks noChangeArrowheads="1"/>
          </p:cNvSpPr>
          <p:nvPr/>
        </p:nvSpPr>
        <p:spPr bwMode="auto">
          <a:xfrm>
            <a:off x="7500938" y="1928813"/>
            <a:ext cx="110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D138D"/>
                </a:solidFill>
                <a:latin typeface="Arial" pitchFamily="34" charset="0"/>
              </a:rPr>
              <a:t>队员</a:t>
            </a:r>
            <a:r>
              <a:rPr lang="en-US" altLang="zh-CN" sz="2800">
                <a:solidFill>
                  <a:srgbClr val="9D138D"/>
                </a:solidFill>
                <a:latin typeface="Arial" pitchFamily="34" charset="0"/>
              </a:rPr>
              <a:t>6</a:t>
            </a:r>
            <a:endParaRPr lang="zh-CN" altLang="en-US" sz="2800">
              <a:solidFill>
                <a:srgbClr val="9D138D"/>
              </a:solidFill>
              <a:latin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000375" y="5214938"/>
            <a:ext cx="342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Arial" pitchFamily="34" charset="0"/>
              </a:rPr>
              <a:t>float pay[3][6];</a:t>
            </a:r>
            <a:endParaRPr lang="zh-CN" altLang="en-US">
              <a:latin typeface="Arial" pitchFamily="34" charset="0"/>
            </a:endParaRPr>
          </a:p>
        </p:txBody>
      </p:sp>
      <p:pic>
        <p:nvPicPr>
          <p:cNvPr id="36907" name="图片 13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857375"/>
            <a:ext cx="7215188" cy="3357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>
                <a:hlinkClick r:id="rId2" action="ppaction://hlinksldjump"/>
              </a:rPr>
              <a:t>6.2.1</a:t>
            </a:r>
            <a:r>
              <a:rPr lang="zh-CN" altLang="zh-CN" sz="3600">
                <a:hlinkClick r:id="rId2" action="ppaction://hlinksldjump"/>
              </a:rPr>
              <a:t>怎样定义二维数组</a:t>
            </a:r>
            <a:endParaRPr lang="en-US" altLang="zh-CN" sz="3600"/>
          </a:p>
          <a:p>
            <a:pPr>
              <a:buFont typeface="Wingdings" pitchFamily="2" charset="2"/>
              <a:buNone/>
            </a:pPr>
            <a:r>
              <a:rPr lang="en-US" altLang="zh-CN" sz="3600">
                <a:hlinkClick r:id="rId3" action="ppaction://hlinksldjump"/>
              </a:rPr>
              <a:t>6.2.2</a:t>
            </a:r>
            <a:r>
              <a:rPr lang="zh-CN" altLang="zh-CN" sz="3600">
                <a:hlinkClick r:id="rId3" action="ppaction://hlinksldjump"/>
              </a:rPr>
              <a:t>怎样引用二维数组的元素</a:t>
            </a:r>
            <a:endParaRPr lang="en-US" altLang="zh-CN" sz="3600"/>
          </a:p>
          <a:p>
            <a:pPr>
              <a:buFont typeface="Wingdings" pitchFamily="2" charset="2"/>
              <a:buNone/>
            </a:pPr>
            <a:r>
              <a:rPr lang="en-US" altLang="zh-CN" sz="3600">
                <a:hlinkClick r:id="rId4" action="ppaction://hlinksldjump"/>
              </a:rPr>
              <a:t>6.2.3</a:t>
            </a:r>
            <a:r>
              <a:rPr lang="zh-CN" altLang="zh-CN" sz="3600">
                <a:hlinkClick r:id="rId4" action="ppaction://hlinksldjump"/>
              </a:rPr>
              <a:t>二维数组的初始化</a:t>
            </a:r>
            <a:endParaRPr lang="en-US" altLang="zh-CN" sz="3600"/>
          </a:p>
          <a:p>
            <a:pPr>
              <a:buFont typeface="Wingdings" pitchFamily="2" charset="2"/>
              <a:buNone/>
            </a:pPr>
            <a:r>
              <a:rPr lang="en-US" altLang="zh-CN" sz="3600">
                <a:hlinkClick r:id="rId5" action="ppaction://hlinksldjump"/>
              </a:rPr>
              <a:t>6.2.4</a:t>
            </a:r>
            <a:r>
              <a:rPr lang="zh-CN" altLang="zh-CN" sz="3600">
                <a:hlinkClick r:id="rId5" action="ppaction://hlinksldjump"/>
              </a:rPr>
              <a:t>二维数组程序举例</a:t>
            </a:r>
            <a:endParaRPr lang="zh-CN" altLang="zh-CN" sz="3600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501063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6.2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怎样定义和引用二维数组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37892" name="图片 3" descr="Untitl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571625"/>
            <a:ext cx="8429625" cy="4929188"/>
          </a:xfrm>
        </p:spPr>
        <p:txBody>
          <a:bodyPr/>
          <a:lstStyle/>
          <a:p>
            <a:r>
              <a:rPr lang="zh-CN" altLang="zh-CN"/>
              <a:t>二维数组定义的一般形式为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zh-CN" altLang="zh-CN"/>
              <a:t>类型符 数组名</a:t>
            </a:r>
            <a:r>
              <a:rPr lang="en-US" altLang="zh-CN"/>
              <a:t>[</a:t>
            </a:r>
            <a:r>
              <a:rPr lang="zh-CN" altLang="zh-CN"/>
              <a:t>常量表达式</a:t>
            </a:r>
            <a:r>
              <a:rPr lang="en-US" altLang="zh-CN"/>
              <a:t>][</a:t>
            </a:r>
            <a:r>
              <a:rPr lang="zh-CN" altLang="zh-CN"/>
              <a:t>常量表达式</a:t>
            </a:r>
            <a:r>
              <a:rPr lang="en-US" altLang="zh-CN"/>
              <a:t>];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  如：</a:t>
            </a:r>
            <a:r>
              <a:rPr lang="en-US" altLang="zh-CN" sz="2800"/>
              <a:t>float a[3][4],b[5][10];</a:t>
            </a:r>
          </a:p>
          <a:p>
            <a:r>
              <a:rPr lang="zh-CN" altLang="zh-CN" sz="2800"/>
              <a:t>二维数组可被看作是一种特殊的一维数组：</a:t>
            </a:r>
            <a:endParaRPr lang="en-US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</a:t>
            </a:r>
            <a:r>
              <a:rPr lang="zh-CN" altLang="zh-CN" sz="2800"/>
              <a:t>它的元素又是一个一维数组</a:t>
            </a:r>
            <a:endParaRPr lang="en-US" altLang="zh-CN" sz="2800"/>
          </a:p>
          <a:p>
            <a:r>
              <a:rPr lang="zh-CN" altLang="zh-CN" sz="2800"/>
              <a:t>例如，把</a:t>
            </a:r>
            <a:r>
              <a:rPr lang="en-US" altLang="zh-CN" sz="2800"/>
              <a:t>a</a:t>
            </a:r>
            <a:r>
              <a:rPr lang="zh-CN" altLang="zh-CN" sz="2800"/>
              <a:t>看作是一个一维数组，它有</a:t>
            </a:r>
            <a:r>
              <a:rPr lang="en-US" altLang="zh-CN" sz="2800"/>
              <a:t>3</a:t>
            </a:r>
            <a:r>
              <a:rPr lang="zh-CN" altLang="zh-CN" sz="2800"/>
              <a:t>个元素：</a:t>
            </a:r>
            <a:endParaRPr lang="en-US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  a[0]</a:t>
            </a:r>
            <a:r>
              <a:rPr lang="zh-CN" altLang="zh-CN" sz="2800"/>
              <a:t>、</a:t>
            </a:r>
            <a:r>
              <a:rPr lang="en-US" altLang="zh-CN" sz="2800"/>
              <a:t>a[1]</a:t>
            </a:r>
            <a:r>
              <a:rPr lang="zh-CN" altLang="zh-CN" sz="2800"/>
              <a:t>、</a:t>
            </a:r>
            <a:r>
              <a:rPr lang="en-US" altLang="zh-CN" sz="2800"/>
              <a:t>a[2]</a:t>
            </a:r>
            <a:endParaRPr lang="zh-CN" altLang="zh-CN" sz="2800"/>
          </a:p>
          <a:p>
            <a:r>
              <a:rPr lang="zh-CN" altLang="zh-CN" sz="2800"/>
              <a:t>每个元素又是一个包含</a:t>
            </a:r>
            <a:r>
              <a:rPr lang="en-US" altLang="zh-CN" sz="2800"/>
              <a:t>4</a:t>
            </a:r>
            <a:r>
              <a:rPr lang="zh-CN" altLang="zh-CN" sz="2800"/>
              <a:t>个元素的一维数组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501063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6.2.1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怎样定义二维数组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38916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785938" y="2143125"/>
          <a:ext cx="67865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a[0][3]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625" y="2214563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D138D"/>
                </a:solidFill>
                <a:latin typeface="Arial" pitchFamily="34" charset="0"/>
              </a:rPr>
              <a:t>a[0]</a:t>
            </a:r>
            <a:endParaRPr lang="zh-CN" altLang="en-US">
              <a:solidFill>
                <a:srgbClr val="9D138D"/>
              </a:solidFill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8625" y="2997200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D138D"/>
                </a:solidFill>
                <a:latin typeface="Arial" pitchFamily="34" charset="0"/>
              </a:rPr>
              <a:t>a[1]</a:t>
            </a:r>
            <a:endParaRPr lang="zh-CN" altLang="en-US">
              <a:solidFill>
                <a:srgbClr val="9D138D"/>
              </a:solidFill>
              <a:latin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8625" y="374015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D138D"/>
                </a:solidFill>
                <a:latin typeface="Arial" pitchFamily="34" charset="0"/>
              </a:rPr>
              <a:t>a[2]</a:t>
            </a:r>
            <a:endParaRPr lang="zh-CN" altLang="en-US">
              <a:solidFill>
                <a:srgbClr val="9D138D"/>
              </a:solidFill>
              <a:latin typeface="Arial" pitchFamily="34" charset="0"/>
            </a:endParaRPr>
          </a:p>
        </p:txBody>
      </p: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1857375" y="2786063"/>
            <a:ext cx="6643688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1857375" y="3500438"/>
            <a:ext cx="6643688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1928813" y="4286250"/>
            <a:ext cx="6643687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57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785938" y="2143125"/>
          <a:ext cx="67865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a[0][3]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1857375" y="2786063"/>
            <a:ext cx="6643688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1857375" y="3500438"/>
            <a:ext cx="6643688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1928813" y="4286250"/>
            <a:ext cx="6643687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57438" y="1571625"/>
            <a:ext cx="3357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D138D"/>
                </a:solidFill>
                <a:latin typeface="Arial" pitchFamily="34" charset="0"/>
              </a:rPr>
              <a:t>逻辑存储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643188" y="4786313"/>
            <a:ext cx="4357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D138D"/>
                </a:solidFill>
                <a:latin typeface="Arial" pitchFamily="34" charset="0"/>
              </a:rPr>
              <a:t>内存中的存储顺序</a:t>
            </a:r>
          </a:p>
        </p:txBody>
      </p:sp>
      <p:pic>
        <p:nvPicPr>
          <p:cNvPr id="40980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285875"/>
            <a:ext cx="7143750" cy="4714875"/>
          </a:xfrm>
        </p:spPr>
        <p:txBody>
          <a:bodyPr/>
          <a:lstStyle/>
          <a:p>
            <a:r>
              <a:rPr lang="zh-CN" altLang="zh-CN"/>
              <a:t>数组是一组</a:t>
            </a:r>
            <a:r>
              <a:rPr lang="zh-CN" altLang="zh-CN">
                <a:solidFill>
                  <a:srgbClr val="9D138D"/>
                </a:solidFill>
              </a:rPr>
              <a:t>有序数据的集合</a:t>
            </a:r>
            <a:r>
              <a:rPr lang="zh-CN" altLang="zh-CN"/>
              <a:t>。数组中各数据的排列是有一定规律的，下标代表数据在数组中的序号</a:t>
            </a:r>
          </a:p>
          <a:p>
            <a:r>
              <a:rPr lang="zh-CN" altLang="zh-CN"/>
              <a:t>用一个</a:t>
            </a:r>
            <a:r>
              <a:rPr lang="zh-CN" altLang="zh-CN">
                <a:solidFill>
                  <a:srgbClr val="9D138D"/>
                </a:solidFill>
              </a:rPr>
              <a:t>数组名</a:t>
            </a:r>
            <a:r>
              <a:rPr lang="zh-CN" altLang="zh-CN"/>
              <a:t>和</a:t>
            </a:r>
            <a:r>
              <a:rPr lang="zh-CN" altLang="zh-CN">
                <a:solidFill>
                  <a:srgbClr val="9D138D"/>
                </a:solidFill>
              </a:rPr>
              <a:t>下标</a:t>
            </a:r>
            <a:r>
              <a:rPr lang="zh-CN" altLang="zh-CN"/>
              <a:t>惟一确定数组中的元素</a:t>
            </a:r>
          </a:p>
          <a:p>
            <a:r>
              <a:rPr lang="zh-CN" altLang="zh-CN"/>
              <a:t>数组中的每一个元素都属于</a:t>
            </a:r>
            <a:r>
              <a:rPr lang="zh-CN" altLang="zh-CN">
                <a:solidFill>
                  <a:srgbClr val="9D138D"/>
                </a:solidFill>
              </a:rPr>
              <a:t>同一个数据类型</a:t>
            </a:r>
            <a:endParaRPr lang="en-US" altLang="zh-CN">
              <a:solidFill>
                <a:srgbClr val="9D138D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571625"/>
            <a:ext cx="8929687" cy="3714750"/>
          </a:xfrm>
        </p:spPr>
        <p:txBody>
          <a:bodyPr/>
          <a:lstStyle/>
          <a:p>
            <a:r>
              <a:rPr lang="zh-CN" altLang="zh-CN"/>
              <a:t>二维数组元素的表示形式为</a:t>
            </a:r>
            <a:r>
              <a:rPr lang="zh-CN" altLang="en-US"/>
              <a:t>：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       </a:t>
            </a:r>
            <a:r>
              <a:rPr lang="zh-CN" altLang="zh-CN"/>
              <a:t>数组名［下标］［下标］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</a:t>
            </a:r>
          </a:p>
          <a:p>
            <a:r>
              <a:rPr lang="en-US" altLang="zh-CN" sz="2800"/>
              <a:t>b[1][2]=a[2][3]/2    </a:t>
            </a:r>
            <a:r>
              <a:rPr lang="zh-CN" altLang="en-US" sz="2800">
                <a:solidFill>
                  <a:srgbClr val="FF0000"/>
                </a:solidFill>
              </a:rPr>
              <a:t>合法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for(i=0;i&lt;m;i++)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printf(“%d,%d\n”,a[i][0],a[0][i]);</a:t>
            </a:r>
            <a:r>
              <a:rPr lang="zh-CN" altLang="en-US" sz="2800">
                <a:solidFill>
                  <a:srgbClr val="FF0000"/>
                </a:solidFill>
              </a:rPr>
              <a:t>合法</a:t>
            </a:r>
            <a:endParaRPr lang="zh-CN" altLang="zh-CN" sz="28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643938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6.2.2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怎样引用二维数组的元素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41988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71625"/>
            <a:ext cx="8643938" cy="4857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int a[3][4]={{1,2,3,4},{5,6,7,8},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             {9,10,11,12}};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int a[3][4]={1,2,3,4,5,6,7,8,9,10,11,12};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int a[3][4]={{1},{5},{9}};</a:t>
            </a:r>
            <a:r>
              <a:rPr lang="zh-CN" altLang="en-US" sz="2800">
                <a:solidFill>
                  <a:srgbClr val="9D138D"/>
                </a:solidFill>
              </a:rPr>
              <a:t>等价于</a:t>
            </a:r>
            <a:endParaRPr lang="en-US" altLang="zh-CN" sz="2800">
              <a:solidFill>
                <a:srgbClr val="9D138D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int a[3][4]={{1,0,0,0},{5,0,0,0},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                                   {9,0,0,0}};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int a[3][4]={{1},{5,6}};</a:t>
            </a:r>
            <a:r>
              <a:rPr lang="zh-CN" altLang="en-US" sz="2800">
                <a:solidFill>
                  <a:srgbClr val="0000CC"/>
                </a:solidFill>
              </a:rPr>
              <a:t>相当于</a:t>
            </a:r>
            <a:endParaRPr lang="en-US" altLang="zh-CN" sz="2800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int a[3][4]={{1},{5,6},{0}};</a:t>
            </a:r>
            <a:endParaRPr lang="zh-CN" altLang="zh-CN" sz="2800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643938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6.2.3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二维数组的初始化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43012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71625"/>
            <a:ext cx="8643938" cy="4857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int a[3][4]={1,2,3,4,5,6,7,8,9,10,11,12};</a:t>
            </a:r>
            <a:endParaRPr lang="zh-CN" altLang="zh-CN" sz="2800"/>
          </a:p>
          <a:p>
            <a:pPr>
              <a:buFont typeface="Wingdings" pitchFamily="2" charset="2"/>
              <a:buNone/>
            </a:pPr>
            <a:r>
              <a:rPr lang="zh-CN" altLang="zh-CN" sz="2800">
                <a:solidFill>
                  <a:srgbClr val="0000CC"/>
                </a:solidFill>
              </a:rPr>
              <a:t>等价</a:t>
            </a:r>
            <a:r>
              <a:rPr lang="zh-CN" altLang="en-US" sz="2800">
                <a:solidFill>
                  <a:srgbClr val="0000CC"/>
                </a:solidFill>
              </a:rPr>
              <a:t>于</a:t>
            </a:r>
            <a:r>
              <a:rPr lang="zh-CN" altLang="zh-CN" sz="2800">
                <a:solidFill>
                  <a:srgbClr val="0000CC"/>
                </a:solidFill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int a[ ][4]={1,2,3,4,5,6,7,8,9,10,11,12};</a:t>
            </a:r>
          </a:p>
          <a:p>
            <a:pPr>
              <a:buFont typeface="Wingdings" pitchFamily="2" charset="2"/>
              <a:buNone/>
            </a:pPr>
            <a:endParaRPr lang="en-US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int a[][4]={{0,0,3},{ },{0,10}};</a:t>
            </a:r>
            <a:r>
              <a:rPr lang="zh-CN" altLang="en-US" sz="2800">
                <a:solidFill>
                  <a:srgbClr val="0000CC"/>
                </a:solidFill>
              </a:rPr>
              <a:t>合法</a:t>
            </a:r>
            <a:endParaRPr lang="zh-CN" altLang="zh-CN" sz="2800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643938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6.2.3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二维数组的初始化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44036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71625"/>
            <a:ext cx="8643938" cy="1428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例</a:t>
            </a:r>
            <a:r>
              <a:rPr lang="en-US" altLang="zh-CN"/>
              <a:t>6.4 </a:t>
            </a:r>
            <a:r>
              <a:rPr lang="zh-CN" altLang="zh-CN"/>
              <a:t>将一个二维数组行和列的元素互换，存到另一个二维数组中。</a:t>
            </a:r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643938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6.2.4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二维数组程序举例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285875" y="3357563"/>
          <a:ext cx="25987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公式" r:id="rId3" imgW="927100" imgH="457200" progId="Equation.3">
                  <p:embed/>
                </p:oleObj>
              </mc:Choice>
              <mc:Fallback>
                <p:oleObj name="公式" r:id="rId3" imgW="927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357563"/>
                        <a:ext cx="259873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643563" y="3071813"/>
          <a:ext cx="19288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公式" r:id="rId5" imgW="698500" imgH="711200" progId="Equation.3">
                  <p:embed/>
                </p:oleObj>
              </mc:Choice>
              <mc:Fallback>
                <p:oleObj name="公式" r:id="rId5" imgW="6985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071813"/>
                        <a:ext cx="192881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>
            <a:spLocks noChangeArrowheads="1"/>
          </p:cNvSpPr>
          <p:nvPr/>
        </p:nvSpPr>
        <p:spPr bwMode="auto">
          <a:xfrm>
            <a:off x="4000500" y="3786188"/>
            <a:ext cx="1428750" cy="5000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45065" name="图片 9" descr="Untitled2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71625"/>
            <a:ext cx="8643938" cy="4000500"/>
          </a:xfrm>
        </p:spPr>
        <p:txBody>
          <a:bodyPr/>
          <a:lstStyle/>
          <a:p>
            <a:r>
              <a:rPr lang="zh-CN" altLang="zh-CN"/>
              <a:t>解题思路：</a:t>
            </a:r>
            <a:endParaRPr lang="en-US" altLang="zh-CN"/>
          </a:p>
          <a:p>
            <a:pPr lvl="1"/>
            <a:r>
              <a:rPr lang="zh-CN" altLang="zh-CN"/>
              <a:t>可以定义两个数组：数组</a:t>
            </a:r>
            <a:r>
              <a:rPr lang="en-US" altLang="zh-CN"/>
              <a:t>a</a:t>
            </a:r>
            <a:r>
              <a:rPr lang="zh-CN" altLang="zh-CN"/>
              <a:t>为</a:t>
            </a:r>
            <a:r>
              <a:rPr lang="en-US" altLang="zh-CN"/>
              <a:t>2</a:t>
            </a:r>
            <a:r>
              <a:rPr lang="zh-CN" altLang="zh-CN"/>
              <a:t>行</a:t>
            </a:r>
            <a:r>
              <a:rPr lang="en-US" altLang="zh-CN"/>
              <a:t>3</a:t>
            </a:r>
            <a:r>
              <a:rPr lang="zh-CN" altLang="zh-CN"/>
              <a:t>列，存放指定的</a:t>
            </a:r>
            <a:r>
              <a:rPr lang="en-US" altLang="zh-CN"/>
              <a:t>6</a:t>
            </a:r>
            <a:r>
              <a:rPr lang="zh-CN" altLang="zh-CN"/>
              <a:t>个数</a:t>
            </a:r>
            <a:endParaRPr lang="en-US" altLang="zh-CN"/>
          </a:p>
          <a:p>
            <a:pPr lvl="1"/>
            <a:r>
              <a:rPr lang="zh-CN" altLang="zh-CN"/>
              <a:t>数组</a:t>
            </a:r>
            <a:r>
              <a:rPr lang="en-US" altLang="zh-CN"/>
              <a:t>b</a:t>
            </a:r>
            <a:r>
              <a:rPr lang="zh-CN" altLang="zh-CN"/>
              <a:t>为</a:t>
            </a:r>
            <a:r>
              <a:rPr lang="en-US" altLang="zh-CN"/>
              <a:t>3</a:t>
            </a:r>
            <a:r>
              <a:rPr lang="zh-CN" altLang="zh-CN"/>
              <a:t>行</a:t>
            </a:r>
            <a:r>
              <a:rPr lang="en-US" altLang="zh-CN"/>
              <a:t>2</a:t>
            </a:r>
            <a:r>
              <a:rPr lang="zh-CN" altLang="zh-CN"/>
              <a:t>列，开始时未赋值</a:t>
            </a:r>
            <a:endParaRPr lang="en-US" altLang="zh-CN"/>
          </a:p>
          <a:p>
            <a:pPr lvl="1"/>
            <a:r>
              <a:rPr lang="zh-CN" altLang="zh-CN"/>
              <a:t>将</a:t>
            </a:r>
            <a:r>
              <a:rPr lang="en-US" altLang="zh-CN"/>
              <a:t>a</a:t>
            </a:r>
            <a:r>
              <a:rPr lang="zh-CN" altLang="zh-CN"/>
              <a:t>数组中的元素</a:t>
            </a:r>
            <a:r>
              <a:rPr lang="en-US" altLang="zh-CN"/>
              <a:t>a[i][j]</a:t>
            </a:r>
            <a:r>
              <a:rPr lang="zh-CN" altLang="zh-CN"/>
              <a:t>存放到</a:t>
            </a:r>
            <a:r>
              <a:rPr lang="en-US" altLang="zh-CN"/>
              <a:t>b</a:t>
            </a:r>
            <a:r>
              <a:rPr lang="zh-CN" altLang="zh-CN"/>
              <a:t>数组中的</a:t>
            </a:r>
            <a:r>
              <a:rPr lang="en-US" altLang="zh-CN"/>
              <a:t>b[j][i]</a:t>
            </a:r>
            <a:r>
              <a:rPr lang="zh-CN" altLang="zh-CN"/>
              <a:t>元素中</a:t>
            </a:r>
            <a:endParaRPr lang="en-US" altLang="zh-CN"/>
          </a:p>
          <a:p>
            <a:pPr lvl="1"/>
            <a:r>
              <a:rPr lang="zh-CN" altLang="zh-CN"/>
              <a:t>用嵌套的</a:t>
            </a:r>
            <a:r>
              <a:rPr lang="en-US" altLang="zh-CN"/>
              <a:t>for</a:t>
            </a:r>
            <a:r>
              <a:rPr lang="zh-CN" altLang="zh-CN"/>
              <a:t>循环完成</a:t>
            </a:r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643938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6.2.4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二维数组程序举例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46086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500063"/>
            <a:ext cx="7786688" cy="621506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{  int a[2][3]={{1,2,3},{4,5,6}};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int b[3][2],i,j;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printf("array a:\n");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for (i=0;i&lt;=1;i++)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{ for (j=0;j&lt;=2;j++)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{  printf("%5d",a[i][j]);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b[j][i]=a[i][j];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printf("\n");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}</a:t>
            </a:r>
            <a:endParaRPr lang="zh-CN" altLang="zh-CN" sz="2800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86313" y="3071813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处理</a:t>
            </a: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a</a:t>
            </a: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的一行中各元素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14938" y="3571875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处理</a:t>
            </a: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a</a:t>
            </a: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中某一列元素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15063" y="4143375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输出</a:t>
            </a: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a</a:t>
            </a:r>
            <a:r>
              <a:rPr lang="zh-CN" altLang="en-US" sz="2800">
                <a:solidFill>
                  <a:srgbClr val="0000CC"/>
                </a:solidFill>
                <a:latin typeface="Arial" pitchFamily="34" charset="0"/>
              </a:rPr>
              <a:t>的</a:t>
            </a: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各元素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57750" y="4572000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a</a:t>
            </a: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元素值赋给</a:t>
            </a: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b</a:t>
            </a: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相应元素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47113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6715125" cy="44291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printf("array b:\n");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for (i=0;i&lt;=2;i++)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{  for(j=0;j&lt;=1;j++)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printf("%5d",b[i][j]);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printf("\n");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return 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}    </a:t>
            </a:r>
            <a:endParaRPr lang="zh-CN" altLang="zh-CN" sz="280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57938" y="2643188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输出</a:t>
            </a: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b</a:t>
            </a:r>
            <a:r>
              <a:rPr lang="zh-CN" altLang="en-US" sz="2800">
                <a:solidFill>
                  <a:srgbClr val="0000CC"/>
                </a:solidFill>
                <a:latin typeface="Arial" pitchFamily="34" charset="0"/>
              </a:rPr>
              <a:t>的</a:t>
            </a: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各元素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643313"/>
            <a:ext cx="38814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图片 6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571500"/>
            <a:ext cx="8643937" cy="5572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例</a:t>
            </a:r>
            <a:r>
              <a:rPr lang="en-US" altLang="zh-CN"/>
              <a:t>6.5 </a:t>
            </a:r>
            <a:r>
              <a:rPr lang="zh-CN" altLang="zh-CN"/>
              <a:t>有一个</a:t>
            </a:r>
            <a:r>
              <a:rPr lang="en-US" altLang="zh-CN"/>
              <a:t>3</a:t>
            </a:r>
            <a:r>
              <a:rPr lang="zh-CN" altLang="zh-CN"/>
              <a:t>×</a:t>
            </a:r>
            <a:r>
              <a:rPr lang="en-US" altLang="zh-CN"/>
              <a:t>4</a:t>
            </a:r>
            <a:r>
              <a:rPr lang="zh-CN" altLang="zh-CN"/>
              <a:t>的矩阵，要求编程序求出其中值最大的那个元素的值，以及其所在的行号和列号。</a:t>
            </a:r>
            <a:endParaRPr lang="en-US" altLang="zh-CN"/>
          </a:p>
          <a:p>
            <a:r>
              <a:rPr lang="zh-CN" altLang="zh-CN"/>
              <a:t>解题思路：</a:t>
            </a:r>
            <a:r>
              <a:rPr lang="zh-CN" altLang="en-US"/>
              <a:t>采用</a:t>
            </a:r>
            <a:r>
              <a:rPr lang="zh-CN" altLang="zh-CN"/>
              <a:t>“打擂台算法”</a:t>
            </a:r>
            <a:endParaRPr lang="en-US" altLang="zh-CN"/>
          </a:p>
          <a:p>
            <a:pPr lvl="1"/>
            <a:r>
              <a:rPr lang="zh-CN" altLang="zh-CN"/>
              <a:t>先找出任一人站在台上，第</a:t>
            </a:r>
            <a:r>
              <a:rPr lang="en-US" altLang="zh-CN"/>
              <a:t>2</a:t>
            </a:r>
            <a:r>
              <a:rPr lang="zh-CN" altLang="zh-CN"/>
              <a:t>人上去与之比武，胜者留在台上</a:t>
            </a:r>
            <a:endParaRPr lang="en-US" altLang="zh-CN"/>
          </a:p>
          <a:p>
            <a:pPr lvl="1"/>
            <a:r>
              <a:rPr lang="zh-CN" altLang="zh-CN"/>
              <a:t>第</a:t>
            </a:r>
            <a:r>
              <a:rPr lang="en-US" altLang="zh-CN"/>
              <a:t>3</a:t>
            </a:r>
            <a:r>
              <a:rPr lang="zh-CN" altLang="zh-CN"/>
              <a:t>人与台上的人比武，胜者留台上，败者下台</a:t>
            </a:r>
            <a:endParaRPr lang="en-US" altLang="zh-CN"/>
          </a:p>
          <a:p>
            <a:pPr lvl="1"/>
            <a:r>
              <a:rPr lang="zh-CN" altLang="zh-CN"/>
              <a:t>以后每一个人都是与当时留在台上的人比武</a:t>
            </a:r>
            <a:r>
              <a:rPr lang="zh-CN" altLang="en-US"/>
              <a:t>，</a:t>
            </a:r>
            <a:r>
              <a:rPr lang="zh-CN" altLang="zh-CN"/>
              <a:t>直到所有人都上台比为止，最后留在台上的是冠军</a:t>
            </a:r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49157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571500"/>
            <a:ext cx="8643937" cy="6000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例</a:t>
            </a:r>
            <a:r>
              <a:rPr lang="en-US" altLang="zh-CN"/>
              <a:t>6.5 </a:t>
            </a:r>
            <a:r>
              <a:rPr lang="zh-CN" altLang="zh-CN"/>
              <a:t>有一个</a:t>
            </a:r>
            <a:r>
              <a:rPr lang="en-US" altLang="zh-CN"/>
              <a:t>3</a:t>
            </a:r>
            <a:r>
              <a:rPr lang="zh-CN" altLang="zh-CN"/>
              <a:t>×</a:t>
            </a:r>
            <a:r>
              <a:rPr lang="en-US" altLang="zh-CN"/>
              <a:t>4</a:t>
            </a:r>
            <a:r>
              <a:rPr lang="zh-CN" altLang="zh-CN"/>
              <a:t>的矩阵，要求编程序求出其中值最大的那个元素的值，以及其所在的行号和列号。</a:t>
            </a:r>
            <a:endParaRPr lang="en-US" altLang="zh-CN"/>
          </a:p>
          <a:p>
            <a:r>
              <a:rPr lang="zh-CN" altLang="zh-CN"/>
              <a:t>解题思路：</a:t>
            </a:r>
            <a:r>
              <a:rPr lang="zh-CN" altLang="en-US"/>
              <a:t>采用</a:t>
            </a:r>
            <a:r>
              <a:rPr lang="zh-CN" altLang="zh-CN"/>
              <a:t>“打擂台算法”</a:t>
            </a:r>
            <a:endParaRPr lang="en-US" altLang="zh-CN"/>
          </a:p>
          <a:p>
            <a:pPr lvl="1"/>
            <a:r>
              <a:rPr lang="zh-CN" altLang="zh-CN"/>
              <a:t>先</a:t>
            </a:r>
            <a:r>
              <a:rPr lang="zh-CN" altLang="en-US"/>
              <a:t>把</a:t>
            </a:r>
            <a:r>
              <a:rPr lang="en-US" altLang="zh-CN"/>
              <a:t>a[0][0]</a:t>
            </a:r>
            <a:r>
              <a:rPr lang="zh-CN" altLang="zh-CN"/>
              <a:t>的值赋给变量</a:t>
            </a:r>
            <a:r>
              <a:rPr lang="en-US" altLang="zh-CN"/>
              <a:t>max</a:t>
            </a:r>
          </a:p>
          <a:p>
            <a:pPr lvl="1"/>
            <a:r>
              <a:rPr lang="en-US" altLang="zh-CN"/>
              <a:t>max</a:t>
            </a:r>
            <a:r>
              <a:rPr lang="zh-CN" altLang="zh-CN"/>
              <a:t>用来存放当前已知的最大值</a:t>
            </a:r>
            <a:endParaRPr lang="en-US" altLang="zh-CN"/>
          </a:p>
          <a:p>
            <a:pPr lvl="1"/>
            <a:r>
              <a:rPr lang="en-US" altLang="zh-CN"/>
              <a:t>a[0][1]</a:t>
            </a:r>
            <a:r>
              <a:rPr lang="zh-CN" altLang="zh-CN"/>
              <a:t>与</a:t>
            </a:r>
            <a:r>
              <a:rPr lang="en-US" altLang="zh-CN"/>
              <a:t>max</a:t>
            </a:r>
            <a:r>
              <a:rPr lang="zh-CN" altLang="zh-CN"/>
              <a:t>比较，如果</a:t>
            </a:r>
            <a:r>
              <a:rPr lang="en-US" altLang="zh-CN"/>
              <a:t>a[0][1]&gt;max</a:t>
            </a:r>
            <a:r>
              <a:rPr lang="zh-CN" altLang="zh-CN"/>
              <a:t>，则表示</a:t>
            </a:r>
            <a:r>
              <a:rPr lang="en-US" altLang="zh-CN"/>
              <a:t>a[0][1]</a:t>
            </a:r>
            <a:r>
              <a:rPr lang="zh-CN" altLang="zh-CN"/>
              <a:t>是已经比过的数据中值最大的，把它的值赋给</a:t>
            </a:r>
            <a:r>
              <a:rPr lang="en-US" altLang="zh-CN"/>
              <a:t>max</a:t>
            </a:r>
            <a:r>
              <a:rPr lang="zh-CN" altLang="zh-CN"/>
              <a:t>，取代了</a:t>
            </a:r>
            <a:r>
              <a:rPr lang="en-US" altLang="zh-CN"/>
              <a:t>max</a:t>
            </a:r>
            <a:r>
              <a:rPr lang="zh-CN" altLang="zh-CN"/>
              <a:t>的原值</a:t>
            </a:r>
            <a:endParaRPr lang="en-US" altLang="zh-CN"/>
          </a:p>
          <a:p>
            <a:pPr lvl="1"/>
            <a:r>
              <a:rPr lang="zh-CN" altLang="zh-CN"/>
              <a:t>以后依此处理，</a:t>
            </a:r>
            <a:r>
              <a:rPr lang="zh-CN" altLang="en-US"/>
              <a:t>最后</a:t>
            </a:r>
            <a:r>
              <a:rPr lang="en-US" altLang="zh-CN"/>
              <a:t>max</a:t>
            </a:r>
            <a:r>
              <a:rPr lang="zh-CN" altLang="zh-CN"/>
              <a:t>就是最大的值</a:t>
            </a:r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50181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组合 31"/>
          <p:cNvGrpSpPr>
            <a:grpSpLocks/>
          </p:cNvGrpSpPr>
          <p:nvPr/>
        </p:nvGrpSpPr>
        <p:grpSpPr bwMode="auto">
          <a:xfrm>
            <a:off x="1714500" y="857250"/>
            <a:ext cx="5857875" cy="5000625"/>
            <a:chOff x="1714480" y="857232"/>
            <a:chExt cx="5857916" cy="5000661"/>
          </a:xfrm>
        </p:grpSpPr>
        <p:sp>
          <p:nvSpPr>
            <p:cNvPr id="51204" name="流程图: 过程 14"/>
            <p:cNvSpPr>
              <a:spLocks noChangeArrowheads="1"/>
            </p:cNvSpPr>
            <p:nvPr/>
          </p:nvSpPr>
          <p:spPr bwMode="auto">
            <a:xfrm>
              <a:off x="1714500" y="1500189"/>
              <a:ext cx="5857896" cy="4357704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itchFamily="34" charset="0"/>
                </a:rPr>
                <a:t>          for i=0  to  2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1205" name="矩形 16"/>
            <p:cNvSpPr>
              <a:spLocks noChangeArrowheads="1"/>
            </p:cNvSpPr>
            <p:nvPr/>
          </p:nvSpPr>
          <p:spPr bwMode="auto">
            <a:xfrm>
              <a:off x="2285984" y="2143116"/>
              <a:ext cx="5286412" cy="3071834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itchFamily="34" charset="0"/>
                </a:rPr>
                <a:t>        for  j=0  to  3</a:t>
              </a:r>
              <a:endParaRPr lang="zh-CN" altLang="en-US" baseline="30000">
                <a:latin typeface="Arial" pitchFamily="34" charset="0"/>
              </a:endParaRPr>
            </a:p>
          </p:txBody>
        </p:sp>
        <p:sp>
          <p:nvSpPr>
            <p:cNvPr id="51206" name="流程图: 过程 17"/>
            <p:cNvSpPr>
              <a:spLocks noChangeArrowheads="1"/>
            </p:cNvSpPr>
            <p:nvPr/>
          </p:nvSpPr>
          <p:spPr bwMode="auto">
            <a:xfrm>
              <a:off x="2786063" y="2643188"/>
              <a:ext cx="4786333" cy="2571762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800" b="0">
                <a:latin typeface="Arial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800" b="0">
                <a:latin typeface="Arial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Arial" pitchFamily="34" charset="0"/>
                </a:rPr>
                <a:t>max=a[i][j]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Arial" pitchFamily="34" charset="0"/>
                </a:rPr>
                <a:t>row=i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Arial" pitchFamily="34" charset="0"/>
                </a:rPr>
                <a:t>colum=j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b="0">
                <a:latin typeface="Arial" pitchFamily="34" charset="0"/>
              </a:endParaRPr>
            </a:p>
          </p:txBody>
        </p:sp>
        <p:sp>
          <p:nvSpPr>
            <p:cNvPr id="51207" name="流程图: 过程 18"/>
            <p:cNvSpPr>
              <a:spLocks noChangeArrowheads="1"/>
            </p:cNvSpPr>
            <p:nvPr/>
          </p:nvSpPr>
          <p:spPr bwMode="auto">
            <a:xfrm>
              <a:off x="4143371" y="2643182"/>
              <a:ext cx="2357455" cy="642938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itchFamily="34" charset="0"/>
                </a:rPr>
                <a:t>a[i][j]&gt;max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1208" name="流程图: 过程 19"/>
            <p:cNvSpPr>
              <a:spLocks noChangeArrowheads="1"/>
            </p:cNvSpPr>
            <p:nvPr/>
          </p:nvSpPr>
          <p:spPr bwMode="auto">
            <a:xfrm>
              <a:off x="2928926" y="2928938"/>
              <a:ext cx="714380" cy="642938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Arial" pitchFamily="34" charset="0"/>
                </a:rPr>
                <a:t>真</a:t>
              </a:r>
            </a:p>
          </p:txBody>
        </p:sp>
        <p:sp>
          <p:nvSpPr>
            <p:cNvPr id="51209" name="流程图: 过程 22"/>
            <p:cNvSpPr>
              <a:spLocks noChangeArrowheads="1"/>
            </p:cNvSpPr>
            <p:nvPr/>
          </p:nvSpPr>
          <p:spPr bwMode="auto">
            <a:xfrm>
              <a:off x="1714480" y="857232"/>
              <a:ext cx="5857916" cy="642938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Arial" pitchFamily="34" charset="0"/>
                </a:rPr>
                <a:t>          max=a[0][0]</a:t>
              </a: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51210" name="流程图: 过程 23"/>
            <p:cNvSpPr>
              <a:spLocks noChangeArrowheads="1"/>
            </p:cNvSpPr>
            <p:nvPr/>
          </p:nvSpPr>
          <p:spPr bwMode="auto">
            <a:xfrm>
              <a:off x="1714480" y="5214950"/>
              <a:ext cx="5857916" cy="642938"/>
            </a:xfrm>
            <a:prstGeom prst="flowChartProcess">
              <a:avLst/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Arial" pitchFamily="34" charset="0"/>
                </a:rPr>
                <a:t>输出：</a:t>
              </a:r>
              <a:r>
                <a:rPr lang="en-US" altLang="zh-CN">
                  <a:latin typeface="Arial" pitchFamily="34" charset="0"/>
                </a:rPr>
                <a:t>max,row,colum</a:t>
              </a:r>
              <a:endParaRPr lang="zh-CN" altLang="en-US">
                <a:latin typeface="Arial" pitchFamily="34" charset="0"/>
              </a:endParaRPr>
            </a:p>
          </p:txBody>
        </p:sp>
        <p:cxnSp>
          <p:nvCxnSpPr>
            <p:cNvPr id="51211" name="直接连接符 18"/>
            <p:cNvCxnSpPr>
              <a:cxnSpLocks noChangeShapeType="1"/>
            </p:cNvCxnSpPr>
            <p:nvPr/>
          </p:nvCxnSpPr>
          <p:spPr bwMode="auto">
            <a:xfrm>
              <a:off x="2786050" y="3571876"/>
              <a:ext cx="4786346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2" name="直接连接符 19"/>
            <p:cNvCxnSpPr>
              <a:cxnSpLocks noChangeShapeType="1"/>
            </p:cNvCxnSpPr>
            <p:nvPr/>
          </p:nvCxnSpPr>
          <p:spPr bwMode="auto">
            <a:xfrm flipV="1">
              <a:off x="5286380" y="2643182"/>
              <a:ext cx="2286016" cy="92869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3" name="直接连接符 22"/>
            <p:cNvCxnSpPr>
              <a:cxnSpLocks noChangeShapeType="1"/>
            </p:cNvCxnSpPr>
            <p:nvPr/>
          </p:nvCxnSpPr>
          <p:spPr bwMode="auto">
            <a:xfrm>
              <a:off x="2786050" y="2643182"/>
              <a:ext cx="2571768" cy="92869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14" name="流程图: 过程 19"/>
            <p:cNvSpPr>
              <a:spLocks noChangeArrowheads="1"/>
            </p:cNvSpPr>
            <p:nvPr/>
          </p:nvSpPr>
          <p:spPr bwMode="auto">
            <a:xfrm>
              <a:off x="6715140" y="2928934"/>
              <a:ext cx="714380" cy="642938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Arial" pitchFamily="34" charset="0"/>
                </a:rPr>
                <a:t>假</a:t>
              </a:r>
            </a:p>
          </p:txBody>
        </p:sp>
        <p:cxnSp>
          <p:nvCxnSpPr>
            <p:cNvPr id="51215" name="直接连接符 28"/>
            <p:cNvCxnSpPr>
              <a:cxnSpLocks noChangeShapeType="1"/>
            </p:cNvCxnSpPr>
            <p:nvPr/>
          </p:nvCxnSpPr>
          <p:spPr bwMode="auto">
            <a:xfrm rot="5400000" flipH="1" flipV="1">
              <a:off x="4464843" y="4393413"/>
              <a:ext cx="1643074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1203" name="图片 1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928813"/>
            <a:ext cx="6858000" cy="28575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dirty="0">
                <a:hlinkClick r:id="rId2" action="ppaction://hlinksldjump"/>
              </a:rPr>
              <a:t>6.1 </a:t>
            </a:r>
            <a:r>
              <a:rPr lang="zh-CN" altLang="zh-CN" sz="3600" dirty="0">
                <a:hlinkClick r:id="rId2" action="ppaction://hlinksldjump"/>
              </a:rPr>
              <a:t>怎样定义和引用一维数组</a:t>
            </a:r>
            <a:endParaRPr lang="en-US" altLang="zh-CN" sz="3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dirty="0">
                <a:hlinkClick r:id="rId3" action="ppaction://hlinksldjump"/>
              </a:rPr>
              <a:t>6.2 </a:t>
            </a:r>
            <a:r>
              <a:rPr lang="zh-CN" altLang="zh-CN" sz="3600" dirty="0">
                <a:hlinkClick r:id="rId3" action="ppaction://hlinksldjump"/>
              </a:rPr>
              <a:t>怎样定义和引用二维数组</a:t>
            </a:r>
            <a:endParaRPr lang="en-US" altLang="zh-CN" sz="3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dirty="0">
                <a:hlinkClick r:id="rId4" action="ppaction://hlinksldjump"/>
              </a:rPr>
              <a:t>6.3 </a:t>
            </a:r>
            <a:r>
              <a:rPr lang="zh-CN" altLang="zh-CN" sz="3600" dirty="0">
                <a:hlinkClick r:id="rId4" action="ppaction://hlinksldjump"/>
              </a:rPr>
              <a:t>字符数组</a:t>
            </a:r>
            <a:endParaRPr lang="en-US" altLang="zh-CN" sz="3600" dirty="0"/>
          </a:p>
        </p:txBody>
      </p:sp>
    </p:spTree>
  </p:cSld>
  <p:clrMapOvr>
    <a:masterClrMapping/>
  </p:clrMapOvr>
  <p:transition spd="med">
    <p:blinds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5072063" y="3643313"/>
            <a:ext cx="1785937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记行号</a:t>
            </a:r>
            <a:endParaRPr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428625"/>
            <a:ext cx="8643937" cy="60721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……</a:t>
            </a:r>
            <a:r>
              <a:rPr lang="en-US" altLang="zh-CN" sz="2800"/>
              <a:t>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int i,j,row=0,colum=0,max;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int a[3][4]={{1,2,3,4},{9,8,7,6},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                 {-10,10,-5,2}};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max=a[0][0];              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for (i=0;i&lt;=2;i++)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for (j=0;j&lt;=3;j++)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if (a[i][j]&gt;max)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{  max=a[i][j];  row=i;  colum=j; 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printf("max=%d\nrow=%d\n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colum=%d\n",max,row,colum);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……</a:t>
            </a: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071938" y="3643313"/>
            <a:ext cx="1928812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记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最大值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7000875" y="3500438"/>
            <a:ext cx="1785938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记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列</a:t>
            </a: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号</a:t>
            </a:r>
            <a:endParaRPr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0"/>
            <a:ext cx="21431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图片 8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求一个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的整数矩阵对角线元素之和。</a:t>
            </a:r>
            <a:endParaRPr lang="en-US" altLang="zh-CN" dirty="0"/>
          </a:p>
          <a:p>
            <a:pPr lvl="1"/>
            <a:r>
              <a:rPr lang="en-US" altLang="zh-CN" dirty="0"/>
              <a:t>N*N</a:t>
            </a:r>
            <a:r>
              <a:rPr lang="zh-CN" altLang="en-US" dirty="0"/>
              <a:t>的矩阵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708275"/>
            <a:ext cx="547370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363663"/>
            <a:ext cx="868045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86756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313" y="1500188"/>
            <a:ext cx="6929437" cy="4857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hlinkClick r:id="rId2" action="ppaction://hlinksldjump"/>
              </a:rPr>
              <a:t>6.3.1</a:t>
            </a:r>
            <a:r>
              <a:rPr lang="zh-CN" altLang="zh-CN">
                <a:hlinkClick r:id="rId2" action="ppaction://hlinksldjump"/>
              </a:rPr>
              <a:t>怎样定义字符数组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>
                <a:hlinkClick r:id="rId3" action="ppaction://hlinksldjump"/>
              </a:rPr>
              <a:t>6.3.2</a:t>
            </a:r>
            <a:r>
              <a:rPr lang="zh-CN" altLang="zh-CN">
                <a:hlinkClick r:id="rId3" action="ppaction://hlinksldjump"/>
              </a:rPr>
              <a:t>字符数组的初始化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>
                <a:hlinkClick r:id="rId4" action="ppaction://hlinksldjump"/>
              </a:rPr>
              <a:t>6.3.3</a:t>
            </a:r>
            <a:r>
              <a:rPr lang="zh-CN" altLang="zh-CN">
                <a:hlinkClick r:id="rId4" action="ppaction://hlinksldjump"/>
              </a:rPr>
              <a:t>怎样引用字符数组中的元素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>
                <a:hlinkClick r:id="rId5" action="ppaction://hlinksldjump"/>
              </a:rPr>
              <a:t>6.3.4</a:t>
            </a:r>
            <a:r>
              <a:rPr lang="zh-CN" altLang="zh-CN">
                <a:hlinkClick r:id="rId5" action="ppaction://hlinksldjump"/>
              </a:rPr>
              <a:t>字符串和字符串结束标志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>
                <a:hlinkClick r:id="rId6" action="ppaction://hlinksldjump"/>
              </a:rPr>
              <a:t>6.3.5</a:t>
            </a:r>
            <a:r>
              <a:rPr lang="zh-CN" altLang="zh-CN">
                <a:hlinkClick r:id="rId6" action="ppaction://hlinksldjump"/>
              </a:rPr>
              <a:t>字符数组的输入输出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>
                <a:hlinkClick r:id="rId7" action="ppaction://hlinksldjump"/>
              </a:rPr>
              <a:t>6.3.6</a:t>
            </a:r>
            <a:r>
              <a:rPr lang="zh-CN" altLang="en-US">
                <a:hlinkClick r:id="rId7" action="ppaction://hlinksldjump"/>
              </a:rPr>
              <a:t>善于使用</a:t>
            </a:r>
            <a:r>
              <a:rPr lang="zh-CN" altLang="zh-CN">
                <a:hlinkClick r:id="rId7" action="ppaction://hlinksldjump"/>
              </a:rPr>
              <a:t>字符串处理函数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>
                <a:hlinkClick r:id="rId8" action="ppaction://hlinksldjump"/>
              </a:rPr>
              <a:t>6.3.7</a:t>
            </a:r>
            <a:r>
              <a:rPr lang="zh-CN" altLang="zh-CN">
                <a:hlinkClick r:id="rId8" action="ppaction://hlinksldjump"/>
              </a:rPr>
              <a:t>字符数组应用举例</a:t>
            </a:r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01663"/>
            <a:ext cx="8643938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56326" name="图片 5" descr="Untitled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7286625" cy="3000375"/>
          </a:xfrm>
        </p:spPr>
        <p:txBody>
          <a:bodyPr/>
          <a:lstStyle/>
          <a:p>
            <a:r>
              <a:rPr lang="zh-CN" altLang="zh-CN"/>
              <a:t>用来存放字符数据的数组是字符数组</a:t>
            </a:r>
            <a:endParaRPr lang="en-US" altLang="zh-CN"/>
          </a:p>
          <a:p>
            <a:r>
              <a:rPr lang="zh-CN" altLang="zh-CN"/>
              <a:t>字符数组中的一个元素存放</a:t>
            </a:r>
            <a:r>
              <a:rPr lang="zh-CN" altLang="zh-CN">
                <a:solidFill>
                  <a:srgbClr val="FF0000"/>
                </a:solidFill>
              </a:rPr>
              <a:t>一个字符</a:t>
            </a:r>
          </a:p>
          <a:p>
            <a:r>
              <a:rPr lang="zh-CN" altLang="zh-CN"/>
              <a:t>定义字符数组的方法与定义数值型数组的方法类似</a:t>
            </a:r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643938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怎样定义字符数组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57350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4714875" cy="34290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char c[10];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c[0]=’I’;   c[1]=’ ’;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c[2]=’a’;   c[3]=’m’;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c[4]=’  ’;   c[5]=’h’;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c[6]=’a’;  c[7]=’p’;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c[8]=’p’;  c[9]=’y’;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643938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怎样定义字符数组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57313" y="5702300"/>
          <a:ext cx="6238880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m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y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85875" y="5143500"/>
            <a:ext cx="671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c[0]c[1]c[2]c[3]c[4]c[5]c[6]c[7]c[8]c[9]</a:t>
            </a:r>
            <a:endParaRPr lang="zh-CN" altLang="en-US" sz="2800">
              <a:latin typeface="Arial" pitchFamily="34" charset="0"/>
            </a:endParaRPr>
          </a:p>
        </p:txBody>
      </p:sp>
      <p:pic>
        <p:nvPicPr>
          <p:cNvPr id="58399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4500"/>
            <a:ext cx="9144000" cy="27860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char c[10]={’I’,’ ’,’a’,’m’,’ ’,’h’,’a’,’p’,’p’,’y’};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char c[10]={’c’,’ ’,’p’,’r’,’o’,’g’,’r’,’a’,’m’};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643938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6.3.2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字符数组的初始化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57313" y="2987675"/>
          <a:ext cx="6238880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m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y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85875" y="2428875"/>
            <a:ext cx="671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c[0]c[1]c[2]c[3]c[4]c[5]c[6]c[7]c[8]c[9]</a:t>
            </a:r>
            <a:endParaRPr lang="zh-CN" altLang="en-US" sz="2800">
              <a:latin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14438" y="4987925"/>
          <a:ext cx="6429373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8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8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4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o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g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m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429125"/>
            <a:ext cx="671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c[0]c[1]c[2]c[3]c[4]c[5]c[6]c[7]c[8]c[9]</a:t>
            </a:r>
            <a:endParaRPr lang="zh-CN" altLang="en-US" sz="2800">
              <a:latin typeface="Arial" pitchFamily="34" charset="0"/>
            </a:endParaRPr>
          </a:p>
        </p:txBody>
      </p:sp>
      <p:pic>
        <p:nvPicPr>
          <p:cNvPr id="59448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4500"/>
            <a:ext cx="8286750" cy="27860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char diamond[5][5]={{’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</a:t>
            </a:r>
            <a:r>
              <a:rPr lang="en-US" altLang="zh-CN" sz="2800">
                <a:solidFill>
                  <a:srgbClr val="0000CC"/>
                </a:solidFill>
              </a:rPr>
              <a:t>*</a:t>
            </a:r>
            <a:r>
              <a:rPr lang="en-US" altLang="zh-CN" sz="2800"/>
              <a:t>’},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                        {’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</a:t>
            </a:r>
            <a:r>
              <a:rPr lang="en-US" altLang="zh-CN" sz="2800">
                <a:solidFill>
                  <a:srgbClr val="0000CC"/>
                </a:solidFill>
              </a:rPr>
              <a:t>*</a:t>
            </a:r>
            <a:r>
              <a:rPr lang="en-US" altLang="zh-CN" sz="2800"/>
              <a:t>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</a:t>
            </a:r>
            <a:r>
              <a:rPr lang="en-US" altLang="zh-CN" sz="2800">
                <a:solidFill>
                  <a:srgbClr val="0000CC"/>
                </a:solidFill>
              </a:rPr>
              <a:t>*</a:t>
            </a:r>
            <a:r>
              <a:rPr lang="en-US" altLang="zh-CN" sz="2800"/>
              <a:t>’},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                        {’</a:t>
            </a:r>
            <a:r>
              <a:rPr lang="en-US" altLang="zh-CN" sz="2800">
                <a:solidFill>
                  <a:srgbClr val="0000CC"/>
                </a:solidFill>
              </a:rPr>
              <a:t>*</a:t>
            </a:r>
            <a:r>
              <a:rPr lang="en-US" altLang="zh-CN" sz="2800"/>
              <a:t>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</a:t>
            </a:r>
            <a:r>
              <a:rPr lang="en-US" altLang="zh-CN" sz="2800">
                <a:solidFill>
                  <a:srgbClr val="0000CC"/>
                </a:solidFill>
              </a:rPr>
              <a:t>*</a:t>
            </a:r>
            <a:r>
              <a:rPr lang="en-US" altLang="zh-CN" sz="2800"/>
              <a:t>’},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                        {’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</a:t>
            </a:r>
            <a:r>
              <a:rPr lang="en-US" altLang="zh-CN" sz="2800">
                <a:solidFill>
                  <a:srgbClr val="0000CC"/>
                </a:solidFill>
              </a:rPr>
              <a:t>*</a:t>
            </a:r>
            <a:r>
              <a:rPr lang="en-US" altLang="zh-CN" sz="2800"/>
              <a:t>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</a:t>
            </a:r>
            <a:r>
              <a:rPr lang="en-US" altLang="zh-CN" sz="2800">
                <a:solidFill>
                  <a:srgbClr val="0000CC"/>
                </a:solidFill>
              </a:rPr>
              <a:t>*</a:t>
            </a:r>
            <a:r>
              <a:rPr lang="en-US" altLang="zh-CN" sz="2800"/>
              <a:t>’},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                        {’ ’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/>
              <a:t>’ </a:t>
            </a:r>
            <a:r>
              <a:rPr lang="en-US" altLang="zh-CN" sz="2800">
                <a:solidFill>
                  <a:srgbClr val="0000CC"/>
                </a:solidFill>
              </a:rPr>
              <a:t>’,’*’}</a:t>
            </a:r>
            <a:r>
              <a:rPr lang="en-US" altLang="zh-CN" sz="2800"/>
              <a:t>  };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488"/>
            <a:ext cx="8643938" cy="83026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6.3.2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字符数组的初始化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60422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7643813" cy="3643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6.6 </a:t>
            </a:r>
            <a:r>
              <a:rPr lang="zh-CN" altLang="zh-CN"/>
              <a:t>输出一个已知的字符串。</a:t>
            </a:r>
            <a:endParaRPr lang="en-US" altLang="zh-CN"/>
          </a:p>
          <a:p>
            <a:r>
              <a:rPr lang="zh-CN" altLang="zh-CN"/>
              <a:t>解题思路：</a:t>
            </a:r>
            <a:endParaRPr lang="en-US" altLang="zh-CN"/>
          </a:p>
          <a:p>
            <a:pPr lvl="1"/>
            <a:r>
              <a:rPr lang="zh-CN" altLang="zh-CN" sz="3200"/>
              <a:t>定义一个字符数组，并用“初始化列表”对其赋以初值</a:t>
            </a:r>
            <a:endParaRPr lang="en-US" altLang="zh-CN" sz="3200"/>
          </a:p>
          <a:p>
            <a:pPr lvl="1"/>
            <a:r>
              <a:rPr lang="zh-CN" altLang="zh-CN" sz="3200"/>
              <a:t>用循环逐个输出此字符数组中的字符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6.3.3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怎样引用字符数组中的元素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61446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14375"/>
            <a:ext cx="8286750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怎样定义和引用一维数组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857375"/>
            <a:ext cx="7072312" cy="378618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rId2" action="ppaction://hlinksldjump"/>
              </a:rPr>
              <a:t>6.1.1 </a:t>
            </a:r>
            <a:r>
              <a:rPr lang="zh-CN" altLang="zh-CN" sz="3600">
                <a:hlinkClick r:id="rId2" action="ppaction://hlinksldjump"/>
              </a:rPr>
              <a:t>怎样定义一维数组</a:t>
            </a:r>
            <a:endParaRPr lang="en-US" altLang="zh-CN" sz="360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rId3" action="ppaction://hlinksldjump"/>
              </a:rPr>
              <a:t>6.1.2 </a:t>
            </a:r>
            <a:r>
              <a:rPr lang="zh-CN" altLang="zh-CN" sz="3600">
                <a:hlinkClick r:id="rId3" action="ppaction://hlinksldjump"/>
              </a:rPr>
              <a:t>怎样引用一维数组元素</a:t>
            </a:r>
            <a:endParaRPr lang="en-US" altLang="zh-CN" sz="360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rId4" action="ppaction://hlinksldjump"/>
              </a:rPr>
              <a:t>6.1.3 </a:t>
            </a:r>
            <a:r>
              <a:rPr lang="zh-CN" altLang="zh-CN" sz="3600">
                <a:hlinkClick r:id="rId4" action="ppaction://hlinksldjump"/>
              </a:rPr>
              <a:t>一维数组的初始化</a:t>
            </a:r>
            <a:endParaRPr lang="en-US" altLang="zh-CN" sz="360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rId5" action="ppaction://hlinksldjump"/>
              </a:rPr>
              <a:t>6.1.4 </a:t>
            </a:r>
            <a:r>
              <a:rPr lang="zh-CN" altLang="zh-CN" sz="3600">
                <a:hlinkClick r:id="rId5" action="ppaction://hlinksldjump"/>
              </a:rPr>
              <a:t>一维数组程序举例</a:t>
            </a:r>
            <a:endParaRPr lang="zh-CN" altLang="en-US" sz="3600"/>
          </a:p>
        </p:txBody>
      </p:sp>
      <p:pic>
        <p:nvPicPr>
          <p:cNvPr id="9220" name="图片 3" descr="Untitl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428750"/>
            <a:ext cx="7643813" cy="52149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{ char c[15]={'I',' ','a','m',' ','a',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' ','s','t','u','d','e','n','t','.'};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int i;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for(i=0;i&lt;15;i++)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printf("%c",c[i]);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printf("\n");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return 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} </a:t>
            </a:r>
            <a:endParaRPr lang="zh-CN" altLang="zh-CN" sz="28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6.3.3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怎样引用字符数组中的元素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70658" name="Picture 2" descr="pic6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5500688"/>
            <a:ext cx="4324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图片 6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7643813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6.7  </a:t>
            </a:r>
            <a:r>
              <a:rPr lang="zh-CN" altLang="zh-CN"/>
              <a:t>输出一个菱形图。</a:t>
            </a:r>
            <a:endParaRPr lang="en-US" altLang="zh-CN"/>
          </a:p>
          <a:p>
            <a:r>
              <a:rPr lang="zh-CN" altLang="zh-CN"/>
              <a:t>解题思路：</a:t>
            </a:r>
            <a:endParaRPr lang="en-US" altLang="zh-CN"/>
          </a:p>
          <a:p>
            <a:pPr lvl="1"/>
            <a:r>
              <a:rPr lang="zh-CN" altLang="zh-CN" sz="3200"/>
              <a:t>定义一个字符型的二维数组，用“初始化列表”进行初始化</a:t>
            </a:r>
            <a:endParaRPr lang="en-US" altLang="zh-CN" sz="3200"/>
          </a:p>
          <a:p>
            <a:pPr lvl="1"/>
            <a:r>
              <a:rPr lang="zh-CN" altLang="zh-CN" sz="3200"/>
              <a:t>用嵌套的</a:t>
            </a:r>
            <a:r>
              <a:rPr lang="en-US" altLang="zh-CN" sz="3200"/>
              <a:t>for</a:t>
            </a:r>
            <a:r>
              <a:rPr lang="zh-CN" altLang="zh-CN" sz="3200"/>
              <a:t>循环输出字符数组中的所有元素。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6.3.3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怎样引用字符数组中的元素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63494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500063"/>
            <a:ext cx="8072437" cy="6143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char diamond[][5]={{' ',' ','*'},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         {' ','*',' ','*'},{'*',' ',' ',' ','*'},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          {' ','*',' ','*'},{' ',' ','*'}};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int i,j;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for (i=0;i&lt;5;i++)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{for (j=0;j&lt;5;j++)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    printf("%c",diamond[i][j]);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printf("\n");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}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3714750"/>
            <a:ext cx="142875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图片 5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7643813" cy="4500562"/>
          </a:xfrm>
        </p:spPr>
        <p:txBody>
          <a:bodyPr/>
          <a:lstStyle/>
          <a:p>
            <a:r>
              <a:rPr lang="zh-CN" altLang="zh-CN"/>
              <a:t>在</a:t>
            </a:r>
            <a:r>
              <a:rPr lang="en-US" altLang="zh-CN"/>
              <a:t>C</a:t>
            </a:r>
            <a:r>
              <a:rPr lang="zh-CN" altLang="zh-CN"/>
              <a:t>语言中，是将字符串作为</a:t>
            </a:r>
            <a:r>
              <a:rPr lang="zh-CN" altLang="zh-CN">
                <a:solidFill>
                  <a:srgbClr val="0000CC"/>
                </a:solidFill>
              </a:rPr>
              <a:t>字符数组</a:t>
            </a:r>
            <a:r>
              <a:rPr lang="zh-CN" altLang="zh-CN"/>
              <a:t>来处理的</a:t>
            </a:r>
            <a:endParaRPr lang="en-US" altLang="zh-CN"/>
          </a:p>
          <a:p>
            <a:r>
              <a:rPr lang="zh-CN" altLang="zh-CN"/>
              <a:t>关心的是字符串的</a:t>
            </a:r>
            <a:r>
              <a:rPr lang="zh-CN" altLang="zh-CN">
                <a:solidFill>
                  <a:srgbClr val="0000CC"/>
                </a:solidFill>
              </a:rPr>
              <a:t>有效长度</a:t>
            </a:r>
            <a:r>
              <a:rPr lang="zh-CN" altLang="zh-CN"/>
              <a:t>而不是字符数组的长度</a:t>
            </a:r>
            <a:endParaRPr lang="en-US" altLang="zh-CN"/>
          </a:p>
          <a:p>
            <a:r>
              <a:rPr lang="zh-CN" altLang="zh-CN"/>
              <a:t>为了测定字符串的实际长度，</a:t>
            </a:r>
            <a:r>
              <a:rPr lang="en-US" altLang="zh-CN"/>
              <a:t>C</a:t>
            </a:r>
            <a:r>
              <a:rPr lang="zh-CN" altLang="zh-CN"/>
              <a:t>语言规定了字符串结束标志</a:t>
            </a:r>
            <a:r>
              <a:rPr lang="en-US" altLang="zh-CN">
                <a:solidFill>
                  <a:srgbClr val="FF0000"/>
                </a:solidFill>
              </a:rPr>
              <a:t>’\0’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6.3.4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字符串和字符串结束标志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65542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7643813" cy="4857750"/>
          </a:xfrm>
        </p:spPr>
        <p:txBody>
          <a:bodyPr/>
          <a:lstStyle/>
          <a:p>
            <a:r>
              <a:rPr lang="en-US" altLang="zh-CN"/>
              <a:t> ’\0’</a:t>
            </a:r>
            <a:r>
              <a:rPr lang="zh-CN" altLang="zh-CN"/>
              <a:t>代表</a:t>
            </a:r>
            <a:r>
              <a:rPr lang="en-US" altLang="zh-CN"/>
              <a:t>ASCII</a:t>
            </a:r>
            <a:r>
              <a:rPr lang="zh-CN" altLang="zh-CN"/>
              <a:t>码为</a:t>
            </a:r>
            <a:r>
              <a:rPr lang="en-US" altLang="zh-CN"/>
              <a:t>0</a:t>
            </a:r>
            <a:r>
              <a:rPr lang="zh-CN" altLang="zh-CN"/>
              <a:t>的字符</a:t>
            </a:r>
            <a:endParaRPr lang="en-US" altLang="zh-CN"/>
          </a:p>
          <a:p>
            <a:r>
              <a:rPr lang="zh-CN" altLang="zh-CN"/>
              <a:t>从</a:t>
            </a:r>
            <a:r>
              <a:rPr lang="en-US" altLang="zh-CN"/>
              <a:t>ASCII</a:t>
            </a:r>
            <a:r>
              <a:rPr lang="zh-CN" altLang="zh-CN"/>
              <a:t>码表可以查到，</a:t>
            </a:r>
            <a:r>
              <a:rPr lang="en-US" altLang="zh-CN"/>
              <a:t>ASCII</a:t>
            </a:r>
            <a:r>
              <a:rPr lang="zh-CN" altLang="zh-CN"/>
              <a:t>码为</a:t>
            </a:r>
            <a:r>
              <a:rPr lang="en-US" altLang="zh-CN"/>
              <a:t>0</a:t>
            </a:r>
            <a:r>
              <a:rPr lang="zh-CN" altLang="zh-CN"/>
              <a:t>的字符不是一个可以显示的字符，而是一个“空操作符”，即它什么也不做</a:t>
            </a:r>
            <a:endParaRPr lang="en-US" altLang="zh-CN"/>
          </a:p>
          <a:p>
            <a:r>
              <a:rPr lang="zh-CN" altLang="zh-CN"/>
              <a:t>用它作为字符串结束标志不会产生附加的操作或增加有效字符，只起一个供辨别的标志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6.3.4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字符串和字符串结束标志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66566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7643813" cy="4000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char c[]={”I  am  happy”};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可写成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char c[]=”I  am  happy”;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相当于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char c[</a:t>
            </a:r>
            <a:r>
              <a:rPr lang="en-US" altLang="zh-CN">
                <a:solidFill>
                  <a:srgbClr val="FF0000"/>
                </a:solidFill>
              </a:rPr>
              <a:t>11</a:t>
            </a:r>
            <a:r>
              <a:rPr lang="en-US" altLang="zh-CN"/>
              <a:t>]={”I  am  happy”};</a:t>
            </a:r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6.3.4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字符串和字符串结束标志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67590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7643813" cy="4786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char c[10]={”China”};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可写成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char c[10]=”China”;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从</a:t>
            </a:r>
            <a:r>
              <a:rPr lang="en-US" altLang="zh-CN"/>
              <a:t>c[5]</a:t>
            </a:r>
            <a:r>
              <a:rPr lang="zh-CN" altLang="en-US"/>
              <a:t>开始，元素值均为</a:t>
            </a:r>
            <a:r>
              <a:rPr lang="en-US" altLang="zh-CN"/>
              <a:t>\0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zh-CN" altLang="en-US"/>
              <a:t>只显示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printf(”%s”,c);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6.3.4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字符串和字符串结束标志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88" y="4429125"/>
          <a:ext cx="721518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785813" y="4286250"/>
            <a:ext cx="3286125" cy="857250"/>
          </a:xfrm>
          <a:prstGeom prst="flowChartProcess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68639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7643813" cy="4143375"/>
          </a:xfrm>
        </p:spPr>
        <p:txBody>
          <a:bodyPr/>
          <a:lstStyle/>
          <a:p>
            <a:r>
              <a:rPr lang="zh-CN" altLang="zh-CN"/>
              <a:t>字符数组的输入输出可以有两种方法</a:t>
            </a:r>
            <a:r>
              <a:rPr lang="zh-CN" altLang="en-US"/>
              <a:t>：</a:t>
            </a:r>
            <a:endParaRPr lang="zh-CN" altLang="zh-CN"/>
          </a:p>
          <a:p>
            <a:pPr lvl="1"/>
            <a:r>
              <a:rPr lang="en-US" altLang="zh-CN"/>
              <a:t> </a:t>
            </a:r>
            <a:r>
              <a:rPr lang="zh-CN" altLang="zh-CN" sz="3200"/>
              <a:t>逐个字符输入输出</a:t>
            </a:r>
            <a:r>
              <a:rPr lang="zh-CN" altLang="en-US" sz="3200"/>
              <a:t>（</a:t>
            </a:r>
            <a:r>
              <a:rPr lang="en-US" altLang="zh-CN" sz="3200"/>
              <a:t>%c</a:t>
            </a:r>
            <a:r>
              <a:rPr lang="zh-CN" altLang="en-US" sz="3200"/>
              <a:t>）</a:t>
            </a:r>
            <a:endParaRPr lang="zh-CN" altLang="zh-CN" sz="3200"/>
          </a:p>
          <a:p>
            <a:pPr lvl="1"/>
            <a:r>
              <a:rPr lang="en-US" altLang="zh-CN" sz="3200"/>
              <a:t> </a:t>
            </a:r>
            <a:r>
              <a:rPr lang="zh-CN" altLang="zh-CN" sz="3200"/>
              <a:t>整个字符串一次输入输出</a:t>
            </a:r>
            <a:r>
              <a:rPr lang="zh-CN" altLang="en-US" sz="3200"/>
              <a:t>（</a:t>
            </a:r>
            <a:r>
              <a:rPr lang="en-US" altLang="zh-CN" sz="3200"/>
              <a:t>%s</a:t>
            </a:r>
            <a:r>
              <a:rPr lang="zh-CN" altLang="en-US" sz="3200"/>
              <a:t>）</a:t>
            </a:r>
            <a:endParaRPr lang="en-US" altLang="zh-CN" sz="3200"/>
          </a:p>
          <a:p>
            <a:r>
              <a:rPr lang="zh-CN" altLang="zh-CN"/>
              <a:t>输出的字符中不包括结束符</a:t>
            </a:r>
            <a:r>
              <a:rPr lang="en-US" altLang="zh-CN"/>
              <a:t>’\0’</a:t>
            </a:r>
          </a:p>
          <a:p>
            <a:r>
              <a:rPr lang="zh-CN" altLang="zh-CN"/>
              <a:t>用</a:t>
            </a:r>
            <a:r>
              <a:rPr lang="en-US" altLang="zh-CN"/>
              <a:t>%s</a:t>
            </a:r>
            <a:r>
              <a:rPr lang="zh-CN" altLang="zh-CN"/>
              <a:t>输出字符串时，</a:t>
            </a:r>
            <a:r>
              <a:rPr lang="en-US" altLang="zh-CN"/>
              <a:t>printf</a:t>
            </a:r>
            <a:r>
              <a:rPr lang="zh-CN" altLang="zh-CN"/>
              <a:t>函数中的输出项是字符</a:t>
            </a:r>
            <a:r>
              <a:rPr lang="zh-CN" altLang="zh-CN">
                <a:solidFill>
                  <a:srgbClr val="FF0000"/>
                </a:solidFill>
              </a:rPr>
              <a:t>数组名</a:t>
            </a:r>
            <a:r>
              <a:rPr lang="zh-CN" altLang="zh-CN"/>
              <a:t>，不是数组元素名</a:t>
            </a:r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6.3.5 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字符数组的输入输出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69638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43063"/>
            <a:ext cx="7643813" cy="4143375"/>
          </a:xfrm>
        </p:spPr>
        <p:txBody>
          <a:bodyPr/>
          <a:lstStyle/>
          <a:p>
            <a:r>
              <a:rPr lang="zh-CN" altLang="zh-CN"/>
              <a:t>如果一个字符数组中包含</a:t>
            </a:r>
            <a:r>
              <a:rPr lang="zh-CN" altLang="en-US"/>
              <a:t>多个</a:t>
            </a:r>
            <a:r>
              <a:rPr lang="en-US" altLang="zh-CN"/>
              <a:t>’\0’</a:t>
            </a:r>
            <a:r>
              <a:rPr lang="zh-CN" altLang="zh-CN"/>
              <a:t>，则遇第一个</a:t>
            </a:r>
            <a:r>
              <a:rPr lang="en-US" altLang="zh-CN"/>
              <a:t>’\0’</a:t>
            </a:r>
            <a:r>
              <a:rPr lang="zh-CN" altLang="zh-CN"/>
              <a:t>时输出就结束</a:t>
            </a:r>
            <a:endParaRPr lang="en-US" altLang="zh-CN"/>
          </a:p>
          <a:p>
            <a:r>
              <a:rPr lang="zh-CN" altLang="zh-CN"/>
              <a:t>可以用</a:t>
            </a:r>
            <a:r>
              <a:rPr lang="en-US" altLang="zh-CN"/>
              <a:t>scanf</a:t>
            </a:r>
            <a:r>
              <a:rPr lang="zh-CN" altLang="zh-CN"/>
              <a:t>函数输入一个字符串</a:t>
            </a:r>
            <a:endParaRPr lang="en-US" altLang="zh-CN"/>
          </a:p>
          <a:p>
            <a:r>
              <a:rPr lang="en-US" altLang="zh-CN"/>
              <a:t>scanf</a:t>
            </a:r>
            <a:r>
              <a:rPr lang="zh-CN" altLang="zh-CN"/>
              <a:t>函数中的输入项是已定义的字符数组名，输入的字符串应</a:t>
            </a:r>
            <a:r>
              <a:rPr lang="zh-CN" altLang="zh-CN">
                <a:solidFill>
                  <a:srgbClr val="C00000"/>
                </a:solidFill>
              </a:rPr>
              <a:t>短于</a:t>
            </a:r>
            <a:r>
              <a:rPr lang="zh-CN" altLang="zh-CN"/>
              <a:t>已定义的字符数组的长度</a:t>
            </a:r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6.3.5 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字符数组的输入输出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70662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857375"/>
            <a:ext cx="7286625" cy="2786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char c[6];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scanf(”%s”,c);   </a:t>
            </a:r>
            <a:r>
              <a:rPr lang="en-US" altLang="zh-CN" u="sng"/>
              <a:t>China</a:t>
            </a:r>
            <a:r>
              <a:rPr lang="zh-CN" altLang="zh-CN" u="sng"/>
              <a:t>↙</a:t>
            </a:r>
            <a:endParaRPr lang="en-US" altLang="zh-CN" u="sng"/>
          </a:p>
          <a:p>
            <a:pPr>
              <a:buFont typeface="Wingdings" pitchFamily="2" charset="2"/>
              <a:buNone/>
            </a:pPr>
            <a:r>
              <a:rPr lang="zh-CN" altLang="zh-CN"/>
              <a:t>系统自动在</a:t>
            </a:r>
            <a:r>
              <a:rPr lang="en-US" altLang="zh-CN"/>
              <a:t>China</a:t>
            </a:r>
            <a:r>
              <a:rPr lang="zh-CN" altLang="zh-CN"/>
              <a:t>后面加一个</a:t>
            </a:r>
            <a:r>
              <a:rPr lang="en-US" altLang="zh-CN"/>
              <a:t>’\0’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6.3.5 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字符数组的输入输出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71686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14375"/>
            <a:ext cx="8286750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怎样定义一维数组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857375"/>
            <a:ext cx="6858000" cy="37861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一维数组是数组中最简单的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zh-CN"/>
              <a:t>它的元素只需要用数组名加一个下标，就能惟一确定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zh-CN"/>
              <a:t>要使用数组，必须在程序中先定义数组</a:t>
            </a:r>
            <a:endParaRPr lang="zh-CN" altLang="en-US"/>
          </a:p>
        </p:txBody>
      </p:sp>
      <p:pic>
        <p:nvPicPr>
          <p:cNvPr id="10244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85938"/>
            <a:ext cx="8393113" cy="2786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char str1[5],str2[5],str3[5];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scanf(”%s%s%s”,str1,str2,str3);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u="sng"/>
              <a:t>How are you? </a:t>
            </a:r>
            <a:r>
              <a:rPr lang="zh-CN" altLang="zh-CN" u="sng"/>
              <a:t>↙</a:t>
            </a:r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6.3.5 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字符数组的输入输出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1688" y="4143375"/>
          <a:ext cx="4095751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w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1563" y="4143375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str1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71688" y="4929188"/>
          <a:ext cx="4095751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1563" y="4929188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str2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00263" y="5715000"/>
          <a:ext cx="4095751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y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u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?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00138" y="5715000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str3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72755" name="图片 1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85938"/>
            <a:ext cx="8143875" cy="1571625"/>
          </a:xfrm>
        </p:spPr>
        <p:txBody>
          <a:bodyPr/>
          <a:lstStyle/>
          <a:p>
            <a:r>
              <a:rPr lang="zh-CN" altLang="zh-CN"/>
              <a:t>在</a:t>
            </a:r>
            <a:r>
              <a:rPr lang="en-US" altLang="zh-CN"/>
              <a:t>C</a:t>
            </a:r>
            <a:r>
              <a:rPr lang="zh-CN" altLang="zh-CN"/>
              <a:t>函数库中提供了一些用来专门处理字符串的函数，使用方便</a:t>
            </a:r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73734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929188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1.puts</a:t>
            </a:r>
            <a:r>
              <a:rPr lang="zh-CN" altLang="zh-CN"/>
              <a:t>函数</a:t>
            </a:r>
            <a:r>
              <a:rPr lang="en-US" altLang="zh-CN"/>
              <a:t>----</a:t>
            </a:r>
            <a:r>
              <a:rPr lang="zh-CN" altLang="zh-CN"/>
              <a:t>输出字符串的函数</a:t>
            </a:r>
            <a:endParaRPr lang="en-US" altLang="zh-CN"/>
          </a:p>
          <a:p>
            <a:pPr marL="514350" indent="-514350"/>
            <a:r>
              <a:rPr lang="zh-CN" altLang="zh-CN"/>
              <a:t>其一般形式为</a:t>
            </a:r>
            <a:r>
              <a:rPr lang="zh-CN" altLang="en-US"/>
              <a:t>：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   puts (</a:t>
            </a:r>
            <a:r>
              <a:rPr lang="zh-CN" altLang="zh-CN"/>
              <a:t>字符数组</a:t>
            </a:r>
            <a:r>
              <a:rPr lang="en-US" altLang="zh-CN"/>
              <a:t>)</a:t>
            </a:r>
          </a:p>
          <a:p>
            <a:pPr marL="514350" indent="-514350"/>
            <a:r>
              <a:rPr lang="zh-CN" altLang="zh-CN"/>
              <a:t>作用是将一个字符串输出到终端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char str[20]=”China”;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puts(str);  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  </a:t>
            </a:r>
            <a:r>
              <a:rPr lang="zh-CN" altLang="zh-CN"/>
              <a:t>输出</a:t>
            </a:r>
            <a:r>
              <a:rPr lang="en-US" altLang="zh-CN"/>
              <a:t>China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74758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5000625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altLang="zh-CN" dirty="0"/>
              <a:t>2. gets</a:t>
            </a:r>
            <a:r>
              <a:rPr lang="zh-CN" altLang="zh-CN" dirty="0"/>
              <a:t>函数</a:t>
            </a:r>
            <a:r>
              <a:rPr lang="en-US" altLang="zh-CN" dirty="0"/>
              <a:t>----</a:t>
            </a:r>
            <a:r>
              <a:rPr lang="zh-CN" altLang="zh-CN" dirty="0"/>
              <a:t>输入字符串的函数</a:t>
            </a:r>
            <a:endParaRPr lang="en-US" altLang="zh-CN" dirty="0"/>
          </a:p>
          <a:p>
            <a:pPr marL="514350" indent="-514350">
              <a:defRPr/>
            </a:pPr>
            <a:r>
              <a:rPr lang="zh-CN" altLang="zh-CN" dirty="0"/>
              <a:t>其一般形式为</a:t>
            </a:r>
            <a:r>
              <a:rPr lang="zh-CN" altLang="en-US" dirty="0"/>
              <a:t>：</a:t>
            </a:r>
            <a:endParaRPr lang="zh-CN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      gets(</a:t>
            </a:r>
            <a:r>
              <a:rPr lang="zh-CN" altLang="zh-CN" dirty="0"/>
              <a:t>字符数组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zh-CN" dirty="0"/>
              <a:t>作用是输入一个字符串到字符数组</a:t>
            </a: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char </a:t>
            </a:r>
            <a:r>
              <a:rPr lang="en-US" altLang="zh-CN" dirty="0" err="1"/>
              <a:t>str</a:t>
            </a:r>
            <a:r>
              <a:rPr lang="en-US" altLang="zh-CN" dirty="0"/>
              <a:t>[20];</a:t>
            </a:r>
            <a:endParaRPr lang="zh-CN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gets(</a:t>
            </a:r>
            <a:r>
              <a:rPr lang="en-US" altLang="zh-CN" dirty="0" err="1"/>
              <a:t>str</a:t>
            </a:r>
            <a:r>
              <a:rPr lang="en-US" altLang="zh-CN" dirty="0"/>
              <a:t>);  </a:t>
            </a:r>
            <a:endParaRPr lang="zh-CN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u="sng" dirty="0"/>
              <a:t>Computer</a:t>
            </a:r>
            <a:r>
              <a:rPr lang="zh-CN" altLang="zh-CN" u="sng" dirty="0"/>
              <a:t>↙</a:t>
            </a:r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57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75782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86688" cy="4429125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altLang="zh-CN" dirty="0"/>
              <a:t>6. </a:t>
            </a:r>
            <a:r>
              <a:rPr lang="en-US" altLang="zh-CN" dirty="0" err="1"/>
              <a:t>strlen</a:t>
            </a:r>
            <a:r>
              <a:rPr lang="zh-CN" altLang="zh-CN" dirty="0"/>
              <a:t>函数</a:t>
            </a:r>
            <a:r>
              <a:rPr lang="en-US" altLang="zh-CN" dirty="0"/>
              <a:t>----</a:t>
            </a:r>
            <a:r>
              <a:rPr lang="zh-CN" altLang="zh-CN" dirty="0"/>
              <a:t>测字符串长度的函数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其一般形式为</a:t>
            </a:r>
            <a:r>
              <a:rPr lang="zh-CN" altLang="en-US" dirty="0"/>
              <a:t>：</a:t>
            </a:r>
            <a:endParaRPr lang="zh-CN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strlen</a:t>
            </a:r>
            <a:r>
              <a:rPr lang="en-US" altLang="zh-CN" dirty="0"/>
              <a:t> (</a:t>
            </a:r>
            <a:r>
              <a:rPr lang="zh-CN" altLang="zh-CN" dirty="0"/>
              <a:t>字符数组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zh-CN" dirty="0"/>
              <a:t>它是测试字符串长度的函数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函数的值为字符串中的实际长度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76806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86688" cy="4429125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6. strlen</a:t>
            </a:r>
            <a:r>
              <a:rPr lang="zh-CN" altLang="zh-CN"/>
              <a:t>函数</a:t>
            </a:r>
            <a:r>
              <a:rPr lang="en-US" altLang="zh-CN"/>
              <a:t>----</a:t>
            </a:r>
            <a:r>
              <a:rPr lang="zh-CN" altLang="zh-CN"/>
              <a:t>测字符串长度的函数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char str[10]=”China”;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printf(”%d”,strlen(str));</a:t>
            </a:r>
          </a:p>
          <a:p>
            <a:pPr marL="514350" indent="-514350"/>
            <a:r>
              <a:rPr lang="zh-CN" altLang="zh-CN"/>
              <a:t>输出结果是</a:t>
            </a:r>
            <a:r>
              <a:rPr lang="en-US" altLang="zh-CN"/>
              <a:t>5</a:t>
            </a:r>
          </a:p>
          <a:p>
            <a:pPr marL="514350" indent="-514350"/>
            <a:r>
              <a:rPr lang="zh-CN" altLang="zh-CN"/>
              <a:t>也可以直接测试字符串常量的长度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       strlen(”China”);</a:t>
            </a:r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77830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5750" y="5691188"/>
            <a:ext cx="8715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Arial" pitchFamily="34" charset="0"/>
              </a:rPr>
              <a:t>使用字符串函数时,</a:t>
            </a:r>
            <a:r>
              <a:rPr lang="zh-CN" altLang="zh-CN" sz="2800">
                <a:solidFill>
                  <a:srgbClr val="0000CC"/>
                </a:solidFill>
                <a:latin typeface="Arial" pitchFamily="34" charset="0"/>
              </a:rPr>
              <a:t>在程序开头用</a:t>
            </a: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#include &lt;string.h&gt;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逆序排列字符串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250825" y="1628775"/>
            <a:ext cx="8642350" cy="4495800"/>
          </a:xfrm>
        </p:spPr>
        <p:txBody>
          <a:bodyPr/>
          <a:lstStyle/>
          <a:p>
            <a:r>
              <a:rPr lang="zh-CN" altLang="en-US"/>
              <a:t>输入一个字符串，对它进行逆序排列，然后显示出来。</a:t>
            </a:r>
            <a:endParaRPr lang="en-US" altLang="zh-CN"/>
          </a:p>
          <a:p>
            <a:pPr lvl="1"/>
            <a:r>
              <a:rPr lang="zh-CN" altLang="en-US"/>
              <a:t>数据结构：字符数组</a:t>
            </a:r>
            <a:endParaRPr lang="en-US" altLang="zh-CN"/>
          </a:p>
          <a:p>
            <a:pPr lvl="1"/>
            <a:r>
              <a:rPr lang="zh-CN" altLang="en-US"/>
              <a:t>算法：交换（第一个字符和最后一个字符交换，第二个字符和倒数第二个字符交换，</a:t>
            </a:r>
            <a:r>
              <a:rPr lang="en-US" altLang="zh-CN"/>
              <a:t>……</a:t>
            </a:r>
            <a:r>
              <a:rPr lang="zh-CN" altLang="en-US"/>
              <a:t>）。</a:t>
            </a:r>
            <a:endParaRPr lang="en-US" altLang="zh-CN"/>
          </a:p>
          <a:p>
            <a:pPr lvl="1"/>
            <a:endParaRPr lang="en-US" altLang="zh-CN"/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注意：</a:t>
            </a:r>
            <a:r>
              <a:rPr lang="en-US" altLang="zh-CN" sz="2800">
                <a:solidFill>
                  <a:srgbClr val="FF0000"/>
                </a:solidFill>
              </a:rPr>
              <a:t>scanf(“%s”,str);</a:t>
            </a:r>
            <a:r>
              <a:rPr lang="zh-CN" altLang="en-US" sz="2800">
                <a:solidFill>
                  <a:srgbClr val="FF0000"/>
                </a:solidFill>
              </a:rPr>
              <a:t>和</a:t>
            </a:r>
            <a:r>
              <a:rPr lang="en-US" altLang="zh-CN" sz="2800">
                <a:solidFill>
                  <a:srgbClr val="FF0000"/>
                </a:solidFill>
              </a:rPr>
              <a:t>gets(str);</a:t>
            </a:r>
            <a:r>
              <a:rPr lang="zh-CN" altLang="en-US" sz="2800">
                <a:solidFill>
                  <a:srgbClr val="FF0000"/>
                </a:solidFill>
              </a:rPr>
              <a:t>的区别？</a:t>
            </a: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9725"/>
            <a:ext cx="7632700" cy="55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57188"/>
            <a:ext cx="828675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071938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altLang="zh-CN" dirty="0"/>
              <a:t>3. </a:t>
            </a:r>
            <a:r>
              <a:rPr lang="en-US" altLang="zh-CN" dirty="0" err="1"/>
              <a:t>strcat</a:t>
            </a:r>
            <a:r>
              <a:rPr lang="zh-CN" altLang="zh-CN" dirty="0"/>
              <a:t>函数</a:t>
            </a:r>
            <a:r>
              <a:rPr lang="en-US" altLang="zh-CN" dirty="0"/>
              <a:t>----</a:t>
            </a:r>
            <a:r>
              <a:rPr lang="zh-CN" altLang="zh-CN" dirty="0"/>
              <a:t>字符串连接函数</a:t>
            </a:r>
            <a:endParaRPr lang="en-US" altLang="zh-CN" dirty="0"/>
          </a:p>
          <a:p>
            <a:pPr marL="514350" indent="-514350">
              <a:defRPr/>
            </a:pPr>
            <a:r>
              <a:rPr lang="zh-CN" altLang="zh-CN" dirty="0"/>
              <a:t>其一般形式为</a:t>
            </a:r>
            <a:r>
              <a:rPr lang="zh-CN" altLang="en-US" dirty="0"/>
              <a:t>：</a:t>
            </a:r>
            <a:endParaRPr lang="zh-CN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zh-CN" altLang="zh-CN" dirty="0"/>
              <a:t>字符数组</a:t>
            </a:r>
            <a:r>
              <a:rPr lang="en-US" altLang="zh-CN" dirty="0"/>
              <a:t>1</a:t>
            </a:r>
            <a:r>
              <a:rPr lang="zh-CN" altLang="zh-CN" dirty="0"/>
              <a:t>，字符数组</a:t>
            </a:r>
            <a:r>
              <a:rPr lang="en-US" altLang="zh-CN" dirty="0"/>
              <a:t>2)</a:t>
            </a:r>
          </a:p>
          <a:p>
            <a:pPr>
              <a:defRPr/>
            </a:pPr>
            <a:r>
              <a:rPr lang="zh-CN" altLang="zh-CN" dirty="0"/>
              <a:t>其作用是把两个字符串连接起来，把字符串</a:t>
            </a:r>
            <a:r>
              <a:rPr lang="en-US" altLang="zh-CN" dirty="0"/>
              <a:t>2</a:t>
            </a:r>
            <a:r>
              <a:rPr lang="zh-CN" altLang="zh-CN" dirty="0"/>
              <a:t>接到字符串</a:t>
            </a:r>
            <a:r>
              <a:rPr lang="en-US" altLang="zh-CN" dirty="0"/>
              <a:t>1</a:t>
            </a:r>
            <a:r>
              <a:rPr lang="zh-CN" altLang="zh-CN" dirty="0"/>
              <a:t>的后面，结果放在字符数组</a:t>
            </a:r>
            <a:r>
              <a:rPr lang="en-US" altLang="zh-CN" dirty="0"/>
              <a:t>1</a:t>
            </a:r>
            <a:r>
              <a:rPr lang="zh-CN" altLang="zh-CN" dirty="0"/>
              <a:t>中</a:t>
            </a:r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31825"/>
            <a:ext cx="8643938" cy="762000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81926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14375"/>
            <a:ext cx="8286750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怎样定义一维数组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857375"/>
            <a:ext cx="6858000" cy="3786188"/>
          </a:xfrm>
        </p:spPr>
        <p:txBody>
          <a:bodyPr/>
          <a:lstStyle/>
          <a:p>
            <a:r>
              <a:rPr lang="zh-CN" altLang="zh-CN"/>
              <a:t>定义一维数组的一般形式为：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类型符</a:t>
            </a:r>
            <a:r>
              <a:rPr lang="en-US" altLang="zh-CN"/>
              <a:t>  </a:t>
            </a:r>
            <a:r>
              <a:rPr lang="zh-CN" altLang="zh-CN"/>
              <a:t>数组名</a:t>
            </a:r>
            <a:r>
              <a:rPr lang="en-US" altLang="zh-CN"/>
              <a:t>[</a:t>
            </a:r>
            <a:r>
              <a:rPr lang="zh-CN" altLang="zh-CN"/>
              <a:t>常量表达式</a:t>
            </a:r>
            <a:r>
              <a:rPr lang="en-US" altLang="zh-CN"/>
              <a:t>];</a:t>
            </a:r>
          </a:p>
          <a:p>
            <a:r>
              <a:rPr lang="zh-CN" altLang="zh-CN"/>
              <a:t>数组名的命名规则和变量名相同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zh-CN" altLang="en-US"/>
              <a:t>如  </a:t>
            </a:r>
            <a:r>
              <a:rPr lang="en-US" altLang="zh-CN"/>
              <a:t>int a[10];</a:t>
            </a:r>
          </a:p>
          <a:p>
            <a:endParaRPr lang="zh-CN" altLang="zh-CN"/>
          </a:p>
        </p:txBody>
      </p:sp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2714625" y="3857625"/>
            <a:ext cx="285750" cy="7143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3000375" y="4857750"/>
            <a:ext cx="1928813" cy="642938"/>
          </a:xfrm>
          <a:prstGeom prst="wedgeRoundRectCallout">
            <a:avLst>
              <a:gd name="adj1" fmla="val -49426"/>
              <a:gd name="adj2" fmla="val -8951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数组名</a:t>
            </a:r>
            <a:endParaRPr lang="zh-CN" altLang="en-US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11270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3643313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3. strcat</a:t>
            </a:r>
            <a:r>
              <a:rPr lang="zh-CN" altLang="zh-CN"/>
              <a:t>函数</a:t>
            </a:r>
            <a:r>
              <a:rPr lang="en-US" altLang="zh-CN"/>
              <a:t>----</a:t>
            </a:r>
            <a:r>
              <a:rPr lang="zh-CN" altLang="zh-CN"/>
              <a:t>字符串连接函数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char str1[30]=”People”;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char str2[]=”China”;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printf(”%s”, strcat(str1,str2));  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输出：</a:t>
            </a:r>
            <a:r>
              <a:rPr lang="en-US" altLang="zh-CN"/>
              <a:t>PeopleChina</a:t>
            </a:r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6" name="流程图: 过程 5"/>
          <p:cNvSpPr>
            <a:spLocks noChangeArrowheads="1"/>
          </p:cNvSpPr>
          <p:nvPr/>
        </p:nvSpPr>
        <p:spPr bwMode="auto">
          <a:xfrm>
            <a:off x="3214688" y="2286000"/>
            <a:ext cx="857250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2357438"/>
            <a:ext cx="1928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Arial" pitchFamily="34" charset="0"/>
              </a:rPr>
              <a:t>要足够大</a:t>
            </a:r>
          </a:p>
        </p:txBody>
      </p:sp>
      <p:pic>
        <p:nvPicPr>
          <p:cNvPr id="82952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2862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4. strcpy</a:t>
            </a:r>
            <a:r>
              <a:rPr lang="zh-CN" altLang="zh-CN"/>
              <a:t>和</a:t>
            </a:r>
            <a:r>
              <a:rPr lang="en-US" altLang="zh-CN"/>
              <a:t>strncpy</a:t>
            </a:r>
            <a:r>
              <a:rPr lang="zh-CN" altLang="zh-CN"/>
              <a:t>函数</a:t>
            </a:r>
            <a:r>
              <a:rPr lang="en-US" altLang="zh-CN"/>
              <a:t>-</a:t>
            </a:r>
            <a:r>
              <a:rPr lang="zh-CN" altLang="zh-CN"/>
              <a:t>字符串复制</a:t>
            </a:r>
            <a:endParaRPr lang="en-US" altLang="zh-CN"/>
          </a:p>
          <a:p>
            <a:pPr marL="514350" indent="-514350"/>
            <a:r>
              <a:rPr lang="en-US" altLang="zh-CN"/>
              <a:t>strcpy</a:t>
            </a:r>
            <a:r>
              <a:rPr lang="zh-CN" altLang="zh-CN"/>
              <a:t>一般形式为</a:t>
            </a:r>
            <a:r>
              <a:rPr lang="zh-CN" altLang="en-US"/>
              <a:t>：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strcpy(</a:t>
            </a:r>
            <a:r>
              <a:rPr lang="zh-CN" altLang="zh-CN"/>
              <a:t>字符数组</a:t>
            </a:r>
            <a:r>
              <a:rPr lang="en-US" altLang="zh-CN"/>
              <a:t>1,</a:t>
            </a:r>
            <a:r>
              <a:rPr lang="zh-CN" altLang="zh-CN"/>
              <a:t>字符串</a:t>
            </a:r>
            <a:r>
              <a:rPr lang="en-US" altLang="zh-CN"/>
              <a:t>2)</a:t>
            </a:r>
          </a:p>
          <a:p>
            <a:pPr marL="514350" indent="-514350"/>
            <a:r>
              <a:rPr lang="zh-CN" altLang="zh-CN"/>
              <a:t>作用是将字符串</a:t>
            </a:r>
            <a:r>
              <a:rPr lang="en-US" altLang="zh-CN"/>
              <a:t>2</a:t>
            </a:r>
            <a:r>
              <a:rPr lang="zh-CN" altLang="zh-CN"/>
              <a:t>复制到字符数组</a:t>
            </a:r>
            <a:r>
              <a:rPr lang="en-US" altLang="zh-CN"/>
              <a:t>1</a:t>
            </a:r>
            <a:r>
              <a:rPr lang="zh-CN" altLang="zh-CN"/>
              <a:t>中去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char str1[10],str2[]=”China”;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strcpy(str1,str2);</a:t>
            </a:r>
            <a:endParaRPr lang="zh-CN" altLang="zh-CN"/>
          </a:p>
          <a:p>
            <a:pPr marL="514350" indent="-514350"/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39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563" y="5715000"/>
          <a:ext cx="721518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2875" y="5715000"/>
            <a:ext cx="92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str1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83999" name="图片 8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2862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4. strcpy</a:t>
            </a:r>
            <a:r>
              <a:rPr lang="zh-CN" altLang="zh-CN"/>
              <a:t>和</a:t>
            </a:r>
            <a:r>
              <a:rPr lang="en-US" altLang="zh-CN"/>
              <a:t>strncpy</a:t>
            </a:r>
            <a:r>
              <a:rPr lang="zh-CN" altLang="zh-CN"/>
              <a:t>函数</a:t>
            </a:r>
            <a:r>
              <a:rPr lang="en-US" altLang="zh-CN"/>
              <a:t>-</a:t>
            </a:r>
            <a:r>
              <a:rPr lang="zh-CN" altLang="zh-CN"/>
              <a:t>字符串复制</a:t>
            </a:r>
            <a:endParaRPr lang="en-US" altLang="zh-CN"/>
          </a:p>
          <a:p>
            <a:pPr marL="514350" indent="-514350"/>
            <a:r>
              <a:rPr lang="en-US" altLang="zh-CN"/>
              <a:t>strcpy</a:t>
            </a:r>
            <a:r>
              <a:rPr lang="zh-CN" altLang="zh-CN"/>
              <a:t>一般形式为</a:t>
            </a:r>
            <a:r>
              <a:rPr lang="zh-CN" altLang="en-US"/>
              <a:t>：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strcpy(</a:t>
            </a:r>
            <a:r>
              <a:rPr lang="zh-CN" altLang="zh-CN"/>
              <a:t>字符数组</a:t>
            </a:r>
            <a:r>
              <a:rPr lang="en-US" altLang="zh-CN"/>
              <a:t>1,</a:t>
            </a:r>
            <a:r>
              <a:rPr lang="zh-CN" altLang="zh-CN"/>
              <a:t>字符串</a:t>
            </a:r>
            <a:r>
              <a:rPr lang="en-US" altLang="zh-CN"/>
              <a:t>2)</a:t>
            </a:r>
          </a:p>
          <a:p>
            <a:pPr marL="514350" indent="-514350"/>
            <a:r>
              <a:rPr lang="zh-CN" altLang="zh-CN"/>
              <a:t>作用是将字符串</a:t>
            </a:r>
            <a:r>
              <a:rPr lang="en-US" altLang="zh-CN"/>
              <a:t>2</a:t>
            </a:r>
            <a:r>
              <a:rPr lang="zh-CN" altLang="zh-CN"/>
              <a:t>复制到字符数组</a:t>
            </a:r>
            <a:r>
              <a:rPr lang="en-US" altLang="zh-CN"/>
              <a:t>1</a:t>
            </a:r>
            <a:r>
              <a:rPr lang="zh-CN" altLang="zh-CN"/>
              <a:t>中去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char str1[10],str2[]=”China”;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strcpy(str1,str2);</a:t>
            </a:r>
            <a:endParaRPr lang="zh-CN" altLang="zh-CN"/>
          </a:p>
          <a:p>
            <a:pPr marL="514350" indent="-514350"/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49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563" y="5715000"/>
          <a:ext cx="7215188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</a:rPr>
                        <a:t>a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22" name="TextBox 9"/>
          <p:cNvSpPr txBox="1">
            <a:spLocks noChangeArrowheads="1"/>
          </p:cNvSpPr>
          <p:nvPr/>
        </p:nvSpPr>
        <p:spPr bwMode="auto">
          <a:xfrm>
            <a:off x="142875" y="5715000"/>
            <a:ext cx="92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itchFamily="34" charset="0"/>
              </a:rPr>
              <a:t>str1</a:t>
            </a:r>
            <a:endParaRPr lang="zh-CN" altLang="en-US" sz="2800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7750" y="4929188"/>
            <a:ext cx="1928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Arial" pitchFamily="34" charset="0"/>
              </a:rPr>
              <a:t>要足够大</a:t>
            </a:r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3000375" y="4286250"/>
            <a:ext cx="642938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85025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2862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4. strcpy</a:t>
            </a:r>
            <a:r>
              <a:rPr lang="zh-CN" altLang="zh-CN"/>
              <a:t>和</a:t>
            </a:r>
            <a:r>
              <a:rPr lang="en-US" altLang="zh-CN"/>
              <a:t>strncpy</a:t>
            </a:r>
            <a:r>
              <a:rPr lang="zh-CN" altLang="zh-CN"/>
              <a:t>函数</a:t>
            </a:r>
            <a:r>
              <a:rPr lang="en-US" altLang="zh-CN"/>
              <a:t>-</a:t>
            </a:r>
            <a:r>
              <a:rPr lang="zh-CN" altLang="zh-CN"/>
              <a:t>字符串复制</a:t>
            </a:r>
            <a:endParaRPr lang="en-US" altLang="zh-CN"/>
          </a:p>
          <a:p>
            <a:pPr marL="514350" indent="-514350"/>
            <a:r>
              <a:rPr lang="en-US" altLang="zh-CN"/>
              <a:t>strcpy</a:t>
            </a:r>
            <a:r>
              <a:rPr lang="zh-CN" altLang="zh-CN"/>
              <a:t>一般形式为</a:t>
            </a:r>
            <a:r>
              <a:rPr lang="zh-CN" altLang="en-US"/>
              <a:t>：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strcpy(</a:t>
            </a:r>
            <a:r>
              <a:rPr lang="zh-CN" altLang="zh-CN"/>
              <a:t>字符数组</a:t>
            </a:r>
            <a:r>
              <a:rPr lang="en-US" altLang="zh-CN"/>
              <a:t>1,</a:t>
            </a:r>
            <a:r>
              <a:rPr lang="zh-CN" altLang="zh-CN"/>
              <a:t>字符串</a:t>
            </a:r>
            <a:r>
              <a:rPr lang="en-US" altLang="zh-CN"/>
              <a:t>2)</a:t>
            </a:r>
          </a:p>
          <a:p>
            <a:pPr marL="514350" indent="-514350"/>
            <a:r>
              <a:rPr lang="zh-CN" altLang="zh-CN"/>
              <a:t>作用是将字符串</a:t>
            </a:r>
            <a:r>
              <a:rPr lang="en-US" altLang="zh-CN"/>
              <a:t>2</a:t>
            </a:r>
            <a:r>
              <a:rPr lang="zh-CN" altLang="zh-CN"/>
              <a:t>复制到字符数组</a:t>
            </a:r>
            <a:r>
              <a:rPr lang="en-US" altLang="zh-CN"/>
              <a:t>1</a:t>
            </a:r>
            <a:r>
              <a:rPr lang="zh-CN" altLang="zh-CN"/>
              <a:t>中去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char str1[10],str2[]=”China”;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strcpy(str1,str2);</a:t>
            </a:r>
            <a:endParaRPr lang="zh-CN" altLang="zh-CN"/>
          </a:p>
          <a:p>
            <a:pPr marL="514350" indent="-514350"/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2357438" y="5000625"/>
            <a:ext cx="928687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1643063" y="5857875"/>
            <a:ext cx="2286000" cy="500063"/>
          </a:xfrm>
          <a:prstGeom prst="wedgeRoundRectCallout">
            <a:avLst>
              <a:gd name="adj1" fmla="val -7671"/>
              <a:gd name="adj2" fmla="val -8326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0000"/>
                </a:solidFill>
                <a:latin typeface="Arial" pitchFamily="34" charset="0"/>
              </a:rPr>
              <a:t>数组名形式</a:t>
            </a:r>
            <a:endParaRPr lang="zh-CN" altLang="en-US" sz="2800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86024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2862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4. strcpy</a:t>
            </a:r>
            <a:r>
              <a:rPr lang="zh-CN" altLang="zh-CN"/>
              <a:t>和</a:t>
            </a:r>
            <a:r>
              <a:rPr lang="en-US" altLang="zh-CN"/>
              <a:t>strncpy</a:t>
            </a:r>
            <a:r>
              <a:rPr lang="zh-CN" altLang="zh-CN"/>
              <a:t>函数</a:t>
            </a:r>
            <a:r>
              <a:rPr lang="en-US" altLang="zh-CN"/>
              <a:t>-</a:t>
            </a:r>
            <a:r>
              <a:rPr lang="zh-CN" altLang="zh-CN"/>
              <a:t>字符串复制</a:t>
            </a:r>
            <a:endParaRPr lang="en-US" altLang="zh-CN"/>
          </a:p>
          <a:p>
            <a:pPr marL="514350" indent="-514350"/>
            <a:r>
              <a:rPr lang="en-US" altLang="zh-CN"/>
              <a:t>strcpy</a:t>
            </a:r>
            <a:r>
              <a:rPr lang="zh-CN" altLang="zh-CN"/>
              <a:t>一般形式为</a:t>
            </a:r>
            <a:r>
              <a:rPr lang="zh-CN" altLang="en-US"/>
              <a:t>：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strcpy(</a:t>
            </a:r>
            <a:r>
              <a:rPr lang="zh-CN" altLang="zh-CN"/>
              <a:t>字符数组</a:t>
            </a:r>
            <a:r>
              <a:rPr lang="en-US" altLang="zh-CN"/>
              <a:t>1,</a:t>
            </a:r>
            <a:r>
              <a:rPr lang="zh-CN" altLang="zh-CN"/>
              <a:t>字符串</a:t>
            </a:r>
            <a:r>
              <a:rPr lang="en-US" altLang="zh-CN"/>
              <a:t>2)</a:t>
            </a:r>
          </a:p>
          <a:p>
            <a:pPr marL="514350" indent="-514350"/>
            <a:r>
              <a:rPr lang="zh-CN" altLang="zh-CN"/>
              <a:t>作用是将字符串</a:t>
            </a:r>
            <a:r>
              <a:rPr lang="en-US" altLang="zh-CN"/>
              <a:t>2</a:t>
            </a:r>
            <a:r>
              <a:rPr lang="zh-CN" altLang="zh-CN"/>
              <a:t>复制到字符数组</a:t>
            </a:r>
            <a:r>
              <a:rPr lang="en-US" altLang="zh-CN"/>
              <a:t>1</a:t>
            </a:r>
            <a:r>
              <a:rPr lang="zh-CN" altLang="zh-CN"/>
              <a:t>中去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char str1[10],str2[]=”China”;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strcpy(str1,str2);</a:t>
            </a:r>
            <a:endParaRPr lang="zh-CN" altLang="zh-CN"/>
          </a:p>
          <a:p>
            <a:pPr marL="514350" indent="-514350"/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3429000" y="5000625"/>
            <a:ext cx="928688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3071813" y="5857875"/>
            <a:ext cx="3857625" cy="571500"/>
          </a:xfrm>
          <a:prstGeom prst="wedgeRoundRectCallout">
            <a:avLst>
              <a:gd name="adj1" fmla="val -24630"/>
              <a:gd name="adj2" fmla="val -7936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rgbClr val="FF0000"/>
                </a:solidFill>
                <a:latin typeface="Arial" pitchFamily="34" charset="0"/>
              </a:rPr>
              <a:t>数组名</a:t>
            </a:r>
            <a:r>
              <a:rPr lang="zh-CN" altLang="en-US" sz="2800">
                <a:solidFill>
                  <a:srgbClr val="FF0000"/>
                </a:solidFill>
                <a:latin typeface="Arial" pitchFamily="34" charset="0"/>
              </a:rPr>
              <a:t>或</a:t>
            </a:r>
            <a:r>
              <a:rPr lang="zh-CN" altLang="zh-CN" sz="2800">
                <a:solidFill>
                  <a:srgbClr val="FF0000"/>
                </a:solidFill>
                <a:latin typeface="Arial" pitchFamily="34" charset="0"/>
              </a:rPr>
              <a:t>字符串常量</a:t>
            </a:r>
            <a:endParaRPr lang="zh-CN" altLang="en-US" sz="2800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87048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8577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4. strcpy</a:t>
            </a:r>
            <a:r>
              <a:rPr lang="zh-CN" altLang="zh-CN"/>
              <a:t>和</a:t>
            </a:r>
            <a:r>
              <a:rPr lang="en-US" altLang="zh-CN"/>
              <a:t>strncpy</a:t>
            </a:r>
            <a:r>
              <a:rPr lang="zh-CN" altLang="zh-CN"/>
              <a:t>函数</a:t>
            </a:r>
            <a:r>
              <a:rPr lang="en-US" altLang="zh-CN"/>
              <a:t>-</a:t>
            </a:r>
            <a:r>
              <a:rPr lang="zh-CN" altLang="zh-CN"/>
              <a:t>字符串复制</a:t>
            </a:r>
            <a:endParaRPr lang="en-US" altLang="zh-CN"/>
          </a:p>
          <a:p>
            <a:pPr marL="514350" indent="-514350"/>
            <a:r>
              <a:rPr lang="en-US" altLang="zh-CN"/>
              <a:t>strcpy</a:t>
            </a:r>
            <a:r>
              <a:rPr lang="zh-CN" altLang="zh-CN"/>
              <a:t>一般形式为</a:t>
            </a:r>
            <a:r>
              <a:rPr lang="zh-CN" altLang="en-US"/>
              <a:t>：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strcpy(</a:t>
            </a:r>
            <a:r>
              <a:rPr lang="zh-CN" altLang="zh-CN"/>
              <a:t>字符数组</a:t>
            </a:r>
            <a:r>
              <a:rPr lang="en-US" altLang="zh-CN"/>
              <a:t>1,</a:t>
            </a:r>
            <a:r>
              <a:rPr lang="zh-CN" altLang="zh-CN"/>
              <a:t>字符串</a:t>
            </a:r>
            <a:r>
              <a:rPr lang="en-US" altLang="zh-CN"/>
              <a:t>2)</a:t>
            </a:r>
          </a:p>
          <a:p>
            <a:pPr marL="514350" indent="-514350"/>
            <a:r>
              <a:rPr lang="zh-CN" altLang="zh-CN"/>
              <a:t>作用是将字符串</a:t>
            </a:r>
            <a:r>
              <a:rPr lang="en-US" altLang="zh-CN"/>
              <a:t>2</a:t>
            </a:r>
            <a:r>
              <a:rPr lang="zh-CN" altLang="zh-CN"/>
              <a:t>复制到字符数组</a:t>
            </a:r>
            <a:r>
              <a:rPr lang="en-US" altLang="zh-CN"/>
              <a:t>1</a:t>
            </a:r>
            <a:r>
              <a:rPr lang="zh-CN" altLang="zh-CN"/>
              <a:t>中去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char str1[10],str2[]=”China”;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strcpy(str1,str2);  </a:t>
            </a:r>
            <a:r>
              <a:rPr lang="zh-CN" altLang="en-US">
                <a:solidFill>
                  <a:srgbClr val="0000CC"/>
                </a:solidFill>
              </a:rPr>
              <a:t>相当于</a:t>
            </a:r>
            <a:endParaRPr lang="en-US" altLang="zh-CN">
              <a:solidFill>
                <a:srgbClr val="0000CC"/>
              </a:solidFill>
            </a:endParaRPr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strcpy(str1,”China”);</a:t>
            </a:r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88070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8577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4. strcpy</a:t>
            </a:r>
            <a:r>
              <a:rPr lang="zh-CN" altLang="zh-CN"/>
              <a:t>和</a:t>
            </a:r>
            <a:r>
              <a:rPr lang="en-US" altLang="zh-CN"/>
              <a:t>strncpy</a:t>
            </a:r>
            <a:r>
              <a:rPr lang="zh-CN" altLang="zh-CN"/>
              <a:t>函数</a:t>
            </a:r>
            <a:r>
              <a:rPr lang="en-US" altLang="zh-CN"/>
              <a:t>-</a:t>
            </a:r>
            <a:r>
              <a:rPr lang="zh-CN" altLang="zh-CN"/>
              <a:t>字符串复制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char str1[10],str2[]=”China”;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str1=”China”;   </a:t>
            </a:r>
            <a:r>
              <a:rPr lang="zh-CN" altLang="en-US">
                <a:solidFill>
                  <a:srgbClr val="FF0000"/>
                </a:solidFill>
              </a:rPr>
              <a:t>错误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str1=str2;         </a:t>
            </a:r>
            <a:r>
              <a:rPr lang="zh-CN" altLang="en-US">
                <a:solidFill>
                  <a:srgbClr val="FF0000"/>
                </a:solidFill>
              </a:rPr>
              <a:t>错误</a:t>
            </a:r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890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89094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643438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altLang="zh-CN" dirty="0"/>
              <a:t>4. </a:t>
            </a:r>
            <a:r>
              <a:rPr lang="en-US" altLang="zh-CN" dirty="0" err="1"/>
              <a:t>strcpy</a:t>
            </a:r>
            <a:r>
              <a:rPr lang="zh-CN" altLang="zh-CN" dirty="0"/>
              <a:t>和</a:t>
            </a:r>
            <a:r>
              <a:rPr lang="en-US" altLang="zh-CN" dirty="0" err="1"/>
              <a:t>strncpy</a:t>
            </a:r>
            <a:r>
              <a:rPr lang="zh-CN" altLang="zh-CN" dirty="0"/>
              <a:t>函数</a:t>
            </a:r>
            <a:r>
              <a:rPr lang="en-US" altLang="zh-CN" dirty="0"/>
              <a:t>-</a:t>
            </a:r>
            <a:r>
              <a:rPr lang="zh-CN" altLang="zh-CN" dirty="0"/>
              <a:t>字符串复制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可以用</a:t>
            </a:r>
            <a:r>
              <a:rPr lang="en-US" altLang="zh-CN" dirty="0" err="1"/>
              <a:t>strncpy</a:t>
            </a:r>
            <a:r>
              <a:rPr lang="zh-CN" altLang="zh-CN" dirty="0"/>
              <a:t>函数将字符串</a:t>
            </a:r>
            <a:r>
              <a:rPr lang="en-US" altLang="zh-CN" dirty="0"/>
              <a:t>2</a:t>
            </a:r>
            <a:r>
              <a:rPr lang="zh-CN" altLang="zh-CN" dirty="0"/>
              <a:t>中前面</a:t>
            </a:r>
            <a:r>
              <a:rPr lang="en-US" altLang="zh-CN" dirty="0"/>
              <a:t>n</a:t>
            </a:r>
            <a:r>
              <a:rPr lang="zh-CN" altLang="zh-CN" dirty="0"/>
              <a:t>个字符复制到字符数组</a:t>
            </a:r>
            <a:r>
              <a:rPr lang="en-US" altLang="zh-CN" dirty="0"/>
              <a:t>1</a:t>
            </a:r>
            <a:r>
              <a:rPr lang="zh-CN" altLang="zh-CN" dirty="0"/>
              <a:t>中去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strncpy</a:t>
            </a:r>
            <a:r>
              <a:rPr lang="en-US" altLang="zh-CN" dirty="0"/>
              <a:t>(str1</a:t>
            </a:r>
            <a:r>
              <a:rPr lang="zh-CN" altLang="zh-CN" dirty="0"/>
              <a:t>，</a:t>
            </a:r>
            <a:r>
              <a:rPr lang="en-US" altLang="zh-CN" dirty="0"/>
              <a:t>str2</a:t>
            </a:r>
            <a:r>
              <a:rPr lang="zh-CN" altLang="zh-CN" dirty="0"/>
              <a:t>，</a:t>
            </a:r>
            <a:r>
              <a:rPr lang="en-US" altLang="zh-CN" dirty="0"/>
              <a:t>2);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作用是将</a:t>
            </a:r>
            <a:r>
              <a:rPr lang="en-US" altLang="zh-CN" dirty="0"/>
              <a:t>str2</a:t>
            </a:r>
            <a:r>
              <a:rPr lang="zh-CN" altLang="zh-CN" dirty="0"/>
              <a:t>中最前面</a:t>
            </a:r>
            <a:r>
              <a:rPr lang="en-US" altLang="zh-CN" dirty="0"/>
              <a:t>2</a:t>
            </a:r>
            <a:r>
              <a:rPr lang="zh-CN" altLang="zh-CN" dirty="0"/>
              <a:t>个字符复制到</a:t>
            </a:r>
            <a:r>
              <a:rPr lang="en-US" altLang="zh-CN" dirty="0"/>
              <a:t>str1</a:t>
            </a:r>
            <a:r>
              <a:rPr lang="zh-CN" altLang="zh-CN" dirty="0"/>
              <a:t>中，取代</a:t>
            </a:r>
            <a:r>
              <a:rPr lang="en-US" altLang="zh-CN" dirty="0"/>
              <a:t>str1</a:t>
            </a:r>
            <a:r>
              <a:rPr lang="zh-CN" altLang="zh-CN" dirty="0"/>
              <a:t>中原有的最前面</a:t>
            </a:r>
            <a:r>
              <a:rPr lang="en-US" altLang="zh-CN" dirty="0"/>
              <a:t>2</a:t>
            </a:r>
            <a:r>
              <a:rPr lang="zh-CN" altLang="zh-CN" dirty="0"/>
              <a:t>个字符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复制的字符个数</a:t>
            </a:r>
            <a:r>
              <a:rPr lang="en-US" altLang="zh-CN" dirty="0"/>
              <a:t>n</a:t>
            </a:r>
            <a:r>
              <a:rPr lang="zh-CN" altLang="zh-CN" dirty="0"/>
              <a:t>不应多于</a:t>
            </a:r>
            <a:r>
              <a:rPr lang="en-US" altLang="zh-CN" dirty="0"/>
              <a:t>str1</a:t>
            </a:r>
            <a:r>
              <a:rPr lang="zh-CN" altLang="zh-CN" dirty="0"/>
              <a:t>中原有的字符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90118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786313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5. strcmp</a:t>
            </a:r>
            <a:r>
              <a:rPr lang="zh-CN" altLang="zh-CN"/>
              <a:t>函数</a:t>
            </a:r>
            <a:r>
              <a:rPr lang="en-US" altLang="zh-CN"/>
              <a:t>----</a:t>
            </a:r>
            <a:r>
              <a:rPr lang="zh-CN" altLang="zh-CN"/>
              <a:t>字符串比较函数</a:t>
            </a:r>
            <a:endParaRPr lang="en-US" altLang="zh-CN"/>
          </a:p>
          <a:p>
            <a:pPr marL="514350" indent="-514350"/>
            <a:r>
              <a:rPr lang="zh-CN" altLang="zh-CN"/>
              <a:t>其一般形式为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 strcmp(</a:t>
            </a:r>
            <a:r>
              <a:rPr lang="zh-CN" altLang="zh-CN"/>
              <a:t>字符串</a:t>
            </a:r>
            <a:r>
              <a:rPr lang="en-US" altLang="zh-CN"/>
              <a:t>1</a:t>
            </a:r>
            <a:r>
              <a:rPr lang="zh-CN" altLang="zh-CN"/>
              <a:t>，字符串</a:t>
            </a:r>
            <a:r>
              <a:rPr lang="en-US" altLang="zh-CN"/>
              <a:t>2)</a:t>
            </a:r>
          </a:p>
          <a:p>
            <a:pPr marL="514350" indent="-514350"/>
            <a:r>
              <a:rPr lang="zh-CN" altLang="zh-CN"/>
              <a:t>作用是比较字符串</a:t>
            </a:r>
            <a:r>
              <a:rPr lang="en-US" altLang="zh-CN"/>
              <a:t>1</a:t>
            </a:r>
            <a:r>
              <a:rPr lang="zh-CN" altLang="zh-CN"/>
              <a:t>和字符串</a:t>
            </a:r>
            <a:r>
              <a:rPr lang="en-US" altLang="zh-CN"/>
              <a:t>2</a:t>
            </a:r>
          </a:p>
          <a:p>
            <a:pPr marL="514350" indent="-514350"/>
            <a:r>
              <a:rPr lang="en-US" altLang="zh-CN"/>
              <a:t>strcmp(str1,str2);</a:t>
            </a:r>
            <a:endParaRPr lang="zh-CN" altLang="zh-CN"/>
          </a:p>
          <a:p>
            <a:pPr marL="514350" indent="-514350"/>
            <a:r>
              <a:rPr lang="en-US" altLang="zh-CN"/>
              <a:t>strcmp(”China”,”Korea”);</a:t>
            </a:r>
            <a:endParaRPr lang="zh-CN" altLang="zh-CN"/>
          </a:p>
          <a:p>
            <a:pPr marL="514350" indent="-514350"/>
            <a:r>
              <a:rPr lang="en-US" altLang="zh-CN"/>
              <a:t>strcmp(str1,”Beijing”);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91142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786313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altLang="zh-CN" dirty="0"/>
              <a:t>5. </a:t>
            </a:r>
            <a:r>
              <a:rPr lang="en-US" altLang="zh-CN" dirty="0" err="1"/>
              <a:t>strcmp</a:t>
            </a:r>
            <a:r>
              <a:rPr lang="zh-CN" altLang="zh-CN" dirty="0"/>
              <a:t>函数</a:t>
            </a:r>
            <a:r>
              <a:rPr lang="en-US" altLang="zh-CN" dirty="0"/>
              <a:t>----</a:t>
            </a:r>
            <a:r>
              <a:rPr lang="zh-CN" altLang="zh-CN" dirty="0"/>
              <a:t>字符串比较函数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字符串比较的规则是：将两个字符串自左至右逐个字符相比，直到出现不同的字符或遇到</a:t>
            </a:r>
            <a:r>
              <a:rPr lang="en-US" altLang="zh-CN" dirty="0"/>
              <a:t>’\0’</a:t>
            </a:r>
            <a:r>
              <a:rPr lang="zh-CN" altLang="zh-CN" dirty="0"/>
              <a:t>为止</a:t>
            </a:r>
          </a:p>
          <a:p>
            <a:pPr>
              <a:defRPr/>
            </a:pPr>
            <a:r>
              <a:rPr lang="zh-CN" altLang="zh-CN" dirty="0"/>
              <a:t>如全部字符相同，认为两个字符串相等</a:t>
            </a:r>
          </a:p>
          <a:p>
            <a:pPr>
              <a:defRPr/>
            </a:pPr>
            <a:r>
              <a:rPr lang="zh-CN" altLang="zh-CN" dirty="0"/>
              <a:t>若出现不相同的字符，则以第一对不相同的字符的比较结果为准</a:t>
            </a:r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92166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714375"/>
            <a:ext cx="8286750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怎样定义一维数组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857375"/>
            <a:ext cx="6858000" cy="3786188"/>
          </a:xfrm>
        </p:spPr>
        <p:txBody>
          <a:bodyPr/>
          <a:lstStyle/>
          <a:p>
            <a:r>
              <a:rPr lang="zh-CN" altLang="zh-CN"/>
              <a:t>定义一维数组的一般形式为：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类型符</a:t>
            </a:r>
            <a:r>
              <a:rPr lang="en-US" altLang="zh-CN"/>
              <a:t>  </a:t>
            </a:r>
            <a:r>
              <a:rPr lang="zh-CN" altLang="zh-CN"/>
              <a:t>数组名</a:t>
            </a:r>
            <a:r>
              <a:rPr lang="en-US" altLang="zh-CN"/>
              <a:t>[</a:t>
            </a:r>
            <a:r>
              <a:rPr lang="zh-CN" altLang="zh-CN"/>
              <a:t>常量表达式</a:t>
            </a:r>
            <a:r>
              <a:rPr lang="en-US" altLang="zh-CN"/>
              <a:t>];</a:t>
            </a:r>
          </a:p>
          <a:p>
            <a:r>
              <a:rPr lang="zh-CN" altLang="zh-CN"/>
              <a:t>数组名的命名规则和变量名相同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zh-CN" altLang="en-US"/>
              <a:t>如  </a:t>
            </a:r>
            <a:r>
              <a:rPr lang="en-US" altLang="zh-CN"/>
              <a:t>int a[10];</a:t>
            </a:r>
          </a:p>
          <a:p>
            <a:endParaRPr lang="zh-CN" altLang="zh-CN"/>
          </a:p>
        </p:txBody>
      </p:sp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3214688" y="3857625"/>
            <a:ext cx="571500" cy="714375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3286125" y="4929188"/>
            <a:ext cx="2500313" cy="642937"/>
          </a:xfrm>
          <a:prstGeom prst="wedgeRoundRectCallout">
            <a:avLst>
              <a:gd name="adj1" fmla="val -35898"/>
              <a:gd name="adj2" fmla="val -10704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>
                <a:solidFill>
                  <a:srgbClr val="FF0000"/>
                </a:solidFill>
                <a:latin typeface="Arial" pitchFamily="34" charset="0"/>
              </a:rPr>
              <a:t>数组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</a:rPr>
              <a:t>长度</a:t>
            </a:r>
          </a:p>
        </p:txBody>
      </p:sp>
      <p:pic>
        <p:nvPicPr>
          <p:cNvPr id="12294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8143875" cy="4786313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5. strcmp</a:t>
            </a:r>
            <a:r>
              <a:rPr lang="zh-CN" altLang="zh-CN"/>
              <a:t>函数</a:t>
            </a:r>
            <a:r>
              <a:rPr lang="en-US" altLang="zh-CN"/>
              <a:t>----</a:t>
            </a:r>
            <a:r>
              <a:rPr lang="zh-CN" altLang="zh-CN"/>
              <a:t>字符串比较函数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”A”&lt;”B”           ”a”&gt;”A”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”computer”&gt;”compare”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”these”&gt;”that”   ”1A”&gt;”$20”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”CHINA”&gt;”CANADA”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”DOG”&lt;”cat”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”Tsinghua”&gt;”TSINGHUA”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931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93190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86688" cy="4429125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5. strcmp</a:t>
            </a:r>
            <a:r>
              <a:rPr lang="zh-CN" altLang="zh-CN"/>
              <a:t>函数</a:t>
            </a:r>
            <a:r>
              <a:rPr lang="en-US" altLang="zh-CN"/>
              <a:t>----</a:t>
            </a:r>
            <a:r>
              <a:rPr lang="zh-CN" altLang="zh-CN"/>
              <a:t>字符串比较函数</a:t>
            </a:r>
            <a:endParaRPr lang="en-US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if(str1&gt;str2)  printf(”yes”);  </a:t>
            </a:r>
            <a:r>
              <a:rPr lang="zh-CN" altLang="en-US">
                <a:solidFill>
                  <a:srgbClr val="FF0000"/>
                </a:solidFill>
              </a:rPr>
              <a:t>错误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if(strcmp(str1,str2)&gt;0)</a:t>
            </a:r>
            <a:endParaRPr lang="zh-CN" altLang="zh-CN"/>
          </a:p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   printf(”yes”);    </a:t>
            </a:r>
            <a:r>
              <a:rPr lang="zh-CN" altLang="en-US">
                <a:solidFill>
                  <a:srgbClr val="FF0000"/>
                </a:solidFill>
              </a:rPr>
              <a:t>正确</a:t>
            </a:r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942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94214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86688" cy="4429125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altLang="zh-CN" dirty="0"/>
              <a:t>5. </a:t>
            </a:r>
            <a:r>
              <a:rPr lang="en-US" altLang="zh-CN" dirty="0" err="1"/>
              <a:t>strcmp</a:t>
            </a:r>
            <a:r>
              <a:rPr lang="zh-CN" altLang="zh-CN" dirty="0"/>
              <a:t>函数</a:t>
            </a:r>
            <a:r>
              <a:rPr lang="en-US" altLang="zh-CN" dirty="0"/>
              <a:t>----</a:t>
            </a:r>
            <a:r>
              <a:rPr lang="zh-CN" altLang="zh-CN" dirty="0"/>
              <a:t>字符串比较函数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比较的结果由函数值带回</a:t>
            </a:r>
          </a:p>
          <a:p>
            <a:pPr lvl="1">
              <a:defRPr/>
            </a:pPr>
            <a:r>
              <a:rPr lang="zh-CN" altLang="zh-CN" dirty="0"/>
              <a:t>如果字符串</a:t>
            </a:r>
            <a:r>
              <a:rPr lang="en-US" altLang="zh-CN" dirty="0"/>
              <a:t>1=</a:t>
            </a:r>
            <a:r>
              <a:rPr lang="zh-CN" altLang="zh-CN" dirty="0"/>
              <a:t>字符串</a:t>
            </a:r>
            <a:r>
              <a:rPr lang="en-US" altLang="zh-CN" dirty="0"/>
              <a:t>2</a:t>
            </a:r>
            <a:r>
              <a:rPr lang="zh-CN" altLang="zh-CN" dirty="0"/>
              <a:t>，则函数值为</a:t>
            </a:r>
            <a:r>
              <a:rPr lang="en-US" altLang="zh-CN" dirty="0"/>
              <a:t>0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如果字符串</a:t>
            </a:r>
            <a:r>
              <a:rPr lang="en-US" altLang="zh-CN" dirty="0"/>
              <a:t>1&gt;</a:t>
            </a:r>
            <a:r>
              <a:rPr lang="zh-CN" altLang="zh-CN" dirty="0"/>
              <a:t>字符串</a:t>
            </a:r>
            <a:r>
              <a:rPr lang="en-US" altLang="zh-CN" dirty="0"/>
              <a:t>2</a:t>
            </a:r>
            <a:r>
              <a:rPr lang="zh-CN" altLang="zh-CN" dirty="0"/>
              <a:t>，则函数值为一个正整数</a:t>
            </a:r>
          </a:p>
          <a:p>
            <a:pPr lvl="1">
              <a:defRPr/>
            </a:pPr>
            <a:r>
              <a:rPr lang="zh-CN" altLang="zh-CN" dirty="0"/>
              <a:t>如果字符串</a:t>
            </a:r>
            <a:r>
              <a:rPr lang="en-US" altLang="zh-CN" dirty="0"/>
              <a:t>1&lt;</a:t>
            </a:r>
            <a:r>
              <a:rPr lang="zh-CN" altLang="zh-CN" dirty="0"/>
              <a:t>字符串</a:t>
            </a:r>
            <a:r>
              <a:rPr lang="en-US" altLang="zh-CN" dirty="0"/>
              <a:t>2</a:t>
            </a:r>
            <a:r>
              <a:rPr lang="zh-CN" altLang="zh-CN" dirty="0"/>
              <a:t>，则函数值为一个负整数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95238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86688" cy="4429125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altLang="zh-CN" dirty="0"/>
              <a:t>7. </a:t>
            </a:r>
            <a:r>
              <a:rPr lang="en-US" altLang="zh-CN" dirty="0" err="1"/>
              <a:t>strlwr</a:t>
            </a:r>
            <a:r>
              <a:rPr lang="zh-CN" altLang="zh-CN" dirty="0"/>
              <a:t>函数</a:t>
            </a:r>
            <a:r>
              <a:rPr lang="en-US" altLang="zh-CN" dirty="0"/>
              <a:t>----</a:t>
            </a:r>
            <a:r>
              <a:rPr lang="zh-CN" altLang="zh-CN" dirty="0"/>
              <a:t>转换为小写的函数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其一般形式为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      </a:t>
            </a:r>
            <a:r>
              <a:rPr lang="en-US" altLang="zh-CN" dirty="0" err="1"/>
              <a:t>strlwr</a:t>
            </a:r>
            <a:r>
              <a:rPr lang="en-US" altLang="zh-CN" dirty="0"/>
              <a:t> (</a:t>
            </a:r>
            <a:r>
              <a:rPr lang="zh-CN" altLang="zh-CN" dirty="0"/>
              <a:t>字符串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zh-CN" dirty="0"/>
              <a:t>函数的作用是将字符串中大写字母换成小写字母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962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96262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86688" cy="4429125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altLang="zh-CN" dirty="0"/>
              <a:t>8. </a:t>
            </a:r>
            <a:r>
              <a:rPr lang="en-US" altLang="zh-CN" dirty="0" err="1"/>
              <a:t>strupr</a:t>
            </a:r>
            <a:r>
              <a:rPr lang="zh-CN" altLang="zh-CN" dirty="0"/>
              <a:t>函数</a:t>
            </a:r>
            <a:r>
              <a:rPr lang="en-US" altLang="zh-CN" dirty="0"/>
              <a:t>----</a:t>
            </a:r>
            <a:r>
              <a:rPr lang="zh-CN" altLang="zh-CN" dirty="0"/>
              <a:t>转换为大写的函数</a:t>
            </a:r>
            <a:endParaRPr lang="en-US" altLang="zh-CN" dirty="0"/>
          </a:p>
          <a:p>
            <a:pPr marL="514350" indent="-514350">
              <a:defRPr/>
            </a:pPr>
            <a:r>
              <a:rPr lang="zh-CN" altLang="zh-CN" dirty="0"/>
              <a:t>其一般形式为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       </a:t>
            </a:r>
            <a:r>
              <a:rPr lang="en-US" altLang="zh-CN" dirty="0" err="1"/>
              <a:t>strupr</a:t>
            </a:r>
            <a:r>
              <a:rPr lang="en-US" altLang="zh-CN" dirty="0"/>
              <a:t> (</a:t>
            </a:r>
            <a:r>
              <a:rPr lang="zh-CN" altLang="zh-CN" dirty="0"/>
              <a:t>字符串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zh-CN" dirty="0"/>
              <a:t>函数的作用是将字符串中小写字母换成大写字母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6.3.6 </a:t>
            </a: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善于使用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字符串处理函数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972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97286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一个班有若干名学生。输入一个学生的名字，要求查找该学生是否属于该班。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900363"/>
            <a:ext cx="71723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86688" cy="4786313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例</a:t>
            </a:r>
            <a:r>
              <a:rPr lang="en-US" altLang="zh-CN"/>
              <a:t>6.8 </a:t>
            </a:r>
            <a:r>
              <a:rPr lang="zh-CN" altLang="zh-CN"/>
              <a:t>输入一行字符，统计其中有多少个单词，单词之间用空格分隔开。</a:t>
            </a:r>
            <a:endParaRPr lang="en-US" altLang="zh-CN"/>
          </a:p>
          <a:p>
            <a:pPr marL="514350" indent="-514350"/>
            <a:r>
              <a:rPr lang="zh-CN" altLang="zh-CN"/>
              <a:t>解题思路：问题的关键是怎样确定“出现一个新单词了”</a:t>
            </a:r>
            <a:endParaRPr lang="en-US" altLang="zh-CN"/>
          </a:p>
          <a:p>
            <a:pPr marL="914400" lvl="1" indent="-514350"/>
            <a:r>
              <a:rPr lang="zh-CN" altLang="zh-CN"/>
              <a:t>从第</a:t>
            </a:r>
            <a:r>
              <a:rPr lang="en-US" altLang="zh-CN"/>
              <a:t>1</a:t>
            </a:r>
            <a:r>
              <a:rPr lang="zh-CN" altLang="zh-CN"/>
              <a:t>个字符开始逐个字符进行检查，判断此字符是否是新单词的开头，如果是，就使变量</a:t>
            </a:r>
            <a:r>
              <a:rPr lang="en-US" altLang="zh-CN"/>
              <a:t>num</a:t>
            </a:r>
            <a:r>
              <a:rPr lang="zh-CN" altLang="zh-CN"/>
              <a:t>的值加</a:t>
            </a:r>
            <a:r>
              <a:rPr lang="en-US" altLang="zh-CN"/>
              <a:t>1</a:t>
            </a:r>
            <a:r>
              <a:rPr lang="zh-CN" altLang="zh-CN"/>
              <a:t>，最后得到的</a:t>
            </a:r>
            <a:r>
              <a:rPr lang="en-US" altLang="zh-CN"/>
              <a:t>num</a:t>
            </a:r>
            <a:r>
              <a:rPr lang="zh-CN" altLang="zh-CN"/>
              <a:t>的值就是单词总数</a:t>
            </a:r>
          </a:p>
          <a:p>
            <a:pPr marL="514350" indent="-514350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6.3.7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字符数组应用举例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993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99334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86688" cy="4786313"/>
          </a:xfrm>
        </p:spPr>
        <p:txBody>
          <a:bodyPr/>
          <a:lstStyle/>
          <a:p>
            <a:pPr lvl="1"/>
            <a:r>
              <a:rPr lang="zh-CN" altLang="zh-CN"/>
              <a:t>判断是否出现新单词，可以由是否有空格出现来决定</a:t>
            </a:r>
            <a:r>
              <a:rPr lang="en-US" altLang="zh-CN"/>
              <a:t>(</a:t>
            </a:r>
            <a:r>
              <a:rPr lang="zh-CN" altLang="zh-CN"/>
              <a:t>连续的若干个空格作为出现一次空格；一行开头的空格不统计在内</a:t>
            </a:r>
            <a:r>
              <a:rPr lang="en-US" altLang="zh-CN"/>
              <a:t>)</a:t>
            </a:r>
          </a:p>
          <a:p>
            <a:pPr lvl="1"/>
            <a:r>
              <a:rPr lang="zh-CN" altLang="zh-CN"/>
              <a:t>如果测出某一个字符为非空格，而它的前面的字符是空格，则表示“新的单词开始了”，此时使</a:t>
            </a:r>
            <a:r>
              <a:rPr lang="en-US" altLang="zh-CN"/>
              <a:t>num</a:t>
            </a:r>
            <a:r>
              <a:rPr lang="zh-CN" altLang="zh-CN"/>
              <a:t>累加</a:t>
            </a:r>
            <a:r>
              <a:rPr lang="en-US" altLang="zh-CN"/>
              <a:t>1</a:t>
            </a:r>
          </a:p>
          <a:p>
            <a:pPr lvl="1"/>
            <a:r>
              <a:rPr lang="zh-CN" altLang="zh-CN"/>
              <a:t>如果当前字符为非空格而其前面的字符也是非空格，则</a:t>
            </a:r>
            <a:r>
              <a:rPr lang="en-US" altLang="zh-CN"/>
              <a:t>num</a:t>
            </a:r>
            <a:r>
              <a:rPr lang="zh-CN" altLang="zh-CN"/>
              <a:t>不应再累加</a:t>
            </a:r>
            <a:r>
              <a:rPr lang="en-US" altLang="zh-CN"/>
              <a:t>1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6.3.7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字符数组应用举例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100358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86688" cy="4786313"/>
          </a:xfrm>
        </p:spPr>
        <p:txBody>
          <a:bodyPr/>
          <a:lstStyle/>
          <a:p>
            <a:pPr lvl="1"/>
            <a:r>
              <a:rPr lang="zh-CN" altLang="zh-CN"/>
              <a:t>用变量</a:t>
            </a:r>
            <a:r>
              <a:rPr lang="en-US" altLang="zh-CN"/>
              <a:t>word</a:t>
            </a:r>
            <a:r>
              <a:rPr lang="zh-CN" altLang="zh-CN"/>
              <a:t>作为判别当前是否开始了一个新单词的标志，若</a:t>
            </a:r>
            <a:r>
              <a:rPr lang="en-US" altLang="zh-CN"/>
              <a:t>word=0</a:t>
            </a:r>
            <a:r>
              <a:rPr lang="zh-CN" altLang="zh-CN"/>
              <a:t>表示未出现新单词，如出现了新单词，就把</a:t>
            </a:r>
            <a:r>
              <a:rPr lang="en-US" altLang="zh-CN"/>
              <a:t>word</a:t>
            </a:r>
            <a:r>
              <a:rPr lang="zh-CN" altLang="zh-CN"/>
              <a:t>置成</a:t>
            </a:r>
            <a:r>
              <a:rPr lang="en-US" altLang="zh-CN"/>
              <a:t>1</a:t>
            </a:r>
          </a:p>
          <a:p>
            <a:pPr lvl="1"/>
            <a:r>
              <a:rPr lang="zh-CN" altLang="zh-CN"/>
              <a:t>前面一个字符是否空格可以从</a:t>
            </a:r>
            <a:r>
              <a:rPr lang="en-US" altLang="zh-CN"/>
              <a:t>word</a:t>
            </a:r>
            <a:r>
              <a:rPr lang="zh-CN" altLang="zh-CN"/>
              <a:t>的值看出来，若</a:t>
            </a:r>
            <a:r>
              <a:rPr lang="en-US" altLang="zh-CN"/>
              <a:t>word</a:t>
            </a:r>
            <a:r>
              <a:rPr lang="zh-CN" altLang="zh-CN"/>
              <a:t>等于</a:t>
            </a:r>
            <a:r>
              <a:rPr lang="en-US" altLang="zh-CN"/>
              <a:t>0</a:t>
            </a:r>
            <a:r>
              <a:rPr lang="zh-CN" altLang="zh-CN"/>
              <a:t>，则表示前一个字符是空格；如果</a:t>
            </a:r>
            <a:r>
              <a:rPr lang="en-US" altLang="zh-CN"/>
              <a:t>word</a:t>
            </a:r>
            <a:r>
              <a:rPr lang="zh-CN" altLang="zh-CN"/>
              <a:t>等于</a:t>
            </a:r>
            <a:r>
              <a:rPr lang="en-US" altLang="zh-CN"/>
              <a:t>1</a:t>
            </a:r>
            <a:r>
              <a:rPr lang="zh-CN" altLang="zh-CN"/>
              <a:t>，意味着前一个字符为非空格</a:t>
            </a:r>
          </a:p>
          <a:p>
            <a:pPr marL="514350" indent="-514350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28650"/>
            <a:ext cx="8643938" cy="769938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6.3.7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字符数组应用举例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013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pic>
        <p:nvPicPr>
          <p:cNvPr id="101382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itchFamily="34" charset="0"/>
            </a:endParaRPr>
          </a:p>
        </p:txBody>
      </p: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 rot="16200000" flipH="1">
            <a:off x="2000250" y="5286376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>
            <a:off x="3500438" y="3286125"/>
            <a:ext cx="164306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rot="10800000">
            <a:off x="2214563" y="5214938"/>
            <a:ext cx="2928937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71875" y="1571625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Y</a:t>
            </a:r>
            <a:endParaRPr lang="zh-CN" altLang="en-US" sz="2800">
              <a:latin typeface="Arial" pitchFamily="34" charset="0"/>
            </a:endParaRP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rot="5400000">
            <a:off x="1941513" y="1487488"/>
            <a:ext cx="5461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流程图: 决策 31"/>
          <p:cNvSpPr>
            <a:spLocks noChangeArrowheads="1"/>
          </p:cNvSpPr>
          <p:nvPr/>
        </p:nvSpPr>
        <p:spPr bwMode="auto">
          <a:xfrm>
            <a:off x="857250" y="1714500"/>
            <a:ext cx="2714625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c</a:t>
            </a:r>
            <a:r>
              <a:rPr lang="en-US" altLang="zh-CN" sz="2800" b="0">
                <a:latin typeface="Arial" pitchFamily="34" charset="0"/>
              </a:rPr>
              <a:t>=</a:t>
            </a:r>
            <a:r>
              <a:rPr lang="zh-CN" altLang="en-US" sz="2800" b="0">
                <a:latin typeface="Arial" pitchFamily="34" charset="0"/>
              </a:rPr>
              <a:t>空格</a:t>
            </a:r>
            <a:endParaRPr lang="zh-CN" altLang="en-US" sz="2800">
              <a:latin typeface="Arial" pitchFamily="34" charset="0"/>
            </a:endParaRPr>
          </a:p>
        </p:txBody>
      </p:sp>
      <p:cxnSp>
        <p:nvCxnSpPr>
          <p:cNvPr id="33" name="直接连接符 32"/>
          <p:cNvCxnSpPr>
            <a:cxnSpLocks noChangeShapeType="1"/>
          </p:cNvCxnSpPr>
          <p:nvPr/>
        </p:nvCxnSpPr>
        <p:spPr bwMode="auto">
          <a:xfrm>
            <a:off x="3571875" y="2071688"/>
            <a:ext cx="1571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 rot="5400000">
            <a:off x="4929981" y="2285207"/>
            <a:ext cx="428625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 rot="5400000">
            <a:off x="1963737" y="2678113"/>
            <a:ext cx="5000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流程图: 过程 39"/>
          <p:cNvSpPr>
            <a:spLocks noChangeArrowheads="1"/>
          </p:cNvSpPr>
          <p:nvPr/>
        </p:nvSpPr>
        <p:spPr bwMode="auto">
          <a:xfrm>
            <a:off x="4286250" y="2500313"/>
            <a:ext cx="1714500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word=0</a:t>
            </a:r>
            <a:endParaRPr lang="zh-CN" altLang="en-US" sz="2800">
              <a:latin typeface="Arial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286000" y="2357438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N</a:t>
            </a:r>
            <a:endParaRPr lang="zh-CN" altLang="en-US" sz="2800">
              <a:latin typeface="Arial" pitchFamily="34" charset="0"/>
            </a:endParaRPr>
          </a:p>
        </p:txBody>
      </p:sp>
      <p:sp>
        <p:nvSpPr>
          <p:cNvPr id="42" name="流程图: 决策 41"/>
          <p:cNvSpPr>
            <a:spLocks noChangeArrowheads="1"/>
          </p:cNvSpPr>
          <p:nvPr/>
        </p:nvSpPr>
        <p:spPr bwMode="auto">
          <a:xfrm>
            <a:off x="857250" y="2928938"/>
            <a:ext cx="2714625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word=0</a:t>
            </a:r>
            <a:endParaRPr lang="zh-CN" altLang="en-US" sz="2800">
              <a:latin typeface="Arial" pitchFamily="34" charset="0"/>
            </a:endParaRPr>
          </a:p>
        </p:txBody>
      </p:sp>
      <p:cxnSp>
        <p:nvCxnSpPr>
          <p:cNvPr id="43" name="直接箭头连接符 42"/>
          <p:cNvCxnSpPr>
            <a:cxnSpLocks noChangeShapeType="1"/>
          </p:cNvCxnSpPr>
          <p:nvPr/>
        </p:nvCxnSpPr>
        <p:spPr bwMode="auto">
          <a:xfrm rot="5400000">
            <a:off x="1965326" y="3892550"/>
            <a:ext cx="500062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286000" y="3571875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Y</a:t>
            </a:r>
            <a:endParaRPr lang="zh-CN" altLang="en-US" sz="2800">
              <a:latin typeface="Arial" pitchFamily="34" charset="0"/>
            </a:endParaRPr>
          </a:p>
        </p:txBody>
      </p:sp>
      <p:sp>
        <p:nvSpPr>
          <p:cNvPr id="45" name="流程图: 过程 44"/>
          <p:cNvSpPr>
            <a:spLocks noChangeArrowheads="1"/>
          </p:cNvSpPr>
          <p:nvPr/>
        </p:nvSpPr>
        <p:spPr bwMode="auto">
          <a:xfrm>
            <a:off x="1357313" y="4143375"/>
            <a:ext cx="1714500" cy="928688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word=1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num++</a:t>
            </a:r>
            <a:endParaRPr lang="zh-CN" altLang="en-US" sz="2800">
              <a:latin typeface="Arial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429000" y="2833688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N</a:t>
            </a:r>
            <a:endParaRPr lang="zh-CN" altLang="en-US" sz="2800">
              <a:latin typeface="Arial" pitchFamily="34" charset="0"/>
            </a:endParaRPr>
          </a:p>
        </p:txBody>
      </p: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rot="5400000" flipH="1" flipV="1">
            <a:off x="4036218" y="4107657"/>
            <a:ext cx="2214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5786438" y="3500438"/>
            <a:ext cx="3071812" cy="27146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if(c==' 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    word=0;                    </a:t>
            </a:r>
            <a:endParaRPr lang="zh-CN" altLang="zh-CN" sz="2800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else if(word==0)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{   word=1;                          </a:t>
            </a:r>
            <a:endParaRPr lang="zh-CN" altLang="zh-CN" sz="2800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     num++; </a:t>
            </a:r>
            <a:endParaRPr lang="zh-CN" altLang="zh-CN" sz="2800"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itchFamily="34" charset="0"/>
              </a:rPr>
              <a:t>}</a:t>
            </a:r>
            <a:endParaRPr lang="zh-CN" altLang="zh-CN" sz="2800">
              <a:latin typeface="Arial" pitchFamily="34" charset="0"/>
            </a:endParaRPr>
          </a:p>
        </p:txBody>
      </p:sp>
      <p:pic>
        <p:nvPicPr>
          <p:cNvPr id="102422" name="图片 21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 animBg="1"/>
      <p:bldP spid="40" grpId="0" animBg="1"/>
      <p:bldP spid="41" grpId="0"/>
      <p:bldP spid="42" grpId="0" animBg="1"/>
      <p:bldP spid="44" grpId="0"/>
      <p:bldP spid="45" grpId="0" animBg="1"/>
      <p:bldP spid="47" grpId="0"/>
      <p:bldP spid="77" grpId="0" animBg="1"/>
    </p:bldLst>
  </p:timing>
</p:sld>
</file>

<file path=ppt/theme/theme1.xml><?xml version="1.0" encoding="utf-8"?>
<a:theme xmlns:a="http://schemas.openxmlformats.org/drawingml/2006/main" name="Bold Stripes">
  <a:themeElements>
    <a:clrScheme name="Bold Stripes 8">
      <a:dk1>
        <a:srgbClr val="000000"/>
      </a:dk1>
      <a:lt1>
        <a:srgbClr val="F36721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8B8AB"/>
      </a:accent3>
      <a:accent4>
        <a:srgbClr val="000000"/>
      </a:accent4>
      <a:accent5>
        <a:srgbClr val="FFFFFF"/>
      </a:accent5>
      <a:accent6>
        <a:srgbClr val="C8C8C8"/>
      </a:accent6>
      <a:hlink>
        <a:srgbClr val="000000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old Stripes 7">
    <a:dk1>
      <a:srgbClr val="000000"/>
    </a:dk1>
    <a:lt1>
      <a:srgbClr val="F36721"/>
    </a:lt1>
    <a:dk2>
      <a:srgbClr val="000000"/>
    </a:dk2>
    <a:lt2>
      <a:srgbClr val="EAEAEA"/>
    </a:lt2>
    <a:accent1>
      <a:srgbClr val="FFFFFF"/>
    </a:accent1>
    <a:accent2>
      <a:srgbClr val="DDDDDD"/>
    </a:accent2>
    <a:accent3>
      <a:srgbClr val="F8B8AB"/>
    </a:accent3>
    <a:accent4>
      <a:srgbClr val="000000"/>
    </a:accent4>
    <a:accent5>
      <a:srgbClr val="FFFFFF"/>
    </a:accent5>
    <a:accent6>
      <a:srgbClr val="C8C8C8"/>
    </a:accent6>
    <a:hlink>
      <a:srgbClr val="993300"/>
    </a:hlink>
    <a:folHlink>
      <a:srgbClr val="DB03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17084</TotalTime>
  <Words>7155</Words>
  <Application>Microsoft Office PowerPoint</Application>
  <PresentationFormat>全屏显示(4:3)</PresentationFormat>
  <Paragraphs>1062</Paragraphs>
  <Slides>110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17" baseType="lpstr">
      <vt:lpstr>宋体</vt:lpstr>
      <vt:lpstr>Arial</vt:lpstr>
      <vt:lpstr>Times New Roman</vt:lpstr>
      <vt:lpstr>Verdana</vt:lpstr>
      <vt:lpstr>Wingdings</vt:lpstr>
      <vt:lpstr>Bold Stripes</vt:lpstr>
      <vt:lpstr>公式</vt:lpstr>
      <vt:lpstr>第6章 利用数组处理批量数据</vt:lpstr>
      <vt:lpstr>PowerPoint 演示文稿</vt:lpstr>
      <vt:lpstr>PowerPoint 演示文稿</vt:lpstr>
      <vt:lpstr>PowerPoint 演示文稿</vt:lpstr>
      <vt:lpstr>PowerPoint 演示文稿</vt:lpstr>
      <vt:lpstr>6.1怎样定义和引用一维数组</vt:lpstr>
      <vt:lpstr>6.1.1怎样定义一维数组</vt:lpstr>
      <vt:lpstr>6.1.1怎样定义一维数组</vt:lpstr>
      <vt:lpstr>6.1.1怎样定义一维数组</vt:lpstr>
      <vt:lpstr>6.1.1怎样定义一维数组</vt:lpstr>
      <vt:lpstr>6.1.1怎样定义一维数组</vt:lpstr>
      <vt:lpstr>6.1.2 怎样引用一维数组元素</vt:lpstr>
      <vt:lpstr>6.1.2 怎样引用一维数组元素</vt:lpstr>
      <vt:lpstr>6.1.2 怎样引用一维数组元素</vt:lpstr>
      <vt:lpstr>PowerPoint 演示文稿</vt:lpstr>
      <vt:lpstr>PowerPoint 演示文稿</vt:lpstr>
      <vt:lpstr>6.1.3一维数组的初始化</vt:lpstr>
      <vt:lpstr>6.1.4一维数组程序举例</vt:lpstr>
      <vt:lpstr>PowerPoint 演示文稿</vt:lpstr>
      <vt:lpstr>校园歌手大奖赛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练习</vt:lpstr>
      <vt:lpstr>顺序查找</vt:lpstr>
      <vt:lpstr>折半查找</vt:lpstr>
      <vt:lpstr>折半查找</vt:lpstr>
      <vt:lpstr>6.2 怎样定义和引用二维数组</vt:lpstr>
      <vt:lpstr>6.2 怎样定义和引用二维数组</vt:lpstr>
      <vt:lpstr>6.2.1怎样定义二维数组</vt:lpstr>
      <vt:lpstr>PowerPoint 演示文稿</vt:lpstr>
      <vt:lpstr>PowerPoint 演示文稿</vt:lpstr>
      <vt:lpstr>6.2.2怎样引用二维数组的元素</vt:lpstr>
      <vt:lpstr>6.2.3二维数组的初始化</vt:lpstr>
      <vt:lpstr>6.2.3二维数组的初始化</vt:lpstr>
      <vt:lpstr>6.2.4二维数组程序举例</vt:lpstr>
      <vt:lpstr>6.2.4二维数组程序举例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6.3 字符数组</vt:lpstr>
      <vt:lpstr>6.3.1怎样定义字符数组</vt:lpstr>
      <vt:lpstr>6.3.1怎样定义字符数组</vt:lpstr>
      <vt:lpstr>6.3.2字符数组的初始化</vt:lpstr>
      <vt:lpstr>6.3.2字符数组的初始化</vt:lpstr>
      <vt:lpstr>6.3.3怎样引用字符数组中的元素</vt:lpstr>
      <vt:lpstr>6.3.3怎样引用字符数组中的元素</vt:lpstr>
      <vt:lpstr>6.3.3怎样引用字符数组中的元素</vt:lpstr>
      <vt:lpstr>PowerPoint 演示文稿</vt:lpstr>
      <vt:lpstr>6.3.4字符串和字符串结束标志</vt:lpstr>
      <vt:lpstr>6.3.4字符串和字符串结束标志</vt:lpstr>
      <vt:lpstr>6.3.4字符串和字符串结束标志</vt:lpstr>
      <vt:lpstr>6.3.4字符串和字符串结束标志</vt:lpstr>
      <vt:lpstr>6.3.5 字符数组的输入输出</vt:lpstr>
      <vt:lpstr>6.3.5 字符数组的输入输出</vt:lpstr>
      <vt:lpstr>6.3.5 字符数组的输入输出</vt:lpstr>
      <vt:lpstr>6.3.5 字符数组的输入输出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逆序排列字符串</vt:lpstr>
      <vt:lpstr>PowerPoint 演示文稿</vt:lpstr>
      <vt:lpstr>PowerPoint 演示文稿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6.3.6 善于使用字符串处理函数</vt:lpstr>
      <vt:lpstr>练习</vt:lpstr>
      <vt:lpstr>6.3.7字符数组应用举例</vt:lpstr>
      <vt:lpstr>6.3.7字符数组应用举例</vt:lpstr>
      <vt:lpstr>6.3.7字符数组应用举例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投票机</vt:lpstr>
      <vt:lpstr>PowerPoint 演示文稿</vt:lpstr>
      <vt:lpstr>本章练习</vt:lpstr>
      <vt:lpstr>本章练习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谭浩强</dc:creator>
  <cp:lastModifiedBy>Computer Center of BFU</cp:lastModifiedBy>
  <cp:revision>1090</cp:revision>
  <dcterms:created xsi:type="dcterms:W3CDTF">2002-12-29T13:24:47Z</dcterms:created>
  <dcterms:modified xsi:type="dcterms:W3CDTF">2020-11-19T01:18:51Z</dcterms:modified>
</cp:coreProperties>
</file>