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22"/>
  </p:notesMasterIdLst>
  <p:sldIdLst>
    <p:sldId id="311" r:id="rId2"/>
    <p:sldId id="402" r:id="rId3"/>
    <p:sldId id="403" r:id="rId4"/>
    <p:sldId id="404" r:id="rId5"/>
    <p:sldId id="405" r:id="rId6"/>
    <p:sldId id="406" r:id="rId7"/>
    <p:sldId id="407" r:id="rId8"/>
    <p:sldId id="408" r:id="rId9"/>
    <p:sldId id="409" r:id="rId10"/>
    <p:sldId id="410" r:id="rId11"/>
    <p:sldId id="411" r:id="rId12"/>
    <p:sldId id="420" r:id="rId13"/>
    <p:sldId id="412" r:id="rId14"/>
    <p:sldId id="413" r:id="rId15"/>
    <p:sldId id="414" r:id="rId16"/>
    <p:sldId id="415" r:id="rId17"/>
    <p:sldId id="416" r:id="rId18"/>
    <p:sldId id="417" r:id="rId19"/>
    <p:sldId id="418" r:id="rId20"/>
    <p:sldId id="419" r:id="rId21"/>
    <p:sldId id="421" r:id="rId22"/>
    <p:sldId id="422" r:id="rId23"/>
    <p:sldId id="424" r:id="rId24"/>
    <p:sldId id="425" r:id="rId25"/>
    <p:sldId id="426" r:id="rId26"/>
    <p:sldId id="427" r:id="rId27"/>
    <p:sldId id="635" r:id="rId28"/>
    <p:sldId id="428" r:id="rId29"/>
    <p:sldId id="429" r:id="rId30"/>
    <p:sldId id="430" r:id="rId31"/>
    <p:sldId id="431" r:id="rId32"/>
    <p:sldId id="432" r:id="rId33"/>
    <p:sldId id="433" r:id="rId34"/>
    <p:sldId id="434" r:id="rId35"/>
    <p:sldId id="435" r:id="rId36"/>
    <p:sldId id="436" r:id="rId37"/>
    <p:sldId id="437" r:id="rId38"/>
    <p:sldId id="438" r:id="rId39"/>
    <p:sldId id="439" r:id="rId40"/>
    <p:sldId id="440" r:id="rId41"/>
    <p:sldId id="631" r:id="rId42"/>
    <p:sldId id="441" r:id="rId43"/>
    <p:sldId id="442" r:id="rId44"/>
    <p:sldId id="443" r:id="rId45"/>
    <p:sldId id="444" r:id="rId46"/>
    <p:sldId id="445" r:id="rId47"/>
    <p:sldId id="446" r:id="rId48"/>
    <p:sldId id="447" r:id="rId49"/>
    <p:sldId id="448" r:id="rId50"/>
    <p:sldId id="449" r:id="rId51"/>
    <p:sldId id="450" r:id="rId52"/>
    <p:sldId id="451" r:id="rId53"/>
    <p:sldId id="452" r:id="rId54"/>
    <p:sldId id="618" r:id="rId55"/>
    <p:sldId id="453" r:id="rId56"/>
    <p:sldId id="454" r:id="rId57"/>
    <p:sldId id="455" r:id="rId58"/>
    <p:sldId id="458" r:id="rId59"/>
    <p:sldId id="456" r:id="rId60"/>
    <p:sldId id="459" r:id="rId61"/>
    <p:sldId id="457" r:id="rId62"/>
    <p:sldId id="461" r:id="rId63"/>
    <p:sldId id="460" r:id="rId64"/>
    <p:sldId id="462" r:id="rId65"/>
    <p:sldId id="466" r:id="rId66"/>
    <p:sldId id="463" r:id="rId67"/>
    <p:sldId id="464" r:id="rId68"/>
    <p:sldId id="465" r:id="rId69"/>
    <p:sldId id="467" r:id="rId70"/>
    <p:sldId id="620" r:id="rId71"/>
    <p:sldId id="468" r:id="rId72"/>
    <p:sldId id="469" r:id="rId73"/>
    <p:sldId id="470" r:id="rId74"/>
    <p:sldId id="471" r:id="rId75"/>
    <p:sldId id="472" r:id="rId76"/>
    <p:sldId id="473" r:id="rId77"/>
    <p:sldId id="474" r:id="rId78"/>
    <p:sldId id="475" r:id="rId79"/>
    <p:sldId id="476" r:id="rId80"/>
    <p:sldId id="477" r:id="rId81"/>
    <p:sldId id="478" r:id="rId82"/>
    <p:sldId id="479" r:id="rId83"/>
    <p:sldId id="480" r:id="rId84"/>
    <p:sldId id="481" r:id="rId85"/>
    <p:sldId id="619" r:id="rId86"/>
    <p:sldId id="629" r:id="rId87"/>
    <p:sldId id="636" r:id="rId88"/>
    <p:sldId id="482" r:id="rId89"/>
    <p:sldId id="483" r:id="rId90"/>
    <p:sldId id="484" r:id="rId91"/>
    <p:sldId id="485" r:id="rId92"/>
    <p:sldId id="486" r:id="rId93"/>
    <p:sldId id="487" r:id="rId94"/>
    <p:sldId id="488" r:id="rId95"/>
    <p:sldId id="489" r:id="rId96"/>
    <p:sldId id="490" r:id="rId97"/>
    <p:sldId id="491" r:id="rId98"/>
    <p:sldId id="492" r:id="rId99"/>
    <p:sldId id="493" r:id="rId100"/>
    <p:sldId id="494" r:id="rId101"/>
    <p:sldId id="495" r:id="rId102"/>
    <p:sldId id="496" r:id="rId103"/>
    <p:sldId id="497" r:id="rId104"/>
    <p:sldId id="498" r:id="rId105"/>
    <p:sldId id="499" r:id="rId106"/>
    <p:sldId id="500" r:id="rId107"/>
    <p:sldId id="501" r:id="rId108"/>
    <p:sldId id="504" r:id="rId109"/>
    <p:sldId id="503" r:id="rId110"/>
    <p:sldId id="505" r:id="rId111"/>
    <p:sldId id="506" r:id="rId112"/>
    <p:sldId id="507" r:id="rId113"/>
    <p:sldId id="508" r:id="rId114"/>
    <p:sldId id="509" r:id="rId115"/>
    <p:sldId id="510" r:id="rId116"/>
    <p:sldId id="511" r:id="rId117"/>
    <p:sldId id="512" r:id="rId118"/>
    <p:sldId id="513" r:id="rId119"/>
    <p:sldId id="514" r:id="rId120"/>
    <p:sldId id="515" r:id="rId121"/>
    <p:sldId id="516" r:id="rId122"/>
    <p:sldId id="517" r:id="rId123"/>
    <p:sldId id="518" r:id="rId124"/>
    <p:sldId id="519" r:id="rId125"/>
    <p:sldId id="520" r:id="rId126"/>
    <p:sldId id="521" r:id="rId127"/>
    <p:sldId id="522" r:id="rId128"/>
    <p:sldId id="523" r:id="rId129"/>
    <p:sldId id="524" r:id="rId130"/>
    <p:sldId id="525" r:id="rId131"/>
    <p:sldId id="526" r:id="rId132"/>
    <p:sldId id="527" r:id="rId133"/>
    <p:sldId id="528" r:id="rId134"/>
    <p:sldId id="529" r:id="rId135"/>
    <p:sldId id="530" r:id="rId136"/>
    <p:sldId id="531" r:id="rId137"/>
    <p:sldId id="532" r:id="rId138"/>
    <p:sldId id="533" r:id="rId139"/>
    <p:sldId id="534" r:id="rId140"/>
    <p:sldId id="535" r:id="rId141"/>
    <p:sldId id="536" r:id="rId142"/>
    <p:sldId id="622" r:id="rId143"/>
    <p:sldId id="537" r:id="rId144"/>
    <p:sldId id="538" r:id="rId145"/>
    <p:sldId id="539" r:id="rId146"/>
    <p:sldId id="540" r:id="rId147"/>
    <p:sldId id="541" r:id="rId148"/>
    <p:sldId id="542" r:id="rId149"/>
    <p:sldId id="543" r:id="rId150"/>
    <p:sldId id="633" r:id="rId151"/>
    <p:sldId id="544" r:id="rId152"/>
    <p:sldId id="546" r:id="rId153"/>
    <p:sldId id="547" r:id="rId154"/>
    <p:sldId id="548" r:id="rId155"/>
    <p:sldId id="549" r:id="rId156"/>
    <p:sldId id="550" r:id="rId157"/>
    <p:sldId id="551" r:id="rId158"/>
    <p:sldId id="552" r:id="rId159"/>
    <p:sldId id="553" r:id="rId160"/>
    <p:sldId id="554" r:id="rId161"/>
    <p:sldId id="555" r:id="rId162"/>
    <p:sldId id="556" r:id="rId163"/>
    <p:sldId id="557" r:id="rId164"/>
    <p:sldId id="558" r:id="rId165"/>
    <p:sldId id="559" r:id="rId166"/>
    <p:sldId id="632" r:id="rId167"/>
    <p:sldId id="560" r:id="rId168"/>
    <p:sldId id="562" r:id="rId169"/>
    <p:sldId id="563" r:id="rId170"/>
    <p:sldId id="564" r:id="rId171"/>
    <p:sldId id="565" r:id="rId172"/>
    <p:sldId id="566" r:id="rId173"/>
    <p:sldId id="567" r:id="rId174"/>
    <p:sldId id="568" r:id="rId175"/>
    <p:sldId id="569" r:id="rId176"/>
    <p:sldId id="570" r:id="rId177"/>
    <p:sldId id="571" r:id="rId178"/>
    <p:sldId id="572" r:id="rId179"/>
    <p:sldId id="573" r:id="rId180"/>
    <p:sldId id="574" r:id="rId181"/>
    <p:sldId id="575" r:id="rId182"/>
    <p:sldId id="576" r:id="rId183"/>
    <p:sldId id="577" r:id="rId184"/>
    <p:sldId id="578" r:id="rId185"/>
    <p:sldId id="579" r:id="rId186"/>
    <p:sldId id="580" r:id="rId187"/>
    <p:sldId id="581" r:id="rId188"/>
    <p:sldId id="582" r:id="rId189"/>
    <p:sldId id="583" r:id="rId190"/>
    <p:sldId id="584" r:id="rId191"/>
    <p:sldId id="586" r:id="rId192"/>
    <p:sldId id="587" r:id="rId193"/>
    <p:sldId id="588" r:id="rId194"/>
    <p:sldId id="589" r:id="rId195"/>
    <p:sldId id="590" r:id="rId196"/>
    <p:sldId id="591" r:id="rId197"/>
    <p:sldId id="592" r:id="rId198"/>
    <p:sldId id="593" r:id="rId199"/>
    <p:sldId id="594" r:id="rId200"/>
    <p:sldId id="595" r:id="rId201"/>
    <p:sldId id="596" r:id="rId202"/>
    <p:sldId id="597" r:id="rId203"/>
    <p:sldId id="598" r:id="rId204"/>
    <p:sldId id="599" r:id="rId205"/>
    <p:sldId id="600" r:id="rId206"/>
    <p:sldId id="601" r:id="rId207"/>
    <p:sldId id="603" r:id="rId208"/>
    <p:sldId id="604" r:id="rId209"/>
    <p:sldId id="605" r:id="rId210"/>
    <p:sldId id="606" r:id="rId211"/>
    <p:sldId id="607" r:id="rId212"/>
    <p:sldId id="608" r:id="rId213"/>
    <p:sldId id="609" r:id="rId214"/>
    <p:sldId id="610" r:id="rId215"/>
    <p:sldId id="611" r:id="rId216"/>
    <p:sldId id="612" r:id="rId217"/>
    <p:sldId id="613" r:id="rId218"/>
    <p:sldId id="614" r:id="rId219"/>
    <p:sldId id="615" r:id="rId220"/>
    <p:sldId id="616" r:id="rId221"/>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4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4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4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4000" kern="1200">
        <a:solidFill>
          <a:schemeClr val="tx1"/>
        </a:solidFill>
        <a:latin typeface="Arial" pitchFamily="34" charset="0"/>
        <a:ea typeface="宋体" pitchFamily="2" charset="-122"/>
        <a:cs typeface="+mn-cs"/>
      </a:defRPr>
    </a:lvl5pPr>
    <a:lvl6pPr marL="2286000" algn="l" defTabSz="914400" rtl="0" eaLnBrk="1" latinLnBrk="0" hangingPunct="1">
      <a:defRPr kumimoji="1" sz="4000" kern="1200">
        <a:solidFill>
          <a:schemeClr val="tx1"/>
        </a:solidFill>
        <a:latin typeface="Arial" pitchFamily="34" charset="0"/>
        <a:ea typeface="宋体" pitchFamily="2" charset="-122"/>
        <a:cs typeface="+mn-cs"/>
      </a:defRPr>
    </a:lvl6pPr>
    <a:lvl7pPr marL="2743200" algn="l" defTabSz="914400" rtl="0" eaLnBrk="1" latinLnBrk="0" hangingPunct="1">
      <a:defRPr kumimoji="1" sz="4000" kern="1200">
        <a:solidFill>
          <a:schemeClr val="tx1"/>
        </a:solidFill>
        <a:latin typeface="Arial" pitchFamily="34" charset="0"/>
        <a:ea typeface="宋体" pitchFamily="2" charset="-122"/>
        <a:cs typeface="+mn-cs"/>
      </a:defRPr>
    </a:lvl7pPr>
    <a:lvl8pPr marL="3200400" algn="l" defTabSz="914400" rtl="0" eaLnBrk="1" latinLnBrk="0" hangingPunct="1">
      <a:defRPr kumimoji="1" sz="4000" kern="1200">
        <a:solidFill>
          <a:schemeClr val="tx1"/>
        </a:solidFill>
        <a:latin typeface="Arial" pitchFamily="34" charset="0"/>
        <a:ea typeface="宋体" pitchFamily="2" charset="-122"/>
        <a:cs typeface="+mn-cs"/>
      </a:defRPr>
    </a:lvl8pPr>
    <a:lvl9pPr marL="3657600" algn="l" defTabSz="914400" rtl="0" eaLnBrk="1" latinLnBrk="0" hangingPunct="1">
      <a:defRPr kumimoji="1" sz="4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9D138D"/>
    <a:srgbClr val="FFFFCC"/>
    <a:srgbClr val="CCECFF"/>
    <a:srgbClr val="E1FFE1"/>
    <a:srgbClr val="FFCCFF"/>
    <a:srgbClr val="FF99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73" autoAdjust="0"/>
    <p:restoredTop sz="86382" autoAdjust="0"/>
  </p:normalViewPr>
  <p:slideViewPr>
    <p:cSldViewPr>
      <p:cViewPr varScale="1">
        <p:scale>
          <a:sx n="99" d="100"/>
          <a:sy n="99" d="100"/>
        </p:scale>
        <p:origin x="1812" y="78"/>
      </p:cViewPr>
      <p:guideLst>
        <p:guide orient="horz" pos="2160"/>
        <p:guide pos="2880"/>
      </p:guideLst>
    </p:cSldViewPr>
  </p:slideViewPr>
  <p:outlineViewPr>
    <p:cViewPr>
      <p:scale>
        <a:sx n="33" d="100"/>
        <a:sy n="33" d="100"/>
      </p:scale>
      <p:origin x="0" y="1927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Lst>
  </p:outlineViewPr>
  <p:notesTextViewPr>
    <p:cViewPr>
      <p:scale>
        <a:sx n="100" d="100"/>
        <a:sy n="100" d="100"/>
      </p:scale>
      <p:origin x="0" y="0"/>
    </p:cViewPr>
  </p:notesTextViewPr>
  <p:sorterViewPr>
    <p:cViewPr>
      <p:scale>
        <a:sx n="66" d="100"/>
        <a:sy n="66" d="100"/>
      </p:scale>
      <p:origin x="0" y="1990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_rels/viewProps.xml.rels><?xml version="1.0" encoding="UTF-8" standalone="yes"?>
<Relationships xmlns="http://schemas.openxmlformats.org/package/2006/relationships"><Relationship Id="rId26" Type="http://schemas.openxmlformats.org/officeDocument/2006/relationships/slide" Target="slides/slide34.xml"/><Relationship Id="rId21" Type="http://schemas.openxmlformats.org/officeDocument/2006/relationships/slide" Target="slides/slide29.xml"/><Relationship Id="rId42" Type="http://schemas.openxmlformats.org/officeDocument/2006/relationships/slide" Target="slides/slide63.xml"/><Relationship Id="rId47" Type="http://schemas.openxmlformats.org/officeDocument/2006/relationships/slide" Target="slides/slide68.xml"/><Relationship Id="rId63" Type="http://schemas.openxmlformats.org/officeDocument/2006/relationships/slide" Target="slides/slide153.xml"/><Relationship Id="rId68" Type="http://schemas.openxmlformats.org/officeDocument/2006/relationships/slide" Target="slides/slide171.xml"/><Relationship Id="rId16" Type="http://schemas.openxmlformats.org/officeDocument/2006/relationships/slide" Target="slides/slide23.xml"/><Relationship Id="rId11" Type="http://schemas.openxmlformats.org/officeDocument/2006/relationships/slide" Target="slides/slide12.xml"/><Relationship Id="rId24" Type="http://schemas.openxmlformats.org/officeDocument/2006/relationships/slide" Target="slides/slide32.xml"/><Relationship Id="rId32" Type="http://schemas.openxmlformats.org/officeDocument/2006/relationships/slide" Target="slides/slide50.xml"/><Relationship Id="rId37" Type="http://schemas.openxmlformats.org/officeDocument/2006/relationships/slide" Target="slides/slide58.xml"/><Relationship Id="rId40" Type="http://schemas.openxmlformats.org/officeDocument/2006/relationships/slide" Target="slides/slide61.xml"/><Relationship Id="rId45" Type="http://schemas.openxmlformats.org/officeDocument/2006/relationships/slide" Target="slides/slide66.xml"/><Relationship Id="rId53" Type="http://schemas.openxmlformats.org/officeDocument/2006/relationships/slide" Target="slides/slide75.xml"/><Relationship Id="rId58" Type="http://schemas.openxmlformats.org/officeDocument/2006/relationships/slide" Target="slides/slide133.xml"/><Relationship Id="rId66" Type="http://schemas.openxmlformats.org/officeDocument/2006/relationships/slide" Target="slides/slide167.xml"/><Relationship Id="rId74" Type="http://schemas.openxmlformats.org/officeDocument/2006/relationships/slide" Target="slides/slide212.xml"/><Relationship Id="rId5" Type="http://schemas.openxmlformats.org/officeDocument/2006/relationships/slide" Target="slides/slide5.xml"/><Relationship Id="rId61" Type="http://schemas.openxmlformats.org/officeDocument/2006/relationships/slide" Target="slides/slide151.xml"/><Relationship Id="rId19" Type="http://schemas.openxmlformats.org/officeDocument/2006/relationships/slide" Target="slides/slide26.xml"/><Relationship Id="rId14" Type="http://schemas.openxmlformats.org/officeDocument/2006/relationships/slide" Target="slides/slide21.xml"/><Relationship Id="rId22" Type="http://schemas.openxmlformats.org/officeDocument/2006/relationships/slide" Target="slides/slide30.xml"/><Relationship Id="rId27" Type="http://schemas.openxmlformats.org/officeDocument/2006/relationships/slide" Target="slides/slide35.xml"/><Relationship Id="rId30" Type="http://schemas.openxmlformats.org/officeDocument/2006/relationships/slide" Target="slides/slide48.xml"/><Relationship Id="rId35" Type="http://schemas.openxmlformats.org/officeDocument/2006/relationships/slide" Target="slides/slide55.xml"/><Relationship Id="rId43" Type="http://schemas.openxmlformats.org/officeDocument/2006/relationships/slide" Target="slides/slide64.xml"/><Relationship Id="rId48" Type="http://schemas.openxmlformats.org/officeDocument/2006/relationships/slide" Target="slides/slide69.xml"/><Relationship Id="rId56" Type="http://schemas.openxmlformats.org/officeDocument/2006/relationships/slide" Target="slides/slide129.xml"/><Relationship Id="rId64" Type="http://schemas.openxmlformats.org/officeDocument/2006/relationships/slide" Target="slides/slide154.xml"/><Relationship Id="rId69" Type="http://schemas.openxmlformats.org/officeDocument/2006/relationships/slide" Target="slides/slide172.xml"/><Relationship Id="rId77" Type="http://schemas.openxmlformats.org/officeDocument/2006/relationships/slide" Target="slides/slide215.xml"/><Relationship Id="rId8" Type="http://schemas.openxmlformats.org/officeDocument/2006/relationships/slide" Target="slides/slide9.xml"/><Relationship Id="rId51" Type="http://schemas.openxmlformats.org/officeDocument/2006/relationships/slide" Target="slides/slide73.xml"/><Relationship Id="rId72" Type="http://schemas.openxmlformats.org/officeDocument/2006/relationships/slide" Target="slides/slide192.xml"/><Relationship Id="rId3" Type="http://schemas.openxmlformats.org/officeDocument/2006/relationships/slide" Target="slides/slide3.xml"/><Relationship Id="rId12" Type="http://schemas.openxmlformats.org/officeDocument/2006/relationships/slide" Target="slides/slide19.xml"/><Relationship Id="rId17" Type="http://schemas.openxmlformats.org/officeDocument/2006/relationships/slide" Target="slides/slide24.xml"/><Relationship Id="rId25" Type="http://schemas.openxmlformats.org/officeDocument/2006/relationships/slide" Target="slides/slide33.xml"/><Relationship Id="rId33" Type="http://schemas.openxmlformats.org/officeDocument/2006/relationships/slide" Target="slides/slide51.xml"/><Relationship Id="rId38" Type="http://schemas.openxmlformats.org/officeDocument/2006/relationships/slide" Target="slides/slide59.xml"/><Relationship Id="rId46" Type="http://schemas.openxmlformats.org/officeDocument/2006/relationships/slide" Target="slides/slide67.xml"/><Relationship Id="rId59" Type="http://schemas.openxmlformats.org/officeDocument/2006/relationships/slide" Target="slides/slide134.xml"/><Relationship Id="rId67" Type="http://schemas.openxmlformats.org/officeDocument/2006/relationships/slide" Target="slides/slide168.xml"/><Relationship Id="rId20" Type="http://schemas.openxmlformats.org/officeDocument/2006/relationships/slide" Target="slides/slide28.xml"/><Relationship Id="rId41" Type="http://schemas.openxmlformats.org/officeDocument/2006/relationships/slide" Target="slides/slide62.xml"/><Relationship Id="rId54" Type="http://schemas.openxmlformats.org/officeDocument/2006/relationships/slide" Target="slides/slide86.xml"/><Relationship Id="rId62" Type="http://schemas.openxmlformats.org/officeDocument/2006/relationships/slide" Target="slides/slide152.xml"/><Relationship Id="rId70" Type="http://schemas.openxmlformats.org/officeDocument/2006/relationships/slide" Target="slides/slide173.xml"/><Relationship Id="rId75" Type="http://schemas.openxmlformats.org/officeDocument/2006/relationships/slide" Target="slides/slide213.xml"/><Relationship Id="rId1" Type="http://schemas.openxmlformats.org/officeDocument/2006/relationships/slide" Target="slides/slide1.xml"/><Relationship Id="rId6" Type="http://schemas.openxmlformats.org/officeDocument/2006/relationships/slide" Target="slides/slide7.xml"/><Relationship Id="rId15" Type="http://schemas.openxmlformats.org/officeDocument/2006/relationships/slide" Target="slides/slide22.xml"/><Relationship Id="rId23" Type="http://schemas.openxmlformats.org/officeDocument/2006/relationships/slide" Target="slides/slide31.xml"/><Relationship Id="rId28" Type="http://schemas.openxmlformats.org/officeDocument/2006/relationships/slide" Target="slides/slide36.xml"/><Relationship Id="rId36" Type="http://schemas.openxmlformats.org/officeDocument/2006/relationships/slide" Target="slides/slide57.xml"/><Relationship Id="rId49" Type="http://schemas.openxmlformats.org/officeDocument/2006/relationships/slide" Target="slides/slide71.xml"/><Relationship Id="rId57" Type="http://schemas.openxmlformats.org/officeDocument/2006/relationships/slide" Target="slides/slide130.xml"/><Relationship Id="rId10" Type="http://schemas.openxmlformats.org/officeDocument/2006/relationships/slide" Target="slides/slide11.xml"/><Relationship Id="rId31" Type="http://schemas.openxmlformats.org/officeDocument/2006/relationships/slide" Target="slides/slide49.xml"/><Relationship Id="rId44" Type="http://schemas.openxmlformats.org/officeDocument/2006/relationships/slide" Target="slides/slide65.xml"/><Relationship Id="rId52" Type="http://schemas.openxmlformats.org/officeDocument/2006/relationships/slide" Target="slides/slide74.xml"/><Relationship Id="rId60" Type="http://schemas.openxmlformats.org/officeDocument/2006/relationships/slide" Target="slides/slide147.xml"/><Relationship Id="rId65" Type="http://schemas.openxmlformats.org/officeDocument/2006/relationships/slide" Target="slides/slide156.xml"/><Relationship Id="rId73" Type="http://schemas.openxmlformats.org/officeDocument/2006/relationships/slide" Target="slides/slide203.xml"/><Relationship Id="rId78" Type="http://schemas.openxmlformats.org/officeDocument/2006/relationships/slide" Target="slides/slide216.xml"/><Relationship Id="rId4" Type="http://schemas.openxmlformats.org/officeDocument/2006/relationships/slide" Target="slides/slide4.xml"/><Relationship Id="rId9" Type="http://schemas.openxmlformats.org/officeDocument/2006/relationships/slide" Target="slides/slide10.xml"/><Relationship Id="rId13" Type="http://schemas.openxmlformats.org/officeDocument/2006/relationships/slide" Target="slides/slide20.xml"/><Relationship Id="rId18" Type="http://schemas.openxmlformats.org/officeDocument/2006/relationships/slide" Target="slides/slide25.xml"/><Relationship Id="rId39" Type="http://schemas.openxmlformats.org/officeDocument/2006/relationships/slide" Target="slides/slide60.xml"/><Relationship Id="rId34" Type="http://schemas.openxmlformats.org/officeDocument/2006/relationships/slide" Target="slides/slide52.xml"/><Relationship Id="rId50" Type="http://schemas.openxmlformats.org/officeDocument/2006/relationships/slide" Target="slides/slide72.xml"/><Relationship Id="rId55" Type="http://schemas.openxmlformats.org/officeDocument/2006/relationships/slide" Target="slides/slide128.xml"/><Relationship Id="rId76" Type="http://schemas.openxmlformats.org/officeDocument/2006/relationships/slide" Target="slides/slide214.xml"/><Relationship Id="rId7" Type="http://schemas.openxmlformats.org/officeDocument/2006/relationships/slide" Target="slides/slide8.xml"/><Relationship Id="rId71" Type="http://schemas.openxmlformats.org/officeDocument/2006/relationships/slide" Target="slides/slide191.xml"/><Relationship Id="rId2" Type="http://schemas.openxmlformats.org/officeDocument/2006/relationships/slide" Target="slides/slide2.xml"/><Relationship Id="rId29" Type="http://schemas.openxmlformats.org/officeDocument/2006/relationships/slide" Target="slides/slide4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D024CE-FED7-4CAF-B014-1AEB15FEF569}" type="datetimeFigureOut">
              <a:rPr lang="zh-CN" altLang="en-US" smtClean="0"/>
              <a:t>2020-11-26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18E524-6107-49F4-BCBD-7FD22F73C49E}" type="slidenum">
              <a:rPr lang="zh-CN" altLang="en-US" smtClean="0"/>
              <a:t>‹#›</a:t>
            </a:fld>
            <a:endParaRPr lang="zh-CN" altLang="en-US"/>
          </a:p>
        </p:txBody>
      </p:sp>
    </p:spTree>
    <p:extLst>
      <p:ext uri="{BB962C8B-B14F-4D97-AF65-F5344CB8AC3E}">
        <p14:creationId xmlns:p14="http://schemas.microsoft.com/office/powerpoint/2010/main" val="1222265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E524-6107-49F4-BCBD-7FD22F73C49E}" type="slidenum">
              <a:rPr lang="zh-CN" altLang="en-US" smtClean="0"/>
              <a:t>54</a:t>
            </a:fld>
            <a:endParaRPr lang="zh-CN" altLang="en-US"/>
          </a:p>
        </p:txBody>
      </p:sp>
    </p:spTree>
    <p:extLst>
      <p:ext uri="{BB962C8B-B14F-4D97-AF65-F5344CB8AC3E}">
        <p14:creationId xmlns:p14="http://schemas.microsoft.com/office/powerpoint/2010/main" val="23899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E524-6107-49F4-BCBD-7FD22F73C49E}" type="slidenum">
              <a:rPr lang="zh-CN" altLang="en-US" smtClean="0"/>
              <a:t>143</a:t>
            </a:fld>
            <a:endParaRPr lang="zh-CN" altLang="en-US"/>
          </a:p>
        </p:txBody>
      </p:sp>
    </p:spTree>
    <p:extLst>
      <p:ext uri="{BB962C8B-B14F-4D97-AF65-F5344CB8AC3E}">
        <p14:creationId xmlns:p14="http://schemas.microsoft.com/office/powerpoint/2010/main" val="972188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318E524-6107-49F4-BCBD-7FD22F73C49E}" type="slidenum">
              <a:rPr lang="zh-CN" altLang="en-US" smtClean="0"/>
              <a:t>191</a:t>
            </a:fld>
            <a:endParaRPr lang="zh-CN" altLang="en-US"/>
          </a:p>
        </p:txBody>
      </p:sp>
    </p:spTree>
    <p:extLst>
      <p:ext uri="{BB962C8B-B14F-4D97-AF65-F5344CB8AC3E}">
        <p14:creationId xmlns:p14="http://schemas.microsoft.com/office/powerpoint/2010/main" val="30712211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defRPr/>
            </a:pPr>
            <a:endParaRPr lang="zh-CN" altLang="zh-CN" sz="2400">
              <a:latin typeface="Verdana" pitchFamily="34" charset="0"/>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xfrm>
            <a:off x="6553200" y="6248400"/>
            <a:ext cx="1905000" cy="457200"/>
          </a:xfrm>
        </p:spPr>
        <p:txBody>
          <a:bodyPr/>
          <a:lstStyle>
            <a:lvl1pPr>
              <a:defRPr/>
            </a:lvl1pPr>
          </a:lstStyle>
          <a:p>
            <a:pPr>
              <a:defRPr/>
            </a:pPr>
            <a:fld id="{B9993821-34BC-4C0D-AA27-1E295AC206C1}" type="slidenum">
              <a:rPr lang="en-US" altLang="zh-CN"/>
              <a:pPr>
                <a:defRPr/>
              </a:pPr>
              <a:t>‹#›</a:t>
            </a:fld>
            <a:endParaRPr lang="en-US" altLang="zh-CN"/>
          </a:p>
        </p:txBody>
      </p:sp>
    </p:spTree>
    <p:extLst>
      <p:ext uri="{BB962C8B-B14F-4D97-AF65-F5344CB8AC3E}">
        <p14:creationId xmlns:p14="http://schemas.microsoft.com/office/powerpoint/2010/main" val="405972494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1A0A4E5A-32FD-46E7-A47D-190F821E354F}" type="slidenum">
              <a:rPr lang="en-US" altLang="zh-CN"/>
              <a:pPr>
                <a:defRPr/>
              </a:pPr>
              <a:t>‹#›</a:t>
            </a:fld>
            <a:endParaRPr lang="en-US" altLang="zh-CN"/>
          </a:p>
        </p:txBody>
      </p:sp>
    </p:spTree>
    <p:extLst>
      <p:ext uri="{BB962C8B-B14F-4D97-AF65-F5344CB8AC3E}">
        <p14:creationId xmlns:p14="http://schemas.microsoft.com/office/powerpoint/2010/main" val="248782243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970588" cy="5362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44CA81C4-4251-4A85-839B-301CCC9F9F3B}" type="slidenum">
              <a:rPr lang="en-US" altLang="zh-CN"/>
              <a:pPr>
                <a:defRPr/>
              </a:pPr>
              <a:t>‹#›</a:t>
            </a:fld>
            <a:endParaRPr lang="en-US" altLang="zh-CN"/>
          </a:p>
        </p:txBody>
      </p:sp>
    </p:spTree>
    <p:extLst>
      <p:ext uri="{BB962C8B-B14F-4D97-AF65-F5344CB8AC3E}">
        <p14:creationId xmlns:p14="http://schemas.microsoft.com/office/powerpoint/2010/main" val="39405188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92650" y="16287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92650" y="39528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9"/>
          <p:cNvSpPr>
            <a:spLocks noGrp="1" noChangeArrowheads="1"/>
          </p:cNvSpPr>
          <p:nvPr>
            <p:ph type="sldNum" sz="quarter" idx="12"/>
          </p:nvPr>
        </p:nvSpPr>
        <p:spPr>
          <a:ln/>
        </p:spPr>
        <p:txBody>
          <a:bodyPr/>
          <a:lstStyle>
            <a:lvl1pPr>
              <a:defRPr/>
            </a:lvl1pPr>
          </a:lstStyle>
          <a:p>
            <a:pPr>
              <a:defRPr/>
            </a:pPr>
            <a:fld id="{963F6F6C-D150-4ACA-9A8F-1BF7AF2243EF}" type="slidenum">
              <a:rPr lang="en-US" altLang="zh-CN"/>
              <a:pPr>
                <a:defRPr/>
              </a:pPr>
              <a:t>‹#›</a:t>
            </a:fld>
            <a:endParaRPr lang="en-US" altLang="zh-CN"/>
          </a:p>
        </p:txBody>
      </p:sp>
    </p:spTree>
    <p:extLst>
      <p:ext uri="{BB962C8B-B14F-4D97-AF65-F5344CB8AC3E}">
        <p14:creationId xmlns:p14="http://schemas.microsoft.com/office/powerpoint/2010/main" val="11885314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1A627326-4484-498E-BC00-5B2D291B89CA}" type="slidenum">
              <a:rPr lang="en-US" altLang="zh-CN"/>
              <a:pPr>
                <a:defRPr/>
              </a:pPr>
              <a:t>‹#›</a:t>
            </a:fld>
            <a:endParaRPr lang="en-US" altLang="zh-CN"/>
          </a:p>
        </p:txBody>
      </p:sp>
    </p:spTree>
    <p:extLst>
      <p:ext uri="{BB962C8B-B14F-4D97-AF65-F5344CB8AC3E}">
        <p14:creationId xmlns:p14="http://schemas.microsoft.com/office/powerpoint/2010/main" val="3853031430"/>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表格占位符 2"/>
          <p:cNvSpPr>
            <a:spLocks noGrp="1"/>
          </p:cNvSpPr>
          <p:nvPr>
            <p:ph type="tbl" idx="1"/>
          </p:nvPr>
        </p:nvSpPr>
        <p:spPr>
          <a:xfrm>
            <a:off x="539750" y="1628775"/>
            <a:ext cx="8153400" cy="4495800"/>
          </a:xfrm>
        </p:spPr>
        <p:txBody>
          <a:bodyPr/>
          <a:lstStyle/>
          <a:p>
            <a:pPr lvl="0"/>
            <a:endParaRPr lang="zh-CN" altLang="en-US" noProof="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B92C1C26-0617-44DC-92FC-8C6475A8F80E}" type="slidenum">
              <a:rPr lang="en-US" altLang="zh-CN"/>
              <a:pPr>
                <a:defRPr/>
              </a:pPr>
              <a:t>‹#›</a:t>
            </a:fld>
            <a:endParaRPr lang="en-US" altLang="zh-CN"/>
          </a:p>
        </p:txBody>
      </p:sp>
    </p:spTree>
    <p:extLst>
      <p:ext uri="{BB962C8B-B14F-4D97-AF65-F5344CB8AC3E}">
        <p14:creationId xmlns:p14="http://schemas.microsoft.com/office/powerpoint/2010/main" val="93759951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81EE9298-F5A0-48A2-8E0B-E8F0663F84BF}" type="slidenum">
              <a:rPr lang="en-US" altLang="zh-CN"/>
              <a:pPr>
                <a:defRPr/>
              </a:pPr>
              <a:t>‹#›</a:t>
            </a:fld>
            <a:endParaRPr lang="en-US" altLang="zh-CN"/>
          </a:p>
        </p:txBody>
      </p:sp>
    </p:spTree>
    <p:extLst>
      <p:ext uri="{BB962C8B-B14F-4D97-AF65-F5344CB8AC3E}">
        <p14:creationId xmlns:p14="http://schemas.microsoft.com/office/powerpoint/2010/main" val="397659428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FA5F2BEE-D323-4C25-BA62-8A70E2DFC8F9}" type="slidenum">
              <a:rPr lang="en-US" altLang="zh-CN"/>
              <a:pPr>
                <a:defRPr/>
              </a:pPr>
              <a:t>‹#›</a:t>
            </a:fld>
            <a:endParaRPr lang="en-US" altLang="zh-CN"/>
          </a:p>
        </p:txBody>
      </p:sp>
    </p:spTree>
    <p:extLst>
      <p:ext uri="{BB962C8B-B14F-4D97-AF65-F5344CB8AC3E}">
        <p14:creationId xmlns:p14="http://schemas.microsoft.com/office/powerpoint/2010/main" val="427569827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65E4FCEB-227A-4D20-9D1F-0EAED3BE62DD}" type="slidenum">
              <a:rPr lang="en-US" altLang="zh-CN"/>
              <a:pPr>
                <a:defRPr/>
              </a:pPr>
              <a:t>‹#›</a:t>
            </a:fld>
            <a:endParaRPr lang="en-US" altLang="zh-CN"/>
          </a:p>
        </p:txBody>
      </p:sp>
    </p:spTree>
    <p:extLst>
      <p:ext uri="{BB962C8B-B14F-4D97-AF65-F5344CB8AC3E}">
        <p14:creationId xmlns:p14="http://schemas.microsoft.com/office/powerpoint/2010/main" val="219916417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a:ln/>
        </p:spPr>
        <p:txBody>
          <a:bodyPr/>
          <a:lstStyle>
            <a:lvl1pPr>
              <a:defRPr/>
            </a:lvl1pPr>
          </a:lstStyle>
          <a:p>
            <a:pPr>
              <a:defRPr/>
            </a:pPr>
            <a:fld id="{4920CBF4-C218-45F8-B3BC-EC7B4D89E3C8}" type="slidenum">
              <a:rPr lang="en-US" altLang="zh-CN"/>
              <a:pPr>
                <a:defRPr/>
              </a:pPr>
              <a:t>‹#›</a:t>
            </a:fld>
            <a:endParaRPr lang="en-US" altLang="zh-CN"/>
          </a:p>
        </p:txBody>
      </p:sp>
    </p:spTree>
    <p:extLst>
      <p:ext uri="{BB962C8B-B14F-4D97-AF65-F5344CB8AC3E}">
        <p14:creationId xmlns:p14="http://schemas.microsoft.com/office/powerpoint/2010/main" val="212736377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a:ln/>
        </p:spPr>
        <p:txBody>
          <a:bodyPr/>
          <a:lstStyle>
            <a:lvl1pPr>
              <a:defRPr/>
            </a:lvl1pPr>
          </a:lstStyle>
          <a:p>
            <a:pPr>
              <a:defRPr/>
            </a:pPr>
            <a:fld id="{37A9A7A4-E0BC-4281-B4D6-04EB8C520B47}" type="slidenum">
              <a:rPr lang="en-US" altLang="zh-CN"/>
              <a:pPr>
                <a:defRPr/>
              </a:pPr>
              <a:t>‹#›</a:t>
            </a:fld>
            <a:endParaRPr lang="en-US" altLang="zh-CN"/>
          </a:p>
        </p:txBody>
      </p:sp>
    </p:spTree>
    <p:extLst>
      <p:ext uri="{BB962C8B-B14F-4D97-AF65-F5344CB8AC3E}">
        <p14:creationId xmlns:p14="http://schemas.microsoft.com/office/powerpoint/2010/main" val="24849089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a:ln/>
        </p:spPr>
        <p:txBody>
          <a:bodyPr/>
          <a:lstStyle>
            <a:lvl1pPr>
              <a:defRPr/>
            </a:lvl1pPr>
          </a:lstStyle>
          <a:p>
            <a:pPr>
              <a:defRPr/>
            </a:pPr>
            <a:fld id="{0FEB9175-4285-495F-930B-323EE1716586}" type="slidenum">
              <a:rPr lang="en-US" altLang="zh-CN"/>
              <a:pPr>
                <a:defRPr/>
              </a:pPr>
              <a:t>‹#›</a:t>
            </a:fld>
            <a:endParaRPr lang="en-US" altLang="zh-CN"/>
          </a:p>
        </p:txBody>
      </p:sp>
    </p:spTree>
    <p:extLst>
      <p:ext uri="{BB962C8B-B14F-4D97-AF65-F5344CB8AC3E}">
        <p14:creationId xmlns:p14="http://schemas.microsoft.com/office/powerpoint/2010/main" val="2163950144"/>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D706C7DB-A23E-4142-A6EF-85D02E9A4956}" type="slidenum">
              <a:rPr lang="en-US" altLang="zh-CN"/>
              <a:pPr>
                <a:defRPr/>
              </a:pPr>
              <a:t>‹#›</a:t>
            </a:fld>
            <a:endParaRPr lang="en-US" altLang="zh-CN"/>
          </a:p>
        </p:txBody>
      </p:sp>
    </p:spTree>
    <p:extLst>
      <p:ext uri="{BB962C8B-B14F-4D97-AF65-F5344CB8AC3E}">
        <p14:creationId xmlns:p14="http://schemas.microsoft.com/office/powerpoint/2010/main" val="368952049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4C5890FD-24DF-4872-B3DC-13AEC913DFE4}" type="slidenum">
              <a:rPr lang="en-US" altLang="zh-CN"/>
              <a:pPr>
                <a:defRPr/>
              </a:pPr>
              <a:t>‹#›</a:t>
            </a:fld>
            <a:endParaRPr lang="en-US" altLang="zh-CN"/>
          </a:p>
        </p:txBody>
      </p:sp>
    </p:spTree>
    <p:extLst>
      <p:ext uri="{BB962C8B-B14F-4D97-AF65-F5344CB8AC3E}">
        <p14:creationId xmlns:p14="http://schemas.microsoft.com/office/powerpoint/2010/main" val="391897692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5"/>
          <p:cNvSpPr>
            <a:spLocks noGrp="1" noChangeArrowheads="1"/>
          </p:cNvSpPr>
          <p:nvPr>
            <p:ph type="title"/>
          </p:nvPr>
        </p:nvSpPr>
        <p:spPr bwMode="auto">
          <a:xfrm>
            <a:off x="533400" y="762000"/>
            <a:ext cx="8162925"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7" name="Rectangle 66"/>
          <p:cNvSpPr>
            <a:spLocks noGrp="1" noChangeArrowheads="1"/>
          </p:cNvSpPr>
          <p:nvPr>
            <p:ph type="body" idx="1"/>
          </p:nvPr>
        </p:nvSpPr>
        <p:spPr bwMode="auto">
          <a:xfrm>
            <a:off x="539750" y="1628775"/>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a:defRPr/>
            </a:pPr>
            <a:endParaRPr lang="en-US" altLang="zh-CN"/>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a:defRPr/>
            </a:pPr>
            <a:endParaRPr lang="en-US" altLang="zh-CN"/>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a:defRPr/>
            </a:pPr>
            <a:fld id="{75041965-C722-4BF5-8C39-29CAF31E275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141"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 id="2147484138" r:id="rId12"/>
    <p:sldLayoutId id="2147484139" r:id="rId13"/>
    <p:sldLayoutId id="2147484140" r:id="rId14"/>
  </p:sldLayoutIdLst>
  <p:transition>
    <p:fade/>
  </p:transition>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8.xml"/><Relationship Id="rId3" Type="http://schemas.openxmlformats.org/officeDocument/2006/relationships/slide" Target="slide19.xml"/><Relationship Id="rId7" Type="http://schemas.openxmlformats.org/officeDocument/2006/relationships/slide" Target="slide71.xml"/><Relationship Id="rId12" Type="http://schemas.openxmlformats.org/officeDocument/2006/relationships/slide" Target="slide213.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5.xml"/><Relationship Id="rId11" Type="http://schemas.openxmlformats.org/officeDocument/2006/relationships/slide" Target="slide212.xml"/><Relationship Id="rId5" Type="http://schemas.openxmlformats.org/officeDocument/2006/relationships/slide" Target="slide47.xml"/><Relationship Id="rId10" Type="http://schemas.openxmlformats.org/officeDocument/2006/relationships/slide" Target="slide167.xml"/><Relationship Id="rId4" Type="http://schemas.openxmlformats.org/officeDocument/2006/relationships/slide" Target="slide28.xml"/><Relationship Id="rId9" Type="http://schemas.openxmlformats.org/officeDocument/2006/relationships/slide" Target="slide15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image" Target="../media/image18.png"/></Relationships>
</file>

<file path=ppt/slides/_rels/slide128.xml.rels><?xml version="1.0" encoding="UTF-8" standalone="yes"?>
<Relationships xmlns="http://schemas.openxmlformats.org/package/2006/relationships"><Relationship Id="rId3" Type="http://schemas.openxmlformats.org/officeDocument/2006/relationships/slide" Target="slide133.xml"/><Relationship Id="rId2" Type="http://schemas.openxmlformats.org/officeDocument/2006/relationships/slide" Target="slide12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147.xml"/></Relationships>
</file>

<file path=ppt/slides/_rels/slide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28.xml"/><Relationship Id="rId4" Type="http://schemas.openxmlformats.org/officeDocument/2006/relationships/image" Target="../media/image21.png"/></Relationships>
</file>

<file path=ppt/slides/_rels/slide1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28.xml"/><Relationship Id="rId4" Type="http://schemas.openxmlformats.org/officeDocument/2006/relationships/image" Target="../media/image24.png"/></Relationships>
</file>

<file path=ppt/slides/_rels/slide1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28.xml"/><Relationship Id="rId4" Type="http://schemas.openxmlformats.org/officeDocument/2006/relationships/image" Target="../media/image27.png"/></Relationships>
</file>

<file path=ppt/slides/_rels/slide1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slide" Target="slide128.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slide" Target="slide128.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slide" Target="slide128.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2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slide" Target="slide156.xml"/><Relationship Id="rId2" Type="http://schemas.openxmlformats.org/officeDocument/2006/relationships/slide" Target="slide15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xml"/></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31.png"/><Relationship Id="rId7" Type="http://schemas.openxmlformats.org/officeDocument/2006/relationships/slide" Target="slide151.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5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slide" Target="slide151.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slide" Target="slide171.xml"/><Relationship Id="rId7" Type="http://schemas.openxmlformats.org/officeDocument/2006/relationships/image" Target="../media/image1.png"/><Relationship Id="rId2" Type="http://schemas.openxmlformats.org/officeDocument/2006/relationships/slide" Target="slide158.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03.xml"/><Relationship Id="rId4" Type="http://schemas.openxmlformats.org/officeDocument/2006/relationships/slide" Target="slide191.xml"/></Relationships>
</file>

<file path=ppt/slides/_rels/slide1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slide" Target="slide167.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slide" Target="slide167.xml"/><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2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xml"/></Relationships>
</file>

<file path=ppt/slides/_rels/slide1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slide" Target="slide167.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167.xml"/></Relationships>
</file>

<file path=ppt/slides/_rels/slide1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slide" Target="slide167.xml"/><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7.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slide" Target="slide216.xml"/><Relationship Id="rId2" Type="http://schemas.openxmlformats.org/officeDocument/2006/relationships/slide" Target="slide21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xml"/></Relationships>
</file>

<file path=ppt/slides/_rels/slide2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3.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3.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3.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3.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3.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slide" Target="slide33.xml"/><Relationship Id="rId7" Type="http://schemas.openxmlformats.org/officeDocument/2006/relationships/image" Target="../media/image1.png"/><Relationship Id="rId2" Type="http://schemas.openxmlformats.org/officeDocument/2006/relationships/slide" Target="slide29.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42.xml"/><Relationship Id="rId4" Type="http://schemas.openxmlformats.org/officeDocument/2006/relationships/slide" Target="slide39.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8.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28.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image" Target="../media/image12.wmf"/></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2.bin"/><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8625"/>
            <a:ext cx="8858250" cy="1217613"/>
          </a:xfrm>
          <a:effectLst/>
        </p:spPr>
        <p:txBody>
          <a:bodyPr anchor="ctr"/>
          <a:lstStyle/>
          <a:p>
            <a:pPr eaLnBrk="1" hangingPunct="1">
              <a:defRPr/>
            </a:pPr>
            <a:r>
              <a:rPr lang="zh-CN" altLang="zh-CN" dirty="0">
                <a:solidFill>
                  <a:srgbClr val="800000"/>
                </a:solidFill>
                <a:effectLst>
                  <a:outerShdw blurRad="38100" dist="38100" dir="2700000" algn="tl">
                    <a:srgbClr val="000000"/>
                  </a:outerShdw>
                </a:effectLst>
                <a:latin typeface="Arial" charset="0"/>
                <a:ea typeface="黑体" pitchFamily="2" charset="-122"/>
              </a:rPr>
              <a:t>第</a:t>
            </a:r>
            <a:r>
              <a:rPr lang="en-US" altLang="zh-CN" dirty="0">
                <a:solidFill>
                  <a:srgbClr val="800000"/>
                </a:solidFill>
                <a:effectLst>
                  <a:outerShdw blurRad="38100" dist="38100" dir="2700000" algn="tl">
                    <a:srgbClr val="000000"/>
                  </a:outerShdw>
                </a:effectLst>
                <a:latin typeface="Arial" charset="0"/>
                <a:ea typeface="黑体" pitchFamily="2" charset="-122"/>
              </a:rPr>
              <a:t>7</a:t>
            </a:r>
            <a:r>
              <a:rPr lang="zh-CN" altLang="zh-CN" dirty="0">
                <a:solidFill>
                  <a:srgbClr val="800000"/>
                </a:solidFill>
                <a:effectLst>
                  <a:outerShdw blurRad="38100" dist="38100" dir="2700000" algn="tl">
                    <a:srgbClr val="000000"/>
                  </a:outerShdw>
                </a:effectLst>
                <a:latin typeface="Arial" charset="0"/>
                <a:ea typeface="黑体" pitchFamily="2" charset="-122"/>
              </a:rPr>
              <a:t>章 用函数实现模块化程序设计</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3075" name="Rectangle 3"/>
          <p:cNvSpPr>
            <a:spLocks noGrp="1" noChangeArrowheads="1"/>
          </p:cNvSpPr>
          <p:nvPr>
            <p:ph type="body" idx="1"/>
          </p:nvPr>
        </p:nvSpPr>
        <p:spPr>
          <a:xfrm>
            <a:off x="428625" y="1643063"/>
            <a:ext cx="8501063" cy="4786312"/>
          </a:xfrm>
        </p:spPr>
        <p:txBody>
          <a:bodyPr/>
          <a:lstStyle/>
          <a:p>
            <a:pPr eaLnBrk="1" hangingPunct="1">
              <a:lnSpc>
                <a:spcPts val="3000"/>
              </a:lnSpc>
              <a:spcBef>
                <a:spcPct val="50000"/>
              </a:spcBef>
              <a:buFont typeface="Wingdings" pitchFamily="2" charset="2"/>
              <a:buNone/>
            </a:pPr>
            <a:r>
              <a:rPr lang="en-US" altLang="zh-CN" sz="2800" dirty="0">
                <a:hlinkClick r:id="rId2" action="ppaction://hlinksldjump"/>
              </a:rPr>
              <a:t>7.1</a:t>
            </a:r>
            <a:r>
              <a:rPr lang="zh-CN" altLang="zh-CN" sz="2800" dirty="0">
                <a:hlinkClick r:id="rId2" action="ppaction://hlinksldjump"/>
              </a:rPr>
              <a:t>为什么要用函数</a:t>
            </a:r>
            <a:r>
              <a:rPr lang="en-US" altLang="zh-CN" sz="2800" dirty="0"/>
              <a:t>          </a:t>
            </a:r>
            <a:r>
              <a:rPr lang="en-US" altLang="zh-CN" sz="2800" dirty="0">
                <a:hlinkClick r:id="rId3" action="ppaction://hlinksldjump"/>
              </a:rPr>
              <a:t>7.2</a:t>
            </a:r>
            <a:r>
              <a:rPr lang="zh-CN" altLang="zh-CN" sz="2800" dirty="0">
                <a:hlinkClick r:id="rId3" action="ppaction://hlinksldjump"/>
              </a:rPr>
              <a:t>怎样定义函数</a:t>
            </a:r>
            <a:endParaRPr lang="en-US" altLang="zh-CN" sz="2800" dirty="0"/>
          </a:p>
          <a:p>
            <a:pPr eaLnBrk="1" hangingPunct="1">
              <a:lnSpc>
                <a:spcPts val="3000"/>
              </a:lnSpc>
              <a:spcBef>
                <a:spcPct val="50000"/>
              </a:spcBef>
              <a:buFont typeface="Wingdings" pitchFamily="2" charset="2"/>
              <a:buNone/>
            </a:pPr>
            <a:r>
              <a:rPr lang="en-US" altLang="zh-CN" sz="2800" dirty="0">
                <a:hlinkClick r:id="rId4" action="ppaction://hlinksldjump"/>
              </a:rPr>
              <a:t>7.3</a:t>
            </a:r>
            <a:r>
              <a:rPr lang="zh-CN" altLang="zh-CN" sz="2800" dirty="0">
                <a:hlinkClick r:id="rId4" action="ppaction://hlinksldjump"/>
              </a:rPr>
              <a:t>调用函数</a:t>
            </a:r>
            <a:endParaRPr lang="en-US" altLang="zh-CN" sz="2800" dirty="0"/>
          </a:p>
          <a:p>
            <a:pPr eaLnBrk="1" hangingPunct="1">
              <a:lnSpc>
                <a:spcPts val="3000"/>
              </a:lnSpc>
              <a:spcBef>
                <a:spcPct val="50000"/>
              </a:spcBef>
              <a:buFont typeface="Wingdings" pitchFamily="2" charset="2"/>
              <a:buNone/>
            </a:pPr>
            <a:r>
              <a:rPr lang="en-US" altLang="zh-CN" sz="2800" dirty="0">
                <a:hlinkClick r:id="rId5" action="ppaction://hlinksldjump"/>
              </a:rPr>
              <a:t>7.4</a:t>
            </a:r>
            <a:r>
              <a:rPr lang="zh-CN" altLang="zh-CN" sz="2800" dirty="0">
                <a:hlinkClick r:id="rId5" action="ppaction://hlinksldjump"/>
              </a:rPr>
              <a:t>对被调用函数的声明和函数原型</a:t>
            </a:r>
            <a:endParaRPr lang="en-US" altLang="zh-CN" sz="2800" dirty="0"/>
          </a:p>
          <a:p>
            <a:pPr eaLnBrk="1" hangingPunct="1">
              <a:lnSpc>
                <a:spcPts val="3000"/>
              </a:lnSpc>
              <a:spcBef>
                <a:spcPct val="50000"/>
              </a:spcBef>
              <a:buFont typeface="Wingdings" pitchFamily="2" charset="2"/>
              <a:buNone/>
            </a:pPr>
            <a:r>
              <a:rPr lang="en-US" altLang="zh-CN" sz="2800" dirty="0">
                <a:hlinkClick r:id="rId6" action="ppaction://hlinksldjump"/>
              </a:rPr>
              <a:t>7.5</a:t>
            </a:r>
            <a:r>
              <a:rPr lang="zh-CN" altLang="zh-CN" sz="2800" dirty="0">
                <a:hlinkClick r:id="rId6" action="ppaction://hlinksldjump"/>
              </a:rPr>
              <a:t>函数的嵌套调用</a:t>
            </a:r>
            <a:r>
              <a:rPr lang="en-US" altLang="zh-CN" sz="2800" dirty="0"/>
              <a:t>          </a:t>
            </a:r>
            <a:r>
              <a:rPr lang="en-US" altLang="zh-CN" sz="2800" dirty="0">
                <a:hlinkClick r:id="rId7" action="ppaction://hlinksldjump"/>
              </a:rPr>
              <a:t>7.6</a:t>
            </a:r>
            <a:r>
              <a:rPr lang="zh-CN" altLang="zh-CN" sz="2800" dirty="0">
                <a:hlinkClick r:id="rId7" action="ppaction://hlinksldjump"/>
              </a:rPr>
              <a:t>函数的递归调用</a:t>
            </a:r>
            <a:endParaRPr lang="en-US" altLang="zh-CN" sz="2800" dirty="0"/>
          </a:p>
          <a:p>
            <a:pPr eaLnBrk="1" hangingPunct="1">
              <a:lnSpc>
                <a:spcPts val="3000"/>
              </a:lnSpc>
              <a:spcBef>
                <a:spcPct val="50000"/>
              </a:spcBef>
              <a:buFont typeface="Wingdings" pitchFamily="2" charset="2"/>
              <a:buNone/>
            </a:pPr>
            <a:r>
              <a:rPr lang="en-US" altLang="zh-CN" sz="2800" dirty="0">
                <a:hlinkClick r:id="rId8" action="ppaction://hlinksldjump"/>
              </a:rPr>
              <a:t>7.7</a:t>
            </a:r>
            <a:r>
              <a:rPr lang="zh-CN" altLang="zh-CN" sz="2800" dirty="0">
                <a:hlinkClick r:id="rId8" action="ppaction://hlinksldjump"/>
              </a:rPr>
              <a:t>数组作为函数参数</a:t>
            </a:r>
            <a:r>
              <a:rPr lang="en-US" altLang="zh-CN" sz="2800" dirty="0"/>
              <a:t>       </a:t>
            </a:r>
            <a:r>
              <a:rPr lang="en-US" altLang="zh-CN" sz="2800" dirty="0">
                <a:hlinkClick r:id="rId9" action="ppaction://hlinksldjump"/>
              </a:rPr>
              <a:t>7.8</a:t>
            </a:r>
            <a:r>
              <a:rPr lang="zh-CN" altLang="zh-CN" sz="2800" dirty="0">
                <a:hlinkClick r:id="rId9" action="ppaction://hlinksldjump"/>
              </a:rPr>
              <a:t>局部变量和全局变量</a:t>
            </a:r>
            <a:endParaRPr lang="en-US" altLang="zh-CN" sz="2800" dirty="0"/>
          </a:p>
          <a:p>
            <a:pPr eaLnBrk="1" hangingPunct="1">
              <a:lnSpc>
                <a:spcPts val="3000"/>
              </a:lnSpc>
              <a:spcBef>
                <a:spcPct val="50000"/>
              </a:spcBef>
              <a:buFont typeface="Wingdings" pitchFamily="2" charset="2"/>
              <a:buNone/>
            </a:pPr>
            <a:r>
              <a:rPr lang="zh-CN" altLang="en-US" sz="2800" dirty="0">
                <a:hlinkClick r:id="rId10" action="ppaction://hlinksldjump"/>
              </a:rPr>
              <a:t>*</a:t>
            </a:r>
            <a:r>
              <a:rPr lang="en-US" altLang="zh-CN" sz="2800" dirty="0">
                <a:hlinkClick r:id="rId10" action="ppaction://hlinksldjump"/>
              </a:rPr>
              <a:t>7.9</a:t>
            </a:r>
            <a:r>
              <a:rPr lang="zh-CN" altLang="zh-CN" sz="2800" dirty="0">
                <a:hlinkClick r:id="rId10" action="ppaction://hlinksldjump"/>
              </a:rPr>
              <a:t>变量的存储方式和生存期</a:t>
            </a:r>
            <a:endParaRPr lang="en-US" altLang="zh-CN" sz="2800" dirty="0"/>
          </a:p>
          <a:p>
            <a:pPr eaLnBrk="1" hangingPunct="1">
              <a:lnSpc>
                <a:spcPts val="3000"/>
              </a:lnSpc>
              <a:spcBef>
                <a:spcPct val="50000"/>
              </a:spcBef>
              <a:buFont typeface="Wingdings" pitchFamily="2" charset="2"/>
              <a:buNone/>
            </a:pPr>
            <a:r>
              <a:rPr lang="en-US" altLang="zh-CN" sz="2800" dirty="0">
                <a:hlinkClick r:id="rId11" action="ppaction://hlinksldjump"/>
              </a:rPr>
              <a:t>7.10 </a:t>
            </a:r>
            <a:r>
              <a:rPr lang="zh-CN" altLang="zh-CN" sz="2800" dirty="0">
                <a:hlinkClick r:id="rId11" action="ppaction://hlinksldjump"/>
              </a:rPr>
              <a:t>关于变量的声明和定义</a:t>
            </a:r>
            <a:endParaRPr lang="en-US" altLang="zh-CN" sz="2800" dirty="0"/>
          </a:p>
          <a:p>
            <a:pPr eaLnBrk="1" hangingPunct="1">
              <a:lnSpc>
                <a:spcPts val="3000"/>
              </a:lnSpc>
              <a:spcBef>
                <a:spcPct val="50000"/>
              </a:spcBef>
              <a:buFont typeface="Wingdings" pitchFamily="2" charset="2"/>
              <a:buNone/>
            </a:pPr>
            <a:r>
              <a:rPr lang="zh-CN" altLang="en-US" sz="2800" dirty="0">
                <a:hlinkClick r:id="rId12" action="ppaction://hlinksldjump"/>
              </a:rPr>
              <a:t>*</a:t>
            </a:r>
            <a:r>
              <a:rPr lang="en-US" altLang="zh-CN" sz="2800" dirty="0">
                <a:hlinkClick r:id="rId12" action="ppaction://hlinksldjump"/>
              </a:rPr>
              <a:t>7.11 </a:t>
            </a:r>
            <a:r>
              <a:rPr lang="zh-CN" altLang="zh-CN" sz="2800" dirty="0">
                <a:hlinkClick r:id="rId12" action="ppaction://hlinksldjump"/>
              </a:rPr>
              <a:t>内部函数和外部函数</a:t>
            </a:r>
            <a:endParaRPr lang="en-US" altLang="zh-CN" sz="2800" dirty="0"/>
          </a:p>
        </p:txBody>
      </p:sp>
    </p:spTree>
  </p:cSld>
  <p:clrMapOvr>
    <a:masterClrMapping/>
  </p:clrMapOvr>
  <p:transition spd="med">
    <p:blinds/>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428625" y="285750"/>
            <a:ext cx="8215313" cy="4214813"/>
          </a:xfrm>
        </p:spPr>
        <p:txBody>
          <a:bodyPr/>
          <a:lstStyle/>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a:t>int main()</a:t>
            </a:r>
            <a:endParaRPr lang="zh-CN" altLang="zh-CN" sz="2800" dirty="0"/>
          </a:p>
          <a:p>
            <a:pPr>
              <a:lnSpc>
                <a:spcPct val="100000"/>
              </a:lnSpc>
              <a:buFont typeface="Wingdings" pitchFamily="2" charset="2"/>
              <a:buNone/>
            </a:pPr>
            <a:r>
              <a:rPr lang="en-US" altLang="zh-CN" sz="2800" dirty="0"/>
              <a:t>{ void </a:t>
            </a:r>
            <a:r>
              <a:rPr lang="en-US" altLang="zh-CN" sz="2800" dirty="0" err="1">
                <a:solidFill>
                  <a:srgbClr val="00B050"/>
                </a:solidFill>
              </a:rPr>
              <a:t>print_star</a:t>
            </a:r>
            <a:r>
              <a:rPr lang="en-US" altLang="zh-CN" sz="2800" dirty="0"/>
              <a:t>();          </a:t>
            </a:r>
            <a:endParaRPr lang="zh-CN" altLang="zh-CN" sz="2800" dirty="0"/>
          </a:p>
          <a:p>
            <a:pPr>
              <a:lnSpc>
                <a:spcPct val="100000"/>
              </a:lnSpc>
              <a:buFont typeface="Wingdings" pitchFamily="2" charset="2"/>
              <a:buNone/>
            </a:pPr>
            <a:r>
              <a:rPr lang="en-US" altLang="zh-CN" sz="2800" dirty="0"/>
              <a:t>   void </a:t>
            </a:r>
            <a:r>
              <a:rPr lang="en-US" altLang="zh-CN" sz="2800" dirty="0" err="1">
                <a:solidFill>
                  <a:srgbClr val="9D138D"/>
                </a:solidFill>
              </a:rPr>
              <a:t>print_message</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solidFill>
                  <a:srgbClr val="00B050"/>
                </a:solidFill>
              </a:rPr>
              <a:t>print_star</a:t>
            </a:r>
            <a:r>
              <a:rPr lang="en-US" altLang="zh-CN" sz="2800" dirty="0"/>
              <a:t>();   </a:t>
            </a:r>
            <a:r>
              <a:rPr lang="en-US" altLang="zh-CN" sz="2800" dirty="0" err="1">
                <a:solidFill>
                  <a:srgbClr val="9D138D"/>
                </a:solidFill>
              </a:rPr>
              <a:t>print_message</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solidFill>
                  <a:srgbClr val="00B050"/>
                </a:solidFill>
              </a:rPr>
              <a:t>print_star</a:t>
            </a:r>
            <a:r>
              <a:rPr lang="en-US" altLang="zh-CN" sz="2800" dirty="0"/>
              <a:t>();           </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p:txBody>
      </p:sp>
      <p:sp>
        <p:nvSpPr>
          <p:cNvPr id="5" name="Rectangle 3"/>
          <p:cNvSpPr txBox="1">
            <a:spLocks noChangeArrowheads="1"/>
          </p:cNvSpPr>
          <p:nvPr/>
        </p:nvSpPr>
        <p:spPr bwMode="auto">
          <a:xfrm>
            <a:off x="428625" y="4357688"/>
            <a:ext cx="8215313" cy="1357312"/>
          </a:xfrm>
          <a:prstGeom prst="rect">
            <a:avLst/>
          </a:prstGeom>
          <a:noFill/>
          <a:ln w="9525">
            <a:noFill/>
            <a:miter lim="800000"/>
            <a:headEnd/>
            <a:tailEnd/>
          </a:ln>
        </p:spPr>
        <p:txBody>
          <a:bodyPr/>
          <a:lstStyle/>
          <a:p>
            <a:pPr marL="342900" indent="-342900" eaLnBrk="0" hangingPunct="0">
              <a:spcBef>
                <a:spcPct val="20000"/>
              </a:spcBef>
              <a:defRPr/>
            </a:pPr>
            <a:r>
              <a:rPr lang="en-US" altLang="zh-CN" sz="2800" b="1" kern="0" dirty="0">
                <a:solidFill>
                  <a:srgbClr val="00B050"/>
                </a:solidFill>
                <a:latin typeface="+mn-lt"/>
                <a:ea typeface="+mn-ea"/>
              </a:rPr>
              <a:t>void </a:t>
            </a:r>
            <a:r>
              <a:rPr lang="en-US" altLang="zh-CN" sz="2800" b="1" kern="0" dirty="0" err="1">
                <a:solidFill>
                  <a:srgbClr val="00B050"/>
                </a:solidFill>
                <a:latin typeface="+mn-lt"/>
                <a:ea typeface="+mn-ea"/>
              </a:rPr>
              <a:t>print_star</a:t>
            </a:r>
            <a:r>
              <a:rPr lang="en-US" altLang="zh-CN" sz="2800" b="1" kern="0" dirty="0">
                <a:solidFill>
                  <a:srgbClr val="00B050"/>
                </a:solidFill>
                <a:latin typeface="+mn-lt"/>
                <a:ea typeface="+mn-ea"/>
              </a:rPr>
              <a:t>()</a:t>
            </a:r>
            <a:endParaRPr lang="zh-CN" altLang="zh-CN" sz="2800" b="1" kern="0" dirty="0">
              <a:solidFill>
                <a:srgbClr val="00B050"/>
              </a:solidFill>
              <a:latin typeface="+mn-lt"/>
              <a:ea typeface="+mn-ea"/>
            </a:endParaRPr>
          </a:p>
          <a:p>
            <a:pPr marL="342900" indent="-342900" eaLnBrk="0" hangingPunct="0">
              <a:spcBef>
                <a:spcPct val="20000"/>
              </a:spcBef>
              <a:defRPr/>
            </a:pP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printf</a:t>
            </a:r>
            <a:r>
              <a:rPr lang="en-US" altLang="zh-CN" sz="2800" b="1" kern="0" dirty="0">
                <a:solidFill>
                  <a:srgbClr val="00B050"/>
                </a:solidFill>
                <a:latin typeface="+mn-lt"/>
                <a:ea typeface="+mn-ea"/>
              </a:rPr>
              <a:t>(“******************\n”); }</a:t>
            </a:r>
            <a:endParaRPr lang="zh-CN" altLang="zh-CN" sz="2800" b="1" kern="0" dirty="0">
              <a:solidFill>
                <a:srgbClr val="00B050"/>
              </a:solidFill>
              <a:latin typeface="+mn-lt"/>
              <a:ea typeface="+mn-ea"/>
            </a:endParaRPr>
          </a:p>
        </p:txBody>
      </p:sp>
      <p:sp>
        <p:nvSpPr>
          <p:cNvPr id="6" name="Rectangle 3"/>
          <p:cNvSpPr txBox="1">
            <a:spLocks noChangeArrowheads="1"/>
          </p:cNvSpPr>
          <p:nvPr/>
        </p:nvSpPr>
        <p:spPr bwMode="auto">
          <a:xfrm>
            <a:off x="428625" y="5500688"/>
            <a:ext cx="7429500" cy="1071562"/>
          </a:xfrm>
          <a:prstGeom prst="rect">
            <a:avLst/>
          </a:prstGeom>
          <a:noFill/>
          <a:ln w="9525">
            <a:noFill/>
            <a:miter lim="800000"/>
            <a:headEnd/>
            <a:tailEnd/>
          </a:ln>
        </p:spPr>
        <p:txBody>
          <a:bodyPr/>
          <a:lstStyle/>
          <a:p>
            <a:pPr>
              <a:defRPr/>
            </a:pPr>
            <a:r>
              <a:rPr lang="en-US" altLang="zh-CN" sz="2800" b="1" kern="0" dirty="0">
                <a:solidFill>
                  <a:srgbClr val="9D138D"/>
                </a:solidFill>
                <a:latin typeface="+mn-lt"/>
                <a:ea typeface="+mn-ea"/>
              </a:rPr>
              <a:t>void </a:t>
            </a:r>
            <a:r>
              <a:rPr lang="en-US" altLang="zh-CN" sz="2800" b="1" kern="0" dirty="0" err="1">
                <a:solidFill>
                  <a:srgbClr val="9D138D"/>
                </a:solidFill>
                <a:latin typeface="+mn-lt"/>
                <a:ea typeface="+mn-ea"/>
              </a:rPr>
              <a:t>print_message</a:t>
            </a:r>
            <a:r>
              <a:rPr lang="en-US" altLang="zh-CN" sz="2800" b="1" kern="0" dirty="0">
                <a:solidFill>
                  <a:srgbClr val="9D138D"/>
                </a:solidFill>
                <a:latin typeface="+mn-lt"/>
                <a:ea typeface="+mn-ea"/>
              </a:rPr>
              <a:t>() </a:t>
            </a:r>
            <a:endParaRPr lang="zh-CN" altLang="zh-CN" sz="2800" b="1" kern="0" dirty="0">
              <a:solidFill>
                <a:srgbClr val="9D138D"/>
              </a:solidFill>
              <a:latin typeface="+mn-lt"/>
              <a:ea typeface="+mn-ea"/>
            </a:endParaRPr>
          </a:p>
          <a:p>
            <a:pPr>
              <a:defRPr/>
            </a:pPr>
            <a:r>
              <a:rPr lang="en-US" altLang="zh-CN" sz="2800" b="1" kern="0" dirty="0">
                <a:solidFill>
                  <a:srgbClr val="9D138D"/>
                </a:solidFill>
                <a:latin typeface="+mn-lt"/>
                <a:ea typeface="+mn-ea"/>
              </a:rPr>
              <a:t>{  </a:t>
            </a:r>
            <a:r>
              <a:rPr lang="en-US" altLang="zh-CN" sz="2800" b="1" kern="0" dirty="0" err="1">
                <a:solidFill>
                  <a:srgbClr val="9D138D"/>
                </a:solidFill>
                <a:latin typeface="+mn-lt"/>
                <a:ea typeface="+mn-ea"/>
              </a:rPr>
              <a:t>printf</a:t>
            </a:r>
            <a:r>
              <a:rPr lang="en-US" altLang="zh-CN" sz="2800" b="1" kern="0" dirty="0">
                <a:solidFill>
                  <a:srgbClr val="9D138D"/>
                </a:solidFill>
                <a:latin typeface="+mn-lt"/>
                <a:ea typeface="+mn-ea"/>
              </a:rPr>
              <a:t>(“  How do you do!\n”);  }</a:t>
            </a:r>
            <a:endParaRPr lang="zh-CN" altLang="zh-CN" sz="2800" b="1" kern="0" dirty="0">
              <a:solidFill>
                <a:srgbClr val="9D138D"/>
              </a:solidFill>
              <a:latin typeface="+mn-lt"/>
              <a:ea typeface="+mn-ea"/>
            </a:endParaRPr>
          </a:p>
        </p:txBody>
      </p:sp>
      <p:sp>
        <p:nvSpPr>
          <p:cNvPr id="7" name="圆角矩形标注 6"/>
          <p:cNvSpPr>
            <a:spLocks noChangeArrowheads="1"/>
          </p:cNvSpPr>
          <p:nvPr/>
        </p:nvSpPr>
        <p:spPr bwMode="auto">
          <a:xfrm>
            <a:off x="3929063" y="3500438"/>
            <a:ext cx="2286000" cy="571500"/>
          </a:xfrm>
          <a:prstGeom prst="wedgeRoundRectCallout">
            <a:avLst>
              <a:gd name="adj1" fmla="val -44407"/>
              <a:gd name="adj2" fmla="val 124750"/>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FF0000"/>
                </a:solidFill>
                <a:latin typeface="Arial" pitchFamily="34" charset="0"/>
              </a:rPr>
              <a:t>输出</a:t>
            </a:r>
            <a:r>
              <a:rPr lang="en-US" altLang="zh-CN" sz="2800">
                <a:solidFill>
                  <a:srgbClr val="FF0000"/>
                </a:solidFill>
                <a:latin typeface="Arial" pitchFamily="34" charset="0"/>
              </a:rPr>
              <a:t>16</a:t>
            </a:r>
            <a:r>
              <a:rPr lang="zh-CN" altLang="en-US" sz="2800">
                <a:solidFill>
                  <a:srgbClr val="FF0000"/>
                </a:solidFill>
                <a:latin typeface="Arial" pitchFamily="34" charset="0"/>
              </a:rPr>
              <a:t>个</a:t>
            </a:r>
            <a:r>
              <a:rPr lang="en-US" altLang="zh-CN" sz="2800">
                <a:solidFill>
                  <a:srgbClr val="FF0000"/>
                </a:solidFill>
                <a:latin typeface="Arial" pitchFamily="34" charset="0"/>
              </a:rPr>
              <a:t>*</a:t>
            </a:r>
            <a:endParaRPr lang="zh-CN" altLang="en-US" sz="2800">
              <a:solidFill>
                <a:srgbClr val="FF0000"/>
              </a:solidFill>
              <a:latin typeface="Arial" pitchFamily="34" charset="0"/>
            </a:endParaRPr>
          </a:p>
        </p:txBody>
      </p:sp>
      <p:sp>
        <p:nvSpPr>
          <p:cNvPr id="8" name="圆角矩形标注 7"/>
          <p:cNvSpPr>
            <a:spLocks noChangeArrowheads="1"/>
          </p:cNvSpPr>
          <p:nvPr/>
        </p:nvSpPr>
        <p:spPr bwMode="auto">
          <a:xfrm>
            <a:off x="5072063" y="5214938"/>
            <a:ext cx="2571750" cy="500062"/>
          </a:xfrm>
          <a:prstGeom prst="wedgeRoundRectCallout">
            <a:avLst>
              <a:gd name="adj1" fmla="val -53662"/>
              <a:gd name="adj2" fmla="val 97194"/>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FF0000"/>
                </a:solidFill>
                <a:latin typeface="Arial" pitchFamily="34" charset="0"/>
              </a:rPr>
              <a:t>输出一行文字</a:t>
            </a:r>
            <a:endParaRPr lang="zh-CN" altLang="en-US" sz="2800">
              <a:solidFill>
                <a:srgbClr val="FF0000"/>
              </a:solidFill>
              <a:latin typeface="Arial" pitchFamily="34" charset="0"/>
            </a:endParaRPr>
          </a:p>
        </p:txBody>
      </p:sp>
      <p:pic>
        <p:nvPicPr>
          <p:cNvPr id="12295"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3426"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03428"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03430"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03432"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3433" name="流程图: 过程 31"/>
          <p:cNvSpPr>
            <a:spLocks noChangeArrowheads="1"/>
          </p:cNvSpPr>
          <p:nvPr/>
        </p:nvSpPr>
        <p:spPr bwMode="auto">
          <a:xfrm>
            <a:off x="714375" y="4595813"/>
            <a:ext cx="1833563"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nvGrpSpPr>
          <p:cNvPr id="103434" name="组合 17"/>
          <p:cNvGrpSpPr>
            <a:grpSpLocks/>
          </p:cNvGrpSpPr>
          <p:nvPr/>
        </p:nvGrpSpPr>
        <p:grpSpPr bwMode="auto">
          <a:xfrm>
            <a:off x="6786563" y="3348038"/>
            <a:ext cx="1466850" cy="2203450"/>
            <a:chOff x="907338" y="2390050"/>
            <a:chExt cx="1467144" cy="2202052"/>
          </a:xfrm>
        </p:grpSpPr>
        <p:sp>
          <p:nvSpPr>
            <p:cNvPr id="103441"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103442"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3443"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1</a:t>
            </a:r>
            <a:r>
              <a:rPr lang="zh-CN" altLang="en-US" sz="2800" b="1" kern="0">
                <a:latin typeface="+mn-lt"/>
                <a:ea typeface="+mn-ea"/>
              </a:rPr>
              <a:t>个从</a:t>
            </a:r>
            <a:r>
              <a:rPr lang="en-US" altLang="zh-CN" sz="2800" b="1" kern="0">
                <a:latin typeface="+mn-lt"/>
                <a:ea typeface="+mn-ea"/>
              </a:rPr>
              <a:t>A</a:t>
            </a:r>
            <a:r>
              <a:rPr lang="zh-CN" altLang="en-US" sz="2800" b="1" kern="0">
                <a:latin typeface="+mn-lt"/>
                <a:ea typeface="+mn-ea"/>
              </a:rPr>
              <a:t>到</a:t>
            </a:r>
            <a:r>
              <a:rPr lang="en-US" altLang="zh-CN" sz="2800" b="1" kern="0">
                <a:latin typeface="+mn-lt"/>
                <a:ea typeface="+mn-ea"/>
              </a:rPr>
              <a:t>B</a:t>
            </a:r>
            <a:endParaRPr lang="zh-CN" altLang="en-US" sz="2800" b="1" kern="0">
              <a:latin typeface="+mn-lt"/>
              <a:ea typeface="+mn-ea"/>
            </a:endParaRPr>
          </a:p>
        </p:txBody>
      </p:sp>
      <p:cxnSp>
        <p:nvCxnSpPr>
          <p:cNvPr id="103436" name="直接连接符 43"/>
          <p:cNvCxnSpPr>
            <a:cxnSpLocks noChangeShapeType="1"/>
            <a:stCxn id="103432"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3437"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3438"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FF0000"/>
                </a:solidFill>
                <a:latin typeface="+mn-lt"/>
                <a:ea typeface="+mn-ea"/>
              </a:rPr>
              <a:t>2</a:t>
            </a:r>
            <a:r>
              <a:rPr lang="zh-CN" altLang="en-US" sz="3200" b="1" kern="0">
                <a:solidFill>
                  <a:srgbClr val="0000CC"/>
                </a:solidFill>
                <a:latin typeface="+mn-lt"/>
                <a:ea typeface="+mn-ea"/>
              </a:rPr>
              <a:t>个和尚的做法</a:t>
            </a:r>
          </a:p>
        </p:txBody>
      </p:sp>
      <p:pic>
        <p:nvPicPr>
          <p:cNvPr id="103440"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4450"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04452"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04454"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04456"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2" name="流程图: 过程 31"/>
          <p:cNvSpPr>
            <a:spLocks noChangeArrowheads="1"/>
          </p:cNvSpPr>
          <p:nvPr/>
        </p:nvSpPr>
        <p:spPr bwMode="auto">
          <a:xfrm>
            <a:off x="3668713" y="5072063"/>
            <a:ext cx="1833562"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nvGrpSpPr>
          <p:cNvPr id="104458" name="组合 17"/>
          <p:cNvGrpSpPr>
            <a:grpSpLocks/>
          </p:cNvGrpSpPr>
          <p:nvPr/>
        </p:nvGrpSpPr>
        <p:grpSpPr bwMode="auto">
          <a:xfrm>
            <a:off x="6786563" y="3348038"/>
            <a:ext cx="1466850" cy="2203450"/>
            <a:chOff x="907338" y="2390050"/>
            <a:chExt cx="1467144" cy="2202052"/>
          </a:xfrm>
        </p:grpSpPr>
        <p:sp>
          <p:nvSpPr>
            <p:cNvPr id="104465"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104466"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4467"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1</a:t>
            </a:r>
            <a:r>
              <a:rPr lang="zh-CN" altLang="en-US" sz="2800" b="1" kern="0">
                <a:latin typeface="+mn-lt"/>
                <a:ea typeface="+mn-ea"/>
              </a:rPr>
              <a:t>个从</a:t>
            </a:r>
            <a:r>
              <a:rPr lang="en-US" altLang="zh-CN" sz="2800" b="1" kern="0">
                <a:latin typeface="+mn-lt"/>
                <a:ea typeface="+mn-ea"/>
              </a:rPr>
              <a:t>A</a:t>
            </a:r>
            <a:r>
              <a:rPr lang="zh-CN" altLang="en-US" sz="2800" b="1" kern="0">
                <a:latin typeface="+mn-lt"/>
                <a:ea typeface="+mn-ea"/>
              </a:rPr>
              <a:t>到</a:t>
            </a:r>
            <a:r>
              <a:rPr lang="en-US" altLang="zh-CN" sz="2800" b="1" kern="0">
                <a:latin typeface="+mn-lt"/>
                <a:ea typeface="+mn-ea"/>
              </a:rPr>
              <a:t>B</a:t>
            </a:r>
            <a:endParaRPr lang="zh-CN" altLang="en-US" sz="2800" b="1" kern="0">
              <a:latin typeface="+mn-lt"/>
              <a:ea typeface="+mn-ea"/>
            </a:endParaRPr>
          </a:p>
        </p:txBody>
      </p:sp>
      <p:cxnSp>
        <p:nvCxnSpPr>
          <p:cNvPr id="104460" name="直接连接符 43"/>
          <p:cNvCxnSpPr>
            <a:cxnSpLocks noChangeShapeType="1"/>
            <a:stCxn id="104456"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4461"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4462"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FF0000"/>
                </a:solidFill>
                <a:latin typeface="+mn-lt"/>
                <a:ea typeface="+mn-ea"/>
              </a:rPr>
              <a:t>2</a:t>
            </a:r>
            <a:r>
              <a:rPr lang="zh-CN" altLang="en-US" sz="3200" b="1" kern="0">
                <a:solidFill>
                  <a:srgbClr val="0000CC"/>
                </a:solidFill>
                <a:latin typeface="+mn-lt"/>
                <a:ea typeface="+mn-ea"/>
              </a:rPr>
              <a:t>个和尚的做法</a:t>
            </a:r>
          </a:p>
        </p:txBody>
      </p:sp>
      <p:pic>
        <p:nvPicPr>
          <p:cNvPr id="104464"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5474"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05476"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05478"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05480"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5481" name="流程图: 过程 31"/>
          <p:cNvSpPr>
            <a:spLocks noChangeArrowheads="1"/>
          </p:cNvSpPr>
          <p:nvPr/>
        </p:nvSpPr>
        <p:spPr bwMode="auto">
          <a:xfrm>
            <a:off x="3668713" y="5072063"/>
            <a:ext cx="1833562"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nvGrpSpPr>
          <p:cNvPr id="105482" name="组合 17"/>
          <p:cNvGrpSpPr>
            <a:grpSpLocks/>
          </p:cNvGrpSpPr>
          <p:nvPr/>
        </p:nvGrpSpPr>
        <p:grpSpPr bwMode="auto">
          <a:xfrm>
            <a:off x="6786563" y="3348038"/>
            <a:ext cx="1466850" cy="2203450"/>
            <a:chOff x="907338" y="2390050"/>
            <a:chExt cx="1467144" cy="2202052"/>
          </a:xfrm>
        </p:grpSpPr>
        <p:sp>
          <p:nvSpPr>
            <p:cNvPr id="105489"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105490"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5491"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37" name="内容占位符 2"/>
          <p:cNvSpPr txBox="1">
            <a:spLocks/>
          </p:cNvSpPr>
          <p:nvPr/>
        </p:nvSpPr>
        <p:spPr bwMode="auto">
          <a:xfrm>
            <a:off x="5929313" y="1500188"/>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62</a:t>
            </a:r>
            <a:r>
              <a:rPr lang="zh-CN" altLang="en-US" sz="2800" b="1" kern="0">
                <a:latin typeface="+mn-lt"/>
                <a:ea typeface="+mn-ea"/>
              </a:rPr>
              <a:t>个从</a:t>
            </a:r>
            <a:r>
              <a:rPr lang="en-US" altLang="zh-CN" sz="2800" b="1" kern="0">
                <a:latin typeface="+mn-lt"/>
                <a:ea typeface="+mn-ea"/>
              </a:rPr>
              <a:t>C</a:t>
            </a:r>
            <a:r>
              <a:rPr lang="zh-CN" altLang="en-US" sz="2800" b="1" kern="0">
                <a:latin typeface="+mn-lt"/>
                <a:ea typeface="+mn-ea"/>
              </a:rPr>
              <a:t>到</a:t>
            </a:r>
            <a:r>
              <a:rPr lang="en-US" altLang="zh-CN" sz="2800" b="1" kern="0">
                <a:latin typeface="+mn-lt"/>
                <a:ea typeface="+mn-ea"/>
              </a:rPr>
              <a:t>B</a:t>
            </a:r>
            <a:endParaRPr lang="zh-CN" altLang="en-US" sz="2800" b="1" kern="0">
              <a:latin typeface="+mn-lt"/>
              <a:ea typeface="+mn-ea"/>
            </a:endParaRPr>
          </a:p>
        </p:txBody>
      </p:sp>
      <p:cxnSp>
        <p:nvCxnSpPr>
          <p:cNvPr id="105484" name="直接连接符 43"/>
          <p:cNvCxnSpPr>
            <a:cxnSpLocks noChangeShapeType="1"/>
            <a:stCxn id="105480"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5485"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5486"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FF0000"/>
                </a:solidFill>
                <a:latin typeface="+mn-lt"/>
                <a:ea typeface="+mn-ea"/>
              </a:rPr>
              <a:t>2</a:t>
            </a:r>
            <a:r>
              <a:rPr lang="zh-CN" altLang="en-US" sz="3200" b="1" kern="0">
                <a:solidFill>
                  <a:srgbClr val="0000CC"/>
                </a:solidFill>
                <a:latin typeface="+mn-lt"/>
                <a:ea typeface="+mn-ea"/>
              </a:rPr>
              <a:t>个和尚的做法</a:t>
            </a:r>
          </a:p>
        </p:txBody>
      </p:sp>
      <p:pic>
        <p:nvPicPr>
          <p:cNvPr id="105488"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6498"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06500"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06502"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06504"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6505" name="流程图: 过程 31"/>
          <p:cNvSpPr>
            <a:spLocks noChangeArrowheads="1"/>
          </p:cNvSpPr>
          <p:nvPr/>
        </p:nvSpPr>
        <p:spPr bwMode="auto">
          <a:xfrm>
            <a:off x="3668713" y="5072063"/>
            <a:ext cx="1833562"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nvGrpSpPr>
          <p:cNvPr id="2" name="组合 17"/>
          <p:cNvGrpSpPr>
            <a:grpSpLocks/>
          </p:cNvGrpSpPr>
          <p:nvPr/>
        </p:nvGrpSpPr>
        <p:grpSpPr bwMode="auto">
          <a:xfrm>
            <a:off x="3857625" y="2857500"/>
            <a:ext cx="1466850" cy="2201863"/>
            <a:chOff x="907338" y="2390050"/>
            <a:chExt cx="1467144" cy="2202052"/>
          </a:xfrm>
        </p:grpSpPr>
        <p:sp>
          <p:nvSpPr>
            <p:cNvPr id="106513"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106514"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6515"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37" name="内容占位符 2"/>
          <p:cNvSpPr txBox="1">
            <a:spLocks/>
          </p:cNvSpPr>
          <p:nvPr/>
        </p:nvSpPr>
        <p:spPr bwMode="auto">
          <a:xfrm>
            <a:off x="5929313" y="1500188"/>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62</a:t>
            </a:r>
            <a:r>
              <a:rPr lang="zh-CN" altLang="en-US" sz="2800" b="1" kern="0">
                <a:latin typeface="+mn-lt"/>
                <a:ea typeface="+mn-ea"/>
              </a:rPr>
              <a:t>个从</a:t>
            </a:r>
            <a:r>
              <a:rPr lang="en-US" altLang="zh-CN" sz="2800" b="1" kern="0">
                <a:latin typeface="+mn-lt"/>
                <a:ea typeface="+mn-ea"/>
              </a:rPr>
              <a:t>C</a:t>
            </a:r>
            <a:r>
              <a:rPr lang="zh-CN" altLang="en-US" sz="2800" b="1" kern="0">
                <a:latin typeface="+mn-lt"/>
                <a:ea typeface="+mn-ea"/>
              </a:rPr>
              <a:t>到</a:t>
            </a:r>
            <a:r>
              <a:rPr lang="en-US" altLang="zh-CN" sz="2800" b="1" kern="0">
                <a:latin typeface="+mn-lt"/>
                <a:ea typeface="+mn-ea"/>
              </a:rPr>
              <a:t>B</a:t>
            </a:r>
            <a:endParaRPr lang="zh-CN" altLang="en-US" sz="2800" b="1" kern="0">
              <a:latin typeface="+mn-lt"/>
              <a:ea typeface="+mn-ea"/>
            </a:endParaRPr>
          </a:p>
        </p:txBody>
      </p:sp>
      <p:cxnSp>
        <p:nvCxnSpPr>
          <p:cNvPr id="106508" name="直接连接符 43"/>
          <p:cNvCxnSpPr>
            <a:cxnSpLocks noChangeShapeType="1"/>
            <a:stCxn id="106504"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6509"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6510"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FF0000"/>
                </a:solidFill>
                <a:latin typeface="+mn-lt"/>
                <a:ea typeface="+mn-ea"/>
              </a:rPr>
              <a:t>2</a:t>
            </a:r>
            <a:r>
              <a:rPr lang="zh-CN" altLang="en-US" sz="3200" b="1" kern="0">
                <a:solidFill>
                  <a:srgbClr val="0000CC"/>
                </a:solidFill>
                <a:latin typeface="+mn-lt"/>
                <a:ea typeface="+mn-ea"/>
              </a:rPr>
              <a:t>个和尚的做法</a:t>
            </a:r>
          </a:p>
        </p:txBody>
      </p:sp>
      <p:pic>
        <p:nvPicPr>
          <p:cNvPr id="106512"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 name="内容占位符 2"/>
          <p:cNvSpPr txBox="1">
            <a:spLocks/>
          </p:cNvSpPr>
          <p:nvPr/>
        </p:nvSpPr>
        <p:spPr bwMode="auto">
          <a:xfrm>
            <a:off x="2214563" y="714375"/>
            <a:ext cx="4500562" cy="4429125"/>
          </a:xfrm>
          <a:prstGeom prst="rect">
            <a:avLst/>
          </a:prstGeom>
          <a:noFill/>
          <a:ln w="9525">
            <a:noFill/>
            <a:miter lim="800000"/>
            <a:headEnd/>
            <a:tailEnd/>
          </a:ln>
        </p:spPr>
        <p:txBody>
          <a:bodyPr tIns="216000"/>
          <a:lstStyle/>
          <a:p>
            <a:pPr marL="342900" indent="-342900" algn="ctr" eaLnBrk="0" hangingPunct="0">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FF0000"/>
                </a:solidFill>
                <a:latin typeface="+mn-lt"/>
                <a:ea typeface="+mn-ea"/>
              </a:rPr>
              <a:t>3</a:t>
            </a:r>
            <a:r>
              <a:rPr lang="zh-CN" altLang="en-US" sz="3200" b="1" kern="0">
                <a:solidFill>
                  <a:srgbClr val="0000CC"/>
                </a:solidFill>
                <a:latin typeface="+mn-lt"/>
                <a:ea typeface="+mn-ea"/>
              </a:rPr>
              <a:t>个和尚的做法</a:t>
            </a:r>
            <a:endParaRPr lang="en-US" altLang="zh-CN" sz="3200" b="1" kern="0">
              <a:solidFill>
                <a:srgbClr val="0000CC"/>
              </a:solidFill>
              <a:latin typeface="+mn-lt"/>
              <a:ea typeface="+mn-ea"/>
            </a:endParaRPr>
          </a:p>
          <a:p>
            <a:pPr marL="342900" indent="-342900" algn="ctr" eaLnBrk="0" hangingPunct="0">
              <a:spcBef>
                <a:spcPct val="20000"/>
              </a:spcBef>
              <a:defRPr/>
            </a:pPr>
            <a:r>
              <a:rPr lang="zh-CN" altLang="en-US" sz="3200" b="1" kern="0">
                <a:solidFill>
                  <a:srgbClr val="0000CC"/>
                </a:solidFill>
                <a:latin typeface="Arial" charset="0"/>
              </a:rPr>
              <a:t>第</a:t>
            </a:r>
            <a:r>
              <a:rPr lang="en-US" altLang="zh-CN" sz="3200" b="1" kern="0">
                <a:solidFill>
                  <a:srgbClr val="FF0000"/>
                </a:solidFill>
                <a:latin typeface="Arial" charset="0"/>
              </a:rPr>
              <a:t>4</a:t>
            </a:r>
            <a:r>
              <a:rPr lang="zh-CN" altLang="en-US" sz="3200" b="1" kern="0">
                <a:solidFill>
                  <a:srgbClr val="0000CC"/>
                </a:solidFill>
                <a:latin typeface="Arial" charset="0"/>
              </a:rPr>
              <a:t>个和尚的做法</a:t>
            </a:r>
          </a:p>
          <a:p>
            <a:pPr marL="342900" indent="-342900" algn="ctr" eaLnBrk="0" hangingPunct="0">
              <a:spcBef>
                <a:spcPct val="20000"/>
              </a:spcBef>
              <a:defRPr/>
            </a:pPr>
            <a:r>
              <a:rPr lang="zh-CN" altLang="en-US" sz="3200" b="1" kern="0">
                <a:solidFill>
                  <a:srgbClr val="0000CC"/>
                </a:solidFill>
                <a:latin typeface="Arial" charset="0"/>
              </a:rPr>
              <a:t>第</a:t>
            </a:r>
            <a:r>
              <a:rPr lang="en-US" altLang="zh-CN" sz="3200" b="1" kern="0">
                <a:solidFill>
                  <a:srgbClr val="FF0000"/>
                </a:solidFill>
                <a:latin typeface="Arial" charset="0"/>
              </a:rPr>
              <a:t>5</a:t>
            </a:r>
            <a:r>
              <a:rPr lang="zh-CN" altLang="en-US" sz="3200" b="1" kern="0">
                <a:solidFill>
                  <a:srgbClr val="0000CC"/>
                </a:solidFill>
                <a:latin typeface="Arial" charset="0"/>
              </a:rPr>
              <a:t>个和尚的做法</a:t>
            </a:r>
          </a:p>
          <a:p>
            <a:pPr marL="342900" indent="-342900" algn="ctr" eaLnBrk="0" hangingPunct="0">
              <a:spcBef>
                <a:spcPct val="20000"/>
              </a:spcBef>
              <a:defRPr/>
            </a:pPr>
            <a:r>
              <a:rPr lang="zh-CN" altLang="en-US" sz="3200" b="1" kern="0">
                <a:solidFill>
                  <a:srgbClr val="0000CC"/>
                </a:solidFill>
                <a:latin typeface="Arial" charset="0"/>
              </a:rPr>
              <a:t>第</a:t>
            </a:r>
            <a:r>
              <a:rPr lang="en-US" altLang="zh-CN" sz="3200" b="1" kern="0">
                <a:solidFill>
                  <a:srgbClr val="FF0000"/>
                </a:solidFill>
                <a:latin typeface="Arial" charset="0"/>
              </a:rPr>
              <a:t>6</a:t>
            </a:r>
            <a:r>
              <a:rPr lang="zh-CN" altLang="en-US" sz="3200" b="1" kern="0">
                <a:solidFill>
                  <a:srgbClr val="0000CC"/>
                </a:solidFill>
                <a:latin typeface="Arial" charset="0"/>
              </a:rPr>
              <a:t>个和尚的做法</a:t>
            </a:r>
          </a:p>
          <a:p>
            <a:pPr marL="342900" indent="-342900" algn="ctr" eaLnBrk="0" hangingPunct="0">
              <a:spcBef>
                <a:spcPct val="20000"/>
              </a:spcBef>
              <a:defRPr/>
            </a:pPr>
            <a:r>
              <a:rPr lang="zh-CN" altLang="en-US" sz="3200" b="1" kern="0">
                <a:solidFill>
                  <a:srgbClr val="0000CC"/>
                </a:solidFill>
                <a:latin typeface="Arial" charset="0"/>
              </a:rPr>
              <a:t>第</a:t>
            </a:r>
            <a:r>
              <a:rPr lang="en-US" altLang="zh-CN" sz="3200" b="1" kern="0">
                <a:solidFill>
                  <a:srgbClr val="FF0000"/>
                </a:solidFill>
                <a:latin typeface="Arial" charset="0"/>
              </a:rPr>
              <a:t>7</a:t>
            </a:r>
            <a:r>
              <a:rPr lang="zh-CN" altLang="en-US" sz="3200" b="1" kern="0">
                <a:solidFill>
                  <a:srgbClr val="0000CC"/>
                </a:solidFill>
                <a:latin typeface="Arial" charset="0"/>
              </a:rPr>
              <a:t>个和尚的做法</a:t>
            </a:r>
          </a:p>
          <a:p>
            <a:pPr marL="342900" indent="-342900" algn="ctr" eaLnBrk="0" hangingPunct="0">
              <a:spcBef>
                <a:spcPct val="20000"/>
              </a:spcBef>
              <a:buFont typeface="Wingdings" pitchFamily="2" charset="2"/>
              <a:buNone/>
              <a:defRPr/>
            </a:pPr>
            <a:r>
              <a:rPr lang="en-US" altLang="zh-CN" sz="3200" b="1" kern="0">
                <a:solidFill>
                  <a:srgbClr val="FF0000"/>
                </a:solidFill>
                <a:latin typeface="+mn-lt"/>
                <a:ea typeface="+mn-ea"/>
              </a:rPr>
              <a:t>……</a:t>
            </a:r>
          </a:p>
          <a:p>
            <a:pPr marL="342900" indent="-342900" algn="ctr" eaLnBrk="0" hangingPunct="0">
              <a:spcBef>
                <a:spcPct val="20000"/>
              </a:spcBef>
              <a:defRPr/>
            </a:pPr>
            <a:r>
              <a:rPr lang="zh-CN" altLang="en-US" sz="3200" b="1" kern="0">
                <a:solidFill>
                  <a:srgbClr val="0000CC"/>
                </a:solidFill>
                <a:latin typeface="Arial" charset="0"/>
              </a:rPr>
              <a:t>第</a:t>
            </a:r>
            <a:r>
              <a:rPr lang="en-US" altLang="zh-CN" sz="3200" b="1" kern="0">
                <a:solidFill>
                  <a:srgbClr val="FF0000"/>
                </a:solidFill>
                <a:latin typeface="Arial" charset="0"/>
              </a:rPr>
              <a:t>63</a:t>
            </a:r>
            <a:r>
              <a:rPr lang="zh-CN" altLang="en-US" sz="3200" b="1" kern="0">
                <a:solidFill>
                  <a:srgbClr val="0000CC"/>
                </a:solidFill>
                <a:latin typeface="Arial" charset="0"/>
              </a:rPr>
              <a:t>个和尚的做法</a:t>
            </a:r>
          </a:p>
          <a:p>
            <a:pPr marL="342900" indent="-342900" algn="ctr" eaLnBrk="0" hangingPunct="0">
              <a:spcBef>
                <a:spcPct val="20000"/>
              </a:spcBef>
              <a:buFont typeface="Wingdings" pitchFamily="2" charset="2"/>
              <a:buNone/>
              <a:defRPr/>
            </a:pPr>
            <a:endParaRPr lang="zh-CN" altLang="en-US" sz="3200" b="1" kern="0">
              <a:solidFill>
                <a:srgbClr val="FF0000"/>
              </a:solidFill>
              <a:latin typeface="+mn-lt"/>
              <a:ea typeface="+mn-ea"/>
            </a:endParaRPr>
          </a:p>
        </p:txBody>
      </p:sp>
      <p:sp>
        <p:nvSpPr>
          <p:cNvPr id="19" name="内容占位符 2"/>
          <p:cNvSpPr txBox="1">
            <a:spLocks/>
          </p:cNvSpPr>
          <p:nvPr/>
        </p:nvSpPr>
        <p:spPr bwMode="auto">
          <a:xfrm>
            <a:off x="714375" y="5429250"/>
            <a:ext cx="7715250"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B050"/>
                </a:solidFill>
                <a:latin typeface="+mn-lt"/>
                <a:ea typeface="+mn-ea"/>
              </a:rPr>
              <a:t>第</a:t>
            </a:r>
            <a:r>
              <a:rPr lang="en-US" altLang="zh-CN" sz="3200" b="1" kern="0">
                <a:solidFill>
                  <a:srgbClr val="00B050"/>
                </a:solidFill>
                <a:latin typeface="+mn-lt"/>
                <a:ea typeface="+mn-ea"/>
              </a:rPr>
              <a:t>64</a:t>
            </a:r>
            <a:r>
              <a:rPr lang="zh-CN" altLang="en-US" sz="3200" b="1" kern="0">
                <a:solidFill>
                  <a:srgbClr val="00B050"/>
                </a:solidFill>
                <a:latin typeface="+mn-lt"/>
                <a:ea typeface="+mn-ea"/>
              </a:rPr>
              <a:t>个和尚仅做：将</a:t>
            </a:r>
            <a:r>
              <a:rPr lang="en-US" altLang="zh-CN" sz="3200" b="1" kern="0">
                <a:solidFill>
                  <a:srgbClr val="00B050"/>
                </a:solidFill>
                <a:latin typeface="+mn-lt"/>
                <a:ea typeface="+mn-ea"/>
              </a:rPr>
              <a:t>1</a:t>
            </a:r>
            <a:r>
              <a:rPr lang="zh-CN" altLang="en-US" sz="3200" b="1" kern="0">
                <a:solidFill>
                  <a:srgbClr val="00B050"/>
                </a:solidFill>
                <a:latin typeface="+mn-lt"/>
                <a:ea typeface="+mn-ea"/>
              </a:rPr>
              <a:t>个从</a:t>
            </a:r>
            <a:r>
              <a:rPr lang="en-US" altLang="zh-CN" sz="3200" b="1" kern="0">
                <a:solidFill>
                  <a:srgbClr val="00B050"/>
                </a:solidFill>
                <a:latin typeface="+mn-lt"/>
                <a:ea typeface="+mn-ea"/>
              </a:rPr>
              <a:t>A</a:t>
            </a:r>
            <a:r>
              <a:rPr lang="zh-CN" altLang="en-US" sz="3200" b="1" kern="0">
                <a:solidFill>
                  <a:srgbClr val="00B050"/>
                </a:solidFill>
                <a:latin typeface="+mn-lt"/>
                <a:ea typeface="+mn-ea"/>
              </a:rPr>
              <a:t>移到</a:t>
            </a:r>
            <a:r>
              <a:rPr lang="en-US" altLang="zh-CN" sz="3200" b="1" kern="0">
                <a:solidFill>
                  <a:srgbClr val="00B050"/>
                </a:solidFill>
                <a:latin typeface="+mn-lt"/>
                <a:ea typeface="+mn-ea"/>
              </a:rPr>
              <a:t>C</a:t>
            </a:r>
            <a:endParaRPr lang="zh-CN" altLang="en-US" sz="3200" b="1" kern="0">
              <a:solidFill>
                <a:srgbClr val="00B050"/>
              </a:solidFill>
              <a:latin typeface="+mn-lt"/>
              <a:ea typeface="+mn-ea"/>
            </a:endParaRPr>
          </a:p>
        </p:txBody>
      </p:sp>
      <p:pic>
        <p:nvPicPr>
          <p:cNvPr id="10752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linds(horizontal)">
                                      <p:cBhvr>
                                        <p:cTn id="7" dur="500"/>
                                        <p:tgtEl>
                                          <p:spTgt spid="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blinds(horizontal)">
                                      <p:cBhvr>
                                        <p:cTn id="12" dur="500"/>
                                        <p:tgtEl>
                                          <p:spTgt spid="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blinds(horizontal)">
                                      <p:cBhvr>
                                        <p:cTn id="17" dur="500"/>
                                        <p:tgtEl>
                                          <p:spTgt spid="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
                                            <p:txEl>
                                              <p:pRg st="3" end="3"/>
                                            </p:txEl>
                                          </p:spTgt>
                                        </p:tgtEl>
                                        <p:attrNameLst>
                                          <p:attrName>style.visibility</p:attrName>
                                        </p:attrNameLst>
                                      </p:cBhvr>
                                      <p:to>
                                        <p:strVal val="visible"/>
                                      </p:to>
                                    </p:set>
                                    <p:animEffect transition="in" filter="blinds(horizontal)">
                                      <p:cBhvr>
                                        <p:cTn id="22" dur="500"/>
                                        <p:tgtEl>
                                          <p:spTgt spid="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9">
                                            <p:txEl>
                                              <p:pRg st="4" end="4"/>
                                            </p:txEl>
                                          </p:spTgt>
                                        </p:tgtEl>
                                        <p:attrNameLst>
                                          <p:attrName>style.visibility</p:attrName>
                                        </p:attrNameLst>
                                      </p:cBhvr>
                                      <p:to>
                                        <p:strVal val="visible"/>
                                      </p:to>
                                    </p:set>
                                    <p:animEffect transition="in" filter="blinds(horizontal)">
                                      <p:cBhvr>
                                        <p:cTn id="27" dur="500"/>
                                        <p:tgtEl>
                                          <p:spTgt spid="49">
                                            <p:txEl>
                                              <p:pRg st="4" end="4"/>
                                            </p:txEl>
                                          </p:spTgt>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Effect transition="in" filter="blinds(horizontal)">
                                      <p:cBhvr>
                                        <p:cTn id="31" dur="500"/>
                                        <p:tgtEl>
                                          <p:spTgt spid="49">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9">
                                            <p:txEl>
                                              <p:pRg st="6" end="6"/>
                                            </p:txEl>
                                          </p:spTgt>
                                        </p:tgtEl>
                                        <p:attrNameLst>
                                          <p:attrName>style.visibility</p:attrName>
                                        </p:attrNameLst>
                                      </p:cBhvr>
                                      <p:to>
                                        <p:strVal val="visible"/>
                                      </p:to>
                                    </p:set>
                                    <p:animEffect transition="in" filter="blinds(horizontal)">
                                      <p:cBhvr>
                                        <p:cTn id="36" dur="500"/>
                                        <p:tgtEl>
                                          <p:spTgt spid="49">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1000" fill="hold"/>
                                        <p:tgtEl>
                                          <p:spTgt spid="19"/>
                                        </p:tgtEl>
                                        <p:attrNameLst>
                                          <p:attrName>ppt_w</p:attrName>
                                        </p:attrNameLst>
                                      </p:cBhvr>
                                      <p:tavLst>
                                        <p:tav tm="0">
                                          <p:val>
                                            <p:fltVal val="0"/>
                                          </p:val>
                                        </p:tav>
                                        <p:tav tm="100000">
                                          <p:val>
                                            <p:strVal val="#ppt_w"/>
                                          </p:val>
                                        </p:tav>
                                      </p:tavLst>
                                    </p:anim>
                                    <p:anim calcmode="lin" valueType="num">
                                      <p:cBhvr>
                                        <p:cTn id="42" dur="1000" fill="hold"/>
                                        <p:tgtEl>
                                          <p:spTgt spid="19"/>
                                        </p:tgtEl>
                                        <p:attrNameLst>
                                          <p:attrName>ppt_h</p:attrName>
                                        </p:attrNameLst>
                                      </p:cBhvr>
                                      <p:tavLst>
                                        <p:tav tm="0">
                                          <p:val>
                                            <p:fltVal val="0"/>
                                          </p:val>
                                        </p:tav>
                                        <p:tav tm="100000">
                                          <p:val>
                                            <p:strVal val="#ppt_h"/>
                                          </p:val>
                                        </p:tav>
                                      </p:tavLst>
                                    </p:anim>
                                    <p:anim calcmode="lin" valueType="num">
                                      <p:cBhvr>
                                        <p:cTn id="4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8546"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08548"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08550"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08552"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8553" name="流程图: 过程 31"/>
          <p:cNvSpPr>
            <a:spLocks noChangeArrowheads="1"/>
          </p:cNvSpPr>
          <p:nvPr/>
        </p:nvSpPr>
        <p:spPr bwMode="auto">
          <a:xfrm>
            <a:off x="714375" y="3722688"/>
            <a:ext cx="1833563"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8554" name="流程图: 过程 33"/>
          <p:cNvSpPr>
            <a:spLocks noChangeArrowheads="1"/>
          </p:cNvSpPr>
          <p:nvPr/>
        </p:nvSpPr>
        <p:spPr bwMode="auto">
          <a:xfrm>
            <a:off x="1071563" y="3206750"/>
            <a:ext cx="1100137"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08555"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8556"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8557"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3</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的全过程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2</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A</a:t>
            </a:r>
            <a:r>
              <a:rPr lang="zh-CN" altLang="en-US" sz="3200" b="1" kern="0">
                <a:solidFill>
                  <a:srgbClr val="C00000"/>
                </a:solidFill>
                <a:latin typeface="+mn-lt"/>
                <a:ea typeface="+mn-ea"/>
              </a:rPr>
              <a:t>移到</a:t>
            </a:r>
            <a:r>
              <a:rPr lang="en-US" altLang="zh-CN" sz="3200" b="1" kern="0">
                <a:solidFill>
                  <a:srgbClr val="C00000"/>
                </a:solidFill>
                <a:latin typeface="+mn-lt"/>
                <a:ea typeface="+mn-ea"/>
              </a:rPr>
              <a:t>B</a:t>
            </a:r>
            <a:endParaRPr lang="zh-CN" altLang="en-US" sz="3200" b="1" kern="0">
              <a:solidFill>
                <a:srgbClr val="C00000"/>
              </a:solidFill>
              <a:latin typeface="+mn-lt"/>
              <a:ea typeface="+mn-ea"/>
            </a:endParaRPr>
          </a:p>
        </p:txBody>
      </p:sp>
      <p:pic>
        <p:nvPicPr>
          <p:cNvPr id="108560"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9570"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09572"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09574"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09576"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nvGrpSpPr>
          <p:cNvPr id="2" name="组合 17"/>
          <p:cNvGrpSpPr>
            <a:grpSpLocks/>
          </p:cNvGrpSpPr>
          <p:nvPr/>
        </p:nvGrpSpPr>
        <p:grpSpPr bwMode="auto">
          <a:xfrm>
            <a:off x="3667125" y="3732213"/>
            <a:ext cx="1833563" cy="992187"/>
            <a:chOff x="3666764" y="3732369"/>
            <a:chExt cx="1833930" cy="991323"/>
          </a:xfrm>
        </p:grpSpPr>
        <p:sp>
          <p:nvSpPr>
            <p:cNvPr id="109584" name="流程图: 过程 31"/>
            <p:cNvSpPr>
              <a:spLocks noChangeArrowheads="1"/>
            </p:cNvSpPr>
            <p:nvPr/>
          </p:nvSpPr>
          <p:spPr bwMode="auto">
            <a:xfrm>
              <a:off x="3666764" y="4247439"/>
              <a:ext cx="1833930" cy="476253"/>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9585" name="流程图: 过程 33"/>
            <p:cNvSpPr>
              <a:spLocks noChangeArrowheads="1"/>
            </p:cNvSpPr>
            <p:nvPr/>
          </p:nvSpPr>
          <p:spPr bwMode="auto">
            <a:xfrm>
              <a:off x="4023954" y="3732369"/>
              <a:ext cx="1100359" cy="476253"/>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cxnSp>
        <p:nvCxnSpPr>
          <p:cNvPr id="109578"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9579"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9580"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3</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的全过程</a:t>
            </a:r>
          </a:p>
        </p:txBody>
      </p:sp>
      <p:sp>
        <p:nvSpPr>
          <p:cNvPr id="16"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2</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A</a:t>
            </a:r>
            <a:r>
              <a:rPr lang="zh-CN" altLang="en-US" sz="3200" b="1" kern="0">
                <a:solidFill>
                  <a:srgbClr val="C00000"/>
                </a:solidFill>
                <a:latin typeface="+mn-lt"/>
                <a:ea typeface="+mn-ea"/>
              </a:rPr>
              <a:t>移到</a:t>
            </a:r>
            <a:r>
              <a:rPr lang="en-US" altLang="zh-CN" sz="3200" b="1" kern="0">
                <a:solidFill>
                  <a:srgbClr val="C00000"/>
                </a:solidFill>
                <a:latin typeface="+mn-lt"/>
                <a:ea typeface="+mn-ea"/>
              </a:rPr>
              <a:t>B</a:t>
            </a:r>
            <a:endParaRPr lang="zh-CN" altLang="en-US" sz="3200" b="1" kern="0">
              <a:solidFill>
                <a:srgbClr val="C00000"/>
              </a:solidFill>
              <a:latin typeface="+mn-lt"/>
              <a:ea typeface="+mn-ea"/>
            </a:endParaRPr>
          </a:p>
        </p:txBody>
      </p:sp>
      <p:pic>
        <p:nvPicPr>
          <p:cNvPr id="109583"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流程图: 过程 17"/>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0595"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0597"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0599"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10601" name="流程图: 过程 31"/>
          <p:cNvSpPr>
            <a:spLocks noChangeArrowheads="1"/>
          </p:cNvSpPr>
          <p:nvPr/>
        </p:nvSpPr>
        <p:spPr bwMode="auto">
          <a:xfrm>
            <a:off x="3667125" y="4248150"/>
            <a:ext cx="1833563"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0602" name="流程图: 过程 33"/>
          <p:cNvSpPr>
            <a:spLocks noChangeArrowheads="1"/>
          </p:cNvSpPr>
          <p:nvPr/>
        </p:nvSpPr>
        <p:spPr bwMode="auto">
          <a:xfrm>
            <a:off x="4024313" y="3732213"/>
            <a:ext cx="1100137"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0603"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0604"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0605"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3</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的全过程</a:t>
            </a:r>
          </a:p>
        </p:txBody>
      </p:sp>
      <p:sp>
        <p:nvSpPr>
          <p:cNvPr id="16"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1</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A</a:t>
            </a:r>
            <a:r>
              <a:rPr lang="zh-CN" altLang="en-US" sz="3200" b="1" kern="0">
                <a:solidFill>
                  <a:srgbClr val="C00000"/>
                </a:solidFill>
                <a:latin typeface="+mn-lt"/>
                <a:ea typeface="+mn-ea"/>
              </a:rPr>
              <a:t>移到</a:t>
            </a:r>
            <a:r>
              <a:rPr lang="en-US" altLang="zh-CN" sz="3200" b="1" kern="0">
                <a:solidFill>
                  <a:srgbClr val="C00000"/>
                </a:solidFill>
                <a:latin typeface="+mn-lt"/>
                <a:ea typeface="+mn-ea"/>
              </a:rPr>
              <a:t>C</a:t>
            </a:r>
            <a:endParaRPr lang="zh-CN" altLang="en-US" sz="3200" b="1" kern="0">
              <a:solidFill>
                <a:srgbClr val="C00000"/>
              </a:solidFill>
              <a:latin typeface="+mn-lt"/>
              <a:ea typeface="+mn-ea"/>
            </a:endParaRPr>
          </a:p>
        </p:txBody>
      </p:sp>
      <p:pic>
        <p:nvPicPr>
          <p:cNvPr id="110608"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1618"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1620"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1622"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7"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1625" name="流程图: 过程 31"/>
          <p:cNvSpPr>
            <a:spLocks noChangeArrowheads="1"/>
          </p:cNvSpPr>
          <p:nvPr/>
        </p:nvSpPr>
        <p:spPr bwMode="auto">
          <a:xfrm>
            <a:off x="3667125" y="4248150"/>
            <a:ext cx="1833563"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1626" name="流程图: 过程 33"/>
          <p:cNvSpPr>
            <a:spLocks noChangeArrowheads="1"/>
          </p:cNvSpPr>
          <p:nvPr/>
        </p:nvSpPr>
        <p:spPr bwMode="auto">
          <a:xfrm>
            <a:off x="4024313" y="3732213"/>
            <a:ext cx="1100137"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1627"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1628"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1629"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3</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的全过程</a:t>
            </a:r>
          </a:p>
        </p:txBody>
      </p:sp>
      <p:sp>
        <p:nvSpPr>
          <p:cNvPr id="16"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1</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A</a:t>
            </a:r>
            <a:r>
              <a:rPr lang="zh-CN" altLang="en-US" sz="3200" b="1" kern="0">
                <a:solidFill>
                  <a:srgbClr val="C00000"/>
                </a:solidFill>
                <a:latin typeface="+mn-lt"/>
                <a:ea typeface="+mn-ea"/>
              </a:rPr>
              <a:t>移到</a:t>
            </a:r>
            <a:r>
              <a:rPr lang="en-US" altLang="zh-CN" sz="3200" b="1" kern="0">
                <a:solidFill>
                  <a:srgbClr val="C00000"/>
                </a:solidFill>
                <a:latin typeface="+mn-lt"/>
                <a:ea typeface="+mn-ea"/>
              </a:rPr>
              <a:t>C</a:t>
            </a:r>
            <a:endParaRPr lang="zh-CN" altLang="en-US" sz="3200" b="1" kern="0">
              <a:solidFill>
                <a:srgbClr val="C00000"/>
              </a:solidFill>
              <a:latin typeface="+mn-lt"/>
              <a:ea typeface="+mn-ea"/>
            </a:endParaRPr>
          </a:p>
        </p:txBody>
      </p:sp>
      <p:pic>
        <p:nvPicPr>
          <p:cNvPr id="111632" name="图片 1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流程图: 过程 17"/>
          <p:cNvSpPr>
            <a:spLocks noChangeArrowheads="1"/>
          </p:cNvSpPr>
          <p:nvPr/>
        </p:nvSpPr>
        <p:spPr bwMode="auto">
          <a:xfrm>
            <a:off x="3667125" y="4248150"/>
            <a:ext cx="1833563"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2643" name="流程图: 过程 18"/>
          <p:cNvSpPr>
            <a:spLocks noChangeArrowheads="1"/>
          </p:cNvSpPr>
          <p:nvPr/>
        </p:nvSpPr>
        <p:spPr bwMode="auto">
          <a:xfrm>
            <a:off x="4024313" y="3732213"/>
            <a:ext cx="1100137"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2644"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2646"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2648"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12650"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2651"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2652"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2653"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3</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的全过程</a:t>
            </a:r>
          </a:p>
        </p:txBody>
      </p:sp>
      <p:sp>
        <p:nvSpPr>
          <p:cNvPr id="16"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2</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B</a:t>
            </a:r>
            <a:r>
              <a:rPr lang="zh-CN" altLang="en-US" sz="3200" b="1" kern="0">
                <a:solidFill>
                  <a:srgbClr val="C00000"/>
                </a:solidFill>
                <a:latin typeface="+mn-lt"/>
                <a:ea typeface="+mn-ea"/>
              </a:rPr>
              <a:t>移到</a:t>
            </a:r>
            <a:r>
              <a:rPr lang="en-US" altLang="zh-CN" sz="3200" b="1" kern="0">
                <a:solidFill>
                  <a:srgbClr val="C00000"/>
                </a:solidFill>
                <a:latin typeface="+mn-lt"/>
                <a:ea typeface="+mn-ea"/>
              </a:rPr>
              <a:t>C</a:t>
            </a:r>
            <a:endParaRPr lang="zh-CN" altLang="en-US" sz="3200" b="1" kern="0">
              <a:solidFill>
                <a:srgbClr val="C00000"/>
              </a:solidFill>
              <a:latin typeface="+mn-lt"/>
              <a:ea typeface="+mn-ea"/>
            </a:endParaRPr>
          </a:p>
        </p:txBody>
      </p:sp>
      <p:pic>
        <p:nvPicPr>
          <p:cNvPr id="112656"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28625" y="285750"/>
            <a:ext cx="8215313" cy="4214813"/>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void </a:t>
            </a:r>
            <a:r>
              <a:rPr lang="en-US" altLang="zh-CN" sz="2800">
                <a:solidFill>
                  <a:srgbClr val="00B050"/>
                </a:solidFill>
              </a:rPr>
              <a:t>print_star</a:t>
            </a:r>
            <a:r>
              <a:rPr lang="en-US" altLang="zh-CN" sz="2800"/>
              <a:t>();          </a:t>
            </a:r>
            <a:endParaRPr lang="zh-CN" altLang="zh-CN" sz="2800"/>
          </a:p>
          <a:p>
            <a:pPr>
              <a:lnSpc>
                <a:spcPct val="100000"/>
              </a:lnSpc>
              <a:buFont typeface="Wingdings" pitchFamily="2" charset="2"/>
              <a:buNone/>
            </a:pPr>
            <a:r>
              <a:rPr lang="en-US" altLang="zh-CN" sz="2800"/>
              <a:t>   void </a:t>
            </a:r>
            <a:r>
              <a:rPr lang="en-US" altLang="zh-CN" sz="2800">
                <a:solidFill>
                  <a:srgbClr val="9D138D"/>
                </a:solidFill>
              </a:rPr>
              <a:t>print_message</a:t>
            </a:r>
            <a:r>
              <a:rPr lang="en-US" altLang="zh-CN" sz="2800"/>
              <a:t>();  </a:t>
            </a:r>
            <a:endParaRPr lang="zh-CN" altLang="zh-CN" sz="2800"/>
          </a:p>
          <a:p>
            <a:pPr>
              <a:lnSpc>
                <a:spcPct val="100000"/>
              </a:lnSpc>
              <a:buFont typeface="Wingdings" pitchFamily="2" charset="2"/>
              <a:buNone/>
            </a:pPr>
            <a:r>
              <a:rPr lang="en-US" altLang="zh-CN" sz="2800"/>
              <a:t>   </a:t>
            </a:r>
            <a:r>
              <a:rPr lang="en-US" altLang="zh-CN" sz="2800">
                <a:solidFill>
                  <a:srgbClr val="00B050"/>
                </a:solidFill>
              </a:rPr>
              <a:t>print_star</a:t>
            </a:r>
            <a:r>
              <a:rPr lang="en-US" altLang="zh-CN" sz="2800"/>
              <a:t>();   </a:t>
            </a:r>
            <a:r>
              <a:rPr lang="en-US" altLang="zh-CN" sz="2800">
                <a:solidFill>
                  <a:srgbClr val="9D138D"/>
                </a:solidFill>
              </a:rPr>
              <a:t>print_message</a:t>
            </a:r>
            <a:r>
              <a:rPr lang="en-US" altLang="zh-CN" sz="2800"/>
              <a:t>();   </a:t>
            </a:r>
            <a:endParaRPr lang="zh-CN" altLang="zh-CN" sz="2800"/>
          </a:p>
          <a:p>
            <a:pPr>
              <a:lnSpc>
                <a:spcPct val="100000"/>
              </a:lnSpc>
              <a:buFont typeface="Wingdings" pitchFamily="2" charset="2"/>
              <a:buNone/>
            </a:pPr>
            <a:r>
              <a:rPr lang="en-US" altLang="zh-CN" sz="2800"/>
              <a:t>   </a:t>
            </a:r>
            <a:r>
              <a:rPr lang="en-US" altLang="zh-CN" sz="2800">
                <a:solidFill>
                  <a:srgbClr val="00B050"/>
                </a:solidFill>
              </a:rPr>
              <a:t>print_star</a:t>
            </a:r>
            <a:r>
              <a:rPr lang="en-US" altLang="zh-CN" sz="2800"/>
              <a:t>();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4357688"/>
            <a:ext cx="8215313" cy="1357312"/>
          </a:xfrm>
          <a:prstGeom prst="rect">
            <a:avLst/>
          </a:prstGeom>
          <a:noFill/>
          <a:ln w="9525">
            <a:noFill/>
            <a:miter lim="800000"/>
            <a:headEnd/>
            <a:tailEnd/>
          </a:ln>
        </p:spPr>
        <p:txBody>
          <a:bodyPr/>
          <a:lstStyle/>
          <a:p>
            <a:pPr marL="342900" indent="-342900" eaLnBrk="0" hangingPunct="0">
              <a:spcBef>
                <a:spcPct val="20000"/>
              </a:spcBef>
              <a:defRPr/>
            </a:pPr>
            <a:r>
              <a:rPr lang="en-US" altLang="zh-CN" sz="2800" b="1" kern="0">
                <a:solidFill>
                  <a:srgbClr val="00B050"/>
                </a:solidFill>
                <a:latin typeface="+mn-lt"/>
                <a:ea typeface="+mn-ea"/>
              </a:rPr>
              <a:t>void </a:t>
            </a:r>
            <a:r>
              <a:rPr lang="en-US" altLang="zh-CN" sz="2800" b="1" kern="0" err="1">
                <a:solidFill>
                  <a:srgbClr val="00B050"/>
                </a:solidFill>
                <a:latin typeface="+mn-lt"/>
                <a:ea typeface="+mn-ea"/>
              </a:rPr>
              <a:t>print_star</a:t>
            </a:r>
            <a:r>
              <a:rPr lang="en-US" altLang="zh-CN" sz="2800" b="1" kern="0">
                <a:solidFill>
                  <a:srgbClr val="00B050"/>
                </a:solidFill>
                <a:latin typeface="+mn-lt"/>
                <a:ea typeface="+mn-ea"/>
              </a:rPr>
              <a:t>()</a:t>
            </a:r>
            <a:endParaRPr lang="zh-CN" altLang="zh-CN" sz="2800" b="1" kern="0">
              <a:solidFill>
                <a:srgbClr val="00B050"/>
              </a:solidFill>
              <a:latin typeface="+mn-lt"/>
              <a:ea typeface="+mn-ea"/>
            </a:endParaRPr>
          </a:p>
          <a:p>
            <a:pPr marL="342900" indent="-342900" eaLnBrk="0" hangingPunct="0">
              <a:spcBef>
                <a:spcPct val="20000"/>
              </a:spcBef>
              <a:defRPr/>
            </a:pPr>
            <a:r>
              <a:rPr lang="en-US" altLang="zh-CN" sz="2800" b="1" kern="0">
                <a:solidFill>
                  <a:srgbClr val="00B050"/>
                </a:solidFill>
                <a:latin typeface="+mn-lt"/>
                <a:ea typeface="+mn-ea"/>
              </a:rPr>
              <a:t>{  </a:t>
            </a:r>
            <a:r>
              <a:rPr lang="en-US" altLang="zh-CN" sz="2800" b="1" kern="0" err="1">
                <a:solidFill>
                  <a:srgbClr val="00B050"/>
                </a:solidFill>
                <a:latin typeface="+mn-lt"/>
                <a:ea typeface="+mn-ea"/>
              </a:rPr>
              <a:t>printf</a:t>
            </a:r>
            <a:r>
              <a:rPr lang="en-US" altLang="zh-CN" sz="2800" b="1" kern="0">
                <a:solidFill>
                  <a:srgbClr val="00B050"/>
                </a:solidFill>
                <a:latin typeface="+mn-lt"/>
                <a:ea typeface="+mn-ea"/>
              </a:rPr>
              <a:t>(“******************\n”); }</a:t>
            </a:r>
            <a:endParaRPr lang="zh-CN" altLang="zh-CN" sz="2800" b="1" kern="0">
              <a:solidFill>
                <a:srgbClr val="00B050"/>
              </a:solidFill>
              <a:latin typeface="+mn-lt"/>
              <a:ea typeface="+mn-ea"/>
            </a:endParaRPr>
          </a:p>
        </p:txBody>
      </p:sp>
      <p:sp>
        <p:nvSpPr>
          <p:cNvPr id="6" name="Rectangle 3"/>
          <p:cNvSpPr txBox="1">
            <a:spLocks noChangeArrowheads="1"/>
          </p:cNvSpPr>
          <p:nvPr/>
        </p:nvSpPr>
        <p:spPr bwMode="auto">
          <a:xfrm>
            <a:off x="428625" y="5500688"/>
            <a:ext cx="7429500" cy="1071562"/>
          </a:xfrm>
          <a:prstGeom prst="rect">
            <a:avLst/>
          </a:prstGeom>
          <a:noFill/>
          <a:ln w="9525">
            <a:noFill/>
            <a:miter lim="800000"/>
            <a:headEnd/>
            <a:tailEnd/>
          </a:ln>
        </p:spPr>
        <p:txBody>
          <a:bodyPr/>
          <a:lstStyle/>
          <a:p>
            <a:pPr>
              <a:defRPr/>
            </a:pPr>
            <a:r>
              <a:rPr lang="en-US" altLang="zh-CN" sz="2800" b="1" kern="0">
                <a:solidFill>
                  <a:srgbClr val="9D138D"/>
                </a:solidFill>
                <a:latin typeface="+mn-lt"/>
                <a:ea typeface="+mn-ea"/>
              </a:rPr>
              <a:t>void </a:t>
            </a:r>
            <a:r>
              <a:rPr lang="en-US" altLang="zh-CN" sz="2800" b="1" kern="0" err="1">
                <a:solidFill>
                  <a:srgbClr val="9D138D"/>
                </a:solidFill>
                <a:latin typeface="+mn-lt"/>
                <a:ea typeface="+mn-ea"/>
              </a:rPr>
              <a:t>print_message</a:t>
            </a:r>
            <a:r>
              <a:rPr lang="en-US" altLang="zh-CN" sz="2800" b="1" kern="0">
                <a:solidFill>
                  <a:srgbClr val="9D138D"/>
                </a:solidFill>
                <a:latin typeface="+mn-lt"/>
                <a:ea typeface="+mn-ea"/>
              </a:rPr>
              <a:t>() </a:t>
            </a:r>
            <a:endParaRPr lang="zh-CN" altLang="zh-CN" sz="2800" b="1" kern="0">
              <a:solidFill>
                <a:srgbClr val="9D138D"/>
              </a:solidFill>
              <a:latin typeface="+mn-lt"/>
              <a:ea typeface="+mn-ea"/>
            </a:endParaRPr>
          </a:p>
          <a:p>
            <a:pPr>
              <a:defRPr/>
            </a:pPr>
            <a:r>
              <a:rPr lang="en-US" altLang="zh-CN" sz="2800" b="1" kern="0">
                <a:solidFill>
                  <a:srgbClr val="9D138D"/>
                </a:solidFill>
                <a:latin typeface="+mn-lt"/>
                <a:ea typeface="+mn-ea"/>
              </a:rPr>
              <a:t>{  </a:t>
            </a:r>
            <a:r>
              <a:rPr lang="en-US" altLang="zh-CN" sz="2800" b="1" kern="0" err="1">
                <a:solidFill>
                  <a:srgbClr val="9D138D"/>
                </a:solidFill>
                <a:latin typeface="+mn-lt"/>
                <a:ea typeface="+mn-ea"/>
              </a:rPr>
              <a:t>printf</a:t>
            </a:r>
            <a:r>
              <a:rPr lang="en-US" altLang="zh-CN" sz="2800" b="1" kern="0">
                <a:solidFill>
                  <a:srgbClr val="9D138D"/>
                </a:solidFill>
                <a:latin typeface="+mn-lt"/>
                <a:ea typeface="+mn-ea"/>
              </a:rPr>
              <a:t>(“  How do you do!\n”);  }</a:t>
            </a:r>
            <a:endParaRPr lang="zh-CN" altLang="zh-CN" sz="2800" b="1" kern="0" err="1">
              <a:solidFill>
                <a:srgbClr val="9D138D"/>
              </a:solidFill>
              <a:latin typeface="+mn-lt"/>
              <a:ea typeface="+mn-ea"/>
            </a:endParaRPr>
          </a:p>
        </p:txBody>
      </p:sp>
      <p:sp>
        <p:nvSpPr>
          <p:cNvPr id="9" name="矩形 8"/>
          <p:cNvSpPr>
            <a:spLocks noChangeArrowheads="1"/>
          </p:cNvSpPr>
          <p:nvPr/>
        </p:nvSpPr>
        <p:spPr bwMode="auto">
          <a:xfrm>
            <a:off x="714375" y="1357313"/>
            <a:ext cx="5000625" cy="1000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 name="圆角矩形标注 9"/>
          <p:cNvSpPr>
            <a:spLocks noChangeArrowheads="1"/>
          </p:cNvSpPr>
          <p:nvPr/>
        </p:nvSpPr>
        <p:spPr bwMode="auto">
          <a:xfrm>
            <a:off x="5786438" y="571500"/>
            <a:ext cx="2071687" cy="571500"/>
          </a:xfrm>
          <a:prstGeom prst="wedgeRoundRectCallout">
            <a:avLst>
              <a:gd name="adj1" fmla="val -44407"/>
              <a:gd name="adj2" fmla="val 124750"/>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声明函数</a:t>
            </a:r>
          </a:p>
        </p:txBody>
      </p:sp>
      <p:sp>
        <p:nvSpPr>
          <p:cNvPr id="11" name="矩形 10"/>
          <p:cNvSpPr>
            <a:spLocks noChangeArrowheads="1"/>
          </p:cNvSpPr>
          <p:nvPr/>
        </p:nvSpPr>
        <p:spPr bwMode="auto">
          <a:xfrm>
            <a:off x="285750" y="4357688"/>
            <a:ext cx="8286750" cy="22860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2" name="圆角矩形标注 11"/>
          <p:cNvSpPr>
            <a:spLocks noChangeArrowheads="1"/>
          </p:cNvSpPr>
          <p:nvPr/>
        </p:nvSpPr>
        <p:spPr bwMode="auto">
          <a:xfrm>
            <a:off x="5143500" y="3214688"/>
            <a:ext cx="2071688" cy="571500"/>
          </a:xfrm>
          <a:prstGeom prst="wedgeRoundRectCallout">
            <a:avLst>
              <a:gd name="adj1" fmla="val -44407"/>
              <a:gd name="adj2" fmla="val 124750"/>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定义函数</a:t>
            </a:r>
          </a:p>
        </p:txBody>
      </p:sp>
      <p:pic>
        <p:nvPicPr>
          <p:cNvPr id="13321" name="图片 1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a:spLocks noChangeArrowheads="1"/>
          </p:cNvSpPr>
          <p:nvPr/>
        </p:nvSpPr>
        <p:spPr bwMode="auto">
          <a:xfrm>
            <a:off x="714375" y="2428875"/>
            <a:ext cx="6572250" cy="92868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4" name="圆角矩形标注 13"/>
          <p:cNvSpPr>
            <a:spLocks noChangeArrowheads="1"/>
          </p:cNvSpPr>
          <p:nvPr/>
        </p:nvSpPr>
        <p:spPr bwMode="auto">
          <a:xfrm>
            <a:off x="6572250" y="1428750"/>
            <a:ext cx="2071688" cy="571500"/>
          </a:xfrm>
          <a:prstGeom prst="wedgeRoundRectCallout">
            <a:avLst>
              <a:gd name="adj1" fmla="val -44407"/>
              <a:gd name="adj2" fmla="val 124750"/>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调用函数</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par>
                          <p:cTn id="21" fill="hold" nodeType="afterGroup">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blinds(horizontal)">
                                      <p:cBhvr>
                                        <p:cTn id="24" dur="500"/>
                                        <p:tgtEl>
                                          <p:spTgt spid="13"/>
                                        </p:tgtEl>
                                      </p:cBhvr>
                                    </p:animEffect>
                                  </p:childTnLst>
                                </p:cTn>
                              </p:par>
                            </p:childTnLst>
                          </p:cTn>
                        </p:par>
                        <p:par>
                          <p:cTn id="25" fill="hold" nodeType="afterGroup">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blinds(horizontal)">
                                      <p:cBhvr>
                                        <p:cTn id="2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3666"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3668"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3670"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13672"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nvGrpSpPr>
          <p:cNvPr id="2" name="组合 18"/>
          <p:cNvGrpSpPr>
            <a:grpSpLocks/>
          </p:cNvGrpSpPr>
          <p:nvPr/>
        </p:nvGrpSpPr>
        <p:grpSpPr bwMode="auto">
          <a:xfrm>
            <a:off x="6596063" y="3214688"/>
            <a:ext cx="1833562" cy="990600"/>
            <a:chOff x="6595722" y="3214686"/>
            <a:chExt cx="1833930" cy="991323"/>
          </a:xfrm>
        </p:grpSpPr>
        <p:sp>
          <p:nvSpPr>
            <p:cNvPr id="113680" name="流程图: 过程 31"/>
            <p:cNvSpPr>
              <a:spLocks noChangeArrowheads="1"/>
            </p:cNvSpPr>
            <p:nvPr/>
          </p:nvSpPr>
          <p:spPr bwMode="auto">
            <a:xfrm>
              <a:off x="6595722" y="3729756"/>
              <a:ext cx="1833930" cy="476253"/>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3681" name="流程图: 过程 33"/>
            <p:cNvSpPr>
              <a:spLocks noChangeArrowheads="1"/>
            </p:cNvSpPr>
            <p:nvPr/>
          </p:nvSpPr>
          <p:spPr bwMode="auto">
            <a:xfrm>
              <a:off x="6952912" y="3214686"/>
              <a:ext cx="1100359" cy="476253"/>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cxnSp>
        <p:nvCxnSpPr>
          <p:cNvPr id="113674"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3675"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3676"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3</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的全过程</a:t>
            </a:r>
          </a:p>
        </p:txBody>
      </p:sp>
      <p:sp>
        <p:nvSpPr>
          <p:cNvPr id="18"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2</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B</a:t>
            </a:r>
            <a:r>
              <a:rPr lang="zh-CN" altLang="en-US" sz="3200" b="1" kern="0">
                <a:solidFill>
                  <a:srgbClr val="C00000"/>
                </a:solidFill>
                <a:latin typeface="+mn-lt"/>
                <a:ea typeface="+mn-ea"/>
              </a:rPr>
              <a:t>移到</a:t>
            </a:r>
            <a:r>
              <a:rPr lang="en-US" altLang="zh-CN" sz="3200" b="1" kern="0">
                <a:solidFill>
                  <a:srgbClr val="C00000"/>
                </a:solidFill>
                <a:latin typeface="+mn-lt"/>
                <a:ea typeface="+mn-ea"/>
              </a:rPr>
              <a:t>C</a:t>
            </a:r>
            <a:endParaRPr lang="zh-CN" altLang="en-US" sz="3200" b="1" kern="0">
              <a:solidFill>
                <a:srgbClr val="C00000"/>
              </a:solidFill>
              <a:latin typeface="+mn-lt"/>
              <a:ea typeface="+mn-ea"/>
            </a:endParaRPr>
          </a:p>
        </p:txBody>
      </p:sp>
      <p:pic>
        <p:nvPicPr>
          <p:cNvPr id="113679"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4690"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4692"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4694"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14696"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4697" name="流程图: 过程 31"/>
          <p:cNvSpPr>
            <a:spLocks noChangeArrowheads="1"/>
          </p:cNvSpPr>
          <p:nvPr/>
        </p:nvSpPr>
        <p:spPr bwMode="auto">
          <a:xfrm>
            <a:off x="714375" y="3722688"/>
            <a:ext cx="1833563"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4698" name="流程图: 过程 33"/>
          <p:cNvSpPr>
            <a:spLocks noChangeArrowheads="1"/>
          </p:cNvSpPr>
          <p:nvPr/>
        </p:nvSpPr>
        <p:spPr bwMode="auto">
          <a:xfrm>
            <a:off x="1071563" y="3206750"/>
            <a:ext cx="1100137"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4699"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4700"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4701"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B</a:t>
            </a:r>
            <a:r>
              <a:rPr lang="zh-CN" altLang="en-US" sz="3200" b="1" kern="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1</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A</a:t>
            </a:r>
            <a:r>
              <a:rPr lang="zh-CN" altLang="en-US" sz="3200" b="1" kern="0">
                <a:solidFill>
                  <a:srgbClr val="C00000"/>
                </a:solidFill>
                <a:latin typeface="+mn-lt"/>
                <a:ea typeface="+mn-ea"/>
              </a:rPr>
              <a:t>移到</a:t>
            </a:r>
            <a:r>
              <a:rPr lang="en-US" altLang="zh-CN" sz="3200" b="1" kern="0">
                <a:solidFill>
                  <a:srgbClr val="C00000"/>
                </a:solidFill>
                <a:latin typeface="+mn-lt"/>
                <a:ea typeface="+mn-ea"/>
              </a:rPr>
              <a:t>C</a:t>
            </a:r>
            <a:endParaRPr lang="zh-CN" altLang="en-US" sz="3200" b="1" kern="0">
              <a:solidFill>
                <a:srgbClr val="C00000"/>
              </a:solidFill>
              <a:latin typeface="+mn-lt"/>
              <a:ea typeface="+mn-ea"/>
            </a:endParaRPr>
          </a:p>
        </p:txBody>
      </p:sp>
      <p:pic>
        <p:nvPicPr>
          <p:cNvPr id="114704"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5714"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5716"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5718"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15720"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5721" name="流程图: 过程 31"/>
          <p:cNvSpPr>
            <a:spLocks noChangeArrowheads="1"/>
          </p:cNvSpPr>
          <p:nvPr/>
        </p:nvSpPr>
        <p:spPr bwMode="auto">
          <a:xfrm>
            <a:off x="714375" y="3722688"/>
            <a:ext cx="1833563"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4" name="流程图: 过程 33"/>
          <p:cNvSpPr>
            <a:spLocks noChangeArrowheads="1"/>
          </p:cNvSpPr>
          <p:nvPr/>
        </p:nvSpPr>
        <p:spPr bwMode="auto">
          <a:xfrm>
            <a:off x="6972300" y="4248150"/>
            <a:ext cx="1100138"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5723"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5724"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5725"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B</a:t>
            </a:r>
            <a:r>
              <a:rPr lang="zh-CN" altLang="en-US" sz="3200" b="1" kern="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1</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A</a:t>
            </a:r>
            <a:r>
              <a:rPr lang="zh-CN" altLang="en-US" sz="3200" b="1" kern="0">
                <a:solidFill>
                  <a:srgbClr val="C00000"/>
                </a:solidFill>
                <a:latin typeface="+mn-lt"/>
                <a:ea typeface="+mn-ea"/>
              </a:rPr>
              <a:t>移到</a:t>
            </a:r>
            <a:r>
              <a:rPr lang="en-US" altLang="zh-CN" sz="3200" b="1" kern="0">
                <a:solidFill>
                  <a:srgbClr val="C00000"/>
                </a:solidFill>
                <a:latin typeface="+mn-lt"/>
                <a:ea typeface="+mn-ea"/>
              </a:rPr>
              <a:t>C</a:t>
            </a:r>
            <a:endParaRPr lang="zh-CN" altLang="en-US" sz="3200" b="1" kern="0">
              <a:solidFill>
                <a:srgbClr val="C00000"/>
              </a:solidFill>
              <a:latin typeface="+mn-lt"/>
              <a:ea typeface="+mn-ea"/>
            </a:endParaRPr>
          </a:p>
        </p:txBody>
      </p:sp>
      <p:pic>
        <p:nvPicPr>
          <p:cNvPr id="115728"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6738"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6740"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6742"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16744"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6745" name="流程图: 过程 31"/>
          <p:cNvSpPr>
            <a:spLocks noChangeArrowheads="1"/>
          </p:cNvSpPr>
          <p:nvPr/>
        </p:nvSpPr>
        <p:spPr bwMode="auto">
          <a:xfrm>
            <a:off x="714375" y="3722688"/>
            <a:ext cx="1833563"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6746" name="流程图: 过程 33"/>
          <p:cNvSpPr>
            <a:spLocks noChangeArrowheads="1"/>
          </p:cNvSpPr>
          <p:nvPr/>
        </p:nvSpPr>
        <p:spPr bwMode="auto">
          <a:xfrm>
            <a:off x="6972300" y="4248150"/>
            <a:ext cx="1100138"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6747"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6748"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6749"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B</a:t>
            </a:r>
            <a:r>
              <a:rPr lang="zh-CN" altLang="en-US" sz="3200" b="1" kern="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1</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A</a:t>
            </a:r>
            <a:r>
              <a:rPr lang="zh-CN" altLang="en-US" sz="3200" b="1" kern="0">
                <a:solidFill>
                  <a:srgbClr val="C00000"/>
                </a:solidFill>
                <a:latin typeface="+mn-lt"/>
                <a:ea typeface="+mn-ea"/>
              </a:rPr>
              <a:t>移到</a:t>
            </a:r>
            <a:r>
              <a:rPr lang="en-US" altLang="zh-CN" sz="3200" b="1" kern="0">
                <a:solidFill>
                  <a:srgbClr val="C00000"/>
                </a:solidFill>
                <a:latin typeface="+mn-lt"/>
                <a:ea typeface="+mn-ea"/>
              </a:rPr>
              <a:t>B</a:t>
            </a:r>
            <a:endParaRPr lang="zh-CN" altLang="en-US" sz="3200" b="1" kern="0">
              <a:solidFill>
                <a:srgbClr val="C00000"/>
              </a:solidFill>
              <a:latin typeface="+mn-lt"/>
              <a:ea typeface="+mn-ea"/>
            </a:endParaRPr>
          </a:p>
        </p:txBody>
      </p:sp>
      <p:pic>
        <p:nvPicPr>
          <p:cNvPr id="116752"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7762"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7764"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7766"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17768"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2"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7770" name="流程图: 过程 33"/>
          <p:cNvSpPr>
            <a:spLocks noChangeArrowheads="1"/>
          </p:cNvSpPr>
          <p:nvPr/>
        </p:nvSpPr>
        <p:spPr bwMode="auto">
          <a:xfrm>
            <a:off x="6972300" y="4248150"/>
            <a:ext cx="1100138"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7771"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7772"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7773"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B</a:t>
            </a:r>
            <a:r>
              <a:rPr lang="zh-CN" altLang="en-US" sz="3200" b="1" kern="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1</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A</a:t>
            </a:r>
            <a:r>
              <a:rPr lang="zh-CN" altLang="en-US" sz="3200" b="1" kern="0">
                <a:solidFill>
                  <a:srgbClr val="C00000"/>
                </a:solidFill>
                <a:latin typeface="+mn-lt"/>
                <a:ea typeface="+mn-ea"/>
              </a:rPr>
              <a:t>移到</a:t>
            </a:r>
            <a:r>
              <a:rPr lang="en-US" altLang="zh-CN" sz="3200" b="1" kern="0">
                <a:solidFill>
                  <a:srgbClr val="C00000"/>
                </a:solidFill>
                <a:latin typeface="+mn-lt"/>
                <a:ea typeface="+mn-ea"/>
              </a:rPr>
              <a:t>B</a:t>
            </a:r>
            <a:endParaRPr lang="zh-CN" altLang="en-US" sz="3200" b="1" kern="0">
              <a:solidFill>
                <a:srgbClr val="C00000"/>
              </a:solidFill>
              <a:latin typeface="+mn-lt"/>
              <a:ea typeface="+mn-ea"/>
            </a:endParaRPr>
          </a:p>
        </p:txBody>
      </p:sp>
      <p:pic>
        <p:nvPicPr>
          <p:cNvPr id="117776"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8786"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8788"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8790"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18792"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8793"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8794" name="流程图: 过程 33"/>
          <p:cNvSpPr>
            <a:spLocks noChangeArrowheads="1"/>
          </p:cNvSpPr>
          <p:nvPr/>
        </p:nvSpPr>
        <p:spPr bwMode="auto">
          <a:xfrm>
            <a:off x="6972300" y="4248150"/>
            <a:ext cx="1100138"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8795"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8796"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8797"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B</a:t>
            </a:r>
            <a:r>
              <a:rPr lang="zh-CN" altLang="en-US" sz="3200" b="1" kern="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1</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C</a:t>
            </a:r>
            <a:r>
              <a:rPr lang="zh-CN" altLang="en-US" sz="3200" b="1" kern="0">
                <a:solidFill>
                  <a:srgbClr val="C00000"/>
                </a:solidFill>
                <a:latin typeface="+mn-lt"/>
                <a:ea typeface="+mn-ea"/>
              </a:rPr>
              <a:t>移到</a:t>
            </a:r>
            <a:r>
              <a:rPr lang="en-US" altLang="zh-CN" sz="3200" b="1" kern="0">
                <a:solidFill>
                  <a:srgbClr val="C00000"/>
                </a:solidFill>
                <a:latin typeface="+mn-lt"/>
                <a:ea typeface="+mn-ea"/>
              </a:rPr>
              <a:t>B</a:t>
            </a:r>
            <a:endParaRPr lang="zh-CN" altLang="en-US" sz="3200" b="1" kern="0">
              <a:solidFill>
                <a:srgbClr val="C00000"/>
              </a:solidFill>
              <a:latin typeface="+mn-lt"/>
              <a:ea typeface="+mn-ea"/>
            </a:endParaRPr>
          </a:p>
        </p:txBody>
      </p:sp>
      <p:pic>
        <p:nvPicPr>
          <p:cNvPr id="118800"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19810"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19812"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19814"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19816"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9817"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4" name="流程图: 过程 33"/>
          <p:cNvSpPr>
            <a:spLocks noChangeArrowheads="1"/>
          </p:cNvSpPr>
          <p:nvPr/>
        </p:nvSpPr>
        <p:spPr bwMode="auto">
          <a:xfrm>
            <a:off x="4046538" y="3727450"/>
            <a:ext cx="1100137"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19819"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9820"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9821"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A</a:t>
            </a:r>
            <a:r>
              <a:rPr lang="zh-CN" altLang="en-US" sz="3200" b="1" kern="0">
                <a:solidFill>
                  <a:srgbClr val="0000CC"/>
                </a:solidFill>
                <a:latin typeface="+mn-lt"/>
                <a:ea typeface="+mn-ea"/>
              </a:rPr>
              <a:t>移到</a:t>
            </a:r>
            <a:r>
              <a:rPr lang="en-US" altLang="zh-CN" sz="3200" b="1" kern="0">
                <a:solidFill>
                  <a:srgbClr val="0000CC"/>
                </a:solidFill>
                <a:latin typeface="+mn-lt"/>
                <a:ea typeface="+mn-ea"/>
              </a:rPr>
              <a:t>B</a:t>
            </a:r>
            <a:r>
              <a:rPr lang="zh-CN" altLang="en-US" sz="3200" b="1" kern="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C00000"/>
                </a:solidFill>
                <a:latin typeface="+mn-lt"/>
                <a:ea typeface="+mn-ea"/>
              </a:rPr>
              <a:t>将</a:t>
            </a:r>
            <a:r>
              <a:rPr lang="en-US" altLang="zh-CN" sz="3200" b="1" kern="0">
                <a:solidFill>
                  <a:srgbClr val="C00000"/>
                </a:solidFill>
                <a:latin typeface="+mn-lt"/>
                <a:ea typeface="+mn-ea"/>
              </a:rPr>
              <a:t>1</a:t>
            </a:r>
            <a:r>
              <a:rPr lang="zh-CN" altLang="en-US" sz="3200" b="1" kern="0">
                <a:solidFill>
                  <a:srgbClr val="C00000"/>
                </a:solidFill>
                <a:latin typeface="+mn-lt"/>
                <a:ea typeface="+mn-ea"/>
              </a:rPr>
              <a:t>个盘子从</a:t>
            </a:r>
            <a:r>
              <a:rPr lang="en-US" altLang="zh-CN" sz="3200" b="1" kern="0">
                <a:solidFill>
                  <a:srgbClr val="C00000"/>
                </a:solidFill>
                <a:latin typeface="+mn-lt"/>
                <a:ea typeface="+mn-ea"/>
              </a:rPr>
              <a:t>C</a:t>
            </a:r>
            <a:r>
              <a:rPr lang="zh-CN" altLang="en-US" sz="3200" b="1" kern="0">
                <a:solidFill>
                  <a:srgbClr val="C00000"/>
                </a:solidFill>
                <a:latin typeface="+mn-lt"/>
                <a:ea typeface="+mn-ea"/>
              </a:rPr>
              <a:t>移到</a:t>
            </a:r>
            <a:r>
              <a:rPr lang="en-US" altLang="zh-CN" sz="3200" b="1" kern="0">
                <a:solidFill>
                  <a:srgbClr val="C00000"/>
                </a:solidFill>
                <a:latin typeface="+mn-lt"/>
                <a:ea typeface="+mn-ea"/>
              </a:rPr>
              <a:t>B</a:t>
            </a:r>
            <a:endParaRPr lang="zh-CN" altLang="en-US" sz="3200" b="1" kern="0">
              <a:solidFill>
                <a:srgbClr val="C00000"/>
              </a:solidFill>
              <a:latin typeface="+mn-lt"/>
              <a:ea typeface="+mn-ea"/>
            </a:endParaRPr>
          </a:p>
        </p:txBody>
      </p:sp>
      <p:pic>
        <p:nvPicPr>
          <p:cNvPr id="119824"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20835" name="流程图: 过程 16"/>
          <p:cNvSpPr>
            <a:spLocks noChangeArrowheads="1"/>
          </p:cNvSpPr>
          <p:nvPr/>
        </p:nvSpPr>
        <p:spPr bwMode="auto">
          <a:xfrm>
            <a:off x="4046538" y="3727450"/>
            <a:ext cx="1100137"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20836"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20838"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20840"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20842"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20843"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0844"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0845"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B</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的过程</a:t>
            </a:r>
          </a:p>
        </p:txBody>
      </p:sp>
      <p:pic>
        <p:nvPicPr>
          <p:cNvPr id="120847"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9" name="流程图: 过程 18"/>
          <p:cNvSpPr>
            <a:spLocks noChangeArrowheads="1"/>
          </p:cNvSpPr>
          <p:nvPr/>
        </p:nvSpPr>
        <p:spPr bwMode="auto">
          <a:xfrm>
            <a:off x="1127125" y="4286250"/>
            <a:ext cx="1100138"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21860"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21862"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21864"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21866"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21867"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1868"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1869"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B</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的过程</a:t>
            </a:r>
          </a:p>
        </p:txBody>
      </p:sp>
      <p:pic>
        <p:nvPicPr>
          <p:cNvPr id="121871"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流程图: 过程 17"/>
          <p:cNvSpPr>
            <a:spLocks noChangeArrowheads="1"/>
          </p:cNvSpPr>
          <p:nvPr/>
        </p:nvSpPr>
        <p:spPr bwMode="auto">
          <a:xfrm>
            <a:off x="6615113" y="3727450"/>
            <a:ext cx="1833562"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22883" name="流程图: 过程 18"/>
          <p:cNvSpPr>
            <a:spLocks noChangeArrowheads="1"/>
          </p:cNvSpPr>
          <p:nvPr/>
        </p:nvSpPr>
        <p:spPr bwMode="auto">
          <a:xfrm>
            <a:off x="1127125" y="4286250"/>
            <a:ext cx="1100138"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22884"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22886"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22888"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22890"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22891"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2892"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2893"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B</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的过程</a:t>
            </a:r>
          </a:p>
        </p:txBody>
      </p:sp>
      <p:pic>
        <p:nvPicPr>
          <p:cNvPr id="122895"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28625" y="285750"/>
            <a:ext cx="8215313" cy="4214813"/>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void </a:t>
            </a:r>
            <a:r>
              <a:rPr lang="en-US" altLang="zh-CN" sz="2800">
                <a:solidFill>
                  <a:srgbClr val="00B050"/>
                </a:solidFill>
              </a:rPr>
              <a:t>print_star</a:t>
            </a:r>
            <a:r>
              <a:rPr lang="en-US" altLang="zh-CN" sz="2800"/>
              <a:t>();          </a:t>
            </a:r>
            <a:endParaRPr lang="zh-CN" altLang="zh-CN" sz="2800"/>
          </a:p>
          <a:p>
            <a:pPr>
              <a:lnSpc>
                <a:spcPct val="100000"/>
              </a:lnSpc>
              <a:buFont typeface="Wingdings" pitchFamily="2" charset="2"/>
              <a:buNone/>
            </a:pPr>
            <a:r>
              <a:rPr lang="en-US" altLang="zh-CN" sz="2800"/>
              <a:t>   void </a:t>
            </a:r>
            <a:r>
              <a:rPr lang="en-US" altLang="zh-CN" sz="2800">
                <a:solidFill>
                  <a:srgbClr val="9D138D"/>
                </a:solidFill>
              </a:rPr>
              <a:t>print_message</a:t>
            </a:r>
            <a:r>
              <a:rPr lang="en-US" altLang="zh-CN" sz="2800"/>
              <a:t>();  </a:t>
            </a:r>
            <a:endParaRPr lang="zh-CN" altLang="zh-CN" sz="2800"/>
          </a:p>
          <a:p>
            <a:pPr>
              <a:lnSpc>
                <a:spcPct val="100000"/>
              </a:lnSpc>
              <a:buFont typeface="Wingdings" pitchFamily="2" charset="2"/>
              <a:buNone/>
            </a:pPr>
            <a:r>
              <a:rPr lang="en-US" altLang="zh-CN" sz="2800"/>
              <a:t>   </a:t>
            </a:r>
            <a:r>
              <a:rPr lang="en-US" altLang="zh-CN" sz="2800">
                <a:solidFill>
                  <a:srgbClr val="00B050"/>
                </a:solidFill>
              </a:rPr>
              <a:t>print_star</a:t>
            </a:r>
            <a:r>
              <a:rPr lang="en-US" altLang="zh-CN" sz="2800"/>
              <a:t>();   </a:t>
            </a:r>
            <a:r>
              <a:rPr lang="en-US" altLang="zh-CN" sz="2800">
                <a:solidFill>
                  <a:srgbClr val="9D138D"/>
                </a:solidFill>
              </a:rPr>
              <a:t>print_message</a:t>
            </a:r>
            <a:r>
              <a:rPr lang="en-US" altLang="zh-CN" sz="2800"/>
              <a:t>();   </a:t>
            </a:r>
            <a:endParaRPr lang="zh-CN" altLang="zh-CN" sz="2800"/>
          </a:p>
          <a:p>
            <a:pPr>
              <a:lnSpc>
                <a:spcPct val="100000"/>
              </a:lnSpc>
              <a:buFont typeface="Wingdings" pitchFamily="2" charset="2"/>
              <a:buNone/>
            </a:pPr>
            <a:r>
              <a:rPr lang="en-US" altLang="zh-CN" sz="2800"/>
              <a:t>   </a:t>
            </a:r>
            <a:r>
              <a:rPr lang="en-US" altLang="zh-CN" sz="2800">
                <a:solidFill>
                  <a:srgbClr val="00B050"/>
                </a:solidFill>
              </a:rPr>
              <a:t>print_star</a:t>
            </a:r>
            <a:r>
              <a:rPr lang="en-US" altLang="zh-CN" sz="2800"/>
              <a:t>();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4357688"/>
            <a:ext cx="8215313" cy="1357312"/>
          </a:xfrm>
          <a:prstGeom prst="rect">
            <a:avLst/>
          </a:prstGeom>
          <a:noFill/>
          <a:ln w="9525">
            <a:noFill/>
            <a:miter lim="800000"/>
            <a:headEnd/>
            <a:tailEnd/>
          </a:ln>
        </p:spPr>
        <p:txBody>
          <a:bodyPr/>
          <a:lstStyle/>
          <a:p>
            <a:pPr marL="342900" indent="-342900" eaLnBrk="0" hangingPunct="0">
              <a:spcBef>
                <a:spcPct val="20000"/>
              </a:spcBef>
              <a:defRPr/>
            </a:pPr>
            <a:r>
              <a:rPr lang="en-US" altLang="zh-CN" sz="2800" b="1" kern="0">
                <a:solidFill>
                  <a:srgbClr val="00B050"/>
                </a:solidFill>
                <a:latin typeface="+mn-lt"/>
                <a:ea typeface="+mn-ea"/>
              </a:rPr>
              <a:t>void </a:t>
            </a:r>
            <a:r>
              <a:rPr lang="en-US" altLang="zh-CN" sz="2800" b="1" kern="0" err="1">
                <a:solidFill>
                  <a:srgbClr val="00B050"/>
                </a:solidFill>
                <a:latin typeface="+mn-lt"/>
                <a:ea typeface="+mn-ea"/>
              </a:rPr>
              <a:t>print_star</a:t>
            </a:r>
            <a:r>
              <a:rPr lang="en-US" altLang="zh-CN" sz="2800" b="1" kern="0">
                <a:solidFill>
                  <a:srgbClr val="00B050"/>
                </a:solidFill>
                <a:latin typeface="+mn-lt"/>
                <a:ea typeface="+mn-ea"/>
              </a:rPr>
              <a:t>()</a:t>
            </a:r>
            <a:endParaRPr lang="zh-CN" altLang="zh-CN" sz="2800" b="1" kern="0">
              <a:solidFill>
                <a:srgbClr val="00B050"/>
              </a:solidFill>
              <a:latin typeface="+mn-lt"/>
              <a:ea typeface="+mn-ea"/>
            </a:endParaRPr>
          </a:p>
          <a:p>
            <a:pPr marL="342900" indent="-342900" eaLnBrk="0" hangingPunct="0">
              <a:spcBef>
                <a:spcPct val="20000"/>
              </a:spcBef>
              <a:defRPr/>
            </a:pPr>
            <a:r>
              <a:rPr lang="en-US" altLang="zh-CN" sz="2800" b="1" kern="0">
                <a:solidFill>
                  <a:srgbClr val="00B050"/>
                </a:solidFill>
                <a:latin typeface="+mn-lt"/>
                <a:ea typeface="+mn-ea"/>
              </a:rPr>
              <a:t>{  </a:t>
            </a:r>
            <a:r>
              <a:rPr lang="en-US" altLang="zh-CN" sz="2800" b="1" kern="0" err="1">
                <a:solidFill>
                  <a:srgbClr val="00B050"/>
                </a:solidFill>
                <a:latin typeface="+mn-lt"/>
                <a:ea typeface="+mn-ea"/>
              </a:rPr>
              <a:t>printf</a:t>
            </a:r>
            <a:r>
              <a:rPr lang="en-US" altLang="zh-CN" sz="2800" b="1" kern="0">
                <a:solidFill>
                  <a:srgbClr val="00B050"/>
                </a:solidFill>
                <a:latin typeface="+mn-lt"/>
                <a:ea typeface="+mn-ea"/>
              </a:rPr>
              <a:t>(“******************\n”); }</a:t>
            </a:r>
            <a:endParaRPr lang="zh-CN" altLang="zh-CN" sz="2800" b="1" kern="0">
              <a:solidFill>
                <a:srgbClr val="00B050"/>
              </a:solidFill>
              <a:latin typeface="+mn-lt"/>
              <a:ea typeface="+mn-ea"/>
            </a:endParaRPr>
          </a:p>
        </p:txBody>
      </p:sp>
      <p:sp>
        <p:nvSpPr>
          <p:cNvPr id="6" name="Rectangle 3"/>
          <p:cNvSpPr txBox="1">
            <a:spLocks noChangeArrowheads="1"/>
          </p:cNvSpPr>
          <p:nvPr/>
        </p:nvSpPr>
        <p:spPr bwMode="auto">
          <a:xfrm>
            <a:off x="428625" y="5500688"/>
            <a:ext cx="7429500" cy="1071562"/>
          </a:xfrm>
          <a:prstGeom prst="rect">
            <a:avLst/>
          </a:prstGeom>
          <a:noFill/>
          <a:ln w="9525">
            <a:noFill/>
            <a:miter lim="800000"/>
            <a:headEnd/>
            <a:tailEnd/>
          </a:ln>
        </p:spPr>
        <p:txBody>
          <a:bodyPr/>
          <a:lstStyle/>
          <a:p>
            <a:pPr>
              <a:defRPr/>
            </a:pPr>
            <a:r>
              <a:rPr lang="en-US" altLang="zh-CN" sz="2800" b="1" kern="0">
                <a:solidFill>
                  <a:srgbClr val="9D138D"/>
                </a:solidFill>
                <a:latin typeface="+mn-lt"/>
                <a:ea typeface="+mn-ea"/>
              </a:rPr>
              <a:t>void </a:t>
            </a:r>
            <a:r>
              <a:rPr lang="en-US" altLang="zh-CN" sz="2800" b="1" kern="0" err="1">
                <a:solidFill>
                  <a:srgbClr val="9D138D"/>
                </a:solidFill>
                <a:latin typeface="+mn-lt"/>
                <a:ea typeface="+mn-ea"/>
              </a:rPr>
              <a:t>print_message</a:t>
            </a:r>
            <a:r>
              <a:rPr lang="en-US" altLang="zh-CN" sz="2800" b="1" kern="0">
                <a:solidFill>
                  <a:srgbClr val="9D138D"/>
                </a:solidFill>
                <a:latin typeface="+mn-lt"/>
                <a:ea typeface="+mn-ea"/>
              </a:rPr>
              <a:t>() </a:t>
            </a:r>
            <a:endParaRPr lang="zh-CN" altLang="zh-CN" sz="2800" b="1" kern="0">
              <a:solidFill>
                <a:srgbClr val="9D138D"/>
              </a:solidFill>
              <a:latin typeface="+mn-lt"/>
              <a:ea typeface="+mn-ea"/>
            </a:endParaRPr>
          </a:p>
          <a:p>
            <a:pPr>
              <a:defRPr/>
            </a:pPr>
            <a:r>
              <a:rPr lang="en-US" altLang="zh-CN" sz="2800" b="1" kern="0">
                <a:solidFill>
                  <a:srgbClr val="9D138D"/>
                </a:solidFill>
                <a:latin typeface="+mn-lt"/>
                <a:ea typeface="+mn-ea"/>
              </a:rPr>
              <a:t>{  </a:t>
            </a:r>
            <a:r>
              <a:rPr lang="en-US" altLang="zh-CN" sz="2800" b="1" kern="0" err="1">
                <a:solidFill>
                  <a:srgbClr val="9D138D"/>
                </a:solidFill>
                <a:latin typeface="+mn-lt"/>
                <a:ea typeface="+mn-ea"/>
              </a:rPr>
              <a:t>printf</a:t>
            </a:r>
            <a:r>
              <a:rPr lang="en-US" altLang="zh-CN" sz="2800" b="1" kern="0">
                <a:solidFill>
                  <a:srgbClr val="9D138D"/>
                </a:solidFill>
                <a:latin typeface="+mn-lt"/>
                <a:ea typeface="+mn-ea"/>
              </a:rPr>
              <a:t>(“  How do you do!\n”);  }</a:t>
            </a:r>
            <a:endParaRPr lang="zh-CN" altLang="zh-CN" sz="2800" b="1" kern="0" err="1">
              <a:solidFill>
                <a:srgbClr val="9D138D"/>
              </a:solidFill>
              <a:latin typeface="+mn-lt"/>
              <a:ea typeface="+mn-ea"/>
            </a:endParaRPr>
          </a:p>
        </p:txBody>
      </p:sp>
      <p:pic>
        <p:nvPicPr>
          <p:cNvPr id="110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0" y="428625"/>
            <a:ext cx="41465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2" name="图片 6"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blinds(horizontal)">
                                      <p:cBhvr>
                                        <p:cTn id="7"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3906" name="流程图: 过程 17"/>
          <p:cNvSpPr>
            <a:spLocks noChangeArrowheads="1"/>
          </p:cNvSpPr>
          <p:nvPr/>
        </p:nvSpPr>
        <p:spPr bwMode="auto">
          <a:xfrm>
            <a:off x="6615113" y="3727450"/>
            <a:ext cx="1833562" cy="476250"/>
          </a:xfrm>
          <a:prstGeom prst="flowChartProcess">
            <a:avLst/>
          </a:prstGeom>
          <a:solidFill>
            <a:srgbClr val="9D138D"/>
          </a:solidFill>
          <a:ln w="38100" algn="ctr">
            <a:solidFill>
              <a:srgbClr val="9D138D"/>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9" name="流程图: 过程 18"/>
          <p:cNvSpPr>
            <a:spLocks noChangeArrowheads="1"/>
          </p:cNvSpPr>
          <p:nvPr/>
        </p:nvSpPr>
        <p:spPr bwMode="auto">
          <a:xfrm>
            <a:off x="6970713" y="3214688"/>
            <a:ext cx="1100137" cy="476250"/>
          </a:xfrm>
          <a:prstGeom prst="flowChartProcess">
            <a:avLst/>
          </a:prstGeom>
          <a:solidFill>
            <a:srgbClr val="00B050"/>
          </a:solidFill>
          <a:ln w="38100" algn="ctr">
            <a:solidFill>
              <a:srgbClr val="00B05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23908"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23910"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23912"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23914"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123915"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3916"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3917"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将</a:t>
            </a:r>
            <a:r>
              <a:rPr lang="en-US" altLang="zh-CN" sz="3200" b="1" kern="0">
                <a:solidFill>
                  <a:srgbClr val="0000CC"/>
                </a:solidFill>
                <a:latin typeface="+mn-lt"/>
                <a:ea typeface="+mn-ea"/>
              </a:rPr>
              <a:t>2</a:t>
            </a:r>
            <a:r>
              <a:rPr lang="zh-CN" altLang="en-US" sz="3200" b="1" kern="0">
                <a:solidFill>
                  <a:srgbClr val="0000CC"/>
                </a:solidFill>
                <a:latin typeface="+mn-lt"/>
                <a:ea typeface="+mn-ea"/>
              </a:rPr>
              <a:t>个盘子从</a:t>
            </a:r>
            <a:r>
              <a:rPr lang="en-US" altLang="zh-CN" sz="3200" b="1" kern="0">
                <a:solidFill>
                  <a:srgbClr val="0000CC"/>
                </a:solidFill>
                <a:latin typeface="+mn-lt"/>
                <a:ea typeface="+mn-ea"/>
              </a:rPr>
              <a:t>B</a:t>
            </a:r>
            <a:r>
              <a:rPr lang="zh-CN" altLang="en-US" sz="3200" b="1" kern="0">
                <a:solidFill>
                  <a:srgbClr val="0000CC"/>
                </a:solidFill>
                <a:latin typeface="+mn-lt"/>
                <a:ea typeface="+mn-ea"/>
              </a:rPr>
              <a:t>移到</a:t>
            </a:r>
            <a:r>
              <a:rPr lang="en-US" altLang="zh-CN" sz="3200" b="1" kern="0">
                <a:solidFill>
                  <a:srgbClr val="0000CC"/>
                </a:solidFill>
                <a:latin typeface="+mn-lt"/>
                <a:ea typeface="+mn-ea"/>
              </a:rPr>
              <a:t>C</a:t>
            </a:r>
            <a:r>
              <a:rPr lang="zh-CN" altLang="en-US" sz="3200" b="1" kern="0">
                <a:solidFill>
                  <a:srgbClr val="0000CC"/>
                </a:solidFill>
                <a:latin typeface="+mn-lt"/>
                <a:ea typeface="+mn-ea"/>
              </a:rPr>
              <a:t>的过程</a:t>
            </a:r>
          </a:p>
        </p:txBody>
      </p:sp>
      <p:pic>
        <p:nvPicPr>
          <p:cNvPr id="123919"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内容占位符 2"/>
          <p:cNvSpPr>
            <a:spLocks noGrp="1"/>
          </p:cNvSpPr>
          <p:nvPr>
            <p:ph idx="1"/>
          </p:nvPr>
        </p:nvSpPr>
        <p:spPr>
          <a:xfrm>
            <a:off x="539750" y="1000125"/>
            <a:ext cx="7961313" cy="5124450"/>
          </a:xfrm>
        </p:spPr>
        <p:txBody>
          <a:bodyPr/>
          <a:lstStyle/>
          <a:p>
            <a:r>
              <a:rPr lang="zh-CN" altLang="zh-CN"/>
              <a:t>由上面的分析可知：将</a:t>
            </a:r>
            <a:r>
              <a:rPr lang="en-US" altLang="zh-CN"/>
              <a:t>n</a:t>
            </a:r>
            <a:r>
              <a:rPr lang="zh-CN" altLang="zh-CN"/>
              <a:t>个盘子从</a:t>
            </a:r>
            <a:r>
              <a:rPr lang="en-US" altLang="zh-CN"/>
              <a:t>A</a:t>
            </a:r>
            <a:r>
              <a:rPr lang="zh-CN" altLang="zh-CN"/>
              <a:t>座移到</a:t>
            </a:r>
            <a:r>
              <a:rPr lang="en-US" altLang="zh-CN"/>
              <a:t>C</a:t>
            </a:r>
            <a:r>
              <a:rPr lang="zh-CN" altLang="zh-CN"/>
              <a:t>座可以分解为以下</a:t>
            </a:r>
            <a:r>
              <a:rPr lang="en-US" altLang="zh-CN"/>
              <a:t>3</a:t>
            </a:r>
            <a:r>
              <a:rPr lang="zh-CN" altLang="zh-CN"/>
              <a:t>个步骤：</a:t>
            </a:r>
          </a:p>
          <a:p>
            <a:pPr lvl="1">
              <a:buFont typeface="Wingdings" pitchFamily="2" charset="2"/>
              <a:buNone/>
            </a:pPr>
            <a:r>
              <a:rPr lang="en-US" altLang="zh-CN"/>
              <a:t>(1) </a:t>
            </a:r>
            <a:r>
              <a:rPr lang="zh-CN" altLang="zh-CN"/>
              <a:t>将</a:t>
            </a:r>
            <a:r>
              <a:rPr lang="en-US" altLang="zh-CN"/>
              <a:t>A</a:t>
            </a:r>
            <a:r>
              <a:rPr lang="zh-CN" altLang="zh-CN"/>
              <a:t>上</a:t>
            </a:r>
            <a:r>
              <a:rPr lang="en-US" altLang="zh-CN"/>
              <a:t>n-1</a:t>
            </a:r>
            <a:r>
              <a:rPr lang="zh-CN" altLang="zh-CN"/>
              <a:t>个盘借助</a:t>
            </a:r>
            <a:r>
              <a:rPr lang="en-US" altLang="zh-CN"/>
              <a:t>C</a:t>
            </a:r>
            <a:r>
              <a:rPr lang="zh-CN" altLang="zh-CN"/>
              <a:t>座先移到</a:t>
            </a:r>
            <a:r>
              <a:rPr lang="en-US" altLang="zh-CN"/>
              <a:t>B</a:t>
            </a:r>
            <a:r>
              <a:rPr lang="zh-CN" altLang="zh-CN"/>
              <a:t>座上</a:t>
            </a:r>
          </a:p>
          <a:p>
            <a:pPr lvl="1">
              <a:buFont typeface="Wingdings" pitchFamily="2" charset="2"/>
              <a:buNone/>
            </a:pPr>
            <a:r>
              <a:rPr lang="en-US" altLang="zh-CN"/>
              <a:t>(2) </a:t>
            </a:r>
            <a:r>
              <a:rPr lang="zh-CN" altLang="zh-CN"/>
              <a:t>把</a:t>
            </a:r>
            <a:r>
              <a:rPr lang="en-US" altLang="zh-CN"/>
              <a:t>A</a:t>
            </a:r>
            <a:r>
              <a:rPr lang="zh-CN" altLang="zh-CN"/>
              <a:t>座上剩下的一个盘移到</a:t>
            </a:r>
            <a:r>
              <a:rPr lang="en-US" altLang="zh-CN"/>
              <a:t>C</a:t>
            </a:r>
            <a:r>
              <a:rPr lang="zh-CN" altLang="zh-CN"/>
              <a:t>座上</a:t>
            </a:r>
          </a:p>
          <a:p>
            <a:pPr lvl="1">
              <a:buFont typeface="Wingdings" pitchFamily="2" charset="2"/>
              <a:buNone/>
            </a:pPr>
            <a:r>
              <a:rPr lang="en-US" altLang="zh-CN"/>
              <a:t>(3) </a:t>
            </a:r>
            <a:r>
              <a:rPr lang="zh-CN" altLang="zh-CN"/>
              <a:t>将</a:t>
            </a:r>
            <a:r>
              <a:rPr lang="en-US" altLang="zh-CN"/>
              <a:t>n-1</a:t>
            </a:r>
            <a:r>
              <a:rPr lang="zh-CN" altLang="zh-CN"/>
              <a:t>个盘从</a:t>
            </a:r>
            <a:r>
              <a:rPr lang="en-US" altLang="zh-CN"/>
              <a:t>B</a:t>
            </a:r>
            <a:r>
              <a:rPr lang="zh-CN" altLang="zh-CN"/>
              <a:t>座借助于Ａ座移到</a:t>
            </a:r>
            <a:r>
              <a:rPr lang="en-US" altLang="zh-CN"/>
              <a:t>C</a:t>
            </a:r>
            <a:r>
              <a:rPr lang="zh-CN" altLang="zh-CN"/>
              <a:t>座上</a:t>
            </a:r>
            <a:endParaRPr lang="zh-CN" altLang="en-US"/>
          </a:p>
        </p:txBody>
      </p:sp>
      <p:pic>
        <p:nvPicPr>
          <p:cNvPr id="12493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86">
                                            <p:txEl>
                                              <p:pRg st="1" end="1"/>
                                            </p:txEl>
                                          </p:spTgt>
                                        </p:tgtEl>
                                        <p:attrNameLst>
                                          <p:attrName>style.visibility</p:attrName>
                                        </p:attrNameLst>
                                      </p:cBhvr>
                                      <p:to>
                                        <p:strVal val="visible"/>
                                      </p:to>
                                    </p:set>
                                    <p:animEffect transition="in" filter="blinds(horizontal)">
                                      <p:cBhvr>
                                        <p:cTn id="7" dur="500"/>
                                        <p:tgtEl>
                                          <p:spTgt spid="1187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6">
                                            <p:txEl>
                                              <p:pRg st="2" end="2"/>
                                            </p:txEl>
                                          </p:spTgt>
                                        </p:tgtEl>
                                        <p:attrNameLst>
                                          <p:attrName>style.visibility</p:attrName>
                                        </p:attrNameLst>
                                      </p:cBhvr>
                                      <p:to>
                                        <p:strVal val="visible"/>
                                      </p:to>
                                    </p:set>
                                    <p:animEffect transition="in" filter="blinds(horizontal)">
                                      <p:cBhvr>
                                        <p:cTn id="12" dur="500"/>
                                        <p:tgtEl>
                                          <p:spTgt spid="1187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8786">
                                            <p:txEl>
                                              <p:pRg st="3" end="3"/>
                                            </p:txEl>
                                          </p:spTgt>
                                        </p:tgtEl>
                                        <p:attrNameLst>
                                          <p:attrName>style.visibility</p:attrName>
                                        </p:attrNameLst>
                                      </p:cBhvr>
                                      <p:to>
                                        <p:strVal val="visible"/>
                                      </p:to>
                                    </p:set>
                                    <p:animEffect transition="in" filter="blinds(horizontal)">
                                      <p:cBhvr>
                                        <p:cTn id="17" dur="500"/>
                                        <p:tgtEl>
                                          <p:spTgt spid="1187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9810" name="内容占位符 2"/>
          <p:cNvSpPr>
            <a:spLocks noGrp="1"/>
          </p:cNvSpPr>
          <p:nvPr>
            <p:ph idx="1"/>
          </p:nvPr>
        </p:nvSpPr>
        <p:spPr>
          <a:xfrm>
            <a:off x="539750" y="876300"/>
            <a:ext cx="7675563" cy="5553075"/>
          </a:xfrm>
        </p:spPr>
        <p:txBody>
          <a:bodyPr/>
          <a:lstStyle/>
          <a:p>
            <a:r>
              <a:rPr lang="zh-CN" altLang="zh-CN"/>
              <a:t>可以将第</a:t>
            </a:r>
            <a:r>
              <a:rPr lang="en-US" altLang="zh-CN"/>
              <a:t>(1)</a:t>
            </a:r>
            <a:r>
              <a:rPr lang="zh-CN" altLang="zh-CN"/>
              <a:t>步和第</a:t>
            </a:r>
            <a:r>
              <a:rPr lang="en-US" altLang="zh-CN"/>
              <a:t>(3)</a:t>
            </a:r>
            <a:r>
              <a:rPr lang="zh-CN" altLang="zh-CN"/>
              <a:t>步表示为：</a:t>
            </a:r>
          </a:p>
          <a:p>
            <a:pPr lvl="1"/>
            <a:r>
              <a:rPr lang="zh-CN" altLang="zh-CN"/>
              <a:t>将“</a:t>
            </a:r>
            <a:r>
              <a:rPr lang="en-US" altLang="zh-CN"/>
              <a:t>one</a:t>
            </a:r>
            <a:r>
              <a:rPr lang="zh-CN" altLang="zh-CN"/>
              <a:t>”座上</a:t>
            </a:r>
            <a:r>
              <a:rPr lang="en-US" altLang="zh-CN"/>
              <a:t>n-1</a:t>
            </a:r>
            <a:r>
              <a:rPr lang="zh-CN" altLang="zh-CN"/>
              <a:t>个盘移到“</a:t>
            </a:r>
            <a:r>
              <a:rPr lang="en-US" altLang="zh-CN"/>
              <a:t>two</a:t>
            </a:r>
            <a:r>
              <a:rPr lang="zh-CN" altLang="zh-CN"/>
              <a:t>”座</a:t>
            </a:r>
            <a:r>
              <a:rPr lang="en-US" altLang="zh-CN"/>
              <a:t>(</a:t>
            </a:r>
            <a:r>
              <a:rPr lang="zh-CN" altLang="zh-CN"/>
              <a:t>借助“</a:t>
            </a:r>
            <a:r>
              <a:rPr lang="en-US" altLang="zh-CN"/>
              <a:t>three</a:t>
            </a:r>
            <a:r>
              <a:rPr lang="zh-CN" altLang="zh-CN"/>
              <a:t>”座</a:t>
            </a:r>
            <a:r>
              <a:rPr lang="en-US" altLang="zh-CN"/>
              <a:t>)</a:t>
            </a:r>
            <a:r>
              <a:rPr lang="zh-CN" altLang="zh-CN"/>
              <a:t>。</a:t>
            </a:r>
            <a:endParaRPr lang="en-US" altLang="zh-CN"/>
          </a:p>
          <a:p>
            <a:pPr lvl="1"/>
            <a:r>
              <a:rPr lang="zh-CN" altLang="zh-CN"/>
              <a:t>在第</a:t>
            </a:r>
            <a:r>
              <a:rPr lang="en-US" altLang="zh-CN"/>
              <a:t>(1)</a:t>
            </a:r>
            <a:r>
              <a:rPr lang="zh-CN" altLang="zh-CN"/>
              <a:t>步和第</a:t>
            </a:r>
            <a:r>
              <a:rPr lang="en-US" altLang="zh-CN"/>
              <a:t>(3)</a:t>
            </a:r>
            <a:r>
              <a:rPr lang="zh-CN" altLang="zh-CN"/>
              <a:t>步中，</a:t>
            </a:r>
            <a:r>
              <a:rPr lang="en-US" altLang="zh-CN"/>
              <a:t>one </a:t>
            </a:r>
            <a:r>
              <a:rPr lang="zh-CN" altLang="zh-CN"/>
              <a:t>、</a:t>
            </a:r>
            <a:r>
              <a:rPr lang="en-US" altLang="zh-CN"/>
              <a:t>two</a:t>
            </a:r>
            <a:r>
              <a:rPr lang="zh-CN" altLang="zh-CN"/>
              <a:t>、</a:t>
            </a:r>
            <a:r>
              <a:rPr lang="en-US" altLang="zh-CN"/>
              <a:t>three</a:t>
            </a:r>
            <a:r>
              <a:rPr lang="zh-CN" altLang="zh-CN"/>
              <a:t>和</a:t>
            </a:r>
            <a:r>
              <a:rPr lang="en-US" altLang="zh-CN"/>
              <a:t>A</a:t>
            </a:r>
            <a:r>
              <a:rPr lang="zh-CN" altLang="zh-CN"/>
              <a:t>、</a:t>
            </a:r>
            <a:r>
              <a:rPr lang="en-US" altLang="zh-CN"/>
              <a:t>B</a:t>
            </a:r>
            <a:r>
              <a:rPr lang="zh-CN" altLang="zh-CN"/>
              <a:t>、</a:t>
            </a:r>
            <a:r>
              <a:rPr lang="en-US" altLang="zh-CN"/>
              <a:t>C</a:t>
            </a:r>
            <a:r>
              <a:rPr lang="zh-CN" altLang="zh-CN"/>
              <a:t>的对应关系不同。</a:t>
            </a:r>
            <a:endParaRPr lang="en-US" altLang="zh-CN"/>
          </a:p>
          <a:p>
            <a:pPr lvl="1"/>
            <a:r>
              <a:rPr lang="zh-CN" altLang="zh-CN"/>
              <a:t>对第</a:t>
            </a:r>
            <a:r>
              <a:rPr lang="en-US" altLang="zh-CN"/>
              <a:t>(1)</a:t>
            </a:r>
            <a:r>
              <a:rPr lang="zh-CN" altLang="zh-CN"/>
              <a:t>步，对应关系是</a:t>
            </a:r>
            <a:r>
              <a:rPr lang="en-US" altLang="zh-CN"/>
              <a:t>one</a:t>
            </a:r>
            <a:r>
              <a:rPr lang="zh-CN" altLang="zh-CN"/>
              <a:t>对应</a:t>
            </a:r>
            <a:r>
              <a:rPr lang="en-US" altLang="zh-CN"/>
              <a:t>A</a:t>
            </a:r>
            <a:r>
              <a:rPr lang="zh-CN" altLang="zh-CN"/>
              <a:t>，</a:t>
            </a:r>
            <a:r>
              <a:rPr lang="en-US" altLang="zh-CN"/>
              <a:t>two</a:t>
            </a:r>
            <a:r>
              <a:rPr lang="zh-CN" altLang="zh-CN"/>
              <a:t>对应</a:t>
            </a:r>
            <a:r>
              <a:rPr lang="en-US" altLang="zh-CN"/>
              <a:t>B</a:t>
            </a:r>
            <a:r>
              <a:rPr lang="zh-CN" altLang="zh-CN"/>
              <a:t>，</a:t>
            </a:r>
            <a:r>
              <a:rPr lang="en-US" altLang="zh-CN"/>
              <a:t>three</a:t>
            </a:r>
            <a:r>
              <a:rPr lang="zh-CN" altLang="zh-CN"/>
              <a:t>对应</a:t>
            </a:r>
            <a:r>
              <a:rPr lang="en-US" altLang="zh-CN"/>
              <a:t>C</a:t>
            </a:r>
            <a:r>
              <a:rPr lang="zh-CN" altLang="zh-CN"/>
              <a:t>。</a:t>
            </a:r>
            <a:endParaRPr lang="en-US" altLang="zh-CN"/>
          </a:p>
          <a:p>
            <a:pPr lvl="1"/>
            <a:r>
              <a:rPr lang="zh-CN" altLang="zh-CN"/>
              <a:t>对第</a:t>
            </a:r>
            <a:r>
              <a:rPr lang="en-US" altLang="zh-CN"/>
              <a:t>(3)</a:t>
            </a:r>
            <a:r>
              <a:rPr lang="zh-CN" altLang="zh-CN"/>
              <a:t>步，对应关系是</a:t>
            </a:r>
            <a:r>
              <a:rPr lang="en-US" altLang="zh-CN"/>
              <a:t>one</a:t>
            </a:r>
            <a:r>
              <a:rPr lang="zh-CN" altLang="zh-CN"/>
              <a:t>对应</a:t>
            </a:r>
            <a:r>
              <a:rPr lang="en-US" altLang="zh-CN"/>
              <a:t>B</a:t>
            </a:r>
            <a:r>
              <a:rPr lang="zh-CN" altLang="zh-CN"/>
              <a:t>，</a:t>
            </a:r>
            <a:r>
              <a:rPr lang="en-US" altLang="zh-CN"/>
              <a:t>two</a:t>
            </a:r>
            <a:r>
              <a:rPr lang="zh-CN" altLang="zh-CN"/>
              <a:t>对应</a:t>
            </a:r>
            <a:r>
              <a:rPr lang="en-US" altLang="zh-CN"/>
              <a:t>C</a:t>
            </a:r>
            <a:r>
              <a:rPr lang="zh-CN" altLang="zh-CN"/>
              <a:t>，</a:t>
            </a:r>
            <a:r>
              <a:rPr lang="en-US" altLang="zh-CN"/>
              <a:t>three</a:t>
            </a:r>
            <a:r>
              <a:rPr lang="zh-CN" altLang="zh-CN"/>
              <a:t>对应</a:t>
            </a:r>
            <a:r>
              <a:rPr lang="en-US" altLang="zh-CN"/>
              <a:t>A</a:t>
            </a:r>
            <a:r>
              <a:rPr lang="zh-CN" altLang="zh-CN"/>
              <a:t>。</a:t>
            </a:r>
          </a:p>
        </p:txBody>
      </p:sp>
      <p:pic>
        <p:nvPicPr>
          <p:cNvPr id="12595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9810">
                                            <p:txEl>
                                              <p:pRg st="1" end="1"/>
                                            </p:txEl>
                                          </p:spTgt>
                                        </p:tgtEl>
                                        <p:attrNameLst>
                                          <p:attrName>style.visibility</p:attrName>
                                        </p:attrNameLst>
                                      </p:cBhvr>
                                      <p:to>
                                        <p:strVal val="visible"/>
                                      </p:to>
                                    </p:set>
                                    <p:animEffect transition="in" filter="blinds(horizontal)">
                                      <p:cBhvr>
                                        <p:cTn id="7" dur="500"/>
                                        <p:tgtEl>
                                          <p:spTgt spid="1198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9810">
                                            <p:txEl>
                                              <p:pRg st="2" end="2"/>
                                            </p:txEl>
                                          </p:spTgt>
                                        </p:tgtEl>
                                        <p:attrNameLst>
                                          <p:attrName>style.visibility</p:attrName>
                                        </p:attrNameLst>
                                      </p:cBhvr>
                                      <p:to>
                                        <p:strVal val="visible"/>
                                      </p:to>
                                    </p:set>
                                    <p:animEffect transition="in" filter="blinds(horizontal)">
                                      <p:cBhvr>
                                        <p:cTn id="12" dur="500"/>
                                        <p:tgtEl>
                                          <p:spTgt spid="1198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0">
                                            <p:txEl>
                                              <p:pRg st="3" end="3"/>
                                            </p:txEl>
                                          </p:spTgt>
                                        </p:tgtEl>
                                        <p:attrNameLst>
                                          <p:attrName>style.visibility</p:attrName>
                                        </p:attrNameLst>
                                      </p:cBhvr>
                                      <p:to>
                                        <p:strVal val="visible"/>
                                      </p:to>
                                    </p:set>
                                    <p:animEffect transition="in" filter="blinds(horizontal)">
                                      <p:cBhvr>
                                        <p:cTn id="17" dur="500"/>
                                        <p:tgtEl>
                                          <p:spTgt spid="11981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9810">
                                            <p:txEl>
                                              <p:pRg st="4" end="4"/>
                                            </p:txEl>
                                          </p:spTgt>
                                        </p:tgtEl>
                                        <p:attrNameLst>
                                          <p:attrName>style.visibility</p:attrName>
                                        </p:attrNameLst>
                                      </p:cBhvr>
                                      <p:to>
                                        <p:strVal val="visible"/>
                                      </p:to>
                                    </p:set>
                                    <p:animEffect transition="in" filter="blinds(horizontal)">
                                      <p:cBhvr>
                                        <p:cTn id="22" dur="500"/>
                                        <p:tgtEl>
                                          <p:spTgt spid="1198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内容占位符 2"/>
          <p:cNvSpPr>
            <a:spLocks noGrp="1"/>
          </p:cNvSpPr>
          <p:nvPr>
            <p:ph idx="1"/>
          </p:nvPr>
        </p:nvSpPr>
        <p:spPr>
          <a:xfrm>
            <a:off x="539750" y="1071563"/>
            <a:ext cx="7818438" cy="4429125"/>
          </a:xfrm>
        </p:spPr>
        <p:txBody>
          <a:bodyPr/>
          <a:lstStyle/>
          <a:p>
            <a:r>
              <a:rPr lang="zh-CN" altLang="zh-CN"/>
              <a:t>把上面</a:t>
            </a:r>
            <a:r>
              <a:rPr lang="en-US" altLang="zh-CN"/>
              <a:t>3</a:t>
            </a:r>
            <a:r>
              <a:rPr lang="zh-CN" altLang="zh-CN"/>
              <a:t>个步骤分成两类操作：</a:t>
            </a:r>
          </a:p>
          <a:p>
            <a:pPr lvl="1">
              <a:buFont typeface="Wingdings" pitchFamily="2" charset="2"/>
              <a:buNone/>
            </a:pPr>
            <a:r>
              <a:rPr lang="en-US" altLang="zh-CN"/>
              <a:t>(1) </a:t>
            </a:r>
            <a:r>
              <a:rPr lang="zh-CN" altLang="zh-CN"/>
              <a:t>将</a:t>
            </a:r>
            <a:r>
              <a:rPr lang="en-US" altLang="zh-CN"/>
              <a:t>n-1</a:t>
            </a:r>
            <a:r>
              <a:rPr lang="zh-CN" altLang="zh-CN"/>
              <a:t>个盘从一个座移到另一个座上（</a:t>
            </a:r>
            <a:r>
              <a:rPr lang="en-US" altLang="zh-CN"/>
              <a:t>n</a:t>
            </a:r>
            <a:r>
              <a:rPr lang="zh-CN" altLang="zh-CN"/>
              <a:t>＞</a:t>
            </a:r>
            <a:r>
              <a:rPr lang="en-US" altLang="zh-CN"/>
              <a:t>1</a:t>
            </a:r>
            <a:r>
              <a:rPr lang="zh-CN" altLang="zh-CN"/>
              <a:t>）。这就是大和尚让小和尚做的工作，它是一个递归的过程，即和尚将任务层层下放，直到第</a:t>
            </a:r>
            <a:r>
              <a:rPr lang="en-US" altLang="zh-CN"/>
              <a:t>64</a:t>
            </a:r>
            <a:r>
              <a:rPr lang="zh-CN" altLang="zh-CN"/>
              <a:t>个和尚为止。</a:t>
            </a:r>
          </a:p>
          <a:p>
            <a:pPr lvl="1">
              <a:buFont typeface="Wingdings" pitchFamily="2" charset="2"/>
              <a:buNone/>
            </a:pPr>
            <a:r>
              <a:rPr lang="en-US" altLang="zh-CN"/>
              <a:t>(2) </a:t>
            </a:r>
            <a:r>
              <a:rPr lang="zh-CN" altLang="zh-CN"/>
              <a:t>将</a:t>
            </a:r>
            <a:r>
              <a:rPr lang="en-US" altLang="zh-CN"/>
              <a:t>1</a:t>
            </a:r>
            <a:r>
              <a:rPr lang="zh-CN" altLang="zh-CN"/>
              <a:t>个盘子从一个座上移到另一座上。这是大和尚自己做的工作。</a:t>
            </a:r>
          </a:p>
        </p:txBody>
      </p:sp>
      <p:pic>
        <p:nvPicPr>
          <p:cNvPr id="12697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834">
                                            <p:txEl>
                                              <p:pRg st="1" end="1"/>
                                            </p:txEl>
                                          </p:spTgt>
                                        </p:tgtEl>
                                        <p:attrNameLst>
                                          <p:attrName>style.visibility</p:attrName>
                                        </p:attrNameLst>
                                      </p:cBhvr>
                                      <p:to>
                                        <p:strVal val="visible"/>
                                      </p:to>
                                    </p:set>
                                    <p:animEffect transition="in" filter="blinds(horizontal)">
                                      <p:cBhvr>
                                        <p:cTn id="7" dur="500"/>
                                        <p:tgtEl>
                                          <p:spTgt spid="1208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4">
                                            <p:txEl>
                                              <p:pRg st="2" end="2"/>
                                            </p:txEl>
                                          </p:spTgt>
                                        </p:tgtEl>
                                        <p:attrNameLst>
                                          <p:attrName>style.visibility</p:attrName>
                                        </p:attrNameLst>
                                      </p:cBhvr>
                                      <p:to>
                                        <p:strVal val="visible"/>
                                      </p:to>
                                    </p:set>
                                    <p:animEffect transition="in" filter="blinds(horizontal)">
                                      <p:cBhvr>
                                        <p:cTn id="12" dur="500"/>
                                        <p:tgtEl>
                                          <p:spTgt spid="120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858" name="内容占位符 2"/>
          <p:cNvSpPr>
            <a:spLocks noGrp="1"/>
          </p:cNvSpPr>
          <p:nvPr>
            <p:ph idx="1"/>
          </p:nvPr>
        </p:nvSpPr>
        <p:spPr>
          <a:xfrm>
            <a:off x="357188" y="428625"/>
            <a:ext cx="8001000" cy="6143625"/>
          </a:xfrm>
        </p:spPr>
        <p:txBody>
          <a:bodyPr/>
          <a:lstStyle/>
          <a:p>
            <a:r>
              <a:rPr lang="zh-CN" altLang="zh-CN"/>
              <a:t>编写程序。</a:t>
            </a:r>
            <a:endParaRPr lang="en-US" altLang="zh-CN"/>
          </a:p>
          <a:p>
            <a:pPr lvl="1"/>
            <a:r>
              <a:rPr lang="zh-CN" altLang="zh-CN"/>
              <a:t>用</a:t>
            </a:r>
            <a:r>
              <a:rPr lang="en-US" altLang="zh-CN"/>
              <a:t>hanoi</a:t>
            </a:r>
            <a:r>
              <a:rPr lang="zh-CN" altLang="zh-CN"/>
              <a:t>函数实现第</a:t>
            </a:r>
            <a:r>
              <a:rPr lang="en-US" altLang="zh-CN"/>
              <a:t>1</a:t>
            </a:r>
            <a:r>
              <a:rPr lang="zh-CN" altLang="zh-CN"/>
              <a:t>类操作（即模拟小和尚的任务）</a:t>
            </a:r>
            <a:endParaRPr lang="en-US" altLang="zh-CN"/>
          </a:p>
          <a:p>
            <a:pPr lvl="1"/>
            <a:r>
              <a:rPr lang="zh-CN" altLang="zh-CN"/>
              <a:t>用</a:t>
            </a:r>
            <a:r>
              <a:rPr lang="en-US" altLang="zh-CN"/>
              <a:t>move</a:t>
            </a:r>
            <a:r>
              <a:rPr lang="zh-CN" altLang="zh-CN"/>
              <a:t>函数实现第</a:t>
            </a:r>
            <a:r>
              <a:rPr lang="en-US" altLang="zh-CN"/>
              <a:t>2</a:t>
            </a:r>
            <a:r>
              <a:rPr lang="zh-CN" altLang="zh-CN"/>
              <a:t>类操作（模拟大和尚自己移盘）</a:t>
            </a:r>
            <a:endParaRPr lang="en-US" altLang="zh-CN"/>
          </a:p>
          <a:p>
            <a:pPr lvl="1"/>
            <a:r>
              <a:rPr lang="zh-CN" altLang="zh-CN"/>
              <a:t>函数调用</a:t>
            </a:r>
            <a:r>
              <a:rPr lang="en-US" altLang="zh-CN"/>
              <a:t>hanoi(n,one,two,three)</a:t>
            </a:r>
            <a:r>
              <a:rPr lang="zh-CN" altLang="zh-CN"/>
              <a:t>表示将</a:t>
            </a:r>
            <a:r>
              <a:rPr lang="en-US" altLang="zh-CN"/>
              <a:t>n</a:t>
            </a:r>
            <a:r>
              <a:rPr lang="zh-CN" altLang="zh-CN"/>
              <a:t>个盘子从“</a:t>
            </a:r>
            <a:r>
              <a:rPr lang="en-US" altLang="zh-CN"/>
              <a:t>one</a:t>
            </a:r>
            <a:r>
              <a:rPr lang="zh-CN" altLang="zh-CN"/>
              <a:t>”座移到“</a:t>
            </a:r>
            <a:r>
              <a:rPr lang="en-US" altLang="zh-CN"/>
              <a:t>two</a:t>
            </a:r>
            <a:r>
              <a:rPr lang="zh-CN" altLang="zh-CN"/>
              <a:t>”座的过程</a:t>
            </a:r>
            <a:r>
              <a:rPr lang="en-US" altLang="zh-CN"/>
              <a:t>(</a:t>
            </a:r>
            <a:r>
              <a:rPr lang="zh-CN" altLang="zh-CN"/>
              <a:t>借助“</a:t>
            </a:r>
            <a:r>
              <a:rPr lang="en-US" altLang="zh-CN"/>
              <a:t>three</a:t>
            </a:r>
            <a:r>
              <a:rPr lang="zh-CN" altLang="zh-CN"/>
              <a:t>”座</a:t>
            </a:r>
            <a:r>
              <a:rPr lang="en-US" altLang="zh-CN"/>
              <a:t>)</a:t>
            </a:r>
          </a:p>
          <a:p>
            <a:pPr lvl="1"/>
            <a:r>
              <a:rPr lang="zh-CN" altLang="zh-CN"/>
              <a:t>函数调用</a:t>
            </a:r>
            <a:r>
              <a:rPr lang="en-US" altLang="zh-CN"/>
              <a:t>move(x,y)</a:t>
            </a:r>
            <a:r>
              <a:rPr lang="zh-CN" altLang="zh-CN"/>
              <a:t>表示将</a:t>
            </a:r>
            <a:r>
              <a:rPr lang="en-US" altLang="zh-CN"/>
              <a:t>1</a:t>
            </a:r>
            <a:r>
              <a:rPr lang="zh-CN" altLang="zh-CN"/>
              <a:t>个盘子从</a:t>
            </a:r>
            <a:r>
              <a:rPr lang="en-US" altLang="zh-CN"/>
              <a:t>x </a:t>
            </a:r>
            <a:r>
              <a:rPr lang="zh-CN" altLang="zh-CN"/>
              <a:t>座移到</a:t>
            </a:r>
            <a:r>
              <a:rPr lang="en-US" altLang="zh-CN"/>
              <a:t>y </a:t>
            </a:r>
            <a:r>
              <a:rPr lang="zh-CN" altLang="zh-CN"/>
              <a:t>座的过程。</a:t>
            </a:r>
            <a:r>
              <a:rPr lang="en-US" altLang="zh-CN"/>
              <a:t>x</a:t>
            </a:r>
            <a:r>
              <a:rPr lang="zh-CN" altLang="zh-CN"/>
              <a:t>和</a:t>
            </a:r>
            <a:r>
              <a:rPr lang="en-US" altLang="zh-CN"/>
              <a:t>y</a:t>
            </a:r>
            <a:r>
              <a:rPr lang="zh-CN" altLang="zh-CN"/>
              <a:t>是代表</a:t>
            </a:r>
            <a:r>
              <a:rPr lang="en-US" altLang="zh-CN"/>
              <a:t>A</a:t>
            </a:r>
            <a:r>
              <a:rPr lang="zh-CN" altLang="zh-CN"/>
              <a:t>、</a:t>
            </a:r>
            <a:r>
              <a:rPr lang="en-US" altLang="zh-CN"/>
              <a:t>B</a:t>
            </a:r>
            <a:r>
              <a:rPr lang="zh-CN" altLang="zh-CN"/>
              <a:t>、</a:t>
            </a:r>
            <a:r>
              <a:rPr lang="en-US" altLang="zh-CN"/>
              <a:t>C</a:t>
            </a:r>
            <a:r>
              <a:rPr lang="zh-CN" altLang="zh-CN"/>
              <a:t>座之一，根据每次不同情况分别取</a:t>
            </a:r>
            <a:r>
              <a:rPr lang="en-US" altLang="zh-CN"/>
              <a:t>A</a:t>
            </a:r>
            <a:r>
              <a:rPr lang="zh-CN" altLang="zh-CN"/>
              <a:t>、</a:t>
            </a:r>
            <a:r>
              <a:rPr lang="en-US" altLang="zh-CN"/>
              <a:t>B</a:t>
            </a:r>
            <a:r>
              <a:rPr lang="zh-CN" altLang="zh-CN"/>
              <a:t>、</a:t>
            </a:r>
            <a:r>
              <a:rPr lang="en-US" altLang="zh-CN"/>
              <a:t>C</a:t>
            </a:r>
            <a:r>
              <a:rPr lang="zh-CN" altLang="zh-CN"/>
              <a:t>代入</a:t>
            </a:r>
          </a:p>
        </p:txBody>
      </p:sp>
      <p:pic>
        <p:nvPicPr>
          <p:cNvPr id="12800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858">
                                            <p:txEl>
                                              <p:pRg st="1" end="1"/>
                                            </p:txEl>
                                          </p:spTgt>
                                        </p:tgtEl>
                                        <p:attrNameLst>
                                          <p:attrName>style.visibility</p:attrName>
                                        </p:attrNameLst>
                                      </p:cBhvr>
                                      <p:to>
                                        <p:strVal val="visible"/>
                                      </p:to>
                                    </p:set>
                                    <p:animEffect transition="in" filter="blinds(horizontal)">
                                      <p:cBhvr>
                                        <p:cTn id="7" dur="500"/>
                                        <p:tgtEl>
                                          <p:spTgt spid="1218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858">
                                            <p:txEl>
                                              <p:pRg st="2" end="2"/>
                                            </p:txEl>
                                          </p:spTgt>
                                        </p:tgtEl>
                                        <p:attrNameLst>
                                          <p:attrName>style.visibility</p:attrName>
                                        </p:attrNameLst>
                                      </p:cBhvr>
                                      <p:to>
                                        <p:strVal val="visible"/>
                                      </p:to>
                                    </p:set>
                                    <p:animEffect transition="in" filter="blinds(horizontal)">
                                      <p:cBhvr>
                                        <p:cTn id="12" dur="500"/>
                                        <p:tgtEl>
                                          <p:spTgt spid="1218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1858">
                                            <p:txEl>
                                              <p:pRg st="3" end="3"/>
                                            </p:txEl>
                                          </p:spTgt>
                                        </p:tgtEl>
                                        <p:attrNameLst>
                                          <p:attrName>style.visibility</p:attrName>
                                        </p:attrNameLst>
                                      </p:cBhvr>
                                      <p:to>
                                        <p:strVal val="visible"/>
                                      </p:to>
                                    </p:set>
                                    <p:animEffect transition="in" filter="blinds(horizontal)">
                                      <p:cBhvr>
                                        <p:cTn id="17" dur="500"/>
                                        <p:tgtEl>
                                          <p:spTgt spid="12185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1858">
                                            <p:txEl>
                                              <p:pRg st="4" end="4"/>
                                            </p:txEl>
                                          </p:spTgt>
                                        </p:tgtEl>
                                        <p:attrNameLst>
                                          <p:attrName>style.visibility</p:attrName>
                                        </p:attrNameLst>
                                      </p:cBhvr>
                                      <p:to>
                                        <p:strVal val="visible"/>
                                      </p:to>
                                    </p:set>
                                    <p:animEffect transition="in" filter="blinds(horizontal)">
                                      <p:cBhvr>
                                        <p:cTn id="22" dur="500"/>
                                        <p:tgtEl>
                                          <p:spTgt spid="1218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9026" name="内容占位符 2"/>
          <p:cNvSpPr>
            <a:spLocks noGrp="1"/>
          </p:cNvSpPr>
          <p:nvPr>
            <p:ph idx="1"/>
          </p:nvPr>
        </p:nvSpPr>
        <p:spPr>
          <a:xfrm>
            <a:off x="642938" y="857250"/>
            <a:ext cx="8001000" cy="5500688"/>
          </a:xfrm>
        </p:spPr>
        <p:txBody>
          <a:bodyPr/>
          <a:lstStyle/>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a:t>
            </a:r>
            <a:r>
              <a:rPr lang="en-US" altLang="zh-CN" sz="2800" dirty="0">
                <a:solidFill>
                  <a:srgbClr val="9D138D"/>
                </a:solidFill>
              </a:rPr>
              <a:t>void </a:t>
            </a:r>
            <a:r>
              <a:rPr lang="en-US" altLang="zh-CN" sz="2800" dirty="0" err="1">
                <a:solidFill>
                  <a:srgbClr val="9D138D"/>
                </a:solidFill>
              </a:rPr>
              <a:t>hanoi</a:t>
            </a:r>
            <a:r>
              <a:rPr lang="en-US" altLang="zh-CN" sz="2800" dirty="0">
                <a:solidFill>
                  <a:srgbClr val="9D138D"/>
                </a:solidFill>
              </a:rPr>
              <a:t>(</a:t>
            </a:r>
            <a:r>
              <a:rPr lang="en-US" altLang="zh-CN" sz="2800" dirty="0" err="1">
                <a:solidFill>
                  <a:srgbClr val="9D138D"/>
                </a:solidFill>
              </a:rPr>
              <a:t>int</a:t>
            </a:r>
            <a:r>
              <a:rPr lang="en-US" altLang="zh-CN" sz="2800" dirty="0">
                <a:solidFill>
                  <a:srgbClr val="9D138D"/>
                </a:solidFill>
              </a:rPr>
              <a:t> </a:t>
            </a:r>
            <a:r>
              <a:rPr lang="en-US" altLang="zh-CN" sz="2800" dirty="0" err="1">
                <a:solidFill>
                  <a:srgbClr val="9D138D"/>
                </a:solidFill>
              </a:rPr>
              <a:t>n,char</a:t>
            </a:r>
            <a:r>
              <a:rPr lang="en-US" altLang="zh-CN" sz="2800" dirty="0">
                <a:solidFill>
                  <a:srgbClr val="9D138D"/>
                </a:solidFill>
              </a:rPr>
              <a:t> one,</a:t>
            </a:r>
          </a:p>
          <a:p>
            <a:pPr>
              <a:lnSpc>
                <a:spcPct val="100000"/>
              </a:lnSpc>
              <a:buFont typeface="Wingdings" pitchFamily="2" charset="2"/>
              <a:buNone/>
            </a:pPr>
            <a:r>
              <a:rPr lang="en-US" altLang="zh-CN" sz="2800" dirty="0">
                <a:solidFill>
                  <a:srgbClr val="9D138D"/>
                </a:solidFill>
              </a:rPr>
              <a:t>                       char </a:t>
            </a:r>
            <a:r>
              <a:rPr lang="en-US" altLang="zh-CN" sz="2800" dirty="0" err="1">
                <a:solidFill>
                  <a:srgbClr val="9D138D"/>
                </a:solidFill>
              </a:rPr>
              <a:t>two,char</a:t>
            </a:r>
            <a:r>
              <a:rPr lang="en-US" altLang="zh-CN" sz="2800" dirty="0">
                <a:solidFill>
                  <a:srgbClr val="9D138D"/>
                </a:solidFill>
              </a:rPr>
              <a:t> three);  </a:t>
            </a:r>
            <a:endParaRPr lang="zh-CN" altLang="zh-CN" sz="2800" dirty="0">
              <a:solidFill>
                <a:srgbClr val="9D138D"/>
              </a:solidFill>
            </a:endParaRPr>
          </a:p>
          <a:p>
            <a:pPr>
              <a:lnSpc>
                <a:spcPct val="100000"/>
              </a:lnSpc>
              <a:buFont typeface="Wingdings" pitchFamily="2" charset="2"/>
              <a:buNone/>
            </a:pPr>
            <a:r>
              <a:rPr lang="en-US" altLang="zh-CN" sz="2800" dirty="0"/>
              <a:t>    </a:t>
            </a:r>
            <a:r>
              <a:rPr lang="en-US" altLang="zh-CN" sz="2800" dirty="0" err="1"/>
              <a:t>int</a:t>
            </a:r>
            <a:r>
              <a:rPr lang="en-US" altLang="zh-CN" sz="2800" dirty="0"/>
              <a:t> m;</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(“the number of </a:t>
            </a:r>
            <a:r>
              <a:rPr lang="en-US" altLang="zh-CN" sz="2800" dirty="0" err="1"/>
              <a:t>diskes</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scanf</a:t>
            </a:r>
            <a:r>
              <a:rPr lang="en-US" altLang="zh-CN" sz="2800" dirty="0"/>
              <a:t>("%</a:t>
            </a:r>
            <a:r>
              <a:rPr lang="en-US" altLang="zh-CN" sz="2800" dirty="0" err="1"/>
              <a:t>d",&amp;m</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("move %d </a:t>
            </a:r>
            <a:r>
              <a:rPr lang="en-US" altLang="zh-CN" sz="2800" dirty="0" err="1"/>
              <a:t>diskes</a:t>
            </a:r>
            <a:r>
              <a:rPr lang="en-US" altLang="zh-CN" sz="2800" dirty="0"/>
              <a:t>:\</a:t>
            </a:r>
            <a:r>
              <a:rPr lang="en-US" altLang="zh-CN" sz="2800" dirty="0" err="1"/>
              <a:t>n",m</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solidFill>
                  <a:srgbClr val="9D138D"/>
                </a:solidFill>
              </a:rPr>
              <a:t>hanoi</a:t>
            </a:r>
            <a:r>
              <a:rPr lang="en-US" altLang="zh-CN" sz="2800" dirty="0"/>
              <a:t>(</a:t>
            </a:r>
            <a:r>
              <a:rPr lang="en-US" altLang="zh-CN" sz="2800" dirty="0" err="1"/>
              <a:t>m,'A','B','C</a:t>
            </a:r>
            <a:r>
              <a:rPr lang="en-US" altLang="zh-CN" sz="2800" dirty="0"/>
              <a:t>');</a:t>
            </a:r>
            <a:endParaRPr lang="zh-CN" altLang="zh-CN" sz="2800" dirty="0"/>
          </a:p>
          <a:p>
            <a:pPr>
              <a:lnSpc>
                <a:spcPct val="100000"/>
              </a:lnSpc>
              <a:buFont typeface="Wingdings" pitchFamily="2" charset="2"/>
              <a:buNone/>
            </a:pPr>
            <a:r>
              <a:rPr lang="en-US" altLang="zh-CN" sz="2800" dirty="0"/>
              <a:t>}</a:t>
            </a:r>
            <a:endParaRPr lang="zh-CN" altLang="zh-CN" sz="2800" dirty="0"/>
          </a:p>
        </p:txBody>
      </p:sp>
      <p:pic>
        <p:nvPicPr>
          <p:cNvPr id="12902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0050" name="内容占位符 2"/>
          <p:cNvSpPr>
            <a:spLocks noGrp="1"/>
          </p:cNvSpPr>
          <p:nvPr>
            <p:ph idx="1"/>
          </p:nvPr>
        </p:nvSpPr>
        <p:spPr>
          <a:xfrm>
            <a:off x="642938" y="642938"/>
            <a:ext cx="8001000" cy="5715000"/>
          </a:xfrm>
        </p:spPr>
        <p:txBody>
          <a:bodyPr/>
          <a:lstStyle/>
          <a:p>
            <a:pPr>
              <a:lnSpc>
                <a:spcPct val="100000"/>
              </a:lnSpc>
              <a:buFont typeface="Wingdings" pitchFamily="2" charset="2"/>
              <a:buNone/>
            </a:pPr>
            <a:r>
              <a:rPr lang="en-US" altLang="zh-CN" sz="2800" dirty="0"/>
              <a:t>void </a:t>
            </a:r>
            <a:r>
              <a:rPr lang="en-US" altLang="zh-CN" sz="2800" dirty="0" err="1">
                <a:solidFill>
                  <a:srgbClr val="9D138D"/>
                </a:solidFill>
              </a:rPr>
              <a:t>hanoi</a:t>
            </a:r>
            <a:r>
              <a:rPr lang="en-US" altLang="zh-CN" sz="2800" dirty="0"/>
              <a:t>(</a:t>
            </a:r>
            <a:r>
              <a:rPr lang="en-US" altLang="zh-CN" sz="2800" dirty="0" err="1"/>
              <a:t>int</a:t>
            </a:r>
            <a:r>
              <a:rPr lang="en-US" altLang="zh-CN" sz="2800" dirty="0"/>
              <a:t> </a:t>
            </a:r>
            <a:r>
              <a:rPr lang="en-US" altLang="zh-CN" sz="2800" dirty="0" err="1"/>
              <a:t>n,char</a:t>
            </a:r>
            <a:r>
              <a:rPr lang="en-US" altLang="zh-CN" sz="2800" dirty="0"/>
              <a:t> </a:t>
            </a:r>
            <a:r>
              <a:rPr lang="en-US" altLang="zh-CN" sz="2800" dirty="0" err="1"/>
              <a:t>one,char</a:t>
            </a:r>
            <a:r>
              <a:rPr lang="en-US" altLang="zh-CN" sz="2800" dirty="0"/>
              <a:t> two,</a:t>
            </a:r>
          </a:p>
          <a:p>
            <a:pPr>
              <a:lnSpc>
                <a:spcPct val="100000"/>
              </a:lnSpc>
              <a:buFont typeface="Wingdings" pitchFamily="2" charset="2"/>
              <a:buNone/>
            </a:pPr>
            <a:r>
              <a:rPr lang="en-US" altLang="zh-CN" sz="2800" dirty="0"/>
              <a:t>                                          char three)  </a:t>
            </a:r>
            <a:endParaRPr lang="zh-CN" altLang="zh-CN" sz="2800" dirty="0"/>
          </a:p>
          <a:p>
            <a:pPr>
              <a:lnSpc>
                <a:spcPct val="100000"/>
              </a:lnSpc>
              <a:buFont typeface="Wingdings" pitchFamily="2" charset="2"/>
              <a:buNone/>
            </a:pPr>
            <a:r>
              <a:rPr lang="en-US" altLang="zh-CN" sz="2800" dirty="0"/>
              <a:t> {  </a:t>
            </a:r>
            <a:r>
              <a:rPr lang="en-US" altLang="zh-CN" sz="2800" dirty="0">
                <a:solidFill>
                  <a:srgbClr val="00B050"/>
                </a:solidFill>
              </a:rPr>
              <a:t>void move(char </a:t>
            </a:r>
            <a:r>
              <a:rPr lang="en-US" altLang="zh-CN" sz="2800" dirty="0" err="1">
                <a:solidFill>
                  <a:srgbClr val="00B050"/>
                </a:solidFill>
              </a:rPr>
              <a:t>x,char</a:t>
            </a:r>
            <a:r>
              <a:rPr lang="en-US" altLang="zh-CN" sz="2800" dirty="0">
                <a:solidFill>
                  <a:srgbClr val="00B050"/>
                </a:solidFill>
              </a:rPr>
              <a:t> y); </a:t>
            </a:r>
            <a:endParaRPr lang="zh-CN" altLang="zh-CN" sz="2800" dirty="0">
              <a:solidFill>
                <a:srgbClr val="00B050"/>
              </a:solidFill>
            </a:endParaRPr>
          </a:p>
          <a:p>
            <a:pPr>
              <a:lnSpc>
                <a:spcPct val="100000"/>
              </a:lnSpc>
              <a:buFont typeface="Wingdings" pitchFamily="2" charset="2"/>
              <a:buNone/>
            </a:pPr>
            <a:r>
              <a:rPr lang="en-US" altLang="zh-CN" sz="2800" dirty="0"/>
              <a:t>     if(n==1)</a:t>
            </a:r>
            <a:endParaRPr lang="zh-CN" altLang="zh-CN" sz="2800" dirty="0"/>
          </a:p>
          <a:p>
            <a:pPr>
              <a:lnSpc>
                <a:spcPct val="100000"/>
              </a:lnSpc>
              <a:buFont typeface="Wingdings" pitchFamily="2" charset="2"/>
              <a:buNone/>
            </a:pPr>
            <a:r>
              <a:rPr lang="en-US" altLang="zh-CN" sz="2800" dirty="0"/>
              <a:t>        </a:t>
            </a:r>
            <a:r>
              <a:rPr lang="en-US" altLang="zh-CN" sz="2800" dirty="0">
                <a:solidFill>
                  <a:srgbClr val="00B050"/>
                </a:solidFill>
              </a:rPr>
              <a:t>move</a:t>
            </a:r>
            <a:r>
              <a:rPr lang="en-US" altLang="zh-CN" sz="2800" dirty="0"/>
              <a:t>(</a:t>
            </a:r>
            <a:r>
              <a:rPr lang="en-US" altLang="zh-CN" sz="2800" dirty="0" err="1"/>
              <a:t>one,three</a:t>
            </a:r>
            <a:r>
              <a:rPr lang="en-US" altLang="zh-CN" sz="2800" dirty="0"/>
              <a:t>);</a:t>
            </a:r>
            <a:endParaRPr lang="zh-CN" altLang="zh-CN" sz="2800" dirty="0"/>
          </a:p>
          <a:p>
            <a:pPr>
              <a:lnSpc>
                <a:spcPct val="100000"/>
              </a:lnSpc>
              <a:buFont typeface="Wingdings" pitchFamily="2" charset="2"/>
              <a:buNone/>
            </a:pPr>
            <a:r>
              <a:rPr lang="en-US" altLang="zh-CN" sz="2800" dirty="0"/>
              <a:t>     else</a:t>
            </a:r>
            <a:endParaRPr lang="zh-CN" altLang="zh-CN" sz="2800" dirty="0"/>
          </a:p>
          <a:p>
            <a:pPr>
              <a:lnSpc>
                <a:spcPct val="100000"/>
              </a:lnSpc>
              <a:buFont typeface="Wingdings" pitchFamily="2" charset="2"/>
              <a:buNone/>
            </a:pPr>
            <a:r>
              <a:rPr lang="en-US" altLang="zh-CN" sz="2800" dirty="0"/>
              <a:t>     {  </a:t>
            </a:r>
            <a:r>
              <a:rPr lang="en-US" altLang="zh-CN" sz="2800" dirty="0" err="1">
                <a:solidFill>
                  <a:srgbClr val="9D138D"/>
                </a:solidFill>
              </a:rPr>
              <a:t>hanoi</a:t>
            </a:r>
            <a:r>
              <a:rPr lang="en-US" altLang="zh-CN" sz="2800" dirty="0"/>
              <a:t>(n-1,one,three,two);</a:t>
            </a:r>
            <a:endParaRPr lang="zh-CN" altLang="zh-CN" sz="2800" dirty="0"/>
          </a:p>
          <a:p>
            <a:pPr>
              <a:lnSpc>
                <a:spcPct val="100000"/>
              </a:lnSpc>
              <a:buFont typeface="Wingdings" pitchFamily="2" charset="2"/>
              <a:buNone/>
            </a:pPr>
            <a:r>
              <a:rPr lang="en-US" altLang="zh-CN" sz="2800" dirty="0"/>
              <a:t>         </a:t>
            </a:r>
            <a:r>
              <a:rPr lang="en-US" altLang="zh-CN" sz="2800" dirty="0">
                <a:solidFill>
                  <a:srgbClr val="00B050"/>
                </a:solidFill>
              </a:rPr>
              <a:t>move</a:t>
            </a:r>
            <a:r>
              <a:rPr lang="en-US" altLang="zh-CN" sz="2800" dirty="0"/>
              <a:t>(</a:t>
            </a:r>
            <a:r>
              <a:rPr lang="en-US" altLang="zh-CN" sz="2800" dirty="0" err="1"/>
              <a:t>one,three</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solidFill>
                  <a:srgbClr val="9D138D"/>
                </a:solidFill>
              </a:rPr>
              <a:t>hanoi</a:t>
            </a:r>
            <a:r>
              <a:rPr lang="en-US" altLang="zh-CN" sz="2800" dirty="0"/>
              <a:t>(n-1,two,one,three);</a:t>
            </a:r>
            <a:endParaRPr lang="zh-CN" altLang="zh-CN" sz="2800" dirty="0"/>
          </a:p>
          <a:p>
            <a:pPr>
              <a:lnSpc>
                <a:spcPct val="100000"/>
              </a:lnSpc>
              <a:buFont typeface="Wingdings" pitchFamily="2" charset="2"/>
              <a:buNone/>
            </a:pPr>
            <a:r>
              <a:rPr lang="en-US" altLang="zh-CN" sz="2800" dirty="0"/>
              <a:t>      }</a:t>
            </a:r>
            <a:endParaRPr lang="zh-CN" altLang="zh-CN" sz="2800" dirty="0"/>
          </a:p>
          <a:p>
            <a:pPr>
              <a:lnSpc>
                <a:spcPct val="100000"/>
              </a:lnSpc>
              <a:buFont typeface="Wingdings" pitchFamily="2" charset="2"/>
              <a:buNone/>
            </a:pPr>
            <a:r>
              <a:rPr lang="en-US" altLang="zh-CN" sz="2800" dirty="0"/>
              <a:t> }</a:t>
            </a:r>
            <a:endParaRPr lang="zh-CN" altLang="zh-CN" sz="2800" dirty="0"/>
          </a:p>
        </p:txBody>
      </p:sp>
      <p:pic>
        <p:nvPicPr>
          <p:cNvPr id="13005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1074" name="内容占位符 2"/>
          <p:cNvSpPr>
            <a:spLocks noGrp="1"/>
          </p:cNvSpPr>
          <p:nvPr>
            <p:ph idx="1"/>
          </p:nvPr>
        </p:nvSpPr>
        <p:spPr>
          <a:xfrm>
            <a:off x="571500" y="642938"/>
            <a:ext cx="7358063" cy="2286000"/>
          </a:xfrm>
        </p:spPr>
        <p:txBody>
          <a:bodyPr/>
          <a:lstStyle/>
          <a:p>
            <a:pPr>
              <a:lnSpc>
                <a:spcPct val="100000"/>
              </a:lnSpc>
              <a:buFont typeface="Wingdings" pitchFamily="2" charset="2"/>
              <a:buNone/>
            </a:pPr>
            <a:r>
              <a:rPr lang="en-US" altLang="zh-CN" sz="2800"/>
              <a:t>void </a:t>
            </a:r>
            <a:r>
              <a:rPr lang="en-US" altLang="zh-CN" sz="2800">
                <a:solidFill>
                  <a:srgbClr val="00B050"/>
                </a:solidFill>
              </a:rPr>
              <a:t>move</a:t>
            </a:r>
            <a:r>
              <a:rPr lang="en-US" altLang="zh-CN" sz="2800"/>
              <a:t>(char x,char y)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printf("%c--&gt;%c\n",x,y);</a:t>
            </a:r>
            <a:endParaRPr lang="zh-CN" altLang="zh-CN" sz="2800"/>
          </a:p>
          <a:p>
            <a:pPr>
              <a:lnSpc>
                <a:spcPct val="100000"/>
              </a:lnSpc>
              <a:buFont typeface="Wingdings" pitchFamily="2" charset="2"/>
              <a:buNone/>
            </a:pPr>
            <a:r>
              <a:rPr lang="en-US" altLang="zh-CN" sz="2800"/>
              <a:t> }</a:t>
            </a:r>
            <a:endParaRPr lang="zh-CN" altLang="zh-CN" sz="2800"/>
          </a:p>
        </p:txBody>
      </p:sp>
      <p:grpSp>
        <p:nvGrpSpPr>
          <p:cNvPr id="2" name="组合 6"/>
          <p:cNvGrpSpPr>
            <a:grpSpLocks/>
          </p:cNvGrpSpPr>
          <p:nvPr/>
        </p:nvGrpSpPr>
        <p:grpSpPr bwMode="auto">
          <a:xfrm>
            <a:off x="2428875" y="2420938"/>
            <a:ext cx="5072063" cy="4357687"/>
            <a:chOff x="1643042" y="2214554"/>
            <a:chExt cx="5786478" cy="4934946"/>
          </a:xfrm>
        </p:grpSpPr>
        <p:pic>
          <p:nvPicPr>
            <p:cNvPr id="13107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42" y="2214554"/>
              <a:ext cx="5766971" cy="52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42" y="2714620"/>
              <a:ext cx="5786478" cy="59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107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3286124"/>
              <a:ext cx="5786478" cy="386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1076" name="图片 6"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0" y="928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7.7</a:t>
            </a:r>
            <a:r>
              <a:rPr lang="zh-CN" altLang="zh-CN">
                <a:solidFill>
                  <a:srgbClr val="800000"/>
                </a:solidFill>
                <a:effectLst>
                  <a:outerShdw blurRad="38100" dist="38100" dir="2700000" algn="tl">
                    <a:srgbClr val="000000"/>
                  </a:outerShdw>
                </a:effectLst>
                <a:latin typeface="Arial" charset="0"/>
                <a:ea typeface="黑体" pitchFamily="2" charset="-122"/>
              </a:rPr>
              <a:t>数组作为函数参数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33123" name="Rectangle 3"/>
          <p:cNvSpPr>
            <a:spLocks noGrp="1" noChangeArrowheads="1"/>
          </p:cNvSpPr>
          <p:nvPr>
            <p:ph type="body" idx="1"/>
          </p:nvPr>
        </p:nvSpPr>
        <p:spPr>
          <a:xfrm>
            <a:off x="1214438" y="2143125"/>
            <a:ext cx="6715125" cy="2786063"/>
          </a:xfrm>
        </p:spPr>
        <p:txBody>
          <a:bodyPr/>
          <a:lstStyle/>
          <a:p>
            <a:pPr>
              <a:buFont typeface="Wingdings" pitchFamily="2" charset="2"/>
              <a:buNone/>
            </a:pPr>
            <a:r>
              <a:rPr lang="en-US" altLang="zh-CN" sz="3600">
                <a:hlinkClick r:id="rId2" action="ppaction://hlinksldjump"/>
              </a:rPr>
              <a:t>7.7.1</a:t>
            </a:r>
            <a:r>
              <a:rPr lang="zh-CN" altLang="zh-CN" sz="3600">
                <a:hlinkClick r:id="rId2" action="ppaction://hlinksldjump"/>
              </a:rPr>
              <a:t>数组元素作函数实参</a:t>
            </a:r>
            <a:endParaRPr lang="en-US" altLang="zh-CN" sz="3600"/>
          </a:p>
          <a:p>
            <a:pPr>
              <a:buFont typeface="Wingdings" pitchFamily="2" charset="2"/>
              <a:buNone/>
            </a:pPr>
            <a:r>
              <a:rPr lang="en-US" altLang="zh-CN" sz="3600">
                <a:hlinkClick r:id="rId3" action="ppaction://hlinksldjump"/>
              </a:rPr>
              <a:t>7.7.2</a:t>
            </a:r>
            <a:r>
              <a:rPr lang="zh-CN" altLang="zh-CN" sz="3600">
                <a:hlinkClick r:id="rId3" action="ppaction://hlinksldjump"/>
              </a:rPr>
              <a:t>数组名作函数参数</a:t>
            </a:r>
            <a:endParaRPr lang="en-US" altLang="zh-CN" sz="3600"/>
          </a:p>
          <a:p>
            <a:pPr>
              <a:buFont typeface="Wingdings" pitchFamily="2" charset="2"/>
              <a:buNone/>
            </a:pPr>
            <a:r>
              <a:rPr lang="en-US" altLang="zh-CN" sz="3600">
                <a:hlinkClick r:id="rId4" action="ppaction://hlinksldjump"/>
              </a:rPr>
              <a:t>7.7.3</a:t>
            </a:r>
            <a:r>
              <a:rPr lang="zh-CN" altLang="zh-CN" sz="3600">
                <a:hlinkClick r:id="rId4" action="ppaction://hlinksldjump"/>
              </a:rPr>
              <a:t>多维数组名作函数参数</a:t>
            </a:r>
            <a:endParaRPr lang="zh-CN" altLang="zh-CN" sz="3600"/>
          </a:p>
        </p:txBody>
      </p:sp>
      <p:pic>
        <p:nvPicPr>
          <p:cNvPr id="133124" name="图片 3"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7.7.1</a:t>
            </a:r>
            <a:r>
              <a:rPr lang="zh-CN" altLang="zh-CN">
                <a:solidFill>
                  <a:srgbClr val="800000"/>
                </a:solidFill>
                <a:effectLst>
                  <a:outerShdw blurRad="38100" dist="38100" dir="2700000" algn="tl">
                    <a:srgbClr val="000000"/>
                  </a:outerShdw>
                </a:effectLst>
                <a:latin typeface="Arial" charset="0"/>
                <a:ea typeface="黑体" pitchFamily="2" charset="-122"/>
              </a:rPr>
              <a:t>数组元素作函数实参</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34147" name="Rectangle 3"/>
          <p:cNvSpPr>
            <a:spLocks noGrp="1" noChangeArrowheads="1"/>
          </p:cNvSpPr>
          <p:nvPr>
            <p:ph type="body" idx="1"/>
          </p:nvPr>
        </p:nvSpPr>
        <p:spPr>
          <a:xfrm>
            <a:off x="928688" y="2143125"/>
            <a:ext cx="7358062" cy="1643063"/>
          </a:xfrm>
        </p:spPr>
        <p:txBody>
          <a:bodyPr/>
          <a:lstStyle/>
          <a:p>
            <a:pPr>
              <a:buFont typeface="Wingdings" pitchFamily="2" charset="2"/>
              <a:buNone/>
            </a:pPr>
            <a:r>
              <a:rPr lang="en-US" altLang="zh-CN"/>
              <a:t>  </a:t>
            </a:r>
            <a:r>
              <a:rPr lang="zh-CN" altLang="zh-CN"/>
              <a:t>例</a:t>
            </a:r>
            <a:r>
              <a:rPr lang="en-US" altLang="zh-CN"/>
              <a:t>7.9 </a:t>
            </a:r>
            <a:r>
              <a:rPr lang="zh-CN" altLang="zh-CN"/>
              <a:t>输入</a:t>
            </a:r>
            <a:r>
              <a:rPr lang="en-US" altLang="zh-CN"/>
              <a:t>10</a:t>
            </a:r>
            <a:r>
              <a:rPr lang="zh-CN" altLang="zh-CN"/>
              <a:t>个数，要求输出其中值最大的元素和该数是第几个数。</a:t>
            </a:r>
          </a:p>
        </p:txBody>
      </p:sp>
      <p:pic>
        <p:nvPicPr>
          <p:cNvPr id="13414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500063" y="857250"/>
            <a:ext cx="8153400" cy="4643438"/>
          </a:xfrm>
        </p:spPr>
        <p:txBody>
          <a:bodyPr/>
          <a:lstStyle/>
          <a:p>
            <a:r>
              <a:rPr lang="zh-CN" altLang="zh-CN"/>
              <a:t>说明：</a:t>
            </a:r>
          </a:p>
          <a:p>
            <a:pPr lvl="1">
              <a:buFont typeface="Wingdings" pitchFamily="2" charset="2"/>
              <a:buNone/>
            </a:pPr>
            <a:r>
              <a:rPr lang="en-US" altLang="zh-CN"/>
              <a:t>  (1) </a:t>
            </a:r>
            <a:r>
              <a:rPr lang="zh-CN" altLang="zh-CN"/>
              <a:t>一个Ｃ程序由一个或多个程序模块组成，每一个程序模块作为一个源程序文件。对较大的程序，一般不希望把所有内容全放在一个文件中，而是将它们分别放在若干个源文件中，</a:t>
            </a:r>
            <a:r>
              <a:rPr lang="zh-CN" altLang="zh-CN">
                <a:solidFill>
                  <a:srgbClr val="FF0000"/>
                </a:solidFill>
              </a:rPr>
              <a:t>由若干个源程序文件组成一个</a:t>
            </a:r>
            <a:r>
              <a:rPr lang="en-US" altLang="zh-CN">
                <a:solidFill>
                  <a:srgbClr val="FF0000"/>
                </a:solidFill>
              </a:rPr>
              <a:t>C</a:t>
            </a:r>
            <a:r>
              <a:rPr lang="zh-CN" altLang="zh-CN">
                <a:solidFill>
                  <a:srgbClr val="FF0000"/>
                </a:solidFill>
              </a:rPr>
              <a:t>程序</a:t>
            </a:r>
            <a:r>
              <a:rPr lang="zh-CN" altLang="zh-CN"/>
              <a:t>。这样便于分别编写、分别编译，提高调试效率。一个源程序文件可以为多个</a:t>
            </a:r>
            <a:r>
              <a:rPr lang="en-US" altLang="zh-CN"/>
              <a:t>C</a:t>
            </a:r>
            <a:r>
              <a:rPr lang="zh-CN" altLang="zh-CN"/>
              <a:t>程序共用。</a:t>
            </a:r>
          </a:p>
          <a:p>
            <a:endParaRPr lang="zh-CN" altLang="en-US"/>
          </a:p>
        </p:txBody>
      </p:sp>
      <p:pic>
        <p:nvPicPr>
          <p:cNvPr id="1536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7.7.1</a:t>
            </a:r>
            <a:r>
              <a:rPr lang="zh-CN" altLang="zh-CN">
                <a:solidFill>
                  <a:srgbClr val="800000"/>
                </a:solidFill>
                <a:effectLst>
                  <a:outerShdw blurRad="38100" dist="38100" dir="2700000" algn="tl">
                    <a:srgbClr val="000000"/>
                  </a:outerShdw>
                </a:effectLst>
                <a:latin typeface="Arial" charset="0"/>
                <a:ea typeface="黑体" pitchFamily="2" charset="-122"/>
              </a:rPr>
              <a:t>数组元素作函数实参</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28003" name="Rectangle 3"/>
          <p:cNvSpPr>
            <a:spLocks noGrp="1" noChangeArrowheads="1"/>
          </p:cNvSpPr>
          <p:nvPr>
            <p:ph type="body" idx="1"/>
          </p:nvPr>
        </p:nvSpPr>
        <p:spPr>
          <a:xfrm>
            <a:off x="642938" y="1714500"/>
            <a:ext cx="7572375" cy="4643438"/>
          </a:xfrm>
        </p:spPr>
        <p:txBody>
          <a:bodyPr/>
          <a:lstStyle/>
          <a:p>
            <a:r>
              <a:rPr lang="zh-CN" altLang="zh-CN"/>
              <a:t>解题思路：</a:t>
            </a:r>
            <a:endParaRPr lang="en-US" altLang="zh-CN"/>
          </a:p>
          <a:p>
            <a:pPr lvl="1"/>
            <a:r>
              <a:rPr lang="zh-CN" altLang="zh-CN"/>
              <a:t>定义数组</a:t>
            </a:r>
            <a:r>
              <a:rPr lang="en-US" altLang="zh-CN"/>
              <a:t>a</a:t>
            </a:r>
            <a:r>
              <a:rPr lang="zh-CN" altLang="zh-CN"/>
              <a:t>，用来存放</a:t>
            </a:r>
            <a:r>
              <a:rPr lang="en-US" altLang="zh-CN"/>
              <a:t>10</a:t>
            </a:r>
            <a:r>
              <a:rPr lang="zh-CN" altLang="zh-CN"/>
              <a:t>个数</a:t>
            </a:r>
            <a:endParaRPr lang="en-US" altLang="zh-CN"/>
          </a:p>
          <a:p>
            <a:pPr lvl="1"/>
            <a:r>
              <a:rPr lang="zh-CN" altLang="zh-CN"/>
              <a:t>设计函数</a:t>
            </a:r>
            <a:r>
              <a:rPr lang="en-US" altLang="zh-CN"/>
              <a:t>max</a:t>
            </a:r>
            <a:r>
              <a:rPr lang="zh-CN" altLang="zh-CN"/>
              <a:t>，用来求两个数中的大者</a:t>
            </a:r>
            <a:endParaRPr lang="en-US" altLang="zh-CN"/>
          </a:p>
          <a:p>
            <a:pPr lvl="1"/>
            <a:r>
              <a:rPr lang="zh-CN" altLang="zh-CN"/>
              <a:t>在主函数中定义变量</a:t>
            </a:r>
            <a:r>
              <a:rPr lang="en-US" altLang="zh-CN"/>
              <a:t>m</a:t>
            </a:r>
            <a:r>
              <a:rPr lang="zh-CN" altLang="zh-CN"/>
              <a:t>，初值为</a:t>
            </a:r>
            <a:r>
              <a:rPr lang="en-US" altLang="zh-CN"/>
              <a:t>a[0]</a:t>
            </a:r>
            <a:r>
              <a:rPr lang="zh-CN" altLang="zh-CN"/>
              <a:t>，每次调用</a:t>
            </a:r>
            <a:r>
              <a:rPr lang="en-US" altLang="zh-CN"/>
              <a:t>max</a:t>
            </a:r>
            <a:r>
              <a:rPr lang="zh-CN" altLang="zh-CN"/>
              <a:t>函数后的返回值存放在</a:t>
            </a:r>
            <a:r>
              <a:rPr lang="en-US" altLang="zh-CN"/>
              <a:t>m</a:t>
            </a:r>
            <a:r>
              <a:rPr lang="zh-CN" altLang="zh-CN"/>
              <a:t>中</a:t>
            </a:r>
            <a:endParaRPr lang="en-US" altLang="zh-CN"/>
          </a:p>
          <a:p>
            <a:pPr lvl="1"/>
            <a:r>
              <a:rPr lang="zh-CN" altLang="zh-CN"/>
              <a:t>用“打擂台”算法，依次将数组元素</a:t>
            </a:r>
            <a:r>
              <a:rPr lang="en-US" altLang="zh-CN"/>
              <a:t>a[1]</a:t>
            </a:r>
            <a:r>
              <a:rPr lang="zh-CN" altLang="zh-CN"/>
              <a:t>到</a:t>
            </a:r>
            <a:r>
              <a:rPr lang="en-US" altLang="zh-CN"/>
              <a:t>a[9]</a:t>
            </a:r>
            <a:r>
              <a:rPr lang="zh-CN" altLang="zh-CN"/>
              <a:t>与</a:t>
            </a:r>
            <a:r>
              <a:rPr lang="en-US" altLang="zh-CN"/>
              <a:t>m</a:t>
            </a:r>
            <a:r>
              <a:rPr lang="zh-CN" altLang="zh-CN"/>
              <a:t>比较，最后得到的</a:t>
            </a:r>
            <a:r>
              <a:rPr lang="en-US" altLang="zh-CN"/>
              <a:t>m</a:t>
            </a:r>
            <a:r>
              <a:rPr lang="zh-CN" altLang="zh-CN"/>
              <a:t>值就是</a:t>
            </a:r>
            <a:r>
              <a:rPr lang="en-US" altLang="zh-CN"/>
              <a:t>10</a:t>
            </a:r>
            <a:r>
              <a:rPr lang="zh-CN" altLang="zh-CN"/>
              <a:t>个数中的最大者</a:t>
            </a:r>
          </a:p>
          <a:p>
            <a:pPr>
              <a:buFont typeface="Wingdings" pitchFamily="2" charset="2"/>
              <a:buNone/>
            </a:pPr>
            <a:endParaRPr lang="zh-CN" altLang="zh-CN"/>
          </a:p>
        </p:txBody>
      </p:sp>
      <p:pic>
        <p:nvPicPr>
          <p:cNvPr id="1351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7" dur="500"/>
                                        <p:tgtEl>
                                          <p:spTgt spid="1280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2" dur="500"/>
                                        <p:tgtEl>
                                          <p:spTgt spid="1280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17" dur="500"/>
                                        <p:tgtEl>
                                          <p:spTgt spid="1280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2" dur="500"/>
                                        <p:tgtEl>
                                          <p:spTgt spid="128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内容占位符 2"/>
          <p:cNvSpPr>
            <a:spLocks noGrp="1"/>
          </p:cNvSpPr>
          <p:nvPr>
            <p:ph idx="1"/>
          </p:nvPr>
        </p:nvSpPr>
        <p:spPr>
          <a:xfrm>
            <a:off x="500063" y="1071563"/>
            <a:ext cx="8153400" cy="4500562"/>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max(int x,int y); </a:t>
            </a:r>
            <a:endParaRPr lang="zh-CN" altLang="zh-CN" sz="2800">
              <a:solidFill>
                <a:srgbClr val="9D138D"/>
              </a:solidFill>
            </a:endParaRPr>
          </a:p>
          <a:p>
            <a:pPr>
              <a:lnSpc>
                <a:spcPct val="100000"/>
              </a:lnSpc>
              <a:buFont typeface="Wingdings" pitchFamily="2" charset="2"/>
              <a:buNone/>
            </a:pPr>
            <a:r>
              <a:rPr lang="en-US" altLang="zh-CN" sz="2800"/>
              <a:t>    int a[10],m,n,i;</a:t>
            </a:r>
            <a:endParaRPr lang="zh-CN" altLang="zh-CN" sz="2800"/>
          </a:p>
          <a:p>
            <a:pPr>
              <a:lnSpc>
                <a:spcPct val="100000"/>
              </a:lnSpc>
              <a:buFont typeface="Wingdings" pitchFamily="2" charset="2"/>
              <a:buNone/>
            </a:pPr>
            <a:r>
              <a:rPr lang="en-US" altLang="zh-CN" sz="2800"/>
              <a:t>    printf(“10 integer numbers:\n");</a:t>
            </a:r>
            <a:endParaRPr lang="zh-CN" altLang="zh-CN" sz="2800"/>
          </a:p>
          <a:p>
            <a:pPr>
              <a:lnSpc>
                <a:spcPct val="100000"/>
              </a:lnSpc>
              <a:buFont typeface="Wingdings" pitchFamily="2" charset="2"/>
              <a:buNone/>
            </a:pPr>
            <a:r>
              <a:rPr lang="en-US" altLang="zh-CN" sz="2800"/>
              <a:t>    for(i=0;i&lt;10;i++) </a:t>
            </a:r>
            <a:endParaRPr lang="zh-CN" altLang="zh-CN" sz="2800"/>
          </a:p>
          <a:p>
            <a:pPr>
              <a:lnSpc>
                <a:spcPct val="100000"/>
              </a:lnSpc>
              <a:buFont typeface="Wingdings" pitchFamily="2" charset="2"/>
              <a:buNone/>
            </a:pPr>
            <a:r>
              <a:rPr lang="en-US" altLang="zh-CN" sz="2800"/>
              <a:t>       scanf("%d",&amp;a[i]);</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endParaRPr lang="zh-CN" altLang="en-US" sz="2800"/>
          </a:p>
        </p:txBody>
      </p:sp>
      <p:grpSp>
        <p:nvGrpSpPr>
          <p:cNvPr id="2" name="组合 7"/>
          <p:cNvGrpSpPr>
            <a:grpSpLocks/>
          </p:cNvGrpSpPr>
          <p:nvPr/>
        </p:nvGrpSpPr>
        <p:grpSpPr bwMode="auto">
          <a:xfrm>
            <a:off x="1785938" y="5357813"/>
            <a:ext cx="5500687" cy="865187"/>
            <a:chOff x="2000232" y="5539652"/>
            <a:chExt cx="5500726" cy="864692"/>
          </a:xfrm>
        </p:grpSpPr>
        <p:pic>
          <p:nvPicPr>
            <p:cNvPr id="1361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32" y="5975716"/>
              <a:ext cx="5498263"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32" y="5539652"/>
              <a:ext cx="3830795" cy="45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46" y="5547087"/>
              <a:ext cx="1714512" cy="45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6196" name="图片 6"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7218" name="内容占位符 2"/>
          <p:cNvSpPr>
            <a:spLocks noGrp="1"/>
          </p:cNvSpPr>
          <p:nvPr>
            <p:ph idx="1"/>
          </p:nvPr>
        </p:nvSpPr>
        <p:spPr>
          <a:xfrm>
            <a:off x="500063" y="642938"/>
            <a:ext cx="8429625" cy="4786312"/>
          </a:xfrm>
        </p:spPr>
        <p:txBody>
          <a:bodyPr/>
          <a:lstStyle/>
          <a:p>
            <a:pPr>
              <a:lnSpc>
                <a:spcPct val="100000"/>
              </a:lnSpc>
              <a:buFont typeface="Wingdings" pitchFamily="2" charset="2"/>
              <a:buNone/>
            </a:pPr>
            <a:r>
              <a:rPr lang="en-US" altLang="zh-CN" sz="2800"/>
              <a:t>   for(i=1,m=a[0],n=0;i&lt;10;i++)</a:t>
            </a:r>
            <a:endParaRPr lang="zh-CN" altLang="zh-CN" sz="2800"/>
          </a:p>
          <a:p>
            <a:pPr>
              <a:lnSpc>
                <a:spcPct val="100000"/>
              </a:lnSpc>
              <a:buFont typeface="Wingdings" pitchFamily="2" charset="2"/>
              <a:buNone/>
            </a:pPr>
            <a:r>
              <a:rPr lang="en-US" altLang="zh-CN" sz="2800"/>
              <a:t>   { if (</a:t>
            </a:r>
            <a:r>
              <a:rPr lang="en-US" altLang="zh-CN" sz="2800">
                <a:solidFill>
                  <a:srgbClr val="9D138D"/>
                </a:solidFill>
              </a:rPr>
              <a:t>max</a:t>
            </a:r>
            <a:r>
              <a:rPr lang="en-US" altLang="zh-CN" sz="2800"/>
              <a:t>(m,a[i])&gt;m) </a:t>
            </a:r>
            <a:endParaRPr lang="zh-CN" altLang="zh-CN" sz="2800"/>
          </a:p>
          <a:p>
            <a:pPr>
              <a:lnSpc>
                <a:spcPct val="100000"/>
              </a:lnSpc>
              <a:buFont typeface="Wingdings" pitchFamily="2" charset="2"/>
              <a:buNone/>
            </a:pPr>
            <a:r>
              <a:rPr lang="en-US" altLang="zh-CN" sz="2800"/>
              <a:t>	   {  m=</a:t>
            </a:r>
            <a:r>
              <a:rPr lang="en-US" altLang="zh-CN" sz="2800">
                <a:solidFill>
                  <a:srgbClr val="9D138D"/>
                </a:solidFill>
              </a:rPr>
              <a:t>max</a:t>
            </a:r>
            <a:r>
              <a:rPr lang="en-US" altLang="zh-CN" sz="2800"/>
              <a:t>(m,a[i]); </a:t>
            </a:r>
            <a:endParaRPr lang="zh-CN" altLang="zh-CN" sz="2800"/>
          </a:p>
          <a:p>
            <a:pPr>
              <a:lnSpc>
                <a:spcPct val="100000"/>
              </a:lnSpc>
              <a:buFont typeface="Wingdings" pitchFamily="2" charset="2"/>
              <a:buNone/>
            </a:pPr>
            <a:r>
              <a:rPr lang="en-US" altLang="zh-CN" sz="2800"/>
              <a:t>	       n=i;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printf(“largest number is %d\n",m);</a:t>
            </a:r>
          </a:p>
          <a:p>
            <a:pPr>
              <a:lnSpc>
                <a:spcPct val="100000"/>
              </a:lnSpc>
              <a:buFont typeface="Wingdings" pitchFamily="2" charset="2"/>
              <a:buNone/>
            </a:pPr>
            <a:r>
              <a:rPr lang="en-US" altLang="zh-CN" sz="2800"/>
              <a:t>    printf(“%dth number.\n“,n+1);</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4" name="内容占位符 2"/>
          <p:cNvSpPr txBox="1">
            <a:spLocks/>
          </p:cNvSpPr>
          <p:nvPr/>
        </p:nvSpPr>
        <p:spPr bwMode="auto">
          <a:xfrm>
            <a:off x="500063" y="5357813"/>
            <a:ext cx="5072062" cy="1143000"/>
          </a:xfrm>
          <a:prstGeom prst="rect">
            <a:avLst/>
          </a:prstGeom>
          <a:noFill/>
          <a:ln w="9525">
            <a:noFill/>
            <a:miter lim="800000"/>
            <a:headEnd/>
            <a:tailEnd/>
          </a:ln>
        </p:spPr>
        <p:txBody>
          <a:bodyPr/>
          <a:lstStyle/>
          <a:p>
            <a:pPr>
              <a:defRPr/>
            </a:pPr>
            <a:r>
              <a:rPr lang="en-US" altLang="zh-CN" sz="2800" b="1" err="1">
                <a:solidFill>
                  <a:srgbClr val="9D138D"/>
                </a:solidFill>
                <a:latin typeface="+mn-lt"/>
                <a:ea typeface="+mn-ea"/>
              </a:rPr>
              <a:t>int</a:t>
            </a:r>
            <a:r>
              <a:rPr lang="en-US" altLang="zh-CN" sz="2800" b="1">
                <a:solidFill>
                  <a:srgbClr val="9D138D"/>
                </a:solidFill>
                <a:latin typeface="+mn-lt"/>
                <a:ea typeface="+mn-ea"/>
              </a:rPr>
              <a:t> max(</a:t>
            </a:r>
            <a:r>
              <a:rPr lang="en-US" altLang="zh-CN" sz="2800" b="1" err="1">
                <a:solidFill>
                  <a:srgbClr val="9D138D"/>
                </a:solidFill>
                <a:latin typeface="+mn-lt"/>
                <a:ea typeface="+mn-ea"/>
              </a:rPr>
              <a:t>int</a:t>
            </a:r>
            <a:r>
              <a:rPr lang="en-US" altLang="zh-CN" sz="2800" b="1">
                <a:solidFill>
                  <a:srgbClr val="9D138D"/>
                </a:solidFill>
                <a:latin typeface="+mn-lt"/>
                <a:ea typeface="+mn-ea"/>
              </a:rPr>
              <a:t> </a:t>
            </a:r>
            <a:r>
              <a:rPr lang="en-US" altLang="zh-CN" sz="2800" b="1" err="1">
                <a:solidFill>
                  <a:srgbClr val="9D138D"/>
                </a:solidFill>
                <a:latin typeface="+mn-lt"/>
                <a:ea typeface="+mn-ea"/>
              </a:rPr>
              <a:t>x,int</a:t>
            </a:r>
            <a:r>
              <a:rPr lang="en-US" altLang="zh-CN" sz="2800" b="1">
                <a:solidFill>
                  <a:srgbClr val="9D138D"/>
                </a:solidFill>
                <a:latin typeface="+mn-lt"/>
                <a:ea typeface="+mn-ea"/>
              </a:rPr>
              <a:t> y) </a:t>
            </a:r>
            <a:endParaRPr lang="zh-CN" altLang="zh-CN" sz="2800" b="1">
              <a:solidFill>
                <a:srgbClr val="9D138D"/>
              </a:solidFill>
              <a:latin typeface="+mn-lt"/>
              <a:ea typeface="+mn-ea"/>
            </a:endParaRPr>
          </a:p>
          <a:p>
            <a:pPr>
              <a:defRPr/>
            </a:pPr>
            <a:r>
              <a:rPr lang="en-US" altLang="zh-CN" sz="2800" b="1">
                <a:solidFill>
                  <a:srgbClr val="9D138D"/>
                </a:solidFill>
                <a:latin typeface="+mn-lt"/>
                <a:ea typeface="+mn-ea"/>
              </a:rPr>
              <a:t>{  return(x&gt;</a:t>
            </a:r>
            <a:r>
              <a:rPr lang="en-US" altLang="zh-CN" sz="2800" b="1" err="1">
                <a:solidFill>
                  <a:srgbClr val="9D138D"/>
                </a:solidFill>
                <a:latin typeface="+mn-lt"/>
                <a:ea typeface="+mn-ea"/>
              </a:rPr>
              <a:t>y?x:y</a:t>
            </a:r>
            <a:r>
              <a:rPr lang="en-US" altLang="zh-CN" sz="2800" b="1">
                <a:solidFill>
                  <a:srgbClr val="9D138D"/>
                </a:solidFill>
                <a:latin typeface="+mn-lt"/>
                <a:ea typeface="+mn-ea"/>
              </a:rPr>
              <a:t>);  }</a:t>
            </a:r>
            <a:endParaRPr lang="zh-CN" altLang="zh-CN" sz="2800" b="1">
              <a:solidFill>
                <a:srgbClr val="9D138D"/>
              </a:solidFill>
              <a:latin typeface="+mn-lt"/>
              <a:ea typeface="+mn-ea"/>
            </a:endParaRPr>
          </a:p>
          <a:p>
            <a:pPr marL="342900" indent="-342900" eaLnBrk="0" hangingPunct="0">
              <a:spcBef>
                <a:spcPct val="20000"/>
              </a:spcBef>
              <a:buFont typeface="Wingdings" pitchFamily="2" charset="2"/>
              <a:buNone/>
              <a:defRPr/>
            </a:pPr>
            <a:endParaRPr lang="zh-CN" altLang="en-US" sz="2800" b="1" kern="0">
              <a:solidFill>
                <a:srgbClr val="9D138D"/>
              </a:solidFill>
              <a:latin typeface="+mn-lt"/>
              <a:ea typeface="+mn-ea"/>
            </a:endParaRPr>
          </a:p>
        </p:txBody>
      </p:sp>
      <p:grpSp>
        <p:nvGrpSpPr>
          <p:cNvPr id="2" name="组合 7"/>
          <p:cNvGrpSpPr>
            <a:grpSpLocks/>
          </p:cNvGrpSpPr>
          <p:nvPr/>
        </p:nvGrpSpPr>
        <p:grpSpPr bwMode="auto">
          <a:xfrm>
            <a:off x="4071938" y="2500313"/>
            <a:ext cx="4143375" cy="785812"/>
            <a:chOff x="4286248" y="2214554"/>
            <a:chExt cx="3590925" cy="647180"/>
          </a:xfrm>
        </p:grpSpPr>
        <p:pic>
          <p:nvPicPr>
            <p:cNvPr id="13722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8" y="2214554"/>
              <a:ext cx="3590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48" y="2537884"/>
              <a:ext cx="280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722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9804" y="2500306"/>
              <a:ext cx="814922"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7221" name="图片 7"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7.7.2</a:t>
            </a:r>
            <a:r>
              <a:rPr lang="zh-CN" altLang="zh-CN" dirty="0">
                <a:solidFill>
                  <a:srgbClr val="800000"/>
                </a:solidFill>
                <a:effectLst>
                  <a:outerShdw blurRad="38100" dist="38100" dir="2700000" algn="tl">
                    <a:srgbClr val="000000"/>
                  </a:outerShdw>
                </a:effectLst>
                <a:latin typeface="Arial" charset="0"/>
                <a:ea typeface="黑体" pitchFamily="2" charset="-122"/>
              </a:rPr>
              <a:t>数组名作函数参数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1075" name="Rectangle 3"/>
          <p:cNvSpPr>
            <a:spLocks noGrp="1" noChangeArrowheads="1"/>
          </p:cNvSpPr>
          <p:nvPr>
            <p:ph type="body" idx="1"/>
          </p:nvPr>
        </p:nvSpPr>
        <p:spPr>
          <a:xfrm>
            <a:off x="928688" y="1785938"/>
            <a:ext cx="7358062" cy="4786312"/>
          </a:xfrm>
        </p:spPr>
        <p:txBody>
          <a:bodyPr/>
          <a:lstStyle/>
          <a:p>
            <a:r>
              <a:rPr lang="zh-CN" altLang="zh-CN" dirty="0"/>
              <a:t>除了可以用数组元素作为函数参数外，还可以用数组名作函数参数</a:t>
            </a:r>
            <a:r>
              <a:rPr lang="en-US" altLang="zh-CN" dirty="0"/>
              <a:t>(</a:t>
            </a:r>
            <a:r>
              <a:rPr lang="zh-CN" altLang="zh-CN" dirty="0"/>
              <a:t>包括实参和形参</a:t>
            </a:r>
            <a:r>
              <a:rPr lang="en-US" altLang="zh-CN" dirty="0"/>
              <a:t>)</a:t>
            </a:r>
          </a:p>
          <a:p>
            <a:r>
              <a:rPr lang="zh-CN" altLang="zh-CN" dirty="0"/>
              <a:t>用数组元素作实参时，向形参变量传递的是数组元素的值</a:t>
            </a:r>
            <a:endParaRPr lang="en-US" altLang="zh-CN" dirty="0"/>
          </a:p>
          <a:p>
            <a:r>
              <a:rPr lang="zh-CN" altLang="zh-CN" dirty="0"/>
              <a:t>用数组名作函数实参时，向形参传递的是数组首元素的地址</a:t>
            </a:r>
          </a:p>
        </p:txBody>
      </p:sp>
      <p:pic>
        <p:nvPicPr>
          <p:cNvPr id="13824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7" dur="500"/>
                                        <p:tgtEl>
                                          <p:spTgt spid="131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2" dur="500"/>
                                        <p:tgtEl>
                                          <p:spTgt spid="131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7.7.2</a:t>
            </a:r>
            <a:r>
              <a:rPr lang="zh-CN" altLang="zh-CN" dirty="0">
                <a:solidFill>
                  <a:srgbClr val="800000"/>
                </a:solidFill>
                <a:effectLst>
                  <a:outerShdw blurRad="38100" dist="38100" dir="2700000" algn="tl">
                    <a:srgbClr val="000000"/>
                  </a:outerShdw>
                </a:effectLst>
                <a:latin typeface="Arial" charset="0"/>
                <a:ea typeface="黑体" pitchFamily="2" charset="-122"/>
              </a:rPr>
              <a:t>数组名作函数参数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5299" name="Rectangle 3"/>
          <p:cNvSpPr>
            <a:spLocks noGrp="1" noChangeArrowheads="1"/>
          </p:cNvSpPr>
          <p:nvPr>
            <p:ph type="body" idx="1"/>
          </p:nvPr>
        </p:nvSpPr>
        <p:spPr>
          <a:xfrm>
            <a:off x="928688" y="1857375"/>
            <a:ext cx="7358062" cy="4357688"/>
          </a:xfrm>
        </p:spPr>
        <p:txBody>
          <a:bodyPr/>
          <a:lstStyle/>
          <a:p>
            <a:pPr>
              <a:buFont typeface="Wingdings" pitchFamily="2" charset="2"/>
              <a:buNone/>
            </a:pPr>
            <a:r>
              <a:rPr lang="en-US" altLang="zh-CN"/>
              <a:t>  </a:t>
            </a:r>
            <a:r>
              <a:rPr lang="zh-CN" altLang="zh-CN"/>
              <a:t>例</a:t>
            </a:r>
            <a:r>
              <a:rPr lang="en-US" altLang="zh-CN"/>
              <a:t>7.10 </a:t>
            </a:r>
            <a:r>
              <a:rPr lang="zh-CN" altLang="zh-CN"/>
              <a:t>有一个一维数组</a:t>
            </a:r>
            <a:r>
              <a:rPr lang="en-US" altLang="zh-CN"/>
              <a:t>score</a:t>
            </a:r>
            <a:r>
              <a:rPr lang="zh-CN" altLang="zh-CN"/>
              <a:t>，内放</a:t>
            </a:r>
            <a:r>
              <a:rPr lang="en-US" altLang="zh-CN"/>
              <a:t>10</a:t>
            </a:r>
            <a:r>
              <a:rPr lang="zh-CN" altLang="zh-CN"/>
              <a:t>个学生成绩，求平均成绩。</a:t>
            </a:r>
            <a:endParaRPr lang="en-US" altLang="zh-CN"/>
          </a:p>
          <a:p>
            <a:r>
              <a:rPr lang="zh-CN" altLang="zh-CN"/>
              <a:t>解题思路：</a:t>
            </a:r>
          </a:p>
          <a:p>
            <a:pPr lvl="1"/>
            <a:r>
              <a:rPr lang="zh-CN" altLang="zh-CN"/>
              <a:t>用函数</a:t>
            </a:r>
            <a:r>
              <a:rPr lang="en-US" altLang="zh-CN"/>
              <a:t>average</a:t>
            </a:r>
            <a:r>
              <a:rPr lang="zh-CN" altLang="zh-CN"/>
              <a:t>求平均成绩，用数组名作为函数实参，形参也用数组名</a:t>
            </a:r>
            <a:endParaRPr lang="en-US" altLang="zh-CN"/>
          </a:p>
          <a:p>
            <a:pPr lvl="1"/>
            <a:r>
              <a:rPr lang="zh-CN" altLang="zh-CN"/>
              <a:t>在</a:t>
            </a:r>
            <a:r>
              <a:rPr lang="en-US" altLang="zh-CN"/>
              <a:t>average</a:t>
            </a:r>
            <a:r>
              <a:rPr lang="zh-CN" altLang="zh-CN"/>
              <a:t>函数中引用各数组元素，求平均成绩并返回</a:t>
            </a:r>
            <a:r>
              <a:rPr lang="en-US" altLang="zh-CN"/>
              <a:t>main</a:t>
            </a:r>
            <a:r>
              <a:rPr lang="zh-CN" altLang="zh-CN"/>
              <a:t>函数</a:t>
            </a:r>
          </a:p>
        </p:txBody>
      </p:sp>
      <p:pic>
        <p:nvPicPr>
          <p:cNvPr id="13926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7" dur="500"/>
                                        <p:tgtEl>
                                          <p:spTgt spid="55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2" dur="500"/>
                                        <p:tgtEl>
                                          <p:spTgt spid="5529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15"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内容占位符 2"/>
          <p:cNvSpPr>
            <a:spLocks noGrp="1"/>
          </p:cNvSpPr>
          <p:nvPr>
            <p:ph idx="1"/>
          </p:nvPr>
        </p:nvSpPr>
        <p:spPr>
          <a:xfrm>
            <a:off x="857250" y="500063"/>
            <a:ext cx="7572375"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float average(float array[10]); </a:t>
            </a:r>
            <a:endParaRPr lang="zh-CN" altLang="zh-CN" sz="2800">
              <a:solidFill>
                <a:srgbClr val="9D138D"/>
              </a:solidFill>
            </a:endParaRPr>
          </a:p>
          <a:p>
            <a:pPr>
              <a:lnSpc>
                <a:spcPct val="100000"/>
              </a:lnSpc>
              <a:buFont typeface="Wingdings" pitchFamily="2" charset="2"/>
              <a:buNone/>
            </a:pPr>
            <a:r>
              <a:rPr lang="en-US" altLang="zh-CN" sz="2800"/>
              <a:t>   </a:t>
            </a:r>
            <a:r>
              <a:rPr lang="en-US" altLang="zh-CN" sz="2800">
                <a:solidFill>
                  <a:srgbClr val="00B050"/>
                </a:solidFill>
              </a:rPr>
              <a:t>float score[10]</a:t>
            </a:r>
            <a:r>
              <a:rPr lang="en-US" altLang="zh-CN" sz="2800"/>
              <a:t>,aver;  int i;</a:t>
            </a:r>
            <a:endParaRPr lang="zh-CN" altLang="zh-CN" sz="2800"/>
          </a:p>
          <a:p>
            <a:pPr>
              <a:lnSpc>
                <a:spcPct val="100000"/>
              </a:lnSpc>
              <a:buFont typeface="Wingdings" pitchFamily="2" charset="2"/>
              <a:buNone/>
            </a:pPr>
            <a:r>
              <a:rPr lang="en-US" altLang="zh-CN" sz="2800"/>
              <a:t>   printf("input 10 scores:\n");</a:t>
            </a:r>
            <a:endParaRPr lang="zh-CN" altLang="zh-CN" sz="2800"/>
          </a:p>
          <a:p>
            <a:pPr>
              <a:lnSpc>
                <a:spcPct val="100000"/>
              </a:lnSpc>
              <a:buFont typeface="Wingdings" pitchFamily="2" charset="2"/>
              <a:buNone/>
            </a:pPr>
            <a:r>
              <a:rPr lang="en-US" altLang="zh-CN" sz="2800"/>
              <a:t>   for(i=0;i&lt;10;i++)</a:t>
            </a:r>
            <a:endParaRPr lang="zh-CN" altLang="zh-CN" sz="2800"/>
          </a:p>
          <a:p>
            <a:pPr>
              <a:lnSpc>
                <a:spcPct val="100000"/>
              </a:lnSpc>
              <a:buFont typeface="Wingdings" pitchFamily="2" charset="2"/>
              <a:buNone/>
            </a:pPr>
            <a:r>
              <a:rPr lang="en-US" altLang="zh-CN" sz="2800"/>
              <a:t>      scanf("%f",&amp;score[i]);</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r>
              <a:rPr lang="en-US" altLang="zh-CN" sz="2800"/>
              <a:t>   aver=</a:t>
            </a:r>
            <a:r>
              <a:rPr lang="en-US" altLang="zh-CN" sz="2800">
                <a:solidFill>
                  <a:srgbClr val="9D138D"/>
                </a:solidFill>
              </a:rPr>
              <a:t>average</a:t>
            </a:r>
            <a:r>
              <a:rPr lang="en-US" altLang="zh-CN" sz="2800"/>
              <a:t>(score); </a:t>
            </a:r>
            <a:endParaRPr lang="zh-CN" altLang="zh-CN" sz="2800"/>
          </a:p>
          <a:p>
            <a:pPr>
              <a:lnSpc>
                <a:spcPct val="100000"/>
              </a:lnSpc>
              <a:buFont typeface="Wingdings" pitchFamily="2" charset="2"/>
              <a:buNone/>
            </a:pPr>
            <a:r>
              <a:rPr lang="en-US" altLang="zh-CN" sz="2800"/>
              <a:t>   printf("%5.2f\n",aver);</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sp>
        <p:nvSpPr>
          <p:cNvPr id="4" name="圆角矩形标注 3"/>
          <p:cNvSpPr>
            <a:spLocks noChangeArrowheads="1"/>
          </p:cNvSpPr>
          <p:nvPr/>
        </p:nvSpPr>
        <p:spPr bwMode="auto">
          <a:xfrm>
            <a:off x="4786313" y="785813"/>
            <a:ext cx="2857500" cy="642937"/>
          </a:xfrm>
          <a:prstGeom prst="wedgeRoundRectCallout">
            <a:avLst>
              <a:gd name="adj1" fmla="val -101287"/>
              <a:gd name="adj2" fmla="val 172088"/>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定义实参数组</a:t>
            </a:r>
          </a:p>
        </p:txBody>
      </p:sp>
      <p:pic>
        <p:nvPicPr>
          <p:cNvPr id="140292"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1314" name="内容占位符 2"/>
          <p:cNvSpPr>
            <a:spLocks noGrp="1"/>
          </p:cNvSpPr>
          <p:nvPr>
            <p:ph idx="1"/>
          </p:nvPr>
        </p:nvSpPr>
        <p:spPr>
          <a:xfrm>
            <a:off x="714375" y="1143000"/>
            <a:ext cx="7572375" cy="4429125"/>
          </a:xfrm>
        </p:spPr>
        <p:txBody>
          <a:bodyPr/>
          <a:lstStyle/>
          <a:p>
            <a:pPr>
              <a:lnSpc>
                <a:spcPct val="100000"/>
              </a:lnSpc>
              <a:buFont typeface="Wingdings" pitchFamily="2" charset="2"/>
              <a:buNone/>
            </a:pPr>
            <a:r>
              <a:rPr lang="en-US" altLang="zh-CN" sz="2800"/>
              <a:t>float </a:t>
            </a:r>
            <a:r>
              <a:rPr lang="en-US" altLang="zh-CN" sz="2800">
                <a:solidFill>
                  <a:srgbClr val="9D138D"/>
                </a:solidFill>
              </a:rPr>
              <a:t>average</a:t>
            </a:r>
            <a:r>
              <a:rPr lang="en-US" altLang="zh-CN" sz="2800"/>
              <a:t>(</a:t>
            </a:r>
            <a:r>
              <a:rPr lang="en-US" altLang="zh-CN" sz="2800">
                <a:solidFill>
                  <a:srgbClr val="00B050"/>
                </a:solidFill>
              </a:rPr>
              <a:t>float</a:t>
            </a:r>
            <a:r>
              <a:rPr lang="en-US" altLang="zh-CN" sz="2800"/>
              <a:t> </a:t>
            </a:r>
            <a:r>
              <a:rPr lang="en-US" altLang="zh-CN" sz="2800">
                <a:solidFill>
                  <a:srgbClr val="00B050"/>
                </a:solidFill>
              </a:rPr>
              <a:t>array[10]</a:t>
            </a:r>
            <a:r>
              <a:rPr lang="en-US" altLang="zh-CN" sz="2800"/>
              <a:t>)</a:t>
            </a:r>
            <a:endParaRPr lang="zh-CN" altLang="zh-CN" sz="2800"/>
          </a:p>
          <a:p>
            <a:pPr>
              <a:lnSpc>
                <a:spcPct val="100000"/>
              </a:lnSpc>
              <a:buFont typeface="Wingdings" pitchFamily="2" charset="2"/>
              <a:buNone/>
            </a:pPr>
            <a:r>
              <a:rPr lang="en-US" altLang="zh-CN" sz="2800"/>
              <a:t>{  int i;</a:t>
            </a:r>
            <a:endParaRPr lang="zh-CN" altLang="zh-CN" sz="2800"/>
          </a:p>
          <a:p>
            <a:pPr>
              <a:lnSpc>
                <a:spcPct val="100000"/>
              </a:lnSpc>
              <a:buFont typeface="Wingdings" pitchFamily="2" charset="2"/>
              <a:buNone/>
            </a:pPr>
            <a:r>
              <a:rPr lang="en-US" altLang="zh-CN" sz="2800"/>
              <a:t>    float aver,sum=array[0];</a:t>
            </a:r>
            <a:endParaRPr lang="zh-CN" altLang="zh-CN" sz="2800"/>
          </a:p>
          <a:p>
            <a:pPr>
              <a:lnSpc>
                <a:spcPct val="100000"/>
              </a:lnSpc>
              <a:buFont typeface="Wingdings" pitchFamily="2" charset="2"/>
              <a:buNone/>
            </a:pPr>
            <a:r>
              <a:rPr lang="en-US" altLang="zh-CN" sz="2800"/>
              <a:t>    for(i=1;i&lt;10;i++)</a:t>
            </a:r>
            <a:endParaRPr lang="zh-CN" altLang="zh-CN" sz="2800"/>
          </a:p>
          <a:p>
            <a:pPr>
              <a:lnSpc>
                <a:spcPct val="100000"/>
              </a:lnSpc>
              <a:buFont typeface="Wingdings" pitchFamily="2" charset="2"/>
              <a:buNone/>
            </a:pPr>
            <a:r>
              <a:rPr lang="en-US" altLang="zh-CN" sz="2800"/>
              <a:t>       sum=sum+array[i]; </a:t>
            </a:r>
            <a:endParaRPr lang="zh-CN" altLang="zh-CN" sz="2800"/>
          </a:p>
          <a:p>
            <a:pPr>
              <a:lnSpc>
                <a:spcPct val="100000"/>
              </a:lnSpc>
              <a:buFont typeface="Wingdings" pitchFamily="2" charset="2"/>
              <a:buNone/>
            </a:pPr>
            <a:r>
              <a:rPr lang="en-US" altLang="zh-CN" sz="2800"/>
              <a:t>    aver=sum/10;</a:t>
            </a:r>
            <a:endParaRPr lang="zh-CN" altLang="zh-CN" sz="2800"/>
          </a:p>
          <a:p>
            <a:pPr>
              <a:lnSpc>
                <a:spcPct val="100000"/>
              </a:lnSpc>
              <a:buFont typeface="Wingdings" pitchFamily="2" charset="2"/>
              <a:buNone/>
            </a:pPr>
            <a:r>
              <a:rPr lang="en-US" altLang="zh-CN" sz="2800"/>
              <a:t>    return(aver);</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zh-CN" sz="2800"/>
          </a:p>
          <a:p>
            <a:pPr>
              <a:lnSpc>
                <a:spcPct val="100000"/>
              </a:lnSpc>
              <a:buFont typeface="Wingdings" pitchFamily="2" charset="2"/>
              <a:buNone/>
            </a:pPr>
            <a:endParaRPr lang="zh-CN" altLang="en-US" sz="2800"/>
          </a:p>
        </p:txBody>
      </p:sp>
      <p:sp>
        <p:nvSpPr>
          <p:cNvPr id="4" name="圆角矩形标注 3"/>
          <p:cNvSpPr>
            <a:spLocks noChangeArrowheads="1"/>
          </p:cNvSpPr>
          <p:nvPr/>
        </p:nvSpPr>
        <p:spPr bwMode="auto">
          <a:xfrm>
            <a:off x="4714875" y="357188"/>
            <a:ext cx="2857500" cy="642937"/>
          </a:xfrm>
          <a:prstGeom prst="wedgeRoundRectCallout">
            <a:avLst>
              <a:gd name="adj1" fmla="val -33782"/>
              <a:gd name="adj2" fmla="val 94157"/>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定义形参数组</a:t>
            </a:r>
          </a:p>
        </p:txBody>
      </p:sp>
      <p:sp>
        <p:nvSpPr>
          <p:cNvPr id="5" name="圆角矩形标注 4"/>
          <p:cNvSpPr>
            <a:spLocks noChangeArrowheads="1"/>
          </p:cNvSpPr>
          <p:nvPr/>
        </p:nvSpPr>
        <p:spPr bwMode="auto">
          <a:xfrm>
            <a:off x="5786438" y="2857500"/>
            <a:ext cx="2928937"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相当于</a:t>
            </a:r>
            <a:r>
              <a:rPr lang="en-US" altLang="zh-CN" sz="2800">
                <a:solidFill>
                  <a:srgbClr val="0000CC"/>
                </a:solidFill>
                <a:latin typeface="Arial" pitchFamily="34" charset="0"/>
              </a:rPr>
              <a:t>score[0]</a:t>
            </a:r>
            <a:endParaRPr lang="zh-CN" altLang="en-US" sz="2800">
              <a:solidFill>
                <a:srgbClr val="0000CC"/>
              </a:solidFill>
              <a:latin typeface="Arial" pitchFamily="34" charset="0"/>
            </a:endParaRPr>
          </a:p>
        </p:txBody>
      </p:sp>
      <p:sp>
        <p:nvSpPr>
          <p:cNvPr id="6" name="圆角矩形标注 5"/>
          <p:cNvSpPr>
            <a:spLocks noChangeArrowheads="1"/>
          </p:cNvSpPr>
          <p:nvPr/>
        </p:nvSpPr>
        <p:spPr bwMode="auto">
          <a:xfrm>
            <a:off x="4857750" y="4000500"/>
            <a:ext cx="2928938"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相当于</a:t>
            </a:r>
            <a:r>
              <a:rPr lang="en-US" altLang="zh-CN" sz="2800">
                <a:solidFill>
                  <a:srgbClr val="0000CC"/>
                </a:solidFill>
                <a:latin typeface="Arial" pitchFamily="34" charset="0"/>
              </a:rPr>
              <a:t>score[i]</a:t>
            </a:r>
            <a:endParaRPr lang="zh-CN" altLang="en-US" sz="2800">
              <a:solidFill>
                <a:srgbClr val="0000CC"/>
              </a:solidFill>
              <a:latin typeface="Arial" pitchFamily="34" charset="0"/>
            </a:endParaRPr>
          </a:p>
        </p:txBody>
      </p:sp>
      <p:grpSp>
        <p:nvGrpSpPr>
          <p:cNvPr id="2" name="组合 8"/>
          <p:cNvGrpSpPr>
            <a:grpSpLocks/>
          </p:cNvGrpSpPr>
          <p:nvPr/>
        </p:nvGrpSpPr>
        <p:grpSpPr bwMode="auto">
          <a:xfrm>
            <a:off x="1785938" y="4929188"/>
            <a:ext cx="5937250" cy="1444625"/>
            <a:chOff x="1785918" y="4941724"/>
            <a:chExt cx="5937493" cy="1444268"/>
          </a:xfrm>
        </p:grpSpPr>
        <p:pic>
          <p:nvPicPr>
            <p:cNvPr id="1413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18" y="4941724"/>
              <a:ext cx="5937493" cy="10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496" y="5941856"/>
              <a:ext cx="4118352" cy="44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22" y="5929330"/>
              <a:ext cx="1785950" cy="44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1319" name="图片 9"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338" name="内容占位符 2"/>
          <p:cNvSpPr>
            <a:spLocks noGrp="1"/>
          </p:cNvSpPr>
          <p:nvPr>
            <p:ph idx="1"/>
          </p:nvPr>
        </p:nvSpPr>
        <p:spPr/>
        <p:txBody>
          <a:bodyPr/>
          <a:lstStyle/>
          <a:p>
            <a:pPr>
              <a:buFont typeface="Wingdings" pitchFamily="2" charset="2"/>
              <a:buNone/>
            </a:pPr>
            <a:r>
              <a:rPr lang="en-US" altLang="zh-CN"/>
              <a:t>   </a:t>
            </a:r>
            <a:r>
              <a:rPr lang="zh-CN" altLang="zh-CN"/>
              <a:t>例</a:t>
            </a:r>
            <a:r>
              <a:rPr lang="en-US" altLang="zh-CN"/>
              <a:t>7.11 </a:t>
            </a:r>
            <a:r>
              <a:rPr lang="zh-CN" altLang="zh-CN"/>
              <a:t>有两个班级，分别有</a:t>
            </a:r>
            <a:r>
              <a:rPr lang="en-US" altLang="zh-CN"/>
              <a:t>35</a:t>
            </a:r>
            <a:r>
              <a:rPr lang="zh-CN" altLang="zh-CN"/>
              <a:t>名和</a:t>
            </a:r>
            <a:r>
              <a:rPr lang="en-US" altLang="zh-CN"/>
              <a:t>30</a:t>
            </a:r>
            <a:r>
              <a:rPr lang="zh-CN" altLang="zh-CN"/>
              <a:t>名学生，调用一个</a:t>
            </a:r>
            <a:r>
              <a:rPr lang="en-US" altLang="zh-CN"/>
              <a:t>average</a:t>
            </a:r>
            <a:r>
              <a:rPr lang="zh-CN" altLang="zh-CN"/>
              <a:t>函数，分别求这两个班的学生的平均成绩。</a:t>
            </a:r>
            <a:endParaRPr lang="zh-CN" altLang="en-US"/>
          </a:p>
        </p:txBody>
      </p:sp>
      <p:pic>
        <p:nvPicPr>
          <p:cNvPr id="14233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内容占位符 2"/>
          <p:cNvSpPr>
            <a:spLocks noGrp="1"/>
          </p:cNvSpPr>
          <p:nvPr>
            <p:ph idx="1"/>
          </p:nvPr>
        </p:nvSpPr>
        <p:spPr>
          <a:xfrm>
            <a:off x="395288" y="714375"/>
            <a:ext cx="8297862" cy="5410200"/>
          </a:xfrm>
        </p:spPr>
        <p:txBody>
          <a:bodyPr/>
          <a:lstStyle/>
          <a:p>
            <a:r>
              <a:rPr lang="zh-CN" altLang="zh-CN"/>
              <a:t>解题思路：</a:t>
            </a:r>
          </a:p>
          <a:p>
            <a:pPr lvl="1"/>
            <a:r>
              <a:rPr lang="zh-CN" altLang="zh-CN"/>
              <a:t>需要解决怎样用同一个函数求两个不同长度的数组的平均值的问题</a:t>
            </a:r>
            <a:endParaRPr lang="en-US" altLang="zh-CN"/>
          </a:p>
          <a:p>
            <a:pPr lvl="1"/>
            <a:r>
              <a:rPr lang="zh-CN" altLang="zh-CN"/>
              <a:t>定义</a:t>
            </a:r>
            <a:r>
              <a:rPr lang="en-US" altLang="zh-CN"/>
              <a:t>average</a:t>
            </a:r>
            <a:r>
              <a:rPr lang="zh-CN" altLang="zh-CN"/>
              <a:t>函数时不指定数组的长度，在形参表中增加一个整型变量</a:t>
            </a:r>
            <a:r>
              <a:rPr lang="en-US" altLang="zh-CN"/>
              <a:t>n</a:t>
            </a:r>
          </a:p>
          <a:p>
            <a:pPr lvl="1"/>
            <a:r>
              <a:rPr lang="zh-CN" altLang="zh-CN"/>
              <a:t>从主函数把数组实际长度从实参传递给形参</a:t>
            </a:r>
            <a:r>
              <a:rPr lang="en-US" altLang="zh-CN"/>
              <a:t>n</a:t>
            </a:r>
          </a:p>
          <a:p>
            <a:pPr lvl="1"/>
            <a:r>
              <a:rPr lang="zh-CN" altLang="zh-CN"/>
              <a:t>这个</a:t>
            </a:r>
            <a:r>
              <a:rPr lang="en-US" altLang="zh-CN"/>
              <a:t>n</a:t>
            </a:r>
            <a:r>
              <a:rPr lang="zh-CN" altLang="zh-CN"/>
              <a:t>用来在</a:t>
            </a:r>
            <a:r>
              <a:rPr lang="en-US" altLang="zh-CN"/>
              <a:t>average</a:t>
            </a:r>
            <a:r>
              <a:rPr lang="zh-CN" altLang="zh-CN"/>
              <a:t>函数中控制循环的次数</a:t>
            </a:r>
          </a:p>
          <a:p>
            <a:pPr lvl="1"/>
            <a:r>
              <a:rPr lang="zh-CN" altLang="zh-CN"/>
              <a:t>为简化，设两个班的学生数分别为</a:t>
            </a:r>
            <a:r>
              <a:rPr lang="en-US" altLang="zh-CN"/>
              <a:t>5</a:t>
            </a:r>
            <a:r>
              <a:rPr lang="zh-CN" altLang="zh-CN"/>
              <a:t>和</a:t>
            </a:r>
            <a:r>
              <a:rPr lang="en-US" altLang="zh-CN"/>
              <a:t>10</a:t>
            </a:r>
            <a:endParaRPr lang="zh-CN" altLang="zh-CN"/>
          </a:p>
          <a:p>
            <a:pPr>
              <a:buFont typeface="Wingdings" pitchFamily="2" charset="2"/>
              <a:buNone/>
            </a:pPr>
            <a:endParaRPr lang="zh-CN" altLang="en-US"/>
          </a:p>
        </p:txBody>
      </p:sp>
      <p:pic>
        <p:nvPicPr>
          <p:cNvPr id="14336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194">
                                            <p:txEl>
                                              <p:pRg st="1" end="1"/>
                                            </p:txEl>
                                          </p:spTgt>
                                        </p:tgtEl>
                                        <p:attrNameLst>
                                          <p:attrName>style.visibility</p:attrName>
                                        </p:attrNameLst>
                                      </p:cBhvr>
                                      <p:to>
                                        <p:strVal val="visible"/>
                                      </p:to>
                                    </p:set>
                                    <p:animEffect transition="in" filter="blinds(horizontal)">
                                      <p:cBhvr>
                                        <p:cTn id="7" dur="500"/>
                                        <p:tgtEl>
                                          <p:spTgt spid="1361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4">
                                            <p:txEl>
                                              <p:pRg st="2" end="2"/>
                                            </p:txEl>
                                          </p:spTgt>
                                        </p:tgtEl>
                                        <p:attrNameLst>
                                          <p:attrName>style.visibility</p:attrName>
                                        </p:attrNameLst>
                                      </p:cBhvr>
                                      <p:to>
                                        <p:strVal val="visible"/>
                                      </p:to>
                                    </p:set>
                                    <p:animEffect transition="in" filter="blinds(horizontal)">
                                      <p:cBhvr>
                                        <p:cTn id="12" dur="500"/>
                                        <p:tgtEl>
                                          <p:spTgt spid="1361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4">
                                            <p:txEl>
                                              <p:pRg st="3" end="3"/>
                                            </p:txEl>
                                          </p:spTgt>
                                        </p:tgtEl>
                                        <p:attrNameLst>
                                          <p:attrName>style.visibility</p:attrName>
                                        </p:attrNameLst>
                                      </p:cBhvr>
                                      <p:to>
                                        <p:strVal val="visible"/>
                                      </p:to>
                                    </p:set>
                                    <p:animEffect transition="in" filter="blinds(horizontal)">
                                      <p:cBhvr>
                                        <p:cTn id="17" dur="500"/>
                                        <p:tgtEl>
                                          <p:spTgt spid="13619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4">
                                            <p:txEl>
                                              <p:pRg st="4" end="4"/>
                                            </p:txEl>
                                          </p:spTgt>
                                        </p:tgtEl>
                                        <p:attrNameLst>
                                          <p:attrName>style.visibility</p:attrName>
                                        </p:attrNameLst>
                                      </p:cBhvr>
                                      <p:to>
                                        <p:strVal val="visible"/>
                                      </p:to>
                                    </p:set>
                                    <p:animEffect transition="in" filter="blinds(horizontal)">
                                      <p:cBhvr>
                                        <p:cTn id="22" dur="500"/>
                                        <p:tgtEl>
                                          <p:spTgt spid="13619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6194">
                                            <p:txEl>
                                              <p:pRg st="5" end="5"/>
                                            </p:txEl>
                                          </p:spTgt>
                                        </p:tgtEl>
                                        <p:attrNameLst>
                                          <p:attrName>style.visibility</p:attrName>
                                        </p:attrNameLst>
                                      </p:cBhvr>
                                      <p:to>
                                        <p:strVal val="visible"/>
                                      </p:to>
                                    </p:set>
                                    <p:animEffect transition="in" filter="blinds(horizontal)">
                                      <p:cBhvr>
                                        <p:cTn id="27" dur="500"/>
                                        <p:tgtEl>
                                          <p:spTgt spid="136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285750" y="857250"/>
            <a:ext cx="8643938" cy="5357813"/>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float average(float array[ ],int n);</a:t>
            </a:r>
            <a:endParaRPr lang="zh-CN" altLang="zh-CN" sz="2800">
              <a:solidFill>
                <a:srgbClr val="9D138D"/>
              </a:solidFill>
            </a:endParaRPr>
          </a:p>
          <a:p>
            <a:pPr>
              <a:lnSpc>
                <a:spcPct val="100000"/>
              </a:lnSpc>
              <a:buFont typeface="Wingdings" pitchFamily="2" charset="2"/>
              <a:buNone/>
            </a:pPr>
            <a:r>
              <a:rPr lang="en-US" altLang="zh-CN" sz="2800"/>
              <a:t>   float score1[5]={98.5,97,91.5,60,55};                        </a:t>
            </a:r>
            <a:endParaRPr lang="zh-CN" altLang="zh-CN" sz="2800"/>
          </a:p>
          <a:p>
            <a:pPr>
              <a:lnSpc>
                <a:spcPct val="100000"/>
              </a:lnSpc>
              <a:buFont typeface="Wingdings" pitchFamily="2" charset="2"/>
              <a:buNone/>
            </a:pPr>
            <a:r>
              <a:rPr lang="en-US" altLang="zh-CN" sz="2800"/>
              <a:t>   float score2[10]={67.5,89.5,99,69.5,</a:t>
            </a:r>
          </a:p>
          <a:p>
            <a:pPr>
              <a:lnSpc>
                <a:spcPct val="100000"/>
              </a:lnSpc>
              <a:buFont typeface="Wingdings" pitchFamily="2" charset="2"/>
              <a:buNone/>
            </a:pPr>
            <a:r>
              <a:rPr lang="en-US" altLang="zh-CN" sz="2800"/>
              <a:t>                       77,89.5,76.5,54,60,99.5}; </a:t>
            </a:r>
            <a:endParaRPr lang="zh-CN" altLang="zh-CN" sz="2800"/>
          </a:p>
          <a:p>
            <a:pPr>
              <a:lnSpc>
                <a:spcPct val="100000"/>
              </a:lnSpc>
              <a:buFont typeface="Wingdings" pitchFamily="2" charset="2"/>
              <a:buNone/>
            </a:pPr>
            <a:r>
              <a:rPr lang="en-US" altLang="zh-CN" sz="2800"/>
              <a:t>   printf(“%6.2f\n”,</a:t>
            </a:r>
            <a:r>
              <a:rPr lang="en-US" altLang="zh-CN" sz="2800">
                <a:solidFill>
                  <a:srgbClr val="9D138D"/>
                </a:solidFill>
              </a:rPr>
              <a:t>average</a:t>
            </a:r>
            <a:r>
              <a:rPr lang="en-US" altLang="zh-CN" sz="2800"/>
              <a:t>(score1,</a:t>
            </a:r>
            <a:r>
              <a:rPr lang="en-US" altLang="zh-CN" sz="2800">
                <a:solidFill>
                  <a:srgbClr val="FF0000"/>
                </a:solidFill>
              </a:rPr>
              <a:t>5</a:t>
            </a:r>
            <a:r>
              <a:rPr lang="en-US" altLang="zh-CN" sz="2800"/>
              <a:t>)); </a:t>
            </a:r>
            <a:endParaRPr lang="zh-CN" altLang="zh-CN" sz="2800"/>
          </a:p>
          <a:p>
            <a:pPr>
              <a:lnSpc>
                <a:spcPct val="100000"/>
              </a:lnSpc>
              <a:buFont typeface="Wingdings" pitchFamily="2" charset="2"/>
              <a:buNone/>
            </a:pPr>
            <a:r>
              <a:rPr lang="en-US" altLang="zh-CN" sz="2800"/>
              <a:t>   printf(“%6.2f\n”,</a:t>
            </a:r>
            <a:r>
              <a:rPr lang="en-US" altLang="zh-CN" sz="2800">
                <a:solidFill>
                  <a:srgbClr val="9D138D"/>
                </a:solidFill>
              </a:rPr>
              <a:t>average</a:t>
            </a:r>
            <a:r>
              <a:rPr lang="en-US" altLang="zh-CN" sz="2800"/>
              <a:t>(score2,</a:t>
            </a:r>
            <a:r>
              <a:rPr lang="en-US" altLang="zh-CN" sz="2800">
                <a:solidFill>
                  <a:srgbClr val="FF0000"/>
                </a:solidFill>
              </a:rPr>
              <a:t>10</a:t>
            </a:r>
            <a:r>
              <a:rPr lang="en-US" altLang="zh-CN" sz="2800"/>
              <a:t>));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14438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内容占位符 2"/>
          <p:cNvSpPr>
            <a:spLocks noGrp="1"/>
          </p:cNvSpPr>
          <p:nvPr>
            <p:ph idx="1"/>
          </p:nvPr>
        </p:nvSpPr>
        <p:spPr>
          <a:xfrm>
            <a:off x="500063" y="857250"/>
            <a:ext cx="8153400" cy="4643438"/>
          </a:xfrm>
        </p:spPr>
        <p:txBody>
          <a:bodyPr/>
          <a:lstStyle/>
          <a:p>
            <a:r>
              <a:rPr lang="zh-CN" altLang="zh-CN"/>
              <a:t>说明：</a:t>
            </a:r>
          </a:p>
          <a:p>
            <a:pPr lvl="1">
              <a:buFont typeface="Wingdings" pitchFamily="2" charset="2"/>
              <a:buNone/>
            </a:pPr>
            <a:r>
              <a:rPr lang="en-US" altLang="zh-CN"/>
              <a:t>  (2) </a:t>
            </a:r>
            <a:r>
              <a:rPr lang="zh-CN" altLang="zh-CN"/>
              <a:t>一个</a:t>
            </a:r>
            <a:r>
              <a:rPr lang="zh-CN" altLang="zh-CN">
                <a:solidFill>
                  <a:srgbClr val="FF0000"/>
                </a:solidFill>
              </a:rPr>
              <a:t>源程序文件</a:t>
            </a:r>
            <a:r>
              <a:rPr lang="zh-CN" altLang="zh-CN"/>
              <a:t>由一个或多个</a:t>
            </a:r>
            <a:r>
              <a:rPr lang="zh-CN" altLang="zh-CN">
                <a:solidFill>
                  <a:srgbClr val="FF0000"/>
                </a:solidFill>
              </a:rPr>
              <a:t>函数</a:t>
            </a:r>
            <a:r>
              <a:rPr lang="zh-CN" altLang="zh-CN"/>
              <a:t>以及其他有关内容（如预处理指令、数据声明与定义等）组成。一个源程序文件是一个编译单位，在程序编译时是以源程序文件为单位进行编译的，而不是以函数为单位进行编译的。</a:t>
            </a:r>
          </a:p>
          <a:p>
            <a:endParaRPr lang="zh-CN" altLang="en-US"/>
          </a:p>
        </p:txBody>
      </p:sp>
      <p:pic>
        <p:nvPicPr>
          <p:cNvPr id="1638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539750" y="1714500"/>
            <a:ext cx="8153400" cy="4572000"/>
          </a:xfrm>
        </p:spPr>
        <p:txBody>
          <a:bodyPr/>
          <a:lstStyle/>
          <a:p>
            <a:pPr>
              <a:lnSpc>
                <a:spcPct val="100000"/>
              </a:lnSpc>
              <a:buFont typeface="Wingdings" pitchFamily="2" charset="2"/>
              <a:buNone/>
            </a:pPr>
            <a:r>
              <a:rPr lang="en-US" altLang="zh-CN" sz="2800"/>
              <a:t>float </a:t>
            </a:r>
            <a:r>
              <a:rPr lang="en-US" altLang="zh-CN" sz="2800">
                <a:solidFill>
                  <a:srgbClr val="9D138D"/>
                </a:solidFill>
              </a:rPr>
              <a:t>average</a:t>
            </a:r>
            <a:r>
              <a:rPr lang="en-US" altLang="zh-CN" sz="2800"/>
              <a:t>(float array[ ],</a:t>
            </a:r>
            <a:r>
              <a:rPr lang="en-US" altLang="zh-CN" sz="2800">
                <a:solidFill>
                  <a:srgbClr val="FF0000"/>
                </a:solidFill>
              </a:rPr>
              <a:t>int n</a:t>
            </a:r>
            <a:r>
              <a:rPr lang="en-US" altLang="zh-CN" sz="2800"/>
              <a:t>) </a:t>
            </a:r>
            <a:endParaRPr lang="zh-CN" altLang="zh-CN" sz="2800"/>
          </a:p>
          <a:p>
            <a:pPr>
              <a:lnSpc>
                <a:spcPct val="100000"/>
              </a:lnSpc>
              <a:buFont typeface="Wingdings" pitchFamily="2" charset="2"/>
              <a:buNone/>
            </a:pPr>
            <a:r>
              <a:rPr lang="en-US" altLang="zh-CN" sz="2800"/>
              <a:t> { int i;</a:t>
            </a:r>
            <a:endParaRPr lang="zh-CN" altLang="zh-CN" sz="2800"/>
          </a:p>
          <a:p>
            <a:pPr>
              <a:lnSpc>
                <a:spcPct val="100000"/>
              </a:lnSpc>
              <a:buFont typeface="Wingdings" pitchFamily="2" charset="2"/>
              <a:buNone/>
            </a:pPr>
            <a:r>
              <a:rPr lang="en-US" altLang="zh-CN" sz="2800"/>
              <a:t>    float aver,sum=array[0];</a:t>
            </a:r>
            <a:endParaRPr lang="zh-CN" altLang="zh-CN" sz="2800"/>
          </a:p>
          <a:p>
            <a:pPr>
              <a:lnSpc>
                <a:spcPct val="100000"/>
              </a:lnSpc>
              <a:buFont typeface="Wingdings" pitchFamily="2" charset="2"/>
              <a:buNone/>
            </a:pPr>
            <a:r>
              <a:rPr lang="en-US" altLang="zh-CN" sz="2800"/>
              <a:t>    for(i=1;i&lt;</a:t>
            </a:r>
            <a:r>
              <a:rPr lang="en-US" altLang="zh-CN" sz="2800">
                <a:solidFill>
                  <a:srgbClr val="FF0000"/>
                </a:solidFill>
              </a:rPr>
              <a:t>n</a:t>
            </a:r>
            <a:r>
              <a:rPr lang="en-US" altLang="zh-CN" sz="2800"/>
              <a:t>;i++)</a:t>
            </a:r>
            <a:endParaRPr lang="zh-CN" altLang="zh-CN" sz="2800"/>
          </a:p>
          <a:p>
            <a:pPr>
              <a:lnSpc>
                <a:spcPct val="100000"/>
              </a:lnSpc>
              <a:buFont typeface="Wingdings" pitchFamily="2" charset="2"/>
              <a:buNone/>
            </a:pPr>
            <a:r>
              <a:rPr lang="en-US" altLang="zh-CN" sz="2800"/>
              <a:t>       sum=sum+array[i];  </a:t>
            </a:r>
            <a:endParaRPr lang="zh-CN" altLang="zh-CN" sz="2800"/>
          </a:p>
          <a:p>
            <a:pPr>
              <a:lnSpc>
                <a:spcPct val="100000"/>
              </a:lnSpc>
              <a:buFont typeface="Wingdings" pitchFamily="2" charset="2"/>
              <a:buNone/>
            </a:pPr>
            <a:r>
              <a:rPr lang="en-US" altLang="zh-CN" sz="2800"/>
              <a:t>    aver=sum/</a:t>
            </a:r>
            <a:r>
              <a:rPr lang="en-US" altLang="zh-CN" sz="2800">
                <a:solidFill>
                  <a:srgbClr val="FF0000"/>
                </a:solidFill>
              </a:rPr>
              <a:t>n</a:t>
            </a:r>
            <a:r>
              <a:rPr lang="en-US" altLang="zh-CN" sz="2800"/>
              <a:t>;</a:t>
            </a:r>
            <a:endParaRPr lang="zh-CN" altLang="zh-CN" sz="2800"/>
          </a:p>
          <a:p>
            <a:pPr>
              <a:lnSpc>
                <a:spcPct val="100000"/>
              </a:lnSpc>
              <a:buFont typeface="Wingdings" pitchFamily="2" charset="2"/>
              <a:buNone/>
            </a:pPr>
            <a:r>
              <a:rPr lang="en-US" altLang="zh-CN" sz="2800"/>
              <a:t>    return(aver);</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5" name="TextBox 4"/>
          <p:cNvSpPr txBox="1"/>
          <p:nvPr/>
        </p:nvSpPr>
        <p:spPr>
          <a:xfrm>
            <a:off x="857250" y="714375"/>
            <a:ext cx="6929438" cy="523875"/>
          </a:xfrm>
          <a:prstGeom prst="rect">
            <a:avLst/>
          </a:prstGeom>
          <a:noFill/>
        </p:spPr>
        <p:txBody>
          <a:bodyPr>
            <a:spAutoFit/>
          </a:bodyPr>
          <a:lstStyle/>
          <a:p>
            <a:pPr>
              <a:defRPr/>
            </a:pPr>
            <a:r>
              <a:rPr lang="zh-CN" altLang="en-US" sz="2800" b="1">
                <a:latin typeface="+mn-lt"/>
                <a:ea typeface="+mn-ea"/>
              </a:rPr>
              <a:t>调用形式为</a:t>
            </a:r>
            <a:r>
              <a:rPr lang="en-US" altLang="zh-CN" sz="2800" b="1">
                <a:latin typeface="+mn-lt"/>
                <a:ea typeface="+mn-ea"/>
              </a:rPr>
              <a:t>average(</a:t>
            </a:r>
            <a:r>
              <a:rPr lang="en-US" altLang="zh-CN" sz="2800" b="1">
                <a:solidFill>
                  <a:srgbClr val="00B050"/>
                </a:solidFill>
                <a:latin typeface="+mn-lt"/>
                <a:ea typeface="+mn-ea"/>
              </a:rPr>
              <a:t>score1</a:t>
            </a:r>
            <a:r>
              <a:rPr lang="en-US" altLang="zh-CN" sz="2800" b="1">
                <a:latin typeface="+mn-lt"/>
                <a:ea typeface="+mn-ea"/>
              </a:rPr>
              <a:t>,</a:t>
            </a:r>
            <a:r>
              <a:rPr lang="en-US" altLang="zh-CN" sz="2800" b="1">
                <a:solidFill>
                  <a:srgbClr val="00B050"/>
                </a:solidFill>
                <a:latin typeface="+mn-lt"/>
                <a:ea typeface="+mn-ea"/>
              </a:rPr>
              <a:t>5</a:t>
            </a:r>
            <a:r>
              <a:rPr lang="en-US" altLang="zh-CN" sz="2800" b="1">
                <a:latin typeface="+mn-lt"/>
                <a:ea typeface="+mn-ea"/>
              </a:rPr>
              <a:t>)</a:t>
            </a:r>
            <a:r>
              <a:rPr lang="zh-CN" altLang="en-US" sz="2800" b="1">
                <a:latin typeface="+mn-lt"/>
                <a:ea typeface="+mn-ea"/>
              </a:rPr>
              <a:t>时</a:t>
            </a:r>
          </a:p>
        </p:txBody>
      </p:sp>
      <p:sp>
        <p:nvSpPr>
          <p:cNvPr id="6" name="圆角矩形标注 5"/>
          <p:cNvSpPr>
            <a:spLocks noChangeArrowheads="1"/>
          </p:cNvSpPr>
          <p:nvPr/>
        </p:nvSpPr>
        <p:spPr bwMode="auto">
          <a:xfrm>
            <a:off x="5429250" y="3429000"/>
            <a:ext cx="3143250"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相当于</a:t>
            </a:r>
            <a:r>
              <a:rPr lang="en-US" altLang="zh-CN" sz="2800">
                <a:solidFill>
                  <a:srgbClr val="00B050"/>
                </a:solidFill>
                <a:latin typeface="Arial" pitchFamily="34" charset="0"/>
              </a:rPr>
              <a:t>score1</a:t>
            </a:r>
            <a:r>
              <a:rPr lang="en-US" altLang="zh-CN" sz="2800">
                <a:solidFill>
                  <a:srgbClr val="0000CC"/>
                </a:solidFill>
                <a:latin typeface="Arial" pitchFamily="34" charset="0"/>
              </a:rPr>
              <a:t>[0]</a:t>
            </a:r>
            <a:endParaRPr lang="zh-CN" altLang="en-US" sz="2800">
              <a:solidFill>
                <a:srgbClr val="0000CC"/>
              </a:solidFill>
              <a:latin typeface="Arial" pitchFamily="34" charset="0"/>
            </a:endParaRPr>
          </a:p>
        </p:txBody>
      </p:sp>
      <p:sp>
        <p:nvSpPr>
          <p:cNvPr id="7" name="圆角矩形标注 6"/>
          <p:cNvSpPr>
            <a:spLocks noChangeArrowheads="1"/>
          </p:cNvSpPr>
          <p:nvPr/>
        </p:nvSpPr>
        <p:spPr bwMode="auto">
          <a:xfrm>
            <a:off x="4357688" y="4572000"/>
            <a:ext cx="3357562"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相当于</a:t>
            </a:r>
            <a:r>
              <a:rPr lang="en-US" altLang="zh-CN" sz="2800">
                <a:solidFill>
                  <a:srgbClr val="00B050"/>
                </a:solidFill>
                <a:latin typeface="Arial" pitchFamily="34" charset="0"/>
              </a:rPr>
              <a:t>score1</a:t>
            </a:r>
            <a:r>
              <a:rPr lang="en-US" altLang="zh-CN" sz="2800">
                <a:solidFill>
                  <a:srgbClr val="0000CC"/>
                </a:solidFill>
                <a:latin typeface="Arial" pitchFamily="34" charset="0"/>
              </a:rPr>
              <a:t>[i]</a:t>
            </a:r>
            <a:endParaRPr lang="zh-CN" altLang="en-US" sz="2800">
              <a:solidFill>
                <a:srgbClr val="0000CC"/>
              </a:solidFill>
              <a:latin typeface="Arial" pitchFamily="34" charset="0"/>
            </a:endParaRPr>
          </a:p>
        </p:txBody>
      </p:sp>
      <p:sp>
        <p:nvSpPr>
          <p:cNvPr id="8" name="圆角矩形标注 7"/>
          <p:cNvSpPr>
            <a:spLocks noChangeArrowheads="1"/>
          </p:cNvSpPr>
          <p:nvPr/>
        </p:nvSpPr>
        <p:spPr bwMode="auto">
          <a:xfrm>
            <a:off x="2571750" y="2214563"/>
            <a:ext cx="2000250" cy="642937"/>
          </a:xfrm>
          <a:prstGeom prst="wedgeRoundRectCallout">
            <a:avLst>
              <a:gd name="adj1" fmla="val -17611"/>
              <a:gd name="adj2" fmla="val 135069"/>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相当于</a:t>
            </a:r>
            <a:r>
              <a:rPr lang="en-US" altLang="zh-CN" sz="2800">
                <a:solidFill>
                  <a:srgbClr val="00B050"/>
                </a:solidFill>
                <a:latin typeface="Arial" pitchFamily="34" charset="0"/>
              </a:rPr>
              <a:t>5</a:t>
            </a:r>
            <a:endParaRPr lang="zh-CN" altLang="en-US" sz="2800">
              <a:solidFill>
                <a:srgbClr val="0000CC"/>
              </a:solidFill>
              <a:latin typeface="Arial" pitchFamily="34" charset="0"/>
            </a:endParaRPr>
          </a:p>
        </p:txBody>
      </p:sp>
      <p:pic>
        <p:nvPicPr>
          <p:cNvPr id="145415"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6434" name="内容占位符 2"/>
          <p:cNvSpPr>
            <a:spLocks noGrp="1"/>
          </p:cNvSpPr>
          <p:nvPr>
            <p:ph idx="1"/>
          </p:nvPr>
        </p:nvSpPr>
        <p:spPr>
          <a:xfrm>
            <a:off x="539750" y="1714500"/>
            <a:ext cx="8153400" cy="4572000"/>
          </a:xfrm>
        </p:spPr>
        <p:txBody>
          <a:bodyPr/>
          <a:lstStyle/>
          <a:p>
            <a:pPr>
              <a:lnSpc>
                <a:spcPct val="100000"/>
              </a:lnSpc>
              <a:buFont typeface="Wingdings" pitchFamily="2" charset="2"/>
              <a:buNone/>
            </a:pPr>
            <a:r>
              <a:rPr lang="en-US" altLang="zh-CN" sz="2800"/>
              <a:t>float </a:t>
            </a:r>
            <a:r>
              <a:rPr lang="en-US" altLang="zh-CN" sz="2800">
                <a:solidFill>
                  <a:srgbClr val="9D138D"/>
                </a:solidFill>
              </a:rPr>
              <a:t>average</a:t>
            </a:r>
            <a:r>
              <a:rPr lang="en-US" altLang="zh-CN" sz="2800"/>
              <a:t>(float array[ ],</a:t>
            </a:r>
            <a:r>
              <a:rPr lang="en-US" altLang="zh-CN" sz="2800">
                <a:solidFill>
                  <a:srgbClr val="FF0000"/>
                </a:solidFill>
              </a:rPr>
              <a:t>int n</a:t>
            </a:r>
            <a:r>
              <a:rPr lang="en-US" altLang="zh-CN" sz="2800"/>
              <a:t>) </a:t>
            </a:r>
            <a:endParaRPr lang="zh-CN" altLang="zh-CN" sz="2800"/>
          </a:p>
          <a:p>
            <a:pPr>
              <a:lnSpc>
                <a:spcPct val="100000"/>
              </a:lnSpc>
              <a:buFont typeface="Wingdings" pitchFamily="2" charset="2"/>
              <a:buNone/>
            </a:pPr>
            <a:r>
              <a:rPr lang="en-US" altLang="zh-CN" sz="2800"/>
              <a:t> { int i;</a:t>
            </a:r>
            <a:endParaRPr lang="zh-CN" altLang="zh-CN" sz="2800"/>
          </a:p>
          <a:p>
            <a:pPr>
              <a:lnSpc>
                <a:spcPct val="100000"/>
              </a:lnSpc>
              <a:buFont typeface="Wingdings" pitchFamily="2" charset="2"/>
              <a:buNone/>
            </a:pPr>
            <a:r>
              <a:rPr lang="en-US" altLang="zh-CN" sz="2800"/>
              <a:t>    float aver,sum=array[0];</a:t>
            </a:r>
            <a:endParaRPr lang="zh-CN" altLang="zh-CN" sz="2800"/>
          </a:p>
          <a:p>
            <a:pPr>
              <a:lnSpc>
                <a:spcPct val="100000"/>
              </a:lnSpc>
              <a:buFont typeface="Wingdings" pitchFamily="2" charset="2"/>
              <a:buNone/>
            </a:pPr>
            <a:r>
              <a:rPr lang="en-US" altLang="zh-CN" sz="2800"/>
              <a:t>    for(i=1;i&lt;</a:t>
            </a:r>
            <a:r>
              <a:rPr lang="en-US" altLang="zh-CN" sz="2800">
                <a:solidFill>
                  <a:srgbClr val="FF0000"/>
                </a:solidFill>
              </a:rPr>
              <a:t>n</a:t>
            </a:r>
            <a:r>
              <a:rPr lang="en-US" altLang="zh-CN" sz="2800"/>
              <a:t>;i++)</a:t>
            </a:r>
            <a:endParaRPr lang="zh-CN" altLang="zh-CN" sz="2800"/>
          </a:p>
          <a:p>
            <a:pPr>
              <a:lnSpc>
                <a:spcPct val="100000"/>
              </a:lnSpc>
              <a:buFont typeface="Wingdings" pitchFamily="2" charset="2"/>
              <a:buNone/>
            </a:pPr>
            <a:r>
              <a:rPr lang="en-US" altLang="zh-CN" sz="2800"/>
              <a:t>       sum=sum+array[i];  </a:t>
            </a:r>
            <a:endParaRPr lang="zh-CN" altLang="zh-CN" sz="2800"/>
          </a:p>
          <a:p>
            <a:pPr>
              <a:lnSpc>
                <a:spcPct val="100000"/>
              </a:lnSpc>
              <a:buFont typeface="Wingdings" pitchFamily="2" charset="2"/>
              <a:buNone/>
            </a:pPr>
            <a:r>
              <a:rPr lang="en-US" altLang="zh-CN" sz="2800"/>
              <a:t>    aver=sum/</a:t>
            </a:r>
            <a:r>
              <a:rPr lang="en-US" altLang="zh-CN" sz="2800">
                <a:solidFill>
                  <a:srgbClr val="FF0000"/>
                </a:solidFill>
              </a:rPr>
              <a:t>n</a:t>
            </a:r>
            <a:r>
              <a:rPr lang="en-US" altLang="zh-CN" sz="2800"/>
              <a:t>;</a:t>
            </a:r>
            <a:endParaRPr lang="zh-CN" altLang="zh-CN" sz="2800"/>
          </a:p>
          <a:p>
            <a:pPr>
              <a:lnSpc>
                <a:spcPct val="100000"/>
              </a:lnSpc>
              <a:buFont typeface="Wingdings" pitchFamily="2" charset="2"/>
              <a:buNone/>
            </a:pPr>
            <a:r>
              <a:rPr lang="en-US" altLang="zh-CN" sz="2800"/>
              <a:t>    return(aver);</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813" y="5643563"/>
            <a:ext cx="18637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57250" y="714375"/>
            <a:ext cx="6929438" cy="523875"/>
          </a:xfrm>
          <a:prstGeom prst="rect">
            <a:avLst/>
          </a:prstGeom>
          <a:noFill/>
        </p:spPr>
        <p:txBody>
          <a:bodyPr>
            <a:spAutoFit/>
          </a:bodyPr>
          <a:lstStyle/>
          <a:p>
            <a:pPr>
              <a:defRPr/>
            </a:pPr>
            <a:r>
              <a:rPr lang="zh-CN" altLang="en-US" sz="2800" b="1">
                <a:latin typeface="+mn-lt"/>
                <a:ea typeface="+mn-ea"/>
              </a:rPr>
              <a:t>调用形式为</a:t>
            </a:r>
            <a:r>
              <a:rPr lang="en-US" altLang="zh-CN" sz="2800" b="1">
                <a:latin typeface="+mn-lt"/>
                <a:ea typeface="+mn-ea"/>
              </a:rPr>
              <a:t>average(</a:t>
            </a:r>
            <a:r>
              <a:rPr lang="en-US" altLang="zh-CN" sz="2800" b="1">
                <a:solidFill>
                  <a:srgbClr val="00B050"/>
                </a:solidFill>
                <a:latin typeface="+mn-lt"/>
                <a:ea typeface="+mn-ea"/>
              </a:rPr>
              <a:t>score2</a:t>
            </a:r>
            <a:r>
              <a:rPr lang="en-US" altLang="zh-CN" sz="2800" b="1">
                <a:latin typeface="+mn-lt"/>
                <a:ea typeface="+mn-ea"/>
              </a:rPr>
              <a:t>,</a:t>
            </a:r>
            <a:r>
              <a:rPr lang="en-US" altLang="zh-CN" sz="2800" b="1">
                <a:solidFill>
                  <a:srgbClr val="00B050"/>
                </a:solidFill>
                <a:latin typeface="+mn-lt"/>
                <a:ea typeface="+mn-ea"/>
              </a:rPr>
              <a:t>10</a:t>
            </a:r>
            <a:r>
              <a:rPr lang="en-US" altLang="zh-CN" sz="2800" b="1">
                <a:latin typeface="+mn-lt"/>
                <a:ea typeface="+mn-ea"/>
              </a:rPr>
              <a:t>)</a:t>
            </a:r>
            <a:r>
              <a:rPr lang="zh-CN" altLang="en-US" sz="2800" b="1">
                <a:latin typeface="+mn-lt"/>
                <a:ea typeface="+mn-ea"/>
              </a:rPr>
              <a:t>时</a:t>
            </a:r>
          </a:p>
        </p:txBody>
      </p:sp>
      <p:sp>
        <p:nvSpPr>
          <p:cNvPr id="6" name="圆角矩形标注 5"/>
          <p:cNvSpPr>
            <a:spLocks noChangeArrowheads="1"/>
          </p:cNvSpPr>
          <p:nvPr/>
        </p:nvSpPr>
        <p:spPr bwMode="auto">
          <a:xfrm>
            <a:off x="5429250" y="3429000"/>
            <a:ext cx="3143250"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相当于</a:t>
            </a:r>
            <a:r>
              <a:rPr lang="en-US" altLang="zh-CN" sz="2800">
                <a:solidFill>
                  <a:srgbClr val="00B050"/>
                </a:solidFill>
                <a:latin typeface="Arial" pitchFamily="34" charset="0"/>
              </a:rPr>
              <a:t>score2</a:t>
            </a:r>
            <a:r>
              <a:rPr lang="en-US" altLang="zh-CN" sz="2800">
                <a:solidFill>
                  <a:srgbClr val="0000CC"/>
                </a:solidFill>
                <a:latin typeface="Arial" pitchFamily="34" charset="0"/>
              </a:rPr>
              <a:t>[0]</a:t>
            </a:r>
            <a:endParaRPr lang="zh-CN" altLang="en-US" sz="2800">
              <a:solidFill>
                <a:srgbClr val="0000CC"/>
              </a:solidFill>
              <a:latin typeface="Arial" pitchFamily="34" charset="0"/>
            </a:endParaRPr>
          </a:p>
        </p:txBody>
      </p:sp>
      <p:sp>
        <p:nvSpPr>
          <p:cNvPr id="7" name="圆角矩形标注 6"/>
          <p:cNvSpPr>
            <a:spLocks noChangeArrowheads="1"/>
          </p:cNvSpPr>
          <p:nvPr/>
        </p:nvSpPr>
        <p:spPr bwMode="auto">
          <a:xfrm>
            <a:off x="4357688" y="4572000"/>
            <a:ext cx="3357562"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相当于</a:t>
            </a:r>
            <a:r>
              <a:rPr lang="en-US" altLang="zh-CN" sz="2800">
                <a:solidFill>
                  <a:srgbClr val="00B050"/>
                </a:solidFill>
                <a:latin typeface="Arial" pitchFamily="34" charset="0"/>
              </a:rPr>
              <a:t>score2</a:t>
            </a:r>
            <a:r>
              <a:rPr lang="en-US" altLang="zh-CN" sz="2800">
                <a:solidFill>
                  <a:srgbClr val="0000CC"/>
                </a:solidFill>
                <a:latin typeface="Arial" pitchFamily="34" charset="0"/>
              </a:rPr>
              <a:t>[i]</a:t>
            </a:r>
            <a:endParaRPr lang="zh-CN" altLang="en-US" sz="2800">
              <a:solidFill>
                <a:srgbClr val="0000CC"/>
              </a:solidFill>
              <a:latin typeface="Arial" pitchFamily="34" charset="0"/>
            </a:endParaRPr>
          </a:p>
        </p:txBody>
      </p:sp>
      <p:sp>
        <p:nvSpPr>
          <p:cNvPr id="8" name="圆角矩形标注 7"/>
          <p:cNvSpPr>
            <a:spLocks noChangeArrowheads="1"/>
          </p:cNvSpPr>
          <p:nvPr/>
        </p:nvSpPr>
        <p:spPr bwMode="auto">
          <a:xfrm>
            <a:off x="2571750" y="2214563"/>
            <a:ext cx="2000250" cy="642937"/>
          </a:xfrm>
          <a:prstGeom prst="wedgeRoundRectCallout">
            <a:avLst>
              <a:gd name="adj1" fmla="val -17611"/>
              <a:gd name="adj2" fmla="val 135069"/>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相当于</a:t>
            </a:r>
            <a:r>
              <a:rPr lang="en-US" altLang="zh-CN" sz="2800">
                <a:solidFill>
                  <a:srgbClr val="00B050"/>
                </a:solidFill>
                <a:latin typeface="Arial" pitchFamily="34" charset="0"/>
              </a:rPr>
              <a:t>10</a:t>
            </a:r>
            <a:endParaRPr lang="zh-CN" altLang="en-US" sz="2800">
              <a:solidFill>
                <a:srgbClr val="0000CC"/>
              </a:solidFill>
              <a:latin typeface="Arial" pitchFamily="34" charset="0"/>
            </a:endParaRPr>
          </a:p>
        </p:txBody>
      </p:sp>
      <p:pic>
        <p:nvPicPr>
          <p:cNvPr id="146440" name="图片 8"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5714"/>
                                        </p:tgtEl>
                                        <p:attrNameLst>
                                          <p:attrName>style.visibility</p:attrName>
                                        </p:attrNameLst>
                                      </p:cBhvr>
                                      <p:to>
                                        <p:strVal val="visible"/>
                                      </p:to>
                                    </p:set>
                                    <p:animEffect transition="in" filter="blinds(horizontal)">
                                      <p:cBhvr>
                                        <p:cTn id="2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p:txBody>
          <a:bodyPr/>
          <a:lstStyle/>
          <a:p>
            <a:r>
              <a:rPr lang="zh-CN" altLang="en-US"/>
              <a:t>折半查找</a:t>
            </a:r>
          </a:p>
        </p:txBody>
      </p:sp>
      <p:sp>
        <p:nvSpPr>
          <p:cNvPr id="147459" name="内容占位符 2"/>
          <p:cNvSpPr>
            <a:spLocks noGrp="1"/>
          </p:cNvSpPr>
          <p:nvPr>
            <p:ph idx="1"/>
          </p:nvPr>
        </p:nvSpPr>
        <p:spPr/>
        <p:txBody>
          <a:bodyPr/>
          <a:lstStyle/>
          <a:p>
            <a:r>
              <a:rPr lang="zh-CN" altLang="en-US" dirty="0"/>
              <a:t>编写函数，假设一维数组</a:t>
            </a:r>
            <a:r>
              <a:rPr lang="en-US" altLang="zh-CN" dirty="0"/>
              <a:t>a[N]</a:t>
            </a:r>
            <a:r>
              <a:rPr lang="zh-CN" altLang="en-US" dirty="0"/>
              <a:t>中的</a:t>
            </a:r>
            <a:r>
              <a:rPr lang="en-US" altLang="zh-CN" dirty="0"/>
              <a:t>N</a:t>
            </a:r>
            <a:r>
              <a:rPr lang="zh-CN" altLang="en-US" dirty="0"/>
              <a:t>个元素是按从小到大的顺序有序排列的，从数组</a:t>
            </a:r>
            <a:r>
              <a:rPr lang="en-US" altLang="zh-CN" dirty="0"/>
              <a:t>a</a:t>
            </a:r>
            <a:r>
              <a:rPr lang="zh-CN" altLang="en-US" dirty="0"/>
              <a:t>中利用二分查找法找出其值等于给定值</a:t>
            </a:r>
            <a:r>
              <a:rPr lang="en-US" altLang="zh-CN" dirty="0"/>
              <a:t>x</a:t>
            </a:r>
            <a:r>
              <a:rPr lang="zh-CN" altLang="en-US" dirty="0"/>
              <a:t>的元素。</a:t>
            </a:r>
          </a:p>
          <a:p>
            <a:r>
              <a:rPr lang="zh-CN" altLang="en-US" dirty="0"/>
              <a:t>函数原型</a:t>
            </a:r>
            <a:endParaRPr lang="en-US" altLang="zh-CN" dirty="0"/>
          </a:p>
          <a:p>
            <a:pPr lvl="1">
              <a:buFont typeface="Wingdings" pitchFamily="2" charset="2"/>
              <a:buNone/>
            </a:pPr>
            <a:r>
              <a:rPr lang="en-US" altLang="zh-CN" sz="2400" dirty="0" err="1">
                <a:solidFill>
                  <a:srgbClr val="0000CC"/>
                </a:solidFill>
              </a:rPr>
              <a:t>int</a:t>
            </a:r>
            <a:r>
              <a:rPr lang="en-US" altLang="zh-CN" sz="2400" dirty="0">
                <a:solidFill>
                  <a:srgbClr val="0000CC"/>
                </a:solidFill>
              </a:rPr>
              <a:t> </a:t>
            </a:r>
            <a:r>
              <a:rPr lang="en-US" altLang="zh-CN" sz="2400" dirty="0" err="1">
                <a:solidFill>
                  <a:srgbClr val="0000CC"/>
                </a:solidFill>
              </a:rPr>
              <a:t>Binary_Search</a:t>
            </a:r>
            <a:r>
              <a:rPr lang="en-US" altLang="zh-CN" sz="2400" dirty="0">
                <a:solidFill>
                  <a:srgbClr val="0000CC"/>
                </a:solidFill>
              </a:rPr>
              <a:t>(</a:t>
            </a:r>
            <a:r>
              <a:rPr lang="en-US" altLang="zh-CN" sz="2400" dirty="0" err="1">
                <a:solidFill>
                  <a:srgbClr val="0000CC"/>
                </a:solidFill>
              </a:rPr>
              <a:t>int</a:t>
            </a:r>
            <a:r>
              <a:rPr lang="en-US" altLang="zh-CN" sz="2400" dirty="0">
                <a:solidFill>
                  <a:srgbClr val="0000CC"/>
                </a:solidFill>
              </a:rPr>
              <a:t> a[],</a:t>
            </a:r>
            <a:r>
              <a:rPr lang="en-US" altLang="zh-CN" sz="2400" dirty="0" err="1">
                <a:solidFill>
                  <a:srgbClr val="0000CC"/>
                </a:solidFill>
              </a:rPr>
              <a:t>int</a:t>
            </a:r>
            <a:r>
              <a:rPr lang="en-US" altLang="zh-CN" sz="2400" dirty="0">
                <a:solidFill>
                  <a:srgbClr val="0000CC"/>
                </a:solidFill>
              </a:rPr>
              <a:t> </a:t>
            </a:r>
            <a:r>
              <a:rPr lang="en-US" altLang="zh-CN" sz="2400" dirty="0" err="1">
                <a:solidFill>
                  <a:srgbClr val="0000CC"/>
                </a:solidFill>
              </a:rPr>
              <a:t>n,int</a:t>
            </a:r>
            <a:r>
              <a:rPr lang="en-US" altLang="zh-CN" sz="2400" dirty="0">
                <a:solidFill>
                  <a:srgbClr val="0000CC"/>
                </a:solidFill>
              </a:rPr>
              <a:t> x);</a:t>
            </a:r>
          </a:p>
          <a:p>
            <a:pPr lvl="1">
              <a:buFont typeface="Wingdings" pitchFamily="2" charset="2"/>
              <a:buNone/>
            </a:pPr>
            <a:r>
              <a:rPr lang="zh-CN" altLang="en-US" dirty="0">
                <a:solidFill>
                  <a:srgbClr val="FF0000"/>
                </a:solidFill>
              </a:rPr>
              <a:t>注意：各参数及返回值的含义。</a:t>
            </a:r>
            <a:endParaRPr lang="zh-CN" altLang="en-US" dirty="0"/>
          </a:p>
        </p:txBody>
      </p:sp>
    </p:spTree>
  </p:cSld>
  <p:clrMapOvr>
    <a:masterClrMapping/>
  </p:clrMapOvr>
  <p:transition>
    <p:fade/>
  </p:transition>
</p:sld>
</file>

<file path=ppt/slides/slide1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071563"/>
            <a:ext cx="8153400" cy="5053012"/>
          </a:xfrm>
        </p:spPr>
        <p:txBody>
          <a:bodyPr/>
          <a:lstStyle/>
          <a:p>
            <a:pPr>
              <a:buFont typeface="Wingdings" pitchFamily="2" charset="2"/>
              <a:buNone/>
            </a:pPr>
            <a:r>
              <a:rPr lang="en-US" altLang="zh-CN"/>
              <a:t>   </a:t>
            </a:r>
            <a:r>
              <a:rPr lang="zh-CN" altLang="zh-CN"/>
              <a:t>例</a:t>
            </a:r>
            <a:r>
              <a:rPr lang="en-US" altLang="zh-CN"/>
              <a:t>7.12 </a:t>
            </a:r>
            <a:r>
              <a:rPr lang="zh-CN" altLang="zh-CN"/>
              <a:t>用选择法对数组中</a:t>
            </a:r>
            <a:r>
              <a:rPr lang="en-US" altLang="zh-CN"/>
              <a:t>10</a:t>
            </a:r>
            <a:r>
              <a:rPr lang="zh-CN" altLang="zh-CN"/>
              <a:t>个整数按由小到大排序。</a:t>
            </a:r>
            <a:endParaRPr lang="en-US" altLang="zh-CN"/>
          </a:p>
          <a:p>
            <a:r>
              <a:rPr lang="zh-CN" altLang="zh-CN"/>
              <a:t>解题思路：</a:t>
            </a:r>
            <a:endParaRPr lang="en-US" altLang="zh-CN"/>
          </a:p>
          <a:p>
            <a:pPr lvl="1"/>
            <a:r>
              <a:rPr lang="zh-CN" altLang="zh-CN"/>
              <a:t>所谓选择法就是先将</a:t>
            </a:r>
            <a:r>
              <a:rPr lang="en-US" altLang="zh-CN"/>
              <a:t>10</a:t>
            </a:r>
            <a:r>
              <a:rPr lang="zh-CN" altLang="zh-CN"/>
              <a:t>个数中最小的数与</a:t>
            </a:r>
            <a:r>
              <a:rPr lang="en-US" altLang="zh-CN"/>
              <a:t>a[0]</a:t>
            </a:r>
            <a:r>
              <a:rPr lang="zh-CN" altLang="zh-CN"/>
              <a:t>对换</a:t>
            </a:r>
            <a:r>
              <a:rPr lang="zh-CN" altLang="en-US"/>
              <a:t>；</a:t>
            </a:r>
            <a:r>
              <a:rPr lang="zh-CN" altLang="zh-CN"/>
              <a:t>再将</a:t>
            </a:r>
            <a:r>
              <a:rPr lang="en-US" altLang="zh-CN"/>
              <a:t>a[1]</a:t>
            </a:r>
            <a:r>
              <a:rPr lang="zh-CN" altLang="zh-CN"/>
              <a:t>到</a:t>
            </a:r>
            <a:r>
              <a:rPr lang="en-US" altLang="zh-CN"/>
              <a:t>a[9]</a:t>
            </a:r>
            <a:r>
              <a:rPr lang="zh-CN" altLang="zh-CN"/>
              <a:t>中最小的数与</a:t>
            </a:r>
            <a:r>
              <a:rPr lang="en-US" altLang="zh-CN"/>
              <a:t>a[1]</a:t>
            </a:r>
            <a:r>
              <a:rPr lang="zh-CN" altLang="zh-CN"/>
              <a:t>对换……每比较一轮</a:t>
            </a:r>
            <a:r>
              <a:rPr lang="zh-CN" altLang="en-US"/>
              <a:t>，</a:t>
            </a:r>
            <a:r>
              <a:rPr lang="zh-CN" altLang="zh-CN"/>
              <a:t>找出一个未经排序的数中最小的一个</a:t>
            </a:r>
            <a:endParaRPr lang="en-US" altLang="zh-CN"/>
          </a:p>
          <a:p>
            <a:pPr lvl="1"/>
            <a:r>
              <a:rPr lang="zh-CN" altLang="zh-CN"/>
              <a:t>共比较</a:t>
            </a:r>
            <a:r>
              <a:rPr lang="en-US" altLang="zh-CN"/>
              <a:t>9</a:t>
            </a:r>
            <a:r>
              <a:rPr lang="zh-CN" altLang="zh-CN"/>
              <a:t>轮</a:t>
            </a:r>
            <a:endParaRPr lang="zh-CN" altLang="en-US"/>
          </a:p>
        </p:txBody>
      </p:sp>
      <p:pic>
        <p:nvPicPr>
          <p:cNvPr id="148483" name="图片 3"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6" name="TextBox 3"/>
          <p:cNvSpPr txBox="1">
            <a:spLocks noChangeArrowheads="1"/>
          </p:cNvSpPr>
          <p:nvPr/>
        </p:nvSpPr>
        <p:spPr bwMode="auto">
          <a:xfrm>
            <a:off x="1357313" y="714375"/>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latin typeface="Arial" pitchFamily="34" charset="0"/>
              </a:rPr>
              <a:t>a[0]   a[1]   a[2]   a[3]   a[4]</a:t>
            </a:r>
            <a:endParaRPr lang="zh-CN" altLang="en-US">
              <a:latin typeface="Arial" pitchFamily="34" charset="0"/>
            </a:endParaRPr>
          </a:p>
        </p:txBody>
      </p:sp>
      <p:sp>
        <p:nvSpPr>
          <p:cNvPr id="149507" name="TextBox 5"/>
          <p:cNvSpPr txBox="1">
            <a:spLocks noChangeArrowheads="1"/>
          </p:cNvSpPr>
          <p:nvPr/>
        </p:nvSpPr>
        <p:spPr bwMode="auto">
          <a:xfrm>
            <a:off x="1357313" y="150018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      3        6       1        9       4</a:t>
            </a:r>
            <a:endParaRPr lang="zh-CN" altLang="en-US">
              <a:latin typeface="Arial" pitchFamily="34" charset="0"/>
            </a:endParaRPr>
          </a:p>
        </p:txBody>
      </p:sp>
      <p:sp>
        <p:nvSpPr>
          <p:cNvPr id="7" name="椭圆 6"/>
          <p:cNvSpPr>
            <a:spLocks noChangeArrowheads="1"/>
          </p:cNvSpPr>
          <p:nvPr/>
        </p:nvSpPr>
        <p:spPr bwMode="auto">
          <a:xfrm>
            <a:off x="1928813" y="150018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8" name="椭圆 7"/>
          <p:cNvSpPr>
            <a:spLocks noChangeArrowheads="1"/>
          </p:cNvSpPr>
          <p:nvPr/>
        </p:nvSpPr>
        <p:spPr bwMode="auto">
          <a:xfrm>
            <a:off x="4071938" y="150018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 name="任意多边形 8"/>
          <p:cNvSpPr>
            <a:spLocks/>
          </p:cNvSpPr>
          <p:nvPr/>
        </p:nvSpPr>
        <p:spPr bwMode="auto">
          <a:xfrm>
            <a:off x="2379663" y="1268413"/>
            <a:ext cx="1905000" cy="227012"/>
          </a:xfrm>
          <a:custGeom>
            <a:avLst/>
            <a:gdLst>
              <a:gd name="T0" fmla="*/ 0 w 1903956"/>
              <a:gd name="T1" fmla="*/ 217944 h 227557"/>
              <a:gd name="T2" fmla="*/ 1024669 w 1903956"/>
              <a:gd name="T3" fmla="*/ 1998 h 227557"/>
              <a:gd name="T4" fmla="*/ 1922836 w 1903956"/>
              <a:gd name="T5" fmla="*/ 205946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solidFill>
            <a:schemeClr val="accent1"/>
          </a:solidFill>
          <a:ln w="38100" algn="ctr">
            <a:solidFill>
              <a:srgbClr val="FF0000"/>
            </a:solidFill>
            <a:miter lim="800000"/>
            <a:headEnd type="arrow" w="med" len="med"/>
            <a:tailEnd type="arrow" w="med" len="med"/>
          </a:ln>
        </p:spPr>
        <p:txBody>
          <a:bodyPr wrap="none"/>
          <a:lstStyle/>
          <a:p>
            <a:endParaRPr lang="zh-CN" altLang="en-US"/>
          </a:p>
        </p:txBody>
      </p:sp>
      <p:sp>
        <p:nvSpPr>
          <p:cNvPr id="10" name="TextBox 9"/>
          <p:cNvSpPr txBox="1">
            <a:spLocks noChangeArrowheads="1"/>
          </p:cNvSpPr>
          <p:nvPr/>
        </p:nvSpPr>
        <p:spPr bwMode="auto">
          <a:xfrm>
            <a:off x="1357313" y="235743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      </a:t>
            </a:r>
            <a:r>
              <a:rPr lang="en-US" altLang="zh-CN">
                <a:solidFill>
                  <a:srgbClr val="0000CC"/>
                </a:solidFill>
                <a:latin typeface="Arial" pitchFamily="34" charset="0"/>
              </a:rPr>
              <a:t>1</a:t>
            </a:r>
            <a:r>
              <a:rPr lang="en-US" altLang="zh-CN">
                <a:latin typeface="Arial" pitchFamily="34" charset="0"/>
              </a:rPr>
              <a:t>        6       3        9       4</a:t>
            </a:r>
            <a:endParaRPr lang="zh-CN" altLang="en-US">
              <a:latin typeface="Arial" pitchFamily="34" charset="0"/>
            </a:endParaRPr>
          </a:p>
        </p:txBody>
      </p:sp>
      <p:sp>
        <p:nvSpPr>
          <p:cNvPr id="13" name="椭圆 12"/>
          <p:cNvSpPr>
            <a:spLocks noChangeArrowheads="1"/>
          </p:cNvSpPr>
          <p:nvPr/>
        </p:nvSpPr>
        <p:spPr bwMode="auto">
          <a:xfrm>
            <a:off x="3071813" y="235743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4" name="椭圆 13"/>
          <p:cNvSpPr>
            <a:spLocks noChangeArrowheads="1"/>
          </p:cNvSpPr>
          <p:nvPr/>
        </p:nvSpPr>
        <p:spPr bwMode="auto">
          <a:xfrm>
            <a:off x="4071938" y="235743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5" name="任意多边形 14"/>
          <p:cNvSpPr>
            <a:spLocks/>
          </p:cNvSpPr>
          <p:nvPr/>
        </p:nvSpPr>
        <p:spPr bwMode="auto">
          <a:xfrm>
            <a:off x="3429000" y="2125663"/>
            <a:ext cx="857250" cy="231775"/>
          </a:xfrm>
          <a:custGeom>
            <a:avLst/>
            <a:gdLst>
              <a:gd name="T0" fmla="*/ 0 w 1903956"/>
              <a:gd name="T1" fmla="*/ 323509 h 227557"/>
              <a:gd name="T2" fmla="*/ 0 w 1903956"/>
              <a:gd name="T3" fmla="*/ 2969 h 227557"/>
              <a:gd name="T4" fmla="*/ 0 w 1903956"/>
              <a:gd name="T5" fmla="*/ 305700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solidFill>
            <a:schemeClr val="accent1"/>
          </a:solidFill>
          <a:ln w="38100" algn="ctr">
            <a:solidFill>
              <a:srgbClr val="FF0000"/>
            </a:solidFill>
            <a:miter lim="800000"/>
            <a:headEnd type="arrow" w="med" len="med"/>
            <a:tailEnd type="arrow" w="med" len="med"/>
          </a:ln>
        </p:spPr>
        <p:txBody>
          <a:bodyPr wrap="none"/>
          <a:lstStyle/>
          <a:p>
            <a:endParaRPr lang="zh-CN" altLang="en-US"/>
          </a:p>
        </p:txBody>
      </p:sp>
      <p:sp>
        <p:nvSpPr>
          <p:cNvPr id="16" name="TextBox 15"/>
          <p:cNvSpPr txBox="1">
            <a:spLocks noChangeArrowheads="1"/>
          </p:cNvSpPr>
          <p:nvPr/>
        </p:nvSpPr>
        <p:spPr bwMode="auto">
          <a:xfrm>
            <a:off x="1357313" y="3357563"/>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      </a:t>
            </a:r>
            <a:r>
              <a:rPr lang="en-US" altLang="zh-CN">
                <a:solidFill>
                  <a:srgbClr val="0000CC"/>
                </a:solidFill>
                <a:latin typeface="Arial" pitchFamily="34" charset="0"/>
              </a:rPr>
              <a:t>1</a:t>
            </a:r>
            <a:r>
              <a:rPr lang="en-US" altLang="zh-CN">
                <a:latin typeface="Arial" pitchFamily="34" charset="0"/>
              </a:rPr>
              <a:t>        </a:t>
            </a:r>
            <a:r>
              <a:rPr lang="en-US" altLang="zh-CN">
                <a:solidFill>
                  <a:srgbClr val="0000CC"/>
                </a:solidFill>
                <a:latin typeface="Arial" pitchFamily="34" charset="0"/>
              </a:rPr>
              <a:t>3</a:t>
            </a:r>
            <a:r>
              <a:rPr lang="en-US" altLang="zh-CN">
                <a:latin typeface="Arial" pitchFamily="34" charset="0"/>
              </a:rPr>
              <a:t>       6        9       4</a:t>
            </a:r>
            <a:endParaRPr lang="zh-CN" altLang="en-US">
              <a:latin typeface="Arial" pitchFamily="34" charset="0"/>
            </a:endParaRPr>
          </a:p>
        </p:txBody>
      </p:sp>
      <p:sp>
        <p:nvSpPr>
          <p:cNvPr id="17" name="椭圆 16"/>
          <p:cNvSpPr>
            <a:spLocks noChangeArrowheads="1"/>
          </p:cNvSpPr>
          <p:nvPr/>
        </p:nvSpPr>
        <p:spPr bwMode="auto">
          <a:xfrm>
            <a:off x="4071938" y="3357563"/>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8" name="椭圆 17"/>
          <p:cNvSpPr>
            <a:spLocks noChangeArrowheads="1"/>
          </p:cNvSpPr>
          <p:nvPr/>
        </p:nvSpPr>
        <p:spPr bwMode="auto">
          <a:xfrm>
            <a:off x="6215063" y="3357563"/>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9" name="任意多边形 18"/>
          <p:cNvSpPr>
            <a:spLocks/>
          </p:cNvSpPr>
          <p:nvPr/>
        </p:nvSpPr>
        <p:spPr bwMode="auto">
          <a:xfrm>
            <a:off x="4429125" y="3125788"/>
            <a:ext cx="2071688" cy="231775"/>
          </a:xfrm>
          <a:custGeom>
            <a:avLst/>
            <a:gdLst>
              <a:gd name="T0" fmla="*/ 0 w 1903956"/>
              <a:gd name="T1" fmla="*/ 323509 h 227557"/>
              <a:gd name="T2" fmla="*/ 5046407 w 1903956"/>
              <a:gd name="T3" fmla="*/ 2969 h 227557"/>
              <a:gd name="T4" fmla="*/ 9469792 w 1903956"/>
              <a:gd name="T5" fmla="*/ 305700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solidFill>
            <a:schemeClr val="accent1"/>
          </a:solidFill>
          <a:ln w="38100" algn="ctr">
            <a:solidFill>
              <a:srgbClr val="FF0000"/>
            </a:solidFill>
            <a:miter lim="800000"/>
            <a:headEnd type="arrow" w="med" len="med"/>
            <a:tailEnd type="arrow" w="med" len="med"/>
          </a:ln>
        </p:spPr>
        <p:txBody>
          <a:bodyPr wrap="none"/>
          <a:lstStyle/>
          <a:p>
            <a:endParaRPr lang="zh-CN" altLang="en-US"/>
          </a:p>
        </p:txBody>
      </p:sp>
      <p:sp>
        <p:nvSpPr>
          <p:cNvPr id="20" name="TextBox 19"/>
          <p:cNvSpPr txBox="1">
            <a:spLocks noChangeArrowheads="1"/>
          </p:cNvSpPr>
          <p:nvPr/>
        </p:nvSpPr>
        <p:spPr bwMode="auto">
          <a:xfrm>
            <a:off x="1357313" y="4273550"/>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      </a:t>
            </a:r>
            <a:r>
              <a:rPr lang="en-US" altLang="zh-CN">
                <a:solidFill>
                  <a:srgbClr val="0000CC"/>
                </a:solidFill>
                <a:latin typeface="Arial" pitchFamily="34" charset="0"/>
              </a:rPr>
              <a:t>1</a:t>
            </a:r>
            <a:r>
              <a:rPr lang="en-US" altLang="zh-CN">
                <a:latin typeface="Arial" pitchFamily="34" charset="0"/>
              </a:rPr>
              <a:t>        </a:t>
            </a:r>
            <a:r>
              <a:rPr lang="en-US" altLang="zh-CN">
                <a:solidFill>
                  <a:srgbClr val="0000CC"/>
                </a:solidFill>
                <a:latin typeface="Arial" pitchFamily="34" charset="0"/>
              </a:rPr>
              <a:t>3</a:t>
            </a:r>
            <a:r>
              <a:rPr lang="en-US" altLang="zh-CN">
                <a:latin typeface="Arial" pitchFamily="34" charset="0"/>
              </a:rPr>
              <a:t>       </a:t>
            </a:r>
            <a:r>
              <a:rPr lang="en-US" altLang="zh-CN">
                <a:solidFill>
                  <a:srgbClr val="0000CC"/>
                </a:solidFill>
                <a:latin typeface="Arial" pitchFamily="34" charset="0"/>
              </a:rPr>
              <a:t>4</a:t>
            </a:r>
            <a:r>
              <a:rPr lang="en-US" altLang="zh-CN">
                <a:latin typeface="Arial" pitchFamily="34" charset="0"/>
              </a:rPr>
              <a:t>        9       6</a:t>
            </a:r>
            <a:endParaRPr lang="zh-CN" altLang="en-US">
              <a:latin typeface="Arial" pitchFamily="34" charset="0"/>
            </a:endParaRPr>
          </a:p>
        </p:txBody>
      </p:sp>
      <p:sp>
        <p:nvSpPr>
          <p:cNvPr id="21" name="椭圆 20"/>
          <p:cNvSpPr>
            <a:spLocks noChangeArrowheads="1"/>
          </p:cNvSpPr>
          <p:nvPr/>
        </p:nvSpPr>
        <p:spPr bwMode="auto">
          <a:xfrm>
            <a:off x="5214938" y="4286250"/>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2" name="椭圆 21"/>
          <p:cNvSpPr>
            <a:spLocks noChangeArrowheads="1"/>
          </p:cNvSpPr>
          <p:nvPr/>
        </p:nvSpPr>
        <p:spPr bwMode="auto">
          <a:xfrm>
            <a:off x="6215063" y="4286250"/>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3" name="任意多边形 22"/>
          <p:cNvSpPr>
            <a:spLocks/>
          </p:cNvSpPr>
          <p:nvPr/>
        </p:nvSpPr>
        <p:spPr bwMode="auto">
          <a:xfrm>
            <a:off x="5572125" y="4054475"/>
            <a:ext cx="1000125" cy="303213"/>
          </a:xfrm>
          <a:custGeom>
            <a:avLst/>
            <a:gdLst>
              <a:gd name="T0" fmla="*/ 0 w 1903956"/>
              <a:gd name="T1" fmla="*/ 53276634 h 227557"/>
              <a:gd name="T2" fmla="*/ 5 w 1903956"/>
              <a:gd name="T3" fmla="*/ 488817 h 227557"/>
              <a:gd name="T4" fmla="*/ 9 w 1903956"/>
              <a:gd name="T5" fmla="*/ 50343794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solidFill>
            <a:schemeClr val="accent1"/>
          </a:solidFill>
          <a:ln w="38100" algn="ctr">
            <a:solidFill>
              <a:srgbClr val="FF0000"/>
            </a:solidFill>
            <a:miter lim="800000"/>
            <a:headEnd type="arrow" w="med" len="med"/>
            <a:tailEnd type="arrow" w="med" len="med"/>
          </a:ln>
        </p:spPr>
        <p:txBody>
          <a:bodyPr wrap="none"/>
          <a:lstStyle/>
          <a:p>
            <a:endParaRPr lang="zh-CN" altLang="en-US"/>
          </a:p>
        </p:txBody>
      </p:sp>
      <p:sp>
        <p:nvSpPr>
          <p:cNvPr id="24" name="TextBox 23"/>
          <p:cNvSpPr txBox="1">
            <a:spLocks noChangeArrowheads="1"/>
          </p:cNvSpPr>
          <p:nvPr/>
        </p:nvSpPr>
        <p:spPr bwMode="auto">
          <a:xfrm>
            <a:off x="1357313" y="521493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      </a:t>
            </a:r>
            <a:r>
              <a:rPr lang="en-US" altLang="zh-CN">
                <a:solidFill>
                  <a:srgbClr val="0000CC"/>
                </a:solidFill>
                <a:latin typeface="Arial" pitchFamily="34" charset="0"/>
              </a:rPr>
              <a:t>1</a:t>
            </a:r>
            <a:r>
              <a:rPr lang="en-US" altLang="zh-CN">
                <a:latin typeface="Arial" pitchFamily="34" charset="0"/>
              </a:rPr>
              <a:t>        </a:t>
            </a:r>
            <a:r>
              <a:rPr lang="en-US" altLang="zh-CN">
                <a:solidFill>
                  <a:srgbClr val="0000CC"/>
                </a:solidFill>
                <a:latin typeface="Arial" pitchFamily="34" charset="0"/>
              </a:rPr>
              <a:t>3</a:t>
            </a:r>
            <a:r>
              <a:rPr lang="en-US" altLang="zh-CN">
                <a:latin typeface="Arial" pitchFamily="34" charset="0"/>
              </a:rPr>
              <a:t>       </a:t>
            </a:r>
            <a:r>
              <a:rPr lang="en-US" altLang="zh-CN">
                <a:solidFill>
                  <a:srgbClr val="0000CC"/>
                </a:solidFill>
                <a:latin typeface="Arial" pitchFamily="34" charset="0"/>
              </a:rPr>
              <a:t>4</a:t>
            </a:r>
            <a:r>
              <a:rPr lang="en-US" altLang="zh-CN">
                <a:latin typeface="Arial" pitchFamily="34" charset="0"/>
              </a:rPr>
              <a:t>        </a:t>
            </a:r>
            <a:r>
              <a:rPr lang="en-US" altLang="zh-CN">
                <a:solidFill>
                  <a:srgbClr val="0000CC"/>
                </a:solidFill>
                <a:latin typeface="Arial" pitchFamily="34" charset="0"/>
              </a:rPr>
              <a:t>6</a:t>
            </a:r>
            <a:r>
              <a:rPr lang="en-US" altLang="zh-CN">
                <a:latin typeface="Arial" pitchFamily="34" charset="0"/>
              </a:rPr>
              <a:t>       9</a:t>
            </a:r>
            <a:endParaRPr lang="zh-CN" altLang="en-US">
              <a:latin typeface="Arial" pitchFamily="34" charset="0"/>
            </a:endParaRPr>
          </a:p>
        </p:txBody>
      </p:sp>
      <p:sp>
        <p:nvSpPr>
          <p:cNvPr id="25" name="TextBox 24"/>
          <p:cNvSpPr txBox="1">
            <a:spLocks noChangeArrowheads="1"/>
          </p:cNvSpPr>
          <p:nvPr/>
        </p:nvSpPr>
        <p:spPr bwMode="auto">
          <a:xfrm>
            <a:off x="2714625" y="5857875"/>
            <a:ext cx="3571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solidFill>
                  <a:srgbClr val="9D138D"/>
                </a:solidFill>
                <a:latin typeface="Arial" pitchFamily="34" charset="0"/>
              </a:rPr>
              <a:t>小到大排序</a:t>
            </a:r>
          </a:p>
        </p:txBody>
      </p:sp>
      <p:cxnSp>
        <p:nvCxnSpPr>
          <p:cNvPr id="27" name="直接连接符 26"/>
          <p:cNvCxnSpPr>
            <a:cxnSpLocks noChangeShapeType="1"/>
          </p:cNvCxnSpPr>
          <p:nvPr/>
        </p:nvCxnSpPr>
        <p:spPr bwMode="auto">
          <a:xfrm>
            <a:off x="2071688" y="5786438"/>
            <a:ext cx="4714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149526" name="图片 2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cTn>
                              </p:par>
                            </p:childTnLst>
                          </p:cTn>
                        </p:par>
                        <p:par>
                          <p:cTn id="16" fill="hold" nodeType="afterGroup">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out)">
                                      <p:cBhvr>
                                        <p:cTn id="32" dur="500"/>
                                        <p:tgtEl>
                                          <p:spTgt spid="15"/>
                                        </p:tgtEl>
                                      </p:cBhvr>
                                    </p:animEffect>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ox(out)">
                                      <p:cBhvr>
                                        <p:cTn id="49" dur="500"/>
                                        <p:tgtEl>
                                          <p:spTgt spid="19"/>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linds(horizontal)">
                                      <p:cBhvr>
                                        <p:cTn id="61" dur="500"/>
                                        <p:tgtEl>
                                          <p:spTgt spid="2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ox(out)">
                                      <p:cBhvr>
                                        <p:cTn id="66" dur="500"/>
                                        <p:tgtEl>
                                          <p:spTgt spid="23"/>
                                        </p:tgtEl>
                                      </p:cBhvr>
                                    </p:animEffect>
                                  </p:childTnLst>
                                </p:cTn>
                              </p:par>
                            </p:childTnLst>
                          </p:cTn>
                        </p:par>
                        <p:par>
                          <p:cTn id="67" fill="hold" nodeType="afterGroup">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linds(horizontal)">
                                      <p:cBhvr>
                                        <p:cTn id="70" dur="500"/>
                                        <p:tgtEl>
                                          <p:spTgt spid="2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slide(fromLeft)">
                                      <p:cBhvr>
                                        <p:cTn id="75" dur="500"/>
                                        <p:tgtEl>
                                          <p:spTgt spid="27"/>
                                        </p:tgtEl>
                                      </p:cBhvr>
                                    </p:animEffect>
                                  </p:childTnLst>
                                </p:cTn>
                              </p:par>
                            </p:childTnLst>
                          </p:cTn>
                        </p:par>
                        <p:par>
                          <p:cTn id="76" fill="hold" nodeType="afterGroup">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blinds(horizontal)">
                                      <p:cBhvr>
                                        <p:cTn id="7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3" grpId="0" animBg="1"/>
      <p:bldP spid="14" grpId="0" animBg="1"/>
      <p:bldP spid="15" grpId="0" animBg="1"/>
      <p:bldP spid="16" grpId="0"/>
      <p:bldP spid="17" grpId="0" animBg="1"/>
      <p:bldP spid="18" grpId="0" animBg="1"/>
      <p:bldP spid="19" grpId="0" animBg="1"/>
      <p:bldP spid="20" grpId="0"/>
      <p:bldP spid="21" grpId="0" animBg="1"/>
      <p:bldP spid="22" grpId="0" animBg="1"/>
      <p:bldP spid="23" grpId="0" animBg="1"/>
      <p:bldP spid="24" grpId="0"/>
      <p:bldP spid="25" grpId="0"/>
    </p:bldLst>
  </p:timing>
</p:sld>
</file>

<file path=ppt/slides/slide1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0530" name="内容占位符 2"/>
          <p:cNvSpPr>
            <a:spLocks noGrp="1"/>
          </p:cNvSpPr>
          <p:nvPr>
            <p:ph idx="1"/>
          </p:nvPr>
        </p:nvSpPr>
        <p:spPr>
          <a:xfrm>
            <a:off x="357188" y="500063"/>
            <a:ext cx="8335962"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void sort(int array[],int n);</a:t>
            </a:r>
            <a:endParaRPr lang="zh-CN" altLang="zh-CN" sz="2800">
              <a:solidFill>
                <a:srgbClr val="9D138D"/>
              </a:solidFill>
            </a:endParaRPr>
          </a:p>
          <a:p>
            <a:pPr>
              <a:lnSpc>
                <a:spcPct val="100000"/>
              </a:lnSpc>
              <a:buFont typeface="Wingdings" pitchFamily="2" charset="2"/>
              <a:buNone/>
            </a:pPr>
            <a:r>
              <a:rPr lang="en-US" altLang="zh-CN" sz="2800"/>
              <a:t>   int a[10],i;</a:t>
            </a:r>
            <a:endParaRPr lang="zh-CN" altLang="zh-CN" sz="2800"/>
          </a:p>
          <a:p>
            <a:pPr>
              <a:lnSpc>
                <a:spcPct val="100000"/>
              </a:lnSpc>
              <a:buFont typeface="Wingdings" pitchFamily="2" charset="2"/>
              <a:buNone/>
            </a:pPr>
            <a:r>
              <a:rPr lang="en-US" altLang="zh-CN" sz="2800"/>
              <a:t>   printf("enter array:\n");</a:t>
            </a:r>
            <a:endParaRPr lang="zh-CN" altLang="zh-CN" sz="2800"/>
          </a:p>
          <a:p>
            <a:pPr>
              <a:lnSpc>
                <a:spcPct val="100000"/>
              </a:lnSpc>
              <a:buFont typeface="Wingdings" pitchFamily="2" charset="2"/>
              <a:buNone/>
            </a:pPr>
            <a:r>
              <a:rPr lang="en-US" altLang="zh-CN" sz="2800"/>
              <a:t>   for(i=0;i&lt;10;i++)  scanf("%d",&amp;a[i]);</a:t>
            </a:r>
            <a:endParaRPr lang="zh-CN" altLang="zh-CN" sz="2800"/>
          </a:p>
          <a:p>
            <a:pPr>
              <a:lnSpc>
                <a:spcPct val="100000"/>
              </a:lnSpc>
              <a:buFont typeface="Wingdings" pitchFamily="2" charset="2"/>
              <a:buNone/>
            </a:pPr>
            <a:r>
              <a:rPr lang="en-US" altLang="zh-CN" sz="2800"/>
              <a:t>   </a:t>
            </a:r>
            <a:r>
              <a:rPr lang="en-US" altLang="zh-CN" sz="2800">
                <a:solidFill>
                  <a:srgbClr val="9D138D"/>
                </a:solidFill>
              </a:rPr>
              <a:t>sort</a:t>
            </a:r>
            <a:r>
              <a:rPr lang="en-US" altLang="zh-CN" sz="2800"/>
              <a:t>(</a:t>
            </a:r>
            <a:r>
              <a:rPr lang="en-US" altLang="zh-CN" sz="2800">
                <a:solidFill>
                  <a:srgbClr val="FF0000"/>
                </a:solidFill>
              </a:rPr>
              <a:t>a</a:t>
            </a:r>
            <a:r>
              <a:rPr lang="en-US" altLang="zh-CN" sz="2800"/>
              <a:t>,</a:t>
            </a:r>
            <a:r>
              <a:rPr lang="en-US" altLang="zh-CN" sz="2800">
                <a:solidFill>
                  <a:srgbClr val="FF0000"/>
                </a:solidFill>
              </a:rPr>
              <a:t>10</a:t>
            </a:r>
            <a:r>
              <a:rPr lang="en-US" altLang="zh-CN" sz="2800"/>
              <a:t>); </a:t>
            </a:r>
            <a:endParaRPr lang="zh-CN" altLang="zh-CN" sz="2800"/>
          </a:p>
          <a:p>
            <a:pPr>
              <a:lnSpc>
                <a:spcPct val="100000"/>
              </a:lnSpc>
              <a:buFont typeface="Wingdings" pitchFamily="2" charset="2"/>
              <a:buNone/>
            </a:pPr>
            <a:r>
              <a:rPr lang="en-US" altLang="zh-CN" sz="2800"/>
              <a:t>   printf("The sorted array:\n");</a:t>
            </a:r>
            <a:endParaRPr lang="zh-CN" altLang="zh-CN" sz="2800"/>
          </a:p>
          <a:p>
            <a:pPr>
              <a:lnSpc>
                <a:spcPct val="100000"/>
              </a:lnSpc>
              <a:buFont typeface="Wingdings" pitchFamily="2" charset="2"/>
              <a:buNone/>
            </a:pPr>
            <a:r>
              <a:rPr lang="en-US" altLang="zh-CN" sz="2800"/>
              <a:t>   for(i=0;i&lt;10;i++)   printf("%d ",a[i]);</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en-US" sz="2800"/>
          </a:p>
        </p:txBody>
      </p:sp>
      <p:pic>
        <p:nvPicPr>
          <p:cNvPr id="15053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内容占位符 2"/>
          <p:cNvSpPr>
            <a:spLocks noGrp="1"/>
          </p:cNvSpPr>
          <p:nvPr>
            <p:ph idx="1"/>
          </p:nvPr>
        </p:nvSpPr>
        <p:spPr>
          <a:xfrm>
            <a:off x="500063" y="928688"/>
            <a:ext cx="7929562" cy="5929312"/>
          </a:xfrm>
        </p:spPr>
        <p:txBody>
          <a:bodyPr/>
          <a:lstStyle/>
          <a:p>
            <a:pPr>
              <a:lnSpc>
                <a:spcPct val="100000"/>
              </a:lnSpc>
              <a:buFont typeface="Wingdings" pitchFamily="2" charset="2"/>
              <a:buNone/>
            </a:pPr>
            <a:r>
              <a:rPr lang="en-US" altLang="zh-CN" sz="2800"/>
              <a:t>void </a:t>
            </a:r>
            <a:r>
              <a:rPr lang="en-US" altLang="zh-CN" sz="2800">
                <a:solidFill>
                  <a:srgbClr val="9D138D"/>
                </a:solidFill>
              </a:rPr>
              <a:t>sort</a:t>
            </a:r>
            <a:r>
              <a:rPr lang="en-US" altLang="zh-CN" sz="2800"/>
              <a:t>(int </a:t>
            </a:r>
            <a:r>
              <a:rPr lang="en-US" altLang="zh-CN" sz="2800">
                <a:solidFill>
                  <a:srgbClr val="FF0000"/>
                </a:solidFill>
              </a:rPr>
              <a:t>array</a:t>
            </a:r>
            <a:r>
              <a:rPr lang="en-US" altLang="zh-CN" sz="2800"/>
              <a:t>[],int </a:t>
            </a:r>
            <a:r>
              <a:rPr lang="en-US" altLang="zh-CN" sz="2800">
                <a:solidFill>
                  <a:srgbClr val="FF0000"/>
                </a:solidFill>
              </a:rPr>
              <a:t>n</a:t>
            </a:r>
            <a:r>
              <a:rPr lang="en-US" altLang="zh-CN" sz="2800"/>
              <a:t>)</a:t>
            </a:r>
            <a:endParaRPr lang="zh-CN" altLang="zh-CN" sz="2800"/>
          </a:p>
          <a:p>
            <a:pPr>
              <a:lnSpc>
                <a:spcPct val="100000"/>
              </a:lnSpc>
              <a:buFont typeface="Wingdings" pitchFamily="2" charset="2"/>
              <a:buNone/>
            </a:pPr>
            <a:r>
              <a:rPr lang="en-US" altLang="zh-CN" sz="2800"/>
              <a:t> { int i,j,k,t;</a:t>
            </a:r>
            <a:endParaRPr lang="zh-CN" altLang="zh-CN" sz="2800"/>
          </a:p>
          <a:p>
            <a:pPr>
              <a:lnSpc>
                <a:spcPct val="100000"/>
              </a:lnSpc>
              <a:buFont typeface="Wingdings" pitchFamily="2" charset="2"/>
              <a:buNone/>
            </a:pPr>
            <a:r>
              <a:rPr lang="en-US" altLang="zh-CN" sz="2800"/>
              <a:t>    for(i=0;i&lt;</a:t>
            </a:r>
            <a:r>
              <a:rPr lang="en-US" altLang="zh-CN" sz="2800">
                <a:solidFill>
                  <a:srgbClr val="FF0000"/>
                </a:solidFill>
              </a:rPr>
              <a:t>n</a:t>
            </a:r>
            <a:r>
              <a:rPr lang="en-US" altLang="zh-CN" sz="2800"/>
              <a:t>-1;i++)</a:t>
            </a:r>
            <a:endParaRPr lang="zh-CN" altLang="zh-CN" sz="2800"/>
          </a:p>
          <a:p>
            <a:pPr>
              <a:lnSpc>
                <a:spcPct val="100000"/>
              </a:lnSpc>
              <a:buFont typeface="Wingdings" pitchFamily="2" charset="2"/>
              <a:buNone/>
            </a:pPr>
            <a:r>
              <a:rPr lang="en-US" altLang="zh-CN" sz="2800"/>
              <a:t>    { k=i;</a:t>
            </a:r>
            <a:endParaRPr lang="zh-CN" altLang="zh-CN" sz="2800"/>
          </a:p>
          <a:p>
            <a:pPr>
              <a:lnSpc>
                <a:spcPct val="100000"/>
              </a:lnSpc>
              <a:buFont typeface="Wingdings" pitchFamily="2" charset="2"/>
              <a:buNone/>
            </a:pPr>
            <a:r>
              <a:rPr lang="en-US" altLang="zh-CN" sz="2800"/>
              <a:t>       for(j=i+1;j&lt;</a:t>
            </a:r>
            <a:r>
              <a:rPr lang="en-US" altLang="zh-CN" sz="2800">
                <a:solidFill>
                  <a:srgbClr val="FF0000"/>
                </a:solidFill>
              </a:rPr>
              <a:t>n</a:t>
            </a:r>
            <a:r>
              <a:rPr lang="en-US" altLang="zh-CN" sz="2800"/>
              <a:t>;j++)</a:t>
            </a:r>
            <a:endParaRPr lang="zh-CN" altLang="zh-CN" sz="2800"/>
          </a:p>
          <a:p>
            <a:pPr>
              <a:lnSpc>
                <a:spcPct val="100000"/>
              </a:lnSpc>
              <a:buFont typeface="Wingdings" pitchFamily="2" charset="2"/>
              <a:buNone/>
            </a:pPr>
            <a:r>
              <a:rPr lang="en-US" altLang="zh-CN" sz="2800"/>
              <a:t>         if(</a:t>
            </a:r>
            <a:r>
              <a:rPr lang="en-US" altLang="zh-CN" sz="2800">
                <a:solidFill>
                  <a:srgbClr val="FF0000"/>
                </a:solidFill>
              </a:rPr>
              <a:t>array</a:t>
            </a:r>
            <a:r>
              <a:rPr lang="en-US" altLang="zh-CN" sz="2800"/>
              <a:t>[j]&lt;</a:t>
            </a:r>
            <a:r>
              <a:rPr lang="en-US" altLang="zh-CN" sz="2800">
                <a:solidFill>
                  <a:srgbClr val="FF0000"/>
                </a:solidFill>
              </a:rPr>
              <a:t>array</a:t>
            </a:r>
            <a:r>
              <a:rPr lang="en-US" altLang="zh-CN" sz="2800"/>
              <a:t>[k])    k=j;</a:t>
            </a:r>
            <a:endParaRPr lang="zh-CN" altLang="zh-CN" sz="2800"/>
          </a:p>
          <a:p>
            <a:pPr>
              <a:lnSpc>
                <a:spcPct val="100000"/>
              </a:lnSpc>
              <a:buFont typeface="Wingdings" pitchFamily="2" charset="2"/>
              <a:buNone/>
            </a:pPr>
            <a:r>
              <a:rPr lang="en-US" altLang="zh-CN" sz="2800"/>
              <a:t>	    t=</a:t>
            </a:r>
            <a:r>
              <a:rPr lang="en-US" altLang="zh-CN" sz="2800">
                <a:solidFill>
                  <a:srgbClr val="FF0000"/>
                </a:solidFill>
              </a:rPr>
              <a:t>array</a:t>
            </a:r>
            <a:r>
              <a:rPr lang="en-US" altLang="zh-CN" sz="2800"/>
              <a:t>[k];</a:t>
            </a:r>
          </a:p>
          <a:p>
            <a:pPr>
              <a:lnSpc>
                <a:spcPct val="100000"/>
              </a:lnSpc>
              <a:buFont typeface="Wingdings" pitchFamily="2" charset="2"/>
              <a:buNone/>
            </a:pPr>
            <a:r>
              <a:rPr lang="en-US" altLang="zh-CN" sz="2800"/>
              <a:t>       </a:t>
            </a:r>
            <a:r>
              <a:rPr lang="en-US" altLang="zh-CN" sz="2800">
                <a:solidFill>
                  <a:srgbClr val="FF0000"/>
                </a:solidFill>
              </a:rPr>
              <a:t>array</a:t>
            </a:r>
            <a:r>
              <a:rPr lang="en-US" altLang="zh-CN" sz="2800"/>
              <a:t>[k]=</a:t>
            </a:r>
            <a:r>
              <a:rPr lang="en-US" altLang="zh-CN" sz="2800">
                <a:solidFill>
                  <a:srgbClr val="FF0000"/>
                </a:solidFill>
              </a:rPr>
              <a:t>array</a:t>
            </a:r>
            <a:r>
              <a:rPr lang="en-US" altLang="zh-CN" sz="2800"/>
              <a:t>[i];</a:t>
            </a:r>
          </a:p>
          <a:p>
            <a:pPr>
              <a:lnSpc>
                <a:spcPct val="100000"/>
              </a:lnSpc>
              <a:buFont typeface="Wingdings" pitchFamily="2" charset="2"/>
              <a:buNone/>
            </a:pPr>
            <a:r>
              <a:rPr lang="en-US" altLang="zh-CN" sz="2800"/>
              <a:t>       </a:t>
            </a:r>
            <a:r>
              <a:rPr lang="en-US" altLang="zh-CN" sz="2800">
                <a:solidFill>
                  <a:srgbClr val="FF0000"/>
                </a:solidFill>
              </a:rPr>
              <a:t>array</a:t>
            </a:r>
            <a:r>
              <a:rPr lang="en-US" altLang="zh-CN" sz="2800"/>
              <a:t>[i]=t;</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a:t>
            </a:r>
            <a:endParaRPr lang="zh-CN" altLang="en-US" sz="2800"/>
          </a:p>
        </p:txBody>
      </p:sp>
      <p:sp>
        <p:nvSpPr>
          <p:cNvPr id="4" name="矩形 3"/>
          <p:cNvSpPr>
            <a:spLocks noChangeArrowheads="1"/>
          </p:cNvSpPr>
          <p:nvPr/>
        </p:nvSpPr>
        <p:spPr bwMode="auto">
          <a:xfrm>
            <a:off x="1357313" y="2928938"/>
            <a:ext cx="6143625" cy="11430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5" name="圆角矩形标注 4"/>
          <p:cNvSpPr>
            <a:spLocks noChangeArrowheads="1"/>
          </p:cNvSpPr>
          <p:nvPr/>
        </p:nvSpPr>
        <p:spPr bwMode="auto">
          <a:xfrm>
            <a:off x="4643438" y="1484313"/>
            <a:ext cx="4427537" cy="1214437"/>
          </a:xfrm>
          <a:prstGeom prst="wedgeRoundRectCallout">
            <a:avLst>
              <a:gd name="adj1" fmla="val -39602"/>
              <a:gd name="adj2" fmla="val 7222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dirty="0">
                <a:solidFill>
                  <a:srgbClr val="0000CC"/>
                </a:solidFill>
                <a:latin typeface="Arial" pitchFamily="34" charset="0"/>
              </a:rPr>
              <a:t>在</a:t>
            </a:r>
            <a:r>
              <a:rPr lang="en-US" altLang="zh-CN" sz="2800" dirty="0">
                <a:solidFill>
                  <a:srgbClr val="0000CC"/>
                </a:solidFill>
                <a:latin typeface="Arial" pitchFamily="34" charset="0"/>
              </a:rPr>
              <a:t>array[i+1]~ array[9]</a:t>
            </a:r>
            <a:r>
              <a:rPr lang="zh-CN" altLang="en-US" sz="2800" dirty="0">
                <a:solidFill>
                  <a:srgbClr val="0000CC"/>
                </a:solidFill>
                <a:latin typeface="Arial" pitchFamily="34" charset="0"/>
              </a:rPr>
              <a:t>中，找</a:t>
            </a:r>
            <a:r>
              <a:rPr lang="zh-CN" altLang="zh-CN" sz="2800">
                <a:solidFill>
                  <a:srgbClr val="0000CC"/>
                </a:solidFill>
                <a:latin typeface="Arial" pitchFamily="34" charset="0"/>
              </a:rPr>
              <a:t>最小数</a:t>
            </a:r>
            <a:endParaRPr lang="zh-CN" altLang="en-US" sz="2800" dirty="0">
              <a:solidFill>
                <a:srgbClr val="0000CC"/>
              </a:solidFill>
              <a:latin typeface="Arial" pitchFamily="34" charset="0"/>
            </a:endParaRPr>
          </a:p>
        </p:txBody>
      </p:sp>
      <p:pic>
        <p:nvPicPr>
          <p:cNvPr id="156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5000625"/>
            <a:ext cx="5532438"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1558"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56674"/>
                                        </p:tgtEl>
                                        <p:attrNameLst>
                                          <p:attrName>style.visibility</p:attrName>
                                        </p:attrNameLst>
                                      </p:cBhvr>
                                      <p:to>
                                        <p:strVal val="visible"/>
                                      </p:to>
                                    </p:set>
                                    <p:animEffect transition="in" filter="blinds(horizontal)">
                                      <p:cBhvr>
                                        <p:cTn id="16" dur="500"/>
                                        <p:tgtEl>
                                          <p:spTgt spid="156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7.7.3</a:t>
            </a:r>
            <a:r>
              <a:rPr lang="zh-CN" altLang="zh-CN" dirty="0">
                <a:solidFill>
                  <a:srgbClr val="800000"/>
                </a:solidFill>
                <a:effectLst>
                  <a:outerShdw blurRad="38100" dist="38100" dir="2700000" algn="tl">
                    <a:srgbClr val="000000"/>
                  </a:outerShdw>
                </a:effectLst>
                <a:latin typeface="Arial" charset="0"/>
                <a:ea typeface="黑体" pitchFamily="2" charset="-122"/>
              </a:rPr>
              <a:t>多维数组名作函数参数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31075" name="Rectangle 3"/>
          <p:cNvSpPr>
            <a:spLocks noGrp="1" noChangeArrowheads="1"/>
          </p:cNvSpPr>
          <p:nvPr>
            <p:ph type="body" idx="1"/>
          </p:nvPr>
        </p:nvSpPr>
        <p:spPr>
          <a:xfrm>
            <a:off x="684213" y="1785938"/>
            <a:ext cx="7775575" cy="4786312"/>
          </a:xfrm>
        </p:spPr>
        <p:txBody>
          <a:bodyPr/>
          <a:lstStyle/>
          <a:p>
            <a:pPr>
              <a:buFont typeface="Wingdings" pitchFamily="2" charset="2"/>
              <a:buNone/>
            </a:pPr>
            <a:r>
              <a:rPr lang="en-US" altLang="zh-CN"/>
              <a:t>  </a:t>
            </a:r>
            <a:r>
              <a:rPr lang="zh-CN" altLang="zh-CN"/>
              <a:t>例</a:t>
            </a:r>
            <a:r>
              <a:rPr lang="en-US" altLang="zh-CN"/>
              <a:t>7.13 </a:t>
            </a:r>
            <a:r>
              <a:rPr lang="zh-CN" altLang="zh-CN"/>
              <a:t>有一个３×４的矩阵，求所有元素中的最大值。</a:t>
            </a:r>
            <a:endParaRPr lang="en-US" altLang="zh-CN"/>
          </a:p>
          <a:p>
            <a:r>
              <a:rPr lang="zh-CN" altLang="zh-CN" sz="2800"/>
              <a:t>解题思路：先使变量</a:t>
            </a:r>
            <a:r>
              <a:rPr lang="en-US" altLang="zh-CN" sz="2800"/>
              <a:t>max</a:t>
            </a:r>
            <a:r>
              <a:rPr lang="zh-CN" altLang="zh-CN" sz="2800"/>
              <a:t>的初值等于矩阵中第一个元素的值，然后将矩阵中各个元素的值与</a:t>
            </a:r>
            <a:r>
              <a:rPr lang="en-US" altLang="zh-CN" sz="2800"/>
              <a:t>max</a:t>
            </a:r>
            <a:r>
              <a:rPr lang="zh-CN" altLang="zh-CN" sz="2800"/>
              <a:t>相比，每次比较后都把“大者”存放在</a:t>
            </a:r>
            <a:r>
              <a:rPr lang="en-US" altLang="zh-CN" sz="2800"/>
              <a:t>max</a:t>
            </a:r>
            <a:r>
              <a:rPr lang="zh-CN" altLang="zh-CN" sz="2800"/>
              <a:t>中，全部元素比较完后，</a:t>
            </a:r>
            <a:r>
              <a:rPr lang="en-US" altLang="zh-CN" sz="2800"/>
              <a:t>max </a:t>
            </a:r>
            <a:r>
              <a:rPr lang="zh-CN" altLang="zh-CN" sz="2800"/>
              <a:t>的值就是所有元素的最大值。</a:t>
            </a:r>
          </a:p>
        </p:txBody>
      </p:sp>
      <p:pic>
        <p:nvPicPr>
          <p:cNvPr id="15360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7" dur="500"/>
                                        <p:tgtEl>
                                          <p:spTgt spid="131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内容占位符 2"/>
          <p:cNvSpPr>
            <a:spLocks noGrp="1"/>
          </p:cNvSpPr>
          <p:nvPr>
            <p:ph idx="1"/>
          </p:nvPr>
        </p:nvSpPr>
        <p:spPr>
          <a:xfrm>
            <a:off x="539750" y="1000125"/>
            <a:ext cx="8153400" cy="5000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max_value(int array[][4]);</a:t>
            </a:r>
          </a:p>
          <a:p>
            <a:pPr>
              <a:lnSpc>
                <a:spcPct val="100000"/>
              </a:lnSpc>
              <a:buFont typeface="Wingdings" pitchFamily="2" charset="2"/>
              <a:buNone/>
            </a:pPr>
            <a:r>
              <a:rPr lang="en-US" altLang="zh-CN" sz="2800"/>
              <a:t>   int a[3][4]={{1,3,5,7},{2,4,6,8},</a:t>
            </a:r>
          </a:p>
          <a:p>
            <a:pPr>
              <a:lnSpc>
                <a:spcPct val="100000"/>
              </a:lnSpc>
              <a:buFont typeface="Wingdings" pitchFamily="2" charset="2"/>
              <a:buNone/>
            </a:pPr>
            <a:r>
              <a:rPr lang="en-US" altLang="zh-CN" sz="2800"/>
              <a:t>                                {15,17,34,12}}; </a:t>
            </a:r>
            <a:endParaRPr lang="zh-CN" altLang="zh-CN" sz="2800"/>
          </a:p>
          <a:p>
            <a:pPr>
              <a:lnSpc>
                <a:spcPct val="100000"/>
              </a:lnSpc>
              <a:buFont typeface="Wingdings" pitchFamily="2" charset="2"/>
              <a:buNone/>
            </a:pPr>
            <a:r>
              <a:rPr lang="en-US" altLang="zh-CN" sz="2800"/>
              <a:t>   printf(“Max value is %d\n”,</a:t>
            </a:r>
          </a:p>
          <a:p>
            <a:pPr>
              <a:lnSpc>
                <a:spcPct val="100000"/>
              </a:lnSpc>
              <a:buFont typeface="Wingdings" pitchFamily="2" charset="2"/>
              <a:buNone/>
            </a:pPr>
            <a:r>
              <a:rPr lang="en-US" altLang="zh-CN" sz="2800"/>
              <a:t>                                  </a:t>
            </a:r>
            <a:r>
              <a:rPr lang="en-US" altLang="zh-CN" sz="2800">
                <a:solidFill>
                  <a:srgbClr val="9D138D"/>
                </a:solidFill>
              </a:rPr>
              <a:t>max_value</a:t>
            </a:r>
            <a:r>
              <a:rPr lang="en-US" altLang="zh-CN" sz="2800"/>
              <a:t>(</a:t>
            </a:r>
            <a:r>
              <a:rPr lang="en-US" altLang="zh-CN" sz="2800">
                <a:solidFill>
                  <a:srgbClr val="FF0000"/>
                </a:solidFill>
              </a:rPr>
              <a:t>a</a:t>
            </a:r>
            <a:r>
              <a:rPr lang="en-US" altLang="zh-CN" sz="2800"/>
              <a:t>));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4" name="圆角矩形标注 3"/>
          <p:cNvSpPr>
            <a:spLocks noChangeArrowheads="1"/>
          </p:cNvSpPr>
          <p:nvPr/>
        </p:nvSpPr>
        <p:spPr bwMode="auto">
          <a:xfrm>
            <a:off x="5643563" y="1000125"/>
            <a:ext cx="2143125" cy="642938"/>
          </a:xfrm>
          <a:prstGeom prst="wedgeRoundRectCallout">
            <a:avLst>
              <a:gd name="adj1" fmla="val -37315"/>
              <a:gd name="adj2" fmla="val 14231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可以省略</a:t>
            </a:r>
          </a:p>
        </p:txBody>
      </p:sp>
      <p:sp>
        <p:nvSpPr>
          <p:cNvPr id="5" name="圆角矩形标注 4"/>
          <p:cNvSpPr>
            <a:spLocks noChangeArrowheads="1"/>
          </p:cNvSpPr>
          <p:nvPr/>
        </p:nvSpPr>
        <p:spPr bwMode="auto">
          <a:xfrm>
            <a:off x="3924300" y="357188"/>
            <a:ext cx="5214938" cy="1214437"/>
          </a:xfrm>
          <a:prstGeom prst="wedgeRoundRectCallout">
            <a:avLst>
              <a:gd name="adj1" fmla="val -1843"/>
              <a:gd name="adj2" fmla="val 9888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0000CC"/>
                </a:solidFill>
                <a:latin typeface="Arial" pitchFamily="34" charset="0"/>
              </a:rPr>
              <a:t>不能省略</a:t>
            </a:r>
            <a:endParaRPr lang="en-US" altLang="zh-CN" sz="2800">
              <a:solidFill>
                <a:srgbClr val="0000CC"/>
              </a:solidFill>
              <a:latin typeface="Arial" pitchFamily="34" charset="0"/>
            </a:endParaRPr>
          </a:p>
          <a:p>
            <a:pPr eaLnBrk="1" hangingPunct="1">
              <a:lnSpc>
                <a:spcPct val="100000"/>
              </a:lnSpc>
              <a:spcBef>
                <a:spcPct val="0"/>
              </a:spcBef>
              <a:buFontTx/>
              <a:buNone/>
            </a:pPr>
            <a:r>
              <a:rPr lang="zh-CN" altLang="en-US" sz="2800">
                <a:solidFill>
                  <a:srgbClr val="0000CC"/>
                </a:solidFill>
                <a:latin typeface="Arial" pitchFamily="34" charset="0"/>
              </a:rPr>
              <a:t>要与实</a:t>
            </a:r>
            <a:r>
              <a:rPr lang="zh-CN" altLang="zh-CN" sz="2800">
                <a:solidFill>
                  <a:srgbClr val="0000CC"/>
                </a:solidFill>
                <a:latin typeface="Arial" pitchFamily="34" charset="0"/>
              </a:rPr>
              <a:t>参数组第</a:t>
            </a:r>
            <a:r>
              <a:rPr lang="zh-CN" altLang="en-US" sz="2800">
                <a:solidFill>
                  <a:srgbClr val="0000CC"/>
                </a:solidFill>
                <a:latin typeface="Arial" pitchFamily="34" charset="0"/>
              </a:rPr>
              <a:t>二</a:t>
            </a:r>
            <a:r>
              <a:rPr lang="zh-CN" altLang="zh-CN" sz="2800">
                <a:solidFill>
                  <a:srgbClr val="0000CC"/>
                </a:solidFill>
                <a:latin typeface="Arial" pitchFamily="34" charset="0"/>
              </a:rPr>
              <a:t>维大小</a:t>
            </a:r>
            <a:r>
              <a:rPr lang="zh-CN" altLang="en-US" sz="2800">
                <a:solidFill>
                  <a:srgbClr val="0000CC"/>
                </a:solidFill>
                <a:latin typeface="Arial" pitchFamily="34" charset="0"/>
              </a:rPr>
              <a:t>相同</a:t>
            </a:r>
          </a:p>
        </p:txBody>
      </p:sp>
      <p:pic>
        <p:nvPicPr>
          <p:cNvPr id="154629"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内容占位符 2"/>
          <p:cNvSpPr>
            <a:spLocks noGrp="1"/>
          </p:cNvSpPr>
          <p:nvPr>
            <p:ph idx="1"/>
          </p:nvPr>
        </p:nvSpPr>
        <p:spPr>
          <a:xfrm>
            <a:off x="682625" y="1714500"/>
            <a:ext cx="7104063" cy="4786313"/>
          </a:xfrm>
        </p:spPr>
        <p:txBody>
          <a:bodyPr/>
          <a:lstStyle/>
          <a:p>
            <a:pPr>
              <a:lnSpc>
                <a:spcPct val="100000"/>
              </a:lnSpc>
              <a:buFont typeface="Wingdings" pitchFamily="2" charset="2"/>
              <a:buNone/>
            </a:pPr>
            <a:r>
              <a:rPr lang="en-US" altLang="zh-CN" sz="2800"/>
              <a:t>int </a:t>
            </a:r>
            <a:r>
              <a:rPr lang="en-US" altLang="zh-CN" sz="2800">
                <a:solidFill>
                  <a:srgbClr val="9D138D"/>
                </a:solidFill>
              </a:rPr>
              <a:t>max_value</a:t>
            </a:r>
            <a:r>
              <a:rPr lang="en-US" altLang="zh-CN" sz="2800"/>
              <a:t>(int </a:t>
            </a:r>
            <a:r>
              <a:rPr lang="en-US" altLang="zh-CN" sz="2800">
                <a:solidFill>
                  <a:srgbClr val="FF0000"/>
                </a:solidFill>
              </a:rPr>
              <a:t>array</a:t>
            </a:r>
            <a:r>
              <a:rPr lang="en-US" altLang="zh-CN" sz="2800"/>
              <a:t>[][4])</a:t>
            </a:r>
            <a:endParaRPr lang="zh-CN" altLang="zh-CN" sz="2800"/>
          </a:p>
          <a:p>
            <a:pPr>
              <a:lnSpc>
                <a:spcPct val="100000"/>
              </a:lnSpc>
              <a:buFont typeface="Wingdings" pitchFamily="2" charset="2"/>
              <a:buNone/>
            </a:pPr>
            <a:r>
              <a:rPr lang="en-US" altLang="zh-CN" sz="2800"/>
              <a:t>{  int i,j,max;</a:t>
            </a:r>
            <a:endParaRPr lang="zh-CN" altLang="zh-CN" sz="2800"/>
          </a:p>
          <a:p>
            <a:pPr>
              <a:lnSpc>
                <a:spcPct val="100000"/>
              </a:lnSpc>
              <a:buFont typeface="Wingdings" pitchFamily="2" charset="2"/>
              <a:buNone/>
            </a:pPr>
            <a:r>
              <a:rPr lang="en-US" altLang="zh-CN" sz="2800"/>
              <a:t>    max = </a:t>
            </a:r>
            <a:r>
              <a:rPr lang="en-US" altLang="zh-CN" sz="2800">
                <a:solidFill>
                  <a:srgbClr val="FF0000"/>
                </a:solidFill>
              </a:rPr>
              <a:t>array</a:t>
            </a:r>
            <a:r>
              <a:rPr lang="en-US" altLang="zh-CN" sz="2800"/>
              <a:t>[0][0];</a:t>
            </a:r>
            <a:endParaRPr lang="zh-CN" altLang="zh-CN" sz="2800"/>
          </a:p>
          <a:p>
            <a:pPr>
              <a:lnSpc>
                <a:spcPct val="100000"/>
              </a:lnSpc>
              <a:buFont typeface="Wingdings" pitchFamily="2" charset="2"/>
              <a:buNone/>
            </a:pPr>
            <a:r>
              <a:rPr lang="en-US" altLang="zh-CN" sz="2800"/>
              <a:t>    for (i=0;i&lt;3;i++)</a:t>
            </a:r>
            <a:endParaRPr lang="zh-CN" altLang="zh-CN" sz="2800"/>
          </a:p>
          <a:p>
            <a:pPr>
              <a:lnSpc>
                <a:spcPct val="100000"/>
              </a:lnSpc>
              <a:buFont typeface="Wingdings" pitchFamily="2" charset="2"/>
              <a:buNone/>
            </a:pPr>
            <a:r>
              <a:rPr lang="en-US" altLang="zh-CN" sz="2800"/>
              <a:t>        for(j=0;j&lt;4;j++)</a:t>
            </a:r>
            <a:endParaRPr lang="zh-CN" altLang="zh-CN" sz="2800"/>
          </a:p>
          <a:p>
            <a:pPr>
              <a:lnSpc>
                <a:spcPct val="100000"/>
              </a:lnSpc>
              <a:buFont typeface="Wingdings" pitchFamily="2" charset="2"/>
              <a:buNone/>
            </a:pPr>
            <a:r>
              <a:rPr lang="en-US" altLang="zh-CN" sz="2800"/>
              <a:t>            if (</a:t>
            </a:r>
            <a:r>
              <a:rPr lang="en-US" altLang="zh-CN" sz="2800">
                <a:solidFill>
                  <a:srgbClr val="FF0000"/>
                </a:solidFill>
              </a:rPr>
              <a:t>array</a:t>
            </a:r>
            <a:r>
              <a:rPr lang="en-US" altLang="zh-CN" sz="2800"/>
              <a:t>[i][j]&gt;max) </a:t>
            </a:r>
          </a:p>
          <a:p>
            <a:pPr>
              <a:lnSpc>
                <a:spcPct val="100000"/>
              </a:lnSpc>
              <a:buFont typeface="Wingdings" pitchFamily="2" charset="2"/>
              <a:buNone/>
            </a:pPr>
            <a:r>
              <a:rPr lang="en-US" altLang="zh-CN" sz="2800"/>
              <a:t>                 max = </a:t>
            </a:r>
            <a:r>
              <a:rPr lang="en-US" altLang="zh-CN" sz="2800">
                <a:solidFill>
                  <a:srgbClr val="FF0000"/>
                </a:solidFill>
              </a:rPr>
              <a:t>array</a:t>
            </a:r>
            <a:r>
              <a:rPr lang="en-US" altLang="zh-CN" sz="2800"/>
              <a:t>[i][j]; </a:t>
            </a:r>
            <a:endParaRPr lang="zh-CN" altLang="zh-CN" sz="2800"/>
          </a:p>
          <a:p>
            <a:pPr>
              <a:lnSpc>
                <a:spcPct val="100000"/>
              </a:lnSpc>
              <a:buFont typeface="Wingdings" pitchFamily="2" charset="2"/>
              <a:buNone/>
            </a:pPr>
            <a:r>
              <a:rPr lang="en-US" altLang="zh-CN" sz="2800"/>
              <a:t>    return (max);</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4" name="圆角矩形标注 3"/>
          <p:cNvSpPr>
            <a:spLocks noChangeArrowheads="1"/>
          </p:cNvSpPr>
          <p:nvPr/>
        </p:nvSpPr>
        <p:spPr bwMode="auto">
          <a:xfrm>
            <a:off x="3851275" y="620713"/>
            <a:ext cx="5184775" cy="714375"/>
          </a:xfrm>
          <a:prstGeom prst="wedgeRoundRectCallout">
            <a:avLst>
              <a:gd name="adj1" fmla="val -2972"/>
              <a:gd name="adj2" fmla="val 127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0000CC"/>
                </a:solidFill>
                <a:latin typeface="Arial" pitchFamily="34" charset="0"/>
              </a:rPr>
              <a:t>要与实参</a:t>
            </a:r>
            <a:r>
              <a:rPr lang="zh-CN" altLang="zh-CN" sz="2800">
                <a:solidFill>
                  <a:srgbClr val="0000CC"/>
                </a:solidFill>
                <a:latin typeface="Arial" pitchFamily="34" charset="0"/>
              </a:rPr>
              <a:t>数组第</a:t>
            </a:r>
            <a:r>
              <a:rPr lang="zh-CN" altLang="en-US" sz="2800">
                <a:solidFill>
                  <a:srgbClr val="0000CC"/>
                </a:solidFill>
                <a:latin typeface="Arial" pitchFamily="34" charset="0"/>
              </a:rPr>
              <a:t>二</a:t>
            </a:r>
            <a:r>
              <a:rPr lang="zh-CN" altLang="zh-CN" sz="2800">
                <a:solidFill>
                  <a:srgbClr val="0000CC"/>
                </a:solidFill>
                <a:latin typeface="Arial" pitchFamily="34" charset="0"/>
              </a:rPr>
              <a:t>维大小</a:t>
            </a:r>
            <a:r>
              <a:rPr lang="zh-CN" altLang="en-US" sz="2800">
                <a:solidFill>
                  <a:srgbClr val="0000CC"/>
                </a:solidFill>
                <a:latin typeface="Arial" pitchFamily="34" charset="0"/>
              </a:rPr>
              <a:t>相同</a:t>
            </a:r>
          </a:p>
        </p:txBody>
      </p:sp>
      <p:pic>
        <p:nvPicPr>
          <p:cNvPr id="155652"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500063" y="857250"/>
            <a:ext cx="8153400" cy="4643438"/>
          </a:xfrm>
        </p:spPr>
        <p:txBody>
          <a:bodyPr/>
          <a:lstStyle/>
          <a:p>
            <a:r>
              <a:rPr lang="zh-CN" altLang="zh-CN"/>
              <a:t>说明：</a:t>
            </a:r>
          </a:p>
          <a:p>
            <a:pPr lvl="1">
              <a:buFont typeface="Wingdings" pitchFamily="2" charset="2"/>
              <a:buNone/>
            </a:pPr>
            <a:r>
              <a:rPr lang="en-US" altLang="zh-CN"/>
              <a:t>  (3) </a:t>
            </a:r>
            <a:r>
              <a:rPr lang="zh-CN" altLang="zh-CN"/>
              <a:t>Ｃ程序的执行是从</a:t>
            </a:r>
            <a:r>
              <a:rPr lang="en-US" altLang="zh-CN"/>
              <a:t>main</a:t>
            </a:r>
            <a:r>
              <a:rPr lang="zh-CN" altLang="zh-CN"/>
              <a:t>函数开始的，如果在</a:t>
            </a:r>
            <a:r>
              <a:rPr lang="en-US" altLang="zh-CN"/>
              <a:t>main</a:t>
            </a:r>
            <a:r>
              <a:rPr lang="zh-CN" altLang="zh-CN"/>
              <a:t>函数中调用其他函数，在调用后流程返回到</a:t>
            </a:r>
            <a:r>
              <a:rPr lang="en-US" altLang="zh-CN"/>
              <a:t>main</a:t>
            </a:r>
            <a:r>
              <a:rPr lang="zh-CN" altLang="zh-CN"/>
              <a:t>函数，在</a:t>
            </a:r>
            <a:r>
              <a:rPr lang="en-US" altLang="zh-CN"/>
              <a:t>main</a:t>
            </a:r>
            <a:r>
              <a:rPr lang="zh-CN" altLang="zh-CN"/>
              <a:t>函数中结束整个程序的运行。</a:t>
            </a:r>
            <a:endParaRPr lang="zh-CN" altLang="en-US"/>
          </a:p>
        </p:txBody>
      </p:sp>
      <p:pic>
        <p:nvPicPr>
          <p:cNvPr id="1741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p:cNvSpPr>
            <a:spLocks noGrp="1"/>
          </p:cNvSpPr>
          <p:nvPr>
            <p:ph type="title"/>
          </p:nvPr>
        </p:nvSpPr>
        <p:spPr/>
        <p:txBody>
          <a:bodyPr/>
          <a:lstStyle/>
          <a:p>
            <a:r>
              <a:rPr lang="zh-CN" altLang="en-US"/>
              <a:t>冒泡排序</a:t>
            </a:r>
          </a:p>
        </p:txBody>
      </p:sp>
      <p:sp>
        <p:nvSpPr>
          <p:cNvPr id="152579" name="内容占位符 2"/>
          <p:cNvSpPr>
            <a:spLocks noGrp="1"/>
          </p:cNvSpPr>
          <p:nvPr>
            <p:ph idx="1"/>
          </p:nvPr>
        </p:nvSpPr>
        <p:spPr/>
        <p:txBody>
          <a:bodyPr/>
          <a:lstStyle/>
          <a:p>
            <a:r>
              <a:rPr lang="zh-CN" altLang="en-US"/>
              <a:t>编写函数，</a:t>
            </a:r>
            <a:r>
              <a:rPr lang="zh-CN" altLang="zh-CN"/>
              <a:t>用</a:t>
            </a:r>
            <a:r>
              <a:rPr lang="zh-CN" altLang="en-US"/>
              <a:t>冒泡</a:t>
            </a:r>
            <a:r>
              <a:rPr lang="zh-CN" altLang="zh-CN"/>
              <a:t>法对数组中</a:t>
            </a:r>
            <a:r>
              <a:rPr lang="zh-CN" altLang="en-US"/>
              <a:t>的</a:t>
            </a:r>
            <a:r>
              <a:rPr lang="zh-CN" altLang="zh-CN"/>
              <a:t>整数按由小到大排序。</a:t>
            </a:r>
            <a:endParaRPr lang="en-US" altLang="zh-CN"/>
          </a:p>
          <a:p>
            <a:pPr lvl="1">
              <a:buFont typeface="Wingdings" pitchFamily="2" charset="2"/>
              <a:buNone/>
            </a:pPr>
            <a:r>
              <a:rPr lang="en-US" altLang="zh-CN">
                <a:solidFill>
                  <a:srgbClr val="0000CC"/>
                </a:solidFill>
              </a:rPr>
              <a:t>void bubble(int a[],int n);</a:t>
            </a:r>
            <a:endParaRPr lang="zh-CN" altLang="en-US">
              <a:solidFill>
                <a:srgbClr val="0000CC"/>
              </a:solidFill>
            </a:endParaRPr>
          </a:p>
          <a:p>
            <a:endParaRPr lang="zh-CN" altLang="en-US"/>
          </a:p>
        </p:txBody>
      </p:sp>
    </p:spTree>
    <p:extLst>
      <p:ext uri="{BB962C8B-B14F-4D97-AF65-F5344CB8AC3E}">
        <p14:creationId xmlns:p14="http://schemas.microsoft.com/office/powerpoint/2010/main" val="3832970167"/>
      </p:ext>
    </p:extLst>
  </p:cSld>
  <p:clrMapOvr>
    <a:masterClrMapping/>
  </p:clrMapOvr>
  <p:transition>
    <p:fade/>
  </p:transition>
</p:sld>
</file>

<file path=ppt/slides/slide1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9445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7.8</a:t>
            </a:r>
            <a:r>
              <a:rPr lang="zh-CN" altLang="zh-CN" dirty="0">
                <a:solidFill>
                  <a:srgbClr val="800000"/>
                </a:solidFill>
                <a:effectLst>
                  <a:outerShdw blurRad="38100" dist="38100" dir="2700000" algn="tl">
                    <a:srgbClr val="000000"/>
                  </a:outerShdw>
                </a:effectLst>
                <a:latin typeface="Arial" charset="0"/>
                <a:ea typeface="黑体" pitchFamily="2" charset="-122"/>
              </a:rPr>
              <a:t>局部变量和全局变量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6675" name="Rectangle 3"/>
          <p:cNvSpPr>
            <a:spLocks noGrp="1" noChangeArrowheads="1"/>
          </p:cNvSpPr>
          <p:nvPr>
            <p:ph type="body" idx="1"/>
          </p:nvPr>
        </p:nvSpPr>
        <p:spPr>
          <a:xfrm>
            <a:off x="1857375" y="2214563"/>
            <a:ext cx="5357813" cy="2143125"/>
          </a:xfrm>
        </p:spPr>
        <p:txBody>
          <a:bodyPr/>
          <a:lstStyle/>
          <a:p>
            <a:pPr>
              <a:buFont typeface="Wingdings" pitchFamily="2" charset="2"/>
              <a:buNone/>
            </a:pPr>
            <a:r>
              <a:rPr lang="en-US" altLang="zh-CN" sz="3600">
                <a:hlinkClick r:id="rId2" action="ppaction://hlinksldjump"/>
              </a:rPr>
              <a:t>7.8.1 </a:t>
            </a:r>
            <a:r>
              <a:rPr lang="zh-CN" altLang="zh-CN" sz="3600">
                <a:hlinkClick r:id="rId2" action="ppaction://hlinksldjump"/>
              </a:rPr>
              <a:t>局部变量</a:t>
            </a:r>
            <a:endParaRPr lang="en-US" altLang="zh-CN" sz="3600"/>
          </a:p>
          <a:p>
            <a:pPr>
              <a:buFont typeface="Wingdings" pitchFamily="2" charset="2"/>
              <a:buNone/>
            </a:pPr>
            <a:r>
              <a:rPr lang="en-US" altLang="zh-CN" sz="3600">
                <a:hlinkClick r:id="rId3" action="ppaction://hlinksldjump"/>
              </a:rPr>
              <a:t>7.8.2 </a:t>
            </a:r>
            <a:r>
              <a:rPr lang="zh-CN" altLang="zh-CN" sz="3600">
                <a:hlinkClick r:id="rId3" action="ppaction://hlinksldjump"/>
              </a:rPr>
              <a:t>全局变量</a:t>
            </a:r>
            <a:endParaRPr lang="zh-CN" altLang="zh-CN" sz="3600"/>
          </a:p>
        </p:txBody>
      </p:sp>
      <p:pic>
        <p:nvPicPr>
          <p:cNvPr id="156676"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7.8.1 </a:t>
            </a:r>
            <a:r>
              <a:rPr lang="zh-CN" altLang="zh-CN">
                <a:solidFill>
                  <a:srgbClr val="800000"/>
                </a:solidFill>
                <a:effectLst>
                  <a:outerShdw blurRad="38100" dist="38100" dir="2700000" algn="tl">
                    <a:srgbClr val="000000"/>
                  </a:outerShdw>
                </a:effectLst>
                <a:latin typeface="Arial" charset="0"/>
                <a:ea typeface="黑体" pitchFamily="2" charset="-122"/>
              </a:rPr>
              <a:t>局部变量</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58723" name="Rectangle 3"/>
          <p:cNvSpPr>
            <a:spLocks noGrp="1" noChangeArrowheads="1"/>
          </p:cNvSpPr>
          <p:nvPr>
            <p:ph type="body" idx="1"/>
          </p:nvPr>
        </p:nvSpPr>
        <p:spPr>
          <a:xfrm>
            <a:off x="857250" y="1857375"/>
            <a:ext cx="7500938" cy="4071938"/>
          </a:xfrm>
        </p:spPr>
        <p:txBody>
          <a:bodyPr/>
          <a:lstStyle/>
          <a:p>
            <a:r>
              <a:rPr lang="zh-CN" altLang="zh-CN" dirty="0"/>
              <a:t>在一个</a:t>
            </a:r>
            <a:r>
              <a:rPr lang="zh-CN" altLang="zh-CN" dirty="0">
                <a:solidFill>
                  <a:srgbClr val="FF0000"/>
                </a:solidFill>
              </a:rPr>
              <a:t>函数</a:t>
            </a:r>
            <a:r>
              <a:rPr lang="zh-CN" altLang="zh-CN" dirty="0"/>
              <a:t>内部定义的变量只在本函数范围内有效</a:t>
            </a:r>
            <a:endParaRPr lang="en-US" altLang="zh-CN" dirty="0"/>
          </a:p>
          <a:p>
            <a:r>
              <a:rPr lang="zh-CN" altLang="zh-CN" dirty="0"/>
              <a:t>在</a:t>
            </a:r>
            <a:r>
              <a:rPr lang="zh-CN" altLang="zh-CN" dirty="0">
                <a:solidFill>
                  <a:srgbClr val="FF0000"/>
                </a:solidFill>
              </a:rPr>
              <a:t>复合语句</a:t>
            </a:r>
            <a:r>
              <a:rPr lang="zh-CN" altLang="zh-CN" dirty="0"/>
              <a:t>内定义的变量只在本复合语句范围内有效</a:t>
            </a:r>
            <a:endParaRPr lang="en-US" altLang="zh-CN" dirty="0"/>
          </a:p>
          <a:p>
            <a:r>
              <a:rPr lang="zh-CN" altLang="en-US" dirty="0"/>
              <a:t>在</a:t>
            </a:r>
            <a:r>
              <a:rPr lang="zh-CN" altLang="zh-CN" dirty="0"/>
              <a:t>函数内部</a:t>
            </a:r>
            <a:r>
              <a:rPr lang="zh-CN" altLang="en-US" dirty="0"/>
              <a:t>或复合语句内部定义的变量称为</a:t>
            </a:r>
            <a:r>
              <a:rPr lang="zh-CN" altLang="zh-CN" dirty="0"/>
              <a:t>“</a:t>
            </a:r>
            <a:r>
              <a:rPr lang="zh-CN" altLang="zh-CN" dirty="0">
                <a:solidFill>
                  <a:srgbClr val="FF0000"/>
                </a:solidFill>
              </a:rPr>
              <a:t>局部变量</a:t>
            </a:r>
            <a:r>
              <a:rPr lang="zh-CN" altLang="zh-CN" dirty="0"/>
              <a:t>”</a:t>
            </a:r>
          </a:p>
        </p:txBody>
      </p:sp>
      <p:pic>
        <p:nvPicPr>
          <p:cNvPr id="15872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5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9746" name="Rectangle 3"/>
          <p:cNvSpPr>
            <a:spLocks noGrp="1" noChangeArrowheads="1"/>
          </p:cNvSpPr>
          <p:nvPr>
            <p:ph type="body" idx="1"/>
          </p:nvPr>
        </p:nvSpPr>
        <p:spPr>
          <a:xfrm>
            <a:off x="714375" y="571500"/>
            <a:ext cx="6715125" cy="6143625"/>
          </a:xfrm>
        </p:spPr>
        <p:txBody>
          <a:bodyPr/>
          <a:lstStyle/>
          <a:p>
            <a:pPr>
              <a:lnSpc>
                <a:spcPts val="3000"/>
              </a:lnSpc>
              <a:buFont typeface="Wingdings" pitchFamily="2" charset="2"/>
              <a:buNone/>
            </a:pPr>
            <a:r>
              <a:rPr lang="en-US" altLang="zh-CN" sz="2800"/>
              <a:t>float f1( int a)      </a:t>
            </a:r>
            <a:endParaRPr lang="zh-CN" altLang="zh-CN" sz="2800"/>
          </a:p>
          <a:p>
            <a:pPr>
              <a:lnSpc>
                <a:spcPts val="3000"/>
              </a:lnSpc>
              <a:buFont typeface="Wingdings" pitchFamily="2" charset="2"/>
              <a:buNone/>
            </a:pPr>
            <a:r>
              <a:rPr lang="en-US" altLang="zh-CN" sz="2800"/>
              <a:t>{ int b,c;</a:t>
            </a:r>
          </a:p>
          <a:p>
            <a:pPr>
              <a:lnSpc>
                <a:spcPts val="3000"/>
              </a:lnSpc>
              <a:buFont typeface="Wingdings" pitchFamily="2" charset="2"/>
              <a:buNone/>
            </a:pPr>
            <a:r>
              <a:rPr lang="en-US" altLang="zh-CN" sz="2800"/>
              <a:t>   ……</a:t>
            </a:r>
          </a:p>
          <a:p>
            <a:pPr>
              <a:lnSpc>
                <a:spcPts val="3000"/>
              </a:lnSpc>
              <a:buFont typeface="Wingdings" pitchFamily="2" charset="2"/>
              <a:buNone/>
            </a:pPr>
            <a:r>
              <a:rPr lang="en-US" altLang="zh-CN" sz="2800"/>
              <a:t>}</a:t>
            </a:r>
          </a:p>
          <a:p>
            <a:pPr>
              <a:lnSpc>
                <a:spcPts val="3000"/>
              </a:lnSpc>
              <a:buFont typeface="Wingdings" pitchFamily="2" charset="2"/>
              <a:buNone/>
            </a:pPr>
            <a:r>
              <a:rPr lang="en-US" altLang="zh-CN" sz="2800"/>
              <a:t>char f2(int x,int y) </a:t>
            </a:r>
            <a:endParaRPr lang="zh-CN" altLang="zh-CN" sz="2800"/>
          </a:p>
          <a:p>
            <a:pPr>
              <a:lnSpc>
                <a:spcPts val="3000"/>
              </a:lnSpc>
              <a:buFont typeface="Wingdings" pitchFamily="2" charset="2"/>
              <a:buNone/>
            </a:pPr>
            <a:r>
              <a:rPr lang="en-US" altLang="zh-CN" sz="2800"/>
              <a:t>{ int i,j;</a:t>
            </a:r>
          </a:p>
          <a:p>
            <a:pPr>
              <a:lnSpc>
                <a:spcPts val="3000"/>
              </a:lnSpc>
              <a:buFont typeface="Wingdings" pitchFamily="2" charset="2"/>
              <a:buNone/>
            </a:pPr>
            <a:r>
              <a:rPr lang="en-US" altLang="zh-CN" sz="2800"/>
              <a:t>   ……</a:t>
            </a:r>
          </a:p>
          <a:p>
            <a:pPr>
              <a:lnSpc>
                <a:spcPts val="3000"/>
              </a:lnSpc>
              <a:buFont typeface="Wingdings" pitchFamily="2" charset="2"/>
              <a:buNone/>
            </a:pPr>
            <a:r>
              <a:rPr lang="en-US" altLang="zh-CN" sz="2800"/>
              <a:t>}</a:t>
            </a:r>
          </a:p>
          <a:p>
            <a:pPr>
              <a:lnSpc>
                <a:spcPts val="3000"/>
              </a:lnSpc>
              <a:buFont typeface="Wingdings" pitchFamily="2" charset="2"/>
              <a:buNone/>
            </a:pPr>
            <a:r>
              <a:rPr lang="en-US" altLang="zh-CN" sz="2800"/>
              <a:t>int main( ) </a:t>
            </a:r>
            <a:endParaRPr lang="zh-CN" altLang="zh-CN" sz="2800"/>
          </a:p>
          <a:p>
            <a:pPr>
              <a:lnSpc>
                <a:spcPts val="3000"/>
              </a:lnSpc>
              <a:buFont typeface="Wingdings" pitchFamily="2" charset="2"/>
              <a:buNone/>
            </a:pPr>
            <a:r>
              <a:rPr lang="en-US" altLang="zh-CN" sz="2800"/>
              <a:t>{ int m,n;   </a:t>
            </a:r>
            <a:endParaRPr lang="zh-CN" altLang="zh-CN" sz="2800"/>
          </a:p>
          <a:p>
            <a:pPr>
              <a:lnSpc>
                <a:spcPts val="3000"/>
              </a:lnSpc>
              <a:buFont typeface="Wingdings" pitchFamily="2" charset="2"/>
              <a:buNone/>
            </a:pPr>
            <a:r>
              <a:rPr lang="en-US" altLang="zh-CN" sz="2800"/>
              <a:t>   ……                </a:t>
            </a:r>
            <a:endParaRPr lang="zh-CN" altLang="zh-CN" sz="2800"/>
          </a:p>
          <a:p>
            <a:pPr>
              <a:lnSpc>
                <a:spcPts val="3000"/>
              </a:lnSpc>
              <a:buFont typeface="Wingdings" pitchFamily="2" charset="2"/>
              <a:buNone/>
            </a:pPr>
            <a:r>
              <a:rPr lang="en-US" altLang="zh-CN" sz="2800"/>
              <a:t>   return 0; </a:t>
            </a:r>
            <a:endParaRPr lang="zh-CN" altLang="zh-CN" sz="2800"/>
          </a:p>
          <a:p>
            <a:pPr>
              <a:lnSpc>
                <a:spcPts val="3000"/>
              </a:lnSpc>
              <a:buFont typeface="Wingdings" pitchFamily="2" charset="2"/>
              <a:buNone/>
            </a:pPr>
            <a:r>
              <a:rPr lang="en-US" altLang="zh-CN" sz="2800"/>
              <a:t>}</a:t>
            </a:r>
            <a:endParaRPr lang="zh-CN" altLang="zh-CN" sz="2800"/>
          </a:p>
        </p:txBody>
      </p:sp>
      <p:sp>
        <p:nvSpPr>
          <p:cNvPr id="5" name="矩形 4"/>
          <p:cNvSpPr>
            <a:spLocks noChangeArrowheads="1"/>
          </p:cNvSpPr>
          <p:nvPr/>
        </p:nvSpPr>
        <p:spPr bwMode="auto">
          <a:xfrm>
            <a:off x="642938" y="500063"/>
            <a:ext cx="3429000" cy="192881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6" name="圆角矩形标注 5"/>
          <p:cNvSpPr>
            <a:spLocks noChangeArrowheads="1"/>
          </p:cNvSpPr>
          <p:nvPr/>
        </p:nvSpPr>
        <p:spPr bwMode="auto">
          <a:xfrm>
            <a:off x="4714875" y="571500"/>
            <a:ext cx="2571750" cy="1214438"/>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a:t>
            </a:r>
            <a:r>
              <a:rPr lang="zh-CN" altLang="zh-CN" sz="2800">
                <a:solidFill>
                  <a:srgbClr val="0000CC"/>
                </a:solidFill>
                <a:latin typeface="Arial" pitchFamily="34" charset="0"/>
              </a:rPr>
              <a:t>、</a:t>
            </a:r>
            <a:r>
              <a:rPr lang="en-US" altLang="zh-CN" sz="2800">
                <a:solidFill>
                  <a:srgbClr val="0000CC"/>
                </a:solidFill>
                <a:latin typeface="Arial" pitchFamily="34" charset="0"/>
              </a:rPr>
              <a:t>b</a:t>
            </a:r>
            <a:r>
              <a:rPr lang="zh-CN" altLang="zh-CN" sz="2800">
                <a:solidFill>
                  <a:srgbClr val="0000CC"/>
                </a:solidFill>
                <a:latin typeface="Arial" pitchFamily="34" charset="0"/>
              </a:rPr>
              <a:t>、</a:t>
            </a:r>
            <a:r>
              <a:rPr lang="en-US" altLang="zh-CN" sz="2800">
                <a:solidFill>
                  <a:srgbClr val="0000CC"/>
                </a:solidFill>
                <a:latin typeface="Arial" pitchFamily="34" charset="0"/>
              </a:rPr>
              <a:t>c</a:t>
            </a:r>
            <a:r>
              <a:rPr lang="zh-CN" altLang="en-US" sz="2800">
                <a:solidFill>
                  <a:srgbClr val="0000CC"/>
                </a:solidFill>
                <a:latin typeface="Arial" pitchFamily="34" charset="0"/>
              </a:rPr>
              <a:t>仅在此函数内</a:t>
            </a:r>
            <a:r>
              <a:rPr lang="zh-CN" altLang="zh-CN" sz="2800">
                <a:solidFill>
                  <a:srgbClr val="0000CC"/>
                </a:solidFill>
                <a:latin typeface="Arial" pitchFamily="34" charset="0"/>
              </a:rPr>
              <a:t>有效</a:t>
            </a:r>
            <a:endParaRPr lang="zh-CN" altLang="en-US" sz="2800">
              <a:solidFill>
                <a:srgbClr val="0000CC"/>
              </a:solidFill>
              <a:latin typeface="Arial" pitchFamily="34" charset="0"/>
            </a:endParaRPr>
          </a:p>
        </p:txBody>
      </p:sp>
      <p:sp>
        <p:nvSpPr>
          <p:cNvPr id="10" name="矩形 9"/>
          <p:cNvSpPr>
            <a:spLocks noChangeArrowheads="1"/>
          </p:cNvSpPr>
          <p:nvPr/>
        </p:nvSpPr>
        <p:spPr bwMode="auto">
          <a:xfrm>
            <a:off x="714375" y="2357438"/>
            <a:ext cx="3929063" cy="2000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 name="圆角矩形标注 10"/>
          <p:cNvSpPr>
            <a:spLocks noChangeArrowheads="1"/>
          </p:cNvSpPr>
          <p:nvPr/>
        </p:nvSpPr>
        <p:spPr bwMode="auto">
          <a:xfrm>
            <a:off x="5143500" y="2857500"/>
            <a:ext cx="2786063" cy="1214438"/>
          </a:xfrm>
          <a:prstGeom prst="wedgeRoundRectCallout">
            <a:avLst>
              <a:gd name="adj1" fmla="val -75500"/>
              <a:gd name="adj2" fmla="val 2370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x</a:t>
            </a:r>
            <a:r>
              <a:rPr lang="zh-CN" altLang="zh-CN" sz="2800">
                <a:solidFill>
                  <a:srgbClr val="0000CC"/>
                </a:solidFill>
                <a:latin typeface="Arial" pitchFamily="34" charset="0"/>
              </a:rPr>
              <a:t>、</a:t>
            </a:r>
            <a:r>
              <a:rPr lang="en-US" altLang="zh-CN" sz="2800">
                <a:solidFill>
                  <a:srgbClr val="0000CC"/>
                </a:solidFill>
                <a:latin typeface="Arial" pitchFamily="34" charset="0"/>
              </a:rPr>
              <a:t>y</a:t>
            </a:r>
            <a:r>
              <a:rPr lang="zh-CN" altLang="zh-CN" sz="2800">
                <a:solidFill>
                  <a:srgbClr val="0000CC"/>
                </a:solidFill>
                <a:latin typeface="Arial" pitchFamily="34" charset="0"/>
              </a:rPr>
              <a:t>、</a:t>
            </a:r>
            <a:r>
              <a:rPr lang="en-US" altLang="zh-CN" sz="2800">
                <a:solidFill>
                  <a:srgbClr val="0000CC"/>
                </a:solidFill>
                <a:latin typeface="Arial" pitchFamily="34" charset="0"/>
              </a:rPr>
              <a:t>i</a:t>
            </a:r>
            <a:r>
              <a:rPr lang="zh-CN" altLang="zh-CN" sz="2800">
                <a:solidFill>
                  <a:srgbClr val="0000CC"/>
                </a:solidFill>
                <a:latin typeface="Arial" pitchFamily="34" charset="0"/>
              </a:rPr>
              <a:t>、</a:t>
            </a:r>
            <a:r>
              <a:rPr lang="en-US" altLang="zh-CN" sz="2800">
                <a:solidFill>
                  <a:srgbClr val="0000CC"/>
                </a:solidFill>
                <a:latin typeface="Arial" pitchFamily="34" charset="0"/>
              </a:rPr>
              <a:t>j</a:t>
            </a:r>
            <a:r>
              <a:rPr lang="zh-CN" altLang="en-US" sz="2800">
                <a:solidFill>
                  <a:srgbClr val="0000CC"/>
                </a:solidFill>
                <a:latin typeface="Arial" pitchFamily="34" charset="0"/>
              </a:rPr>
              <a:t>仅在此函数内</a:t>
            </a:r>
            <a:r>
              <a:rPr lang="zh-CN" altLang="zh-CN" sz="2800">
                <a:solidFill>
                  <a:srgbClr val="0000CC"/>
                </a:solidFill>
                <a:latin typeface="Arial" pitchFamily="34" charset="0"/>
              </a:rPr>
              <a:t>有效</a:t>
            </a:r>
            <a:endParaRPr lang="zh-CN" altLang="en-US" sz="2800">
              <a:solidFill>
                <a:srgbClr val="0000CC"/>
              </a:solidFill>
              <a:latin typeface="Arial" pitchFamily="34" charset="0"/>
            </a:endParaRPr>
          </a:p>
        </p:txBody>
      </p:sp>
      <p:sp>
        <p:nvSpPr>
          <p:cNvPr id="12" name="矩形 11"/>
          <p:cNvSpPr>
            <a:spLocks noChangeArrowheads="1"/>
          </p:cNvSpPr>
          <p:nvPr/>
        </p:nvSpPr>
        <p:spPr bwMode="auto">
          <a:xfrm>
            <a:off x="642938" y="4286250"/>
            <a:ext cx="3929062" cy="2357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3" name="圆角矩形标注 12"/>
          <p:cNvSpPr>
            <a:spLocks noChangeArrowheads="1"/>
          </p:cNvSpPr>
          <p:nvPr/>
        </p:nvSpPr>
        <p:spPr bwMode="auto">
          <a:xfrm>
            <a:off x="5072063" y="4868863"/>
            <a:ext cx="2524125" cy="1214437"/>
          </a:xfrm>
          <a:prstGeom prst="wedgeRoundRectCallout">
            <a:avLst>
              <a:gd name="adj1" fmla="val -73083"/>
              <a:gd name="adj2" fmla="val 23727"/>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m</a:t>
            </a:r>
            <a:r>
              <a:rPr lang="zh-CN" altLang="zh-CN" sz="2800">
                <a:solidFill>
                  <a:srgbClr val="0000CC"/>
                </a:solidFill>
                <a:latin typeface="Arial" pitchFamily="34" charset="0"/>
              </a:rPr>
              <a:t>、</a:t>
            </a:r>
            <a:r>
              <a:rPr lang="en-US" altLang="zh-CN" sz="2800">
                <a:solidFill>
                  <a:srgbClr val="0000CC"/>
                </a:solidFill>
                <a:latin typeface="Arial" pitchFamily="34" charset="0"/>
              </a:rPr>
              <a:t>n</a:t>
            </a:r>
            <a:r>
              <a:rPr lang="zh-CN" altLang="en-US" sz="2800">
                <a:solidFill>
                  <a:srgbClr val="0000CC"/>
                </a:solidFill>
                <a:latin typeface="Arial" pitchFamily="34" charset="0"/>
              </a:rPr>
              <a:t>仅在此函数内</a:t>
            </a:r>
            <a:r>
              <a:rPr lang="zh-CN" altLang="zh-CN" sz="2800">
                <a:solidFill>
                  <a:srgbClr val="0000CC"/>
                </a:solidFill>
                <a:latin typeface="Arial" pitchFamily="34" charset="0"/>
              </a:rPr>
              <a:t>有效</a:t>
            </a:r>
            <a:endParaRPr lang="zh-CN" altLang="en-US" sz="2800">
              <a:solidFill>
                <a:srgbClr val="0000CC"/>
              </a:solidFill>
              <a:latin typeface="Arial" pitchFamily="34" charset="0"/>
            </a:endParaRPr>
          </a:p>
        </p:txBody>
      </p:sp>
      <p:pic>
        <p:nvPicPr>
          <p:cNvPr id="159753"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P spid="13" grpId="0" animBg="1"/>
    </p:bldLst>
  </p:timing>
</p:sld>
</file>

<file path=ppt/slides/slide15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60770" name="Rectangle 3"/>
          <p:cNvSpPr>
            <a:spLocks noGrp="1" noChangeArrowheads="1"/>
          </p:cNvSpPr>
          <p:nvPr>
            <p:ph type="body" idx="1"/>
          </p:nvPr>
        </p:nvSpPr>
        <p:spPr>
          <a:xfrm>
            <a:off x="714375" y="571500"/>
            <a:ext cx="6715125" cy="6143625"/>
          </a:xfrm>
        </p:spPr>
        <p:txBody>
          <a:bodyPr/>
          <a:lstStyle/>
          <a:p>
            <a:pPr>
              <a:lnSpc>
                <a:spcPts val="3000"/>
              </a:lnSpc>
              <a:buFont typeface="Wingdings" pitchFamily="2" charset="2"/>
              <a:buNone/>
            </a:pPr>
            <a:r>
              <a:rPr lang="en-US" altLang="zh-CN" sz="2800"/>
              <a:t>float f1( int a)      </a:t>
            </a:r>
            <a:endParaRPr lang="zh-CN" altLang="zh-CN" sz="2800"/>
          </a:p>
          <a:p>
            <a:pPr>
              <a:lnSpc>
                <a:spcPts val="3000"/>
              </a:lnSpc>
              <a:buFont typeface="Wingdings" pitchFamily="2" charset="2"/>
              <a:buNone/>
            </a:pPr>
            <a:r>
              <a:rPr lang="en-US" altLang="zh-CN" sz="2800"/>
              <a:t>{ int b,c;</a:t>
            </a:r>
          </a:p>
          <a:p>
            <a:pPr>
              <a:lnSpc>
                <a:spcPts val="3000"/>
              </a:lnSpc>
              <a:buFont typeface="Wingdings" pitchFamily="2" charset="2"/>
              <a:buNone/>
            </a:pPr>
            <a:r>
              <a:rPr lang="en-US" altLang="zh-CN" sz="2800"/>
              <a:t>   ……</a:t>
            </a:r>
          </a:p>
          <a:p>
            <a:pPr>
              <a:lnSpc>
                <a:spcPts val="3000"/>
              </a:lnSpc>
              <a:buFont typeface="Wingdings" pitchFamily="2" charset="2"/>
              <a:buNone/>
            </a:pPr>
            <a:r>
              <a:rPr lang="en-US" altLang="zh-CN" sz="2800"/>
              <a:t>}</a:t>
            </a:r>
          </a:p>
          <a:p>
            <a:pPr>
              <a:lnSpc>
                <a:spcPts val="3000"/>
              </a:lnSpc>
              <a:buFont typeface="Wingdings" pitchFamily="2" charset="2"/>
              <a:buNone/>
            </a:pPr>
            <a:r>
              <a:rPr lang="en-US" altLang="zh-CN" sz="2800"/>
              <a:t>char f2(int x,int y) </a:t>
            </a:r>
            <a:r>
              <a:rPr lang="zh-CN" altLang="zh-CN" sz="2800"/>
              <a:t></a:t>
            </a:r>
          </a:p>
          <a:p>
            <a:pPr>
              <a:lnSpc>
                <a:spcPts val="3000"/>
              </a:lnSpc>
              <a:buFont typeface="Wingdings" pitchFamily="2" charset="2"/>
              <a:buNone/>
            </a:pPr>
            <a:r>
              <a:rPr lang="en-US" altLang="zh-CN" sz="2800"/>
              <a:t>{ int i,j;</a:t>
            </a:r>
          </a:p>
          <a:p>
            <a:pPr>
              <a:lnSpc>
                <a:spcPts val="3000"/>
              </a:lnSpc>
              <a:buFont typeface="Wingdings" pitchFamily="2" charset="2"/>
              <a:buNone/>
            </a:pPr>
            <a:r>
              <a:rPr lang="en-US" altLang="zh-CN" sz="2800"/>
              <a:t>   ……</a:t>
            </a:r>
          </a:p>
          <a:p>
            <a:pPr>
              <a:lnSpc>
                <a:spcPts val="3000"/>
              </a:lnSpc>
              <a:buFont typeface="Wingdings" pitchFamily="2" charset="2"/>
              <a:buNone/>
            </a:pPr>
            <a:r>
              <a:rPr lang="en-US" altLang="zh-CN" sz="2800"/>
              <a:t>}</a:t>
            </a:r>
          </a:p>
          <a:p>
            <a:pPr>
              <a:lnSpc>
                <a:spcPts val="3000"/>
              </a:lnSpc>
              <a:buFont typeface="Wingdings" pitchFamily="2" charset="2"/>
              <a:buNone/>
            </a:pPr>
            <a:r>
              <a:rPr lang="en-US" altLang="zh-CN" sz="2800"/>
              <a:t>int main( ) </a:t>
            </a:r>
            <a:r>
              <a:rPr lang="zh-CN" altLang="zh-CN" sz="2800"/>
              <a:t></a:t>
            </a:r>
          </a:p>
          <a:p>
            <a:pPr>
              <a:lnSpc>
                <a:spcPts val="3000"/>
              </a:lnSpc>
              <a:buFont typeface="Wingdings" pitchFamily="2" charset="2"/>
              <a:buNone/>
            </a:pPr>
            <a:r>
              <a:rPr lang="en-US" altLang="zh-CN" sz="2800"/>
              <a:t>{ int </a:t>
            </a:r>
            <a:r>
              <a:rPr lang="en-US" altLang="zh-CN" sz="2800">
                <a:solidFill>
                  <a:srgbClr val="FF0000"/>
                </a:solidFill>
              </a:rPr>
              <a:t>a</a:t>
            </a:r>
            <a:r>
              <a:rPr lang="en-US" altLang="zh-CN" sz="2800"/>
              <a:t>,</a:t>
            </a:r>
            <a:r>
              <a:rPr lang="en-US" altLang="zh-CN" sz="2800">
                <a:solidFill>
                  <a:srgbClr val="FF0000"/>
                </a:solidFill>
              </a:rPr>
              <a:t>b</a:t>
            </a:r>
            <a:r>
              <a:rPr lang="en-US" altLang="zh-CN" sz="2800"/>
              <a:t>;   </a:t>
            </a:r>
            <a:endParaRPr lang="zh-CN" altLang="zh-CN" sz="2800"/>
          </a:p>
          <a:p>
            <a:pPr>
              <a:lnSpc>
                <a:spcPts val="3000"/>
              </a:lnSpc>
              <a:buFont typeface="Wingdings" pitchFamily="2" charset="2"/>
              <a:buNone/>
            </a:pPr>
            <a:r>
              <a:rPr lang="en-US" altLang="zh-CN" sz="2800"/>
              <a:t>   ……                </a:t>
            </a:r>
            <a:endParaRPr lang="zh-CN" altLang="zh-CN" sz="2800"/>
          </a:p>
          <a:p>
            <a:pPr>
              <a:lnSpc>
                <a:spcPts val="3000"/>
              </a:lnSpc>
              <a:buFont typeface="Wingdings" pitchFamily="2" charset="2"/>
              <a:buNone/>
            </a:pPr>
            <a:r>
              <a:rPr lang="en-US" altLang="zh-CN" sz="2800"/>
              <a:t>   return 0; </a:t>
            </a:r>
            <a:endParaRPr lang="zh-CN" altLang="zh-CN" sz="2800"/>
          </a:p>
          <a:p>
            <a:pPr>
              <a:lnSpc>
                <a:spcPts val="3000"/>
              </a:lnSpc>
              <a:buFont typeface="Wingdings" pitchFamily="2" charset="2"/>
              <a:buNone/>
            </a:pPr>
            <a:r>
              <a:rPr lang="en-US" altLang="zh-CN" sz="2800"/>
              <a:t>}</a:t>
            </a:r>
            <a:endParaRPr lang="zh-CN" altLang="zh-CN" sz="2800"/>
          </a:p>
        </p:txBody>
      </p:sp>
      <p:sp>
        <p:nvSpPr>
          <p:cNvPr id="12" name="矩形 11"/>
          <p:cNvSpPr>
            <a:spLocks noChangeArrowheads="1"/>
          </p:cNvSpPr>
          <p:nvPr/>
        </p:nvSpPr>
        <p:spPr bwMode="auto">
          <a:xfrm>
            <a:off x="1714500" y="4786313"/>
            <a:ext cx="1000125"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3" name="圆角矩形标注 12"/>
          <p:cNvSpPr>
            <a:spLocks noChangeArrowheads="1"/>
          </p:cNvSpPr>
          <p:nvPr/>
        </p:nvSpPr>
        <p:spPr bwMode="auto">
          <a:xfrm>
            <a:off x="5857875" y="2214563"/>
            <a:ext cx="2286000" cy="1214437"/>
          </a:xfrm>
          <a:prstGeom prst="wedgeRoundRectCallout">
            <a:avLst>
              <a:gd name="adj1" fmla="val -75500"/>
              <a:gd name="adj2" fmla="val 2370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0000CC"/>
                </a:solidFill>
                <a:latin typeface="Arial" pitchFamily="34" charset="0"/>
              </a:rPr>
              <a:t>类似于不同班同名学生</a:t>
            </a:r>
          </a:p>
        </p:txBody>
      </p:sp>
      <p:sp>
        <p:nvSpPr>
          <p:cNvPr id="9" name="任意多边形 8"/>
          <p:cNvSpPr>
            <a:spLocks/>
          </p:cNvSpPr>
          <p:nvPr/>
        </p:nvSpPr>
        <p:spPr bwMode="auto">
          <a:xfrm>
            <a:off x="3071813" y="1214438"/>
            <a:ext cx="2087562" cy="4084637"/>
          </a:xfrm>
          <a:custGeom>
            <a:avLst/>
            <a:gdLst>
              <a:gd name="T0" fmla="*/ 2147483647 w 1144043"/>
              <a:gd name="T1" fmla="*/ 0 h 4045907"/>
              <a:gd name="T2" fmla="*/ 2147483647 w 1144043"/>
              <a:gd name="T3" fmla="*/ 2761775 h 4045907"/>
              <a:gd name="T4" fmla="*/ 0 w 1144043"/>
              <a:gd name="T5" fmla="*/ 4848103 h 4045907"/>
              <a:gd name="T6" fmla="*/ 0 60000 65536"/>
              <a:gd name="T7" fmla="*/ 0 60000 65536"/>
              <a:gd name="T8" fmla="*/ 0 60000 65536"/>
              <a:gd name="T9" fmla="*/ 0 w 1144043"/>
              <a:gd name="T10" fmla="*/ 0 h 4045907"/>
              <a:gd name="T11" fmla="*/ 1144043 w 1144043"/>
              <a:gd name="T12" fmla="*/ 4045907 h 4045907"/>
            </a:gdLst>
            <a:ahLst/>
            <a:cxnLst>
              <a:cxn ang="T6">
                <a:pos x="T0" y="T1"/>
              </a:cxn>
              <a:cxn ang="T7">
                <a:pos x="T2" y="T3"/>
              </a:cxn>
              <a:cxn ang="T8">
                <a:pos x="T4" y="T5"/>
              </a:cxn>
            </a:cxnLst>
            <a:rect l="T9" t="T10" r="T11" b="T12"/>
            <a:pathLst>
              <a:path w="1144043" h="4045907">
                <a:moveTo>
                  <a:pt x="400833" y="0"/>
                </a:moveTo>
                <a:cubicBezTo>
                  <a:pt x="772438" y="815235"/>
                  <a:pt x="1144043" y="1630471"/>
                  <a:pt x="1077238" y="2304789"/>
                </a:cubicBezTo>
                <a:cubicBezTo>
                  <a:pt x="1010433" y="2979107"/>
                  <a:pt x="505216" y="3512507"/>
                  <a:pt x="0" y="4045907"/>
                </a:cubicBezTo>
              </a:path>
            </a:pathLst>
          </a:custGeom>
          <a:solidFill>
            <a:schemeClr val="accent1"/>
          </a:solidFill>
          <a:ln w="38100" algn="ctr">
            <a:solidFill>
              <a:srgbClr val="FF0000"/>
            </a:solidFill>
            <a:miter lim="800000"/>
            <a:headEnd type="arrow" w="med" len="med"/>
            <a:tailEnd type="arrow" w="med" len="med"/>
          </a:ln>
        </p:spPr>
        <p:txBody>
          <a:bodyPr wrap="none"/>
          <a:lstStyle/>
          <a:p>
            <a:endParaRPr lang="zh-CN" altLang="en-US"/>
          </a:p>
        </p:txBody>
      </p:sp>
      <p:sp>
        <p:nvSpPr>
          <p:cNvPr id="14" name="圆角矩形标注 13"/>
          <p:cNvSpPr>
            <a:spLocks noChangeArrowheads="1"/>
          </p:cNvSpPr>
          <p:nvPr/>
        </p:nvSpPr>
        <p:spPr bwMode="auto">
          <a:xfrm>
            <a:off x="3786188" y="4143375"/>
            <a:ext cx="2714625" cy="1214438"/>
          </a:xfrm>
          <a:prstGeom prst="wedgeRoundRectCallout">
            <a:avLst>
              <a:gd name="adj1" fmla="val -75500"/>
              <a:gd name="adj2" fmla="val 2370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FF0000"/>
                </a:solidFill>
                <a:latin typeface="Arial" pitchFamily="34" charset="0"/>
              </a:rPr>
              <a:t>a</a:t>
            </a:r>
            <a:r>
              <a:rPr lang="zh-CN" altLang="zh-CN" sz="2800">
                <a:solidFill>
                  <a:srgbClr val="0000CC"/>
                </a:solidFill>
                <a:latin typeface="Arial" pitchFamily="34" charset="0"/>
              </a:rPr>
              <a:t>、</a:t>
            </a:r>
            <a:r>
              <a:rPr lang="en-US" altLang="zh-CN" sz="2800">
                <a:solidFill>
                  <a:srgbClr val="FF0000"/>
                </a:solidFill>
                <a:latin typeface="Arial" pitchFamily="34" charset="0"/>
              </a:rPr>
              <a:t>b</a:t>
            </a:r>
            <a:r>
              <a:rPr lang="zh-CN" altLang="en-US" sz="2800">
                <a:solidFill>
                  <a:srgbClr val="0000CC"/>
                </a:solidFill>
                <a:latin typeface="Arial" pitchFamily="34" charset="0"/>
              </a:rPr>
              <a:t>也仅在此函数内</a:t>
            </a:r>
            <a:r>
              <a:rPr lang="zh-CN" altLang="zh-CN" sz="2800">
                <a:solidFill>
                  <a:srgbClr val="0000CC"/>
                </a:solidFill>
                <a:latin typeface="Arial" pitchFamily="34" charset="0"/>
              </a:rPr>
              <a:t>有效</a:t>
            </a:r>
            <a:endParaRPr lang="zh-CN" altLang="en-US" sz="2800">
              <a:solidFill>
                <a:srgbClr val="0000CC"/>
              </a:solidFill>
              <a:latin typeface="Arial" pitchFamily="34" charset="0"/>
            </a:endParaRPr>
          </a:p>
        </p:txBody>
      </p:sp>
      <p:pic>
        <p:nvPicPr>
          <p:cNvPr id="160775"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9" grpId="0" animBg="1"/>
      <p:bldP spid="14" grpId="0" animBg="1"/>
    </p:bldLst>
  </p:timing>
</p:sld>
</file>

<file path=ppt/slides/slide1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1794" name="内容占位符 2"/>
          <p:cNvSpPr>
            <a:spLocks noGrp="1"/>
          </p:cNvSpPr>
          <p:nvPr>
            <p:ph idx="1"/>
          </p:nvPr>
        </p:nvSpPr>
        <p:spPr>
          <a:xfrm>
            <a:off x="968375" y="1019175"/>
            <a:ext cx="3675063" cy="5267325"/>
          </a:xfrm>
        </p:spPr>
        <p:txBody>
          <a:bodyPr/>
          <a:lstStyle/>
          <a:p>
            <a:pPr>
              <a:lnSpc>
                <a:spcPct val="100000"/>
              </a:lnSpc>
              <a:buFont typeface="Wingdings" pitchFamily="2" charset="2"/>
              <a:buNone/>
            </a:pPr>
            <a:r>
              <a:rPr lang="en-US" altLang="zh-CN" sz="2800"/>
              <a:t>int main ( )</a:t>
            </a:r>
            <a:endParaRPr lang="zh-CN" altLang="zh-CN" sz="2800"/>
          </a:p>
          <a:p>
            <a:pPr>
              <a:lnSpc>
                <a:spcPct val="100000"/>
              </a:lnSpc>
              <a:buFont typeface="Wingdings" pitchFamily="2" charset="2"/>
              <a:buNone/>
            </a:pPr>
            <a:r>
              <a:rPr lang="en-US" altLang="zh-CN" sz="2800"/>
              <a:t>{ int </a:t>
            </a:r>
            <a:r>
              <a:rPr lang="en-US" altLang="zh-CN" sz="2800">
                <a:solidFill>
                  <a:srgbClr val="0000CC"/>
                </a:solidFill>
              </a:rPr>
              <a:t>a</a:t>
            </a:r>
            <a:r>
              <a:rPr lang="en-US" altLang="zh-CN" sz="2800"/>
              <a:t>,</a:t>
            </a:r>
            <a:r>
              <a:rPr lang="en-US" altLang="zh-CN" sz="2800">
                <a:solidFill>
                  <a:srgbClr val="0000CC"/>
                </a:solidFill>
              </a:rPr>
              <a:t>b</a:t>
            </a:r>
            <a:r>
              <a:rPr lang="en-US" altLang="zh-CN" sz="2800"/>
              <a:t>; </a:t>
            </a:r>
          </a:p>
          <a:p>
            <a:pPr>
              <a:lnSpc>
                <a:spcPct val="100000"/>
              </a:lnSpc>
              <a:buFont typeface="Wingdings" pitchFamily="2" charset="2"/>
              <a:buNone/>
            </a:pPr>
            <a:r>
              <a:rPr lang="en-US" altLang="zh-CN" sz="2800"/>
              <a:t>     ……                             </a:t>
            </a:r>
            <a:endParaRPr lang="zh-CN" altLang="zh-CN" sz="2800"/>
          </a:p>
          <a:p>
            <a:pPr>
              <a:lnSpc>
                <a:spcPct val="100000"/>
              </a:lnSpc>
              <a:buFont typeface="Wingdings" pitchFamily="2" charset="2"/>
              <a:buNone/>
            </a:pPr>
            <a:r>
              <a:rPr lang="en-US" altLang="zh-CN" sz="2800"/>
              <a:t>   { int </a:t>
            </a:r>
            <a:r>
              <a:rPr lang="en-US" altLang="zh-CN" sz="2800">
                <a:solidFill>
                  <a:srgbClr val="9D138D"/>
                </a:solidFill>
              </a:rPr>
              <a:t>c</a:t>
            </a:r>
            <a:r>
              <a:rPr lang="en-US" altLang="zh-CN" sz="2800"/>
              <a:t>;        </a:t>
            </a:r>
            <a:endParaRPr lang="zh-CN" altLang="zh-CN" sz="2800"/>
          </a:p>
          <a:p>
            <a:pPr>
              <a:lnSpc>
                <a:spcPct val="100000"/>
              </a:lnSpc>
              <a:buFont typeface="Wingdings" pitchFamily="2" charset="2"/>
              <a:buNone/>
            </a:pPr>
            <a:r>
              <a:rPr lang="en-US" altLang="zh-CN" sz="2800"/>
              <a:t>      </a:t>
            </a:r>
            <a:r>
              <a:rPr lang="en-US" altLang="zh-CN" sz="2800">
                <a:solidFill>
                  <a:srgbClr val="9D138D"/>
                </a:solidFill>
              </a:rPr>
              <a:t>c</a:t>
            </a:r>
            <a:r>
              <a:rPr lang="en-US" altLang="zh-CN" sz="2800"/>
              <a:t>=</a:t>
            </a:r>
            <a:r>
              <a:rPr lang="en-US" altLang="zh-CN" sz="2800">
                <a:solidFill>
                  <a:srgbClr val="0000CC"/>
                </a:solidFill>
              </a:rPr>
              <a:t>a</a:t>
            </a:r>
            <a:r>
              <a:rPr lang="en-US" altLang="zh-CN" sz="2800"/>
              <a:t>+</a:t>
            </a:r>
            <a:r>
              <a:rPr lang="en-US" altLang="zh-CN" sz="2800">
                <a:solidFill>
                  <a:srgbClr val="0000CC"/>
                </a:solidFill>
              </a:rPr>
              <a:t>b</a:t>
            </a:r>
            <a:r>
              <a:rPr lang="en-US" altLang="zh-CN" sz="2800"/>
              <a:t>;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                                                                          </a:t>
            </a:r>
            <a:endParaRPr lang="zh-CN" altLang="zh-CN" sz="2800"/>
          </a:p>
          <a:p>
            <a:pPr>
              <a:lnSpc>
                <a:spcPct val="100000"/>
              </a:lnSpc>
              <a:buFont typeface="Wingdings" pitchFamily="2" charset="2"/>
              <a:buNone/>
            </a:pPr>
            <a:r>
              <a:rPr lang="en-US" altLang="zh-CN" sz="2800"/>
              <a:t>    ……                              </a:t>
            </a:r>
            <a:endParaRPr lang="zh-CN" altLang="zh-CN" sz="2800"/>
          </a:p>
          <a:p>
            <a:pPr>
              <a:lnSpc>
                <a:spcPct val="100000"/>
              </a:lnSpc>
              <a:buFont typeface="Wingdings" pitchFamily="2" charset="2"/>
              <a:buNone/>
            </a:pPr>
            <a:r>
              <a:rPr lang="en-US" altLang="zh-CN" sz="2800"/>
              <a:t>} </a:t>
            </a:r>
            <a:endParaRPr lang="zh-CN" altLang="en-US" sz="2800"/>
          </a:p>
        </p:txBody>
      </p:sp>
      <p:sp>
        <p:nvSpPr>
          <p:cNvPr id="4" name="矩形 3"/>
          <p:cNvSpPr>
            <a:spLocks noChangeArrowheads="1"/>
          </p:cNvSpPr>
          <p:nvPr/>
        </p:nvSpPr>
        <p:spPr bwMode="auto">
          <a:xfrm>
            <a:off x="1285875" y="2571750"/>
            <a:ext cx="2286000" cy="2143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5" name="圆角矩形标注 4"/>
          <p:cNvSpPr>
            <a:spLocks noChangeArrowheads="1"/>
          </p:cNvSpPr>
          <p:nvPr/>
        </p:nvSpPr>
        <p:spPr bwMode="auto">
          <a:xfrm>
            <a:off x="4071938" y="2643188"/>
            <a:ext cx="2357437" cy="1214437"/>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c</a:t>
            </a:r>
            <a:r>
              <a:rPr lang="zh-CN" altLang="en-US" sz="2800">
                <a:solidFill>
                  <a:srgbClr val="0000CC"/>
                </a:solidFill>
                <a:latin typeface="Arial" pitchFamily="34" charset="0"/>
              </a:rPr>
              <a:t>仅在此复合语句内</a:t>
            </a:r>
            <a:r>
              <a:rPr lang="zh-CN" altLang="zh-CN" sz="2800">
                <a:solidFill>
                  <a:srgbClr val="0000CC"/>
                </a:solidFill>
                <a:latin typeface="Arial" pitchFamily="34" charset="0"/>
              </a:rPr>
              <a:t>有效</a:t>
            </a:r>
            <a:endParaRPr lang="zh-CN" altLang="en-US" sz="2800">
              <a:solidFill>
                <a:srgbClr val="0000CC"/>
              </a:solidFill>
              <a:latin typeface="Arial" pitchFamily="34" charset="0"/>
            </a:endParaRPr>
          </a:p>
        </p:txBody>
      </p:sp>
      <p:sp>
        <p:nvSpPr>
          <p:cNvPr id="6" name="矩形 5"/>
          <p:cNvSpPr>
            <a:spLocks noChangeArrowheads="1"/>
          </p:cNvSpPr>
          <p:nvPr/>
        </p:nvSpPr>
        <p:spPr bwMode="auto">
          <a:xfrm>
            <a:off x="857250" y="928688"/>
            <a:ext cx="2928938" cy="48577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 name="圆角矩形标注 6"/>
          <p:cNvSpPr>
            <a:spLocks noChangeArrowheads="1"/>
          </p:cNvSpPr>
          <p:nvPr/>
        </p:nvSpPr>
        <p:spPr bwMode="auto">
          <a:xfrm>
            <a:off x="4143375" y="1214438"/>
            <a:ext cx="2714625" cy="1214437"/>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a:t>
            </a:r>
            <a:r>
              <a:rPr lang="zh-CN" altLang="en-US" sz="2800">
                <a:solidFill>
                  <a:srgbClr val="0000CC"/>
                </a:solidFill>
                <a:latin typeface="Arial" pitchFamily="34" charset="0"/>
              </a:rPr>
              <a:t>、</a:t>
            </a:r>
            <a:r>
              <a:rPr lang="en-US" altLang="zh-CN" sz="2800">
                <a:solidFill>
                  <a:srgbClr val="0000CC"/>
                </a:solidFill>
                <a:latin typeface="Arial" pitchFamily="34" charset="0"/>
              </a:rPr>
              <a:t>b</a:t>
            </a:r>
            <a:r>
              <a:rPr lang="zh-CN" altLang="en-US" sz="2800">
                <a:solidFill>
                  <a:srgbClr val="0000CC"/>
                </a:solidFill>
                <a:latin typeface="Arial" pitchFamily="34" charset="0"/>
              </a:rPr>
              <a:t>仅在</a:t>
            </a:r>
            <a:r>
              <a:rPr lang="en-US" altLang="zh-CN" sz="2800">
                <a:solidFill>
                  <a:srgbClr val="0000CC"/>
                </a:solidFill>
                <a:latin typeface="Arial" pitchFamily="34" charset="0"/>
              </a:rPr>
              <a:t>main</a:t>
            </a:r>
            <a:r>
              <a:rPr lang="zh-CN" altLang="en-US" sz="2800">
                <a:solidFill>
                  <a:srgbClr val="0000CC"/>
                </a:solidFill>
                <a:latin typeface="Arial" pitchFamily="34" charset="0"/>
              </a:rPr>
              <a:t>函数内</a:t>
            </a:r>
            <a:r>
              <a:rPr lang="zh-CN" altLang="zh-CN" sz="2800">
                <a:solidFill>
                  <a:srgbClr val="0000CC"/>
                </a:solidFill>
                <a:latin typeface="Arial" pitchFamily="34" charset="0"/>
              </a:rPr>
              <a:t>有效</a:t>
            </a:r>
            <a:endParaRPr lang="zh-CN" altLang="en-US" sz="2800">
              <a:solidFill>
                <a:srgbClr val="0000CC"/>
              </a:solidFill>
              <a:latin typeface="Arial" pitchFamily="34" charset="0"/>
            </a:endParaRPr>
          </a:p>
        </p:txBody>
      </p:sp>
      <p:pic>
        <p:nvPicPr>
          <p:cNvPr id="161799"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7.8.2</a:t>
            </a:r>
            <a:r>
              <a:rPr lang="zh-CN" altLang="zh-CN">
                <a:solidFill>
                  <a:srgbClr val="800000"/>
                </a:solidFill>
                <a:effectLst>
                  <a:outerShdw blurRad="38100" dist="38100" dir="2700000" algn="tl">
                    <a:srgbClr val="000000"/>
                  </a:outerShdw>
                </a:effectLst>
                <a:latin typeface="Arial" charset="0"/>
                <a:ea typeface="黑体" pitchFamily="2" charset="-122"/>
              </a:rPr>
              <a:t>全局变量</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53603" name="Rectangle 3"/>
          <p:cNvSpPr>
            <a:spLocks noGrp="1" noChangeArrowheads="1"/>
          </p:cNvSpPr>
          <p:nvPr>
            <p:ph type="body" idx="1"/>
          </p:nvPr>
        </p:nvSpPr>
        <p:spPr>
          <a:xfrm>
            <a:off x="571500" y="1714500"/>
            <a:ext cx="8001000" cy="4429125"/>
          </a:xfrm>
        </p:spPr>
        <p:txBody>
          <a:bodyPr/>
          <a:lstStyle/>
          <a:p>
            <a:r>
              <a:rPr lang="zh-CN" altLang="zh-CN" dirty="0"/>
              <a:t>在函数内定义的变量是局部变量</a:t>
            </a:r>
            <a:r>
              <a:rPr lang="zh-CN" altLang="en-US" dirty="0"/>
              <a:t>，</a:t>
            </a:r>
            <a:r>
              <a:rPr lang="zh-CN" altLang="zh-CN" dirty="0"/>
              <a:t>而在函数之外定义的变量称为</a:t>
            </a:r>
            <a:r>
              <a:rPr lang="zh-CN" altLang="zh-CN" dirty="0">
                <a:solidFill>
                  <a:srgbClr val="C00000"/>
                </a:solidFill>
              </a:rPr>
              <a:t>外部变量</a:t>
            </a:r>
            <a:endParaRPr lang="en-US" altLang="zh-CN" dirty="0">
              <a:solidFill>
                <a:srgbClr val="C00000"/>
              </a:solidFill>
            </a:endParaRPr>
          </a:p>
          <a:p>
            <a:r>
              <a:rPr lang="zh-CN" altLang="zh-CN" dirty="0"/>
              <a:t>外部变量是</a:t>
            </a:r>
            <a:r>
              <a:rPr lang="zh-CN" altLang="zh-CN" dirty="0">
                <a:solidFill>
                  <a:srgbClr val="FF0000"/>
                </a:solidFill>
              </a:rPr>
              <a:t>全局变量</a:t>
            </a:r>
            <a:r>
              <a:rPr lang="en-US" altLang="zh-CN" dirty="0"/>
              <a:t>(</a:t>
            </a:r>
            <a:r>
              <a:rPr lang="zh-CN" altLang="zh-CN" dirty="0"/>
              <a:t>也称全程变量</a:t>
            </a:r>
            <a:r>
              <a:rPr lang="en-US" altLang="zh-CN" dirty="0"/>
              <a:t>)</a:t>
            </a:r>
          </a:p>
          <a:p>
            <a:r>
              <a:rPr lang="zh-CN" altLang="zh-CN" dirty="0"/>
              <a:t>全局变量可以为</a:t>
            </a:r>
            <a:r>
              <a:rPr lang="zh-CN" altLang="zh-CN" dirty="0">
                <a:solidFill>
                  <a:srgbClr val="FF0000"/>
                </a:solidFill>
              </a:rPr>
              <a:t>本文件</a:t>
            </a:r>
            <a:r>
              <a:rPr lang="zh-CN" altLang="zh-CN" dirty="0"/>
              <a:t>中其他函数所共用</a:t>
            </a:r>
            <a:endParaRPr lang="en-US" altLang="zh-CN" dirty="0"/>
          </a:p>
          <a:p>
            <a:r>
              <a:rPr lang="zh-CN" altLang="zh-CN" dirty="0"/>
              <a:t>有效范围为从定义变量的位置开始到本源文件结束</a:t>
            </a:r>
          </a:p>
        </p:txBody>
      </p:sp>
      <p:pic>
        <p:nvPicPr>
          <p:cNvPr id="1628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7" dur="500"/>
                                        <p:tgtEl>
                                          <p:spTgt spid="153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12" dur="500"/>
                                        <p:tgtEl>
                                          <p:spTgt spid="153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42" name="内容占位符 2"/>
          <p:cNvSpPr>
            <a:spLocks noGrp="1"/>
          </p:cNvSpPr>
          <p:nvPr>
            <p:ph idx="1"/>
          </p:nvPr>
        </p:nvSpPr>
        <p:spPr>
          <a:xfrm>
            <a:off x="825500" y="714375"/>
            <a:ext cx="5032375" cy="5929313"/>
          </a:xfrm>
        </p:spPr>
        <p:txBody>
          <a:bodyPr/>
          <a:lstStyle/>
          <a:p>
            <a:pPr>
              <a:lnSpc>
                <a:spcPct val="100000"/>
              </a:lnSpc>
              <a:buFont typeface="Wingdings" pitchFamily="2" charset="2"/>
              <a:buNone/>
            </a:pPr>
            <a:r>
              <a:rPr lang="en-US" altLang="zh-CN" sz="2800">
                <a:solidFill>
                  <a:srgbClr val="00B050"/>
                </a:solidFill>
              </a:rPr>
              <a:t>int p=1,q=5</a:t>
            </a:r>
          </a:p>
          <a:p>
            <a:pPr>
              <a:lnSpc>
                <a:spcPct val="100000"/>
              </a:lnSpc>
              <a:buFont typeface="Wingdings" pitchFamily="2" charset="2"/>
              <a:buNone/>
            </a:pPr>
            <a:r>
              <a:rPr lang="en-US" altLang="zh-CN" sz="2800"/>
              <a:t>float f1(int a)</a:t>
            </a:r>
          </a:p>
          <a:p>
            <a:pPr>
              <a:lnSpc>
                <a:spcPct val="100000"/>
              </a:lnSpc>
              <a:buFont typeface="Wingdings" pitchFamily="2" charset="2"/>
              <a:buNone/>
            </a:pPr>
            <a:r>
              <a:rPr lang="en-US" altLang="zh-CN" sz="2800"/>
              <a:t>{  int b,c;   ……  }</a:t>
            </a:r>
          </a:p>
          <a:p>
            <a:pPr>
              <a:lnSpc>
                <a:spcPct val="100000"/>
              </a:lnSpc>
              <a:buFont typeface="Wingdings" pitchFamily="2" charset="2"/>
              <a:buNone/>
            </a:pPr>
            <a:r>
              <a:rPr lang="en-US" altLang="zh-CN" sz="2800">
                <a:solidFill>
                  <a:srgbClr val="00B050"/>
                </a:solidFill>
              </a:rPr>
              <a:t>char c1,c2;</a:t>
            </a:r>
          </a:p>
          <a:p>
            <a:pPr>
              <a:lnSpc>
                <a:spcPct val="100000"/>
              </a:lnSpc>
              <a:buFont typeface="Wingdings" pitchFamily="2" charset="2"/>
              <a:buNone/>
            </a:pPr>
            <a:r>
              <a:rPr lang="en-US" altLang="zh-CN" sz="2800"/>
              <a:t>char f2 (int x, int y)</a:t>
            </a:r>
          </a:p>
          <a:p>
            <a:pPr>
              <a:lnSpc>
                <a:spcPct val="100000"/>
              </a:lnSpc>
              <a:buFont typeface="Wingdings" pitchFamily="2" charset="2"/>
              <a:buNone/>
            </a:pPr>
            <a:r>
              <a:rPr lang="en-US" altLang="zh-CN" sz="2800"/>
              <a:t>{  int i,j;   ……  }</a:t>
            </a:r>
          </a:p>
          <a:p>
            <a:pPr>
              <a:lnSpc>
                <a:spcPct val="100000"/>
              </a:lnSpc>
              <a:buFont typeface="Wingdings" pitchFamily="2" charset="2"/>
              <a:buNone/>
            </a:pPr>
            <a:r>
              <a:rPr lang="en-US" altLang="zh-CN" sz="2800"/>
              <a:t>int main ( )</a:t>
            </a:r>
          </a:p>
          <a:p>
            <a:pPr>
              <a:lnSpc>
                <a:spcPct val="100000"/>
              </a:lnSpc>
              <a:buFont typeface="Wingdings" pitchFamily="2" charset="2"/>
              <a:buNone/>
            </a:pPr>
            <a:r>
              <a:rPr lang="en-US" altLang="zh-CN" sz="2800"/>
              <a:t>{  int m,n;</a:t>
            </a:r>
          </a:p>
          <a:p>
            <a:pPr>
              <a:lnSpc>
                <a:spcPct val="100000"/>
              </a:lnSpc>
              <a:buFont typeface="Wingdings" pitchFamily="2" charset="2"/>
              <a:buNone/>
            </a:pPr>
            <a:r>
              <a:rPr lang="en-US" altLang="zh-CN" sz="2800"/>
              <a:t>    ……</a:t>
            </a:r>
          </a:p>
          <a:p>
            <a:pPr>
              <a:lnSpc>
                <a:spcPct val="100000"/>
              </a:lnSpc>
              <a:buFont typeface="Wingdings" pitchFamily="2" charset="2"/>
              <a:buNone/>
            </a:pPr>
            <a:r>
              <a:rPr lang="en-US" altLang="zh-CN" sz="2800"/>
              <a:t>    return 0;</a:t>
            </a:r>
          </a:p>
          <a:p>
            <a:pPr>
              <a:lnSpc>
                <a:spcPct val="100000"/>
              </a:lnSpc>
              <a:buFont typeface="Wingdings" pitchFamily="2" charset="2"/>
              <a:buNone/>
            </a:pPr>
            <a:r>
              <a:rPr lang="en-US" altLang="zh-CN" sz="2800"/>
              <a:t>}</a:t>
            </a:r>
            <a:endParaRPr lang="zh-CN" altLang="en-US" sz="2800"/>
          </a:p>
        </p:txBody>
      </p:sp>
      <p:sp>
        <p:nvSpPr>
          <p:cNvPr id="4" name="矩形 3"/>
          <p:cNvSpPr>
            <a:spLocks noChangeArrowheads="1"/>
          </p:cNvSpPr>
          <p:nvPr/>
        </p:nvSpPr>
        <p:spPr bwMode="auto">
          <a:xfrm>
            <a:off x="785813" y="642938"/>
            <a:ext cx="300037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5" name="圆角矩形标注 4"/>
          <p:cNvSpPr>
            <a:spLocks noChangeArrowheads="1"/>
          </p:cNvSpPr>
          <p:nvPr/>
        </p:nvSpPr>
        <p:spPr bwMode="auto">
          <a:xfrm>
            <a:off x="4857750" y="1500188"/>
            <a:ext cx="2786063" cy="1214437"/>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p</a:t>
            </a:r>
            <a:r>
              <a:rPr lang="zh-CN" altLang="en-US" sz="2800">
                <a:solidFill>
                  <a:srgbClr val="0000CC"/>
                </a:solidFill>
                <a:latin typeface="Arial" pitchFamily="34" charset="0"/>
              </a:rPr>
              <a:t>、</a:t>
            </a:r>
            <a:r>
              <a:rPr lang="en-US" altLang="zh-CN" sz="2800">
                <a:solidFill>
                  <a:srgbClr val="0000CC"/>
                </a:solidFill>
                <a:latin typeface="Arial" pitchFamily="34" charset="0"/>
              </a:rPr>
              <a:t>q</a:t>
            </a:r>
            <a:r>
              <a:rPr lang="zh-CN" altLang="en-US" sz="2800">
                <a:solidFill>
                  <a:srgbClr val="0000CC"/>
                </a:solidFill>
                <a:latin typeface="Arial" pitchFamily="34" charset="0"/>
              </a:rPr>
              <a:t>、</a:t>
            </a:r>
            <a:r>
              <a:rPr lang="en-US" altLang="zh-CN" sz="2800">
                <a:solidFill>
                  <a:srgbClr val="0000CC"/>
                </a:solidFill>
                <a:latin typeface="Arial" pitchFamily="34" charset="0"/>
              </a:rPr>
              <a:t>c1</a:t>
            </a:r>
            <a:r>
              <a:rPr lang="zh-CN" altLang="en-US" sz="2800">
                <a:solidFill>
                  <a:srgbClr val="0000CC"/>
                </a:solidFill>
                <a:latin typeface="Arial" pitchFamily="34" charset="0"/>
              </a:rPr>
              <a:t>、</a:t>
            </a:r>
            <a:r>
              <a:rPr lang="en-US" altLang="zh-CN" sz="2800">
                <a:solidFill>
                  <a:srgbClr val="0000CC"/>
                </a:solidFill>
                <a:latin typeface="Arial" pitchFamily="34" charset="0"/>
              </a:rPr>
              <a:t>c2</a:t>
            </a:r>
            <a:r>
              <a:rPr lang="zh-CN" altLang="en-US" sz="2800">
                <a:solidFill>
                  <a:srgbClr val="0000CC"/>
                </a:solidFill>
                <a:latin typeface="Arial" pitchFamily="34" charset="0"/>
              </a:rPr>
              <a:t>为</a:t>
            </a:r>
            <a:r>
              <a:rPr lang="zh-CN" altLang="zh-CN" sz="2800">
                <a:solidFill>
                  <a:srgbClr val="0000CC"/>
                </a:solidFill>
                <a:latin typeface="Arial" pitchFamily="34" charset="0"/>
              </a:rPr>
              <a:t>全局变量</a:t>
            </a:r>
            <a:endParaRPr lang="zh-CN" altLang="en-US" sz="2800">
              <a:solidFill>
                <a:srgbClr val="0000CC"/>
              </a:solidFill>
              <a:latin typeface="Arial" pitchFamily="34" charset="0"/>
            </a:endParaRPr>
          </a:p>
        </p:txBody>
      </p:sp>
      <p:sp>
        <p:nvSpPr>
          <p:cNvPr id="6" name="矩形 5"/>
          <p:cNvSpPr>
            <a:spLocks noChangeArrowheads="1"/>
          </p:cNvSpPr>
          <p:nvPr/>
        </p:nvSpPr>
        <p:spPr bwMode="auto">
          <a:xfrm>
            <a:off x="857250" y="2214563"/>
            <a:ext cx="300037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16384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4866" name="内容占位符 2"/>
          <p:cNvSpPr>
            <a:spLocks noGrp="1"/>
          </p:cNvSpPr>
          <p:nvPr>
            <p:ph idx="1"/>
          </p:nvPr>
        </p:nvSpPr>
        <p:spPr>
          <a:xfrm>
            <a:off x="825500" y="714375"/>
            <a:ext cx="5032375" cy="5929313"/>
          </a:xfrm>
        </p:spPr>
        <p:txBody>
          <a:bodyPr/>
          <a:lstStyle/>
          <a:p>
            <a:pPr>
              <a:lnSpc>
                <a:spcPct val="100000"/>
              </a:lnSpc>
              <a:buFont typeface="Wingdings" pitchFamily="2" charset="2"/>
              <a:buNone/>
            </a:pPr>
            <a:r>
              <a:rPr lang="en-US" altLang="zh-CN" sz="2800">
                <a:solidFill>
                  <a:srgbClr val="00B050"/>
                </a:solidFill>
              </a:rPr>
              <a:t>int p=1,q=5;</a:t>
            </a:r>
          </a:p>
          <a:p>
            <a:pPr>
              <a:lnSpc>
                <a:spcPct val="100000"/>
              </a:lnSpc>
              <a:buFont typeface="Wingdings" pitchFamily="2" charset="2"/>
              <a:buNone/>
            </a:pPr>
            <a:r>
              <a:rPr lang="en-US" altLang="zh-CN" sz="2800"/>
              <a:t>float f1(int a)</a:t>
            </a:r>
          </a:p>
          <a:p>
            <a:pPr>
              <a:lnSpc>
                <a:spcPct val="100000"/>
              </a:lnSpc>
              <a:buFont typeface="Wingdings" pitchFamily="2" charset="2"/>
              <a:buNone/>
            </a:pPr>
            <a:r>
              <a:rPr lang="en-US" altLang="zh-CN" sz="2800"/>
              <a:t>{  int b,c;   ……  }</a:t>
            </a:r>
          </a:p>
          <a:p>
            <a:pPr>
              <a:lnSpc>
                <a:spcPct val="100000"/>
              </a:lnSpc>
              <a:buFont typeface="Wingdings" pitchFamily="2" charset="2"/>
              <a:buNone/>
            </a:pPr>
            <a:r>
              <a:rPr lang="en-US" altLang="zh-CN" sz="2800">
                <a:solidFill>
                  <a:srgbClr val="00B050"/>
                </a:solidFill>
              </a:rPr>
              <a:t>char c1,c2;</a:t>
            </a:r>
          </a:p>
          <a:p>
            <a:pPr>
              <a:lnSpc>
                <a:spcPct val="100000"/>
              </a:lnSpc>
              <a:buFont typeface="Wingdings" pitchFamily="2" charset="2"/>
              <a:buNone/>
            </a:pPr>
            <a:r>
              <a:rPr lang="en-US" altLang="zh-CN" sz="2800"/>
              <a:t>char f2 (int x, int y)</a:t>
            </a:r>
          </a:p>
          <a:p>
            <a:pPr>
              <a:lnSpc>
                <a:spcPct val="100000"/>
              </a:lnSpc>
              <a:buFont typeface="Wingdings" pitchFamily="2" charset="2"/>
              <a:buNone/>
            </a:pPr>
            <a:r>
              <a:rPr lang="en-US" altLang="zh-CN" sz="2800"/>
              <a:t>{  int i,j;   ……  }</a:t>
            </a:r>
          </a:p>
          <a:p>
            <a:pPr>
              <a:lnSpc>
                <a:spcPct val="100000"/>
              </a:lnSpc>
              <a:buFont typeface="Wingdings" pitchFamily="2" charset="2"/>
              <a:buNone/>
            </a:pPr>
            <a:r>
              <a:rPr lang="en-US" altLang="zh-CN" sz="2800"/>
              <a:t>int main ( )</a:t>
            </a:r>
          </a:p>
          <a:p>
            <a:pPr>
              <a:lnSpc>
                <a:spcPct val="100000"/>
              </a:lnSpc>
              <a:buFont typeface="Wingdings" pitchFamily="2" charset="2"/>
              <a:buNone/>
            </a:pPr>
            <a:r>
              <a:rPr lang="en-US" altLang="zh-CN" sz="2800"/>
              <a:t>{  int m,n;</a:t>
            </a:r>
          </a:p>
          <a:p>
            <a:pPr>
              <a:lnSpc>
                <a:spcPct val="100000"/>
              </a:lnSpc>
              <a:buFont typeface="Wingdings" pitchFamily="2" charset="2"/>
              <a:buNone/>
            </a:pPr>
            <a:r>
              <a:rPr lang="en-US" altLang="zh-CN" sz="2800"/>
              <a:t>    ……</a:t>
            </a:r>
          </a:p>
          <a:p>
            <a:pPr>
              <a:lnSpc>
                <a:spcPct val="100000"/>
              </a:lnSpc>
              <a:buFont typeface="Wingdings" pitchFamily="2" charset="2"/>
              <a:buNone/>
            </a:pPr>
            <a:r>
              <a:rPr lang="en-US" altLang="zh-CN" sz="2800"/>
              <a:t>    return 0;</a:t>
            </a:r>
          </a:p>
          <a:p>
            <a:pPr>
              <a:lnSpc>
                <a:spcPct val="100000"/>
              </a:lnSpc>
              <a:buFont typeface="Wingdings" pitchFamily="2" charset="2"/>
              <a:buNone/>
            </a:pPr>
            <a:r>
              <a:rPr lang="en-US" altLang="zh-CN" sz="2800"/>
              <a:t>}</a:t>
            </a:r>
            <a:endParaRPr lang="zh-CN" altLang="en-US" sz="2800"/>
          </a:p>
        </p:txBody>
      </p:sp>
      <p:sp>
        <p:nvSpPr>
          <p:cNvPr id="4" name="矩形 3"/>
          <p:cNvSpPr>
            <a:spLocks noChangeArrowheads="1"/>
          </p:cNvSpPr>
          <p:nvPr/>
        </p:nvSpPr>
        <p:spPr bwMode="auto">
          <a:xfrm>
            <a:off x="785813" y="642938"/>
            <a:ext cx="4286250" cy="592931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5" name="圆角矩形标注 4"/>
          <p:cNvSpPr>
            <a:spLocks noChangeArrowheads="1"/>
          </p:cNvSpPr>
          <p:nvPr/>
        </p:nvSpPr>
        <p:spPr bwMode="auto">
          <a:xfrm>
            <a:off x="5500688" y="3000375"/>
            <a:ext cx="3071812" cy="785813"/>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p</a:t>
            </a:r>
            <a:r>
              <a:rPr lang="zh-CN" altLang="en-US" sz="2800">
                <a:solidFill>
                  <a:srgbClr val="0000CC"/>
                </a:solidFill>
                <a:latin typeface="Arial" pitchFamily="34" charset="0"/>
              </a:rPr>
              <a:t>、</a:t>
            </a:r>
            <a:r>
              <a:rPr lang="en-US" altLang="zh-CN" sz="2800">
                <a:solidFill>
                  <a:srgbClr val="0000CC"/>
                </a:solidFill>
                <a:latin typeface="Arial" pitchFamily="34" charset="0"/>
              </a:rPr>
              <a:t>q</a:t>
            </a:r>
            <a:r>
              <a:rPr lang="zh-CN" altLang="en-US" sz="2800">
                <a:solidFill>
                  <a:srgbClr val="0000CC"/>
                </a:solidFill>
                <a:latin typeface="Arial" pitchFamily="34" charset="0"/>
              </a:rPr>
              <a:t>的有效范围</a:t>
            </a:r>
          </a:p>
        </p:txBody>
      </p:sp>
      <p:sp>
        <p:nvSpPr>
          <p:cNvPr id="7" name="矩形 6"/>
          <p:cNvSpPr>
            <a:spLocks noChangeArrowheads="1"/>
          </p:cNvSpPr>
          <p:nvPr/>
        </p:nvSpPr>
        <p:spPr bwMode="auto">
          <a:xfrm>
            <a:off x="785813" y="2286000"/>
            <a:ext cx="4286250" cy="4286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8" name="圆角矩形标注 7"/>
          <p:cNvSpPr>
            <a:spLocks noChangeArrowheads="1"/>
          </p:cNvSpPr>
          <p:nvPr/>
        </p:nvSpPr>
        <p:spPr bwMode="auto">
          <a:xfrm>
            <a:off x="5500688" y="3857625"/>
            <a:ext cx="3357562" cy="785813"/>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c1</a:t>
            </a:r>
            <a:r>
              <a:rPr lang="zh-CN" altLang="en-US" sz="2800">
                <a:solidFill>
                  <a:srgbClr val="0000CC"/>
                </a:solidFill>
                <a:latin typeface="Arial" pitchFamily="34" charset="0"/>
              </a:rPr>
              <a:t>、</a:t>
            </a:r>
            <a:r>
              <a:rPr lang="en-US" altLang="zh-CN" sz="2800">
                <a:solidFill>
                  <a:srgbClr val="0000CC"/>
                </a:solidFill>
                <a:latin typeface="Arial" pitchFamily="34" charset="0"/>
              </a:rPr>
              <a:t>c2</a:t>
            </a:r>
            <a:r>
              <a:rPr lang="zh-CN" altLang="en-US" sz="2800">
                <a:solidFill>
                  <a:srgbClr val="0000CC"/>
                </a:solidFill>
                <a:latin typeface="Arial" pitchFamily="34" charset="0"/>
              </a:rPr>
              <a:t>的有效范围</a:t>
            </a:r>
          </a:p>
        </p:txBody>
      </p:sp>
      <p:pic>
        <p:nvPicPr>
          <p:cNvPr id="164871"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143000"/>
            <a:ext cx="7961313" cy="4714875"/>
          </a:xfrm>
        </p:spPr>
        <p:txBody>
          <a:bodyPr/>
          <a:lstStyle/>
          <a:p>
            <a:pPr>
              <a:buFont typeface="Wingdings" pitchFamily="2" charset="2"/>
              <a:buNone/>
            </a:pPr>
            <a:r>
              <a:rPr lang="en-US" altLang="zh-CN" dirty="0"/>
              <a:t>  </a:t>
            </a:r>
            <a:r>
              <a:rPr lang="zh-CN" altLang="zh-CN" dirty="0"/>
              <a:t>例</a:t>
            </a:r>
            <a:r>
              <a:rPr lang="en-US" altLang="zh-CN" dirty="0"/>
              <a:t>7.14 </a:t>
            </a:r>
            <a:r>
              <a:rPr lang="zh-CN" altLang="zh-CN" dirty="0"/>
              <a:t>有一个一维数组，内放</a:t>
            </a:r>
            <a:r>
              <a:rPr lang="en-US" altLang="zh-CN" dirty="0"/>
              <a:t>10</a:t>
            </a:r>
            <a:r>
              <a:rPr lang="zh-CN" altLang="zh-CN" dirty="0"/>
              <a:t>个学生成绩，写一个函数，当主函数调用此函数后，能求出平均分、最高分和最低分。</a:t>
            </a:r>
            <a:endParaRPr lang="en-US" altLang="zh-CN" dirty="0"/>
          </a:p>
          <a:p>
            <a:r>
              <a:rPr lang="zh-CN" altLang="zh-CN" dirty="0"/>
              <a:t>解题思路：调用一个函数可以得到一个函数返回值，现在希望通过函数调用能得到</a:t>
            </a:r>
            <a:r>
              <a:rPr lang="en-US" altLang="zh-CN" dirty="0"/>
              <a:t>3</a:t>
            </a:r>
            <a:r>
              <a:rPr lang="zh-CN" altLang="zh-CN" dirty="0"/>
              <a:t>个结果。可以利用全局变量来达到此目的。</a:t>
            </a:r>
            <a:endParaRPr lang="zh-CN" altLang="en-US" dirty="0"/>
          </a:p>
        </p:txBody>
      </p:sp>
      <p:pic>
        <p:nvPicPr>
          <p:cNvPr id="165891"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500063" y="857250"/>
            <a:ext cx="8153400" cy="4643438"/>
          </a:xfrm>
        </p:spPr>
        <p:txBody>
          <a:bodyPr/>
          <a:lstStyle/>
          <a:p>
            <a:r>
              <a:rPr lang="zh-CN" altLang="zh-CN"/>
              <a:t>说明：</a:t>
            </a:r>
          </a:p>
          <a:p>
            <a:pPr lvl="1">
              <a:buFont typeface="Wingdings" pitchFamily="2" charset="2"/>
              <a:buNone/>
            </a:pPr>
            <a:r>
              <a:rPr lang="en-US" altLang="zh-CN"/>
              <a:t>  (4) </a:t>
            </a:r>
            <a:r>
              <a:rPr lang="zh-CN" altLang="zh-CN"/>
              <a:t>所有函数都是</a:t>
            </a:r>
            <a:r>
              <a:rPr lang="zh-CN" altLang="zh-CN">
                <a:solidFill>
                  <a:srgbClr val="FF0000"/>
                </a:solidFill>
              </a:rPr>
              <a:t>平行</a:t>
            </a:r>
            <a:r>
              <a:rPr lang="zh-CN" altLang="zh-CN"/>
              <a:t>的，即在定义函数时是分别进行的，是互相独立的。一个函数并不从属于另一个函数，即函数不能嵌套定义。函数间可以互相调用，但不能调用</a:t>
            </a:r>
            <a:r>
              <a:rPr lang="en-US" altLang="zh-CN"/>
              <a:t>main</a:t>
            </a:r>
            <a:r>
              <a:rPr lang="zh-CN" altLang="zh-CN"/>
              <a:t>函数。</a:t>
            </a:r>
            <a:r>
              <a:rPr lang="en-US" altLang="zh-CN"/>
              <a:t>main</a:t>
            </a:r>
            <a:r>
              <a:rPr lang="zh-CN" altLang="zh-CN"/>
              <a:t>函数是被操作系统调用的。</a:t>
            </a:r>
          </a:p>
        </p:txBody>
      </p:sp>
      <p:pic>
        <p:nvPicPr>
          <p:cNvPr id="1843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4" name="内容占位符 2"/>
          <p:cNvSpPr>
            <a:spLocks noGrp="1"/>
          </p:cNvSpPr>
          <p:nvPr>
            <p:ph idx="1"/>
          </p:nvPr>
        </p:nvSpPr>
        <p:spPr>
          <a:xfrm>
            <a:off x="428625" y="642938"/>
            <a:ext cx="8429625" cy="6072187"/>
          </a:xfrm>
        </p:spPr>
        <p:txBody>
          <a:bodyPr/>
          <a:lstStyle/>
          <a:p>
            <a:pPr>
              <a:lnSpc>
                <a:spcPts val="2900"/>
              </a:lnSpc>
              <a:buFont typeface="Wingdings" pitchFamily="2" charset="2"/>
              <a:buNone/>
            </a:pPr>
            <a:r>
              <a:rPr lang="en-US" altLang="zh-CN" sz="2800"/>
              <a:t>#include &lt;stdio.h&gt;</a:t>
            </a:r>
            <a:endParaRPr lang="zh-CN" altLang="zh-CN" sz="2800"/>
          </a:p>
          <a:p>
            <a:pPr>
              <a:lnSpc>
                <a:spcPts val="2900"/>
              </a:lnSpc>
              <a:buFont typeface="Wingdings" pitchFamily="2" charset="2"/>
              <a:buNone/>
            </a:pPr>
            <a:r>
              <a:rPr lang="en-US" altLang="zh-CN" sz="2800"/>
              <a:t>float </a:t>
            </a:r>
            <a:r>
              <a:rPr lang="en-US" altLang="zh-CN" sz="2800">
                <a:solidFill>
                  <a:srgbClr val="9D138D"/>
                </a:solidFill>
              </a:rPr>
              <a:t>Max</a:t>
            </a:r>
            <a:r>
              <a:rPr lang="en-US" altLang="zh-CN" sz="2800"/>
              <a:t>=0,</a:t>
            </a:r>
            <a:r>
              <a:rPr lang="en-US" altLang="zh-CN" sz="2800">
                <a:solidFill>
                  <a:srgbClr val="9D138D"/>
                </a:solidFill>
              </a:rPr>
              <a:t>Min</a:t>
            </a:r>
            <a:r>
              <a:rPr lang="en-US" altLang="zh-CN" sz="2800"/>
              <a:t>=0;                                       </a:t>
            </a:r>
            <a:endParaRPr lang="zh-CN" altLang="zh-CN" sz="2800"/>
          </a:p>
          <a:p>
            <a:pPr>
              <a:lnSpc>
                <a:spcPts val="2900"/>
              </a:lnSpc>
              <a:buFont typeface="Wingdings" pitchFamily="2" charset="2"/>
              <a:buNone/>
            </a:pPr>
            <a:r>
              <a:rPr lang="en-US" altLang="zh-CN" sz="2800"/>
              <a:t>int main()</a:t>
            </a:r>
            <a:endParaRPr lang="zh-CN" altLang="zh-CN" sz="2800"/>
          </a:p>
          <a:p>
            <a:pPr>
              <a:lnSpc>
                <a:spcPts val="2900"/>
              </a:lnSpc>
              <a:buFont typeface="Wingdings" pitchFamily="2" charset="2"/>
              <a:buNone/>
            </a:pPr>
            <a:r>
              <a:rPr lang="en-US" altLang="zh-CN" sz="2800"/>
              <a:t>{ float average(float array[ ],int n);</a:t>
            </a:r>
            <a:endParaRPr lang="zh-CN" altLang="zh-CN" sz="2800"/>
          </a:p>
          <a:p>
            <a:pPr>
              <a:lnSpc>
                <a:spcPts val="2900"/>
              </a:lnSpc>
              <a:buFont typeface="Wingdings" pitchFamily="2" charset="2"/>
              <a:buNone/>
            </a:pPr>
            <a:r>
              <a:rPr lang="en-US" altLang="zh-CN" sz="2800"/>
              <a:t>   float ave,score[10];  int i;</a:t>
            </a:r>
            <a:endParaRPr lang="zh-CN" altLang="zh-CN" sz="2800"/>
          </a:p>
          <a:p>
            <a:pPr>
              <a:lnSpc>
                <a:spcPts val="2900"/>
              </a:lnSpc>
              <a:buFont typeface="Wingdings" pitchFamily="2" charset="2"/>
              <a:buNone/>
            </a:pPr>
            <a:r>
              <a:rPr lang="en-US" altLang="zh-CN" sz="2800"/>
              <a:t>   printf("Please enter 10 scores:\n");</a:t>
            </a:r>
            <a:endParaRPr lang="zh-CN" altLang="zh-CN" sz="2800"/>
          </a:p>
          <a:p>
            <a:pPr>
              <a:lnSpc>
                <a:spcPts val="2900"/>
              </a:lnSpc>
              <a:buFont typeface="Wingdings" pitchFamily="2" charset="2"/>
              <a:buNone/>
            </a:pPr>
            <a:r>
              <a:rPr lang="en-US" altLang="zh-CN" sz="2800"/>
              <a:t>   for(i=0;i&lt;10;i++)</a:t>
            </a:r>
            <a:endParaRPr lang="zh-CN" altLang="zh-CN" sz="2800"/>
          </a:p>
          <a:p>
            <a:pPr>
              <a:lnSpc>
                <a:spcPts val="2900"/>
              </a:lnSpc>
              <a:buFont typeface="Wingdings" pitchFamily="2" charset="2"/>
              <a:buNone/>
            </a:pPr>
            <a:r>
              <a:rPr lang="en-US" altLang="zh-CN" sz="2800"/>
              <a:t>       scanf("%f",&amp;score[i]);</a:t>
            </a:r>
            <a:endParaRPr lang="zh-CN" altLang="zh-CN" sz="2800"/>
          </a:p>
          <a:p>
            <a:pPr>
              <a:lnSpc>
                <a:spcPts val="2900"/>
              </a:lnSpc>
              <a:buFont typeface="Wingdings" pitchFamily="2" charset="2"/>
              <a:buNone/>
            </a:pPr>
            <a:r>
              <a:rPr lang="en-US" altLang="zh-CN" sz="2800"/>
              <a:t>   ave=average(score,10);</a:t>
            </a:r>
            <a:endParaRPr lang="zh-CN" altLang="zh-CN" sz="2800"/>
          </a:p>
          <a:p>
            <a:pPr>
              <a:lnSpc>
                <a:spcPts val="2900"/>
              </a:lnSpc>
              <a:buFont typeface="Wingdings" pitchFamily="2" charset="2"/>
              <a:buNone/>
            </a:pPr>
            <a:r>
              <a:rPr lang="en-US" altLang="zh-CN" sz="2800"/>
              <a:t>   printf("max=%6.2f\nmin=%6.2f\n</a:t>
            </a:r>
          </a:p>
          <a:p>
            <a:pPr>
              <a:lnSpc>
                <a:spcPts val="2900"/>
              </a:lnSpc>
              <a:buFont typeface="Wingdings" pitchFamily="2" charset="2"/>
              <a:buNone/>
            </a:pPr>
            <a:r>
              <a:rPr lang="en-US" altLang="zh-CN" sz="2800"/>
              <a:t>         average=%6.2f\n",Max,Min,ave);</a:t>
            </a:r>
            <a:endParaRPr lang="zh-CN" altLang="zh-CN" sz="2800"/>
          </a:p>
          <a:p>
            <a:pPr>
              <a:lnSpc>
                <a:spcPts val="2900"/>
              </a:lnSpc>
              <a:buFont typeface="Wingdings" pitchFamily="2" charset="2"/>
              <a:buNone/>
            </a:pPr>
            <a:r>
              <a:rPr lang="en-US" altLang="zh-CN" sz="2800"/>
              <a:t>   return 0;</a:t>
            </a:r>
            <a:endParaRPr lang="zh-CN" altLang="zh-CN" sz="2800"/>
          </a:p>
          <a:p>
            <a:pPr>
              <a:lnSpc>
                <a:spcPts val="2900"/>
              </a:lnSpc>
              <a:buFont typeface="Wingdings" pitchFamily="2" charset="2"/>
              <a:buNone/>
            </a:pPr>
            <a:r>
              <a:rPr lang="en-US" altLang="zh-CN" sz="2800"/>
              <a:t> }</a:t>
            </a:r>
            <a:endParaRPr lang="zh-CN" altLang="en-US" sz="2800"/>
          </a:p>
        </p:txBody>
      </p:sp>
      <p:pic>
        <p:nvPicPr>
          <p:cNvPr id="16691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428625" y="642938"/>
            <a:ext cx="8215313" cy="5786437"/>
          </a:xfrm>
        </p:spPr>
        <p:txBody>
          <a:bodyPr/>
          <a:lstStyle/>
          <a:p>
            <a:pPr>
              <a:lnSpc>
                <a:spcPct val="100000"/>
              </a:lnSpc>
              <a:buFont typeface="Wingdings" pitchFamily="2" charset="2"/>
              <a:buNone/>
            </a:pPr>
            <a:r>
              <a:rPr lang="en-US" altLang="zh-CN" sz="2800"/>
              <a:t>float average(float array[ ],int n) </a:t>
            </a:r>
            <a:endParaRPr lang="zh-CN" altLang="zh-CN" sz="2800"/>
          </a:p>
          <a:p>
            <a:pPr>
              <a:lnSpc>
                <a:spcPct val="100000"/>
              </a:lnSpc>
              <a:buFont typeface="Wingdings" pitchFamily="2" charset="2"/>
              <a:buNone/>
            </a:pPr>
            <a:r>
              <a:rPr lang="en-US" altLang="zh-CN" sz="2800"/>
              <a:t>{ int i;  float aver,sum=array[0];</a:t>
            </a:r>
            <a:endParaRPr lang="zh-CN" altLang="zh-CN" sz="2800"/>
          </a:p>
          <a:p>
            <a:pPr>
              <a:lnSpc>
                <a:spcPct val="100000"/>
              </a:lnSpc>
              <a:buFont typeface="Wingdings" pitchFamily="2" charset="2"/>
              <a:buNone/>
            </a:pPr>
            <a:r>
              <a:rPr lang="en-US" altLang="zh-CN" sz="2800"/>
              <a:t>   Max=Min=array[0];</a:t>
            </a:r>
            <a:endParaRPr lang="zh-CN" altLang="zh-CN" sz="2800"/>
          </a:p>
          <a:p>
            <a:pPr>
              <a:lnSpc>
                <a:spcPct val="100000"/>
              </a:lnSpc>
              <a:buFont typeface="Wingdings" pitchFamily="2" charset="2"/>
              <a:buNone/>
            </a:pPr>
            <a:r>
              <a:rPr lang="en-US" altLang="zh-CN" sz="2800"/>
              <a:t>   for(i=1;i&lt;n;i++)</a:t>
            </a:r>
            <a:endParaRPr lang="zh-CN" altLang="zh-CN" sz="2800"/>
          </a:p>
          <a:p>
            <a:pPr>
              <a:lnSpc>
                <a:spcPct val="100000"/>
              </a:lnSpc>
              <a:buFont typeface="Wingdings" pitchFamily="2" charset="2"/>
              <a:buNone/>
            </a:pPr>
            <a:r>
              <a:rPr lang="en-US" altLang="zh-CN" sz="2800"/>
              <a:t>   { if(array[i]&gt;Max) Max=array[i];</a:t>
            </a:r>
            <a:endParaRPr lang="zh-CN" altLang="zh-CN" sz="2800"/>
          </a:p>
          <a:p>
            <a:pPr>
              <a:lnSpc>
                <a:spcPct val="100000"/>
              </a:lnSpc>
              <a:buFont typeface="Wingdings" pitchFamily="2" charset="2"/>
              <a:buNone/>
            </a:pPr>
            <a:r>
              <a:rPr lang="en-US" altLang="zh-CN" sz="2800"/>
              <a:t>      else if(array[i]&lt;Min) Min=array[i];</a:t>
            </a:r>
            <a:endParaRPr lang="zh-CN" altLang="zh-CN" sz="2800"/>
          </a:p>
          <a:p>
            <a:pPr>
              <a:lnSpc>
                <a:spcPct val="100000"/>
              </a:lnSpc>
              <a:buFont typeface="Wingdings" pitchFamily="2" charset="2"/>
              <a:buNone/>
            </a:pPr>
            <a:r>
              <a:rPr lang="en-US" altLang="zh-CN" sz="2800"/>
              <a:t>      sum=sum+array[i];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aver=sum/n;</a:t>
            </a:r>
            <a:endParaRPr lang="zh-CN" altLang="zh-CN" sz="2800"/>
          </a:p>
          <a:p>
            <a:pPr>
              <a:lnSpc>
                <a:spcPct val="100000"/>
              </a:lnSpc>
              <a:buFont typeface="Wingdings" pitchFamily="2" charset="2"/>
              <a:buNone/>
            </a:pPr>
            <a:r>
              <a:rPr lang="en-US" altLang="zh-CN" sz="2800"/>
              <a:t>    return(aver);</a:t>
            </a:r>
            <a:endParaRPr lang="zh-CN" altLang="zh-CN" sz="2800"/>
          </a:p>
          <a:p>
            <a:pPr>
              <a:lnSpc>
                <a:spcPct val="100000"/>
              </a:lnSpc>
              <a:buFont typeface="Wingdings" pitchFamily="2" charset="2"/>
              <a:buNone/>
            </a:pPr>
            <a:r>
              <a:rPr lang="en-US" altLang="zh-CN" sz="2800"/>
              <a:t> }</a:t>
            </a:r>
            <a:endParaRPr lang="zh-CN" altLang="zh-CN" sz="2800"/>
          </a:p>
        </p:txBody>
      </p:sp>
      <p:grpSp>
        <p:nvGrpSpPr>
          <p:cNvPr id="2" name="组合 8"/>
          <p:cNvGrpSpPr>
            <a:grpSpLocks/>
          </p:cNvGrpSpPr>
          <p:nvPr/>
        </p:nvGrpSpPr>
        <p:grpSpPr bwMode="auto">
          <a:xfrm>
            <a:off x="3000375" y="4572000"/>
            <a:ext cx="5370513" cy="2071688"/>
            <a:chOff x="3773656" y="4357694"/>
            <a:chExt cx="4463016" cy="1357322"/>
          </a:xfrm>
        </p:grpSpPr>
        <p:pic>
          <p:nvPicPr>
            <p:cNvPr id="16794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036" y="4357694"/>
              <a:ext cx="1571636" cy="30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656" y="4357694"/>
              <a:ext cx="298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4643446"/>
              <a:ext cx="44481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4929198"/>
              <a:ext cx="40290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7945"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710" y="4929198"/>
              <a:ext cx="44767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7940" name="图片 8" descr="Untitled2.png">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8962" name="流程图: 过程 3"/>
          <p:cNvSpPr>
            <a:spLocks noChangeArrowheads="1"/>
          </p:cNvSpPr>
          <p:nvPr/>
        </p:nvSpPr>
        <p:spPr bwMode="auto">
          <a:xfrm>
            <a:off x="1428750" y="1571625"/>
            <a:ext cx="5286375" cy="500063"/>
          </a:xfrm>
          <a:prstGeom prst="flowChartProcess">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latin typeface="Arial" pitchFamily="34" charset="0"/>
              </a:rPr>
              <a:t>  ave     score    10    Max    Min</a:t>
            </a:r>
            <a:endParaRPr lang="zh-CN" altLang="en-US" sz="2800">
              <a:latin typeface="Arial" pitchFamily="34" charset="0"/>
            </a:endParaRPr>
          </a:p>
        </p:txBody>
      </p:sp>
      <p:sp>
        <p:nvSpPr>
          <p:cNvPr id="168963" name="流程图: 过程 4"/>
          <p:cNvSpPr>
            <a:spLocks noChangeArrowheads="1"/>
          </p:cNvSpPr>
          <p:nvPr/>
        </p:nvSpPr>
        <p:spPr bwMode="auto">
          <a:xfrm>
            <a:off x="1428750" y="2786063"/>
            <a:ext cx="5286375" cy="500062"/>
          </a:xfrm>
          <a:prstGeom prst="flowChartProcess">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latin typeface="Arial" pitchFamily="34" charset="0"/>
              </a:rPr>
              <a:t> aver     array     n     Max    Min</a:t>
            </a:r>
            <a:endParaRPr lang="zh-CN" altLang="en-US" sz="2800">
              <a:latin typeface="Arial" pitchFamily="34" charset="0"/>
            </a:endParaRPr>
          </a:p>
        </p:txBody>
      </p:sp>
      <p:sp>
        <p:nvSpPr>
          <p:cNvPr id="168964" name="TextBox 5"/>
          <p:cNvSpPr txBox="1">
            <a:spLocks noChangeArrowheads="1"/>
          </p:cNvSpPr>
          <p:nvPr/>
        </p:nvSpPr>
        <p:spPr bwMode="auto">
          <a:xfrm>
            <a:off x="7215188" y="1285875"/>
            <a:ext cx="1285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main</a:t>
            </a:r>
          </a:p>
          <a:p>
            <a:pPr algn="ctr" eaLnBrk="1" hangingPunct="1">
              <a:lnSpc>
                <a:spcPct val="100000"/>
              </a:lnSpc>
              <a:spcBef>
                <a:spcPct val="0"/>
              </a:spcBef>
              <a:buFontTx/>
              <a:buNone/>
            </a:pPr>
            <a:r>
              <a:rPr lang="zh-CN" altLang="en-US" sz="2800">
                <a:latin typeface="Arial" pitchFamily="34" charset="0"/>
              </a:rPr>
              <a:t>函数</a:t>
            </a:r>
          </a:p>
        </p:txBody>
      </p:sp>
      <p:sp>
        <p:nvSpPr>
          <p:cNvPr id="168965" name="TextBox 6"/>
          <p:cNvSpPr txBox="1">
            <a:spLocks noChangeArrowheads="1"/>
          </p:cNvSpPr>
          <p:nvPr/>
        </p:nvSpPr>
        <p:spPr bwMode="auto">
          <a:xfrm>
            <a:off x="7215188" y="2500313"/>
            <a:ext cx="1571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average</a:t>
            </a:r>
          </a:p>
          <a:p>
            <a:pPr algn="ctr" eaLnBrk="1" hangingPunct="1">
              <a:lnSpc>
                <a:spcPct val="100000"/>
              </a:lnSpc>
              <a:spcBef>
                <a:spcPct val="0"/>
              </a:spcBef>
              <a:buFontTx/>
              <a:buNone/>
            </a:pPr>
            <a:r>
              <a:rPr lang="zh-CN" altLang="en-US" sz="2800">
                <a:latin typeface="Arial" pitchFamily="34" charset="0"/>
              </a:rPr>
              <a:t>函数</a:t>
            </a:r>
          </a:p>
        </p:txBody>
      </p:sp>
      <p:cxnSp>
        <p:nvCxnSpPr>
          <p:cNvPr id="9" name="直接箭头连接符 8"/>
          <p:cNvCxnSpPr>
            <a:cxnSpLocks noChangeShapeType="1"/>
          </p:cNvCxnSpPr>
          <p:nvPr/>
        </p:nvCxnSpPr>
        <p:spPr bwMode="auto">
          <a:xfrm rot="5400000">
            <a:off x="2749550" y="2463800"/>
            <a:ext cx="928688"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0" name="直接箭头连接符 9"/>
          <p:cNvCxnSpPr>
            <a:cxnSpLocks noChangeShapeType="1"/>
          </p:cNvCxnSpPr>
          <p:nvPr/>
        </p:nvCxnSpPr>
        <p:spPr bwMode="auto">
          <a:xfrm rot="5400000">
            <a:off x="3822700" y="2463800"/>
            <a:ext cx="928688"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rot="5400000" flipH="1" flipV="1">
            <a:off x="1499394" y="2428082"/>
            <a:ext cx="10001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rot="5400000" flipH="1" flipV="1">
            <a:off x="4787106" y="2428082"/>
            <a:ext cx="1000125" cy="1588"/>
          </a:xfrm>
          <a:prstGeom prst="straightConnector1">
            <a:avLst/>
          </a:prstGeom>
          <a:noFill/>
          <a:ln w="38100" algn="ctr">
            <a:solidFill>
              <a:srgbClr val="FF0000"/>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rot="5400000" flipH="1" flipV="1">
            <a:off x="5787231" y="2428082"/>
            <a:ext cx="1000125" cy="1588"/>
          </a:xfrm>
          <a:prstGeom prst="straightConnector1">
            <a:avLst/>
          </a:prstGeom>
          <a:noFill/>
          <a:ln w="38100" algn="ctr">
            <a:solidFill>
              <a:srgbClr val="FF0000"/>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1571625" y="4357688"/>
            <a:ext cx="6000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FF0000"/>
                </a:solidFill>
                <a:latin typeface="Arial" pitchFamily="34" charset="0"/>
              </a:rPr>
              <a:t>建议不在必要时不要使用全局变量</a:t>
            </a:r>
            <a:endParaRPr lang="zh-CN" altLang="en-US" sz="2800">
              <a:solidFill>
                <a:srgbClr val="FF0000"/>
              </a:solidFill>
              <a:latin typeface="Arial" pitchFamily="34" charset="0"/>
            </a:endParaRPr>
          </a:p>
        </p:txBody>
      </p:sp>
      <p:pic>
        <p:nvPicPr>
          <p:cNvPr id="168972"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par>
                                <p:cTn id="8" presetID="1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lide(fromTop)">
                                      <p:cBhvr>
                                        <p:cTn id="10" dur="500"/>
                                        <p:tgtEl>
                                          <p:spTgt spid="10"/>
                                        </p:tgtEl>
                                      </p:cBhvr>
                                    </p:animEffect>
                                  </p:childTnLst>
                                </p:cTn>
                              </p:par>
                            </p:childTnLst>
                          </p:cTn>
                        </p:par>
                        <p:par>
                          <p:cTn id="11" fill="hold" nodeType="afterGroup">
                            <p:stCondLst>
                              <p:cond delay="500"/>
                            </p:stCondLst>
                            <p:childTnLst>
                              <p:par>
                                <p:cTn id="12" presetID="12" presetClass="entr" presetSubtype="4" fill="hold" nodeType="afterEffect">
                                  <p:stCondLst>
                                    <p:cond delay="1000"/>
                                  </p:stCondLst>
                                  <p:childTnLst>
                                    <p:set>
                                      <p:cBhvr>
                                        <p:cTn id="13" dur="1" fill="hold">
                                          <p:stCondLst>
                                            <p:cond delay="0"/>
                                          </p:stCondLst>
                                        </p:cTn>
                                        <p:tgtEl>
                                          <p:spTgt spid="11"/>
                                        </p:tgtEl>
                                        <p:attrNameLst>
                                          <p:attrName>style.visibility</p:attrName>
                                        </p:attrNameLst>
                                      </p:cBhvr>
                                      <p:to>
                                        <p:strVal val="visible"/>
                                      </p:to>
                                    </p:set>
                                    <p:animEffect transition="in" filter="slide(fromBottom)">
                                      <p:cBhvr>
                                        <p:cTn id="14" dur="500"/>
                                        <p:tgtEl>
                                          <p:spTgt spid="11"/>
                                        </p:tgtEl>
                                      </p:cBhvr>
                                    </p:animEffect>
                                  </p:childTnLst>
                                </p:cTn>
                              </p:par>
                            </p:childTnLst>
                          </p:cTn>
                        </p:par>
                        <p:par>
                          <p:cTn id="15" fill="hold" nodeType="afterGroup">
                            <p:stCondLst>
                              <p:cond delay="2000"/>
                            </p:stCondLst>
                            <p:childTnLst>
                              <p:par>
                                <p:cTn id="16" presetID="4" presetClass="entr" presetSubtype="32" fill="hold" nodeType="after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box(out)">
                                      <p:cBhvr>
                                        <p:cTn id="18" dur="500"/>
                                        <p:tgtEl>
                                          <p:spTgt spid="14"/>
                                        </p:tgtEl>
                                      </p:cBhvr>
                                    </p:animEffect>
                                  </p:childTnLst>
                                </p:cTn>
                              </p:par>
                            </p:childTnLst>
                          </p:cTn>
                        </p:par>
                        <p:par>
                          <p:cTn id="19" fill="hold" nodeType="afterGroup">
                            <p:stCondLst>
                              <p:cond delay="3500"/>
                            </p:stCondLst>
                            <p:childTnLst>
                              <p:par>
                                <p:cTn id="20" presetID="4" presetClass="entr" presetSubtype="32"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out)">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9986" name="内容占位符 2"/>
          <p:cNvSpPr>
            <a:spLocks noGrp="1"/>
          </p:cNvSpPr>
          <p:nvPr>
            <p:ph idx="1"/>
          </p:nvPr>
        </p:nvSpPr>
        <p:spPr/>
        <p:txBody>
          <a:bodyPr/>
          <a:lstStyle/>
          <a:p>
            <a:pPr>
              <a:buFont typeface="Wingdings" pitchFamily="2" charset="2"/>
              <a:buNone/>
            </a:pPr>
            <a:r>
              <a:rPr lang="en-US" altLang="zh-CN"/>
              <a:t>   </a:t>
            </a:r>
            <a:r>
              <a:rPr lang="zh-CN" altLang="zh-CN"/>
              <a:t>例</a:t>
            </a:r>
            <a:r>
              <a:rPr lang="en-US" altLang="zh-CN"/>
              <a:t>7.15 </a:t>
            </a:r>
            <a:r>
              <a:rPr lang="zh-CN" altLang="zh-CN"/>
              <a:t>若外部变量与局部变量同名，分析结果。</a:t>
            </a:r>
            <a:endParaRPr lang="zh-CN" altLang="en-US"/>
          </a:p>
        </p:txBody>
      </p:sp>
      <p:pic>
        <p:nvPicPr>
          <p:cNvPr id="16998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539750" y="500063"/>
            <a:ext cx="7532688" cy="6143625"/>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solidFill>
                  <a:srgbClr val="00B050"/>
                </a:solidFill>
              </a:rPr>
              <a:t>int </a:t>
            </a:r>
            <a:r>
              <a:rPr lang="en-US" altLang="zh-CN" sz="2800">
                <a:solidFill>
                  <a:srgbClr val="FF0000"/>
                </a:solidFill>
              </a:rPr>
              <a:t>a</a:t>
            </a:r>
            <a:r>
              <a:rPr lang="en-US" altLang="zh-CN" sz="2800">
                <a:solidFill>
                  <a:srgbClr val="00B050"/>
                </a:solidFill>
              </a:rPr>
              <a:t>=3,</a:t>
            </a:r>
            <a:r>
              <a:rPr lang="en-US" altLang="zh-CN" sz="2800">
                <a:solidFill>
                  <a:srgbClr val="FF0000"/>
                </a:solidFill>
              </a:rPr>
              <a:t>b</a:t>
            </a:r>
            <a:r>
              <a:rPr lang="en-US" altLang="zh-CN" sz="2800">
                <a:solidFill>
                  <a:srgbClr val="00B050"/>
                </a:solidFill>
              </a:rPr>
              <a:t>=5; </a:t>
            </a:r>
            <a:endParaRPr lang="zh-CN" altLang="zh-CN" sz="2800">
              <a:solidFill>
                <a:srgbClr val="00B050"/>
              </a:solidFill>
            </a:endParaRPr>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int max(int a,int b);  </a:t>
            </a:r>
            <a:endParaRPr lang="zh-CN" altLang="zh-CN" sz="2800"/>
          </a:p>
          <a:p>
            <a:pPr>
              <a:lnSpc>
                <a:spcPts val="3000"/>
              </a:lnSpc>
              <a:buFont typeface="Wingdings" pitchFamily="2" charset="2"/>
              <a:buNone/>
            </a:pPr>
            <a:r>
              <a:rPr lang="en-US" altLang="zh-CN" sz="2800"/>
              <a:t>   int </a:t>
            </a:r>
            <a:r>
              <a:rPr lang="en-US" altLang="zh-CN" sz="2800">
                <a:solidFill>
                  <a:srgbClr val="9D138D"/>
                </a:solidFill>
              </a:rPr>
              <a:t>a</a:t>
            </a:r>
            <a:r>
              <a:rPr lang="en-US" altLang="zh-CN" sz="2800"/>
              <a:t>=8; </a:t>
            </a:r>
            <a:endParaRPr lang="zh-CN" altLang="zh-CN" sz="2800"/>
          </a:p>
          <a:p>
            <a:pPr>
              <a:lnSpc>
                <a:spcPts val="3000"/>
              </a:lnSpc>
              <a:buFont typeface="Wingdings" pitchFamily="2" charset="2"/>
              <a:buNone/>
            </a:pPr>
            <a:r>
              <a:rPr lang="en-US" altLang="zh-CN" sz="2800"/>
              <a:t>   printf(“max=%d\n”,max(</a:t>
            </a:r>
            <a:r>
              <a:rPr lang="en-US" altLang="zh-CN" sz="2800">
                <a:solidFill>
                  <a:srgbClr val="9D138D"/>
                </a:solidFill>
              </a:rPr>
              <a:t>a</a:t>
            </a:r>
            <a:r>
              <a:rPr lang="en-US" altLang="zh-CN" sz="2800"/>
              <a:t>,</a:t>
            </a:r>
            <a:r>
              <a:rPr lang="en-US" altLang="zh-CN" sz="2800">
                <a:solidFill>
                  <a:srgbClr val="FF0000"/>
                </a:solidFill>
              </a:rPr>
              <a:t>b</a:t>
            </a:r>
            <a:r>
              <a:rPr lang="en-US" altLang="zh-CN" sz="2800"/>
              <a:t>)); </a:t>
            </a:r>
            <a:endParaRPr lang="zh-CN" altLang="zh-CN" sz="2800"/>
          </a:p>
          <a:p>
            <a:pPr>
              <a:lnSpc>
                <a:spcPts val="3000"/>
              </a:lnSpc>
              <a:buFont typeface="Wingdings" pitchFamily="2" charset="2"/>
              <a:buNone/>
            </a:pPr>
            <a:r>
              <a:rPr lang="en-US" altLang="zh-CN" sz="2800"/>
              <a:t>   return 0;   </a:t>
            </a:r>
            <a:endParaRPr lang="zh-CN" altLang="zh-CN" sz="2800"/>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r>
              <a:rPr lang="en-US" altLang="zh-CN" sz="2800"/>
              <a:t>int max(int </a:t>
            </a:r>
            <a:r>
              <a:rPr lang="en-US" altLang="zh-CN" sz="2800">
                <a:solidFill>
                  <a:srgbClr val="0000CC"/>
                </a:solidFill>
              </a:rPr>
              <a:t>a</a:t>
            </a:r>
            <a:r>
              <a:rPr lang="en-US" altLang="zh-CN" sz="2800"/>
              <a:t>,int </a:t>
            </a:r>
            <a:r>
              <a:rPr lang="en-US" altLang="zh-CN" sz="2800">
                <a:solidFill>
                  <a:srgbClr val="0000CC"/>
                </a:solidFill>
              </a:rPr>
              <a:t>b</a:t>
            </a:r>
            <a:r>
              <a:rPr lang="en-US" altLang="zh-CN" sz="2800"/>
              <a:t>)        </a:t>
            </a:r>
            <a:endParaRPr lang="zh-CN" altLang="zh-CN" sz="2800"/>
          </a:p>
          <a:p>
            <a:pPr>
              <a:lnSpc>
                <a:spcPts val="3000"/>
              </a:lnSpc>
              <a:buFont typeface="Wingdings" pitchFamily="2" charset="2"/>
              <a:buNone/>
            </a:pPr>
            <a:r>
              <a:rPr lang="en-US" altLang="zh-CN" sz="2800"/>
              <a:t>{ int c;     </a:t>
            </a:r>
            <a:endParaRPr lang="zh-CN" altLang="zh-CN" sz="2800"/>
          </a:p>
          <a:p>
            <a:pPr>
              <a:lnSpc>
                <a:spcPts val="3000"/>
              </a:lnSpc>
              <a:buFont typeface="Wingdings" pitchFamily="2" charset="2"/>
              <a:buNone/>
            </a:pPr>
            <a:r>
              <a:rPr lang="en-US" altLang="zh-CN" sz="2800"/>
              <a:t>   c=a&gt;b?a:b;</a:t>
            </a:r>
            <a:endParaRPr lang="zh-CN" altLang="zh-CN" sz="2800"/>
          </a:p>
          <a:p>
            <a:pPr>
              <a:lnSpc>
                <a:spcPts val="3000"/>
              </a:lnSpc>
              <a:buFont typeface="Wingdings" pitchFamily="2" charset="2"/>
              <a:buNone/>
            </a:pPr>
            <a:r>
              <a:rPr lang="en-US" altLang="zh-CN" sz="2800"/>
              <a:t>   return(c); </a:t>
            </a:r>
            <a:endParaRPr lang="zh-CN" altLang="zh-CN" sz="2800"/>
          </a:p>
          <a:p>
            <a:pPr>
              <a:lnSpc>
                <a:spcPts val="3000"/>
              </a:lnSpc>
              <a:buFont typeface="Wingdings" pitchFamily="2" charset="2"/>
              <a:buNone/>
            </a:pPr>
            <a:r>
              <a:rPr lang="en-US" altLang="zh-CN" sz="2800"/>
              <a:t>}</a:t>
            </a:r>
            <a:endParaRPr lang="zh-CN" altLang="en-US" sz="2800"/>
          </a:p>
        </p:txBody>
      </p:sp>
      <p:sp>
        <p:nvSpPr>
          <p:cNvPr id="4" name="矩形 3"/>
          <p:cNvSpPr>
            <a:spLocks noChangeArrowheads="1"/>
          </p:cNvSpPr>
          <p:nvPr/>
        </p:nvSpPr>
        <p:spPr bwMode="auto">
          <a:xfrm>
            <a:off x="857250" y="2357438"/>
            <a:ext cx="6643688" cy="150018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5" name="圆角矩形标注 4"/>
          <p:cNvSpPr>
            <a:spLocks noChangeArrowheads="1"/>
          </p:cNvSpPr>
          <p:nvPr/>
        </p:nvSpPr>
        <p:spPr bwMode="auto">
          <a:xfrm>
            <a:off x="5286375" y="4000500"/>
            <a:ext cx="3286125" cy="1214438"/>
          </a:xfrm>
          <a:prstGeom prst="wedgeRoundRectCallout">
            <a:avLst>
              <a:gd name="adj1" fmla="val -30250"/>
              <a:gd name="adj2" fmla="val -79440"/>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9D138D"/>
                </a:solidFill>
                <a:latin typeface="Arial" pitchFamily="34" charset="0"/>
              </a:rPr>
              <a:t>a</a:t>
            </a:r>
            <a:r>
              <a:rPr lang="zh-CN" altLang="en-US" sz="2800">
                <a:solidFill>
                  <a:srgbClr val="0000CC"/>
                </a:solidFill>
                <a:latin typeface="Arial" pitchFamily="34" charset="0"/>
              </a:rPr>
              <a:t>为</a:t>
            </a:r>
            <a:r>
              <a:rPr lang="zh-CN" altLang="zh-CN" sz="2800">
                <a:solidFill>
                  <a:srgbClr val="0000CC"/>
                </a:solidFill>
                <a:latin typeface="Arial" pitchFamily="34" charset="0"/>
              </a:rPr>
              <a:t>局</a:t>
            </a:r>
            <a:r>
              <a:rPr lang="zh-CN" altLang="en-US" sz="2800">
                <a:solidFill>
                  <a:srgbClr val="0000CC"/>
                </a:solidFill>
                <a:latin typeface="Arial" pitchFamily="34" charset="0"/>
              </a:rPr>
              <a:t>部</a:t>
            </a:r>
            <a:r>
              <a:rPr lang="zh-CN" altLang="zh-CN" sz="2800">
                <a:solidFill>
                  <a:srgbClr val="0000CC"/>
                </a:solidFill>
                <a:latin typeface="Arial" pitchFamily="34" charset="0"/>
              </a:rPr>
              <a:t>变量</a:t>
            </a:r>
            <a:r>
              <a:rPr lang="zh-CN" altLang="en-US" sz="2800">
                <a:solidFill>
                  <a:srgbClr val="0000CC"/>
                </a:solidFill>
                <a:latin typeface="Arial" pitchFamily="34" charset="0"/>
              </a:rPr>
              <a:t>，仅在此函数内有效</a:t>
            </a:r>
          </a:p>
        </p:txBody>
      </p:sp>
      <p:sp>
        <p:nvSpPr>
          <p:cNvPr id="6" name="圆角矩形标注 5"/>
          <p:cNvSpPr>
            <a:spLocks noChangeArrowheads="1"/>
          </p:cNvSpPr>
          <p:nvPr/>
        </p:nvSpPr>
        <p:spPr bwMode="auto">
          <a:xfrm>
            <a:off x="5357813" y="1285875"/>
            <a:ext cx="2500312" cy="714375"/>
          </a:xfrm>
          <a:prstGeom prst="wedgeRoundRectCallout">
            <a:avLst>
              <a:gd name="adj1" fmla="val 3741"/>
              <a:gd name="adj2" fmla="val 175426"/>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FF0000"/>
                </a:solidFill>
                <a:latin typeface="Arial" pitchFamily="34" charset="0"/>
              </a:rPr>
              <a:t>b</a:t>
            </a:r>
            <a:r>
              <a:rPr lang="zh-CN" altLang="en-US" sz="2800">
                <a:solidFill>
                  <a:srgbClr val="0000CC"/>
                </a:solidFill>
                <a:latin typeface="Arial" pitchFamily="34" charset="0"/>
              </a:rPr>
              <a:t>为全局</a:t>
            </a:r>
            <a:r>
              <a:rPr lang="zh-CN" altLang="zh-CN" sz="2800">
                <a:solidFill>
                  <a:srgbClr val="0000CC"/>
                </a:solidFill>
                <a:latin typeface="Arial" pitchFamily="34" charset="0"/>
              </a:rPr>
              <a:t>变量</a:t>
            </a:r>
            <a:endParaRPr lang="zh-CN" altLang="en-US" sz="2800">
              <a:solidFill>
                <a:srgbClr val="0000CC"/>
              </a:solidFill>
              <a:latin typeface="Arial" pitchFamily="34" charset="0"/>
            </a:endParaRPr>
          </a:p>
        </p:txBody>
      </p:sp>
      <p:pic>
        <p:nvPicPr>
          <p:cNvPr id="17101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2034" name="内容占位符 2"/>
          <p:cNvSpPr>
            <a:spLocks noGrp="1"/>
          </p:cNvSpPr>
          <p:nvPr>
            <p:ph idx="1"/>
          </p:nvPr>
        </p:nvSpPr>
        <p:spPr>
          <a:xfrm>
            <a:off x="539750" y="500063"/>
            <a:ext cx="7532688" cy="6143625"/>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solidFill>
                  <a:srgbClr val="00B050"/>
                </a:solidFill>
              </a:rPr>
              <a:t>int </a:t>
            </a:r>
            <a:r>
              <a:rPr lang="en-US" altLang="zh-CN" sz="2800">
                <a:solidFill>
                  <a:srgbClr val="FF0000"/>
                </a:solidFill>
              </a:rPr>
              <a:t>a</a:t>
            </a:r>
            <a:r>
              <a:rPr lang="en-US" altLang="zh-CN" sz="2800">
                <a:solidFill>
                  <a:srgbClr val="00B050"/>
                </a:solidFill>
              </a:rPr>
              <a:t>=3,</a:t>
            </a:r>
            <a:r>
              <a:rPr lang="en-US" altLang="zh-CN" sz="2800">
                <a:solidFill>
                  <a:srgbClr val="FF0000"/>
                </a:solidFill>
              </a:rPr>
              <a:t>b</a:t>
            </a:r>
            <a:r>
              <a:rPr lang="en-US" altLang="zh-CN" sz="2800">
                <a:solidFill>
                  <a:srgbClr val="00B050"/>
                </a:solidFill>
              </a:rPr>
              <a:t>=5; </a:t>
            </a:r>
            <a:endParaRPr lang="zh-CN" altLang="zh-CN" sz="2800">
              <a:solidFill>
                <a:srgbClr val="00B050"/>
              </a:solidFill>
            </a:endParaRPr>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int max(int a,int b);  </a:t>
            </a:r>
            <a:endParaRPr lang="zh-CN" altLang="zh-CN" sz="2800"/>
          </a:p>
          <a:p>
            <a:pPr>
              <a:lnSpc>
                <a:spcPts val="3000"/>
              </a:lnSpc>
              <a:buFont typeface="Wingdings" pitchFamily="2" charset="2"/>
              <a:buNone/>
            </a:pPr>
            <a:r>
              <a:rPr lang="en-US" altLang="zh-CN" sz="2800"/>
              <a:t>   int </a:t>
            </a:r>
            <a:r>
              <a:rPr lang="en-US" altLang="zh-CN" sz="2800">
                <a:solidFill>
                  <a:srgbClr val="9D138D"/>
                </a:solidFill>
              </a:rPr>
              <a:t>a</a:t>
            </a:r>
            <a:r>
              <a:rPr lang="en-US" altLang="zh-CN" sz="2800"/>
              <a:t>=8; </a:t>
            </a:r>
            <a:endParaRPr lang="zh-CN" altLang="zh-CN" sz="2800"/>
          </a:p>
          <a:p>
            <a:pPr>
              <a:lnSpc>
                <a:spcPts val="3000"/>
              </a:lnSpc>
              <a:buFont typeface="Wingdings" pitchFamily="2" charset="2"/>
              <a:buNone/>
            </a:pPr>
            <a:r>
              <a:rPr lang="en-US" altLang="zh-CN" sz="2800"/>
              <a:t>   printf(“max=%d\n”,max(</a:t>
            </a:r>
            <a:r>
              <a:rPr lang="en-US" altLang="zh-CN" sz="2800">
                <a:solidFill>
                  <a:srgbClr val="9D138D"/>
                </a:solidFill>
              </a:rPr>
              <a:t>a</a:t>
            </a:r>
            <a:r>
              <a:rPr lang="en-US" altLang="zh-CN" sz="2800"/>
              <a:t>,</a:t>
            </a:r>
            <a:r>
              <a:rPr lang="en-US" altLang="zh-CN" sz="2800">
                <a:solidFill>
                  <a:srgbClr val="FF0000"/>
                </a:solidFill>
              </a:rPr>
              <a:t>b</a:t>
            </a:r>
            <a:r>
              <a:rPr lang="en-US" altLang="zh-CN" sz="2800"/>
              <a:t>)); </a:t>
            </a:r>
            <a:endParaRPr lang="zh-CN" altLang="zh-CN" sz="2800"/>
          </a:p>
          <a:p>
            <a:pPr>
              <a:lnSpc>
                <a:spcPts val="3000"/>
              </a:lnSpc>
              <a:buFont typeface="Wingdings" pitchFamily="2" charset="2"/>
              <a:buNone/>
            </a:pPr>
            <a:r>
              <a:rPr lang="en-US" altLang="zh-CN" sz="2800"/>
              <a:t>   return 0;   </a:t>
            </a:r>
            <a:endParaRPr lang="zh-CN" altLang="zh-CN" sz="2800"/>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r>
              <a:rPr lang="en-US" altLang="zh-CN" sz="2800"/>
              <a:t>int max(int </a:t>
            </a:r>
            <a:r>
              <a:rPr lang="en-US" altLang="zh-CN" sz="2800">
                <a:solidFill>
                  <a:srgbClr val="0000CC"/>
                </a:solidFill>
              </a:rPr>
              <a:t>a</a:t>
            </a:r>
            <a:r>
              <a:rPr lang="en-US" altLang="zh-CN" sz="2800"/>
              <a:t>,int </a:t>
            </a:r>
            <a:r>
              <a:rPr lang="en-US" altLang="zh-CN" sz="2800">
                <a:solidFill>
                  <a:srgbClr val="0000CC"/>
                </a:solidFill>
              </a:rPr>
              <a:t>b</a:t>
            </a:r>
            <a:r>
              <a:rPr lang="en-US" altLang="zh-CN" sz="2800"/>
              <a:t>)        </a:t>
            </a:r>
            <a:endParaRPr lang="zh-CN" altLang="zh-CN" sz="2800"/>
          </a:p>
          <a:p>
            <a:pPr>
              <a:lnSpc>
                <a:spcPts val="3000"/>
              </a:lnSpc>
              <a:buFont typeface="Wingdings" pitchFamily="2" charset="2"/>
              <a:buNone/>
            </a:pPr>
            <a:r>
              <a:rPr lang="en-US" altLang="zh-CN" sz="2800"/>
              <a:t>{ int c;     </a:t>
            </a:r>
            <a:endParaRPr lang="zh-CN" altLang="zh-CN" sz="2800"/>
          </a:p>
          <a:p>
            <a:pPr>
              <a:lnSpc>
                <a:spcPts val="3000"/>
              </a:lnSpc>
              <a:buFont typeface="Wingdings" pitchFamily="2" charset="2"/>
              <a:buNone/>
            </a:pPr>
            <a:r>
              <a:rPr lang="en-US" altLang="zh-CN" sz="2800"/>
              <a:t>   c=a&gt;b?a:b;</a:t>
            </a:r>
            <a:endParaRPr lang="zh-CN" altLang="zh-CN" sz="2800"/>
          </a:p>
          <a:p>
            <a:pPr>
              <a:lnSpc>
                <a:spcPts val="3000"/>
              </a:lnSpc>
              <a:buFont typeface="Wingdings" pitchFamily="2" charset="2"/>
              <a:buNone/>
            </a:pPr>
            <a:r>
              <a:rPr lang="en-US" altLang="zh-CN" sz="2800"/>
              <a:t>   return(c); </a:t>
            </a:r>
            <a:endParaRPr lang="zh-CN" altLang="zh-CN" sz="2800"/>
          </a:p>
          <a:p>
            <a:pPr>
              <a:lnSpc>
                <a:spcPts val="3000"/>
              </a:lnSpc>
              <a:buFont typeface="Wingdings" pitchFamily="2" charset="2"/>
              <a:buNone/>
            </a:pPr>
            <a:r>
              <a:rPr lang="en-US" altLang="zh-CN" sz="2800"/>
              <a:t>}</a:t>
            </a:r>
            <a:endParaRPr lang="zh-CN" altLang="en-US" sz="2800"/>
          </a:p>
        </p:txBody>
      </p:sp>
      <p:sp>
        <p:nvSpPr>
          <p:cNvPr id="4" name="矩形 3"/>
          <p:cNvSpPr>
            <a:spLocks noChangeArrowheads="1"/>
          </p:cNvSpPr>
          <p:nvPr/>
        </p:nvSpPr>
        <p:spPr bwMode="auto">
          <a:xfrm>
            <a:off x="500063" y="4143375"/>
            <a:ext cx="4286250" cy="250031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5" name="圆角矩形标注 4"/>
          <p:cNvSpPr>
            <a:spLocks noChangeArrowheads="1"/>
          </p:cNvSpPr>
          <p:nvPr/>
        </p:nvSpPr>
        <p:spPr bwMode="auto">
          <a:xfrm>
            <a:off x="5072063" y="4714875"/>
            <a:ext cx="3821112" cy="1214438"/>
          </a:xfrm>
          <a:prstGeom prst="wedgeRoundRectCallout">
            <a:avLst>
              <a:gd name="adj1" fmla="val -70398"/>
              <a:gd name="adj2" fmla="val -5052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a:t>
            </a:r>
            <a:r>
              <a:rPr lang="zh-CN" altLang="en-US" sz="2800">
                <a:solidFill>
                  <a:srgbClr val="0000CC"/>
                </a:solidFill>
                <a:latin typeface="Arial" pitchFamily="34" charset="0"/>
              </a:rPr>
              <a:t>、</a:t>
            </a:r>
            <a:r>
              <a:rPr lang="en-US" altLang="zh-CN" sz="2800">
                <a:solidFill>
                  <a:srgbClr val="0000CC"/>
                </a:solidFill>
                <a:latin typeface="Arial" pitchFamily="34" charset="0"/>
              </a:rPr>
              <a:t>b</a:t>
            </a:r>
            <a:r>
              <a:rPr lang="zh-CN" altLang="en-US" sz="2800">
                <a:solidFill>
                  <a:srgbClr val="0000CC"/>
                </a:solidFill>
                <a:latin typeface="Arial" pitchFamily="34" charset="0"/>
              </a:rPr>
              <a:t>为</a:t>
            </a:r>
            <a:r>
              <a:rPr lang="zh-CN" altLang="zh-CN" sz="2800">
                <a:solidFill>
                  <a:srgbClr val="0000CC"/>
                </a:solidFill>
                <a:latin typeface="Arial" pitchFamily="34" charset="0"/>
              </a:rPr>
              <a:t>局</a:t>
            </a:r>
            <a:r>
              <a:rPr lang="zh-CN" altLang="en-US" sz="2800">
                <a:solidFill>
                  <a:srgbClr val="0000CC"/>
                </a:solidFill>
                <a:latin typeface="Arial" pitchFamily="34" charset="0"/>
              </a:rPr>
              <a:t>部</a:t>
            </a:r>
            <a:r>
              <a:rPr lang="zh-CN" altLang="zh-CN" sz="2800">
                <a:solidFill>
                  <a:srgbClr val="0000CC"/>
                </a:solidFill>
                <a:latin typeface="Arial" pitchFamily="34" charset="0"/>
              </a:rPr>
              <a:t>变量</a:t>
            </a:r>
            <a:r>
              <a:rPr lang="zh-CN" altLang="en-US" sz="2800">
                <a:solidFill>
                  <a:srgbClr val="0000CC"/>
                </a:solidFill>
                <a:latin typeface="Arial" pitchFamily="34" charset="0"/>
              </a:rPr>
              <a:t>，仅在此函数内有效</a:t>
            </a:r>
          </a:p>
        </p:txBody>
      </p:sp>
      <p:pic>
        <p:nvPicPr>
          <p:cNvPr id="158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3571875"/>
            <a:ext cx="15573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2038"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8722"/>
                                        </p:tgtEl>
                                        <p:attrNameLst>
                                          <p:attrName>style.visibility</p:attrName>
                                        </p:attrNameLst>
                                      </p:cBhvr>
                                      <p:to>
                                        <p:strVal val="visible"/>
                                      </p:to>
                                    </p:set>
                                    <p:animEffect transition="in" filter="blinds(horizontal)">
                                      <p:cBhvr>
                                        <p:cTn id="15" dur="500"/>
                                        <p:tgtEl>
                                          <p:spTgt spid="15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标题 1"/>
          <p:cNvSpPr>
            <a:spLocks noGrp="1"/>
          </p:cNvSpPr>
          <p:nvPr>
            <p:ph type="title"/>
          </p:nvPr>
        </p:nvSpPr>
        <p:spPr/>
        <p:txBody>
          <a:bodyPr/>
          <a:lstStyle/>
          <a:p>
            <a:r>
              <a:rPr lang="zh-CN" altLang="en-US"/>
              <a:t>练习</a:t>
            </a:r>
          </a:p>
        </p:txBody>
      </p:sp>
      <p:sp>
        <p:nvSpPr>
          <p:cNvPr id="173059" name="内容占位符 2"/>
          <p:cNvSpPr>
            <a:spLocks noGrp="1"/>
          </p:cNvSpPr>
          <p:nvPr>
            <p:ph idx="1"/>
          </p:nvPr>
        </p:nvSpPr>
        <p:spPr/>
        <p:txBody>
          <a:bodyPr/>
          <a:lstStyle/>
          <a:p>
            <a:r>
              <a:rPr lang="zh-CN" altLang="zh-CN" dirty="0"/>
              <a:t>例</a:t>
            </a:r>
            <a:r>
              <a:rPr lang="en-US" altLang="zh-CN" dirty="0"/>
              <a:t>7.14</a:t>
            </a:r>
          </a:p>
          <a:p>
            <a:pPr marL="457200" lvl="1" indent="0">
              <a:buNone/>
            </a:pPr>
            <a:r>
              <a:rPr lang="zh-CN" altLang="zh-CN" dirty="0"/>
              <a:t>有一个一维数组，内放</a:t>
            </a:r>
            <a:r>
              <a:rPr lang="en-US" altLang="zh-CN" dirty="0"/>
              <a:t>10</a:t>
            </a:r>
            <a:r>
              <a:rPr lang="zh-CN" altLang="zh-CN" dirty="0"/>
              <a:t>个学生成绩，写一个函数，当主函数调用此函数后，能求出平均分、最高分和最低分。</a:t>
            </a:r>
            <a:endParaRPr lang="en-US" altLang="zh-CN" dirty="0"/>
          </a:p>
        </p:txBody>
      </p:sp>
    </p:spTree>
  </p:cSld>
  <p:clrMapOvr>
    <a:masterClrMapping/>
  </p:clrMapOvr>
  <p:transition>
    <p:fade/>
  </p:transition>
</p:sld>
</file>

<file path=ppt/slides/slide16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a:t>
            </a:r>
            <a:r>
              <a:rPr lang="en-US" altLang="zh-CN" dirty="0">
                <a:solidFill>
                  <a:srgbClr val="800000"/>
                </a:solidFill>
                <a:effectLst>
                  <a:outerShdw blurRad="38100" dist="38100" dir="2700000" algn="tl">
                    <a:srgbClr val="000000"/>
                  </a:outerShdw>
                </a:effectLst>
                <a:latin typeface="Arial" charset="0"/>
                <a:ea typeface="黑体" pitchFamily="2" charset="-122"/>
              </a:rPr>
              <a:t>7.9</a:t>
            </a:r>
            <a:r>
              <a:rPr lang="zh-CN" altLang="zh-CN" dirty="0">
                <a:solidFill>
                  <a:srgbClr val="800000"/>
                </a:solidFill>
                <a:effectLst>
                  <a:outerShdw blurRad="38100" dist="38100" dir="2700000" algn="tl">
                    <a:srgbClr val="000000"/>
                  </a:outerShdw>
                </a:effectLst>
                <a:latin typeface="Arial" charset="0"/>
                <a:ea typeface="黑体" pitchFamily="2" charset="-122"/>
              </a:rPr>
              <a:t>变量的存储方式和生存期</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74083" name="Rectangle 3"/>
          <p:cNvSpPr>
            <a:spLocks noGrp="1" noChangeArrowheads="1"/>
          </p:cNvSpPr>
          <p:nvPr>
            <p:ph type="body" idx="1"/>
          </p:nvPr>
        </p:nvSpPr>
        <p:spPr>
          <a:xfrm>
            <a:off x="714375" y="2000250"/>
            <a:ext cx="8286750" cy="3500438"/>
          </a:xfrm>
        </p:spPr>
        <p:txBody>
          <a:bodyPr/>
          <a:lstStyle/>
          <a:p>
            <a:pPr>
              <a:buFont typeface="Wingdings" pitchFamily="2" charset="2"/>
              <a:buNone/>
            </a:pPr>
            <a:r>
              <a:rPr lang="en-US" altLang="zh-CN" sz="3600">
                <a:hlinkClick r:id="rId2" action="ppaction://hlinksldjump"/>
              </a:rPr>
              <a:t>7.9.1 </a:t>
            </a:r>
            <a:r>
              <a:rPr lang="zh-CN" altLang="zh-CN" sz="3600">
                <a:hlinkClick r:id="rId2" action="ppaction://hlinksldjump"/>
              </a:rPr>
              <a:t>动态存储方式与静态存储方式</a:t>
            </a:r>
            <a:endParaRPr lang="en-US" altLang="zh-CN" sz="3600"/>
          </a:p>
          <a:p>
            <a:pPr>
              <a:buFont typeface="Wingdings" pitchFamily="2" charset="2"/>
              <a:buNone/>
            </a:pPr>
            <a:r>
              <a:rPr lang="en-US" altLang="zh-CN" sz="3600">
                <a:hlinkClick r:id="rId3" action="ppaction://hlinksldjump"/>
              </a:rPr>
              <a:t>7.9.2 </a:t>
            </a:r>
            <a:r>
              <a:rPr lang="zh-CN" altLang="zh-CN" sz="3600">
                <a:hlinkClick r:id="rId3" action="ppaction://hlinksldjump"/>
              </a:rPr>
              <a:t>局部变量的存储类别</a:t>
            </a:r>
            <a:endParaRPr lang="en-US" altLang="zh-CN" sz="3600"/>
          </a:p>
          <a:p>
            <a:pPr>
              <a:buFont typeface="Wingdings" pitchFamily="2" charset="2"/>
              <a:buNone/>
            </a:pPr>
            <a:r>
              <a:rPr lang="en-US" altLang="zh-CN" sz="3600">
                <a:hlinkClick r:id="rId4" action="ppaction://hlinksldjump"/>
              </a:rPr>
              <a:t>7.9.3 </a:t>
            </a:r>
            <a:r>
              <a:rPr lang="zh-CN" altLang="zh-CN" sz="3600">
                <a:hlinkClick r:id="rId4" action="ppaction://hlinksldjump"/>
              </a:rPr>
              <a:t>全局变量的存储类别</a:t>
            </a:r>
            <a:endParaRPr lang="en-US" altLang="zh-CN" sz="3600"/>
          </a:p>
          <a:p>
            <a:pPr>
              <a:buFont typeface="Wingdings" pitchFamily="2" charset="2"/>
              <a:buNone/>
            </a:pPr>
            <a:r>
              <a:rPr lang="en-US" altLang="zh-CN" sz="3600">
                <a:hlinkClick r:id="rId5" action="ppaction://hlinksldjump"/>
              </a:rPr>
              <a:t>7.9.4 </a:t>
            </a:r>
            <a:r>
              <a:rPr lang="zh-CN" altLang="zh-CN" sz="3600">
                <a:hlinkClick r:id="rId5" action="ppaction://hlinksldjump"/>
              </a:rPr>
              <a:t>存储类别小结</a:t>
            </a:r>
            <a:endParaRPr lang="zh-CN" altLang="zh-CN" sz="3600"/>
          </a:p>
        </p:txBody>
      </p:sp>
      <p:pic>
        <p:nvPicPr>
          <p:cNvPr id="174084" name="图片 3"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6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7.9.1</a:t>
            </a:r>
            <a:r>
              <a:rPr lang="zh-CN" altLang="zh-CN">
                <a:solidFill>
                  <a:srgbClr val="800000"/>
                </a:solidFill>
                <a:effectLst>
                  <a:outerShdw blurRad="38100" dist="38100" dir="2700000" algn="tl">
                    <a:srgbClr val="000000"/>
                  </a:outerShdw>
                </a:effectLst>
                <a:latin typeface="Arial" charset="0"/>
                <a:ea typeface="黑体" pitchFamily="2" charset="-122"/>
              </a:rPr>
              <a:t>动态存储方式与静态存储方式</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65891" name="Rectangle 3"/>
          <p:cNvSpPr>
            <a:spLocks noGrp="1" noChangeArrowheads="1"/>
          </p:cNvSpPr>
          <p:nvPr>
            <p:ph type="body" idx="1"/>
          </p:nvPr>
        </p:nvSpPr>
        <p:spPr>
          <a:xfrm>
            <a:off x="785813" y="1571625"/>
            <a:ext cx="7643812" cy="5000625"/>
          </a:xfrm>
        </p:spPr>
        <p:txBody>
          <a:bodyPr/>
          <a:lstStyle/>
          <a:p>
            <a:r>
              <a:rPr lang="zh-CN" altLang="zh-CN" sz="2800"/>
              <a:t>从变量的作用域的角度来观察，变量可以分为</a:t>
            </a:r>
            <a:r>
              <a:rPr lang="zh-CN" altLang="zh-CN" sz="2800">
                <a:solidFill>
                  <a:srgbClr val="0000CC"/>
                </a:solidFill>
              </a:rPr>
              <a:t>全局变量</a:t>
            </a:r>
            <a:r>
              <a:rPr lang="zh-CN" altLang="zh-CN" sz="2800"/>
              <a:t>和</a:t>
            </a:r>
            <a:r>
              <a:rPr lang="zh-CN" altLang="zh-CN" sz="2800">
                <a:solidFill>
                  <a:srgbClr val="0000CC"/>
                </a:solidFill>
              </a:rPr>
              <a:t>局部变量</a:t>
            </a:r>
            <a:endParaRPr lang="en-US" altLang="zh-CN" sz="2800">
              <a:solidFill>
                <a:srgbClr val="0000CC"/>
              </a:solidFill>
            </a:endParaRPr>
          </a:p>
          <a:p>
            <a:r>
              <a:rPr lang="zh-CN" altLang="zh-CN" sz="2800"/>
              <a:t>从变量值存在的时间</a:t>
            </a:r>
            <a:r>
              <a:rPr lang="en-US" altLang="zh-CN" sz="2800"/>
              <a:t>(</a:t>
            </a:r>
            <a:r>
              <a:rPr lang="zh-CN" altLang="zh-CN" sz="2800"/>
              <a:t>即生存期</a:t>
            </a:r>
            <a:r>
              <a:rPr lang="en-US" altLang="zh-CN" sz="2800"/>
              <a:t>)</a:t>
            </a:r>
            <a:r>
              <a:rPr lang="zh-CN" altLang="zh-CN" sz="2800"/>
              <a:t>观察</a:t>
            </a:r>
            <a:r>
              <a:rPr lang="zh-CN" altLang="en-US" sz="2800"/>
              <a:t>，</a:t>
            </a:r>
            <a:r>
              <a:rPr lang="zh-CN" altLang="zh-CN" sz="2800"/>
              <a:t>变量的存储有两种不同的方式：</a:t>
            </a:r>
            <a:r>
              <a:rPr lang="zh-CN" altLang="zh-CN" sz="2800">
                <a:solidFill>
                  <a:srgbClr val="0000CC"/>
                </a:solidFill>
              </a:rPr>
              <a:t>静态存储方式</a:t>
            </a:r>
            <a:r>
              <a:rPr lang="zh-CN" altLang="zh-CN" sz="2800"/>
              <a:t>和</a:t>
            </a:r>
            <a:r>
              <a:rPr lang="zh-CN" altLang="zh-CN" sz="2800">
                <a:solidFill>
                  <a:srgbClr val="0000CC"/>
                </a:solidFill>
              </a:rPr>
              <a:t>动态存储方式</a:t>
            </a:r>
            <a:endParaRPr lang="en-US" altLang="zh-CN" sz="2800">
              <a:solidFill>
                <a:srgbClr val="0000CC"/>
              </a:solidFill>
            </a:endParaRPr>
          </a:p>
          <a:p>
            <a:pPr lvl="1"/>
            <a:r>
              <a:rPr lang="zh-CN" altLang="zh-CN"/>
              <a:t>静态存储方式是指在程序运行期间由系统分配固定的存储空间的方式</a:t>
            </a:r>
            <a:endParaRPr lang="en-US" altLang="zh-CN"/>
          </a:p>
          <a:p>
            <a:pPr lvl="1"/>
            <a:r>
              <a:rPr lang="zh-CN" altLang="zh-CN"/>
              <a:t>动态存储方式是在程序运行期间根据需要进行动态的分配存储空间的方式</a:t>
            </a:r>
            <a:endParaRPr lang="zh-CN" altLang="zh-CN">
              <a:solidFill>
                <a:srgbClr val="0000CC"/>
              </a:solidFill>
            </a:endParaRPr>
          </a:p>
        </p:txBody>
      </p:sp>
      <p:pic>
        <p:nvPicPr>
          <p:cNvPr id="17510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2" dur="500"/>
                                        <p:tgtEl>
                                          <p:spTgt spid="165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7" dur="500"/>
                                        <p:tgtEl>
                                          <p:spTgt spid="165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5891">
                                            <p:txEl>
                                              <p:pRg st="3" end="3"/>
                                            </p:txEl>
                                          </p:spTgt>
                                        </p:tgtEl>
                                        <p:attrNameLst>
                                          <p:attrName>style.visibility</p:attrName>
                                        </p:attrNameLst>
                                      </p:cBhvr>
                                      <p:to>
                                        <p:strVal val="visible"/>
                                      </p:to>
                                    </p:set>
                                    <p:animEffect transition="in" filter="blinds(horizontal)">
                                      <p:cBhvr>
                                        <p:cTn id="22" dur="500"/>
                                        <p:tgtEl>
                                          <p:spTgt spid="165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grpSp>
        <p:nvGrpSpPr>
          <p:cNvPr id="176130" name="组合 9"/>
          <p:cNvGrpSpPr>
            <a:grpSpLocks/>
          </p:cNvGrpSpPr>
          <p:nvPr/>
        </p:nvGrpSpPr>
        <p:grpSpPr bwMode="auto">
          <a:xfrm>
            <a:off x="1857375" y="1785938"/>
            <a:ext cx="2428875" cy="3071812"/>
            <a:chOff x="1000100" y="1571612"/>
            <a:chExt cx="2428892" cy="3071834"/>
          </a:xfrm>
        </p:grpSpPr>
        <p:sp>
          <p:nvSpPr>
            <p:cNvPr id="176139" name="流程图: 过程 5"/>
            <p:cNvSpPr>
              <a:spLocks noChangeArrowheads="1"/>
            </p:cNvSpPr>
            <p:nvPr/>
          </p:nvSpPr>
          <p:spPr bwMode="auto">
            <a:xfrm>
              <a:off x="1000100" y="1571612"/>
              <a:ext cx="2428892" cy="3071834"/>
            </a:xfrm>
            <a:prstGeom prst="flowChartProcess">
              <a:avLst/>
            </a:prstGeom>
            <a:solidFill>
              <a:schemeClr val="accent1"/>
            </a:solidFill>
            <a:ln w="38100" algn="ctr">
              <a:solidFill>
                <a:schemeClr val="tx1"/>
              </a:solidFill>
              <a:miter lim="800000"/>
              <a:headEnd/>
              <a:tailEnd/>
            </a:ln>
          </p:spPr>
          <p:txBody>
            <a:bodyPr wrap="none" t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200000"/>
                </a:lnSpc>
                <a:spcBef>
                  <a:spcPct val="0"/>
                </a:spcBef>
                <a:buFontTx/>
                <a:buNone/>
              </a:pPr>
              <a:r>
                <a:rPr lang="zh-CN" altLang="en-US">
                  <a:latin typeface="Arial" pitchFamily="34" charset="0"/>
                </a:rPr>
                <a:t>程序区</a:t>
              </a:r>
              <a:endParaRPr lang="en-US" altLang="zh-CN">
                <a:latin typeface="Arial" pitchFamily="34" charset="0"/>
              </a:endParaRPr>
            </a:p>
            <a:p>
              <a:pPr algn="ctr" eaLnBrk="1" hangingPunct="1">
                <a:lnSpc>
                  <a:spcPct val="200000"/>
                </a:lnSpc>
                <a:spcBef>
                  <a:spcPct val="0"/>
                </a:spcBef>
                <a:buFontTx/>
                <a:buNone/>
              </a:pPr>
              <a:r>
                <a:rPr lang="zh-CN" altLang="en-US">
                  <a:latin typeface="Arial" pitchFamily="34" charset="0"/>
                </a:rPr>
                <a:t>静态存储区</a:t>
              </a:r>
              <a:endParaRPr lang="en-US" altLang="zh-CN">
                <a:latin typeface="Arial" pitchFamily="34" charset="0"/>
              </a:endParaRPr>
            </a:p>
            <a:p>
              <a:pPr algn="ctr" eaLnBrk="1" hangingPunct="1">
                <a:lnSpc>
                  <a:spcPct val="200000"/>
                </a:lnSpc>
                <a:spcBef>
                  <a:spcPct val="0"/>
                </a:spcBef>
                <a:buFontTx/>
                <a:buNone/>
              </a:pPr>
              <a:r>
                <a:rPr lang="zh-CN" altLang="en-US">
                  <a:latin typeface="Arial" pitchFamily="34" charset="0"/>
                </a:rPr>
                <a:t>动态存储区</a:t>
              </a:r>
            </a:p>
          </p:txBody>
        </p:sp>
        <p:cxnSp>
          <p:nvCxnSpPr>
            <p:cNvPr id="176140" name="直接连接符 7"/>
            <p:cNvCxnSpPr>
              <a:cxnSpLocks noChangeShapeType="1"/>
            </p:cNvCxnSpPr>
            <p:nvPr/>
          </p:nvCxnSpPr>
          <p:spPr bwMode="auto">
            <a:xfrm>
              <a:off x="1000100" y="2571744"/>
              <a:ext cx="242889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6141" name="直接连接符 8"/>
            <p:cNvCxnSpPr>
              <a:cxnSpLocks noChangeShapeType="1"/>
            </p:cNvCxnSpPr>
            <p:nvPr/>
          </p:nvCxnSpPr>
          <p:spPr bwMode="auto">
            <a:xfrm>
              <a:off x="1000100" y="3643314"/>
              <a:ext cx="242889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sp>
        <p:nvSpPr>
          <p:cNvPr id="176131" name="TextBox 10"/>
          <p:cNvSpPr txBox="1">
            <a:spLocks noChangeArrowheads="1"/>
          </p:cNvSpPr>
          <p:nvPr/>
        </p:nvSpPr>
        <p:spPr bwMode="auto">
          <a:xfrm>
            <a:off x="2071688" y="1143000"/>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latin typeface="Arial" pitchFamily="34" charset="0"/>
              </a:rPr>
              <a:t>用户区</a:t>
            </a:r>
          </a:p>
        </p:txBody>
      </p:sp>
      <p:sp>
        <p:nvSpPr>
          <p:cNvPr id="12" name="右大括号 11"/>
          <p:cNvSpPr>
            <a:spLocks/>
          </p:cNvSpPr>
          <p:nvPr/>
        </p:nvSpPr>
        <p:spPr bwMode="auto">
          <a:xfrm>
            <a:off x="4429125" y="2857500"/>
            <a:ext cx="500063" cy="1928813"/>
          </a:xfrm>
          <a:prstGeom prst="rightBrace">
            <a:avLst>
              <a:gd name="adj1" fmla="val 8339"/>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3" name="TextBox 12"/>
          <p:cNvSpPr txBox="1">
            <a:spLocks noChangeArrowheads="1"/>
          </p:cNvSpPr>
          <p:nvPr/>
        </p:nvSpPr>
        <p:spPr bwMode="auto">
          <a:xfrm>
            <a:off x="5000625" y="3500438"/>
            <a:ext cx="3786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solidFill>
                  <a:srgbClr val="0000CC"/>
                </a:solidFill>
                <a:latin typeface="Arial" pitchFamily="34" charset="0"/>
              </a:rPr>
              <a:t>将</a:t>
            </a:r>
            <a:r>
              <a:rPr lang="zh-CN" altLang="zh-CN">
                <a:solidFill>
                  <a:srgbClr val="0000CC"/>
                </a:solidFill>
                <a:latin typeface="Arial" pitchFamily="34" charset="0"/>
              </a:rPr>
              <a:t>数据存放在</a:t>
            </a:r>
            <a:r>
              <a:rPr lang="zh-CN" altLang="en-US">
                <a:solidFill>
                  <a:srgbClr val="0000CC"/>
                </a:solidFill>
                <a:latin typeface="Arial" pitchFamily="34" charset="0"/>
              </a:rPr>
              <a:t>此区</a:t>
            </a:r>
          </a:p>
        </p:txBody>
      </p:sp>
      <p:sp>
        <p:nvSpPr>
          <p:cNvPr id="14" name="圆角矩形标注 13"/>
          <p:cNvSpPr>
            <a:spLocks noChangeArrowheads="1"/>
          </p:cNvSpPr>
          <p:nvPr/>
        </p:nvSpPr>
        <p:spPr bwMode="auto">
          <a:xfrm>
            <a:off x="5072063" y="2286000"/>
            <a:ext cx="3286125" cy="1214438"/>
          </a:xfrm>
          <a:prstGeom prst="wedgeRoundRectCallout">
            <a:avLst>
              <a:gd name="adj1" fmla="val -75991"/>
              <a:gd name="adj2" fmla="val 4226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全局变量全部存放在静态存储区中</a:t>
            </a:r>
            <a:endParaRPr lang="zh-CN" altLang="en-US" sz="2800">
              <a:solidFill>
                <a:srgbClr val="0000CC"/>
              </a:solidFill>
              <a:latin typeface="Arial" pitchFamily="34" charset="0"/>
            </a:endParaRPr>
          </a:p>
        </p:txBody>
      </p:sp>
      <p:sp>
        <p:nvSpPr>
          <p:cNvPr id="15" name="圆角矩形标注 14"/>
          <p:cNvSpPr>
            <a:spLocks noChangeArrowheads="1"/>
          </p:cNvSpPr>
          <p:nvPr/>
        </p:nvSpPr>
        <p:spPr bwMode="auto">
          <a:xfrm>
            <a:off x="4857750" y="2357438"/>
            <a:ext cx="4286250" cy="2928937"/>
          </a:xfrm>
          <a:prstGeom prst="wedgeRoundRectCallout">
            <a:avLst>
              <a:gd name="adj1" fmla="val -69000"/>
              <a:gd name="adj2" fmla="val 2035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①函数形式参数</a:t>
            </a:r>
            <a:endParaRPr lang="zh-CN" altLang="en-US" sz="2800">
              <a:solidFill>
                <a:srgbClr val="0000CC"/>
              </a:solidFill>
              <a:latin typeface="Arial" pitchFamily="34" charset="0"/>
            </a:endParaRPr>
          </a:p>
          <a:p>
            <a:pPr eaLnBrk="1" hangingPunct="1">
              <a:lnSpc>
                <a:spcPct val="100000"/>
              </a:lnSpc>
              <a:spcBef>
                <a:spcPct val="0"/>
              </a:spcBef>
              <a:buFontTx/>
              <a:buNone/>
            </a:pPr>
            <a:r>
              <a:rPr lang="zh-CN" altLang="zh-CN" sz="2800">
                <a:solidFill>
                  <a:srgbClr val="0000CC"/>
                </a:solidFill>
                <a:latin typeface="Arial" pitchFamily="34" charset="0"/>
              </a:rPr>
              <a:t>②函数中定义的没有用关键字</a:t>
            </a:r>
            <a:r>
              <a:rPr lang="en-US" altLang="zh-CN" sz="2800">
                <a:solidFill>
                  <a:srgbClr val="0000CC"/>
                </a:solidFill>
                <a:latin typeface="Arial" pitchFamily="34" charset="0"/>
              </a:rPr>
              <a:t>static</a:t>
            </a:r>
            <a:r>
              <a:rPr lang="zh-CN" altLang="zh-CN" sz="2800">
                <a:solidFill>
                  <a:srgbClr val="0000CC"/>
                </a:solidFill>
                <a:latin typeface="Arial" pitchFamily="34" charset="0"/>
              </a:rPr>
              <a:t>声明的变量</a:t>
            </a:r>
            <a:endParaRPr lang="zh-CN" altLang="en-US" sz="2800">
              <a:solidFill>
                <a:srgbClr val="0000CC"/>
              </a:solidFill>
              <a:latin typeface="Arial" pitchFamily="34" charset="0"/>
            </a:endParaRPr>
          </a:p>
          <a:p>
            <a:pPr eaLnBrk="1" hangingPunct="1">
              <a:lnSpc>
                <a:spcPct val="100000"/>
              </a:lnSpc>
              <a:spcBef>
                <a:spcPct val="0"/>
              </a:spcBef>
              <a:buFontTx/>
              <a:buNone/>
            </a:pPr>
            <a:r>
              <a:rPr lang="zh-CN" altLang="zh-CN" sz="2800">
                <a:solidFill>
                  <a:srgbClr val="0000CC"/>
                </a:solidFill>
                <a:latin typeface="Arial" pitchFamily="34" charset="0"/>
              </a:rPr>
              <a:t>③函数调用时的现场保护和返回地址等</a:t>
            </a:r>
            <a:r>
              <a:rPr lang="zh-CN" altLang="en-US" sz="2800">
                <a:solidFill>
                  <a:srgbClr val="0000CC"/>
                </a:solidFill>
                <a:latin typeface="Arial" pitchFamily="34" charset="0"/>
              </a:rPr>
              <a:t>存放在动态存储区</a:t>
            </a:r>
          </a:p>
        </p:txBody>
      </p:sp>
      <p:sp>
        <p:nvSpPr>
          <p:cNvPr id="16" name="圆角矩形标注 15"/>
          <p:cNvSpPr>
            <a:spLocks noChangeArrowheads="1"/>
          </p:cNvSpPr>
          <p:nvPr/>
        </p:nvSpPr>
        <p:spPr bwMode="auto">
          <a:xfrm>
            <a:off x="4857750" y="1428750"/>
            <a:ext cx="4286250" cy="2571750"/>
          </a:xfrm>
          <a:prstGeom prst="wedgeRoundRectCallout">
            <a:avLst>
              <a:gd name="adj1" fmla="val -69000"/>
              <a:gd name="adj2" fmla="val 20370"/>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9D138D"/>
                </a:solidFill>
                <a:latin typeface="Arial" pitchFamily="34" charset="0"/>
              </a:rPr>
              <a:t>程序</a:t>
            </a:r>
            <a:r>
              <a:rPr lang="zh-CN" altLang="zh-CN" sz="2800">
                <a:solidFill>
                  <a:srgbClr val="9D138D"/>
                </a:solidFill>
                <a:latin typeface="Arial" pitchFamily="34" charset="0"/>
              </a:rPr>
              <a:t>开始执行时给全局变量分配存储区，程序执行完毕就释放。在程序执行过程中占据固定的存储单元</a:t>
            </a:r>
            <a:endParaRPr lang="zh-CN" altLang="en-US" sz="2800">
              <a:solidFill>
                <a:srgbClr val="9D138D"/>
              </a:solidFill>
              <a:latin typeface="Arial" pitchFamily="34" charset="0"/>
            </a:endParaRPr>
          </a:p>
        </p:txBody>
      </p:sp>
      <p:sp>
        <p:nvSpPr>
          <p:cNvPr id="17" name="圆角矩形标注 16"/>
          <p:cNvSpPr>
            <a:spLocks noChangeArrowheads="1"/>
          </p:cNvSpPr>
          <p:nvPr/>
        </p:nvSpPr>
        <p:spPr bwMode="auto">
          <a:xfrm>
            <a:off x="4857750" y="3071813"/>
            <a:ext cx="4071938" cy="2071687"/>
          </a:xfrm>
          <a:prstGeom prst="wedgeRoundRectCallout">
            <a:avLst>
              <a:gd name="adj1" fmla="val -70356"/>
              <a:gd name="adj2" fmla="val 2035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9D138D"/>
                </a:solidFill>
                <a:latin typeface="Arial" pitchFamily="34" charset="0"/>
              </a:rPr>
              <a:t>函数调用开始时分配，函数结束时释放。在程序执行过程中，这种分配和释放是动态的</a:t>
            </a:r>
            <a:endParaRPr lang="zh-CN" altLang="en-US" sz="2800">
              <a:solidFill>
                <a:srgbClr val="9D138D"/>
              </a:solidFill>
              <a:latin typeface="Arial" pitchFamily="34" charset="0"/>
            </a:endParaRPr>
          </a:p>
        </p:txBody>
      </p:sp>
      <p:pic>
        <p:nvPicPr>
          <p:cNvPr id="176138" name="图片 1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animBg="1"/>
      <p:bldP spid="16"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500063" y="857250"/>
            <a:ext cx="8153400" cy="4643438"/>
          </a:xfrm>
        </p:spPr>
        <p:txBody>
          <a:bodyPr/>
          <a:lstStyle/>
          <a:p>
            <a:r>
              <a:rPr lang="zh-CN" altLang="zh-CN"/>
              <a:t>说明：</a:t>
            </a:r>
          </a:p>
          <a:p>
            <a:pPr lvl="1">
              <a:buFont typeface="Wingdings" pitchFamily="2" charset="2"/>
              <a:buNone/>
            </a:pPr>
            <a:r>
              <a:rPr lang="en-US" altLang="zh-CN"/>
              <a:t> (5) </a:t>
            </a:r>
            <a:r>
              <a:rPr lang="zh-CN" altLang="zh-CN"/>
              <a:t>从用户使用的角度看，函数有两种。</a:t>
            </a:r>
          </a:p>
          <a:p>
            <a:pPr lvl="1"/>
            <a:r>
              <a:rPr lang="zh-CN" altLang="zh-CN">
                <a:solidFill>
                  <a:srgbClr val="FF0000"/>
                </a:solidFill>
              </a:rPr>
              <a:t>库函数</a:t>
            </a:r>
            <a:r>
              <a:rPr lang="zh-CN" altLang="zh-CN"/>
              <a:t>，它是由系统提供的，用户不必自己定义而直接使用它们。应该说明，不同的</a:t>
            </a:r>
            <a:r>
              <a:rPr lang="en-US" altLang="zh-CN"/>
              <a:t>C</a:t>
            </a:r>
            <a:r>
              <a:rPr lang="zh-CN" altLang="zh-CN"/>
              <a:t>语言编译系统提供的库函数的数量和功能会有一些不同，当然许多基本的函数是共同的。</a:t>
            </a:r>
          </a:p>
          <a:p>
            <a:pPr lvl="1"/>
            <a:r>
              <a:rPr lang="zh-CN" altLang="zh-CN">
                <a:solidFill>
                  <a:srgbClr val="FF0000"/>
                </a:solidFill>
              </a:rPr>
              <a:t>用户自己定义的函数</a:t>
            </a:r>
            <a:r>
              <a:rPr lang="zh-CN" altLang="zh-CN"/>
              <a:t>。它是用以解决用户专门需要的函数。</a:t>
            </a:r>
          </a:p>
        </p:txBody>
      </p:sp>
      <p:pic>
        <p:nvPicPr>
          <p:cNvPr id="1945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Effect transition="in" filter="blinds(horizontal)">
                                      <p:cBhvr>
                                        <p:cTn id="7" dur="500"/>
                                        <p:tgtEl>
                                          <p:spTgt spid="2150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6">
                                            <p:txEl>
                                              <p:pRg st="3" end="3"/>
                                            </p:txEl>
                                          </p:spTgt>
                                        </p:tgtEl>
                                        <p:attrNameLst>
                                          <p:attrName>style.visibility</p:attrName>
                                        </p:attrNameLst>
                                      </p:cBhvr>
                                      <p:to>
                                        <p:strVal val="visible"/>
                                      </p:to>
                                    </p:set>
                                    <p:animEffect transition="in" filter="blinds(horizontal)">
                                      <p:cBhvr>
                                        <p:cTn id="12" dur="500"/>
                                        <p:tgtEl>
                                          <p:spTgt spid="2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571500" y="785813"/>
            <a:ext cx="8153400" cy="5715000"/>
          </a:xfrm>
        </p:spPr>
        <p:txBody>
          <a:bodyPr/>
          <a:lstStyle/>
          <a:p>
            <a:r>
              <a:rPr lang="zh-CN" altLang="zh-CN"/>
              <a:t>每一个变量和函数都有两个属性：</a:t>
            </a:r>
            <a:r>
              <a:rPr lang="zh-CN" altLang="zh-CN">
                <a:solidFill>
                  <a:srgbClr val="00B050"/>
                </a:solidFill>
              </a:rPr>
              <a:t>数据类型</a:t>
            </a:r>
            <a:r>
              <a:rPr lang="zh-CN" altLang="zh-CN"/>
              <a:t>和数据的</a:t>
            </a:r>
            <a:r>
              <a:rPr lang="zh-CN" altLang="zh-CN">
                <a:solidFill>
                  <a:srgbClr val="00B050"/>
                </a:solidFill>
              </a:rPr>
              <a:t>存储类别</a:t>
            </a:r>
            <a:endParaRPr lang="en-US" altLang="zh-CN">
              <a:solidFill>
                <a:srgbClr val="00B050"/>
              </a:solidFill>
            </a:endParaRPr>
          </a:p>
          <a:p>
            <a:pPr lvl="1"/>
            <a:r>
              <a:rPr lang="zh-CN" altLang="zh-CN">
                <a:solidFill>
                  <a:srgbClr val="C00000"/>
                </a:solidFill>
              </a:rPr>
              <a:t>数据类型</a:t>
            </a:r>
            <a:r>
              <a:rPr lang="zh-CN" altLang="zh-CN"/>
              <a:t>，如整型、浮点型等</a:t>
            </a:r>
            <a:endParaRPr lang="en-US" altLang="zh-CN"/>
          </a:p>
          <a:p>
            <a:pPr lvl="1"/>
            <a:r>
              <a:rPr lang="zh-CN" altLang="zh-CN">
                <a:solidFill>
                  <a:srgbClr val="C00000"/>
                </a:solidFill>
              </a:rPr>
              <a:t>存储类别</a:t>
            </a:r>
            <a:r>
              <a:rPr lang="zh-CN" altLang="zh-CN"/>
              <a:t>指的是数据在内存中存储的方式</a:t>
            </a:r>
            <a:r>
              <a:rPr lang="en-US" altLang="zh-CN"/>
              <a:t>(</a:t>
            </a:r>
            <a:r>
              <a:rPr lang="zh-CN" altLang="zh-CN"/>
              <a:t>如静态存储和动态存储</a:t>
            </a:r>
            <a:r>
              <a:rPr lang="en-US" altLang="zh-CN"/>
              <a:t>)</a:t>
            </a:r>
          </a:p>
          <a:p>
            <a:pPr lvl="1"/>
            <a:r>
              <a:rPr lang="zh-CN" altLang="zh-CN"/>
              <a:t>存储类别</a:t>
            </a:r>
            <a:r>
              <a:rPr lang="zh-CN" altLang="en-US"/>
              <a:t>包括</a:t>
            </a:r>
            <a:r>
              <a:rPr lang="zh-CN" altLang="zh-CN"/>
              <a:t>：</a:t>
            </a:r>
            <a:endParaRPr lang="en-US" altLang="zh-CN"/>
          </a:p>
          <a:p>
            <a:pPr lvl="1">
              <a:buFont typeface="Wingdings" pitchFamily="2" charset="2"/>
              <a:buNone/>
            </a:pPr>
            <a:r>
              <a:rPr lang="en-US" altLang="zh-CN"/>
              <a:t>      </a:t>
            </a:r>
            <a:r>
              <a:rPr lang="zh-CN" altLang="zh-CN"/>
              <a:t>自动的、静态的、寄存器的、外部的</a:t>
            </a:r>
            <a:endParaRPr lang="en-US" altLang="zh-CN"/>
          </a:p>
          <a:p>
            <a:pPr lvl="1"/>
            <a:r>
              <a:rPr lang="zh-CN" altLang="zh-CN"/>
              <a:t>根据变量的存储类别，可以知道变量的作用域和生存期</a:t>
            </a:r>
            <a:endParaRPr lang="zh-CN" altLang="en-US"/>
          </a:p>
        </p:txBody>
      </p:sp>
      <p:pic>
        <p:nvPicPr>
          <p:cNvPr id="17715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7938">
                                            <p:txEl>
                                              <p:pRg st="5" end="5"/>
                                            </p:txEl>
                                          </p:spTgt>
                                        </p:tgtEl>
                                        <p:attrNameLst>
                                          <p:attrName>style.visibility</p:attrName>
                                        </p:attrNameLst>
                                      </p:cBhvr>
                                      <p:to>
                                        <p:strVal val="visible"/>
                                      </p:to>
                                    </p:set>
                                    <p:animEffect transition="in" filter="blinds(horizontal)">
                                      <p:cBhvr>
                                        <p:cTn id="7" dur="500"/>
                                        <p:tgtEl>
                                          <p:spTgt spid="1679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7.9.2 </a:t>
            </a:r>
            <a:r>
              <a:rPr lang="zh-CN" altLang="zh-CN">
                <a:solidFill>
                  <a:srgbClr val="800000"/>
                </a:solidFill>
                <a:effectLst>
                  <a:outerShdw blurRad="38100" dist="38100" dir="2700000" algn="tl">
                    <a:srgbClr val="000000"/>
                  </a:outerShdw>
                </a:effectLst>
                <a:latin typeface="Arial" charset="0"/>
                <a:ea typeface="黑体" pitchFamily="2" charset="-122"/>
              </a:rPr>
              <a:t>局部变量的存储类别</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68963" name="Rectangle 3"/>
          <p:cNvSpPr>
            <a:spLocks noGrp="1" noChangeArrowheads="1"/>
          </p:cNvSpPr>
          <p:nvPr>
            <p:ph type="body" idx="1"/>
          </p:nvPr>
        </p:nvSpPr>
        <p:spPr>
          <a:xfrm>
            <a:off x="785813" y="1643063"/>
            <a:ext cx="7643812" cy="4286250"/>
          </a:xfrm>
        </p:spPr>
        <p:txBody>
          <a:bodyPr/>
          <a:lstStyle/>
          <a:p>
            <a:pPr>
              <a:buFont typeface="Wingdings" pitchFamily="2" charset="2"/>
              <a:buNone/>
            </a:pPr>
            <a:r>
              <a:rPr lang="en-US" altLang="zh-CN"/>
              <a:t>1.</a:t>
            </a:r>
            <a:r>
              <a:rPr lang="zh-CN" altLang="zh-CN"/>
              <a:t>自动变量</a:t>
            </a:r>
            <a:r>
              <a:rPr lang="en-US" altLang="zh-CN"/>
              <a:t>(auto</a:t>
            </a:r>
            <a:r>
              <a:rPr lang="zh-CN" altLang="zh-CN"/>
              <a:t>变量</a:t>
            </a:r>
            <a:r>
              <a:rPr lang="en-US" altLang="zh-CN"/>
              <a:t>)</a:t>
            </a:r>
          </a:p>
          <a:p>
            <a:pPr lvl="1"/>
            <a:r>
              <a:rPr lang="zh-CN" altLang="zh-CN"/>
              <a:t>局部变量，如果不专门声明存储类别，都是动态地分配存储空间的</a:t>
            </a:r>
            <a:endParaRPr lang="en-US" altLang="zh-CN"/>
          </a:p>
          <a:p>
            <a:pPr lvl="1"/>
            <a:r>
              <a:rPr lang="zh-CN" altLang="zh-CN"/>
              <a:t>调用函数时，系统会给</a:t>
            </a:r>
            <a:r>
              <a:rPr lang="zh-CN" altLang="en-US"/>
              <a:t>局部</a:t>
            </a:r>
            <a:r>
              <a:rPr lang="zh-CN" altLang="zh-CN"/>
              <a:t>变量分配存储空间，调用结束时就自动释放空间。因此这类局部变量称为自动变量</a:t>
            </a:r>
            <a:endParaRPr lang="en-US" altLang="zh-CN"/>
          </a:p>
          <a:p>
            <a:pPr lvl="1"/>
            <a:r>
              <a:rPr lang="zh-CN" altLang="zh-CN"/>
              <a:t>自动变量用关键字</a:t>
            </a:r>
            <a:r>
              <a:rPr lang="en-US" altLang="zh-CN"/>
              <a:t>auto</a:t>
            </a:r>
            <a:r>
              <a:rPr lang="zh-CN" altLang="zh-CN"/>
              <a:t>作存储类别的声明</a:t>
            </a:r>
          </a:p>
        </p:txBody>
      </p:sp>
      <p:pic>
        <p:nvPicPr>
          <p:cNvPr id="17818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Effect transition="in" filter="blinds(horizontal)">
                                      <p:cBhvr>
                                        <p:cTn id="7" dur="500"/>
                                        <p:tgtEl>
                                          <p:spTgt spid="168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8963">
                                            <p:txEl>
                                              <p:pRg st="2" end="2"/>
                                            </p:txEl>
                                          </p:spTgt>
                                        </p:tgtEl>
                                        <p:attrNameLst>
                                          <p:attrName>style.visibility</p:attrName>
                                        </p:attrNameLst>
                                      </p:cBhvr>
                                      <p:to>
                                        <p:strVal val="visible"/>
                                      </p:to>
                                    </p:set>
                                    <p:animEffect transition="in" filter="blinds(horizontal)">
                                      <p:cBhvr>
                                        <p:cTn id="12" dur="500"/>
                                        <p:tgtEl>
                                          <p:spTgt spid="168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8963">
                                            <p:txEl>
                                              <p:pRg st="3" end="3"/>
                                            </p:txEl>
                                          </p:spTgt>
                                        </p:tgtEl>
                                        <p:attrNameLst>
                                          <p:attrName>style.visibility</p:attrName>
                                        </p:attrNameLst>
                                      </p:cBhvr>
                                      <p:to>
                                        <p:strVal val="visible"/>
                                      </p:to>
                                    </p:set>
                                    <p:animEffect transition="in" filter="blinds(horizontal)">
                                      <p:cBhvr>
                                        <p:cTn id="17" dur="500"/>
                                        <p:tgtEl>
                                          <p:spTgt spid="16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7.9.2 </a:t>
            </a:r>
            <a:r>
              <a:rPr lang="zh-CN" altLang="zh-CN">
                <a:solidFill>
                  <a:srgbClr val="800000"/>
                </a:solidFill>
                <a:effectLst>
                  <a:outerShdw blurRad="38100" dist="38100" dir="2700000" algn="tl">
                    <a:srgbClr val="000000"/>
                  </a:outerShdw>
                </a:effectLst>
                <a:latin typeface="Arial" charset="0"/>
                <a:ea typeface="黑体" pitchFamily="2" charset="-122"/>
              </a:rPr>
              <a:t>局部变量的存储类别</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79203" name="Rectangle 3"/>
          <p:cNvSpPr>
            <a:spLocks noGrp="1" noChangeArrowheads="1"/>
          </p:cNvSpPr>
          <p:nvPr>
            <p:ph type="body" idx="1"/>
          </p:nvPr>
        </p:nvSpPr>
        <p:spPr>
          <a:xfrm>
            <a:off x="1214438" y="2143125"/>
            <a:ext cx="4643437" cy="3214688"/>
          </a:xfrm>
        </p:spPr>
        <p:txBody>
          <a:bodyPr/>
          <a:lstStyle/>
          <a:p>
            <a:pPr>
              <a:buFont typeface="Wingdings" pitchFamily="2" charset="2"/>
              <a:buNone/>
            </a:pPr>
            <a:r>
              <a:rPr lang="en-US" altLang="zh-CN" sz="2800"/>
              <a:t>int f(int a)   </a:t>
            </a:r>
            <a:endParaRPr lang="zh-CN" altLang="zh-CN" sz="2800"/>
          </a:p>
          <a:p>
            <a:pPr>
              <a:buFont typeface="Wingdings" pitchFamily="2" charset="2"/>
              <a:buNone/>
            </a:pPr>
            <a:r>
              <a:rPr lang="en-US" altLang="zh-CN" sz="2800"/>
              <a:t>{</a:t>
            </a:r>
            <a:endParaRPr lang="zh-CN" altLang="zh-CN" sz="2800"/>
          </a:p>
          <a:p>
            <a:pPr>
              <a:buFont typeface="Wingdings" pitchFamily="2" charset="2"/>
              <a:buNone/>
            </a:pPr>
            <a:r>
              <a:rPr lang="en-US" altLang="zh-CN" sz="2800"/>
              <a:t>     auto int b,c=3; </a:t>
            </a:r>
            <a:r>
              <a:rPr lang="zh-CN" altLang="zh-CN" sz="2800"/>
              <a:t> </a:t>
            </a:r>
          </a:p>
          <a:p>
            <a:pPr>
              <a:buFont typeface="Wingdings" pitchFamily="2" charset="2"/>
              <a:buNone/>
            </a:pPr>
            <a:r>
              <a:rPr lang="en-US" altLang="zh-CN" sz="2800"/>
              <a:t>      </a:t>
            </a:r>
            <a:r>
              <a:rPr lang="zh-CN" altLang="zh-CN" sz="2800"/>
              <a:t>┇</a:t>
            </a:r>
          </a:p>
          <a:p>
            <a:pPr>
              <a:buFont typeface="Wingdings" pitchFamily="2" charset="2"/>
              <a:buNone/>
            </a:pPr>
            <a:r>
              <a:rPr lang="en-US" altLang="zh-CN" sz="2800"/>
              <a:t>}</a:t>
            </a:r>
            <a:endParaRPr lang="zh-CN" altLang="zh-CN" sz="2800"/>
          </a:p>
        </p:txBody>
      </p:sp>
      <p:sp>
        <p:nvSpPr>
          <p:cNvPr id="4" name="矩形 3"/>
          <p:cNvSpPr>
            <a:spLocks noChangeArrowheads="1"/>
          </p:cNvSpPr>
          <p:nvPr/>
        </p:nvSpPr>
        <p:spPr bwMode="auto">
          <a:xfrm>
            <a:off x="1785938" y="3357563"/>
            <a:ext cx="107156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5" name="圆角矩形标注 4"/>
          <p:cNvSpPr>
            <a:spLocks noChangeArrowheads="1"/>
          </p:cNvSpPr>
          <p:nvPr/>
        </p:nvSpPr>
        <p:spPr bwMode="auto">
          <a:xfrm>
            <a:off x="2071688" y="4643438"/>
            <a:ext cx="2071687" cy="714375"/>
          </a:xfrm>
          <a:prstGeom prst="wedgeRoundRectCallout">
            <a:avLst>
              <a:gd name="adj1" fmla="val -35296"/>
              <a:gd name="adj2" fmla="val -14637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0000CC"/>
                </a:solidFill>
                <a:latin typeface="Arial" pitchFamily="34" charset="0"/>
              </a:rPr>
              <a:t>可以省略</a:t>
            </a:r>
          </a:p>
        </p:txBody>
      </p:sp>
      <p:pic>
        <p:nvPicPr>
          <p:cNvPr id="179206"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7.9.2 </a:t>
            </a:r>
            <a:r>
              <a:rPr lang="zh-CN" altLang="zh-CN">
                <a:solidFill>
                  <a:srgbClr val="800000"/>
                </a:solidFill>
                <a:effectLst>
                  <a:outerShdw blurRad="38100" dist="38100" dir="2700000" algn="tl">
                    <a:srgbClr val="000000"/>
                  </a:outerShdw>
                </a:effectLst>
                <a:latin typeface="Arial" charset="0"/>
                <a:ea typeface="黑体" pitchFamily="2" charset="-122"/>
              </a:rPr>
              <a:t>局部变量的存储类别</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80227" name="Rectangle 3"/>
          <p:cNvSpPr>
            <a:spLocks noGrp="1" noChangeArrowheads="1"/>
          </p:cNvSpPr>
          <p:nvPr>
            <p:ph type="body" idx="1"/>
          </p:nvPr>
        </p:nvSpPr>
        <p:spPr>
          <a:xfrm>
            <a:off x="785813" y="1643063"/>
            <a:ext cx="7643812" cy="4929187"/>
          </a:xfrm>
        </p:spPr>
        <p:txBody>
          <a:bodyPr/>
          <a:lstStyle/>
          <a:p>
            <a:pPr>
              <a:buFont typeface="Wingdings" pitchFamily="2" charset="2"/>
              <a:buNone/>
            </a:pPr>
            <a:r>
              <a:rPr lang="en-US" altLang="zh-CN"/>
              <a:t>2.</a:t>
            </a:r>
            <a:r>
              <a:rPr lang="zh-CN" altLang="zh-CN"/>
              <a:t>静态局部变量</a:t>
            </a:r>
            <a:r>
              <a:rPr lang="en-US" altLang="zh-CN"/>
              <a:t>(static</a:t>
            </a:r>
            <a:r>
              <a:rPr lang="zh-CN" altLang="zh-CN"/>
              <a:t>局部变量</a:t>
            </a:r>
            <a:r>
              <a:rPr lang="en-US" altLang="zh-CN"/>
              <a:t>)</a:t>
            </a:r>
          </a:p>
          <a:p>
            <a:r>
              <a:rPr lang="zh-CN" altLang="zh-CN"/>
              <a:t>希望函数中的局部变量在函数调用结束后不消失而继续</a:t>
            </a:r>
            <a:r>
              <a:rPr lang="zh-CN" altLang="zh-CN">
                <a:solidFill>
                  <a:srgbClr val="C00000"/>
                </a:solidFill>
              </a:rPr>
              <a:t>保留原值</a:t>
            </a:r>
            <a:r>
              <a:rPr lang="zh-CN" altLang="zh-CN"/>
              <a:t>，即其占用的存储单元不释放，在下一次再调用该函数时，该变量已有值</a:t>
            </a:r>
            <a:r>
              <a:rPr lang="en-US" altLang="zh-CN"/>
              <a:t>(</a:t>
            </a:r>
            <a:r>
              <a:rPr lang="zh-CN" altLang="zh-CN"/>
              <a:t>就是上一次函数调用结束时的值</a:t>
            </a:r>
            <a:r>
              <a:rPr lang="en-US" altLang="zh-CN"/>
              <a:t>)</a:t>
            </a:r>
            <a:r>
              <a:rPr lang="zh-CN" altLang="en-US"/>
              <a:t>，</a:t>
            </a:r>
            <a:r>
              <a:rPr lang="zh-CN" altLang="zh-CN"/>
              <a:t>这时就应该指定该局部变量为“静态局部变量”，用关键字</a:t>
            </a:r>
            <a:r>
              <a:rPr lang="en-US" altLang="zh-CN">
                <a:solidFill>
                  <a:srgbClr val="C00000"/>
                </a:solidFill>
              </a:rPr>
              <a:t>static</a:t>
            </a:r>
            <a:r>
              <a:rPr lang="zh-CN" altLang="zh-CN"/>
              <a:t>进行声明</a:t>
            </a:r>
            <a:endParaRPr lang="zh-CN" altLang="zh-CN" sz="2800"/>
          </a:p>
        </p:txBody>
      </p:sp>
      <p:pic>
        <p:nvPicPr>
          <p:cNvPr id="18022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125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5" name="圆角矩形标注 4"/>
          <p:cNvSpPr>
            <a:spLocks noChangeArrowheads="1"/>
          </p:cNvSpPr>
          <p:nvPr/>
        </p:nvSpPr>
        <p:spPr bwMode="auto">
          <a:xfrm>
            <a:off x="2714625" y="5429250"/>
            <a:ext cx="2071688" cy="714375"/>
          </a:xfrm>
          <a:prstGeom prst="wedgeRoundRectCallout">
            <a:avLst>
              <a:gd name="adj1" fmla="val 24560"/>
              <a:gd name="adj2" fmla="val -165667"/>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调用三次</a:t>
            </a:r>
          </a:p>
        </p:txBody>
      </p:sp>
      <p:sp>
        <p:nvSpPr>
          <p:cNvPr id="6" name="圆角矩形标注 5"/>
          <p:cNvSpPr>
            <a:spLocks noChangeArrowheads="1"/>
          </p:cNvSpPr>
          <p:nvPr/>
        </p:nvSpPr>
        <p:spPr bwMode="auto">
          <a:xfrm>
            <a:off x="5500688" y="5072063"/>
            <a:ext cx="3357562" cy="1071562"/>
          </a:xfrm>
          <a:prstGeom prst="wedgeRoundRectCallout">
            <a:avLst>
              <a:gd name="adj1" fmla="val -15972"/>
              <a:gd name="adj2" fmla="val -11423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0000CC"/>
                </a:solidFill>
                <a:latin typeface="Arial" pitchFamily="34" charset="0"/>
              </a:rPr>
              <a:t>每调用一次，开辟新</a:t>
            </a:r>
            <a:r>
              <a:rPr lang="en-US" altLang="zh-CN" sz="2800">
                <a:solidFill>
                  <a:srgbClr val="0000CC"/>
                </a:solidFill>
                <a:latin typeface="Arial" pitchFamily="34" charset="0"/>
              </a:rPr>
              <a:t>a</a:t>
            </a:r>
            <a:r>
              <a:rPr lang="zh-CN" altLang="en-US" sz="2800">
                <a:solidFill>
                  <a:srgbClr val="0000CC"/>
                </a:solidFill>
                <a:latin typeface="Arial" pitchFamily="34" charset="0"/>
              </a:rPr>
              <a:t>和</a:t>
            </a:r>
            <a:r>
              <a:rPr lang="en-US" altLang="zh-CN" sz="2800">
                <a:solidFill>
                  <a:srgbClr val="0000CC"/>
                </a:solidFill>
                <a:latin typeface="Arial" pitchFamily="34" charset="0"/>
              </a:rPr>
              <a:t>b</a:t>
            </a:r>
            <a:r>
              <a:rPr lang="zh-CN" altLang="en-US" sz="2800">
                <a:solidFill>
                  <a:srgbClr val="0000CC"/>
                </a:solidFill>
                <a:latin typeface="Arial" pitchFamily="34" charset="0"/>
              </a:rPr>
              <a:t>，但</a:t>
            </a:r>
            <a:r>
              <a:rPr lang="en-US" altLang="zh-CN" sz="2800">
                <a:solidFill>
                  <a:srgbClr val="0000CC"/>
                </a:solidFill>
                <a:latin typeface="Arial" pitchFamily="34" charset="0"/>
              </a:rPr>
              <a:t>c</a:t>
            </a:r>
            <a:r>
              <a:rPr lang="zh-CN" altLang="en-US" sz="2800">
                <a:solidFill>
                  <a:srgbClr val="0000CC"/>
                </a:solidFill>
                <a:latin typeface="Arial" pitchFamily="34" charset="0"/>
              </a:rPr>
              <a:t>不是</a:t>
            </a:r>
          </a:p>
        </p:txBody>
      </p:sp>
      <p:pic>
        <p:nvPicPr>
          <p:cNvPr id="18125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2274"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7" name="矩形 6"/>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latin typeface="Arial" pitchFamily="34" charset="0"/>
              </a:rPr>
              <a:t>0</a:t>
            </a:r>
            <a:endParaRPr lang="zh-CN" altLang="en-US" b="0">
              <a:latin typeface="Arial" pitchFamily="34" charset="0"/>
            </a:endParaRPr>
          </a:p>
        </p:txBody>
      </p:sp>
      <p:sp>
        <p:nvSpPr>
          <p:cNvPr id="8" name="矩形 7"/>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latin typeface="Arial" pitchFamily="34" charset="0"/>
              </a:rPr>
              <a:t>3</a:t>
            </a:r>
            <a:endParaRPr lang="zh-CN" altLang="en-US" b="0">
              <a:latin typeface="Arial" pitchFamily="34" charset="0"/>
            </a:endParaRPr>
          </a:p>
        </p:txBody>
      </p:sp>
      <p:sp>
        <p:nvSpPr>
          <p:cNvPr id="9"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0"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5940425" y="5214938"/>
            <a:ext cx="3060700" cy="714375"/>
          </a:xfrm>
          <a:prstGeom prst="wedgeRoundRectCallout">
            <a:avLst>
              <a:gd name="adj1" fmla="val 12343"/>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第一次调用开始</a:t>
            </a:r>
          </a:p>
        </p:txBody>
      </p:sp>
      <p:pic>
        <p:nvPicPr>
          <p:cNvPr id="182281"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3298"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83300" name="矩形 6"/>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latin typeface="Arial" pitchFamily="34" charset="0"/>
              </a:rPr>
              <a:t>0</a:t>
            </a:r>
            <a:endParaRPr lang="zh-CN" altLang="en-US" b="0">
              <a:latin typeface="Arial" pitchFamily="34" charset="0"/>
            </a:endParaRPr>
          </a:p>
        </p:txBody>
      </p:sp>
      <p:sp>
        <p:nvSpPr>
          <p:cNvPr id="183301" name="矩形 7"/>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latin typeface="Arial" pitchFamily="34" charset="0"/>
              </a:rPr>
              <a:t>3</a:t>
            </a:r>
            <a:endParaRPr lang="zh-CN" altLang="en-US" b="0">
              <a:latin typeface="Arial" pitchFamily="34" charset="0"/>
            </a:endParaRPr>
          </a:p>
        </p:txBody>
      </p:sp>
      <p:sp>
        <p:nvSpPr>
          <p:cNvPr id="183302"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83303"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5867400" y="5229225"/>
            <a:ext cx="3133725" cy="714375"/>
          </a:xfrm>
          <a:prstGeom prst="wedgeRoundRectCallout">
            <a:avLst>
              <a:gd name="adj1" fmla="val 13222"/>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第一次调用期间</a:t>
            </a:r>
          </a:p>
        </p:txBody>
      </p:sp>
      <p:sp>
        <p:nvSpPr>
          <p:cNvPr id="12"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1</a:t>
            </a:r>
            <a:endParaRPr lang="zh-CN" altLang="en-US" b="0">
              <a:solidFill>
                <a:srgbClr val="FF0000"/>
              </a:solidFill>
              <a:latin typeface="Arial" pitchFamily="34" charset="0"/>
            </a:endParaRPr>
          </a:p>
        </p:txBody>
      </p:sp>
      <p:sp>
        <p:nvSpPr>
          <p:cNvPr id="13"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4</a:t>
            </a:r>
            <a:endParaRPr lang="zh-CN" altLang="en-US" b="0">
              <a:solidFill>
                <a:srgbClr val="FF0000"/>
              </a:solidFill>
              <a:latin typeface="Arial" pitchFamily="34" charset="0"/>
            </a:endParaRPr>
          </a:p>
        </p:txBody>
      </p:sp>
      <p:pic>
        <p:nvPicPr>
          <p:cNvPr id="183307" name="图片 1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par>
                          <p:cTn id="13" fill="hold" nodeType="afterGroup">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84324"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84325"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第一次调用结束</a:t>
            </a:r>
          </a:p>
        </p:txBody>
      </p:sp>
      <p:sp>
        <p:nvSpPr>
          <p:cNvPr id="184327"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1</a:t>
            </a:r>
            <a:endParaRPr lang="zh-CN" altLang="en-US" b="0">
              <a:solidFill>
                <a:srgbClr val="FF0000"/>
              </a:solidFill>
              <a:latin typeface="Arial" pitchFamily="34" charset="0"/>
            </a:endParaRPr>
          </a:p>
        </p:txBody>
      </p:sp>
      <p:sp>
        <p:nvSpPr>
          <p:cNvPr id="184328"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4</a:t>
            </a:r>
            <a:endParaRPr lang="zh-CN" altLang="en-US" b="0">
              <a:solidFill>
                <a:srgbClr val="FF0000"/>
              </a:solidFill>
              <a:latin typeface="Arial" pitchFamily="34" charset="0"/>
            </a:endParaRPr>
          </a:p>
        </p:txBody>
      </p:sp>
      <p:sp>
        <p:nvSpPr>
          <p:cNvPr id="14" name="矩形 13"/>
          <p:cNvSpPr>
            <a:spLocks noChangeArrowheads="1"/>
          </p:cNvSpPr>
          <p:nvPr/>
        </p:nvSpPr>
        <p:spPr bwMode="auto">
          <a:xfrm>
            <a:off x="2786063"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5" name="圆角矩形标注 14"/>
          <p:cNvSpPr>
            <a:spLocks noChangeArrowheads="1"/>
          </p:cNvSpPr>
          <p:nvPr/>
        </p:nvSpPr>
        <p:spPr bwMode="auto">
          <a:xfrm>
            <a:off x="4071938" y="3143250"/>
            <a:ext cx="642937" cy="500063"/>
          </a:xfrm>
          <a:prstGeom prst="wedgeRoundRectCallout">
            <a:avLst>
              <a:gd name="adj1" fmla="val 6394"/>
              <a:gd name="adj2" fmla="val 14669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7</a:t>
            </a:r>
            <a:endParaRPr lang="zh-CN" altLang="en-US" sz="2800">
              <a:solidFill>
                <a:srgbClr val="0000CC"/>
              </a:solidFill>
              <a:latin typeface="Arial" pitchFamily="34" charset="0"/>
            </a:endParaRPr>
          </a:p>
        </p:txBody>
      </p:sp>
      <p:pic>
        <p:nvPicPr>
          <p:cNvPr id="184331"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To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9"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85349"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第二次调用开始</a:t>
            </a:r>
          </a:p>
        </p:txBody>
      </p:sp>
      <p:sp>
        <p:nvSpPr>
          <p:cNvPr id="12"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00B050"/>
                </a:solidFill>
                <a:latin typeface="Arial" pitchFamily="34" charset="0"/>
              </a:rPr>
              <a:t>0</a:t>
            </a:r>
            <a:endParaRPr lang="zh-CN" altLang="en-US" b="0">
              <a:solidFill>
                <a:srgbClr val="00B050"/>
              </a:solidFill>
              <a:latin typeface="Arial" pitchFamily="34" charset="0"/>
            </a:endParaRPr>
          </a:p>
        </p:txBody>
      </p:sp>
      <p:sp>
        <p:nvSpPr>
          <p:cNvPr id="185352"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4</a:t>
            </a:r>
            <a:endParaRPr lang="zh-CN" altLang="en-US" b="0">
              <a:solidFill>
                <a:srgbClr val="FF0000"/>
              </a:solidFill>
              <a:latin typeface="Arial" pitchFamily="34" charset="0"/>
            </a:endParaRPr>
          </a:p>
        </p:txBody>
      </p:sp>
      <p:pic>
        <p:nvPicPr>
          <p:cNvPr id="185353" name="图片 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1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637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86372"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86373"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第二次调用期间</a:t>
            </a:r>
          </a:p>
        </p:txBody>
      </p:sp>
      <p:sp>
        <p:nvSpPr>
          <p:cNvPr id="186375"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00B050"/>
                </a:solidFill>
                <a:latin typeface="Arial" pitchFamily="34" charset="0"/>
              </a:rPr>
              <a:t>0</a:t>
            </a:r>
            <a:endParaRPr lang="zh-CN" altLang="en-US" b="0">
              <a:solidFill>
                <a:srgbClr val="00B050"/>
              </a:solidFill>
              <a:latin typeface="Arial" pitchFamily="34" charset="0"/>
            </a:endParaRPr>
          </a:p>
        </p:txBody>
      </p:sp>
      <p:sp>
        <p:nvSpPr>
          <p:cNvPr id="186376"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4</a:t>
            </a:r>
            <a:endParaRPr lang="zh-CN" altLang="en-US" b="0">
              <a:solidFill>
                <a:srgbClr val="FF0000"/>
              </a:solidFill>
              <a:latin typeface="Arial" pitchFamily="34" charset="0"/>
            </a:endParaRPr>
          </a:p>
        </p:txBody>
      </p:sp>
      <p:sp>
        <p:nvSpPr>
          <p:cNvPr id="14"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5</a:t>
            </a:r>
            <a:endParaRPr lang="zh-CN" altLang="en-US" b="0">
              <a:solidFill>
                <a:srgbClr val="FF0000"/>
              </a:solidFill>
              <a:latin typeface="Arial" pitchFamily="34" charset="0"/>
            </a:endParaRPr>
          </a:p>
        </p:txBody>
      </p:sp>
      <p:sp>
        <p:nvSpPr>
          <p:cNvPr id="15" name="矩形 14"/>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1</a:t>
            </a:r>
            <a:endParaRPr lang="zh-CN" altLang="en-US" b="0">
              <a:solidFill>
                <a:srgbClr val="FF0000"/>
              </a:solidFill>
              <a:latin typeface="Arial" pitchFamily="34" charset="0"/>
            </a:endParaRPr>
          </a:p>
        </p:txBody>
      </p:sp>
      <p:pic>
        <p:nvPicPr>
          <p:cNvPr id="186379"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par>
                          <p:cTn id="13" fill="hold" nodeType="afterGroup">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 calcmode="lin" valueType="num">
                                      <p:cBhvr>
                                        <p:cTn id="18" dur="500" fill="hold"/>
                                        <p:tgtEl>
                                          <p:spTgt spid="14"/>
                                        </p:tgtEl>
                                        <p:attrNameLst>
                                          <p:attrName>style.rotation</p:attrName>
                                        </p:attrNameLst>
                                      </p:cBhvr>
                                      <p:tavLst>
                                        <p:tav tm="0">
                                          <p:val>
                                            <p:fltVal val="360"/>
                                          </p:val>
                                        </p:tav>
                                        <p:tav tm="100000">
                                          <p:val>
                                            <p:fltVal val="0"/>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500063" y="857250"/>
            <a:ext cx="8153400" cy="5214938"/>
          </a:xfrm>
        </p:spPr>
        <p:txBody>
          <a:bodyPr/>
          <a:lstStyle/>
          <a:p>
            <a:r>
              <a:rPr lang="zh-CN" altLang="zh-CN"/>
              <a:t>说明：</a:t>
            </a:r>
          </a:p>
          <a:p>
            <a:pPr lvl="1">
              <a:buFont typeface="Wingdings" pitchFamily="2" charset="2"/>
              <a:buNone/>
            </a:pPr>
            <a:r>
              <a:rPr lang="en-US" altLang="zh-CN"/>
              <a:t>(6) </a:t>
            </a:r>
            <a:r>
              <a:rPr lang="zh-CN" altLang="zh-CN"/>
              <a:t>从函数的形式看，函数分两类。</a:t>
            </a:r>
          </a:p>
          <a:p>
            <a:pPr lvl="1">
              <a:buFont typeface="Wingdings" pitchFamily="2" charset="2"/>
              <a:buNone/>
            </a:pPr>
            <a:r>
              <a:rPr lang="en-US" altLang="zh-CN"/>
              <a:t> </a:t>
            </a:r>
            <a:r>
              <a:rPr lang="zh-CN" altLang="zh-CN"/>
              <a:t>① </a:t>
            </a:r>
            <a:r>
              <a:rPr lang="zh-CN" altLang="zh-CN">
                <a:solidFill>
                  <a:srgbClr val="FF0000"/>
                </a:solidFill>
              </a:rPr>
              <a:t>无参函数</a:t>
            </a:r>
            <a:r>
              <a:rPr lang="zh-CN" altLang="zh-CN"/>
              <a:t>。无参函数一般用来执行指定的一组操作。无参函数可以带回或不带回函数值，但一般以不带回函数值的居多。</a:t>
            </a:r>
            <a:endParaRPr lang="en-US" altLang="zh-CN"/>
          </a:p>
          <a:p>
            <a:pPr lvl="1">
              <a:buFont typeface="Wingdings" pitchFamily="2" charset="2"/>
              <a:buNone/>
            </a:pPr>
            <a:r>
              <a:rPr lang="en-US" altLang="zh-CN"/>
              <a:t>  </a:t>
            </a:r>
            <a:r>
              <a:rPr lang="zh-CN" altLang="zh-CN"/>
              <a:t>② </a:t>
            </a:r>
            <a:r>
              <a:rPr lang="zh-CN" altLang="zh-CN">
                <a:solidFill>
                  <a:srgbClr val="FF0000"/>
                </a:solidFill>
              </a:rPr>
              <a:t>有参函数</a:t>
            </a:r>
            <a:r>
              <a:rPr lang="zh-CN" altLang="zh-CN"/>
              <a:t>。在调用函数时，主调函数在调用被调用函数时，通过参数向被调用函数传递数据，一般情况下，执行被调用函数时会得到一个函数值，供主调函数使用。</a:t>
            </a:r>
          </a:p>
        </p:txBody>
      </p:sp>
      <p:pic>
        <p:nvPicPr>
          <p:cNvPr id="2048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animEffect transition="in" filter="blinds(horizontal)">
                                      <p:cBhvr>
                                        <p:cTn id="7" dur="500"/>
                                        <p:tgtEl>
                                          <p:spTgt spid="2253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xEl>
                                              <p:pRg st="3" end="3"/>
                                            </p:txEl>
                                          </p:spTgt>
                                        </p:tgtEl>
                                        <p:attrNameLst>
                                          <p:attrName>style.visibility</p:attrName>
                                        </p:attrNameLst>
                                      </p:cBhvr>
                                      <p:to>
                                        <p:strVal val="visible"/>
                                      </p:to>
                                    </p:set>
                                    <p:animEffect transition="in" filter="blinds(horizontal)">
                                      <p:cBhvr>
                                        <p:cTn id="12" dur="500"/>
                                        <p:tgtEl>
                                          <p:spTgt spid="225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7394"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87396"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87397"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第二次调用结束</a:t>
            </a:r>
          </a:p>
        </p:txBody>
      </p:sp>
      <p:sp>
        <p:nvSpPr>
          <p:cNvPr id="187399"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1</a:t>
            </a:r>
            <a:endParaRPr lang="zh-CN" altLang="en-US" b="0">
              <a:solidFill>
                <a:srgbClr val="FF0000"/>
              </a:solidFill>
              <a:latin typeface="Arial" pitchFamily="34" charset="0"/>
            </a:endParaRPr>
          </a:p>
        </p:txBody>
      </p:sp>
      <p:sp>
        <p:nvSpPr>
          <p:cNvPr id="187400"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5</a:t>
            </a:r>
            <a:endParaRPr lang="zh-CN" altLang="en-US" b="0">
              <a:solidFill>
                <a:srgbClr val="FF0000"/>
              </a:solidFill>
              <a:latin typeface="Arial" pitchFamily="34" charset="0"/>
            </a:endParaRPr>
          </a:p>
        </p:txBody>
      </p:sp>
      <p:sp>
        <p:nvSpPr>
          <p:cNvPr id="15" name="矩形 14"/>
          <p:cNvSpPr>
            <a:spLocks noChangeArrowheads="1"/>
          </p:cNvSpPr>
          <p:nvPr/>
        </p:nvSpPr>
        <p:spPr bwMode="auto">
          <a:xfrm>
            <a:off x="2786063"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6" name="圆角矩形标注 15"/>
          <p:cNvSpPr>
            <a:spLocks noChangeArrowheads="1"/>
          </p:cNvSpPr>
          <p:nvPr/>
        </p:nvSpPr>
        <p:spPr bwMode="auto">
          <a:xfrm>
            <a:off x="4071938" y="3143250"/>
            <a:ext cx="642937" cy="500063"/>
          </a:xfrm>
          <a:prstGeom prst="wedgeRoundRectCallout">
            <a:avLst>
              <a:gd name="adj1" fmla="val 6394"/>
              <a:gd name="adj2" fmla="val 14669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8</a:t>
            </a:r>
            <a:endParaRPr lang="zh-CN" altLang="en-US" sz="2800">
              <a:solidFill>
                <a:srgbClr val="0000CC"/>
              </a:solidFill>
              <a:latin typeface="Arial" pitchFamily="34" charset="0"/>
            </a:endParaRPr>
          </a:p>
        </p:txBody>
      </p:sp>
      <p:pic>
        <p:nvPicPr>
          <p:cNvPr id="187403"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To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1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9"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88421"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第三次调用开始</a:t>
            </a:r>
          </a:p>
        </p:txBody>
      </p:sp>
      <p:sp>
        <p:nvSpPr>
          <p:cNvPr id="12"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9D138D"/>
                </a:solidFill>
                <a:latin typeface="Arial" pitchFamily="34" charset="0"/>
              </a:rPr>
              <a:t>0</a:t>
            </a:r>
            <a:endParaRPr lang="zh-CN" altLang="en-US" b="0">
              <a:solidFill>
                <a:srgbClr val="9D138D"/>
              </a:solidFill>
              <a:latin typeface="Arial" pitchFamily="34" charset="0"/>
            </a:endParaRPr>
          </a:p>
        </p:txBody>
      </p:sp>
      <p:sp>
        <p:nvSpPr>
          <p:cNvPr id="188424"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5</a:t>
            </a:r>
            <a:endParaRPr lang="zh-CN" altLang="en-US" b="0">
              <a:solidFill>
                <a:srgbClr val="FF0000"/>
              </a:solidFill>
              <a:latin typeface="Arial" pitchFamily="34" charset="0"/>
            </a:endParaRPr>
          </a:p>
        </p:txBody>
      </p:sp>
      <p:pic>
        <p:nvPicPr>
          <p:cNvPr id="188425" name="图片 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1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9442"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89444"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89445"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5867400" y="5214938"/>
            <a:ext cx="3133725" cy="714375"/>
          </a:xfrm>
          <a:prstGeom prst="wedgeRoundRectCallout">
            <a:avLst>
              <a:gd name="adj1" fmla="val 13222"/>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第三次调用期间</a:t>
            </a:r>
          </a:p>
        </p:txBody>
      </p:sp>
      <p:sp>
        <p:nvSpPr>
          <p:cNvPr id="189447"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9D138D"/>
                </a:solidFill>
                <a:latin typeface="Arial" pitchFamily="34" charset="0"/>
              </a:rPr>
              <a:t>0</a:t>
            </a:r>
            <a:endParaRPr lang="zh-CN" altLang="en-US" b="0">
              <a:solidFill>
                <a:srgbClr val="9D138D"/>
              </a:solidFill>
              <a:latin typeface="Arial" pitchFamily="34" charset="0"/>
            </a:endParaRPr>
          </a:p>
        </p:txBody>
      </p:sp>
      <p:sp>
        <p:nvSpPr>
          <p:cNvPr id="189448"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5</a:t>
            </a:r>
            <a:endParaRPr lang="zh-CN" altLang="en-US" b="0">
              <a:solidFill>
                <a:srgbClr val="FF0000"/>
              </a:solidFill>
              <a:latin typeface="Arial" pitchFamily="34" charset="0"/>
            </a:endParaRPr>
          </a:p>
        </p:txBody>
      </p:sp>
      <p:sp>
        <p:nvSpPr>
          <p:cNvPr id="14"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6</a:t>
            </a:r>
            <a:endParaRPr lang="zh-CN" altLang="en-US" b="0">
              <a:solidFill>
                <a:srgbClr val="FF0000"/>
              </a:solidFill>
              <a:latin typeface="Arial" pitchFamily="34" charset="0"/>
            </a:endParaRPr>
          </a:p>
        </p:txBody>
      </p:sp>
      <p:sp>
        <p:nvSpPr>
          <p:cNvPr id="15" name="矩形 14"/>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1</a:t>
            </a:r>
            <a:endParaRPr lang="zh-CN" altLang="en-US" b="0">
              <a:solidFill>
                <a:srgbClr val="FF0000"/>
              </a:solidFill>
              <a:latin typeface="Arial" pitchFamily="34" charset="0"/>
            </a:endParaRPr>
          </a:p>
        </p:txBody>
      </p:sp>
      <p:pic>
        <p:nvPicPr>
          <p:cNvPr id="189451"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par>
                          <p:cTn id="13" fill="hold" nodeType="afterGroup">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 calcmode="lin" valueType="num">
                                      <p:cBhvr>
                                        <p:cTn id="18" dur="500" fill="hold"/>
                                        <p:tgtEl>
                                          <p:spTgt spid="14"/>
                                        </p:tgtEl>
                                        <p:attrNameLst>
                                          <p:attrName>style.rotation</p:attrName>
                                        </p:attrNameLst>
                                      </p:cBhvr>
                                      <p:tavLst>
                                        <p:tav tm="0">
                                          <p:val>
                                            <p:fltVal val="360"/>
                                          </p:val>
                                        </p:tav>
                                        <p:tav tm="100000">
                                          <p:val>
                                            <p:fltVal val="0"/>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1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0466"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90468"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90469"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第三次调用结束</a:t>
            </a:r>
          </a:p>
        </p:txBody>
      </p:sp>
      <p:sp>
        <p:nvSpPr>
          <p:cNvPr id="190471"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1</a:t>
            </a:r>
            <a:endParaRPr lang="zh-CN" altLang="en-US" b="0">
              <a:solidFill>
                <a:srgbClr val="FF0000"/>
              </a:solidFill>
              <a:latin typeface="Arial" pitchFamily="34" charset="0"/>
            </a:endParaRPr>
          </a:p>
        </p:txBody>
      </p:sp>
      <p:sp>
        <p:nvSpPr>
          <p:cNvPr id="190472"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6</a:t>
            </a:r>
            <a:endParaRPr lang="zh-CN" altLang="en-US" b="0">
              <a:solidFill>
                <a:srgbClr val="FF0000"/>
              </a:solidFill>
              <a:latin typeface="Arial" pitchFamily="34" charset="0"/>
            </a:endParaRPr>
          </a:p>
        </p:txBody>
      </p:sp>
      <p:sp>
        <p:nvSpPr>
          <p:cNvPr id="15" name="矩形 14"/>
          <p:cNvSpPr>
            <a:spLocks noChangeArrowheads="1"/>
          </p:cNvSpPr>
          <p:nvPr/>
        </p:nvSpPr>
        <p:spPr bwMode="auto">
          <a:xfrm>
            <a:off x="2786063"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6" name="圆角矩形标注 15"/>
          <p:cNvSpPr>
            <a:spLocks noChangeArrowheads="1"/>
          </p:cNvSpPr>
          <p:nvPr/>
        </p:nvSpPr>
        <p:spPr bwMode="auto">
          <a:xfrm>
            <a:off x="4071938" y="3143250"/>
            <a:ext cx="642937" cy="500063"/>
          </a:xfrm>
          <a:prstGeom prst="wedgeRoundRectCallout">
            <a:avLst>
              <a:gd name="adj1" fmla="val 6394"/>
              <a:gd name="adj2" fmla="val 14669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9</a:t>
            </a:r>
            <a:endParaRPr lang="zh-CN" altLang="en-US" sz="2800">
              <a:solidFill>
                <a:srgbClr val="0000CC"/>
              </a:solidFill>
              <a:latin typeface="Arial" pitchFamily="34" charset="0"/>
            </a:endParaRPr>
          </a:p>
        </p:txBody>
      </p:sp>
      <p:pic>
        <p:nvPicPr>
          <p:cNvPr id="190475"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To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1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1490"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91492"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c</a:t>
            </a:r>
            <a:endParaRPr lang="zh-CN" altLang="en-US">
              <a:latin typeface="Arial" pitchFamily="34" charset="0"/>
            </a:endParaRPr>
          </a:p>
        </p:txBody>
      </p:sp>
      <p:sp>
        <p:nvSpPr>
          <p:cNvPr id="11" name="圆角矩形标注 10"/>
          <p:cNvSpPr>
            <a:spLocks noChangeArrowheads="1"/>
          </p:cNvSpPr>
          <p:nvPr/>
        </p:nvSpPr>
        <p:spPr bwMode="auto">
          <a:xfrm>
            <a:off x="714375" y="5857875"/>
            <a:ext cx="2500313" cy="714375"/>
          </a:xfrm>
          <a:prstGeom prst="wedgeRoundRectCallout">
            <a:avLst>
              <a:gd name="adj1" fmla="val 9657"/>
              <a:gd name="adj2" fmla="val -15514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整个程序结束</a:t>
            </a:r>
          </a:p>
        </p:txBody>
      </p:sp>
      <p:sp>
        <p:nvSpPr>
          <p:cNvPr id="191494"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6</a:t>
            </a:r>
            <a:endParaRPr lang="zh-CN" altLang="en-US" b="0">
              <a:solidFill>
                <a:srgbClr val="FF0000"/>
              </a:solidFill>
              <a:latin typeface="Arial" pitchFamily="34" charset="0"/>
            </a:endParaRPr>
          </a:p>
        </p:txBody>
      </p:sp>
      <p:sp>
        <p:nvSpPr>
          <p:cNvPr id="15" name="矩形 14"/>
          <p:cNvSpPr>
            <a:spLocks noChangeArrowheads="1"/>
          </p:cNvSpPr>
          <p:nvPr/>
        </p:nvSpPr>
        <p:spPr bwMode="auto">
          <a:xfrm>
            <a:off x="4071938"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159746" name="Picture 2" descr="pic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5000625"/>
            <a:ext cx="100012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1497" name="图片 8"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Top)">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9746"/>
                                        </p:tgtEl>
                                        <p:attrNameLst>
                                          <p:attrName>style.visibility</p:attrName>
                                        </p:attrNameLst>
                                      </p:cBhvr>
                                      <p:to>
                                        <p:strVal val="visible"/>
                                      </p:to>
                                    </p:set>
                                    <p:animEffect transition="in" filter="blinds(horizontal)">
                                      <p:cBhvr>
                                        <p:cTn id="17"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1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2514"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1" name="圆角矩形标注 10"/>
          <p:cNvSpPr>
            <a:spLocks noChangeArrowheads="1"/>
          </p:cNvSpPr>
          <p:nvPr/>
        </p:nvSpPr>
        <p:spPr bwMode="auto">
          <a:xfrm>
            <a:off x="5500688" y="3571875"/>
            <a:ext cx="3248025" cy="714375"/>
          </a:xfrm>
          <a:prstGeom prst="wedgeRoundRectCallout">
            <a:avLst>
              <a:gd name="adj1" fmla="val 1171"/>
              <a:gd name="adj2" fmla="val -15511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在编译时赋初值</a:t>
            </a:r>
            <a:endParaRPr lang="zh-CN" altLang="en-US" sz="2800">
              <a:solidFill>
                <a:srgbClr val="0000CC"/>
              </a:solidFill>
              <a:latin typeface="Arial" pitchFamily="34" charset="0"/>
            </a:endParaRPr>
          </a:p>
        </p:txBody>
      </p:sp>
      <p:sp>
        <p:nvSpPr>
          <p:cNvPr id="9" name="圆角矩形标注 8"/>
          <p:cNvSpPr>
            <a:spLocks noChangeArrowheads="1"/>
          </p:cNvSpPr>
          <p:nvPr/>
        </p:nvSpPr>
        <p:spPr bwMode="auto">
          <a:xfrm>
            <a:off x="5072063" y="1000125"/>
            <a:ext cx="3786187" cy="714375"/>
          </a:xfrm>
          <a:prstGeom prst="wedgeRoundRectCallout">
            <a:avLst>
              <a:gd name="adj1" fmla="val 16602"/>
              <a:gd name="adj2" fmla="val 9559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在函数调用时赋初值</a:t>
            </a:r>
            <a:endParaRPr lang="zh-CN" altLang="en-US" sz="2800">
              <a:solidFill>
                <a:srgbClr val="0000CC"/>
              </a:solidFill>
              <a:latin typeface="Arial" pitchFamily="34" charset="0"/>
            </a:endParaRPr>
          </a:p>
        </p:txBody>
      </p:sp>
      <p:pic>
        <p:nvPicPr>
          <p:cNvPr id="192518"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1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38"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1" name="圆角矩形标注 10"/>
          <p:cNvSpPr>
            <a:spLocks noChangeArrowheads="1"/>
          </p:cNvSpPr>
          <p:nvPr/>
        </p:nvSpPr>
        <p:spPr bwMode="auto">
          <a:xfrm>
            <a:off x="5500688" y="3571875"/>
            <a:ext cx="3214687" cy="714375"/>
          </a:xfrm>
          <a:prstGeom prst="wedgeRoundRectCallout">
            <a:avLst>
              <a:gd name="adj1" fmla="val -3593"/>
              <a:gd name="adj2" fmla="val -14988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若不赋</a:t>
            </a:r>
            <a:r>
              <a:rPr lang="zh-CN" altLang="zh-CN" sz="2800">
                <a:solidFill>
                  <a:srgbClr val="0000CC"/>
                </a:solidFill>
                <a:latin typeface="Arial" pitchFamily="34" charset="0"/>
              </a:rPr>
              <a:t>初值</a:t>
            </a:r>
            <a:r>
              <a:rPr lang="zh-CN" altLang="en-US" sz="2800">
                <a:solidFill>
                  <a:srgbClr val="0000CC"/>
                </a:solidFill>
                <a:latin typeface="Arial" pitchFamily="34" charset="0"/>
              </a:rPr>
              <a:t>，是</a:t>
            </a:r>
            <a:r>
              <a:rPr lang="en-US" altLang="zh-CN" sz="2800">
                <a:solidFill>
                  <a:srgbClr val="0000CC"/>
                </a:solidFill>
                <a:latin typeface="Arial" pitchFamily="34" charset="0"/>
              </a:rPr>
              <a:t>0</a:t>
            </a:r>
            <a:endParaRPr lang="zh-CN" altLang="en-US" sz="2800">
              <a:solidFill>
                <a:srgbClr val="0000CC"/>
              </a:solidFill>
              <a:latin typeface="Arial" pitchFamily="34" charset="0"/>
            </a:endParaRPr>
          </a:p>
        </p:txBody>
      </p:sp>
      <p:sp>
        <p:nvSpPr>
          <p:cNvPr id="9" name="圆角矩形标注 8"/>
          <p:cNvSpPr>
            <a:spLocks noChangeArrowheads="1"/>
          </p:cNvSpPr>
          <p:nvPr/>
        </p:nvSpPr>
        <p:spPr bwMode="auto">
          <a:xfrm>
            <a:off x="5072063" y="1000125"/>
            <a:ext cx="3786187" cy="714375"/>
          </a:xfrm>
          <a:prstGeom prst="wedgeRoundRectCallout">
            <a:avLst>
              <a:gd name="adj1" fmla="val 16602"/>
              <a:gd name="adj2" fmla="val 9559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若不</a:t>
            </a:r>
            <a:r>
              <a:rPr lang="zh-CN" altLang="zh-CN" sz="2800">
                <a:solidFill>
                  <a:srgbClr val="0000CC"/>
                </a:solidFill>
                <a:latin typeface="Arial" pitchFamily="34" charset="0"/>
              </a:rPr>
              <a:t>赋初值</a:t>
            </a:r>
            <a:r>
              <a:rPr lang="zh-CN" altLang="en-US" sz="2800">
                <a:solidFill>
                  <a:srgbClr val="0000CC"/>
                </a:solidFill>
                <a:latin typeface="Arial" pitchFamily="34" charset="0"/>
              </a:rPr>
              <a:t>，不确定</a:t>
            </a:r>
          </a:p>
        </p:txBody>
      </p:sp>
      <p:pic>
        <p:nvPicPr>
          <p:cNvPr id="193542"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1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2" name="内容占位符 2"/>
          <p:cNvSpPr>
            <a:spLocks noGrp="1"/>
          </p:cNvSpPr>
          <p:nvPr>
            <p:ph idx="1"/>
          </p:nvPr>
        </p:nvSpPr>
        <p:spPr>
          <a:xfrm>
            <a:off x="214313" y="857250"/>
            <a:ext cx="7000875" cy="4857750"/>
          </a:xfrm>
        </p:spPr>
        <p:txBody>
          <a:bodyPr/>
          <a:lstStyle/>
          <a:p>
            <a:pPr>
              <a:buFont typeface="Wingdings" pitchFamily="2" charset="2"/>
              <a:buNone/>
            </a:pPr>
            <a:r>
              <a:rPr lang="en-US" altLang="zh-CN"/>
              <a:t>    </a:t>
            </a:r>
            <a:r>
              <a:rPr lang="zh-CN" altLang="zh-CN"/>
              <a:t>例</a:t>
            </a:r>
            <a:r>
              <a:rPr lang="en-US" altLang="zh-CN"/>
              <a:t>7.16 </a:t>
            </a:r>
            <a:r>
              <a:rPr lang="zh-CN" altLang="zh-CN"/>
              <a:t>考察静态局部变量的值。</a:t>
            </a:r>
            <a:endParaRPr lang="en-US" altLang="zh-CN"/>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f(int);           </a:t>
            </a:r>
            <a:endParaRPr lang="zh-CN" altLang="zh-CN" sz="2800"/>
          </a:p>
          <a:p>
            <a:pPr>
              <a:lnSpc>
                <a:spcPct val="100000"/>
              </a:lnSpc>
              <a:buFont typeface="Wingdings" pitchFamily="2" charset="2"/>
              <a:buNone/>
            </a:pPr>
            <a:r>
              <a:rPr lang="en-US" altLang="zh-CN" sz="2800"/>
              <a:t>   int a=2,i;            </a:t>
            </a:r>
            <a:endParaRPr lang="zh-CN" altLang="zh-CN" sz="2800"/>
          </a:p>
          <a:p>
            <a:pPr>
              <a:lnSpc>
                <a:spcPct val="100000"/>
              </a:lnSpc>
              <a:buFont typeface="Wingdings" pitchFamily="2" charset="2"/>
              <a:buNone/>
            </a:pPr>
            <a:r>
              <a:rPr lang="en-US" altLang="zh-CN" sz="2800"/>
              <a:t>   for(i=0;i&lt;3;i++)</a:t>
            </a:r>
            <a:endParaRPr lang="zh-CN" altLang="zh-CN" sz="2800"/>
          </a:p>
          <a:p>
            <a:pPr>
              <a:lnSpc>
                <a:spcPct val="100000"/>
              </a:lnSpc>
              <a:buFont typeface="Wingdings" pitchFamily="2" charset="2"/>
              <a:buNone/>
            </a:pPr>
            <a:r>
              <a:rPr lang="en-US" altLang="zh-CN" sz="2800"/>
              <a:t>     printf(“%d\n”,f(a));</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buFont typeface="Wingdings" pitchFamily="2" charset="2"/>
              <a:buNone/>
            </a:pPr>
            <a:endParaRPr lang="zh-CN" altLang="en-US"/>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f(</a:t>
            </a:r>
            <a:r>
              <a:rPr lang="en-US" altLang="zh-CN" sz="2800" b="1" err="1">
                <a:latin typeface="+mn-lt"/>
                <a:ea typeface="+mn-ea"/>
              </a:rPr>
              <a:t>int</a:t>
            </a:r>
            <a:r>
              <a:rPr lang="en-US" altLang="zh-CN" sz="2800" b="1">
                <a:latin typeface="+mn-lt"/>
                <a:ea typeface="+mn-ea"/>
              </a:rPr>
              <a:t> a)</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auto</a:t>
            </a:r>
            <a:r>
              <a:rPr lang="en-US" altLang="zh-CN" sz="2800" b="1">
                <a:latin typeface="+mn-lt"/>
                <a:ea typeface="+mn-ea"/>
              </a:rPr>
              <a:t>  </a:t>
            </a:r>
            <a:r>
              <a:rPr lang="en-US" altLang="zh-CN" sz="2800" b="1" err="1">
                <a:latin typeface="+mn-lt"/>
                <a:ea typeface="+mn-ea"/>
              </a:rPr>
              <a:t>int</a:t>
            </a:r>
            <a:r>
              <a:rPr lang="en-US" altLang="zh-CN" sz="2800" b="1">
                <a:latin typeface="+mn-lt"/>
                <a:ea typeface="+mn-ea"/>
              </a:rPr>
              <a:t> b=0; </a:t>
            </a:r>
            <a:endParaRPr lang="zh-CN" altLang="zh-CN" sz="2800" b="1">
              <a:latin typeface="+mn-lt"/>
              <a:ea typeface="+mn-ea"/>
            </a:endParaRPr>
          </a:p>
          <a:p>
            <a:pPr>
              <a:defRPr/>
            </a:pPr>
            <a:r>
              <a:rPr lang="en-US" altLang="zh-CN" sz="2800" b="1">
                <a:latin typeface="+mn-lt"/>
                <a:ea typeface="+mn-ea"/>
              </a:rPr>
              <a:t>   </a:t>
            </a:r>
            <a:r>
              <a:rPr lang="en-US" altLang="zh-CN" sz="2800" b="1">
                <a:solidFill>
                  <a:srgbClr val="9D138D"/>
                </a:solidFill>
                <a:latin typeface="+mn-lt"/>
                <a:ea typeface="+mn-ea"/>
              </a:rPr>
              <a:t>static</a:t>
            </a:r>
            <a:r>
              <a:rPr lang="en-US" altLang="zh-CN" sz="2800" b="1">
                <a:latin typeface="+mn-lt"/>
                <a:ea typeface="+mn-ea"/>
              </a:rPr>
              <a:t> c=3;      </a:t>
            </a:r>
            <a:endParaRPr lang="zh-CN" altLang="zh-CN" sz="2800" b="1">
              <a:latin typeface="+mn-lt"/>
              <a:ea typeface="+mn-ea"/>
            </a:endParaRPr>
          </a:p>
          <a:p>
            <a:pPr>
              <a:defRPr/>
            </a:pPr>
            <a:r>
              <a:rPr lang="en-US" altLang="zh-CN" sz="2800" b="1">
                <a:latin typeface="+mn-lt"/>
                <a:ea typeface="+mn-ea"/>
              </a:rPr>
              <a:t>   b=b+1;</a:t>
            </a:r>
            <a:endParaRPr lang="zh-CN" altLang="zh-CN" sz="2800" b="1">
              <a:latin typeface="+mn-lt"/>
              <a:ea typeface="+mn-ea"/>
            </a:endParaRPr>
          </a:p>
          <a:p>
            <a:pPr>
              <a:defRPr/>
            </a:pPr>
            <a:r>
              <a:rPr lang="en-US" altLang="zh-CN" sz="2800" b="1">
                <a:latin typeface="+mn-lt"/>
                <a:ea typeface="+mn-ea"/>
              </a:rPr>
              <a:t>   c=c+1;</a:t>
            </a:r>
            <a:endParaRPr lang="zh-CN" altLang="zh-CN" sz="2800" b="1">
              <a:latin typeface="+mn-lt"/>
              <a:ea typeface="+mn-ea"/>
            </a:endParaRPr>
          </a:p>
          <a:p>
            <a:pPr>
              <a:defRPr/>
            </a:pPr>
            <a:r>
              <a:rPr lang="en-US" altLang="zh-CN" sz="2800" b="1">
                <a:latin typeface="+mn-lt"/>
                <a:ea typeface="+mn-ea"/>
              </a:rPr>
              <a:t>   return(</a:t>
            </a:r>
            <a:r>
              <a:rPr lang="en-US" altLang="zh-CN" sz="2800" b="1" err="1">
                <a:latin typeface="+mn-lt"/>
                <a:ea typeface="+mn-ea"/>
              </a:rPr>
              <a:t>a+b+c</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a:p>
            <a:pPr marL="342900" indent="-342900" eaLnBrk="0" hangingPunct="0">
              <a:spcBef>
                <a:spcPct val="20000"/>
              </a:spcBef>
              <a:buFont typeface="Wingdings" pitchFamily="2" charset="2"/>
              <a:buNone/>
              <a:defRPr/>
            </a:pP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en-US" sz="3200" b="1" kern="0">
              <a:latin typeface="+mn-lt"/>
              <a:ea typeface="+mn-ea"/>
            </a:endParaRPr>
          </a:p>
        </p:txBody>
      </p:sp>
      <p:sp>
        <p:nvSpPr>
          <p:cNvPr id="11" name="圆角矩形标注 10"/>
          <p:cNvSpPr>
            <a:spLocks noChangeArrowheads="1"/>
          </p:cNvSpPr>
          <p:nvPr/>
        </p:nvSpPr>
        <p:spPr bwMode="auto">
          <a:xfrm>
            <a:off x="5500688" y="3571875"/>
            <a:ext cx="3429000" cy="714375"/>
          </a:xfrm>
          <a:prstGeom prst="wedgeRoundRectCallout">
            <a:avLst>
              <a:gd name="adj1" fmla="val -3593"/>
              <a:gd name="adj2" fmla="val -14988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仅在本函数内有效</a:t>
            </a:r>
          </a:p>
        </p:txBody>
      </p:sp>
      <p:pic>
        <p:nvPicPr>
          <p:cNvPr id="194565"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pitchFamily="2" charset="2"/>
              <a:buNone/>
            </a:pPr>
            <a:r>
              <a:rPr lang="zh-CN" altLang="zh-CN"/>
              <a:t>例</a:t>
            </a:r>
            <a:r>
              <a:rPr lang="en-US" altLang="zh-CN"/>
              <a:t>7.17 </a:t>
            </a:r>
            <a:r>
              <a:rPr lang="zh-CN" altLang="zh-CN"/>
              <a:t>输出</a:t>
            </a:r>
            <a:r>
              <a:rPr lang="en-US" altLang="zh-CN"/>
              <a:t>1</a:t>
            </a:r>
            <a:r>
              <a:rPr lang="zh-CN" altLang="zh-CN"/>
              <a:t>到</a:t>
            </a:r>
            <a:r>
              <a:rPr lang="en-US" altLang="zh-CN"/>
              <a:t>5</a:t>
            </a:r>
            <a:r>
              <a:rPr lang="zh-CN" altLang="zh-CN"/>
              <a:t>的阶乘值。</a:t>
            </a:r>
            <a:endParaRPr lang="en-US" altLang="zh-CN"/>
          </a:p>
          <a:p>
            <a:r>
              <a:rPr lang="zh-CN" altLang="zh-CN"/>
              <a:t>解题思路：可以编一个函数用来进行连乘，如第</a:t>
            </a:r>
            <a:r>
              <a:rPr lang="en-US" altLang="zh-CN"/>
              <a:t>1</a:t>
            </a:r>
            <a:r>
              <a:rPr lang="zh-CN" altLang="zh-CN"/>
              <a:t>次调用时进行</a:t>
            </a:r>
            <a:r>
              <a:rPr lang="en-US" altLang="zh-CN"/>
              <a:t>1</a:t>
            </a:r>
            <a:r>
              <a:rPr lang="zh-CN" altLang="zh-CN"/>
              <a:t>乘</a:t>
            </a:r>
            <a:r>
              <a:rPr lang="en-US" altLang="zh-CN"/>
              <a:t>1</a:t>
            </a:r>
            <a:r>
              <a:rPr lang="zh-CN" altLang="zh-CN"/>
              <a:t>，第</a:t>
            </a:r>
            <a:r>
              <a:rPr lang="en-US" altLang="zh-CN"/>
              <a:t>2</a:t>
            </a:r>
            <a:r>
              <a:rPr lang="zh-CN" altLang="zh-CN"/>
              <a:t>次调用时再乘以</a:t>
            </a:r>
            <a:r>
              <a:rPr lang="en-US" altLang="zh-CN"/>
              <a:t>2</a:t>
            </a:r>
            <a:r>
              <a:rPr lang="zh-CN" altLang="zh-CN"/>
              <a:t>，第</a:t>
            </a:r>
            <a:r>
              <a:rPr lang="en-US" altLang="zh-CN"/>
              <a:t>3</a:t>
            </a:r>
            <a:r>
              <a:rPr lang="zh-CN" altLang="zh-CN"/>
              <a:t>次调用时再乘以</a:t>
            </a:r>
            <a:r>
              <a:rPr lang="en-US" altLang="zh-CN"/>
              <a:t>3</a:t>
            </a:r>
            <a:r>
              <a:rPr lang="zh-CN" altLang="zh-CN"/>
              <a:t>，依此规律进行下去。</a:t>
            </a:r>
          </a:p>
          <a:p>
            <a:pPr>
              <a:buFont typeface="Wingdings" pitchFamily="2" charset="2"/>
              <a:buNone/>
            </a:pPr>
            <a:endParaRPr lang="zh-CN" altLang="en-US"/>
          </a:p>
        </p:txBody>
      </p:sp>
      <p:pic>
        <p:nvPicPr>
          <p:cNvPr id="195587"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6610" name="内容占位符 2"/>
          <p:cNvSpPr>
            <a:spLocks noGrp="1"/>
          </p:cNvSpPr>
          <p:nvPr>
            <p:ph idx="1"/>
          </p:nvPr>
        </p:nvSpPr>
        <p:spPr>
          <a:xfrm>
            <a:off x="539750" y="571500"/>
            <a:ext cx="7818438" cy="6215063"/>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int fac(int n);</a:t>
            </a:r>
            <a:endParaRPr lang="zh-CN" altLang="zh-CN" sz="2800"/>
          </a:p>
          <a:p>
            <a:pPr>
              <a:lnSpc>
                <a:spcPts val="3000"/>
              </a:lnSpc>
              <a:buFont typeface="Wingdings" pitchFamily="2" charset="2"/>
              <a:buNone/>
            </a:pPr>
            <a:r>
              <a:rPr lang="en-US" altLang="zh-CN" sz="2800"/>
              <a:t>   int i;</a:t>
            </a:r>
            <a:endParaRPr lang="zh-CN" altLang="zh-CN" sz="2800"/>
          </a:p>
          <a:p>
            <a:pPr>
              <a:lnSpc>
                <a:spcPts val="3000"/>
              </a:lnSpc>
              <a:buFont typeface="Wingdings" pitchFamily="2" charset="2"/>
              <a:buNone/>
            </a:pPr>
            <a:r>
              <a:rPr lang="en-US" altLang="zh-CN" sz="2800"/>
              <a:t>   for(i=1;i&lt;=5;i++) </a:t>
            </a:r>
            <a:endParaRPr lang="zh-CN" altLang="zh-CN" sz="2800"/>
          </a:p>
          <a:p>
            <a:pPr>
              <a:lnSpc>
                <a:spcPts val="3000"/>
              </a:lnSpc>
              <a:buFont typeface="Wingdings" pitchFamily="2" charset="2"/>
              <a:buNone/>
            </a:pPr>
            <a:r>
              <a:rPr lang="en-US" altLang="zh-CN" sz="2800"/>
              <a:t>       printf(“%d!=%d\n”,i,fac(i)); </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a:p>
            <a:pPr>
              <a:lnSpc>
                <a:spcPts val="3000"/>
              </a:lnSpc>
              <a:buFont typeface="Wingdings" pitchFamily="2" charset="2"/>
              <a:buNone/>
            </a:pPr>
            <a:r>
              <a:rPr lang="en-US" altLang="zh-CN" sz="2800"/>
              <a:t>int fac(int n)</a:t>
            </a:r>
            <a:endParaRPr lang="zh-CN" altLang="zh-CN" sz="2800"/>
          </a:p>
          <a:p>
            <a:pPr>
              <a:lnSpc>
                <a:spcPts val="3000"/>
              </a:lnSpc>
              <a:buFont typeface="Wingdings" pitchFamily="2" charset="2"/>
              <a:buNone/>
            </a:pPr>
            <a:r>
              <a:rPr lang="en-US" altLang="zh-CN" sz="2800"/>
              <a:t>{ </a:t>
            </a:r>
            <a:r>
              <a:rPr lang="en-US" altLang="zh-CN" sz="2800">
                <a:solidFill>
                  <a:srgbClr val="00B050"/>
                </a:solidFill>
              </a:rPr>
              <a:t>static</a:t>
            </a:r>
            <a:r>
              <a:rPr lang="en-US" altLang="zh-CN" sz="2800"/>
              <a:t> int f=1; </a:t>
            </a:r>
            <a:endParaRPr lang="zh-CN" altLang="zh-CN" sz="2800"/>
          </a:p>
          <a:p>
            <a:pPr>
              <a:lnSpc>
                <a:spcPts val="3000"/>
              </a:lnSpc>
              <a:buFont typeface="Wingdings" pitchFamily="2" charset="2"/>
              <a:buNone/>
            </a:pPr>
            <a:r>
              <a:rPr lang="en-US" altLang="zh-CN" sz="2800"/>
              <a:t>   f=f*n; </a:t>
            </a:r>
            <a:endParaRPr lang="zh-CN" altLang="zh-CN" sz="2800"/>
          </a:p>
          <a:p>
            <a:pPr>
              <a:lnSpc>
                <a:spcPts val="3000"/>
              </a:lnSpc>
              <a:buFont typeface="Wingdings" pitchFamily="2" charset="2"/>
              <a:buNone/>
            </a:pPr>
            <a:r>
              <a:rPr lang="en-US" altLang="zh-CN" sz="2800"/>
              <a:t>   return(f);   </a:t>
            </a:r>
            <a:endParaRPr lang="zh-CN" altLang="zh-CN" sz="2800"/>
          </a:p>
          <a:p>
            <a:pPr>
              <a:lnSpc>
                <a:spcPts val="3000"/>
              </a:lnSpc>
              <a:buFont typeface="Wingdings" pitchFamily="2" charset="2"/>
              <a:buNone/>
            </a:pPr>
            <a:r>
              <a:rPr lang="en-US" altLang="zh-CN" sz="2800"/>
              <a:t>}</a:t>
            </a:r>
            <a:endParaRPr lang="zh-CN" altLang="en-US" sz="2800"/>
          </a:p>
        </p:txBody>
      </p:sp>
      <p:pic>
        <p:nvPicPr>
          <p:cNvPr id="160770" name="Picture 2" descr="pic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3714750"/>
            <a:ext cx="341947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3357563" y="142875"/>
            <a:ext cx="5786437" cy="2857500"/>
          </a:xfrm>
          <a:prstGeom prst="irregularSeal1">
            <a:avLst/>
          </a:prstGeom>
          <a:solidFill>
            <a:srgbClr val="CCE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FF0000"/>
                </a:solidFill>
                <a:latin typeface="Arial" pitchFamily="34" charset="0"/>
              </a:rPr>
              <a:t>若非必要，不要多用静态局部变量</a:t>
            </a:r>
            <a:endParaRPr lang="zh-CN" altLang="en-US" sz="2800">
              <a:solidFill>
                <a:srgbClr val="FF0000"/>
              </a:solidFill>
              <a:latin typeface="Arial" pitchFamily="34" charset="0"/>
            </a:endParaRPr>
          </a:p>
        </p:txBody>
      </p:sp>
      <p:pic>
        <p:nvPicPr>
          <p:cNvPr id="196613"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0"/>
                                        </p:tgtEl>
                                        <p:attrNameLst>
                                          <p:attrName>style.visibility</p:attrName>
                                        </p:attrNameLst>
                                      </p:cBhvr>
                                      <p:to>
                                        <p:strVal val="visible"/>
                                      </p:to>
                                    </p:set>
                                    <p:animEffect transition="in" filter="blinds(horizontal)">
                                      <p:cBhvr>
                                        <p:cTn id="12" dur="5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10810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7.2 </a:t>
            </a:r>
            <a:r>
              <a:rPr lang="zh-CN" altLang="zh-CN">
                <a:solidFill>
                  <a:srgbClr val="800000"/>
                </a:solidFill>
                <a:effectLst>
                  <a:outerShdw blurRad="38100" dist="38100" dir="2700000" algn="tl">
                    <a:srgbClr val="000000"/>
                  </a:outerShdw>
                </a:effectLst>
                <a:latin typeface="Arial" charset="0"/>
                <a:ea typeface="黑体" pitchFamily="2" charset="-122"/>
              </a:rPr>
              <a:t>怎样定义函数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2531" name="Rectangle 3"/>
          <p:cNvSpPr>
            <a:spLocks noGrp="1" noChangeArrowheads="1"/>
          </p:cNvSpPr>
          <p:nvPr>
            <p:ph type="body" idx="1"/>
          </p:nvPr>
        </p:nvSpPr>
        <p:spPr>
          <a:xfrm>
            <a:off x="1500188" y="2428875"/>
            <a:ext cx="6357937" cy="2000250"/>
          </a:xfrm>
        </p:spPr>
        <p:txBody>
          <a:bodyPr/>
          <a:lstStyle/>
          <a:p>
            <a:pPr eaLnBrk="1" hangingPunct="1">
              <a:spcBef>
                <a:spcPct val="50000"/>
              </a:spcBef>
              <a:buFont typeface="Wingdings" pitchFamily="2" charset="2"/>
              <a:buNone/>
            </a:pPr>
            <a:r>
              <a:rPr lang="en-US" altLang="zh-CN" sz="3600">
                <a:hlinkClick r:id="rId2" action="ppaction://hlinksldjump"/>
              </a:rPr>
              <a:t>7.2.1 </a:t>
            </a:r>
            <a:r>
              <a:rPr lang="zh-CN" altLang="zh-CN" sz="3600">
                <a:hlinkClick r:id="rId2" action="ppaction://hlinksldjump"/>
              </a:rPr>
              <a:t>为什么要定义函数</a:t>
            </a:r>
            <a:endParaRPr lang="en-US" altLang="zh-CN" sz="3600"/>
          </a:p>
          <a:p>
            <a:pPr eaLnBrk="1" hangingPunct="1">
              <a:spcBef>
                <a:spcPct val="50000"/>
              </a:spcBef>
              <a:buFont typeface="Wingdings" pitchFamily="2" charset="2"/>
              <a:buNone/>
            </a:pPr>
            <a:r>
              <a:rPr lang="en-US" altLang="zh-CN" sz="3600">
                <a:hlinkClick r:id="rId3" action="ppaction://hlinksldjump"/>
              </a:rPr>
              <a:t>7.2.2 </a:t>
            </a:r>
            <a:r>
              <a:rPr lang="zh-CN" altLang="zh-CN" sz="3600">
                <a:hlinkClick r:id="rId3" action="ppaction://hlinksldjump"/>
              </a:rPr>
              <a:t>定义函数的方法</a:t>
            </a:r>
            <a:endParaRPr lang="en-US" altLang="zh-CN" sz="3600"/>
          </a:p>
        </p:txBody>
      </p:sp>
      <p:pic>
        <p:nvPicPr>
          <p:cNvPr id="22532"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8418" name="内容占位符 2"/>
          <p:cNvSpPr>
            <a:spLocks noGrp="1"/>
          </p:cNvSpPr>
          <p:nvPr>
            <p:ph idx="1"/>
          </p:nvPr>
        </p:nvSpPr>
        <p:spPr>
          <a:xfrm>
            <a:off x="539750" y="1143000"/>
            <a:ext cx="8153400" cy="5072063"/>
          </a:xfrm>
        </p:spPr>
        <p:txBody>
          <a:bodyPr/>
          <a:lstStyle/>
          <a:p>
            <a:pPr>
              <a:buFont typeface="Wingdings" pitchFamily="2" charset="2"/>
              <a:buNone/>
            </a:pPr>
            <a:r>
              <a:rPr lang="en-US" altLang="zh-CN"/>
              <a:t>3. </a:t>
            </a:r>
            <a:r>
              <a:rPr lang="zh-CN" altLang="zh-CN"/>
              <a:t>寄存器变量</a:t>
            </a:r>
            <a:r>
              <a:rPr lang="en-US" altLang="zh-CN"/>
              <a:t>(register</a:t>
            </a:r>
            <a:r>
              <a:rPr lang="zh-CN" altLang="zh-CN"/>
              <a:t>变量</a:t>
            </a:r>
            <a:r>
              <a:rPr lang="en-US" altLang="zh-CN"/>
              <a:t>)</a:t>
            </a:r>
          </a:p>
          <a:p>
            <a:r>
              <a:rPr lang="zh-CN" altLang="zh-CN"/>
              <a:t>一般情况下，变量（包括静态存储方式和动态存储方式）的值是存放在内存中的</a:t>
            </a:r>
            <a:endParaRPr lang="en-US" altLang="zh-CN"/>
          </a:p>
          <a:p>
            <a:r>
              <a:rPr lang="zh-CN" altLang="zh-CN">
                <a:solidFill>
                  <a:srgbClr val="C00000"/>
                </a:solidFill>
              </a:rPr>
              <a:t>寄存器变量</a:t>
            </a:r>
            <a:r>
              <a:rPr lang="zh-CN" altLang="zh-CN"/>
              <a:t>允许将局部变量的值放在</a:t>
            </a:r>
            <a:r>
              <a:rPr lang="en-US" altLang="zh-CN"/>
              <a:t>CPU</a:t>
            </a:r>
            <a:r>
              <a:rPr lang="zh-CN" altLang="zh-CN"/>
              <a:t>中的寄存器中</a:t>
            </a:r>
            <a:endParaRPr lang="en-US" altLang="zh-CN"/>
          </a:p>
          <a:p>
            <a:r>
              <a:rPr lang="zh-CN" altLang="zh-CN"/>
              <a:t>现在的计算机能够识别使用频繁的变量，从而自动地将这些变量放在寄存器中，而不需要程序设计者指定</a:t>
            </a:r>
            <a:endParaRPr lang="zh-CN" altLang="en-US"/>
          </a:p>
        </p:txBody>
      </p:sp>
      <p:pic>
        <p:nvPicPr>
          <p:cNvPr id="19763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8418">
                                            <p:txEl>
                                              <p:pRg st="3" end="3"/>
                                            </p:txEl>
                                          </p:spTgt>
                                        </p:tgtEl>
                                        <p:attrNameLst>
                                          <p:attrName>style.visibility</p:attrName>
                                        </p:attrNameLst>
                                      </p:cBhvr>
                                      <p:to>
                                        <p:strVal val="visible"/>
                                      </p:to>
                                    </p:set>
                                    <p:animEffect transition="in" filter="blinds(horizontal)">
                                      <p:cBhvr>
                                        <p:cTn id="7" dur="500"/>
                                        <p:tgtEl>
                                          <p:spTgt spid="1884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4863"/>
            <a:ext cx="8858250" cy="762000"/>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7.9.3 </a:t>
            </a:r>
            <a:r>
              <a:rPr lang="zh-CN" altLang="zh-CN">
                <a:solidFill>
                  <a:srgbClr val="800000"/>
                </a:solidFill>
                <a:effectLst>
                  <a:outerShdw blurRad="38100" dist="38100" dir="2700000" algn="tl">
                    <a:srgbClr val="000000"/>
                  </a:outerShdw>
                </a:effectLst>
                <a:latin typeface="Arial" charset="0"/>
                <a:ea typeface="黑体" pitchFamily="2" charset="-122"/>
              </a:rPr>
              <a:t>全局变量的存储类别</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89443" name="Rectangle 3"/>
          <p:cNvSpPr>
            <a:spLocks noGrp="1" noChangeArrowheads="1"/>
          </p:cNvSpPr>
          <p:nvPr>
            <p:ph type="body" idx="1"/>
          </p:nvPr>
        </p:nvSpPr>
        <p:spPr>
          <a:xfrm>
            <a:off x="785813" y="1643063"/>
            <a:ext cx="7643812" cy="4929187"/>
          </a:xfrm>
        </p:spPr>
        <p:txBody>
          <a:bodyPr/>
          <a:lstStyle/>
          <a:p>
            <a:pPr>
              <a:lnSpc>
                <a:spcPct val="110000"/>
              </a:lnSpc>
            </a:pPr>
            <a:r>
              <a:rPr lang="zh-CN" altLang="zh-CN"/>
              <a:t>全局变量都是存放在静态存储区中的。</a:t>
            </a:r>
            <a:endParaRPr lang="zh-CN" altLang="en-US"/>
          </a:p>
          <a:p>
            <a:pPr>
              <a:lnSpc>
                <a:spcPct val="110000"/>
              </a:lnSpc>
            </a:pPr>
            <a:r>
              <a:rPr lang="zh-CN" altLang="zh-CN"/>
              <a:t>因此它们的生存期是固定的，存在于程序的整个运行过程</a:t>
            </a:r>
            <a:r>
              <a:rPr lang="zh-CN" altLang="en-US"/>
              <a:t>。</a:t>
            </a:r>
            <a:endParaRPr lang="en-US" altLang="zh-CN"/>
          </a:p>
          <a:p>
            <a:pPr>
              <a:lnSpc>
                <a:spcPct val="110000"/>
              </a:lnSpc>
            </a:pPr>
            <a:r>
              <a:rPr lang="zh-CN" altLang="zh-CN"/>
              <a:t>一般来说，外部变量是在函数的外部定义的全局变量，它的作用域是</a:t>
            </a:r>
            <a:r>
              <a:rPr lang="zh-CN" altLang="zh-CN">
                <a:solidFill>
                  <a:srgbClr val="C00000"/>
                </a:solidFill>
              </a:rPr>
              <a:t>从变量的定义处开始</a:t>
            </a:r>
            <a:r>
              <a:rPr lang="zh-CN" altLang="zh-CN"/>
              <a:t>，到本程序</a:t>
            </a:r>
            <a:r>
              <a:rPr lang="zh-CN" altLang="zh-CN">
                <a:solidFill>
                  <a:srgbClr val="C00000"/>
                </a:solidFill>
              </a:rPr>
              <a:t>文件的末尾</a:t>
            </a:r>
            <a:r>
              <a:rPr lang="zh-CN" altLang="zh-CN"/>
              <a:t>。</a:t>
            </a:r>
            <a:endParaRPr lang="zh-CN" altLang="en-US"/>
          </a:p>
          <a:p>
            <a:pPr>
              <a:lnSpc>
                <a:spcPct val="110000"/>
              </a:lnSpc>
            </a:pPr>
            <a:r>
              <a:rPr lang="zh-CN" altLang="zh-CN"/>
              <a:t>在此作用域内，全局变量可以为程序中各个函数所引用。</a:t>
            </a:r>
          </a:p>
        </p:txBody>
      </p:sp>
      <p:pic>
        <p:nvPicPr>
          <p:cNvPr id="199684" name="图片 3"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7" dur="500"/>
                                        <p:tgtEl>
                                          <p:spTgt spid="18944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2" dur="500"/>
                                        <p:tgtEl>
                                          <p:spTgt spid="18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00706" name="Rectangle 3"/>
          <p:cNvSpPr>
            <a:spLocks noGrp="1" noChangeArrowheads="1"/>
          </p:cNvSpPr>
          <p:nvPr>
            <p:ph type="body" idx="1"/>
          </p:nvPr>
        </p:nvSpPr>
        <p:spPr>
          <a:xfrm>
            <a:off x="714375" y="1214438"/>
            <a:ext cx="7643813" cy="4929187"/>
          </a:xfrm>
        </p:spPr>
        <p:txBody>
          <a:bodyPr/>
          <a:lstStyle/>
          <a:p>
            <a:pPr>
              <a:buFont typeface="Wingdings" pitchFamily="2" charset="2"/>
              <a:buNone/>
            </a:pPr>
            <a:r>
              <a:rPr lang="en-US" altLang="zh-CN"/>
              <a:t>1. </a:t>
            </a:r>
            <a:r>
              <a:rPr lang="zh-CN" altLang="zh-CN"/>
              <a:t>在一个文件内扩展外部变量的作用域</a:t>
            </a:r>
          </a:p>
          <a:p>
            <a:r>
              <a:rPr lang="zh-CN" altLang="zh-CN"/>
              <a:t>外部变量有效的作用范围只限于定义处到</a:t>
            </a:r>
            <a:r>
              <a:rPr lang="zh-CN" altLang="en-US"/>
              <a:t>本</a:t>
            </a:r>
            <a:r>
              <a:rPr lang="zh-CN" altLang="zh-CN"/>
              <a:t>文件结束。 </a:t>
            </a:r>
            <a:endParaRPr lang="en-US" altLang="zh-CN"/>
          </a:p>
          <a:p>
            <a:r>
              <a:rPr lang="zh-CN" altLang="en-US"/>
              <a:t>如果</a:t>
            </a:r>
            <a:r>
              <a:rPr lang="zh-CN" altLang="zh-CN"/>
              <a:t>用关键字</a:t>
            </a:r>
            <a:r>
              <a:rPr lang="en-US" altLang="zh-CN">
                <a:solidFill>
                  <a:srgbClr val="C00000"/>
                </a:solidFill>
              </a:rPr>
              <a:t>extern</a:t>
            </a:r>
            <a:r>
              <a:rPr lang="zh-CN" altLang="zh-CN"/>
              <a:t>对</a:t>
            </a:r>
            <a:r>
              <a:rPr lang="zh-CN" altLang="en-US"/>
              <a:t>某</a:t>
            </a:r>
            <a:r>
              <a:rPr lang="zh-CN" altLang="zh-CN"/>
              <a:t>变量作“外部变量声明”，</a:t>
            </a:r>
            <a:r>
              <a:rPr lang="zh-CN" altLang="en-US"/>
              <a:t>则</a:t>
            </a:r>
            <a:r>
              <a:rPr lang="zh-CN" altLang="zh-CN"/>
              <a:t>可以从“声明”处起，合法地使用该外部变量</a:t>
            </a:r>
          </a:p>
        </p:txBody>
      </p:sp>
      <p:pic>
        <p:nvPicPr>
          <p:cNvPr id="20070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 y="1357313"/>
            <a:ext cx="8153400" cy="4495800"/>
          </a:xfrm>
        </p:spPr>
        <p:txBody>
          <a:bodyPr/>
          <a:lstStyle/>
          <a:p>
            <a:pPr>
              <a:buFont typeface="Wingdings" pitchFamily="2" charset="2"/>
              <a:buNone/>
            </a:pPr>
            <a:r>
              <a:rPr lang="zh-CN" altLang="zh-CN"/>
              <a:t>例</a:t>
            </a:r>
            <a:r>
              <a:rPr lang="en-US" altLang="zh-CN"/>
              <a:t>7.18 </a:t>
            </a:r>
            <a:r>
              <a:rPr lang="zh-CN" altLang="zh-CN"/>
              <a:t>调用函数，求</a:t>
            </a:r>
            <a:r>
              <a:rPr lang="en-US" altLang="zh-CN"/>
              <a:t>3</a:t>
            </a:r>
            <a:r>
              <a:rPr lang="zh-CN" altLang="zh-CN"/>
              <a:t>个整数中的大者。</a:t>
            </a:r>
            <a:endParaRPr lang="en-US" altLang="zh-CN"/>
          </a:p>
          <a:p>
            <a:r>
              <a:rPr lang="zh-CN" altLang="zh-CN"/>
              <a:t>解题思路：用</a:t>
            </a:r>
            <a:r>
              <a:rPr lang="en-US" altLang="zh-CN"/>
              <a:t>extern</a:t>
            </a:r>
            <a:r>
              <a:rPr lang="zh-CN" altLang="zh-CN"/>
              <a:t>声明外部变量，扩展外部变量在程序文件中的作用域。</a:t>
            </a:r>
            <a:endParaRPr lang="zh-CN" altLang="en-US"/>
          </a:p>
        </p:txBody>
      </p:sp>
      <p:pic>
        <p:nvPicPr>
          <p:cNvPr id="201731"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2754" name="内容占位符 2"/>
          <p:cNvSpPr>
            <a:spLocks noGrp="1"/>
          </p:cNvSpPr>
          <p:nvPr>
            <p:ph idx="1"/>
          </p:nvPr>
        </p:nvSpPr>
        <p:spPr>
          <a:xfrm>
            <a:off x="428625" y="71438"/>
            <a:ext cx="8153400" cy="6715125"/>
          </a:xfrm>
        </p:spPr>
        <p:txBody>
          <a:bodyPr/>
          <a:lstStyle/>
          <a:p>
            <a:pPr>
              <a:lnSpc>
                <a:spcPts val="2700"/>
              </a:lnSpc>
              <a:buFont typeface="Wingdings" pitchFamily="2" charset="2"/>
              <a:buNone/>
            </a:pPr>
            <a:r>
              <a:rPr lang="en-US" altLang="zh-CN" sz="2800"/>
              <a:t>#include &lt;stdio.h&gt;</a:t>
            </a:r>
            <a:endParaRPr lang="zh-CN" altLang="zh-CN" sz="2800"/>
          </a:p>
          <a:p>
            <a:pPr>
              <a:lnSpc>
                <a:spcPts val="2700"/>
              </a:lnSpc>
              <a:buFont typeface="Wingdings" pitchFamily="2" charset="2"/>
              <a:buNone/>
            </a:pPr>
            <a:r>
              <a:rPr lang="en-US" altLang="zh-CN" sz="2800"/>
              <a:t>int main()</a:t>
            </a:r>
            <a:endParaRPr lang="zh-CN" altLang="zh-CN" sz="2800"/>
          </a:p>
          <a:p>
            <a:pPr>
              <a:lnSpc>
                <a:spcPts val="2900"/>
              </a:lnSpc>
              <a:buFont typeface="Wingdings" pitchFamily="2" charset="2"/>
              <a:buNone/>
            </a:pPr>
            <a:r>
              <a:rPr lang="en-US" altLang="zh-CN" sz="2800"/>
              <a:t>{ int max( );     </a:t>
            </a:r>
            <a:endParaRPr lang="zh-CN" altLang="zh-CN" sz="2800"/>
          </a:p>
          <a:p>
            <a:pPr>
              <a:lnSpc>
                <a:spcPts val="2900"/>
              </a:lnSpc>
              <a:buFont typeface="Wingdings" pitchFamily="2" charset="2"/>
              <a:buNone/>
            </a:pPr>
            <a:r>
              <a:rPr lang="en-US" altLang="zh-CN" sz="2800"/>
              <a:t>   </a:t>
            </a:r>
            <a:r>
              <a:rPr lang="en-US" altLang="zh-CN" sz="2800">
                <a:solidFill>
                  <a:srgbClr val="00B050"/>
                </a:solidFill>
              </a:rPr>
              <a:t>extern int A,B,C;   </a:t>
            </a:r>
            <a:endParaRPr lang="zh-CN" altLang="zh-CN" sz="2800">
              <a:solidFill>
                <a:srgbClr val="00B050"/>
              </a:solidFill>
            </a:endParaRPr>
          </a:p>
          <a:p>
            <a:pPr>
              <a:lnSpc>
                <a:spcPts val="2900"/>
              </a:lnSpc>
              <a:buFont typeface="Wingdings" pitchFamily="2" charset="2"/>
              <a:buNone/>
            </a:pPr>
            <a:r>
              <a:rPr lang="en-US" altLang="zh-CN" sz="2800"/>
              <a:t>   scanf(“%d %d %d”,&amp;A,&amp;B,&amp;C); </a:t>
            </a:r>
            <a:endParaRPr lang="zh-CN" altLang="zh-CN" sz="2800"/>
          </a:p>
          <a:p>
            <a:pPr>
              <a:lnSpc>
                <a:spcPts val="2900"/>
              </a:lnSpc>
              <a:buFont typeface="Wingdings" pitchFamily="2" charset="2"/>
              <a:buNone/>
            </a:pPr>
            <a:r>
              <a:rPr lang="en-US" altLang="zh-CN" sz="2800"/>
              <a:t>   printf("max is %d\n",max());</a:t>
            </a:r>
            <a:endParaRPr lang="zh-CN" altLang="zh-CN" sz="2800"/>
          </a:p>
          <a:p>
            <a:pPr>
              <a:lnSpc>
                <a:spcPts val="2900"/>
              </a:lnSpc>
              <a:buFont typeface="Wingdings" pitchFamily="2" charset="2"/>
              <a:buNone/>
            </a:pPr>
            <a:r>
              <a:rPr lang="en-US" altLang="zh-CN" sz="2800"/>
              <a:t>   return 0;</a:t>
            </a:r>
            <a:endParaRPr lang="zh-CN" altLang="zh-CN" sz="2800"/>
          </a:p>
          <a:p>
            <a:pPr>
              <a:lnSpc>
                <a:spcPts val="2900"/>
              </a:lnSpc>
              <a:buFont typeface="Wingdings" pitchFamily="2" charset="2"/>
              <a:buNone/>
            </a:pPr>
            <a:r>
              <a:rPr lang="en-US" altLang="zh-CN" sz="2800"/>
              <a:t>} </a:t>
            </a:r>
            <a:endParaRPr lang="zh-CN" altLang="zh-CN" sz="2800"/>
          </a:p>
          <a:p>
            <a:pPr>
              <a:lnSpc>
                <a:spcPts val="2900"/>
              </a:lnSpc>
              <a:buFont typeface="Wingdings" pitchFamily="2" charset="2"/>
              <a:buNone/>
            </a:pPr>
            <a:r>
              <a:rPr lang="en-US" altLang="zh-CN" sz="2800">
                <a:solidFill>
                  <a:srgbClr val="00B050"/>
                </a:solidFill>
              </a:rPr>
              <a:t>int A ,B ,C; </a:t>
            </a:r>
            <a:endParaRPr lang="zh-CN" altLang="zh-CN" sz="2800">
              <a:solidFill>
                <a:srgbClr val="00B050"/>
              </a:solidFill>
            </a:endParaRPr>
          </a:p>
          <a:p>
            <a:pPr>
              <a:lnSpc>
                <a:spcPts val="2900"/>
              </a:lnSpc>
              <a:buFont typeface="Wingdings" pitchFamily="2" charset="2"/>
              <a:buNone/>
            </a:pPr>
            <a:r>
              <a:rPr lang="en-US" altLang="zh-CN" sz="2800"/>
              <a:t>int max( )    </a:t>
            </a:r>
            <a:endParaRPr lang="zh-CN" altLang="zh-CN" sz="2800"/>
          </a:p>
          <a:p>
            <a:pPr>
              <a:lnSpc>
                <a:spcPts val="2900"/>
              </a:lnSpc>
              <a:buFont typeface="Wingdings" pitchFamily="2" charset="2"/>
              <a:buNone/>
            </a:pPr>
            <a:r>
              <a:rPr lang="en-US" altLang="zh-CN" sz="2800"/>
              <a:t>{ int m;</a:t>
            </a:r>
            <a:endParaRPr lang="zh-CN" altLang="zh-CN" sz="2800"/>
          </a:p>
          <a:p>
            <a:pPr>
              <a:lnSpc>
                <a:spcPts val="2900"/>
              </a:lnSpc>
              <a:buFont typeface="Wingdings" pitchFamily="2" charset="2"/>
              <a:buNone/>
            </a:pPr>
            <a:r>
              <a:rPr lang="en-US" altLang="zh-CN" sz="2800"/>
              <a:t>   m=A&gt;B?A:B; </a:t>
            </a:r>
            <a:endParaRPr lang="zh-CN" altLang="zh-CN" sz="2800"/>
          </a:p>
          <a:p>
            <a:pPr>
              <a:lnSpc>
                <a:spcPts val="2900"/>
              </a:lnSpc>
              <a:buFont typeface="Wingdings" pitchFamily="2" charset="2"/>
              <a:buNone/>
            </a:pPr>
            <a:r>
              <a:rPr lang="en-US" altLang="zh-CN" sz="2800"/>
              <a:t>   if (C&gt;m) m=C; </a:t>
            </a:r>
            <a:endParaRPr lang="zh-CN" altLang="zh-CN" sz="2800"/>
          </a:p>
          <a:p>
            <a:pPr>
              <a:lnSpc>
                <a:spcPts val="2700"/>
              </a:lnSpc>
              <a:buFont typeface="Wingdings" pitchFamily="2" charset="2"/>
              <a:buNone/>
            </a:pPr>
            <a:r>
              <a:rPr lang="en-US" altLang="zh-CN" sz="2800"/>
              <a:t>   return(m); </a:t>
            </a:r>
            <a:endParaRPr lang="zh-CN" altLang="zh-CN" sz="2800"/>
          </a:p>
          <a:p>
            <a:pPr>
              <a:lnSpc>
                <a:spcPts val="2700"/>
              </a:lnSpc>
              <a:buFont typeface="Wingdings" pitchFamily="2" charset="2"/>
              <a:buNone/>
            </a:pPr>
            <a:r>
              <a:rPr lang="en-US" altLang="zh-CN" sz="2800"/>
              <a:t>}</a:t>
            </a:r>
            <a:endParaRPr lang="zh-CN" altLang="en-US" sz="2800"/>
          </a:p>
        </p:txBody>
      </p:sp>
      <p:pic>
        <p:nvPicPr>
          <p:cNvPr id="161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3643313"/>
            <a:ext cx="2819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214813"/>
            <a:ext cx="281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57" name="图片 4"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linds(horizontal)">
                                      <p:cBhvr>
                                        <p:cTn id="7" dur="500"/>
                                        <p:tgtEl>
                                          <p:spTgt spid="16179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61796"/>
                                        </p:tgtEl>
                                        <p:attrNameLst>
                                          <p:attrName>style.visibility</p:attrName>
                                        </p:attrNameLst>
                                      </p:cBhvr>
                                      <p:to>
                                        <p:strVal val="visible"/>
                                      </p:to>
                                    </p:set>
                                    <p:animEffect transition="in" filter="blinds(horizontal)">
                                      <p:cBhvr>
                                        <p:cTn id="11"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3538" name="内容占位符 2"/>
          <p:cNvSpPr>
            <a:spLocks noGrp="1"/>
          </p:cNvSpPr>
          <p:nvPr>
            <p:ph idx="1"/>
          </p:nvPr>
        </p:nvSpPr>
        <p:spPr>
          <a:xfrm>
            <a:off x="539750" y="571500"/>
            <a:ext cx="8153400" cy="5929313"/>
          </a:xfrm>
        </p:spPr>
        <p:txBody>
          <a:bodyPr/>
          <a:lstStyle/>
          <a:p>
            <a:pPr>
              <a:buFont typeface="Wingdings" pitchFamily="2" charset="2"/>
              <a:buNone/>
            </a:pPr>
            <a:r>
              <a:rPr lang="en-US" altLang="zh-CN"/>
              <a:t>2. </a:t>
            </a:r>
            <a:r>
              <a:rPr lang="zh-CN" altLang="zh-CN"/>
              <a:t>将外部变量的作用域扩展到其他文件</a:t>
            </a:r>
            <a:endParaRPr lang="en-US" altLang="zh-CN"/>
          </a:p>
          <a:p>
            <a:pPr lvl="1"/>
            <a:r>
              <a:rPr lang="zh-CN" altLang="zh-CN"/>
              <a:t>如果一个程序包含两个文件，在两个文件中都要用到同一个外部变量</a:t>
            </a:r>
            <a:r>
              <a:rPr lang="en-US" altLang="zh-CN"/>
              <a:t>Num</a:t>
            </a:r>
            <a:r>
              <a:rPr lang="zh-CN" altLang="zh-CN"/>
              <a:t>，不能分别在两个文件中各自定义一个外部变量</a:t>
            </a:r>
            <a:r>
              <a:rPr lang="en-US" altLang="zh-CN"/>
              <a:t>Num</a:t>
            </a:r>
          </a:p>
          <a:p>
            <a:pPr lvl="1"/>
            <a:r>
              <a:rPr lang="zh-CN" altLang="en-US"/>
              <a:t>应</a:t>
            </a:r>
            <a:r>
              <a:rPr lang="zh-CN" altLang="zh-CN"/>
              <a:t>在任一个文件中定义外部变量</a:t>
            </a:r>
            <a:r>
              <a:rPr lang="en-US" altLang="zh-CN"/>
              <a:t>Num</a:t>
            </a:r>
            <a:r>
              <a:rPr lang="zh-CN" altLang="zh-CN"/>
              <a:t>，而在另一文件中用</a:t>
            </a:r>
            <a:r>
              <a:rPr lang="en-US" altLang="zh-CN">
                <a:solidFill>
                  <a:srgbClr val="C00000"/>
                </a:solidFill>
              </a:rPr>
              <a:t>extern</a:t>
            </a:r>
            <a:r>
              <a:rPr lang="zh-CN" altLang="zh-CN"/>
              <a:t>对</a:t>
            </a:r>
            <a:r>
              <a:rPr lang="en-US" altLang="zh-CN"/>
              <a:t>Num</a:t>
            </a:r>
            <a:r>
              <a:rPr lang="zh-CN" altLang="zh-CN"/>
              <a:t>作“外部变量声明”</a:t>
            </a:r>
            <a:endParaRPr lang="en-US" altLang="zh-CN"/>
          </a:p>
          <a:p>
            <a:pPr lvl="1"/>
            <a:r>
              <a:rPr lang="zh-CN" altLang="zh-CN"/>
              <a:t>在编译和连接时，系统会由此知道</a:t>
            </a:r>
            <a:r>
              <a:rPr lang="en-US" altLang="zh-CN"/>
              <a:t>Num</a:t>
            </a:r>
            <a:r>
              <a:rPr lang="zh-CN" altLang="zh-CN"/>
              <a:t>有“外部链接”，可以从别处找到已定义的外部变量</a:t>
            </a:r>
            <a:r>
              <a:rPr lang="en-US" altLang="zh-CN"/>
              <a:t>Num</a:t>
            </a:r>
            <a:r>
              <a:rPr lang="zh-CN" altLang="zh-CN"/>
              <a:t>，并将在另一文件中定义的外部变量</a:t>
            </a:r>
            <a:r>
              <a:rPr lang="en-US" altLang="zh-CN"/>
              <a:t>num</a:t>
            </a:r>
            <a:r>
              <a:rPr lang="zh-CN" altLang="zh-CN"/>
              <a:t>的作用域</a:t>
            </a:r>
            <a:r>
              <a:rPr lang="zh-CN" altLang="zh-CN">
                <a:solidFill>
                  <a:srgbClr val="C00000"/>
                </a:solidFill>
              </a:rPr>
              <a:t>扩展</a:t>
            </a:r>
            <a:r>
              <a:rPr lang="zh-CN" altLang="zh-CN"/>
              <a:t>到本文件</a:t>
            </a:r>
            <a:endParaRPr lang="zh-CN" altLang="en-US"/>
          </a:p>
        </p:txBody>
      </p:sp>
      <p:pic>
        <p:nvPicPr>
          <p:cNvPr id="20377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2" end="2"/>
                                            </p:txEl>
                                          </p:spTgt>
                                        </p:tgtEl>
                                        <p:attrNameLst>
                                          <p:attrName>style.visibility</p:attrName>
                                        </p:attrNameLst>
                                      </p:cBhvr>
                                      <p:to>
                                        <p:strVal val="visible"/>
                                      </p:to>
                                    </p:set>
                                    <p:animEffect transition="in" filter="blinds(horizontal)">
                                      <p:cBhvr>
                                        <p:cTn id="7" dur="500"/>
                                        <p:tgtEl>
                                          <p:spTgt spid="19353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38">
                                            <p:txEl>
                                              <p:pRg st="3" end="3"/>
                                            </p:txEl>
                                          </p:spTgt>
                                        </p:tgtEl>
                                        <p:attrNameLst>
                                          <p:attrName>style.visibility</p:attrName>
                                        </p:attrNameLst>
                                      </p:cBhvr>
                                      <p:to>
                                        <p:strVal val="visible"/>
                                      </p:to>
                                    </p:set>
                                    <p:animEffect transition="in" filter="blinds(horizontal)">
                                      <p:cBhvr>
                                        <p:cTn id="12" dur="500"/>
                                        <p:tgtEl>
                                          <p:spTgt spid="193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62" name="内容占位符 2"/>
          <p:cNvSpPr>
            <a:spLocks noGrp="1"/>
          </p:cNvSpPr>
          <p:nvPr>
            <p:ph idx="1"/>
          </p:nvPr>
        </p:nvSpPr>
        <p:spPr>
          <a:xfrm>
            <a:off x="539750" y="571500"/>
            <a:ext cx="8153400" cy="5929313"/>
          </a:xfrm>
        </p:spPr>
        <p:txBody>
          <a:bodyPr/>
          <a:lstStyle/>
          <a:p>
            <a:pPr>
              <a:buFont typeface="Wingdings" pitchFamily="2" charset="2"/>
              <a:buNone/>
            </a:pPr>
            <a:r>
              <a:rPr lang="en-US" altLang="zh-CN"/>
              <a:t>  </a:t>
            </a:r>
            <a:r>
              <a:rPr lang="zh-CN" altLang="zh-CN"/>
              <a:t>例</a:t>
            </a:r>
            <a:r>
              <a:rPr lang="en-US" altLang="zh-CN"/>
              <a:t>7.19 </a:t>
            </a:r>
            <a:r>
              <a:rPr lang="zh-CN" altLang="zh-CN"/>
              <a:t>给定</a:t>
            </a:r>
            <a:r>
              <a:rPr lang="en-US" altLang="zh-CN"/>
              <a:t>b</a:t>
            </a:r>
            <a:r>
              <a:rPr lang="zh-CN" altLang="zh-CN"/>
              <a:t>的值，输入</a:t>
            </a:r>
            <a:r>
              <a:rPr lang="en-US" altLang="zh-CN"/>
              <a:t>a</a:t>
            </a:r>
            <a:r>
              <a:rPr lang="zh-CN" altLang="zh-CN"/>
              <a:t>和ｍ，求</a:t>
            </a:r>
            <a:r>
              <a:rPr lang="en-US" altLang="zh-CN"/>
              <a:t>a*b</a:t>
            </a:r>
            <a:r>
              <a:rPr lang="zh-CN" altLang="zh-CN"/>
              <a:t>和</a:t>
            </a:r>
            <a:r>
              <a:rPr lang="en-US" altLang="zh-CN"/>
              <a:t>a</a:t>
            </a:r>
            <a:r>
              <a:rPr lang="en-US" altLang="zh-CN" baseline="30000"/>
              <a:t>m</a:t>
            </a:r>
            <a:r>
              <a:rPr lang="zh-CN" altLang="zh-CN"/>
              <a:t>的值。</a:t>
            </a:r>
            <a:endParaRPr lang="en-US" altLang="zh-CN"/>
          </a:p>
          <a:p>
            <a:r>
              <a:rPr lang="zh-CN" altLang="zh-CN"/>
              <a:t>解题思路：</a:t>
            </a:r>
          </a:p>
          <a:p>
            <a:pPr lvl="1"/>
            <a:r>
              <a:rPr lang="zh-CN" altLang="zh-CN"/>
              <a:t>分别编写两个文件模块，其中文件</a:t>
            </a:r>
            <a:r>
              <a:rPr lang="en-US" altLang="zh-CN"/>
              <a:t>file1</a:t>
            </a:r>
            <a:r>
              <a:rPr lang="zh-CN" altLang="zh-CN"/>
              <a:t>包含主函数，另一个文件</a:t>
            </a:r>
            <a:r>
              <a:rPr lang="en-US" altLang="zh-CN"/>
              <a:t>file2</a:t>
            </a:r>
            <a:r>
              <a:rPr lang="zh-CN" altLang="zh-CN"/>
              <a:t>包含求</a:t>
            </a:r>
            <a:r>
              <a:rPr lang="en-US" altLang="zh-CN"/>
              <a:t>a</a:t>
            </a:r>
            <a:r>
              <a:rPr lang="en-US" altLang="zh-CN" baseline="30000"/>
              <a:t>m</a:t>
            </a:r>
            <a:r>
              <a:rPr lang="zh-CN" altLang="zh-CN"/>
              <a:t>的函数。</a:t>
            </a:r>
            <a:endParaRPr lang="en-US" altLang="zh-CN"/>
          </a:p>
          <a:p>
            <a:pPr lvl="1"/>
            <a:r>
              <a:rPr lang="zh-CN" altLang="zh-CN"/>
              <a:t>在</a:t>
            </a:r>
            <a:r>
              <a:rPr lang="en-US" altLang="zh-CN"/>
              <a:t>file1</a:t>
            </a:r>
            <a:r>
              <a:rPr lang="zh-CN" altLang="zh-CN"/>
              <a:t>文件中定义外部变量</a:t>
            </a:r>
            <a:r>
              <a:rPr lang="en-US" altLang="zh-CN"/>
              <a:t>A</a:t>
            </a:r>
            <a:r>
              <a:rPr lang="zh-CN" altLang="zh-CN"/>
              <a:t>，在</a:t>
            </a:r>
            <a:r>
              <a:rPr lang="en-US" altLang="zh-CN"/>
              <a:t>file2</a:t>
            </a:r>
            <a:r>
              <a:rPr lang="zh-CN" altLang="zh-CN"/>
              <a:t>中用</a:t>
            </a:r>
            <a:r>
              <a:rPr lang="en-US" altLang="zh-CN"/>
              <a:t>extern</a:t>
            </a:r>
            <a:r>
              <a:rPr lang="zh-CN" altLang="zh-CN"/>
              <a:t>声明外部变量</a:t>
            </a:r>
            <a:r>
              <a:rPr lang="en-US" altLang="zh-CN"/>
              <a:t>A</a:t>
            </a:r>
            <a:r>
              <a:rPr lang="zh-CN" altLang="zh-CN"/>
              <a:t>，把</a:t>
            </a:r>
            <a:r>
              <a:rPr lang="en-US" altLang="zh-CN"/>
              <a:t>A</a:t>
            </a:r>
            <a:r>
              <a:rPr lang="zh-CN" altLang="zh-CN"/>
              <a:t>的作用域扩展到</a:t>
            </a:r>
            <a:r>
              <a:rPr lang="en-US" altLang="zh-CN"/>
              <a:t>file2</a:t>
            </a:r>
            <a:r>
              <a:rPr lang="zh-CN" altLang="zh-CN"/>
              <a:t>文件。</a:t>
            </a:r>
            <a:endParaRPr lang="zh-CN" altLang="en-US" b="0"/>
          </a:p>
        </p:txBody>
      </p:sp>
      <p:pic>
        <p:nvPicPr>
          <p:cNvPr id="20480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62">
                                            <p:txEl>
                                              <p:pRg st="1" end="1"/>
                                            </p:txEl>
                                          </p:spTgt>
                                        </p:tgtEl>
                                        <p:attrNameLst>
                                          <p:attrName>style.visibility</p:attrName>
                                        </p:attrNameLst>
                                      </p:cBhvr>
                                      <p:to>
                                        <p:strVal val="visible"/>
                                      </p:to>
                                    </p:set>
                                    <p:animEffect transition="in" filter="blinds(horizontal)">
                                      <p:cBhvr>
                                        <p:cTn id="7" dur="500"/>
                                        <p:tgtEl>
                                          <p:spTgt spid="1945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2">
                                            <p:txEl>
                                              <p:pRg st="2" end="2"/>
                                            </p:txEl>
                                          </p:spTgt>
                                        </p:tgtEl>
                                        <p:attrNameLst>
                                          <p:attrName>style.visibility</p:attrName>
                                        </p:attrNameLst>
                                      </p:cBhvr>
                                      <p:to>
                                        <p:strVal val="visible"/>
                                      </p:to>
                                    </p:set>
                                    <p:animEffect transition="in" filter="blinds(horizontal)">
                                      <p:cBhvr>
                                        <p:cTn id="12" dur="500"/>
                                        <p:tgtEl>
                                          <p:spTgt spid="1945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62">
                                            <p:txEl>
                                              <p:pRg st="3" end="3"/>
                                            </p:txEl>
                                          </p:spTgt>
                                        </p:tgtEl>
                                        <p:attrNameLst>
                                          <p:attrName>style.visibility</p:attrName>
                                        </p:attrNameLst>
                                      </p:cBhvr>
                                      <p:to>
                                        <p:strVal val="visible"/>
                                      </p:to>
                                    </p:set>
                                    <p:animEffect transition="in" filter="blinds(horizontal)">
                                      <p:cBhvr>
                                        <p:cTn id="17" dur="500"/>
                                        <p:tgtEl>
                                          <p:spTgt spid="1945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内容占位符 2"/>
          <p:cNvSpPr>
            <a:spLocks noGrp="1"/>
          </p:cNvSpPr>
          <p:nvPr>
            <p:ph idx="1"/>
          </p:nvPr>
        </p:nvSpPr>
        <p:spPr>
          <a:xfrm>
            <a:off x="682625" y="642938"/>
            <a:ext cx="7675563" cy="6143625"/>
          </a:xfrm>
        </p:spPr>
        <p:txBody>
          <a:bodyPr/>
          <a:lstStyle/>
          <a:p>
            <a:pPr>
              <a:lnSpc>
                <a:spcPts val="3000"/>
              </a:lnSpc>
              <a:buFont typeface="Wingdings" pitchFamily="2" charset="2"/>
              <a:buNone/>
            </a:pPr>
            <a:r>
              <a:rPr lang="zh-CN" altLang="zh-CN" sz="2800" dirty="0">
                <a:solidFill>
                  <a:srgbClr val="FF0000"/>
                </a:solidFill>
              </a:rPr>
              <a:t>文件</a:t>
            </a:r>
            <a:r>
              <a:rPr lang="en-US" altLang="zh-CN" sz="2800" dirty="0">
                <a:solidFill>
                  <a:srgbClr val="FF0000"/>
                </a:solidFill>
              </a:rPr>
              <a:t>file1.c</a:t>
            </a:r>
            <a:r>
              <a:rPr lang="zh-CN" altLang="zh-CN" sz="2800" dirty="0">
                <a:solidFill>
                  <a:srgbClr val="FF0000"/>
                </a:solidFill>
              </a:rPr>
              <a:t>：</a:t>
            </a:r>
            <a:endParaRPr lang="en-US" altLang="zh-CN" sz="2800" dirty="0">
              <a:solidFill>
                <a:srgbClr val="FF0000"/>
              </a:solidFill>
            </a:endParaRPr>
          </a:p>
          <a:p>
            <a:pPr>
              <a:lnSpc>
                <a:spcPts val="3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3000"/>
              </a:lnSpc>
              <a:buFont typeface="Wingdings" pitchFamily="2" charset="2"/>
              <a:buNone/>
            </a:pPr>
            <a:r>
              <a:rPr lang="en-US" altLang="zh-CN" sz="2800" dirty="0" err="1"/>
              <a:t>int</a:t>
            </a:r>
            <a:r>
              <a:rPr lang="en-US" altLang="zh-CN" sz="2800" dirty="0"/>
              <a:t> A; </a:t>
            </a:r>
            <a:endParaRPr lang="zh-CN" altLang="zh-CN" sz="2800" dirty="0"/>
          </a:p>
          <a:p>
            <a:pPr>
              <a:lnSpc>
                <a:spcPts val="3000"/>
              </a:lnSpc>
              <a:buFont typeface="Wingdings" pitchFamily="2" charset="2"/>
              <a:buNone/>
            </a:pPr>
            <a:r>
              <a:rPr lang="en-US" altLang="zh-CN" sz="2800" dirty="0" err="1"/>
              <a:t>int</a:t>
            </a:r>
            <a:r>
              <a:rPr lang="en-US" altLang="zh-CN" sz="2800" dirty="0"/>
              <a:t> main()                          </a:t>
            </a:r>
            <a:endParaRPr lang="zh-CN" altLang="zh-CN" sz="2800" dirty="0"/>
          </a:p>
          <a:p>
            <a:pPr>
              <a:lnSpc>
                <a:spcPts val="3000"/>
              </a:lnSpc>
              <a:buFont typeface="Wingdings" pitchFamily="2" charset="2"/>
              <a:buNone/>
            </a:pPr>
            <a:r>
              <a:rPr lang="en-US" altLang="zh-CN" sz="2800" dirty="0"/>
              <a:t>{ </a:t>
            </a:r>
            <a:r>
              <a:rPr lang="en-US" altLang="zh-CN" sz="2800" dirty="0" err="1"/>
              <a:t>int</a:t>
            </a:r>
            <a:r>
              <a:rPr lang="en-US" altLang="zh-CN" sz="2800" dirty="0"/>
              <a:t> power(</a:t>
            </a:r>
            <a:r>
              <a:rPr lang="en-US" altLang="zh-CN" sz="2800" dirty="0" err="1"/>
              <a:t>int</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int</a:t>
            </a:r>
            <a:r>
              <a:rPr lang="en-US" altLang="zh-CN" sz="2800" dirty="0"/>
              <a:t> b=3,c,d,m;  </a:t>
            </a:r>
            <a:r>
              <a:rPr lang="en-US" altLang="zh-CN" sz="2800" dirty="0" err="1"/>
              <a:t>scanf</a:t>
            </a:r>
            <a:r>
              <a:rPr lang="en-US" altLang="zh-CN" sz="2800" dirty="0"/>
              <a:t>("%</a:t>
            </a:r>
            <a:r>
              <a:rPr lang="en-US" altLang="zh-CN" sz="2800" dirty="0" err="1"/>
              <a:t>d,%d",&amp;A,&amp;m</a:t>
            </a:r>
            <a:r>
              <a:rPr lang="en-US" altLang="zh-CN" sz="2800" dirty="0"/>
              <a:t>);</a:t>
            </a:r>
            <a:endParaRPr lang="zh-CN" altLang="zh-CN" sz="2800" dirty="0"/>
          </a:p>
          <a:p>
            <a:pPr>
              <a:lnSpc>
                <a:spcPts val="3000"/>
              </a:lnSpc>
              <a:buFont typeface="Wingdings" pitchFamily="2" charset="2"/>
              <a:buNone/>
            </a:pPr>
            <a:r>
              <a:rPr lang="en-US" altLang="zh-CN" sz="2800" dirty="0"/>
              <a:t>   c=A*b;</a:t>
            </a:r>
            <a:endParaRPr lang="zh-CN" altLang="zh-CN" sz="2800" dirty="0"/>
          </a:p>
          <a:p>
            <a:pPr>
              <a:lnSpc>
                <a:spcPts val="3000"/>
              </a:lnSpc>
              <a:buFont typeface="Wingdings" pitchFamily="2" charset="2"/>
              <a:buNone/>
            </a:pPr>
            <a:r>
              <a:rPr lang="en-US" altLang="zh-CN" sz="2800" dirty="0"/>
              <a:t>   </a:t>
            </a:r>
            <a:r>
              <a:rPr lang="en-US" altLang="zh-CN" sz="2800" dirty="0" err="1"/>
              <a:t>printf</a:t>
            </a:r>
            <a:r>
              <a:rPr lang="en-US" altLang="zh-CN" sz="2800" dirty="0"/>
              <a:t>("%d*%d=%d\n",</a:t>
            </a:r>
            <a:r>
              <a:rPr lang="en-US" altLang="zh-CN" sz="2800" dirty="0" err="1"/>
              <a:t>A,b,c</a:t>
            </a:r>
            <a:r>
              <a:rPr lang="en-US" altLang="zh-CN" sz="2800" dirty="0"/>
              <a:t>);</a:t>
            </a:r>
            <a:endParaRPr lang="zh-CN" altLang="zh-CN" sz="2800" dirty="0"/>
          </a:p>
          <a:p>
            <a:pPr>
              <a:lnSpc>
                <a:spcPts val="3000"/>
              </a:lnSpc>
              <a:buFont typeface="Wingdings" pitchFamily="2" charset="2"/>
              <a:buNone/>
            </a:pPr>
            <a:r>
              <a:rPr lang="en-US" altLang="zh-CN" sz="2800" dirty="0"/>
              <a:t>   d=power(m);</a:t>
            </a:r>
            <a:endParaRPr lang="zh-CN" altLang="zh-CN" sz="2800" dirty="0"/>
          </a:p>
          <a:p>
            <a:pPr>
              <a:lnSpc>
                <a:spcPts val="3000"/>
              </a:lnSpc>
              <a:buFont typeface="Wingdings" pitchFamily="2" charset="2"/>
              <a:buNone/>
            </a:pPr>
            <a:r>
              <a:rPr lang="en-US" altLang="zh-CN" sz="2800" dirty="0"/>
              <a:t>   </a:t>
            </a:r>
            <a:r>
              <a:rPr lang="en-US" altLang="zh-CN" sz="2800" dirty="0" err="1"/>
              <a:t>printf</a:t>
            </a:r>
            <a:r>
              <a:rPr lang="en-US" altLang="zh-CN" sz="2800" dirty="0"/>
              <a:t>("%d**%d=%d\n",</a:t>
            </a:r>
            <a:r>
              <a:rPr lang="en-US" altLang="zh-CN" sz="2800" dirty="0" err="1"/>
              <a:t>A,m,d</a:t>
            </a:r>
            <a:r>
              <a:rPr lang="en-US" altLang="zh-CN" sz="2800" dirty="0"/>
              <a:t>);</a:t>
            </a:r>
            <a:endParaRPr lang="zh-CN" altLang="zh-CN" sz="2800" dirty="0"/>
          </a:p>
          <a:p>
            <a:pPr>
              <a:lnSpc>
                <a:spcPts val="3000"/>
              </a:lnSpc>
              <a:buFont typeface="Wingdings" pitchFamily="2" charset="2"/>
              <a:buNone/>
            </a:pPr>
            <a:r>
              <a:rPr lang="en-US" altLang="zh-CN" sz="2800" dirty="0"/>
              <a:t>   return 0;</a:t>
            </a:r>
            <a:endParaRPr lang="zh-CN" altLang="zh-CN" sz="2800" dirty="0"/>
          </a:p>
          <a:p>
            <a:pPr>
              <a:lnSpc>
                <a:spcPts val="3000"/>
              </a:lnSpc>
              <a:buFont typeface="Wingdings" pitchFamily="2" charset="2"/>
              <a:buNone/>
            </a:pPr>
            <a:r>
              <a:rPr lang="en-US" altLang="zh-CN" sz="2800" dirty="0"/>
              <a:t>}</a:t>
            </a:r>
            <a:endParaRPr lang="zh-CN" altLang="zh-CN" sz="2800" dirty="0"/>
          </a:p>
        </p:txBody>
      </p:sp>
      <p:pic>
        <p:nvPicPr>
          <p:cNvPr id="20582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6850" name="内容占位符 2"/>
          <p:cNvSpPr>
            <a:spLocks noGrp="1"/>
          </p:cNvSpPr>
          <p:nvPr>
            <p:ph idx="1"/>
          </p:nvPr>
        </p:nvSpPr>
        <p:spPr>
          <a:xfrm>
            <a:off x="968375" y="1000125"/>
            <a:ext cx="6889750" cy="5000625"/>
          </a:xfrm>
        </p:spPr>
        <p:txBody>
          <a:bodyPr/>
          <a:lstStyle/>
          <a:p>
            <a:pPr>
              <a:buFont typeface="Wingdings" pitchFamily="2" charset="2"/>
              <a:buNone/>
            </a:pPr>
            <a:r>
              <a:rPr lang="zh-CN" altLang="zh-CN" sz="2800" dirty="0">
                <a:solidFill>
                  <a:srgbClr val="FF0000"/>
                </a:solidFill>
              </a:rPr>
              <a:t>文件</a:t>
            </a:r>
            <a:r>
              <a:rPr lang="en-US" altLang="zh-CN" sz="2800" dirty="0">
                <a:solidFill>
                  <a:srgbClr val="FF0000"/>
                </a:solidFill>
              </a:rPr>
              <a:t>file2.c</a:t>
            </a:r>
            <a:r>
              <a:rPr lang="zh-CN" altLang="zh-CN" sz="2800" dirty="0">
                <a:solidFill>
                  <a:srgbClr val="FF0000"/>
                </a:solidFill>
              </a:rPr>
              <a:t>：</a:t>
            </a:r>
          </a:p>
          <a:p>
            <a:pPr>
              <a:buFont typeface="Wingdings" pitchFamily="2" charset="2"/>
              <a:buNone/>
            </a:pPr>
            <a:r>
              <a:rPr lang="en-US" altLang="zh-CN" sz="2800" dirty="0">
                <a:solidFill>
                  <a:srgbClr val="00B050"/>
                </a:solidFill>
              </a:rPr>
              <a:t>extern  A; </a:t>
            </a:r>
            <a:endParaRPr lang="zh-CN" altLang="zh-CN" sz="2800" dirty="0">
              <a:solidFill>
                <a:srgbClr val="00B050"/>
              </a:solidFill>
            </a:endParaRPr>
          </a:p>
          <a:p>
            <a:pPr>
              <a:buFont typeface="Wingdings" pitchFamily="2" charset="2"/>
              <a:buNone/>
            </a:pPr>
            <a:r>
              <a:rPr lang="en-US" altLang="zh-CN" sz="2800" dirty="0" err="1"/>
              <a:t>int</a:t>
            </a:r>
            <a:r>
              <a:rPr lang="en-US" altLang="zh-CN" sz="2800" dirty="0"/>
              <a:t> power(</a:t>
            </a:r>
            <a:r>
              <a:rPr lang="en-US" altLang="zh-CN" sz="2800" dirty="0" err="1"/>
              <a:t>int</a:t>
            </a:r>
            <a:r>
              <a:rPr lang="en-US" altLang="zh-CN" sz="2800" dirty="0"/>
              <a:t> n)</a:t>
            </a:r>
            <a:endParaRPr lang="zh-CN" altLang="zh-CN" sz="2800" dirty="0"/>
          </a:p>
          <a:p>
            <a:pPr>
              <a:buFont typeface="Wingdings" pitchFamily="2" charset="2"/>
              <a:buNone/>
            </a:pPr>
            <a:r>
              <a:rPr lang="en-US" altLang="zh-CN" sz="2800" dirty="0"/>
              <a:t>{ </a:t>
            </a:r>
            <a:r>
              <a:rPr lang="en-US" altLang="zh-CN" sz="2800" dirty="0" err="1"/>
              <a:t>int</a:t>
            </a:r>
            <a:r>
              <a:rPr lang="en-US" altLang="zh-CN" sz="2800" dirty="0"/>
              <a:t> </a:t>
            </a:r>
            <a:r>
              <a:rPr lang="en-US" altLang="zh-CN" sz="2800" dirty="0" err="1"/>
              <a:t>i,y</a:t>
            </a:r>
            <a:r>
              <a:rPr lang="en-US" altLang="zh-CN" sz="2800" dirty="0"/>
              <a:t>=1;</a:t>
            </a:r>
            <a:endParaRPr lang="zh-CN" altLang="zh-CN" sz="2800" dirty="0"/>
          </a:p>
          <a:p>
            <a:pPr>
              <a:buFont typeface="Wingdings" pitchFamily="2" charset="2"/>
              <a:buNone/>
            </a:pPr>
            <a:r>
              <a:rPr lang="en-US" altLang="zh-CN" sz="2800" dirty="0"/>
              <a:t>   for(</a:t>
            </a:r>
            <a:r>
              <a:rPr lang="en-US" altLang="zh-CN" sz="2800" dirty="0" err="1"/>
              <a:t>i</a:t>
            </a:r>
            <a:r>
              <a:rPr lang="en-US" altLang="zh-CN" sz="2800" dirty="0"/>
              <a:t>=1;i&lt;=</a:t>
            </a:r>
            <a:r>
              <a:rPr lang="en-US" altLang="zh-CN" sz="2800" dirty="0" err="1"/>
              <a:t>n;i</a:t>
            </a:r>
            <a:r>
              <a:rPr lang="en-US" altLang="zh-CN" sz="2800" dirty="0"/>
              <a:t>++)</a:t>
            </a:r>
            <a:endParaRPr lang="zh-CN" altLang="zh-CN" sz="2800" dirty="0"/>
          </a:p>
          <a:p>
            <a:pPr>
              <a:buFont typeface="Wingdings" pitchFamily="2" charset="2"/>
              <a:buNone/>
            </a:pPr>
            <a:r>
              <a:rPr lang="en-US" altLang="zh-CN" sz="2800" dirty="0"/>
              <a:t>      y*=A;</a:t>
            </a:r>
            <a:endParaRPr lang="zh-CN" altLang="zh-CN" sz="2800" dirty="0"/>
          </a:p>
          <a:p>
            <a:pPr>
              <a:buFont typeface="Wingdings" pitchFamily="2" charset="2"/>
              <a:buNone/>
            </a:pPr>
            <a:r>
              <a:rPr lang="en-US" altLang="zh-CN" sz="2800" dirty="0"/>
              <a:t>   return(y);</a:t>
            </a:r>
            <a:endParaRPr lang="zh-CN" altLang="zh-CN" sz="2800" dirty="0"/>
          </a:p>
          <a:p>
            <a:pPr>
              <a:buFont typeface="Wingdings" pitchFamily="2" charset="2"/>
              <a:buNone/>
            </a:pPr>
            <a:r>
              <a:rPr lang="en-US" altLang="zh-CN" sz="2800" dirty="0"/>
              <a:t>}</a:t>
            </a:r>
            <a:endParaRPr lang="zh-CN" altLang="zh-CN" sz="2800" dirty="0"/>
          </a:p>
        </p:txBody>
      </p:sp>
      <p:pic>
        <p:nvPicPr>
          <p:cNvPr id="162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13" y="4857750"/>
            <a:ext cx="25971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853" name="图片 4"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2818"/>
                                        </p:tgtEl>
                                        <p:attrNameLst>
                                          <p:attrName>style.visibility</p:attrName>
                                        </p:attrNameLst>
                                      </p:cBhvr>
                                      <p:to>
                                        <p:strVal val="visible"/>
                                      </p:to>
                                    </p:set>
                                    <p:animEffect transition="in" filter="blinds(horizontal)">
                                      <p:cBhvr>
                                        <p:cTn id="7" dur="500"/>
                                        <p:tgtEl>
                                          <p:spTgt spid="16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7874" name="内容占位符 2"/>
          <p:cNvSpPr>
            <a:spLocks noGrp="1"/>
          </p:cNvSpPr>
          <p:nvPr>
            <p:ph idx="1"/>
          </p:nvPr>
        </p:nvSpPr>
        <p:spPr>
          <a:xfrm>
            <a:off x="539750" y="714375"/>
            <a:ext cx="8153400" cy="2571750"/>
          </a:xfrm>
        </p:spPr>
        <p:txBody>
          <a:bodyPr/>
          <a:lstStyle/>
          <a:p>
            <a:pPr>
              <a:buFont typeface="Wingdings" pitchFamily="2" charset="2"/>
              <a:buNone/>
            </a:pPr>
            <a:r>
              <a:rPr lang="en-US" altLang="zh-CN"/>
              <a:t>3.</a:t>
            </a:r>
            <a:r>
              <a:rPr lang="zh-CN" altLang="zh-CN"/>
              <a:t>将外部变量的作用域限制在本文件中</a:t>
            </a:r>
            <a:endParaRPr lang="en-US" altLang="zh-CN"/>
          </a:p>
          <a:p>
            <a:r>
              <a:rPr lang="zh-CN" altLang="zh-CN"/>
              <a:t>有时在程序设计中希望某些外部变量只限于被本文件引用。这时可以在定义外部变量时加一个</a:t>
            </a:r>
            <a:r>
              <a:rPr lang="en-US" altLang="zh-CN"/>
              <a:t>static</a:t>
            </a:r>
            <a:r>
              <a:rPr lang="zh-CN" altLang="zh-CN"/>
              <a:t>声明。</a:t>
            </a:r>
            <a:endParaRPr lang="zh-CN" altLang="en-US"/>
          </a:p>
        </p:txBody>
      </p:sp>
      <p:sp>
        <p:nvSpPr>
          <p:cNvPr id="4" name="TextBox 3"/>
          <p:cNvSpPr txBox="1"/>
          <p:nvPr/>
        </p:nvSpPr>
        <p:spPr>
          <a:xfrm>
            <a:off x="642938" y="3608388"/>
            <a:ext cx="3071812" cy="2678112"/>
          </a:xfrm>
          <a:prstGeom prst="rect">
            <a:avLst/>
          </a:prstGeom>
          <a:solidFill>
            <a:srgbClr val="CCECFF"/>
          </a:solidFill>
        </p:spPr>
        <p:txBody>
          <a:bodyPr>
            <a:spAutoFit/>
          </a:bodyPr>
          <a:lstStyle/>
          <a:p>
            <a:pPr>
              <a:defRPr/>
            </a:pPr>
            <a:r>
              <a:rPr lang="en-US" altLang="zh-CN" sz="2800" b="1">
                <a:solidFill>
                  <a:srgbClr val="FF0000"/>
                </a:solidFill>
                <a:latin typeface="+mn-lt"/>
                <a:ea typeface="+mn-ea"/>
              </a:rPr>
              <a:t>file1.c</a:t>
            </a:r>
          </a:p>
          <a:p>
            <a:pPr>
              <a:defRPr/>
            </a:pPr>
            <a:r>
              <a:rPr lang="en-US" altLang="zh-CN" sz="2800" b="1">
                <a:solidFill>
                  <a:srgbClr val="FF0000"/>
                </a:solidFill>
                <a:latin typeface="+mn-lt"/>
                <a:ea typeface="+mn-ea"/>
              </a:rPr>
              <a:t>static </a:t>
            </a:r>
            <a:r>
              <a:rPr lang="en-US" altLang="zh-CN" sz="2800" b="1" err="1">
                <a:latin typeface="+mn-lt"/>
                <a:ea typeface="+mn-ea"/>
              </a:rPr>
              <a:t>int</a:t>
            </a:r>
            <a:r>
              <a:rPr lang="en-US" altLang="zh-CN" sz="2800" b="1">
                <a:latin typeface="+mn-lt"/>
                <a:ea typeface="+mn-ea"/>
              </a:rPr>
              <a:t> </a:t>
            </a:r>
            <a:r>
              <a:rPr lang="en-US" altLang="zh-CN" sz="2800" b="1">
                <a:solidFill>
                  <a:srgbClr val="9D138D"/>
                </a:solidFill>
                <a:latin typeface="+mn-lt"/>
                <a:ea typeface="+mn-ea"/>
              </a:rPr>
              <a:t>A</a:t>
            </a:r>
            <a:r>
              <a:rPr lang="en-US" altLang="zh-CN" sz="2800" b="1">
                <a:latin typeface="+mn-lt"/>
                <a:ea typeface="+mn-ea"/>
              </a:rPr>
              <a:t>;</a:t>
            </a:r>
          </a:p>
          <a:p>
            <a:pPr>
              <a:defRPr/>
            </a:pPr>
            <a:r>
              <a:rPr lang="en-US" altLang="zh-CN" sz="2800" b="1" err="1">
                <a:latin typeface="+mn-lt"/>
                <a:ea typeface="+mn-ea"/>
              </a:rPr>
              <a:t>int</a:t>
            </a:r>
            <a:r>
              <a:rPr lang="en-US" altLang="zh-CN" sz="2800" b="1">
                <a:latin typeface="+mn-lt"/>
                <a:ea typeface="+mn-ea"/>
              </a:rPr>
              <a:t> main ( )</a:t>
            </a:r>
          </a:p>
          <a:p>
            <a:pPr>
              <a:defRPr/>
            </a:pPr>
            <a:r>
              <a:rPr lang="en-US" altLang="zh-CN" sz="2800" b="1">
                <a:latin typeface="+mn-lt"/>
                <a:ea typeface="+mn-ea"/>
              </a:rPr>
              <a:t>{</a:t>
            </a:r>
          </a:p>
          <a:p>
            <a:pPr>
              <a:defRPr/>
            </a:pPr>
            <a:r>
              <a:rPr lang="en-US" altLang="zh-CN" sz="2800" b="1">
                <a:latin typeface="+mn-lt"/>
                <a:ea typeface="+mn-ea"/>
              </a:rPr>
              <a:t>    ……</a:t>
            </a:r>
          </a:p>
          <a:p>
            <a:pPr>
              <a:defRPr/>
            </a:pPr>
            <a:r>
              <a:rPr lang="en-US" altLang="zh-CN" sz="2800" b="1">
                <a:latin typeface="+mn-lt"/>
                <a:ea typeface="+mn-ea"/>
              </a:rPr>
              <a:t>}</a:t>
            </a:r>
            <a:endParaRPr lang="zh-CN" altLang="en-US" sz="2800" b="1">
              <a:latin typeface="+mn-lt"/>
              <a:ea typeface="+mn-ea"/>
            </a:endParaRPr>
          </a:p>
        </p:txBody>
      </p:sp>
      <p:sp>
        <p:nvSpPr>
          <p:cNvPr id="5" name="TextBox 4"/>
          <p:cNvSpPr txBox="1"/>
          <p:nvPr/>
        </p:nvSpPr>
        <p:spPr>
          <a:xfrm>
            <a:off x="4429125" y="3463925"/>
            <a:ext cx="3786188" cy="3108325"/>
          </a:xfrm>
          <a:prstGeom prst="rect">
            <a:avLst/>
          </a:prstGeom>
          <a:solidFill>
            <a:srgbClr val="FFFFCC"/>
          </a:solidFill>
        </p:spPr>
        <p:txBody>
          <a:bodyPr>
            <a:spAutoFit/>
          </a:bodyPr>
          <a:lstStyle/>
          <a:p>
            <a:pPr>
              <a:defRPr/>
            </a:pPr>
            <a:r>
              <a:rPr lang="en-US" altLang="zh-CN" sz="2800" b="1">
                <a:solidFill>
                  <a:srgbClr val="FF0000"/>
                </a:solidFill>
                <a:latin typeface="+mn-lt"/>
                <a:ea typeface="+mn-ea"/>
              </a:rPr>
              <a:t>file2.c</a:t>
            </a:r>
          </a:p>
          <a:p>
            <a:pPr>
              <a:defRPr/>
            </a:pPr>
            <a:r>
              <a:rPr lang="en-US" altLang="zh-CN" sz="2800" b="1">
                <a:latin typeface="+mn-lt"/>
                <a:ea typeface="+mn-ea"/>
              </a:rPr>
              <a:t>extern   </a:t>
            </a:r>
            <a:r>
              <a:rPr lang="en-US" altLang="zh-CN" sz="2800" b="1">
                <a:solidFill>
                  <a:srgbClr val="9D138D"/>
                </a:solidFill>
                <a:latin typeface="+mn-lt"/>
                <a:ea typeface="+mn-ea"/>
              </a:rPr>
              <a:t>A</a:t>
            </a:r>
            <a:r>
              <a:rPr lang="en-US" altLang="zh-CN" sz="2800" b="1">
                <a:latin typeface="+mn-lt"/>
                <a:ea typeface="+mn-ea"/>
              </a:rPr>
              <a:t>;</a:t>
            </a:r>
          </a:p>
          <a:p>
            <a:pPr>
              <a:defRPr/>
            </a:pPr>
            <a:r>
              <a:rPr lang="en-US" altLang="zh-CN" sz="2800" b="1">
                <a:latin typeface="+mn-lt"/>
                <a:ea typeface="+mn-ea"/>
              </a:rPr>
              <a:t>void fun (</a:t>
            </a:r>
            <a:r>
              <a:rPr lang="en-US" altLang="zh-CN" sz="2800" b="1" err="1">
                <a:latin typeface="+mn-lt"/>
                <a:ea typeface="+mn-ea"/>
              </a:rPr>
              <a:t>int</a:t>
            </a:r>
            <a:r>
              <a:rPr lang="en-US" altLang="zh-CN" sz="2800" b="1">
                <a:latin typeface="+mn-lt"/>
                <a:ea typeface="+mn-ea"/>
              </a:rPr>
              <a:t> n)</a:t>
            </a:r>
          </a:p>
          <a:p>
            <a:pPr>
              <a:defRPr/>
            </a:pPr>
            <a:r>
              <a:rPr lang="en-US" altLang="zh-CN" sz="2800" b="1">
                <a:latin typeface="+mn-lt"/>
                <a:ea typeface="+mn-ea"/>
              </a:rPr>
              <a:t>{  ……</a:t>
            </a:r>
          </a:p>
          <a:p>
            <a:pPr>
              <a:defRPr/>
            </a:pPr>
            <a:r>
              <a:rPr lang="en-US" altLang="zh-CN" sz="2800" b="1">
                <a:latin typeface="+mn-lt"/>
                <a:ea typeface="+mn-ea"/>
              </a:rPr>
              <a:t>    A=A*n;</a:t>
            </a:r>
          </a:p>
          <a:p>
            <a:pPr>
              <a:defRPr/>
            </a:pPr>
            <a:r>
              <a:rPr lang="en-US" altLang="zh-CN" sz="2800" b="1">
                <a:latin typeface="+mn-lt"/>
                <a:ea typeface="+mn-ea"/>
              </a:rPr>
              <a:t>    ……</a:t>
            </a:r>
          </a:p>
          <a:p>
            <a:pPr>
              <a:defRPr/>
            </a:pPr>
            <a:r>
              <a:rPr lang="en-US" altLang="zh-CN" sz="2800" b="1">
                <a:latin typeface="+mn-lt"/>
                <a:ea typeface="+mn-ea"/>
              </a:rPr>
              <a:t>}</a:t>
            </a:r>
            <a:endParaRPr lang="zh-CN" altLang="en-US" sz="2800" b="1">
              <a:latin typeface="+mn-lt"/>
              <a:ea typeface="+mn-ea"/>
            </a:endParaRPr>
          </a:p>
        </p:txBody>
      </p:sp>
      <p:sp>
        <p:nvSpPr>
          <p:cNvPr id="6" name="圆角矩形标注 5"/>
          <p:cNvSpPr>
            <a:spLocks noChangeArrowheads="1"/>
          </p:cNvSpPr>
          <p:nvPr/>
        </p:nvSpPr>
        <p:spPr bwMode="auto">
          <a:xfrm>
            <a:off x="1000125" y="2428875"/>
            <a:ext cx="3214688" cy="714375"/>
          </a:xfrm>
          <a:prstGeom prst="wedgeRoundRectCallout">
            <a:avLst>
              <a:gd name="adj1" fmla="val 6148"/>
              <a:gd name="adj2" fmla="val 17099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只能用于本文件</a:t>
            </a:r>
          </a:p>
        </p:txBody>
      </p:sp>
      <p:sp>
        <p:nvSpPr>
          <p:cNvPr id="7" name="圆角矩形标注 6"/>
          <p:cNvSpPr>
            <a:spLocks noChangeArrowheads="1"/>
          </p:cNvSpPr>
          <p:nvPr/>
        </p:nvSpPr>
        <p:spPr bwMode="auto">
          <a:xfrm>
            <a:off x="4572000" y="2420938"/>
            <a:ext cx="3384550" cy="714375"/>
          </a:xfrm>
          <a:prstGeom prst="wedgeRoundRectCallout">
            <a:avLst>
              <a:gd name="adj1" fmla="val 3329"/>
              <a:gd name="adj2" fmla="val 17088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本文件仍然不能用</a:t>
            </a:r>
          </a:p>
        </p:txBody>
      </p:sp>
      <p:pic>
        <p:nvPicPr>
          <p:cNvPr id="207879"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a:t>
            </a:r>
            <a:r>
              <a:rPr lang="zh-CN" altLang="zh-CN">
                <a:solidFill>
                  <a:srgbClr val="800000"/>
                </a:solidFill>
                <a:effectLst>
                  <a:outerShdw blurRad="38100" dist="38100" dir="2700000" algn="tl">
                    <a:srgbClr val="000000"/>
                  </a:outerShdw>
                </a:effectLst>
                <a:latin typeface="Arial" charset="0"/>
                <a:ea typeface="黑体" pitchFamily="2" charset="-122"/>
              </a:rPr>
              <a:t>为什么要用函数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type="body" idx="1"/>
          </p:nvPr>
        </p:nvSpPr>
        <p:spPr>
          <a:xfrm>
            <a:off x="428625" y="1643063"/>
            <a:ext cx="8501063" cy="4214812"/>
          </a:xfrm>
        </p:spPr>
        <p:txBody>
          <a:bodyPr/>
          <a:lstStyle/>
          <a:p>
            <a:pPr eaLnBrk="1" hangingPunct="1">
              <a:spcBef>
                <a:spcPct val="50000"/>
              </a:spcBef>
            </a:pPr>
            <a:r>
              <a:rPr lang="zh-CN" altLang="en-US"/>
              <a:t>问题：</a:t>
            </a:r>
            <a:endParaRPr lang="en-US" altLang="zh-CN"/>
          </a:p>
          <a:p>
            <a:pPr lvl="1" eaLnBrk="1" hangingPunct="1">
              <a:spcBef>
                <a:spcPct val="50000"/>
              </a:spcBef>
            </a:pPr>
            <a:r>
              <a:rPr lang="zh-CN" altLang="zh-CN"/>
              <a:t>如果程序的功能比较多，规模比较大，把所有代码都写在</a:t>
            </a:r>
            <a:r>
              <a:rPr lang="en-US" altLang="zh-CN"/>
              <a:t>main</a:t>
            </a:r>
            <a:r>
              <a:rPr lang="zh-CN" altLang="zh-CN"/>
              <a:t>函数中，就会使主函数变得庞杂、头绪不清，阅读和维护变得困难</a:t>
            </a:r>
            <a:endParaRPr lang="en-US" altLang="zh-CN"/>
          </a:p>
          <a:p>
            <a:pPr lvl="1" eaLnBrk="1" hangingPunct="1">
              <a:spcBef>
                <a:spcPct val="50000"/>
              </a:spcBef>
            </a:pPr>
            <a:r>
              <a:rPr lang="zh-CN" altLang="zh-CN"/>
              <a:t>有时程序中要多次实现某一功能，就需要多次重复编写实现此功能的程序代码</a:t>
            </a:r>
            <a:r>
              <a:rPr lang="zh-CN" altLang="en-US"/>
              <a:t>，</a:t>
            </a:r>
            <a:r>
              <a:rPr lang="zh-CN" altLang="zh-CN"/>
              <a:t>这使程序冗长，不精炼</a:t>
            </a:r>
            <a:endParaRPr lang="en-US" altLang="zh-CN"/>
          </a:p>
        </p:txBody>
      </p:sp>
      <p:pic>
        <p:nvPicPr>
          <p:cNvPr id="410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7.2.1 </a:t>
            </a:r>
            <a:r>
              <a:rPr lang="zh-CN" altLang="zh-CN">
                <a:solidFill>
                  <a:srgbClr val="800000"/>
                </a:solidFill>
                <a:effectLst>
                  <a:outerShdw blurRad="38100" dist="38100" dir="2700000" algn="tl">
                    <a:srgbClr val="000000"/>
                  </a:outerShdw>
                </a:effectLst>
                <a:latin typeface="Arial" charset="0"/>
                <a:ea typeface="黑体" pitchFamily="2" charset="-122"/>
              </a:rPr>
              <a:t>为什么要定义函数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3555" name="Rectangle 3"/>
          <p:cNvSpPr>
            <a:spLocks noGrp="1" noChangeArrowheads="1"/>
          </p:cNvSpPr>
          <p:nvPr>
            <p:ph type="body" idx="1"/>
          </p:nvPr>
        </p:nvSpPr>
        <p:spPr>
          <a:xfrm>
            <a:off x="642938" y="1643063"/>
            <a:ext cx="7572375" cy="3429000"/>
          </a:xfrm>
        </p:spPr>
        <p:txBody>
          <a:bodyPr/>
          <a:lstStyle/>
          <a:p>
            <a:pPr eaLnBrk="1" hangingPunct="1">
              <a:spcBef>
                <a:spcPct val="50000"/>
              </a:spcBef>
            </a:pPr>
            <a:r>
              <a:rPr lang="en-US" altLang="zh-CN"/>
              <a:t>C</a:t>
            </a:r>
            <a:r>
              <a:rPr lang="zh-CN" altLang="zh-CN"/>
              <a:t>语言要求，在程序中用到的所有函数，必须“</a:t>
            </a:r>
            <a:r>
              <a:rPr lang="zh-CN" altLang="zh-CN">
                <a:solidFill>
                  <a:srgbClr val="C00000"/>
                </a:solidFill>
              </a:rPr>
              <a:t>先定义，后使用</a:t>
            </a:r>
            <a:r>
              <a:rPr lang="zh-CN" altLang="zh-CN"/>
              <a:t>”</a:t>
            </a:r>
            <a:endParaRPr lang="en-US" altLang="zh-CN"/>
          </a:p>
          <a:p>
            <a:pPr eaLnBrk="1" hangingPunct="1">
              <a:spcBef>
                <a:spcPct val="50000"/>
              </a:spcBef>
            </a:pPr>
            <a:r>
              <a:rPr lang="zh-CN" altLang="zh-CN"/>
              <a:t>指定</a:t>
            </a:r>
            <a:r>
              <a:rPr lang="zh-CN" altLang="en-US"/>
              <a:t>函数</a:t>
            </a:r>
            <a:r>
              <a:rPr lang="zh-CN" altLang="zh-CN">
                <a:solidFill>
                  <a:srgbClr val="0000CC"/>
                </a:solidFill>
              </a:rPr>
              <a:t>名字</a:t>
            </a:r>
            <a:r>
              <a:rPr lang="zh-CN" altLang="zh-CN"/>
              <a:t>、函数</a:t>
            </a:r>
            <a:r>
              <a:rPr lang="zh-CN" altLang="zh-CN">
                <a:solidFill>
                  <a:srgbClr val="0000CC"/>
                </a:solidFill>
              </a:rPr>
              <a:t>返回值类型</a:t>
            </a:r>
            <a:r>
              <a:rPr lang="zh-CN" altLang="zh-CN"/>
              <a:t>、函数实现的</a:t>
            </a:r>
            <a:r>
              <a:rPr lang="zh-CN" altLang="zh-CN">
                <a:solidFill>
                  <a:srgbClr val="0000CC"/>
                </a:solidFill>
              </a:rPr>
              <a:t>功能</a:t>
            </a:r>
            <a:r>
              <a:rPr lang="zh-CN" altLang="zh-CN"/>
              <a:t>以及</a:t>
            </a:r>
            <a:r>
              <a:rPr lang="zh-CN" altLang="zh-CN">
                <a:solidFill>
                  <a:srgbClr val="0000CC"/>
                </a:solidFill>
              </a:rPr>
              <a:t>参数的个数与类型</a:t>
            </a:r>
            <a:r>
              <a:rPr lang="zh-CN" altLang="zh-CN"/>
              <a:t>，将这些信息通知编译系统。</a:t>
            </a:r>
            <a:endParaRPr lang="en-US" altLang="zh-CN"/>
          </a:p>
        </p:txBody>
      </p:sp>
      <p:pic>
        <p:nvPicPr>
          <p:cNvPr id="235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8658" name="内容占位符 2"/>
          <p:cNvSpPr>
            <a:spLocks noGrp="1"/>
          </p:cNvSpPr>
          <p:nvPr>
            <p:ph idx="1"/>
          </p:nvPr>
        </p:nvSpPr>
        <p:spPr>
          <a:xfrm>
            <a:off x="539750" y="714375"/>
            <a:ext cx="8153400" cy="5643563"/>
          </a:xfrm>
        </p:spPr>
        <p:txBody>
          <a:bodyPr/>
          <a:lstStyle/>
          <a:p>
            <a:r>
              <a:rPr lang="zh-CN" altLang="zh-CN"/>
              <a:t>说明</a:t>
            </a:r>
            <a:r>
              <a:rPr lang="en-US" altLang="zh-CN"/>
              <a:t>: </a:t>
            </a:r>
          </a:p>
          <a:p>
            <a:pPr lvl="1"/>
            <a:r>
              <a:rPr lang="zh-CN" altLang="zh-CN"/>
              <a:t>不要误认为对外部变量加</a:t>
            </a:r>
            <a:r>
              <a:rPr lang="en-US" altLang="zh-CN"/>
              <a:t>static</a:t>
            </a:r>
            <a:r>
              <a:rPr lang="zh-CN" altLang="zh-CN"/>
              <a:t>声明后才采取静态存储方式，而不加</a:t>
            </a:r>
            <a:r>
              <a:rPr lang="en-US" altLang="zh-CN"/>
              <a:t>static</a:t>
            </a:r>
            <a:r>
              <a:rPr lang="zh-CN" altLang="zh-CN"/>
              <a:t>的是采取动态存储</a:t>
            </a:r>
            <a:endParaRPr lang="en-US" altLang="zh-CN"/>
          </a:p>
          <a:p>
            <a:pPr lvl="1"/>
            <a:r>
              <a:rPr lang="zh-CN" altLang="zh-CN"/>
              <a:t>声明局部变量的存储类型和声明全局变量的存储类型的含义是不同的</a:t>
            </a:r>
            <a:endParaRPr lang="en-US" altLang="zh-CN"/>
          </a:p>
          <a:p>
            <a:pPr lvl="1"/>
            <a:r>
              <a:rPr lang="zh-CN" altLang="zh-CN"/>
              <a:t>对于</a:t>
            </a:r>
            <a:r>
              <a:rPr lang="zh-CN" altLang="zh-CN">
                <a:solidFill>
                  <a:srgbClr val="C00000"/>
                </a:solidFill>
              </a:rPr>
              <a:t>局部变量</a:t>
            </a:r>
            <a:r>
              <a:rPr lang="zh-CN" altLang="zh-CN"/>
              <a:t>来说，声明存储类型的作用是指定变量存储的区域以及由此产生的生存期的问题，而对于</a:t>
            </a:r>
            <a:r>
              <a:rPr lang="zh-CN" altLang="zh-CN">
                <a:solidFill>
                  <a:srgbClr val="C00000"/>
                </a:solidFill>
              </a:rPr>
              <a:t>全局变量</a:t>
            </a:r>
            <a:r>
              <a:rPr lang="zh-CN" altLang="zh-CN"/>
              <a:t>来说，声明存储类型的作用是变量作用域的扩展问题</a:t>
            </a:r>
            <a:endParaRPr lang="zh-CN" altLang="en-US"/>
          </a:p>
        </p:txBody>
      </p:sp>
      <p:pic>
        <p:nvPicPr>
          <p:cNvPr id="2088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8658">
                                            <p:txEl>
                                              <p:pRg st="2" end="2"/>
                                            </p:txEl>
                                          </p:spTgt>
                                        </p:tgtEl>
                                        <p:attrNameLst>
                                          <p:attrName>style.visibility</p:attrName>
                                        </p:attrNameLst>
                                      </p:cBhvr>
                                      <p:to>
                                        <p:strVal val="visible"/>
                                      </p:to>
                                    </p:set>
                                    <p:animEffect transition="in" filter="blinds(horizontal)">
                                      <p:cBhvr>
                                        <p:cTn id="7" dur="500"/>
                                        <p:tgtEl>
                                          <p:spTgt spid="1986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8658">
                                            <p:txEl>
                                              <p:pRg st="3" end="3"/>
                                            </p:txEl>
                                          </p:spTgt>
                                        </p:tgtEl>
                                        <p:attrNameLst>
                                          <p:attrName>style.visibility</p:attrName>
                                        </p:attrNameLst>
                                      </p:cBhvr>
                                      <p:to>
                                        <p:strVal val="visible"/>
                                      </p:to>
                                    </p:set>
                                    <p:animEffect transition="in" filter="blinds(horizontal)">
                                      <p:cBhvr>
                                        <p:cTn id="12" dur="500"/>
                                        <p:tgtEl>
                                          <p:spTgt spid="1986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9682" name="内容占位符 2"/>
          <p:cNvSpPr>
            <a:spLocks noGrp="1"/>
          </p:cNvSpPr>
          <p:nvPr>
            <p:ph idx="1"/>
          </p:nvPr>
        </p:nvSpPr>
        <p:spPr>
          <a:xfrm>
            <a:off x="500063" y="981075"/>
            <a:ext cx="8320087" cy="5195888"/>
          </a:xfrm>
        </p:spPr>
        <p:txBody>
          <a:bodyPr/>
          <a:lstStyle/>
          <a:p>
            <a:r>
              <a:rPr lang="zh-CN" altLang="zh-CN" dirty="0"/>
              <a:t>用</a:t>
            </a:r>
            <a:r>
              <a:rPr lang="en-US" altLang="zh-CN" dirty="0"/>
              <a:t>static </a:t>
            </a:r>
            <a:r>
              <a:rPr lang="zh-CN" altLang="zh-CN" dirty="0"/>
              <a:t>声明一个变量的作用是：</a:t>
            </a:r>
          </a:p>
          <a:p>
            <a:pPr lvl="1">
              <a:buFont typeface="Wingdings" pitchFamily="2" charset="2"/>
              <a:buNone/>
            </a:pPr>
            <a:r>
              <a:rPr lang="en-US" altLang="zh-CN" dirty="0"/>
              <a:t>(1) </a:t>
            </a:r>
            <a:r>
              <a:rPr lang="zh-CN" altLang="zh-CN" dirty="0"/>
              <a:t>对</a:t>
            </a:r>
            <a:r>
              <a:rPr lang="zh-CN" altLang="zh-CN" dirty="0">
                <a:solidFill>
                  <a:srgbClr val="C00000"/>
                </a:solidFill>
              </a:rPr>
              <a:t>局部变量</a:t>
            </a:r>
            <a:r>
              <a:rPr lang="zh-CN" altLang="zh-CN" dirty="0"/>
              <a:t>用</a:t>
            </a:r>
            <a:r>
              <a:rPr lang="en-US" altLang="zh-CN" dirty="0"/>
              <a:t>static</a:t>
            </a:r>
            <a:r>
              <a:rPr lang="zh-CN" altLang="zh-CN" dirty="0"/>
              <a:t>声明，把它分配在静态存储区，该变量在整个程序执行期间不释放，其所分配的空间始终存在。</a:t>
            </a:r>
          </a:p>
          <a:p>
            <a:pPr lvl="1">
              <a:buFont typeface="Wingdings" pitchFamily="2" charset="2"/>
              <a:buNone/>
            </a:pPr>
            <a:r>
              <a:rPr lang="en-US" altLang="zh-CN" dirty="0"/>
              <a:t>(2) </a:t>
            </a:r>
            <a:r>
              <a:rPr lang="zh-CN" altLang="zh-CN" dirty="0"/>
              <a:t>对</a:t>
            </a:r>
            <a:r>
              <a:rPr lang="zh-CN" altLang="zh-CN" dirty="0">
                <a:solidFill>
                  <a:srgbClr val="C00000"/>
                </a:solidFill>
              </a:rPr>
              <a:t>全局变量</a:t>
            </a:r>
            <a:r>
              <a:rPr lang="zh-CN" altLang="zh-CN" dirty="0"/>
              <a:t>用</a:t>
            </a:r>
            <a:r>
              <a:rPr lang="en-US" altLang="zh-CN" dirty="0"/>
              <a:t>static</a:t>
            </a:r>
            <a:r>
              <a:rPr lang="zh-CN" altLang="zh-CN" dirty="0"/>
              <a:t>声明，则该变量的作用域只限于本文件模块</a:t>
            </a:r>
            <a:r>
              <a:rPr lang="en-US" altLang="zh-CN" dirty="0"/>
              <a:t>(</a:t>
            </a:r>
            <a:r>
              <a:rPr lang="zh-CN" altLang="zh-CN" dirty="0"/>
              <a:t>即被声明的文件中</a:t>
            </a:r>
            <a:r>
              <a:rPr lang="en-US" altLang="zh-CN" dirty="0"/>
              <a:t>)</a:t>
            </a:r>
            <a:r>
              <a:rPr lang="zh-CN" altLang="zh-CN" dirty="0"/>
              <a:t>。</a:t>
            </a:r>
            <a:endParaRPr lang="zh-CN" altLang="en-US" dirty="0"/>
          </a:p>
        </p:txBody>
      </p:sp>
      <p:pic>
        <p:nvPicPr>
          <p:cNvPr id="20992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9682">
                                            <p:txEl>
                                              <p:pRg st="1" end="1"/>
                                            </p:txEl>
                                          </p:spTgt>
                                        </p:tgtEl>
                                        <p:attrNameLst>
                                          <p:attrName>style.visibility</p:attrName>
                                        </p:attrNameLst>
                                      </p:cBhvr>
                                      <p:to>
                                        <p:strVal val="visible"/>
                                      </p:to>
                                    </p:set>
                                    <p:animEffect transition="in" filter="blinds(horizontal)">
                                      <p:cBhvr>
                                        <p:cTn id="7" dur="500"/>
                                        <p:tgtEl>
                                          <p:spTgt spid="1996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9682">
                                            <p:txEl>
                                              <p:pRg st="2" end="2"/>
                                            </p:txEl>
                                          </p:spTgt>
                                        </p:tgtEl>
                                        <p:attrNameLst>
                                          <p:attrName>style.visibility</p:attrName>
                                        </p:attrNameLst>
                                      </p:cBhvr>
                                      <p:to>
                                        <p:strVal val="visible"/>
                                      </p:to>
                                    </p:set>
                                    <p:animEffect transition="in" filter="blinds(horizontal)">
                                      <p:cBhvr>
                                        <p:cTn id="12" dur="500"/>
                                        <p:tgtEl>
                                          <p:spTgt spid="1996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0706" name="内容占位符 2"/>
          <p:cNvSpPr>
            <a:spLocks noGrp="1"/>
          </p:cNvSpPr>
          <p:nvPr>
            <p:ph idx="1"/>
          </p:nvPr>
        </p:nvSpPr>
        <p:spPr>
          <a:xfrm>
            <a:off x="539750" y="1071563"/>
            <a:ext cx="8153400" cy="4857750"/>
          </a:xfrm>
        </p:spPr>
        <p:txBody>
          <a:bodyPr/>
          <a:lstStyle/>
          <a:p>
            <a:r>
              <a:rPr lang="zh-CN" altLang="zh-CN"/>
              <a:t>注意：用</a:t>
            </a:r>
            <a:r>
              <a:rPr lang="en-US" altLang="zh-CN"/>
              <a:t>auto</a:t>
            </a:r>
            <a:r>
              <a:rPr lang="zh-CN" altLang="zh-CN"/>
              <a:t>、</a:t>
            </a:r>
            <a:r>
              <a:rPr lang="en-US" altLang="zh-CN"/>
              <a:t>register</a:t>
            </a:r>
            <a:r>
              <a:rPr lang="zh-CN" altLang="zh-CN"/>
              <a:t>、</a:t>
            </a:r>
            <a:r>
              <a:rPr lang="en-US" altLang="zh-CN"/>
              <a:t>static</a:t>
            </a:r>
            <a:r>
              <a:rPr lang="zh-CN" altLang="zh-CN"/>
              <a:t>声明变量时，是在定义变量的基础上加上这些关键字，而不能单独使用。</a:t>
            </a:r>
            <a:endParaRPr lang="en-US" altLang="zh-CN"/>
          </a:p>
          <a:p>
            <a:r>
              <a:rPr lang="zh-CN" altLang="zh-CN"/>
              <a:t>下面用法不对：</a:t>
            </a:r>
          </a:p>
          <a:p>
            <a:pPr lvl="1">
              <a:buFont typeface="Wingdings" pitchFamily="2" charset="2"/>
              <a:buNone/>
            </a:pPr>
            <a:r>
              <a:rPr lang="en-US" altLang="zh-CN"/>
              <a:t>int a;  </a:t>
            </a:r>
            <a:endParaRPr lang="zh-CN" altLang="zh-CN"/>
          </a:p>
          <a:p>
            <a:pPr lvl="1">
              <a:buFont typeface="Wingdings" pitchFamily="2" charset="2"/>
              <a:buNone/>
            </a:pPr>
            <a:r>
              <a:rPr lang="en-US" altLang="zh-CN"/>
              <a:t>static a;  </a:t>
            </a:r>
            <a:endParaRPr lang="zh-CN" altLang="zh-CN"/>
          </a:p>
          <a:p>
            <a:pPr>
              <a:buFont typeface="Wingdings" pitchFamily="2" charset="2"/>
              <a:buNone/>
            </a:pPr>
            <a:r>
              <a:rPr lang="en-US" altLang="zh-CN"/>
              <a:t> </a:t>
            </a:r>
            <a:r>
              <a:rPr lang="zh-CN" altLang="zh-CN"/>
              <a:t>编译时会被认为“重新定义”。</a:t>
            </a:r>
          </a:p>
          <a:p>
            <a:endParaRPr lang="zh-CN" altLang="en-US"/>
          </a:p>
        </p:txBody>
      </p:sp>
      <p:pic>
        <p:nvPicPr>
          <p:cNvPr id="21094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6">
                                            <p:txEl>
                                              <p:pRg st="1" end="1"/>
                                            </p:txEl>
                                          </p:spTgt>
                                        </p:tgtEl>
                                        <p:attrNameLst>
                                          <p:attrName>style.visibility</p:attrName>
                                        </p:attrNameLst>
                                      </p:cBhvr>
                                      <p:to>
                                        <p:strVal val="visible"/>
                                      </p:to>
                                    </p:set>
                                    <p:animEffect transition="in" filter="blinds(horizontal)">
                                      <p:cBhvr>
                                        <p:cTn id="7" dur="500"/>
                                        <p:tgtEl>
                                          <p:spTgt spid="20070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0706">
                                            <p:txEl>
                                              <p:pRg st="2" end="2"/>
                                            </p:txEl>
                                          </p:spTgt>
                                        </p:tgtEl>
                                        <p:attrNameLst>
                                          <p:attrName>style.visibility</p:attrName>
                                        </p:attrNameLst>
                                      </p:cBhvr>
                                      <p:to>
                                        <p:strVal val="visible"/>
                                      </p:to>
                                    </p:set>
                                    <p:animEffect transition="in" filter="blinds(horizontal)">
                                      <p:cBhvr>
                                        <p:cTn id="10" dur="500"/>
                                        <p:tgtEl>
                                          <p:spTgt spid="20070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0706">
                                            <p:txEl>
                                              <p:pRg st="3" end="3"/>
                                            </p:txEl>
                                          </p:spTgt>
                                        </p:tgtEl>
                                        <p:attrNameLst>
                                          <p:attrName>style.visibility</p:attrName>
                                        </p:attrNameLst>
                                      </p:cBhvr>
                                      <p:to>
                                        <p:strVal val="visible"/>
                                      </p:to>
                                    </p:set>
                                    <p:animEffect transition="in" filter="blinds(horizontal)">
                                      <p:cBhvr>
                                        <p:cTn id="13" dur="500"/>
                                        <p:tgtEl>
                                          <p:spTgt spid="20070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0706">
                                            <p:txEl>
                                              <p:pRg st="4" end="4"/>
                                            </p:txEl>
                                          </p:spTgt>
                                        </p:tgtEl>
                                        <p:attrNameLst>
                                          <p:attrName>style.visibility</p:attrName>
                                        </p:attrNameLst>
                                      </p:cBhvr>
                                      <p:to>
                                        <p:strVal val="visible"/>
                                      </p:to>
                                    </p:set>
                                    <p:animEffect transition="in" filter="blinds(horizontal)">
                                      <p:cBhvr>
                                        <p:cTn id="16" dur="500"/>
                                        <p:tgtEl>
                                          <p:spTgt spid="2007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7.9.4 </a:t>
            </a:r>
            <a:r>
              <a:rPr lang="zh-CN" altLang="zh-CN">
                <a:solidFill>
                  <a:srgbClr val="800000"/>
                </a:solidFill>
                <a:effectLst>
                  <a:outerShdw blurRad="38100" dist="38100" dir="2700000" algn="tl">
                    <a:srgbClr val="000000"/>
                  </a:outerShdw>
                </a:effectLst>
                <a:latin typeface="Arial" charset="0"/>
                <a:ea typeface="黑体" pitchFamily="2" charset="-122"/>
              </a:rPr>
              <a:t>存储类别小结</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31075" name="Rectangle 3"/>
          <p:cNvSpPr>
            <a:spLocks noGrp="1" noChangeArrowheads="1"/>
          </p:cNvSpPr>
          <p:nvPr>
            <p:ph type="body" idx="1"/>
          </p:nvPr>
        </p:nvSpPr>
        <p:spPr>
          <a:xfrm>
            <a:off x="785813" y="1643063"/>
            <a:ext cx="7929562" cy="4786312"/>
          </a:xfrm>
        </p:spPr>
        <p:txBody>
          <a:bodyPr/>
          <a:lstStyle/>
          <a:p>
            <a:pPr>
              <a:lnSpc>
                <a:spcPct val="100000"/>
              </a:lnSpc>
            </a:pPr>
            <a:r>
              <a:rPr lang="zh-CN" altLang="zh-CN"/>
              <a:t>对一个数据的定义，需要指定两种属性：</a:t>
            </a:r>
            <a:endParaRPr lang="en-US" altLang="zh-CN"/>
          </a:p>
          <a:p>
            <a:pPr lvl="1">
              <a:lnSpc>
                <a:spcPct val="100000"/>
              </a:lnSpc>
            </a:pPr>
            <a:r>
              <a:rPr lang="zh-CN" altLang="zh-CN"/>
              <a:t>数据类型和存储类别</a:t>
            </a:r>
            <a:r>
              <a:rPr lang="zh-CN" altLang="en-US"/>
              <a:t>，</a:t>
            </a:r>
            <a:r>
              <a:rPr lang="zh-CN" altLang="zh-CN"/>
              <a:t>分别使用两个关键字</a:t>
            </a:r>
            <a:endParaRPr lang="en-US" altLang="zh-CN"/>
          </a:p>
          <a:p>
            <a:pPr>
              <a:lnSpc>
                <a:spcPct val="100000"/>
              </a:lnSpc>
              <a:buFont typeface="Wingdings" pitchFamily="2" charset="2"/>
              <a:buNone/>
            </a:pPr>
            <a:r>
              <a:rPr lang="zh-CN" altLang="zh-CN" sz="2800"/>
              <a:t>例如：</a:t>
            </a:r>
          </a:p>
          <a:p>
            <a:pPr>
              <a:lnSpc>
                <a:spcPct val="100000"/>
              </a:lnSpc>
              <a:buFont typeface="Wingdings" pitchFamily="2" charset="2"/>
              <a:buNone/>
            </a:pPr>
            <a:r>
              <a:rPr lang="en-US" altLang="zh-CN" sz="2800"/>
              <a:t>    static int a; </a:t>
            </a:r>
            <a:endParaRPr lang="zh-CN" altLang="zh-CN" sz="2800"/>
          </a:p>
          <a:p>
            <a:pPr>
              <a:lnSpc>
                <a:spcPct val="100000"/>
              </a:lnSpc>
              <a:buFont typeface="Wingdings" pitchFamily="2" charset="2"/>
              <a:buNone/>
            </a:pPr>
            <a:r>
              <a:rPr lang="en-US" altLang="zh-CN" sz="2800"/>
              <a:t>    auto char c;</a:t>
            </a:r>
            <a:endParaRPr lang="zh-CN" altLang="zh-CN" sz="2800"/>
          </a:p>
          <a:p>
            <a:pPr>
              <a:lnSpc>
                <a:spcPct val="100000"/>
              </a:lnSpc>
              <a:buFont typeface="Wingdings" pitchFamily="2" charset="2"/>
              <a:buNone/>
            </a:pPr>
            <a:r>
              <a:rPr lang="en-US" altLang="zh-CN" sz="2800"/>
              <a:t>    register int d;  </a:t>
            </a:r>
            <a:endParaRPr lang="zh-CN" altLang="zh-CN" sz="2800"/>
          </a:p>
          <a:p>
            <a:pPr lvl="1">
              <a:lnSpc>
                <a:spcPct val="100000"/>
              </a:lnSpc>
            </a:pPr>
            <a:r>
              <a:rPr lang="zh-CN" altLang="zh-CN"/>
              <a:t>可以用</a:t>
            </a:r>
            <a:r>
              <a:rPr lang="en-US" altLang="zh-CN"/>
              <a:t>extern</a:t>
            </a:r>
            <a:r>
              <a:rPr lang="zh-CN" altLang="zh-CN"/>
              <a:t>声明已定义的外部变量</a:t>
            </a:r>
            <a:endParaRPr lang="en-US" altLang="zh-CN"/>
          </a:p>
          <a:p>
            <a:pPr>
              <a:lnSpc>
                <a:spcPct val="100000"/>
              </a:lnSpc>
              <a:buFont typeface="Wingdings" pitchFamily="2" charset="2"/>
              <a:buNone/>
            </a:pPr>
            <a:r>
              <a:rPr lang="zh-CN" altLang="zh-CN" sz="2800"/>
              <a:t>例如：</a:t>
            </a:r>
            <a:r>
              <a:rPr lang="en-US" altLang="zh-CN" sz="2800"/>
              <a:t>  extern b;</a:t>
            </a:r>
            <a:endParaRPr lang="zh-CN" altLang="zh-CN"/>
          </a:p>
        </p:txBody>
      </p:sp>
      <p:sp>
        <p:nvSpPr>
          <p:cNvPr id="4" name="圆角矩形标注 3"/>
          <p:cNvSpPr>
            <a:spLocks noChangeArrowheads="1"/>
          </p:cNvSpPr>
          <p:nvPr/>
        </p:nvSpPr>
        <p:spPr bwMode="auto">
          <a:xfrm>
            <a:off x="2928938" y="1500188"/>
            <a:ext cx="3857625" cy="1143000"/>
          </a:xfrm>
          <a:prstGeom prst="wedgeRoundRectCallout">
            <a:avLst>
              <a:gd name="adj1" fmla="val -38333"/>
              <a:gd name="adj2" fmla="val 11181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静态局部整型变量或静态外部整型变量</a:t>
            </a:r>
            <a:endParaRPr lang="zh-CN" altLang="en-US" sz="2800">
              <a:solidFill>
                <a:srgbClr val="0000CC"/>
              </a:solidFill>
              <a:latin typeface="Arial" pitchFamily="34" charset="0"/>
            </a:endParaRPr>
          </a:p>
        </p:txBody>
      </p:sp>
      <p:sp>
        <p:nvSpPr>
          <p:cNvPr id="5" name="圆角矩形标注 4"/>
          <p:cNvSpPr>
            <a:spLocks noChangeArrowheads="1"/>
          </p:cNvSpPr>
          <p:nvPr/>
        </p:nvSpPr>
        <p:spPr bwMode="auto">
          <a:xfrm>
            <a:off x="3857625" y="2286000"/>
            <a:ext cx="2643188" cy="1143000"/>
          </a:xfrm>
          <a:prstGeom prst="wedgeRoundRectCallout">
            <a:avLst>
              <a:gd name="adj1" fmla="val -59185"/>
              <a:gd name="adj2" fmla="val 9318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自动变量，在函数内定义</a:t>
            </a:r>
            <a:endParaRPr lang="zh-CN" altLang="en-US" sz="2800">
              <a:solidFill>
                <a:srgbClr val="0000CC"/>
              </a:solidFill>
              <a:latin typeface="Arial" pitchFamily="34" charset="0"/>
            </a:endParaRPr>
          </a:p>
        </p:txBody>
      </p:sp>
      <p:sp>
        <p:nvSpPr>
          <p:cNvPr id="6" name="圆角矩形标注 5"/>
          <p:cNvSpPr>
            <a:spLocks noChangeArrowheads="1"/>
          </p:cNvSpPr>
          <p:nvPr/>
        </p:nvSpPr>
        <p:spPr bwMode="auto">
          <a:xfrm>
            <a:off x="4143375" y="2786063"/>
            <a:ext cx="2643188" cy="1143000"/>
          </a:xfrm>
          <a:prstGeom prst="wedgeRoundRectCallout">
            <a:avLst>
              <a:gd name="adj1" fmla="val -59185"/>
              <a:gd name="adj2" fmla="val 9318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寄存器变量，在函数内定义</a:t>
            </a:r>
            <a:endParaRPr lang="zh-CN" altLang="en-US" sz="2800">
              <a:solidFill>
                <a:srgbClr val="0000CC"/>
              </a:solidFill>
              <a:latin typeface="Arial" pitchFamily="34" charset="0"/>
            </a:endParaRPr>
          </a:p>
        </p:txBody>
      </p:sp>
      <p:sp>
        <p:nvSpPr>
          <p:cNvPr id="7" name="圆角矩形标注 6"/>
          <p:cNvSpPr>
            <a:spLocks noChangeArrowheads="1"/>
          </p:cNvSpPr>
          <p:nvPr/>
        </p:nvSpPr>
        <p:spPr bwMode="auto">
          <a:xfrm>
            <a:off x="3929063" y="3786188"/>
            <a:ext cx="3714750" cy="1143000"/>
          </a:xfrm>
          <a:prstGeom prst="wedgeRoundRectCallout">
            <a:avLst>
              <a:gd name="adj1" fmla="val -51093"/>
              <a:gd name="adj2" fmla="val 9099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将已定义的外部变量</a:t>
            </a:r>
            <a:r>
              <a:rPr lang="en-US" altLang="zh-CN" sz="2800">
                <a:solidFill>
                  <a:srgbClr val="0000CC"/>
                </a:solidFill>
                <a:latin typeface="Arial" pitchFamily="34" charset="0"/>
              </a:rPr>
              <a:t>b</a:t>
            </a:r>
            <a:r>
              <a:rPr lang="zh-CN" altLang="zh-CN" sz="2800">
                <a:solidFill>
                  <a:srgbClr val="0000CC"/>
                </a:solidFill>
                <a:latin typeface="Arial" pitchFamily="34" charset="0"/>
              </a:rPr>
              <a:t>的作用域扩展至此</a:t>
            </a:r>
            <a:endParaRPr lang="zh-CN" altLang="en-US" sz="2800">
              <a:solidFill>
                <a:srgbClr val="0000CC"/>
              </a:solidFill>
              <a:latin typeface="Arial" pitchFamily="34" charset="0"/>
            </a:endParaRPr>
          </a:p>
        </p:txBody>
      </p:sp>
      <p:pic>
        <p:nvPicPr>
          <p:cNvPr id="211976"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7" dur="500"/>
                                        <p:tgtEl>
                                          <p:spTgt spid="131075">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1" dur="500"/>
                                        <p:tgtEl>
                                          <p:spTgt spid="13107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6" dur="500"/>
                                        <p:tgtEl>
                                          <p:spTgt spid="131075">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animEffect transition="in" filter="blinds(horizontal)">
                                      <p:cBhvr>
                                        <p:cTn id="19" dur="500"/>
                                        <p:tgtEl>
                                          <p:spTgt spid="131075">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1075">
                                            <p:txEl>
                                              <p:pRg st="4" end="4"/>
                                            </p:txEl>
                                          </p:spTgt>
                                        </p:tgtEl>
                                        <p:attrNameLst>
                                          <p:attrName>style.visibility</p:attrName>
                                        </p:attrNameLst>
                                      </p:cBhvr>
                                      <p:to>
                                        <p:strVal val="visible"/>
                                      </p:to>
                                    </p:set>
                                    <p:animEffect transition="in" filter="blinds(horizontal)">
                                      <p:cBhvr>
                                        <p:cTn id="22" dur="500"/>
                                        <p:tgtEl>
                                          <p:spTgt spid="13107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1075">
                                            <p:txEl>
                                              <p:pRg st="5" end="5"/>
                                            </p:txEl>
                                          </p:spTgt>
                                        </p:tgtEl>
                                        <p:attrNameLst>
                                          <p:attrName>style.visibility</p:attrName>
                                        </p:attrNameLst>
                                      </p:cBhvr>
                                      <p:to>
                                        <p:strVal val="visible"/>
                                      </p:to>
                                    </p:set>
                                    <p:animEffect transition="in" filter="blinds(horizontal)">
                                      <p:cBhvr>
                                        <p:cTn id="25" dur="500"/>
                                        <p:tgtEl>
                                          <p:spTgt spid="13107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31075">
                                            <p:txEl>
                                              <p:pRg st="6" end="6"/>
                                            </p:txEl>
                                          </p:spTgt>
                                        </p:tgtEl>
                                        <p:attrNameLst>
                                          <p:attrName>style.visibility</p:attrName>
                                        </p:attrNameLst>
                                      </p:cBhvr>
                                      <p:to>
                                        <p:strVal val="visible"/>
                                      </p:to>
                                    </p:set>
                                    <p:animEffect transition="in" filter="blinds(horizontal)">
                                      <p:cBhvr>
                                        <p:cTn id="35" dur="500"/>
                                        <p:tgtEl>
                                          <p:spTgt spid="131075">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31075">
                                            <p:txEl>
                                              <p:pRg st="7" end="7"/>
                                            </p:txEl>
                                          </p:spTgt>
                                        </p:tgtEl>
                                        <p:attrNameLst>
                                          <p:attrName>style.visibility</p:attrName>
                                        </p:attrNameLst>
                                      </p:cBhvr>
                                      <p:to>
                                        <p:strVal val="visible"/>
                                      </p:to>
                                    </p:set>
                                    <p:animEffect transition="in" filter="blinds(horizontal)">
                                      <p:cBhvr>
                                        <p:cTn id="38" dur="500"/>
                                        <p:tgtEl>
                                          <p:spTgt spid="131075">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0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12995" name="TextBox 5"/>
          <p:cNvSpPr txBox="1">
            <a:spLocks noChangeArrowheads="1"/>
          </p:cNvSpPr>
          <p:nvPr/>
        </p:nvSpPr>
        <p:spPr bwMode="auto">
          <a:xfrm>
            <a:off x="785813" y="857250"/>
            <a:ext cx="73580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a:t>
            </a:r>
            <a:r>
              <a:rPr lang="en-US" altLang="zh-CN">
                <a:latin typeface="Arial" pitchFamily="34" charset="0"/>
              </a:rPr>
              <a:t>1</a:t>
            </a:r>
            <a:r>
              <a:rPr lang="zh-CN" altLang="en-US">
                <a:latin typeface="Arial" pitchFamily="34" charset="0"/>
              </a:rPr>
              <a:t>）</a:t>
            </a:r>
            <a:r>
              <a:rPr lang="zh-CN" altLang="zh-CN">
                <a:latin typeface="Arial" pitchFamily="34" charset="0"/>
              </a:rPr>
              <a:t>从作用域角度分，有局部变量和全局变量。它们采用的存储类别如下：</a:t>
            </a:r>
            <a:endParaRPr lang="zh-CN" altLang="en-US">
              <a:latin typeface="Arial" pitchFamily="34" charset="0"/>
            </a:endParaRPr>
          </a:p>
        </p:txBody>
      </p:sp>
      <p:sp>
        <p:nvSpPr>
          <p:cNvPr id="7" name="TextBox 6"/>
          <p:cNvSpPr txBox="1">
            <a:spLocks noChangeArrowheads="1"/>
          </p:cNvSpPr>
          <p:nvPr/>
        </p:nvSpPr>
        <p:spPr bwMode="auto">
          <a:xfrm>
            <a:off x="500063" y="3597275"/>
            <a:ext cx="3000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按作用域角度分</a:t>
            </a:r>
            <a:endParaRPr lang="zh-CN" altLang="en-US" sz="2800">
              <a:latin typeface="Arial" pitchFamily="34" charset="0"/>
            </a:endParaRPr>
          </a:p>
        </p:txBody>
      </p:sp>
      <p:sp>
        <p:nvSpPr>
          <p:cNvPr id="8" name="TextBox 7"/>
          <p:cNvSpPr txBox="1">
            <a:spLocks noChangeArrowheads="1"/>
          </p:cNvSpPr>
          <p:nvPr/>
        </p:nvSpPr>
        <p:spPr bwMode="auto">
          <a:xfrm>
            <a:off x="3714750" y="2690813"/>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局部变量</a:t>
            </a:r>
          </a:p>
        </p:txBody>
      </p:sp>
      <p:sp>
        <p:nvSpPr>
          <p:cNvPr id="9" name="TextBox 8"/>
          <p:cNvSpPr txBox="1">
            <a:spLocks noChangeArrowheads="1"/>
          </p:cNvSpPr>
          <p:nvPr/>
        </p:nvSpPr>
        <p:spPr bwMode="auto">
          <a:xfrm>
            <a:off x="3714750" y="4383088"/>
            <a:ext cx="1785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全局变量</a:t>
            </a:r>
          </a:p>
        </p:txBody>
      </p:sp>
      <p:sp>
        <p:nvSpPr>
          <p:cNvPr id="10" name="TextBox 9"/>
          <p:cNvSpPr txBox="1">
            <a:spLocks noChangeArrowheads="1"/>
          </p:cNvSpPr>
          <p:nvPr/>
        </p:nvSpPr>
        <p:spPr bwMode="auto">
          <a:xfrm>
            <a:off x="5929313" y="2190750"/>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自动变量</a:t>
            </a:r>
          </a:p>
        </p:txBody>
      </p:sp>
      <p:sp>
        <p:nvSpPr>
          <p:cNvPr id="11" name="TextBox 10"/>
          <p:cNvSpPr txBox="1">
            <a:spLocks noChangeArrowheads="1"/>
          </p:cNvSpPr>
          <p:nvPr/>
        </p:nvSpPr>
        <p:spPr bwMode="auto">
          <a:xfrm>
            <a:off x="5929313" y="2690813"/>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静态局部变量</a:t>
            </a:r>
          </a:p>
        </p:txBody>
      </p:sp>
      <p:sp>
        <p:nvSpPr>
          <p:cNvPr id="12" name="TextBox 11"/>
          <p:cNvSpPr txBox="1">
            <a:spLocks noChangeArrowheads="1"/>
          </p:cNvSpPr>
          <p:nvPr/>
        </p:nvSpPr>
        <p:spPr bwMode="auto">
          <a:xfrm>
            <a:off x="5929313" y="3190875"/>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寄存器变量</a:t>
            </a:r>
          </a:p>
        </p:txBody>
      </p:sp>
      <p:sp>
        <p:nvSpPr>
          <p:cNvPr id="13" name="TextBox 12"/>
          <p:cNvSpPr txBox="1">
            <a:spLocks noChangeArrowheads="1"/>
          </p:cNvSpPr>
          <p:nvPr/>
        </p:nvSpPr>
        <p:spPr bwMode="auto">
          <a:xfrm>
            <a:off x="5929313" y="4119563"/>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静态外部变量</a:t>
            </a:r>
          </a:p>
        </p:txBody>
      </p:sp>
      <p:sp>
        <p:nvSpPr>
          <p:cNvPr id="14" name="TextBox 13"/>
          <p:cNvSpPr txBox="1">
            <a:spLocks noChangeArrowheads="1"/>
          </p:cNvSpPr>
          <p:nvPr/>
        </p:nvSpPr>
        <p:spPr bwMode="auto">
          <a:xfrm>
            <a:off x="5929313" y="4691063"/>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外部变量</a:t>
            </a:r>
          </a:p>
        </p:txBody>
      </p:sp>
      <p:sp>
        <p:nvSpPr>
          <p:cNvPr id="15" name="左大括号 14"/>
          <p:cNvSpPr>
            <a:spLocks/>
          </p:cNvSpPr>
          <p:nvPr/>
        </p:nvSpPr>
        <p:spPr bwMode="auto">
          <a:xfrm>
            <a:off x="3357563" y="3048000"/>
            <a:ext cx="428625" cy="17145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6" name="左大括号 15"/>
          <p:cNvSpPr>
            <a:spLocks/>
          </p:cNvSpPr>
          <p:nvPr/>
        </p:nvSpPr>
        <p:spPr bwMode="auto">
          <a:xfrm>
            <a:off x="5429250" y="2405063"/>
            <a:ext cx="428625" cy="11430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7" name="左大括号 16"/>
          <p:cNvSpPr>
            <a:spLocks/>
          </p:cNvSpPr>
          <p:nvPr/>
        </p:nvSpPr>
        <p:spPr bwMode="auto">
          <a:xfrm>
            <a:off x="5429250" y="4191000"/>
            <a:ext cx="428625" cy="928688"/>
          </a:xfrm>
          <a:prstGeom prst="leftBrace">
            <a:avLst>
              <a:gd name="adj1" fmla="val 8336"/>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8" name="圆角矩形标注 17"/>
          <p:cNvSpPr>
            <a:spLocks noChangeArrowheads="1"/>
          </p:cNvSpPr>
          <p:nvPr/>
        </p:nvSpPr>
        <p:spPr bwMode="auto">
          <a:xfrm>
            <a:off x="1143000" y="5286375"/>
            <a:ext cx="4143375" cy="1143000"/>
          </a:xfrm>
          <a:prstGeom prst="wedgeRoundRectCallout">
            <a:avLst>
              <a:gd name="adj1" fmla="val 24380"/>
              <a:gd name="adj2" fmla="val -22133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形式参数可以定义为自动变量或寄存器变量</a:t>
            </a:r>
            <a:endParaRPr lang="zh-CN" altLang="en-US" sz="2800">
              <a:solidFill>
                <a:srgbClr val="0000CC"/>
              </a:solidFill>
              <a:latin typeface="Arial" pitchFamily="34" charset="0"/>
            </a:endParaRPr>
          </a:p>
        </p:txBody>
      </p:sp>
      <p:pic>
        <p:nvPicPr>
          <p:cNvPr id="213008" name="图片 1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nodeType="afterGroup">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out)">
                                      <p:cBhvr>
                                        <p:cTn id="25" dur="500"/>
                                        <p:tgtEl>
                                          <p:spTgt spid="16"/>
                                        </p:tgtEl>
                                      </p:cBhvr>
                                    </p:animEffect>
                                  </p:childTnLst>
                                </p:cTn>
                              </p:par>
                            </p:childTnLst>
                          </p:cTn>
                        </p:par>
                        <p:par>
                          <p:cTn id="26" fill="hold" nodeType="afterGroup">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vertical)">
                                      <p:cBhvr>
                                        <p:cTn id="29" dur="500"/>
                                        <p:tgtEl>
                                          <p:spTgt spid="10"/>
                                        </p:tgtEl>
                                      </p:cBhvr>
                                    </p:animEffect>
                                  </p:childTnLst>
                                </p:cTn>
                              </p:par>
                            </p:childTnLst>
                          </p:cTn>
                        </p:par>
                        <p:par>
                          <p:cTn id="30" fill="hold" nodeType="afterGroup">
                            <p:stCondLst>
                              <p:cond delay="1000"/>
                            </p:stCondLst>
                            <p:childTnLst>
                              <p:par>
                                <p:cTn id="31" presetID="3" presetClass="entr" presetSubtype="5"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vertical)">
                                      <p:cBhvr>
                                        <p:cTn id="33" dur="500"/>
                                        <p:tgtEl>
                                          <p:spTgt spid="11"/>
                                        </p:tgtEl>
                                      </p:cBhvr>
                                    </p:animEffect>
                                  </p:childTnLst>
                                </p:cTn>
                              </p:par>
                            </p:childTnLst>
                          </p:cTn>
                        </p:par>
                        <p:par>
                          <p:cTn id="34" fill="hold" nodeType="afterGroup">
                            <p:stCondLst>
                              <p:cond delay="1500"/>
                            </p:stCondLst>
                            <p:childTnLst>
                              <p:par>
                                <p:cTn id="35" presetID="3" presetClass="entr" presetSubtype="5"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vertical)">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cTn>
                              </p:par>
                            </p:childTnLst>
                          </p:cTn>
                        </p:par>
                        <p:par>
                          <p:cTn id="43" fill="hold" nodeType="afterGroup">
                            <p:stCondLst>
                              <p:cond delay="500"/>
                            </p:stCondLst>
                            <p:childTnLst>
                              <p:par>
                                <p:cTn id="44" presetID="3" presetClass="entr" presetSubtype="5"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vertical)">
                                      <p:cBhvr>
                                        <p:cTn id="46" dur="500"/>
                                        <p:tgtEl>
                                          <p:spTgt spid="13"/>
                                        </p:tgtEl>
                                      </p:cBhvr>
                                    </p:animEffect>
                                  </p:childTnLst>
                                </p:cTn>
                              </p:par>
                            </p:childTnLst>
                          </p:cTn>
                        </p:par>
                        <p:par>
                          <p:cTn id="47" fill="hold" nodeType="afterGroup">
                            <p:stCondLst>
                              <p:cond delay="1000"/>
                            </p:stCondLst>
                            <p:childTnLst>
                              <p:par>
                                <p:cTn id="48" presetID="3" presetClass="entr" presetSubtype="5"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vertical)">
                                      <p:cBhvr>
                                        <p:cTn id="50" dur="500"/>
                                        <p:tgtEl>
                                          <p:spTgt spid="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linds(horizontal)">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animBg="1"/>
      <p:bldP spid="17" grpId="0" animBg="1"/>
      <p:bldP spid="18" grpId="0" animBg="1"/>
    </p:bldLst>
  </p:timing>
</p:sld>
</file>

<file path=ppt/slides/slide20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14019" name="TextBox 5"/>
          <p:cNvSpPr txBox="1">
            <a:spLocks noChangeArrowheads="1"/>
          </p:cNvSpPr>
          <p:nvPr/>
        </p:nvSpPr>
        <p:spPr bwMode="auto">
          <a:xfrm>
            <a:off x="857250" y="928688"/>
            <a:ext cx="73580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a:t>
            </a:r>
            <a:r>
              <a:rPr lang="en-US" altLang="zh-CN">
                <a:latin typeface="Arial" pitchFamily="34" charset="0"/>
              </a:rPr>
              <a:t>2</a:t>
            </a:r>
            <a:r>
              <a:rPr lang="zh-CN" altLang="en-US">
                <a:latin typeface="Arial" pitchFamily="34" charset="0"/>
              </a:rPr>
              <a:t>）</a:t>
            </a:r>
            <a:r>
              <a:rPr lang="zh-CN" altLang="zh-CN">
                <a:latin typeface="Arial" pitchFamily="34" charset="0"/>
              </a:rPr>
              <a:t>从变量存在的时间区分</a:t>
            </a:r>
            <a:r>
              <a:rPr lang="en-US" altLang="zh-CN">
                <a:latin typeface="Arial" pitchFamily="34" charset="0"/>
              </a:rPr>
              <a:t>,</a:t>
            </a:r>
            <a:r>
              <a:rPr lang="zh-CN" altLang="zh-CN">
                <a:latin typeface="Arial" pitchFamily="34" charset="0"/>
              </a:rPr>
              <a:t>有动态存储和静态存储两种类型。静态存储是程序整个运行时间都存在</a:t>
            </a:r>
            <a:r>
              <a:rPr lang="en-US" altLang="zh-CN">
                <a:latin typeface="Arial" pitchFamily="34" charset="0"/>
              </a:rPr>
              <a:t>,</a:t>
            </a:r>
            <a:r>
              <a:rPr lang="zh-CN" altLang="zh-CN">
                <a:latin typeface="Arial" pitchFamily="34" charset="0"/>
              </a:rPr>
              <a:t>而动态存储则是在调用函数时临时分配单元</a:t>
            </a:r>
            <a:endParaRPr lang="zh-CN" altLang="en-US">
              <a:latin typeface="Arial" pitchFamily="34" charset="0"/>
            </a:endParaRPr>
          </a:p>
        </p:txBody>
      </p:sp>
      <p:sp>
        <p:nvSpPr>
          <p:cNvPr id="7" name="TextBox 6"/>
          <p:cNvSpPr txBox="1">
            <a:spLocks noChangeArrowheads="1"/>
          </p:cNvSpPr>
          <p:nvPr/>
        </p:nvSpPr>
        <p:spPr bwMode="auto">
          <a:xfrm>
            <a:off x="642938" y="4405313"/>
            <a:ext cx="2214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按生存期分</a:t>
            </a:r>
            <a:endParaRPr lang="zh-CN" altLang="en-US" sz="2800">
              <a:latin typeface="Arial" pitchFamily="34" charset="0"/>
            </a:endParaRPr>
          </a:p>
        </p:txBody>
      </p:sp>
      <p:sp>
        <p:nvSpPr>
          <p:cNvPr id="8" name="TextBox 7"/>
          <p:cNvSpPr txBox="1">
            <a:spLocks noChangeArrowheads="1"/>
          </p:cNvSpPr>
          <p:nvPr/>
        </p:nvSpPr>
        <p:spPr bwMode="auto">
          <a:xfrm>
            <a:off x="3357563" y="3500438"/>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动态存储</a:t>
            </a:r>
            <a:endParaRPr lang="zh-CN" altLang="en-US" sz="2800">
              <a:latin typeface="Arial" pitchFamily="34" charset="0"/>
            </a:endParaRPr>
          </a:p>
        </p:txBody>
      </p:sp>
      <p:sp>
        <p:nvSpPr>
          <p:cNvPr id="9" name="TextBox 8"/>
          <p:cNvSpPr txBox="1">
            <a:spLocks noChangeArrowheads="1"/>
          </p:cNvSpPr>
          <p:nvPr/>
        </p:nvSpPr>
        <p:spPr bwMode="auto">
          <a:xfrm>
            <a:off x="3357563" y="5191125"/>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静态</a:t>
            </a:r>
            <a:r>
              <a:rPr lang="zh-CN" altLang="zh-CN" sz="2800">
                <a:latin typeface="Arial" pitchFamily="34" charset="0"/>
              </a:rPr>
              <a:t>存储</a:t>
            </a:r>
            <a:endParaRPr lang="zh-CN" altLang="en-US" sz="2800">
              <a:latin typeface="Arial" pitchFamily="34" charset="0"/>
            </a:endParaRPr>
          </a:p>
        </p:txBody>
      </p:sp>
      <p:sp>
        <p:nvSpPr>
          <p:cNvPr id="10" name="TextBox 9"/>
          <p:cNvSpPr txBox="1">
            <a:spLocks noChangeArrowheads="1"/>
          </p:cNvSpPr>
          <p:nvPr/>
        </p:nvSpPr>
        <p:spPr bwMode="auto">
          <a:xfrm>
            <a:off x="5786438" y="3000375"/>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自动变量</a:t>
            </a:r>
          </a:p>
        </p:txBody>
      </p:sp>
      <p:sp>
        <p:nvSpPr>
          <p:cNvPr id="12" name="TextBox 11"/>
          <p:cNvSpPr txBox="1">
            <a:spLocks noChangeArrowheads="1"/>
          </p:cNvSpPr>
          <p:nvPr/>
        </p:nvSpPr>
        <p:spPr bwMode="auto">
          <a:xfrm>
            <a:off x="5786438" y="3500438"/>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寄存器变量</a:t>
            </a:r>
          </a:p>
        </p:txBody>
      </p:sp>
      <p:sp>
        <p:nvSpPr>
          <p:cNvPr id="13" name="TextBox 12"/>
          <p:cNvSpPr txBox="1">
            <a:spLocks noChangeArrowheads="1"/>
          </p:cNvSpPr>
          <p:nvPr/>
        </p:nvSpPr>
        <p:spPr bwMode="auto">
          <a:xfrm>
            <a:off x="5786438" y="4667250"/>
            <a:ext cx="242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静态局部变量</a:t>
            </a:r>
          </a:p>
        </p:txBody>
      </p:sp>
      <p:sp>
        <p:nvSpPr>
          <p:cNvPr id="14" name="TextBox 13"/>
          <p:cNvSpPr txBox="1">
            <a:spLocks noChangeArrowheads="1"/>
          </p:cNvSpPr>
          <p:nvPr/>
        </p:nvSpPr>
        <p:spPr bwMode="auto">
          <a:xfrm>
            <a:off x="5786438" y="5810250"/>
            <a:ext cx="242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外部变量</a:t>
            </a:r>
          </a:p>
        </p:txBody>
      </p:sp>
      <p:sp>
        <p:nvSpPr>
          <p:cNvPr id="15" name="左大括号 14"/>
          <p:cNvSpPr>
            <a:spLocks/>
          </p:cNvSpPr>
          <p:nvPr/>
        </p:nvSpPr>
        <p:spPr bwMode="auto">
          <a:xfrm>
            <a:off x="2857500" y="3857625"/>
            <a:ext cx="428625" cy="17145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6" name="左大括号 15"/>
          <p:cNvSpPr>
            <a:spLocks/>
          </p:cNvSpPr>
          <p:nvPr/>
        </p:nvSpPr>
        <p:spPr bwMode="auto">
          <a:xfrm>
            <a:off x="5286375" y="3214688"/>
            <a:ext cx="428625" cy="11430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7" name="左大括号 16"/>
          <p:cNvSpPr>
            <a:spLocks/>
          </p:cNvSpPr>
          <p:nvPr/>
        </p:nvSpPr>
        <p:spPr bwMode="auto">
          <a:xfrm>
            <a:off x="5286375" y="4881563"/>
            <a:ext cx="357188" cy="1214437"/>
          </a:xfrm>
          <a:prstGeom prst="leftBrace">
            <a:avLst>
              <a:gd name="adj1" fmla="val 8327"/>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8" name="TextBox 17"/>
          <p:cNvSpPr txBox="1">
            <a:spLocks noChangeArrowheads="1"/>
          </p:cNvSpPr>
          <p:nvPr/>
        </p:nvSpPr>
        <p:spPr bwMode="auto">
          <a:xfrm>
            <a:off x="5786438" y="4024313"/>
            <a:ext cx="2000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形式参数</a:t>
            </a:r>
            <a:endParaRPr lang="zh-CN" altLang="en-US" sz="2800">
              <a:latin typeface="Arial" pitchFamily="34" charset="0"/>
            </a:endParaRPr>
          </a:p>
        </p:txBody>
      </p:sp>
      <p:sp>
        <p:nvSpPr>
          <p:cNvPr id="19" name="TextBox 18"/>
          <p:cNvSpPr txBox="1">
            <a:spLocks noChangeArrowheads="1"/>
          </p:cNvSpPr>
          <p:nvPr/>
        </p:nvSpPr>
        <p:spPr bwMode="auto">
          <a:xfrm>
            <a:off x="5786438" y="5238750"/>
            <a:ext cx="242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静态外部变量</a:t>
            </a:r>
          </a:p>
        </p:txBody>
      </p:sp>
      <p:pic>
        <p:nvPicPr>
          <p:cNvPr id="214032" name="图片 1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nodeType="afterGroup">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out)">
                                      <p:cBhvr>
                                        <p:cTn id="25" dur="500"/>
                                        <p:tgtEl>
                                          <p:spTgt spid="16"/>
                                        </p:tgtEl>
                                      </p:cBhvr>
                                    </p:animEffect>
                                  </p:childTnLst>
                                </p:cTn>
                              </p:par>
                            </p:childTnLst>
                          </p:cTn>
                        </p:par>
                        <p:par>
                          <p:cTn id="26" fill="hold" nodeType="afterGroup">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vertical)">
                                      <p:cBhvr>
                                        <p:cTn id="29" dur="500"/>
                                        <p:tgtEl>
                                          <p:spTgt spid="10"/>
                                        </p:tgtEl>
                                      </p:cBhvr>
                                    </p:animEffect>
                                  </p:childTnLst>
                                </p:cTn>
                              </p:par>
                            </p:childTnLst>
                          </p:cTn>
                        </p:par>
                        <p:par>
                          <p:cTn id="30" fill="hold" nodeType="afterGroup">
                            <p:stCondLst>
                              <p:cond delay="1000"/>
                            </p:stCondLst>
                            <p:childTnLst>
                              <p:par>
                                <p:cTn id="31" presetID="3" presetClass="entr" presetSubtype="5"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vertical)">
                                      <p:cBhvr>
                                        <p:cTn id="33" dur="500"/>
                                        <p:tgtEl>
                                          <p:spTgt spid="12"/>
                                        </p:tgtEl>
                                      </p:cBhvr>
                                    </p:animEffect>
                                  </p:childTnLst>
                                </p:cTn>
                              </p:par>
                            </p:childTnLst>
                          </p:cTn>
                        </p:par>
                        <p:par>
                          <p:cTn id="34" fill="hold" nodeType="afterGroup">
                            <p:stCondLst>
                              <p:cond delay="1500"/>
                            </p:stCondLst>
                            <p:childTnLst>
                              <p:par>
                                <p:cTn id="35" presetID="3" presetClass="entr" presetSubtype="5"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vertical)">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cTn>
                              </p:par>
                            </p:childTnLst>
                          </p:cTn>
                        </p:par>
                        <p:par>
                          <p:cTn id="43" fill="hold" nodeType="afterGroup">
                            <p:stCondLst>
                              <p:cond delay="500"/>
                            </p:stCondLst>
                            <p:childTnLst>
                              <p:par>
                                <p:cTn id="44" presetID="3" presetClass="entr" presetSubtype="5"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vertical)">
                                      <p:cBhvr>
                                        <p:cTn id="46" dur="500"/>
                                        <p:tgtEl>
                                          <p:spTgt spid="13"/>
                                        </p:tgtEl>
                                      </p:cBhvr>
                                    </p:animEffect>
                                  </p:childTnLst>
                                </p:cTn>
                              </p:par>
                            </p:childTnLst>
                          </p:cTn>
                        </p:par>
                        <p:par>
                          <p:cTn id="47" fill="hold" nodeType="afterGroup">
                            <p:stCondLst>
                              <p:cond delay="1000"/>
                            </p:stCondLst>
                            <p:childTnLst>
                              <p:par>
                                <p:cTn id="48" presetID="3" presetClass="entr" presetSubtype="5"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linds(vertical)">
                                      <p:cBhvr>
                                        <p:cTn id="50" dur="500"/>
                                        <p:tgtEl>
                                          <p:spTgt spid="19"/>
                                        </p:tgtEl>
                                      </p:cBhvr>
                                    </p:animEffect>
                                  </p:childTnLst>
                                </p:cTn>
                              </p:par>
                            </p:childTnLst>
                          </p:cTn>
                        </p:par>
                        <p:par>
                          <p:cTn id="51" fill="hold" nodeType="afterGroup">
                            <p:stCondLst>
                              <p:cond delay="1500"/>
                            </p:stCondLst>
                            <p:childTnLst>
                              <p:par>
                                <p:cTn id="52" presetID="3" presetClass="entr" presetSubtype="5"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vertical)">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animBg="1"/>
      <p:bldP spid="16" grpId="0" animBg="1"/>
      <p:bldP spid="17" grpId="0" animBg="1"/>
      <p:bldP spid="18" grpId="0"/>
      <p:bldP spid="19" grpId="0"/>
    </p:bldLst>
  </p:timing>
</p:sld>
</file>

<file path=ppt/slides/slide2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15043" name="TextBox 5"/>
          <p:cNvSpPr txBox="1">
            <a:spLocks noChangeArrowheads="1"/>
          </p:cNvSpPr>
          <p:nvPr/>
        </p:nvSpPr>
        <p:spPr bwMode="auto">
          <a:xfrm>
            <a:off x="857250" y="928688"/>
            <a:ext cx="7715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a:t>
            </a:r>
            <a:r>
              <a:rPr lang="en-US" altLang="zh-CN">
                <a:latin typeface="Arial" pitchFamily="34" charset="0"/>
              </a:rPr>
              <a:t>3</a:t>
            </a:r>
            <a:r>
              <a:rPr lang="zh-CN" altLang="en-US">
                <a:latin typeface="Arial" pitchFamily="34" charset="0"/>
              </a:rPr>
              <a:t>）</a:t>
            </a:r>
            <a:r>
              <a:rPr lang="zh-CN" altLang="zh-CN">
                <a:latin typeface="Arial" pitchFamily="34" charset="0"/>
              </a:rPr>
              <a:t>从变量值存放的位置来区分</a:t>
            </a:r>
            <a:r>
              <a:rPr lang="en-US" altLang="zh-CN">
                <a:latin typeface="Arial" pitchFamily="34" charset="0"/>
              </a:rPr>
              <a:t>,</a:t>
            </a:r>
            <a:r>
              <a:rPr lang="zh-CN" altLang="zh-CN">
                <a:latin typeface="Arial" pitchFamily="34" charset="0"/>
              </a:rPr>
              <a:t>可分为</a:t>
            </a:r>
            <a:r>
              <a:rPr lang="en-US" altLang="zh-CN">
                <a:latin typeface="Arial" pitchFamily="34" charset="0"/>
              </a:rPr>
              <a:t>:</a:t>
            </a:r>
            <a:endParaRPr lang="zh-CN" altLang="en-US">
              <a:latin typeface="Arial" pitchFamily="34" charset="0"/>
            </a:endParaRPr>
          </a:p>
        </p:txBody>
      </p:sp>
      <p:sp>
        <p:nvSpPr>
          <p:cNvPr id="7" name="TextBox 6"/>
          <p:cNvSpPr txBox="1">
            <a:spLocks noChangeArrowheads="1"/>
          </p:cNvSpPr>
          <p:nvPr/>
        </p:nvSpPr>
        <p:spPr bwMode="auto">
          <a:xfrm>
            <a:off x="357188" y="3214688"/>
            <a:ext cx="10001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按变量值存放的位置分</a:t>
            </a:r>
            <a:endParaRPr lang="zh-CN" altLang="en-US" sz="2800">
              <a:latin typeface="Arial" pitchFamily="34" charset="0"/>
            </a:endParaRPr>
          </a:p>
        </p:txBody>
      </p:sp>
      <p:sp>
        <p:nvSpPr>
          <p:cNvPr id="8" name="TextBox 7"/>
          <p:cNvSpPr txBox="1">
            <a:spLocks noChangeArrowheads="1"/>
          </p:cNvSpPr>
          <p:nvPr/>
        </p:nvSpPr>
        <p:spPr bwMode="auto">
          <a:xfrm>
            <a:off x="1857375" y="2786063"/>
            <a:ext cx="3214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内存中静态存储区</a:t>
            </a:r>
            <a:endParaRPr lang="zh-CN" altLang="en-US" sz="2800">
              <a:latin typeface="Arial" pitchFamily="34" charset="0"/>
            </a:endParaRPr>
          </a:p>
        </p:txBody>
      </p:sp>
      <p:sp>
        <p:nvSpPr>
          <p:cNvPr id="9" name="TextBox 8"/>
          <p:cNvSpPr txBox="1">
            <a:spLocks noChangeArrowheads="1"/>
          </p:cNvSpPr>
          <p:nvPr/>
        </p:nvSpPr>
        <p:spPr bwMode="auto">
          <a:xfrm>
            <a:off x="1785938" y="4143375"/>
            <a:ext cx="314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内存中动态存储区</a:t>
            </a:r>
            <a:endParaRPr lang="zh-CN" altLang="en-US" sz="2800">
              <a:latin typeface="Arial" pitchFamily="34" charset="0"/>
            </a:endParaRPr>
          </a:p>
        </p:txBody>
      </p:sp>
      <p:sp>
        <p:nvSpPr>
          <p:cNvPr id="10" name="TextBox 9"/>
          <p:cNvSpPr txBox="1">
            <a:spLocks noChangeArrowheads="1"/>
          </p:cNvSpPr>
          <p:nvPr/>
        </p:nvSpPr>
        <p:spPr bwMode="auto">
          <a:xfrm>
            <a:off x="5500688" y="1857375"/>
            <a:ext cx="257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静态局部变量</a:t>
            </a:r>
            <a:endParaRPr lang="zh-CN" altLang="en-US" sz="2800">
              <a:latin typeface="Arial" pitchFamily="34" charset="0"/>
            </a:endParaRPr>
          </a:p>
        </p:txBody>
      </p:sp>
      <p:sp>
        <p:nvSpPr>
          <p:cNvPr id="12" name="TextBox 11"/>
          <p:cNvSpPr txBox="1">
            <a:spLocks noChangeArrowheads="1"/>
          </p:cNvSpPr>
          <p:nvPr/>
        </p:nvSpPr>
        <p:spPr bwMode="auto">
          <a:xfrm>
            <a:off x="5572125" y="2714625"/>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静态外部变量</a:t>
            </a:r>
            <a:endParaRPr lang="zh-CN" altLang="en-US" sz="2800">
              <a:latin typeface="Arial" pitchFamily="34" charset="0"/>
            </a:endParaRPr>
          </a:p>
        </p:txBody>
      </p:sp>
      <p:sp>
        <p:nvSpPr>
          <p:cNvPr id="13" name="TextBox 12"/>
          <p:cNvSpPr txBox="1">
            <a:spLocks noChangeArrowheads="1"/>
          </p:cNvSpPr>
          <p:nvPr/>
        </p:nvSpPr>
        <p:spPr bwMode="auto">
          <a:xfrm>
            <a:off x="5214938" y="4143375"/>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自动变量和形式参数</a:t>
            </a:r>
            <a:endParaRPr lang="zh-CN" altLang="en-US" sz="2800">
              <a:latin typeface="Arial" pitchFamily="34" charset="0"/>
            </a:endParaRPr>
          </a:p>
        </p:txBody>
      </p:sp>
      <p:sp>
        <p:nvSpPr>
          <p:cNvPr id="14" name="TextBox 13"/>
          <p:cNvSpPr txBox="1">
            <a:spLocks noChangeArrowheads="1"/>
          </p:cNvSpPr>
          <p:nvPr/>
        </p:nvSpPr>
        <p:spPr bwMode="auto">
          <a:xfrm>
            <a:off x="5214938" y="4929188"/>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寄存器变量</a:t>
            </a:r>
            <a:endParaRPr lang="zh-CN" altLang="en-US" sz="2800">
              <a:latin typeface="Arial" pitchFamily="34" charset="0"/>
            </a:endParaRPr>
          </a:p>
        </p:txBody>
      </p:sp>
      <p:sp>
        <p:nvSpPr>
          <p:cNvPr id="15" name="左大括号 14"/>
          <p:cNvSpPr>
            <a:spLocks/>
          </p:cNvSpPr>
          <p:nvPr/>
        </p:nvSpPr>
        <p:spPr bwMode="auto">
          <a:xfrm>
            <a:off x="1428750" y="3071813"/>
            <a:ext cx="428625" cy="2143125"/>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6" name="左大括号 15"/>
          <p:cNvSpPr>
            <a:spLocks/>
          </p:cNvSpPr>
          <p:nvPr/>
        </p:nvSpPr>
        <p:spPr bwMode="auto">
          <a:xfrm>
            <a:off x="5000625" y="2143125"/>
            <a:ext cx="357188" cy="1857375"/>
          </a:xfrm>
          <a:prstGeom prst="leftBrace">
            <a:avLst>
              <a:gd name="adj1" fmla="val 8330"/>
              <a:gd name="adj2" fmla="val 50000"/>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8" name="TextBox 17"/>
          <p:cNvSpPr txBox="1">
            <a:spLocks noChangeArrowheads="1"/>
          </p:cNvSpPr>
          <p:nvPr/>
        </p:nvSpPr>
        <p:spPr bwMode="auto">
          <a:xfrm>
            <a:off x="5500688" y="3429000"/>
            <a:ext cx="200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外部变量</a:t>
            </a:r>
            <a:endParaRPr lang="zh-CN" altLang="en-US" sz="2800">
              <a:latin typeface="Arial" pitchFamily="34" charset="0"/>
            </a:endParaRPr>
          </a:p>
        </p:txBody>
      </p:sp>
      <p:sp>
        <p:nvSpPr>
          <p:cNvPr id="20" name="TextBox 19"/>
          <p:cNvSpPr txBox="1">
            <a:spLocks noChangeArrowheads="1"/>
          </p:cNvSpPr>
          <p:nvPr/>
        </p:nvSpPr>
        <p:spPr bwMode="auto">
          <a:xfrm>
            <a:off x="1857375" y="4929188"/>
            <a:ext cx="3071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latin typeface="Arial" pitchFamily="34" charset="0"/>
              </a:rPr>
              <a:t>CPU</a:t>
            </a:r>
            <a:r>
              <a:rPr lang="zh-CN" altLang="zh-CN" sz="2800">
                <a:latin typeface="Arial" pitchFamily="34" charset="0"/>
              </a:rPr>
              <a:t>中的寄存器</a:t>
            </a:r>
            <a:endParaRPr lang="zh-CN" altLang="en-US" sz="2800">
              <a:latin typeface="Arial" pitchFamily="34" charset="0"/>
            </a:endParaRPr>
          </a:p>
        </p:txBody>
      </p:sp>
      <p:cxnSp>
        <p:nvCxnSpPr>
          <p:cNvPr id="24" name="直接连接符 23"/>
          <p:cNvCxnSpPr>
            <a:cxnSpLocks noChangeShapeType="1"/>
          </p:cNvCxnSpPr>
          <p:nvPr/>
        </p:nvCxnSpPr>
        <p:spPr bwMode="auto">
          <a:xfrm>
            <a:off x="4786313" y="4429125"/>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a:off x="4572000" y="5214938"/>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pic>
        <p:nvPicPr>
          <p:cNvPr id="215057" name="图片 1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nodeType="afterGroup">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par>
                          <p:cTn id="21" fill="hold" nodeType="afterGroup">
                            <p:stCondLst>
                              <p:cond delay="1500"/>
                            </p:stCondLst>
                            <p:childTnLst>
                              <p:par>
                                <p:cTn id="22" presetID="3" presetClass="entr" presetSubtype="5"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vertical)">
                                      <p:cBhvr>
                                        <p:cTn id="24" dur="500"/>
                                        <p:tgtEl>
                                          <p:spTgt spid="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out)">
                                      <p:cBhvr>
                                        <p:cTn id="29" dur="500"/>
                                        <p:tgtEl>
                                          <p:spTgt spid="16"/>
                                        </p:tgtEl>
                                      </p:cBhvr>
                                    </p:animEffect>
                                  </p:childTnLst>
                                </p:cTn>
                              </p:par>
                            </p:childTnLst>
                          </p:cTn>
                        </p:par>
                        <p:par>
                          <p:cTn id="30" fill="hold" nodeType="afterGroup">
                            <p:stCondLst>
                              <p:cond delay="500"/>
                            </p:stCondLst>
                            <p:childTnLst>
                              <p:par>
                                <p:cTn id="31" presetID="3" presetClass="entr" presetSubtype="5"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vertical)">
                                      <p:cBhvr>
                                        <p:cTn id="33" dur="500"/>
                                        <p:tgtEl>
                                          <p:spTgt spid="10"/>
                                        </p:tgtEl>
                                      </p:cBhvr>
                                    </p:animEffect>
                                  </p:childTnLst>
                                </p:cTn>
                              </p:par>
                            </p:childTnLst>
                          </p:cTn>
                        </p:par>
                        <p:par>
                          <p:cTn id="34" fill="hold" nodeType="afterGroup">
                            <p:stCondLst>
                              <p:cond delay="1000"/>
                            </p:stCondLst>
                            <p:childTnLst>
                              <p:par>
                                <p:cTn id="35" presetID="3" presetClass="entr" presetSubtype="5"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vertical)">
                                      <p:cBhvr>
                                        <p:cTn id="37" dur="500"/>
                                        <p:tgtEl>
                                          <p:spTgt spid="12"/>
                                        </p:tgtEl>
                                      </p:cBhvr>
                                    </p:animEffect>
                                  </p:childTnLst>
                                </p:cTn>
                              </p:par>
                            </p:childTnLst>
                          </p:cTn>
                        </p:par>
                        <p:par>
                          <p:cTn id="38" fill="hold" nodeType="afterGroup">
                            <p:stCondLst>
                              <p:cond delay="1500"/>
                            </p:stCondLst>
                            <p:childTnLst>
                              <p:par>
                                <p:cTn id="39" presetID="3" presetClass="entr" presetSubtype="5"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vertical)">
                                      <p:cBhvr>
                                        <p:cTn id="41" dur="500"/>
                                        <p:tgtEl>
                                          <p:spTgt spid="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slide(fromLeft)">
                                      <p:cBhvr>
                                        <p:cTn id="46" dur="500"/>
                                        <p:tgtEl>
                                          <p:spTgt spid="24"/>
                                        </p:tgtEl>
                                      </p:cBhvr>
                                    </p:animEffect>
                                  </p:childTnLst>
                                </p:cTn>
                              </p:par>
                            </p:childTnLst>
                          </p:cTn>
                        </p:par>
                        <p:par>
                          <p:cTn id="47" fill="hold" nodeType="afterGroup">
                            <p:stCondLst>
                              <p:cond delay="500"/>
                            </p:stCondLst>
                            <p:childTnLst>
                              <p:par>
                                <p:cTn id="48" presetID="3" presetClass="entr" presetSubtype="5"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vertical)">
                                      <p:cBhvr>
                                        <p:cTn id="50" dur="500"/>
                                        <p:tgtEl>
                                          <p:spTgt spid="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Left)">
                                      <p:cBhvr>
                                        <p:cTn id="55" dur="500"/>
                                        <p:tgtEl>
                                          <p:spTgt spid="25"/>
                                        </p:tgtEl>
                                      </p:cBhvr>
                                    </p:animEffect>
                                  </p:childTnLst>
                                </p:cTn>
                              </p:par>
                            </p:childTnLst>
                          </p:cTn>
                        </p:par>
                        <p:par>
                          <p:cTn id="56" fill="hold" nodeType="afterGroup">
                            <p:stCondLst>
                              <p:cond delay="500"/>
                            </p:stCondLst>
                            <p:childTnLst>
                              <p:par>
                                <p:cTn id="57" presetID="3" presetClass="entr" presetSubtype="5"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vertical)">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animBg="1"/>
      <p:bldP spid="16" grpId="0" animBg="1"/>
      <p:bldP spid="18" grpId="0"/>
      <p:bldP spid="20" grpId="0"/>
    </p:bldLst>
  </p:timing>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内容占位符 2"/>
          <p:cNvSpPr>
            <a:spLocks noGrp="1"/>
          </p:cNvSpPr>
          <p:nvPr>
            <p:ph idx="1"/>
          </p:nvPr>
        </p:nvSpPr>
        <p:spPr>
          <a:xfrm>
            <a:off x="539750" y="857250"/>
            <a:ext cx="8153400" cy="5500688"/>
          </a:xfrm>
        </p:spPr>
        <p:txBody>
          <a:bodyPr/>
          <a:lstStyle/>
          <a:p>
            <a:pPr>
              <a:buFont typeface="Wingdings" pitchFamily="2" charset="2"/>
              <a:buNone/>
            </a:pPr>
            <a:r>
              <a:rPr lang="en-US" altLang="zh-CN"/>
              <a:t>(</a:t>
            </a:r>
            <a:r>
              <a:rPr lang="zh-CN" altLang="zh-CN"/>
              <a:t>４</a:t>
            </a:r>
            <a:r>
              <a:rPr lang="en-US" altLang="zh-CN"/>
              <a:t>) </a:t>
            </a:r>
            <a:r>
              <a:rPr lang="zh-CN" altLang="zh-CN"/>
              <a:t>关于作用域和生存期的概念</a:t>
            </a:r>
            <a:endParaRPr lang="en-US" altLang="zh-CN"/>
          </a:p>
          <a:p>
            <a:r>
              <a:rPr lang="zh-CN" altLang="zh-CN"/>
              <a:t>对一个变量的属性可以从两个方面分析</a:t>
            </a:r>
            <a:r>
              <a:rPr lang="zh-CN" altLang="en-US"/>
              <a:t>：</a:t>
            </a:r>
            <a:endParaRPr lang="en-US" altLang="zh-CN"/>
          </a:p>
          <a:p>
            <a:pPr lvl="1"/>
            <a:r>
              <a:rPr lang="zh-CN" altLang="zh-CN"/>
              <a:t>作用域</a:t>
            </a:r>
            <a:r>
              <a:rPr lang="zh-CN" altLang="en-US"/>
              <a:t>：</a:t>
            </a:r>
            <a:r>
              <a:rPr lang="zh-CN" altLang="zh-CN"/>
              <a:t>如果一个变量在某个文件或函数范围内是有效的，就称该范围为该变量的</a:t>
            </a:r>
            <a:r>
              <a:rPr lang="zh-CN" altLang="zh-CN">
                <a:solidFill>
                  <a:srgbClr val="C00000"/>
                </a:solidFill>
              </a:rPr>
              <a:t>作用域</a:t>
            </a:r>
            <a:endParaRPr lang="en-US" altLang="zh-CN">
              <a:solidFill>
                <a:srgbClr val="C00000"/>
              </a:solidFill>
            </a:endParaRPr>
          </a:p>
          <a:p>
            <a:pPr lvl="1"/>
            <a:r>
              <a:rPr lang="zh-CN" altLang="zh-CN"/>
              <a:t>生存期</a:t>
            </a:r>
            <a:r>
              <a:rPr lang="zh-CN" altLang="en-US"/>
              <a:t>：</a:t>
            </a:r>
            <a:r>
              <a:rPr lang="zh-CN" altLang="zh-CN"/>
              <a:t>如果一个变量值在某一时刻是存在的，则认为这一时刻属于该变量的</a:t>
            </a:r>
            <a:r>
              <a:rPr lang="zh-CN" altLang="zh-CN">
                <a:solidFill>
                  <a:srgbClr val="C00000"/>
                </a:solidFill>
              </a:rPr>
              <a:t>生存期</a:t>
            </a:r>
            <a:endParaRPr lang="en-US" altLang="zh-CN">
              <a:solidFill>
                <a:srgbClr val="C00000"/>
              </a:solidFill>
            </a:endParaRPr>
          </a:p>
          <a:p>
            <a:r>
              <a:rPr lang="zh-CN" altLang="en-US"/>
              <a:t>作用域</a:t>
            </a:r>
            <a:r>
              <a:rPr lang="zh-CN" altLang="zh-CN"/>
              <a:t>是从</a:t>
            </a:r>
            <a:r>
              <a:rPr lang="zh-CN" altLang="zh-CN">
                <a:solidFill>
                  <a:srgbClr val="C00000"/>
                </a:solidFill>
              </a:rPr>
              <a:t>空间</a:t>
            </a:r>
            <a:r>
              <a:rPr lang="zh-CN" altLang="zh-CN"/>
              <a:t>的角度，</a:t>
            </a:r>
            <a:r>
              <a:rPr lang="zh-CN" altLang="en-US"/>
              <a:t>生存期</a:t>
            </a:r>
            <a:r>
              <a:rPr lang="zh-CN" altLang="zh-CN"/>
              <a:t>是从</a:t>
            </a:r>
            <a:r>
              <a:rPr lang="zh-CN" altLang="zh-CN">
                <a:solidFill>
                  <a:srgbClr val="C00000"/>
                </a:solidFill>
              </a:rPr>
              <a:t>时间</a:t>
            </a:r>
            <a:r>
              <a:rPr lang="zh-CN" altLang="zh-CN"/>
              <a:t>的角度</a:t>
            </a:r>
            <a:endParaRPr lang="en-US" altLang="zh-CN"/>
          </a:p>
          <a:p>
            <a:r>
              <a:rPr lang="zh-CN" altLang="zh-CN"/>
              <a:t>二者有联系但不是同一回事</a:t>
            </a:r>
            <a:endParaRPr lang="zh-CN" altLang="en-US"/>
          </a:p>
          <a:p>
            <a:endParaRPr lang="zh-CN" altLang="en-US"/>
          </a:p>
        </p:txBody>
      </p:sp>
      <p:pic>
        <p:nvPicPr>
          <p:cNvPr id="21606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animEffect transition="in" filter="blinds(horizontal)">
                                      <p:cBhvr>
                                        <p:cTn id="7" dur="500"/>
                                        <p:tgtEl>
                                          <p:spTgt spid="20582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826">
                                            <p:txEl>
                                              <p:pRg st="2" end="2"/>
                                            </p:txEl>
                                          </p:spTgt>
                                        </p:tgtEl>
                                        <p:attrNameLst>
                                          <p:attrName>style.visibility</p:attrName>
                                        </p:attrNameLst>
                                      </p:cBhvr>
                                      <p:to>
                                        <p:strVal val="visible"/>
                                      </p:to>
                                    </p:set>
                                    <p:animEffect transition="in" filter="blinds(horizontal)">
                                      <p:cBhvr>
                                        <p:cTn id="12" dur="500"/>
                                        <p:tgtEl>
                                          <p:spTgt spid="20582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5826">
                                            <p:txEl>
                                              <p:pRg st="3" end="3"/>
                                            </p:txEl>
                                          </p:spTgt>
                                        </p:tgtEl>
                                        <p:attrNameLst>
                                          <p:attrName>style.visibility</p:attrName>
                                        </p:attrNameLst>
                                      </p:cBhvr>
                                      <p:to>
                                        <p:strVal val="visible"/>
                                      </p:to>
                                    </p:set>
                                    <p:animEffect transition="in" filter="blinds(horizontal)">
                                      <p:cBhvr>
                                        <p:cTn id="17" dur="500"/>
                                        <p:tgtEl>
                                          <p:spTgt spid="20582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5826">
                                            <p:txEl>
                                              <p:pRg st="4" end="4"/>
                                            </p:txEl>
                                          </p:spTgt>
                                        </p:tgtEl>
                                        <p:attrNameLst>
                                          <p:attrName>style.visibility</p:attrName>
                                        </p:attrNameLst>
                                      </p:cBhvr>
                                      <p:to>
                                        <p:strVal val="visible"/>
                                      </p:to>
                                    </p:set>
                                    <p:animEffect transition="in" filter="blinds(horizontal)">
                                      <p:cBhvr>
                                        <p:cTn id="22" dur="500"/>
                                        <p:tgtEl>
                                          <p:spTgt spid="20582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5826">
                                            <p:txEl>
                                              <p:pRg st="5" end="5"/>
                                            </p:txEl>
                                          </p:spTgt>
                                        </p:tgtEl>
                                        <p:attrNameLst>
                                          <p:attrName>style.visibility</p:attrName>
                                        </p:attrNameLst>
                                      </p:cBhvr>
                                      <p:to>
                                        <p:strVal val="visible"/>
                                      </p:to>
                                    </p:set>
                                    <p:animEffect transition="in" filter="blinds(horizontal)">
                                      <p:cBhvr>
                                        <p:cTn id="27" dur="500"/>
                                        <p:tgtEl>
                                          <p:spTgt spid="2058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7090" name="内容占位符 2"/>
          <p:cNvSpPr>
            <a:spLocks noGrp="1"/>
          </p:cNvSpPr>
          <p:nvPr>
            <p:ph idx="1"/>
          </p:nvPr>
        </p:nvSpPr>
        <p:spPr>
          <a:xfrm>
            <a:off x="785813" y="571500"/>
            <a:ext cx="4643437" cy="6143625"/>
          </a:xfrm>
        </p:spPr>
        <p:txBody>
          <a:bodyPr/>
          <a:lstStyle/>
          <a:p>
            <a:pPr>
              <a:lnSpc>
                <a:spcPct val="100000"/>
              </a:lnSpc>
              <a:buFont typeface="Wingdings" pitchFamily="2" charset="2"/>
              <a:buNone/>
            </a:pPr>
            <a:r>
              <a:rPr lang="en-US" altLang="zh-CN" sz="2800"/>
              <a:t>int a;</a:t>
            </a:r>
          </a:p>
          <a:p>
            <a:pPr>
              <a:lnSpc>
                <a:spcPct val="100000"/>
              </a:lnSpc>
              <a:buFont typeface="Wingdings" pitchFamily="2" charset="2"/>
              <a:buNone/>
            </a:pPr>
            <a:r>
              <a:rPr lang="en-US" altLang="zh-CN" sz="2800">
                <a:solidFill>
                  <a:srgbClr val="00B050"/>
                </a:solidFill>
              </a:rPr>
              <a:t>int main( )</a:t>
            </a:r>
          </a:p>
          <a:p>
            <a:pPr>
              <a:lnSpc>
                <a:spcPct val="100000"/>
              </a:lnSpc>
              <a:buFont typeface="Wingdings" pitchFamily="2" charset="2"/>
              <a:buNone/>
            </a:pPr>
            <a:r>
              <a:rPr lang="en-US" altLang="zh-CN" sz="2800">
                <a:solidFill>
                  <a:srgbClr val="00B050"/>
                </a:solidFill>
              </a:rPr>
              <a:t>{ …f2( );…f1( );… }</a:t>
            </a:r>
          </a:p>
          <a:p>
            <a:pPr>
              <a:lnSpc>
                <a:spcPct val="100000"/>
              </a:lnSpc>
              <a:buFont typeface="Wingdings" pitchFamily="2" charset="2"/>
              <a:buNone/>
            </a:pPr>
            <a:r>
              <a:rPr lang="en-US" altLang="zh-CN" sz="2800">
                <a:solidFill>
                  <a:srgbClr val="9D138D"/>
                </a:solidFill>
              </a:rPr>
              <a:t>void f1( )</a:t>
            </a:r>
          </a:p>
          <a:p>
            <a:pPr>
              <a:lnSpc>
                <a:spcPct val="100000"/>
              </a:lnSpc>
              <a:buFont typeface="Wingdings" pitchFamily="2" charset="2"/>
              <a:buNone/>
            </a:pPr>
            <a:r>
              <a:rPr lang="en-US" altLang="zh-CN" sz="2800">
                <a:solidFill>
                  <a:srgbClr val="9D138D"/>
                </a:solidFill>
              </a:rPr>
              <a:t>{ auto int b;</a:t>
            </a:r>
          </a:p>
          <a:p>
            <a:pPr>
              <a:lnSpc>
                <a:spcPct val="100000"/>
              </a:lnSpc>
              <a:buFont typeface="Wingdings" pitchFamily="2" charset="2"/>
              <a:buNone/>
            </a:pPr>
            <a:r>
              <a:rPr lang="en-US" altLang="zh-CN" sz="2800">
                <a:solidFill>
                  <a:srgbClr val="9D138D"/>
                </a:solidFill>
              </a:rPr>
              <a:t>   …   f2( );  </a:t>
            </a:r>
          </a:p>
          <a:p>
            <a:pPr>
              <a:lnSpc>
                <a:spcPct val="100000"/>
              </a:lnSpc>
              <a:buFont typeface="Wingdings" pitchFamily="2" charset="2"/>
              <a:buNone/>
            </a:pPr>
            <a:r>
              <a:rPr lang="en-US" altLang="zh-CN" sz="2800">
                <a:solidFill>
                  <a:srgbClr val="9D138D"/>
                </a:solidFill>
              </a:rPr>
              <a:t>   …   </a:t>
            </a:r>
          </a:p>
          <a:p>
            <a:pPr>
              <a:lnSpc>
                <a:spcPct val="100000"/>
              </a:lnSpc>
              <a:buFont typeface="Wingdings" pitchFamily="2" charset="2"/>
              <a:buNone/>
            </a:pPr>
            <a:r>
              <a:rPr lang="en-US" altLang="zh-CN" sz="2800">
                <a:solidFill>
                  <a:srgbClr val="9D138D"/>
                </a:solidFill>
              </a:rPr>
              <a:t>}</a:t>
            </a:r>
          </a:p>
          <a:p>
            <a:pPr>
              <a:lnSpc>
                <a:spcPct val="100000"/>
              </a:lnSpc>
              <a:buFont typeface="Wingdings" pitchFamily="2" charset="2"/>
              <a:buNone/>
            </a:pPr>
            <a:r>
              <a:rPr lang="en-US" altLang="zh-CN" sz="2800">
                <a:solidFill>
                  <a:srgbClr val="0000CC"/>
                </a:solidFill>
              </a:rPr>
              <a:t>void f2( )</a:t>
            </a:r>
          </a:p>
          <a:p>
            <a:pPr>
              <a:lnSpc>
                <a:spcPct val="100000"/>
              </a:lnSpc>
              <a:buFont typeface="Wingdings" pitchFamily="2" charset="2"/>
              <a:buNone/>
            </a:pPr>
            <a:r>
              <a:rPr lang="en-US" altLang="zh-CN" sz="2800">
                <a:solidFill>
                  <a:srgbClr val="0000CC"/>
                </a:solidFill>
              </a:rPr>
              <a:t>{ static int c;  </a:t>
            </a:r>
          </a:p>
          <a:p>
            <a:pPr>
              <a:lnSpc>
                <a:spcPct val="100000"/>
              </a:lnSpc>
              <a:buFont typeface="Wingdings" pitchFamily="2" charset="2"/>
              <a:buNone/>
            </a:pPr>
            <a:r>
              <a:rPr lang="en-US" altLang="zh-CN" sz="2800">
                <a:solidFill>
                  <a:srgbClr val="0000CC"/>
                </a:solidFill>
              </a:rPr>
              <a:t>……  </a:t>
            </a:r>
          </a:p>
          <a:p>
            <a:pPr>
              <a:lnSpc>
                <a:spcPct val="100000"/>
              </a:lnSpc>
              <a:buFont typeface="Wingdings" pitchFamily="2" charset="2"/>
              <a:buNone/>
            </a:pPr>
            <a:r>
              <a:rPr lang="en-US" altLang="zh-CN" sz="2800">
                <a:solidFill>
                  <a:srgbClr val="0000CC"/>
                </a:solidFill>
              </a:rPr>
              <a:t>}</a:t>
            </a:r>
            <a:endParaRPr lang="zh-CN" altLang="en-US" sz="2800">
              <a:solidFill>
                <a:srgbClr val="0000CC"/>
              </a:solidFill>
            </a:endParaRPr>
          </a:p>
        </p:txBody>
      </p:sp>
      <p:cxnSp>
        <p:nvCxnSpPr>
          <p:cNvPr id="5" name="直接箭头连接符 4"/>
          <p:cNvCxnSpPr>
            <a:cxnSpLocks noChangeShapeType="1"/>
          </p:cNvCxnSpPr>
          <p:nvPr/>
        </p:nvCxnSpPr>
        <p:spPr bwMode="auto">
          <a:xfrm rot="5400000">
            <a:off x="5178425" y="3751263"/>
            <a:ext cx="5645150" cy="0"/>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6715125" y="2190750"/>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a</a:t>
            </a:r>
            <a:r>
              <a:rPr lang="zh-CN" altLang="en-US" sz="2800">
                <a:latin typeface="Arial" pitchFamily="34" charset="0"/>
              </a:rPr>
              <a:t>的作用域</a:t>
            </a:r>
          </a:p>
        </p:txBody>
      </p:sp>
      <p:cxnSp>
        <p:nvCxnSpPr>
          <p:cNvPr id="9" name="直接箭头连接符 8"/>
          <p:cNvCxnSpPr>
            <a:cxnSpLocks noChangeShapeType="1"/>
          </p:cNvCxnSpPr>
          <p:nvPr/>
        </p:nvCxnSpPr>
        <p:spPr bwMode="auto">
          <a:xfrm rot="5400000">
            <a:off x="5394325" y="3678238"/>
            <a:ext cx="1500187"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5072063" y="3429000"/>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b</a:t>
            </a:r>
            <a:r>
              <a:rPr lang="zh-CN" altLang="en-US" sz="2800">
                <a:latin typeface="Arial" pitchFamily="34" charset="0"/>
              </a:rPr>
              <a:t>的作用域</a:t>
            </a:r>
          </a:p>
        </p:txBody>
      </p:sp>
      <p:cxnSp>
        <p:nvCxnSpPr>
          <p:cNvPr id="14" name="直接连接符 13"/>
          <p:cNvCxnSpPr>
            <a:cxnSpLocks noChangeShapeType="1"/>
          </p:cNvCxnSpPr>
          <p:nvPr/>
        </p:nvCxnSpPr>
        <p:spPr bwMode="auto">
          <a:xfrm>
            <a:off x="2071688" y="928688"/>
            <a:ext cx="6286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 name="直接连接符 14"/>
          <p:cNvCxnSpPr>
            <a:cxnSpLocks noChangeShapeType="1"/>
          </p:cNvCxnSpPr>
          <p:nvPr/>
        </p:nvCxnSpPr>
        <p:spPr bwMode="auto">
          <a:xfrm>
            <a:off x="1785938" y="6572250"/>
            <a:ext cx="6572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2" name="直接连接符 21"/>
          <p:cNvCxnSpPr>
            <a:cxnSpLocks noChangeShapeType="1"/>
          </p:cNvCxnSpPr>
          <p:nvPr/>
        </p:nvCxnSpPr>
        <p:spPr bwMode="auto">
          <a:xfrm>
            <a:off x="3786188" y="2928938"/>
            <a:ext cx="2857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2000250" y="4429125"/>
            <a:ext cx="4500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8" name="直接箭头连接符 27"/>
          <p:cNvCxnSpPr>
            <a:cxnSpLocks noChangeShapeType="1"/>
          </p:cNvCxnSpPr>
          <p:nvPr/>
        </p:nvCxnSpPr>
        <p:spPr bwMode="auto">
          <a:xfrm rot="5400000">
            <a:off x="5394325" y="5749925"/>
            <a:ext cx="1500188"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5072063" y="5500688"/>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c</a:t>
            </a:r>
            <a:r>
              <a:rPr lang="zh-CN" altLang="en-US" sz="2800">
                <a:latin typeface="Arial" pitchFamily="34" charset="0"/>
              </a:rPr>
              <a:t>的作用域</a:t>
            </a:r>
          </a:p>
        </p:txBody>
      </p:sp>
      <p:cxnSp>
        <p:nvCxnSpPr>
          <p:cNvPr id="30" name="直接连接符 29"/>
          <p:cNvCxnSpPr>
            <a:cxnSpLocks noChangeShapeType="1"/>
          </p:cNvCxnSpPr>
          <p:nvPr/>
        </p:nvCxnSpPr>
        <p:spPr bwMode="auto">
          <a:xfrm>
            <a:off x="3786188" y="5000625"/>
            <a:ext cx="2857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a:off x="2000250" y="6500813"/>
            <a:ext cx="4500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7103" name="TextBox 31"/>
          <p:cNvSpPr txBox="1">
            <a:spLocks noChangeArrowheads="1"/>
          </p:cNvSpPr>
          <p:nvPr/>
        </p:nvSpPr>
        <p:spPr bwMode="auto">
          <a:xfrm>
            <a:off x="0" y="0"/>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文件</a:t>
            </a:r>
            <a:r>
              <a:rPr lang="en-US" altLang="zh-CN" sz="2800">
                <a:solidFill>
                  <a:srgbClr val="FF0000"/>
                </a:solidFill>
                <a:latin typeface="Arial" pitchFamily="34" charset="0"/>
              </a:rPr>
              <a:t>file1.c</a:t>
            </a:r>
          </a:p>
        </p:txBody>
      </p:sp>
      <p:pic>
        <p:nvPicPr>
          <p:cNvPr id="217104"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par>
                                <p:cTn id="8" presetID="1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lide(fromLeft)">
                                      <p:cBhvr>
                                        <p:cTn id="10" dur="500"/>
                                        <p:tgtEl>
                                          <p:spTgt spid="15"/>
                                        </p:tgtEl>
                                      </p:cBhvr>
                                    </p:animEffect>
                                  </p:childTnLst>
                                </p:cTn>
                              </p:par>
                            </p:childTnLst>
                          </p:cTn>
                        </p:par>
                        <p:par>
                          <p:cTn id="11" fill="hold" nodeType="afterGroup">
                            <p:stCondLst>
                              <p:cond delay="500"/>
                            </p:stCondLst>
                            <p:childTnLst>
                              <p:par>
                                <p:cTn id="12" presetID="4" presetClass="entr" presetSubtype="3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ox(out)">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lide(fromLeft)">
                                      <p:cBhvr>
                                        <p:cTn id="24" dur="500"/>
                                        <p:tgtEl>
                                          <p:spTgt spid="22"/>
                                        </p:tgtEl>
                                      </p:cBhvr>
                                    </p:animEffect>
                                  </p:childTnLst>
                                </p:cTn>
                              </p:par>
                              <p:par>
                                <p:cTn id="25" presetID="1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slide(fromLeft)">
                                      <p:cBhvr>
                                        <p:cTn id="27" dur="500"/>
                                        <p:tgtEl>
                                          <p:spTgt spid="24"/>
                                        </p:tgtEl>
                                      </p:cBhvr>
                                    </p:animEffect>
                                  </p:childTnLst>
                                </p:cTn>
                              </p:par>
                            </p:childTnLst>
                          </p:cTn>
                        </p:par>
                        <p:par>
                          <p:cTn id="28" fill="hold" nodeType="afterGroup">
                            <p:stCondLst>
                              <p:cond delay="500"/>
                            </p:stCondLst>
                            <p:childTnLst>
                              <p:par>
                                <p:cTn id="29" presetID="4" presetClass="entr" presetSubtype="3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out)">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slide(fromLeft)">
                                      <p:cBhvr>
                                        <p:cTn id="41" dur="500"/>
                                        <p:tgtEl>
                                          <p:spTgt spid="30"/>
                                        </p:tgtEl>
                                      </p:cBhvr>
                                    </p:animEffect>
                                  </p:childTnLst>
                                </p:cTn>
                              </p:par>
                              <p:par>
                                <p:cTn id="42" presetID="12" presetClass="entr" presetSubtype="8"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slide(fromLeft)">
                                      <p:cBhvr>
                                        <p:cTn id="44" dur="500"/>
                                        <p:tgtEl>
                                          <p:spTgt spid="31"/>
                                        </p:tgtEl>
                                      </p:cBhvr>
                                    </p:animEffect>
                                  </p:childTnLst>
                                </p:cTn>
                              </p:par>
                            </p:childTnLst>
                          </p:cTn>
                        </p:par>
                        <p:par>
                          <p:cTn id="45" fill="hold" nodeType="afterGroup">
                            <p:stCondLst>
                              <p:cond delay="500"/>
                            </p:stCondLst>
                            <p:childTnLst>
                              <p:par>
                                <p:cTn id="46" presetID="4" presetClass="entr" presetSubtype="32"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ox(out)">
                                      <p:cBhvr>
                                        <p:cTn id="48" dur="500"/>
                                        <p:tgtEl>
                                          <p:spTgt spid="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animBg="1"/>
    </p:bldLst>
  </p:timing>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2476500"/>
            <a:ext cx="164306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a</a:t>
            </a:r>
            <a:r>
              <a:rPr lang="zh-CN" altLang="en-US" sz="2800">
                <a:latin typeface="Arial" pitchFamily="34" charset="0"/>
              </a:rPr>
              <a:t>生存期</a:t>
            </a:r>
          </a:p>
        </p:txBody>
      </p:sp>
      <p:sp>
        <p:nvSpPr>
          <p:cNvPr id="5" name="TextBox 4"/>
          <p:cNvSpPr txBox="1">
            <a:spLocks noChangeArrowheads="1"/>
          </p:cNvSpPr>
          <p:nvPr/>
        </p:nvSpPr>
        <p:spPr bwMode="auto">
          <a:xfrm>
            <a:off x="0" y="3429000"/>
            <a:ext cx="171450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b</a:t>
            </a:r>
            <a:r>
              <a:rPr lang="zh-CN" altLang="en-US" sz="2800">
                <a:latin typeface="Arial" pitchFamily="34" charset="0"/>
              </a:rPr>
              <a:t>生存期</a:t>
            </a:r>
          </a:p>
        </p:txBody>
      </p:sp>
      <p:sp>
        <p:nvSpPr>
          <p:cNvPr id="6" name="TextBox 5"/>
          <p:cNvSpPr txBox="1">
            <a:spLocks noChangeArrowheads="1"/>
          </p:cNvSpPr>
          <p:nvPr/>
        </p:nvSpPr>
        <p:spPr bwMode="auto">
          <a:xfrm>
            <a:off x="-71438" y="4357688"/>
            <a:ext cx="1785938"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c</a:t>
            </a:r>
            <a:r>
              <a:rPr lang="zh-CN" altLang="en-US" sz="2800">
                <a:latin typeface="Arial" pitchFamily="34" charset="0"/>
              </a:rPr>
              <a:t>生存期</a:t>
            </a:r>
          </a:p>
        </p:txBody>
      </p:sp>
      <p:sp>
        <p:nvSpPr>
          <p:cNvPr id="7" name="TextBox 6"/>
          <p:cNvSpPr txBox="1">
            <a:spLocks noChangeArrowheads="1"/>
          </p:cNvSpPr>
          <p:nvPr/>
        </p:nvSpPr>
        <p:spPr bwMode="auto">
          <a:xfrm>
            <a:off x="1500188" y="1785938"/>
            <a:ext cx="128587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main</a:t>
            </a:r>
            <a:endParaRPr lang="zh-CN" altLang="en-US" sz="2800">
              <a:latin typeface="Arial" pitchFamily="34" charset="0"/>
            </a:endParaRPr>
          </a:p>
        </p:txBody>
      </p:sp>
      <p:sp>
        <p:nvSpPr>
          <p:cNvPr id="8" name="TextBox 7"/>
          <p:cNvSpPr txBox="1">
            <a:spLocks noChangeArrowheads="1"/>
          </p:cNvSpPr>
          <p:nvPr/>
        </p:nvSpPr>
        <p:spPr bwMode="auto">
          <a:xfrm>
            <a:off x="2928938" y="1785938"/>
            <a:ext cx="785812"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f2</a:t>
            </a:r>
            <a:endParaRPr lang="zh-CN" altLang="en-US" sz="2800">
              <a:latin typeface="Arial" pitchFamily="34" charset="0"/>
            </a:endParaRPr>
          </a:p>
        </p:txBody>
      </p:sp>
      <p:sp>
        <p:nvSpPr>
          <p:cNvPr id="9" name="TextBox 8"/>
          <p:cNvSpPr txBox="1">
            <a:spLocks noChangeArrowheads="1"/>
          </p:cNvSpPr>
          <p:nvPr/>
        </p:nvSpPr>
        <p:spPr bwMode="auto">
          <a:xfrm>
            <a:off x="5286375" y="1785938"/>
            <a:ext cx="78581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f1</a:t>
            </a:r>
            <a:endParaRPr lang="zh-CN" altLang="en-US" sz="2800">
              <a:latin typeface="Arial" pitchFamily="34" charset="0"/>
            </a:endParaRPr>
          </a:p>
        </p:txBody>
      </p:sp>
      <p:sp>
        <p:nvSpPr>
          <p:cNvPr id="10" name="TextBox 9"/>
          <p:cNvSpPr txBox="1">
            <a:spLocks noChangeArrowheads="1"/>
          </p:cNvSpPr>
          <p:nvPr/>
        </p:nvSpPr>
        <p:spPr bwMode="auto">
          <a:xfrm>
            <a:off x="3857625" y="1762125"/>
            <a:ext cx="128587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main</a:t>
            </a:r>
            <a:endParaRPr lang="zh-CN" altLang="en-US" sz="2800">
              <a:latin typeface="Arial" pitchFamily="34" charset="0"/>
            </a:endParaRPr>
          </a:p>
        </p:txBody>
      </p:sp>
      <p:sp>
        <p:nvSpPr>
          <p:cNvPr id="11" name="TextBox 10"/>
          <p:cNvSpPr txBox="1">
            <a:spLocks noChangeArrowheads="1"/>
          </p:cNvSpPr>
          <p:nvPr/>
        </p:nvSpPr>
        <p:spPr bwMode="auto">
          <a:xfrm>
            <a:off x="6143625" y="1785938"/>
            <a:ext cx="78581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f2</a:t>
            </a:r>
            <a:endParaRPr lang="zh-CN" altLang="en-US" sz="2800">
              <a:latin typeface="Arial" pitchFamily="34" charset="0"/>
            </a:endParaRPr>
          </a:p>
        </p:txBody>
      </p:sp>
      <p:sp>
        <p:nvSpPr>
          <p:cNvPr id="12" name="TextBox 11"/>
          <p:cNvSpPr txBox="1">
            <a:spLocks noChangeArrowheads="1"/>
          </p:cNvSpPr>
          <p:nvPr/>
        </p:nvSpPr>
        <p:spPr bwMode="auto">
          <a:xfrm>
            <a:off x="7000875" y="1762125"/>
            <a:ext cx="78581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f1</a:t>
            </a:r>
            <a:endParaRPr lang="zh-CN" altLang="en-US" sz="2800">
              <a:latin typeface="Arial" pitchFamily="34" charset="0"/>
            </a:endParaRPr>
          </a:p>
        </p:txBody>
      </p:sp>
      <p:sp>
        <p:nvSpPr>
          <p:cNvPr id="13" name="TextBox 12"/>
          <p:cNvSpPr txBox="1">
            <a:spLocks noChangeArrowheads="1"/>
          </p:cNvSpPr>
          <p:nvPr/>
        </p:nvSpPr>
        <p:spPr bwMode="auto">
          <a:xfrm>
            <a:off x="7929563" y="1785938"/>
            <a:ext cx="1071562"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main</a:t>
            </a:r>
            <a:endParaRPr lang="zh-CN" altLang="en-US" sz="2800">
              <a:latin typeface="Arial" pitchFamily="34" charset="0"/>
            </a:endParaRPr>
          </a:p>
        </p:txBody>
      </p:sp>
      <p:cxnSp>
        <p:nvCxnSpPr>
          <p:cNvPr id="15" name="直接箭头连接符 14"/>
          <p:cNvCxnSpPr>
            <a:cxnSpLocks noChangeShapeType="1"/>
          </p:cNvCxnSpPr>
          <p:nvPr/>
        </p:nvCxnSpPr>
        <p:spPr bwMode="auto">
          <a:xfrm>
            <a:off x="2643188" y="2070100"/>
            <a:ext cx="42862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6" name="直接箭头连接符 15"/>
          <p:cNvCxnSpPr>
            <a:cxnSpLocks noChangeShapeType="1"/>
          </p:cNvCxnSpPr>
          <p:nvPr/>
        </p:nvCxnSpPr>
        <p:spPr bwMode="auto">
          <a:xfrm>
            <a:off x="35718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a:off x="500062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 name="直接箭头连接符 17"/>
          <p:cNvCxnSpPr>
            <a:cxnSpLocks noChangeShapeType="1"/>
          </p:cNvCxnSpPr>
          <p:nvPr/>
        </p:nvCxnSpPr>
        <p:spPr bwMode="auto">
          <a:xfrm>
            <a:off x="58578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p:cNvCxnSpPr>
          <p:nvPr/>
        </p:nvCxnSpPr>
        <p:spPr bwMode="auto">
          <a:xfrm>
            <a:off x="6786563"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19"/>
          <p:cNvCxnSpPr>
            <a:cxnSpLocks noChangeShapeType="1"/>
          </p:cNvCxnSpPr>
          <p:nvPr/>
        </p:nvCxnSpPr>
        <p:spPr bwMode="auto">
          <a:xfrm>
            <a:off x="75723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500063" y="1143000"/>
            <a:ext cx="271462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程序执行过程</a:t>
            </a:r>
          </a:p>
        </p:txBody>
      </p:sp>
      <p:cxnSp>
        <p:nvCxnSpPr>
          <p:cNvPr id="23" name="直接箭头连接符 22"/>
          <p:cNvCxnSpPr>
            <a:cxnSpLocks noChangeShapeType="1"/>
          </p:cNvCxnSpPr>
          <p:nvPr/>
        </p:nvCxnSpPr>
        <p:spPr bwMode="auto">
          <a:xfrm>
            <a:off x="1714500" y="2714625"/>
            <a:ext cx="7143750"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rot="5400000">
            <a:off x="1393031" y="2678907"/>
            <a:ext cx="642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rot="5400000">
            <a:off x="8536781" y="2678907"/>
            <a:ext cx="642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7" name="直接箭头连接符 26"/>
          <p:cNvCxnSpPr>
            <a:cxnSpLocks noChangeShapeType="1"/>
          </p:cNvCxnSpPr>
          <p:nvPr/>
        </p:nvCxnSpPr>
        <p:spPr bwMode="auto">
          <a:xfrm>
            <a:off x="5143500" y="3643313"/>
            <a:ext cx="8572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rot="5400000">
            <a:off x="482203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 name="直接连接符 28"/>
          <p:cNvCxnSpPr>
            <a:cxnSpLocks noChangeShapeType="1"/>
          </p:cNvCxnSpPr>
          <p:nvPr/>
        </p:nvCxnSpPr>
        <p:spPr bwMode="auto">
          <a:xfrm rot="5400000">
            <a:off x="567928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3" name="直接箭头连接符 32"/>
          <p:cNvCxnSpPr>
            <a:cxnSpLocks noChangeShapeType="1"/>
          </p:cNvCxnSpPr>
          <p:nvPr/>
        </p:nvCxnSpPr>
        <p:spPr bwMode="auto">
          <a:xfrm>
            <a:off x="6858000" y="3643313"/>
            <a:ext cx="8572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34" name="直接连接符 33"/>
          <p:cNvCxnSpPr>
            <a:cxnSpLocks noChangeShapeType="1"/>
          </p:cNvCxnSpPr>
          <p:nvPr/>
        </p:nvCxnSpPr>
        <p:spPr bwMode="auto">
          <a:xfrm rot="5400000">
            <a:off x="653653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5" name="直接连接符 34"/>
          <p:cNvCxnSpPr>
            <a:cxnSpLocks noChangeShapeType="1"/>
          </p:cNvCxnSpPr>
          <p:nvPr/>
        </p:nvCxnSpPr>
        <p:spPr bwMode="auto">
          <a:xfrm rot="5400000">
            <a:off x="739378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6" name="直接箭头连接符 35"/>
          <p:cNvCxnSpPr>
            <a:cxnSpLocks noChangeShapeType="1"/>
          </p:cNvCxnSpPr>
          <p:nvPr/>
        </p:nvCxnSpPr>
        <p:spPr bwMode="auto">
          <a:xfrm>
            <a:off x="1714500" y="4643438"/>
            <a:ext cx="71437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37" name="直接连接符 36"/>
          <p:cNvCxnSpPr>
            <a:cxnSpLocks noChangeShapeType="1"/>
          </p:cNvCxnSpPr>
          <p:nvPr/>
        </p:nvCxnSpPr>
        <p:spPr bwMode="auto">
          <a:xfrm rot="5400000">
            <a:off x="1393031" y="4607719"/>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rot="5400000">
            <a:off x="8536781" y="4607719"/>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pic>
        <p:nvPicPr>
          <p:cNvPr id="218143" name="图片 3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Left)">
                                      <p:cBhvr>
                                        <p:cTn id="17" dur="500"/>
                                        <p:tgtEl>
                                          <p:spTgt spid="15"/>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lide(fromLeft)">
                                      <p:cBhvr>
                                        <p:cTn id="26" dur="500"/>
                                        <p:tgtEl>
                                          <p:spTgt spid="16"/>
                                        </p:tgtEl>
                                      </p:cBhvr>
                                    </p:animEffec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lide(fromLeft)">
                                      <p:cBhvr>
                                        <p:cTn id="35" dur="500"/>
                                        <p:tgtEl>
                                          <p:spTgt spid="17"/>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slide(fromLeft)">
                                      <p:cBhvr>
                                        <p:cTn id="44" dur="500"/>
                                        <p:tgtEl>
                                          <p:spTgt spid="18"/>
                                        </p:tgtEl>
                                      </p:cBhvr>
                                    </p:animEffect>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blinds(horizontal)">
                                      <p:cBhvr>
                                        <p:cTn id="48" dur="500"/>
                                        <p:tgtEl>
                                          <p:spTgt spid="1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slide(fromLeft)">
                                      <p:cBhvr>
                                        <p:cTn id="53" dur="500"/>
                                        <p:tgtEl>
                                          <p:spTgt spid="19"/>
                                        </p:tgtEl>
                                      </p:cBhvr>
                                    </p:animEffect>
                                  </p:childTnLst>
                                </p:cTn>
                              </p:par>
                            </p:childTnLst>
                          </p:cTn>
                        </p:par>
                        <p:par>
                          <p:cTn id="54" fill="hold" nodeType="afterGroup">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slide(fromLeft)">
                                      <p:cBhvr>
                                        <p:cTn id="62" dur="500"/>
                                        <p:tgtEl>
                                          <p:spTgt spid="20"/>
                                        </p:tgtEl>
                                      </p:cBhvr>
                                    </p:animEffect>
                                  </p:childTnLst>
                                </p:cTn>
                              </p:par>
                            </p:childTnLst>
                          </p:cTn>
                        </p:par>
                        <p:par>
                          <p:cTn id="63" fill="hold" nodeType="afterGroup">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linds(horizontal)">
                                      <p:cBhvr>
                                        <p:cTn id="66" dur="500"/>
                                        <p:tgtEl>
                                          <p:spTgt spid="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blinds(horizontal)">
                                      <p:cBhvr>
                                        <p:cTn id="71" dur="500"/>
                                        <p:tgtEl>
                                          <p:spTgt spid="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slide(fromTop)">
                                      <p:cBhvr>
                                        <p:cTn id="76" dur="500"/>
                                        <p:tgtEl>
                                          <p:spTgt spid="25"/>
                                        </p:tgtEl>
                                      </p:cBhvr>
                                    </p:animEffect>
                                  </p:childTnLst>
                                </p:cTn>
                              </p:par>
                              <p:par>
                                <p:cTn id="77" presetID="12" presetClass="entr" presetSubtype="1"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slide(fromTop)">
                                      <p:cBhvr>
                                        <p:cTn id="79" dur="500"/>
                                        <p:tgtEl>
                                          <p:spTgt spid="26"/>
                                        </p:tgtEl>
                                      </p:cBhvr>
                                    </p:animEffect>
                                  </p:childTnLst>
                                </p:cTn>
                              </p:par>
                            </p:childTnLst>
                          </p:cTn>
                        </p:par>
                        <p:par>
                          <p:cTn id="80" fill="hold" nodeType="afterGroup">
                            <p:stCondLst>
                              <p:cond delay="500"/>
                            </p:stCondLst>
                            <p:childTnLst>
                              <p:par>
                                <p:cTn id="81" presetID="4" presetClass="entr" presetSubtype="32"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ox(out)">
                                      <p:cBhvr>
                                        <p:cTn id="83" dur="500"/>
                                        <p:tgtEl>
                                          <p:spTgt spid="2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blinds(horizontal)">
                                      <p:cBhvr>
                                        <p:cTn id="88" dur="500"/>
                                        <p:tgtEl>
                                          <p:spTgt spid="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1"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lide(fromTop)">
                                      <p:cBhvr>
                                        <p:cTn id="93" dur="500"/>
                                        <p:tgtEl>
                                          <p:spTgt spid="28"/>
                                        </p:tgtEl>
                                      </p:cBhvr>
                                    </p:animEffect>
                                  </p:childTnLst>
                                </p:cTn>
                              </p:par>
                              <p:par>
                                <p:cTn id="94" presetID="12" presetClass="entr" presetSubtype="1" fill="hold"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slide(fromTop)">
                                      <p:cBhvr>
                                        <p:cTn id="96" dur="500"/>
                                        <p:tgtEl>
                                          <p:spTgt spid="29"/>
                                        </p:tgtEl>
                                      </p:cBhvr>
                                    </p:animEffect>
                                  </p:childTnLst>
                                </p:cTn>
                              </p:par>
                            </p:childTnLst>
                          </p:cTn>
                        </p:par>
                        <p:par>
                          <p:cTn id="97" fill="hold" nodeType="afterGroup">
                            <p:stCondLst>
                              <p:cond delay="500"/>
                            </p:stCondLst>
                            <p:childTnLst>
                              <p:par>
                                <p:cTn id="98" presetID="4" presetClass="entr" presetSubtype="32"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box(out)">
                                      <p:cBhvr>
                                        <p:cTn id="100" dur="500"/>
                                        <p:tgtEl>
                                          <p:spTgt spid="27"/>
                                        </p:tgtEl>
                                      </p:cBhvr>
                                    </p:animEffect>
                                  </p:childTnLst>
                                </p:cTn>
                              </p:par>
                            </p:childTnLst>
                          </p:cTn>
                        </p:par>
                        <p:par>
                          <p:cTn id="101" fill="hold" nodeType="afterGroup">
                            <p:stCondLst>
                              <p:cond delay="1000"/>
                            </p:stCondLst>
                            <p:childTnLst>
                              <p:par>
                                <p:cTn id="102" presetID="12" presetClass="entr" presetSubtype="1"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slide(fromTop)">
                                      <p:cBhvr>
                                        <p:cTn id="104" dur="500"/>
                                        <p:tgtEl>
                                          <p:spTgt spid="34"/>
                                        </p:tgtEl>
                                      </p:cBhvr>
                                    </p:animEffect>
                                  </p:childTnLst>
                                </p:cTn>
                              </p:par>
                              <p:par>
                                <p:cTn id="105" presetID="12" presetClass="entr" presetSubtype="1"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slide(fromTop)">
                                      <p:cBhvr>
                                        <p:cTn id="107" dur="500"/>
                                        <p:tgtEl>
                                          <p:spTgt spid="35"/>
                                        </p:tgtEl>
                                      </p:cBhvr>
                                    </p:animEffect>
                                  </p:childTnLst>
                                </p:cTn>
                              </p:par>
                            </p:childTnLst>
                          </p:cTn>
                        </p:par>
                        <p:par>
                          <p:cTn id="108" fill="hold" nodeType="afterGroup">
                            <p:stCondLst>
                              <p:cond delay="1500"/>
                            </p:stCondLst>
                            <p:childTnLst>
                              <p:par>
                                <p:cTn id="109" presetID="4" presetClass="entr" presetSubtype="32" fill="hold"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box(out)">
                                      <p:cBhvr>
                                        <p:cTn id="111" dur="500"/>
                                        <p:tgtEl>
                                          <p:spTgt spid="3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
                                        </p:tgtEl>
                                        <p:attrNameLst>
                                          <p:attrName>style.visibility</p:attrName>
                                        </p:attrNameLst>
                                      </p:cBhvr>
                                      <p:to>
                                        <p:strVal val="visible"/>
                                      </p:to>
                                    </p:set>
                                    <p:animEffect transition="in" filter="blinds(horizontal)">
                                      <p:cBhvr>
                                        <p:cTn id="116" dur="500"/>
                                        <p:tgtEl>
                                          <p:spTgt spid="6"/>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1" fill="hold"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slide(fromTop)">
                                      <p:cBhvr>
                                        <p:cTn id="121" dur="500"/>
                                        <p:tgtEl>
                                          <p:spTgt spid="37"/>
                                        </p:tgtEl>
                                      </p:cBhvr>
                                    </p:animEffect>
                                  </p:childTnLst>
                                </p:cTn>
                              </p:par>
                              <p:par>
                                <p:cTn id="122" presetID="12" presetClass="entr" presetSubtype="1" fill="hold" nodeType="with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slide(fromTop)">
                                      <p:cBhvr>
                                        <p:cTn id="124" dur="500"/>
                                        <p:tgtEl>
                                          <p:spTgt spid="38"/>
                                        </p:tgtEl>
                                      </p:cBhvr>
                                    </p:animEffect>
                                  </p:childTnLst>
                                </p:cTn>
                              </p:par>
                            </p:childTnLst>
                          </p:cTn>
                        </p:par>
                        <p:par>
                          <p:cTn id="125" fill="hold" nodeType="afterGroup">
                            <p:stCondLst>
                              <p:cond delay="500"/>
                            </p:stCondLst>
                            <p:childTnLst>
                              <p:par>
                                <p:cTn id="126" presetID="4" presetClass="entr" presetSubtype="32" fill="hold" nodeType="after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box(out)">
                                      <p:cBhvr>
                                        <p:cTn id="1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1"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7.2.1 </a:t>
            </a:r>
            <a:r>
              <a:rPr lang="zh-CN" altLang="zh-CN">
                <a:solidFill>
                  <a:srgbClr val="800000"/>
                </a:solidFill>
                <a:effectLst>
                  <a:outerShdw blurRad="38100" dist="38100" dir="2700000" algn="tl">
                    <a:srgbClr val="000000"/>
                  </a:outerShdw>
                </a:effectLst>
                <a:latin typeface="Arial" charset="0"/>
                <a:ea typeface="黑体" pitchFamily="2" charset="-122"/>
              </a:rPr>
              <a:t>为什么要定义函数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5603" name="Rectangle 3"/>
          <p:cNvSpPr>
            <a:spLocks noGrp="1" noChangeArrowheads="1"/>
          </p:cNvSpPr>
          <p:nvPr>
            <p:ph type="body" idx="1"/>
          </p:nvPr>
        </p:nvSpPr>
        <p:spPr>
          <a:xfrm>
            <a:off x="642938" y="1643063"/>
            <a:ext cx="7572375" cy="4572000"/>
          </a:xfrm>
        </p:spPr>
        <p:txBody>
          <a:bodyPr/>
          <a:lstStyle/>
          <a:p>
            <a:r>
              <a:rPr lang="zh-CN" altLang="zh-CN"/>
              <a:t>指定函数的名字，以便以后</a:t>
            </a:r>
            <a:r>
              <a:rPr lang="zh-CN" altLang="zh-CN">
                <a:solidFill>
                  <a:srgbClr val="FF0000"/>
                </a:solidFill>
              </a:rPr>
              <a:t>按名调用</a:t>
            </a:r>
          </a:p>
          <a:p>
            <a:r>
              <a:rPr lang="zh-CN" altLang="zh-CN"/>
              <a:t>指定函数类型，即函数</a:t>
            </a:r>
            <a:r>
              <a:rPr lang="zh-CN" altLang="zh-CN">
                <a:solidFill>
                  <a:srgbClr val="FF0000"/>
                </a:solidFill>
              </a:rPr>
              <a:t>返回值的类型</a:t>
            </a:r>
          </a:p>
          <a:p>
            <a:r>
              <a:rPr lang="zh-CN" altLang="zh-CN"/>
              <a:t>指定函数参数的名字和类型，以便在调用函数时向它们</a:t>
            </a:r>
            <a:r>
              <a:rPr lang="zh-CN" altLang="zh-CN">
                <a:solidFill>
                  <a:srgbClr val="FF0000"/>
                </a:solidFill>
              </a:rPr>
              <a:t>传递数据</a:t>
            </a:r>
          </a:p>
          <a:p>
            <a:r>
              <a:rPr lang="zh-CN" altLang="zh-CN"/>
              <a:t>指定函数的功能。这是最重要的，这是在函数体中解决的</a:t>
            </a:r>
          </a:p>
        </p:txBody>
      </p:sp>
      <p:pic>
        <p:nvPicPr>
          <p:cNvPr id="2458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2" dur="500"/>
                                        <p:tgtEl>
                                          <p:spTgt spid="25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7"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8950" name="Group 54"/>
          <p:cNvGraphicFramePr>
            <a:graphicFrameLocks noGrp="1"/>
          </p:cNvGraphicFramePr>
          <p:nvPr/>
        </p:nvGraphicFramePr>
        <p:xfrm>
          <a:off x="285750" y="1357313"/>
          <a:ext cx="8643938" cy="4500564"/>
        </p:xfrm>
        <a:graphic>
          <a:graphicData uri="http://schemas.openxmlformats.org/drawingml/2006/table">
            <a:tbl>
              <a:tblPr/>
              <a:tblGrid>
                <a:gridCol w="2341563">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1776412">
                  <a:extLst>
                    <a:ext uri="{9D8B030D-6E8A-4147-A177-3AD203B41FA5}">
                      <a16:colId xmlns:a16="http://schemas.microsoft.com/office/drawing/2014/main" val="20003"/>
                    </a:ext>
                  </a:extLst>
                </a:gridCol>
                <a:gridCol w="1357313">
                  <a:extLst>
                    <a:ext uri="{9D8B030D-6E8A-4147-A177-3AD203B41FA5}">
                      <a16:colId xmlns:a16="http://schemas.microsoft.com/office/drawing/2014/main" val="20004"/>
                    </a:ext>
                  </a:extLst>
                </a:gridCol>
              </a:tblGrid>
              <a:tr h="4587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变量存储类别</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40005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函 数 内</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40005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函 数 外</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587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作用域</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存在性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作用域</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存在性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3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自动变量和寄存器变量</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7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静态局部变量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7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静态外部变量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r>
                        <a:rPr kumimoji="0" lang="en-US" altLang="zh-CN" sz="2800" b="1" i="0" u="none" strike="noStrike" cap="none" normalizeH="0" baseline="0">
                          <a:ln>
                            <a:noFill/>
                          </a:ln>
                          <a:solidFill>
                            <a:schemeClr val="tx1"/>
                          </a:solidFill>
                          <a:effectLst/>
                          <a:latin typeface="Times New Roman" charset="0"/>
                          <a:ea typeface="宋体" pitchFamily="2" charset="-122"/>
                          <a:cs typeface="Times New Roman" charset="0"/>
                        </a:rPr>
                        <a:t>(</a:t>
                      </a:r>
                      <a:r>
                        <a:rPr kumimoji="0" lang="zh-CN" altLang="en-US" sz="2800" b="1" i="0" u="none" strike="noStrike" cap="none" normalizeH="0" baseline="0">
                          <a:ln>
                            <a:noFill/>
                          </a:ln>
                          <a:solidFill>
                            <a:schemeClr val="tx1"/>
                          </a:solidFill>
                          <a:effectLst/>
                          <a:latin typeface="Times New Roman" charset="0"/>
                          <a:ea typeface="宋体" pitchFamily="2" charset="-122"/>
                          <a:cs typeface="Times New Roman" charset="0"/>
                        </a:rPr>
                        <a:t>只限本文件</a:t>
                      </a:r>
                      <a:r>
                        <a:rPr kumimoji="0" lang="en-US" altLang="zh-CN" sz="2800" b="1" i="0" u="none" strike="noStrike" cap="none" normalizeH="0" baseline="0">
                          <a:ln>
                            <a:noFill/>
                          </a:ln>
                          <a:solidFill>
                            <a:schemeClr val="tx1"/>
                          </a:solidFill>
                          <a:effectLst/>
                          <a:latin typeface="Times New Roman" charset="0"/>
                          <a:ea typeface="宋体" pitchFamily="2" charset="-122"/>
                          <a:cs typeface="Times New Roman" charset="0"/>
                        </a:rPr>
                        <a:t>)</a:t>
                      </a:r>
                      <a:endPar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4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宋体" pitchFamily="2" charset="-122"/>
                          <a:ea typeface="宋体" pitchFamily="2" charset="-122"/>
                          <a:cs typeface="Courier New" pitchFamily="49" charset="0"/>
                        </a:rPr>
                        <a:t>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9179" name="Rectangle 1"/>
          <p:cNvSpPr>
            <a:spLocks noChangeArrowheads="1"/>
          </p:cNvSpPr>
          <p:nvPr/>
        </p:nvSpPr>
        <p:spPr bwMode="auto">
          <a:xfrm>
            <a:off x="642938" y="644525"/>
            <a:ext cx="8001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indent="936625"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nSpc>
                <a:spcPct val="100000"/>
              </a:lnSpc>
              <a:spcBef>
                <a:spcPct val="0"/>
              </a:spcBef>
              <a:buFontTx/>
              <a:buNone/>
            </a:pPr>
            <a:r>
              <a:rPr lang="zh-CN" altLang="en-US">
                <a:latin typeface="Arial" pitchFamily="34" charset="0"/>
                <a:cs typeface="Courier New" pitchFamily="49" charset="0"/>
              </a:rPr>
              <a:t>各种类型变量的作用域和存在性的情况</a:t>
            </a:r>
            <a:endParaRPr lang="zh-CN" altLang="en-US" b="0">
              <a:latin typeface="Arial" pitchFamily="34" charset="0"/>
            </a:endParaRPr>
          </a:p>
        </p:txBody>
      </p:sp>
      <p:pic>
        <p:nvPicPr>
          <p:cNvPr id="21918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9922" name="内容占位符 2"/>
          <p:cNvSpPr>
            <a:spLocks noGrp="1"/>
          </p:cNvSpPr>
          <p:nvPr>
            <p:ph idx="1"/>
          </p:nvPr>
        </p:nvSpPr>
        <p:spPr>
          <a:xfrm>
            <a:off x="357188" y="1071563"/>
            <a:ext cx="8501062" cy="5053012"/>
          </a:xfrm>
        </p:spPr>
        <p:txBody>
          <a:bodyPr/>
          <a:lstStyle/>
          <a:p>
            <a:pPr>
              <a:buFont typeface="Wingdings" pitchFamily="2" charset="2"/>
              <a:buNone/>
            </a:pPr>
            <a:r>
              <a:rPr lang="en-US" altLang="zh-CN"/>
              <a:t>(5) static</a:t>
            </a:r>
            <a:r>
              <a:rPr lang="zh-CN" altLang="zh-CN"/>
              <a:t>对局部变量和全局变量的作用不同</a:t>
            </a:r>
            <a:endParaRPr lang="en-US" altLang="zh-CN"/>
          </a:p>
          <a:p>
            <a:pPr lvl="1"/>
            <a:r>
              <a:rPr lang="zh-CN" altLang="zh-CN"/>
              <a:t>局部变量使变量由动态存储方式改变为静态存储方式</a:t>
            </a:r>
            <a:endParaRPr lang="en-US" altLang="zh-CN"/>
          </a:p>
          <a:p>
            <a:pPr lvl="1"/>
            <a:r>
              <a:rPr lang="zh-CN" altLang="zh-CN"/>
              <a:t>全局变量使变量局部化</a:t>
            </a:r>
            <a:r>
              <a:rPr lang="en-US" altLang="zh-CN"/>
              <a:t>(</a:t>
            </a:r>
            <a:r>
              <a:rPr lang="zh-CN" altLang="zh-CN"/>
              <a:t>局部于本文件</a:t>
            </a:r>
            <a:r>
              <a:rPr lang="en-US" altLang="zh-CN"/>
              <a:t>)</a:t>
            </a:r>
            <a:r>
              <a:rPr lang="zh-CN" altLang="en-US"/>
              <a:t>，</a:t>
            </a:r>
            <a:r>
              <a:rPr lang="zh-CN" altLang="zh-CN"/>
              <a:t>但仍为静态存储方式</a:t>
            </a:r>
            <a:endParaRPr lang="en-US" altLang="zh-CN"/>
          </a:p>
          <a:p>
            <a:pPr lvl="1"/>
            <a:r>
              <a:rPr lang="zh-CN" altLang="zh-CN"/>
              <a:t>从作用域角度看</a:t>
            </a:r>
            <a:r>
              <a:rPr lang="zh-CN" altLang="en-US"/>
              <a:t>，</a:t>
            </a:r>
            <a:r>
              <a:rPr lang="zh-CN" altLang="zh-CN"/>
              <a:t>凡有</a:t>
            </a:r>
            <a:r>
              <a:rPr lang="en-US" altLang="zh-CN"/>
              <a:t>static</a:t>
            </a:r>
            <a:r>
              <a:rPr lang="zh-CN" altLang="zh-CN"/>
              <a:t>声明的</a:t>
            </a:r>
            <a:r>
              <a:rPr lang="zh-CN" altLang="en-US"/>
              <a:t>，</a:t>
            </a:r>
            <a:r>
              <a:rPr lang="zh-CN" altLang="zh-CN"/>
              <a:t>其作用域都是局限的</a:t>
            </a:r>
            <a:r>
              <a:rPr lang="zh-CN" altLang="en-US"/>
              <a:t>，</a:t>
            </a:r>
            <a:r>
              <a:rPr lang="zh-CN" altLang="zh-CN"/>
              <a:t>或者是局限于本函数内</a:t>
            </a:r>
            <a:r>
              <a:rPr lang="en-US" altLang="zh-CN"/>
              <a:t>(</a:t>
            </a:r>
            <a:r>
              <a:rPr lang="zh-CN" altLang="zh-CN"/>
              <a:t>静态局部变量</a:t>
            </a:r>
            <a:r>
              <a:rPr lang="en-US" altLang="zh-CN"/>
              <a:t>)</a:t>
            </a:r>
            <a:r>
              <a:rPr lang="zh-CN" altLang="en-US"/>
              <a:t>，</a:t>
            </a:r>
            <a:r>
              <a:rPr lang="zh-CN" altLang="zh-CN"/>
              <a:t>或者局限于本文件内</a:t>
            </a:r>
            <a:r>
              <a:rPr lang="en-US" altLang="zh-CN"/>
              <a:t>(</a:t>
            </a:r>
            <a:r>
              <a:rPr lang="zh-CN" altLang="zh-CN"/>
              <a:t>静态外部变量</a:t>
            </a:r>
            <a:r>
              <a:rPr lang="en-US" altLang="zh-CN"/>
              <a:t>)</a:t>
            </a:r>
            <a:endParaRPr lang="zh-CN" altLang="en-US"/>
          </a:p>
        </p:txBody>
      </p:sp>
      <p:pic>
        <p:nvPicPr>
          <p:cNvPr id="22016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2">
                                            <p:txEl>
                                              <p:pRg st="1" end="1"/>
                                            </p:txEl>
                                          </p:spTgt>
                                        </p:tgtEl>
                                        <p:attrNameLst>
                                          <p:attrName>style.visibility</p:attrName>
                                        </p:attrNameLst>
                                      </p:cBhvr>
                                      <p:to>
                                        <p:strVal val="visible"/>
                                      </p:to>
                                    </p:set>
                                    <p:animEffect transition="in" filter="blinds(horizontal)">
                                      <p:cBhvr>
                                        <p:cTn id="7" dur="500"/>
                                        <p:tgtEl>
                                          <p:spTgt spid="2099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2">
                                            <p:txEl>
                                              <p:pRg st="2" end="2"/>
                                            </p:txEl>
                                          </p:spTgt>
                                        </p:tgtEl>
                                        <p:attrNameLst>
                                          <p:attrName>style.visibility</p:attrName>
                                        </p:attrNameLst>
                                      </p:cBhvr>
                                      <p:to>
                                        <p:strVal val="visible"/>
                                      </p:to>
                                    </p:set>
                                    <p:animEffect transition="in" filter="blinds(horizontal)">
                                      <p:cBhvr>
                                        <p:cTn id="12" dur="500"/>
                                        <p:tgtEl>
                                          <p:spTgt spid="2099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2">
                                            <p:txEl>
                                              <p:pRg st="3" end="3"/>
                                            </p:txEl>
                                          </p:spTgt>
                                        </p:tgtEl>
                                        <p:attrNameLst>
                                          <p:attrName>style.visibility</p:attrName>
                                        </p:attrNameLst>
                                      </p:cBhvr>
                                      <p:to>
                                        <p:strVal val="visible"/>
                                      </p:to>
                                    </p:set>
                                    <p:animEffect transition="in" filter="blinds(horizontal)">
                                      <p:cBhvr>
                                        <p:cTn id="17" dur="500"/>
                                        <p:tgtEl>
                                          <p:spTgt spid="2099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01688"/>
            <a:ext cx="8215312"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7.10 </a:t>
            </a:r>
            <a:r>
              <a:rPr lang="zh-CN" altLang="zh-CN">
                <a:solidFill>
                  <a:srgbClr val="800000"/>
                </a:solidFill>
                <a:effectLst>
                  <a:outerShdw blurRad="38100" dist="38100" dir="2700000" algn="tl">
                    <a:srgbClr val="000000"/>
                  </a:outerShdw>
                </a:effectLst>
                <a:latin typeface="Arial" charset="0"/>
                <a:ea typeface="黑体" pitchFamily="2" charset="-122"/>
              </a:rPr>
              <a:t>关于变量的声明和定义</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10947" name="Rectangle 3"/>
          <p:cNvSpPr>
            <a:spLocks noGrp="1" noChangeArrowheads="1"/>
          </p:cNvSpPr>
          <p:nvPr>
            <p:ph type="body" idx="1"/>
          </p:nvPr>
        </p:nvSpPr>
        <p:spPr>
          <a:xfrm>
            <a:off x="785813" y="1643063"/>
            <a:ext cx="7643812" cy="4929187"/>
          </a:xfrm>
        </p:spPr>
        <p:txBody>
          <a:bodyPr/>
          <a:lstStyle/>
          <a:p>
            <a:r>
              <a:rPr lang="zh-CN" altLang="zh-CN"/>
              <a:t>一般为了叙述方便，把建立存储空间的</a:t>
            </a:r>
            <a:r>
              <a:rPr lang="zh-CN" altLang="en-US"/>
              <a:t>变量</a:t>
            </a:r>
            <a:r>
              <a:rPr lang="zh-CN" altLang="zh-CN"/>
              <a:t>声明称</a:t>
            </a:r>
            <a:r>
              <a:rPr lang="zh-CN" altLang="zh-CN">
                <a:solidFill>
                  <a:srgbClr val="0000CC"/>
                </a:solidFill>
              </a:rPr>
              <a:t>定义</a:t>
            </a:r>
            <a:r>
              <a:rPr lang="zh-CN" altLang="zh-CN"/>
              <a:t>，而把不需要建立存储空间的声明称为</a:t>
            </a:r>
            <a:r>
              <a:rPr lang="zh-CN" altLang="zh-CN">
                <a:solidFill>
                  <a:srgbClr val="0000CC"/>
                </a:solidFill>
              </a:rPr>
              <a:t>声明</a:t>
            </a:r>
          </a:p>
          <a:p>
            <a:r>
              <a:rPr lang="zh-CN" altLang="zh-CN"/>
              <a:t>在函数中出现的对变量的声明</a:t>
            </a:r>
            <a:r>
              <a:rPr lang="en-US" altLang="zh-CN"/>
              <a:t>(</a:t>
            </a:r>
            <a:r>
              <a:rPr lang="zh-CN" altLang="zh-CN"/>
              <a:t>除了用</a:t>
            </a:r>
            <a:r>
              <a:rPr lang="en-US" altLang="zh-CN"/>
              <a:t>extern</a:t>
            </a:r>
            <a:r>
              <a:rPr lang="zh-CN" altLang="zh-CN"/>
              <a:t>声明的以外</a:t>
            </a:r>
            <a:r>
              <a:rPr lang="en-US" altLang="zh-CN"/>
              <a:t>)</a:t>
            </a:r>
            <a:r>
              <a:rPr lang="zh-CN" altLang="zh-CN"/>
              <a:t>都是定义</a:t>
            </a:r>
            <a:endParaRPr lang="en-US" altLang="zh-CN"/>
          </a:p>
          <a:p>
            <a:r>
              <a:rPr lang="zh-CN" altLang="zh-CN"/>
              <a:t>在函数中对其他函数的声明不是函数的定义</a:t>
            </a:r>
            <a:endParaRPr lang="en-US" altLang="zh-CN"/>
          </a:p>
        </p:txBody>
      </p:sp>
      <p:pic>
        <p:nvPicPr>
          <p:cNvPr id="22118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blinds(horizontal)">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blinds(horizontal)">
                                      <p:cBhvr>
                                        <p:cTn id="17"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1289050"/>
            <a:ext cx="8215312" cy="762000"/>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a:t>
            </a:r>
            <a:r>
              <a:rPr lang="en-US" altLang="zh-CN" dirty="0">
                <a:solidFill>
                  <a:srgbClr val="800000"/>
                </a:solidFill>
                <a:effectLst>
                  <a:outerShdw blurRad="38100" dist="38100" dir="2700000" algn="tl">
                    <a:srgbClr val="000000"/>
                  </a:outerShdw>
                </a:effectLst>
                <a:latin typeface="Arial" charset="0"/>
                <a:ea typeface="黑体" pitchFamily="2" charset="-122"/>
              </a:rPr>
              <a:t>7.11 </a:t>
            </a:r>
            <a:r>
              <a:rPr lang="zh-CN" altLang="zh-CN" dirty="0">
                <a:solidFill>
                  <a:srgbClr val="800000"/>
                </a:solidFill>
                <a:effectLst>
                  <a:outerShdw blurRad="38100" dist="38100" dir="2700000" algn="tl">
                    <a:srgbClr val="000000"/>
                  </a:outerShdw>
                </a:effectLst>
                <a:latin typeface="Arial" charset="0"/>
                <a:ea typeface="黑体" pitchFamily="2" charset="-122"/>
              </a:rPr>
              <a:t>内部函数和外部函数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23235" name="Rectangle 3"/>
          <p:cNvSpPr>
            <a:spLocks noGrp="1" noChangeArrowheads="1"/>
          </p:cNvSpPr>
          <p:nvPr>
            <p:ph type="body" idx="1"/>
          </p:nvPr>
        </p:nvSpPr>
        <p:spPr>
          <a:xfrm>
            <a:off x="1571625" y="2643188"/>
            <a:ext cx="5929313" cy="2071687"/>
          </a:xfrm>
        </p:spPr>
        <p:txBody>
          <a:bodyPr/>
          <a:lstStyle/>
          <a:p>
            <a:pPr>
              <a:buFont typeface="Wingdings" pitchFamily="2" charset="2"/>
              <a:buNone/>
            </a:pPr>
            <a:r>
              <a:rPr lang="en-US" altLang="zh-CN" sz="3600">
                <a:hlinkClick r:id="rId2" action="ppaction://hlinksldjump"/>
              </a:rPr>
              <a:t>7.11.1 </a:t>
            </a:r>
            <a:r>
              <a:rPr lang="zh-CN" altLang="zh-CN" sz="3600">
                <a:hlinkClick r:id="rId2" action="ppaction://hlinksldjump"/>
              </a:rPr>
              <a:t>内部函数</a:t>
            </a:r>
            <a:endParaRPr lang="en-US" altLang="zh-CN" sz="3600"/>
          </a:p>
          <a:p>
            <a:pPr>
              <a:buFont typeface="Wingdings" pitchFamily="2" charset="2"/>
              <a:buNone/>
            </a:pPr>
            <a:r>
              <a:rPr lang="en-US" altLang="zh-CN" sz="3600">
                <a:hlinkClick r:id="rId3" action="ppaction://hlinksldjump"/>
              </a:rPr>
              <a:t>7.11.2 </a:t>
            </a:r>
            <a:r>
              <a:rPr lang="zh-CN" altLang="zh-CN" sz="3600">
                <a:hlinkClick r:id="rId3" action="ppaction://hlinksldjump"/>
              </a:rPr>
              <a:t>外部函数</a:t>
            </a:r>
            <a:endParaRPr lang="en-US" altLang="zh-CN" sz="3600"/>
          </a:p>
        </p:txBody>
      </p:sp>
      <p:pic>
        <p:nvPicPr>
          <p:cNvPr id="223236"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1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57250"/>
            <a:ext cx="8215312" cy="769938"/>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7.11.1 </a:t>
            </a:r>
            <a:r>
              <a:rPr lang="zh-CN" altLang="zh-CN">
                <a:solidFill>
                  <a:srgbClr val="800000"/>
                </a:solidFill>
                <a:effectLst>
                  <a:outerShdw blurRad="38100" dist="38100" dir="2700000" algn="tl">
                    <a:srgbClr val="000000"/>
                  </a:outerShdw>
                </a:effectLst>
                <a:latin typeface="Arial" charset="0"/>
                <a:ea typeface="黑体" pitchFamily="2" charset="-122"/>
              </a:rPr>
              <a:t>内部函数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12995" name="Rectangle 3"/>
          <p:cNvSpPr>
            <a:spLocks noGrp="1" noChangeArrowheads="1"/>
          </p:cNvSpPr>
          <p:nvPr>
            <p:ph type="body" idx="1"/>
          </p:nvPr>
        </p:nvSpPr>
        <p:spPr>
          <a:xfrm>
            <a:off x="785813" y="1857375"/>
            <a:ext cx="7572375" cy="4214813"/>
          </a:xfrm>
        </p:spPr>
        <p:txBody>
          <a:bodyPr/>
          <a:lstStyle/>
          <a:p>
            <a:r>
              <a:rPr lang="zh-CN" altLang="zh-CN"/>
              <a:t>如果一个函数只能被本文件中其他函数所调用</a:t>
            </a:r>
            <a:r>
              <a:rPr lang="zh-CN" altLang="en-US"/>
              <a:t>，</a:t>
            </a:r>
            <a:r>
              <a:rPr lang="zh-CN" altLang="zh-CN"/>
              <a:t>它称为</a:t>
            </a:r>
            <a:r>
              <a:rPr lang="zh-CN" altLang="zh-CN">
                <a:solidFill>
                  <a:srgbClr val="C00000"/>
                </a:solidFill>
              </a:rPr>
              <a:t>内部函数</a:t>
            </a:r>
            <a:r>
              <a:rPr lang="zh-CN" altLang="zh-CN"/>
              <a:t>。</a:t>
            </a:r>
            <a:endParaRPr lang="en-US" altLang="zh-CN"/>
          </a:p>
          <a:p>
            <a:r>
              <a:rPr lang="zh-CN" altLang="zh-CN"/>
              <a:t>在定义内部函数时</a:t>
            </a:r>
            <a:r>
              <a:rPr lang="zh-CN" altLang="en-US"/>
              <a:t>，</a:t>
            </a:r>
            <a:r>
              <a:rPr lang="zh-CN" altLang="zh-CN"/>
              <a:t>在函数名和函数类型的前面加</a:t>
            </a:r>
            <a:r>
              <a:rPr lang="en-US" altLang="zh-CN"/>
              <a:t>static</a:t>
            </a:r>
            <a:r>
              <a:rPr lang="zh-CN" altLang="zh-CN"/>
              <a:t>，即</a:t>
            </a:r>
            <a:r>
              <a:rPr lang="en-US" altLang="zh-CN"/>
              <a:t>:</a:t>
            </a:r>
            <a:endParaRPr lang="zh-CN" altLang="zh-CN"/>
          </a:p>
          <a:p>
            <a:pPr>
              <a:buFont typeface="Wingdings" pitchFamily="2" charset="2"/>
              <a:buNone/>
            </a:pPr>
            <a:r>
              <a:rPr lang="en-US" altLang="zh-CN"/>
              <a:t>    static </a:t>
            </a:r>
            <a:r>
              <a:rPr lang="zh-CN" altLang="zh-CN"/>
              <a:t>类型名 函数名</a:t>
            </a:r>
            <a:r>
              <a:rPr lang="en-US" altLang="zh-CN"/>
              <a:t>(</a:t>
            </a:r>
            <a:r>
              <a:rPr lang="zh-CN" altLang="zh-CN"/>
              <a:t>形参表</a:t>
            </a:r>
            <a:r>
              <a:rPr lang="en-US" altLang="zh-CN"/>
              <a:t>) </a:t>
            </a:r>
          </a:p>
        </p:txBody>
      </p:sp>
      <p:pic>
        <p:nvPicPr>
          <p:cNvPr id="22426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7" dur="500"/>
                                        <p:tgtEl>
                                          <p:spTgt spid="2129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10" dur="500"/>
                                        <p:tgtEl>
                                          <p:spTgt spid="212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57250"/>
            <a:ext cx="8215312" cy="769938"/>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7.11.1 </a:t>
            </a:r>
            <a:r>
              <a:rPr lang="zh-CN" altLang="zh-CN">
                <a:solidFill>
                  <a:srgbClr val="800000"/>
                </a:solidFill>
                <a:effectLst>
                  <a:outerShdw blurRad="38100" dist="38100" dir="2700000" algn="tl">
                    <a:srgbClr val="000000"/>
                  </a:outerShdw>
                </a:effectLst>
                <a:latin typeface="Arial" charset="0"/>
                <a:ea typeface="黑体" pitchFamily="2" charset="-122"/>
              </a:rPr>
              <a:t>内部函数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14019" name="Rectangle 3"/>
          <p:cNvSpPr>
            <a:spLocks noGrp="1" noChangeArrowheads="1"/>
          </p:cNvSpPr>
          <p:nvPr>
            <p:ph type="body" idx="1"/>
          </p:nvPr>
        </p:nvSpPr>
        <p:spPr>
          <a:xfrm>
            <a:off x="785813" y="1857375"/>
            <a:ext cx="7572375" cy="4214813"/>
          </a:xfrm>
        </p:spPr>
        <p:txBody>
          <a:bodyPr/>
          <a:lstStyle/>
          <a:p>
            <a:r>
              <a:rPr lang="zh-CN" altLang="zh-CN"/>
              <a:t>内部函数又称静态函数，因为它是用</a:t>
            </a:r>
            <a:r>
              <a:rPr lang="en-US" altLang="zh-CN"/>
              <a:t>static</a:t>
            </a:r>
            <a:r>
              <a:rPr lang="zh-CN" altLang="zh-CN"/>
              <a:t>声明的</a:t>
            </a:r>
            <a:endParaRPr lang="en-US" altLang="zh-CN"/>
          </a:p>
          <a:p>
            <a:r>
              <a:rPr lang="zh-CN" altLang="zh-CN"/>
              <a:t>通常把只能由本文件使用的函数和外部变量放在文件的开头，前面都冠以</a:t>
            </a:r>
            <a:r>
              <a:rPr lang="en-US" altLang="zh-CN"/>
              <a:t>static</a:t>
            </a:r>
            <a:r>
              <a:rPr lang="zh-CN" altLang="zh-CN"/>
              <a:t>使之局部化，其他文件不能引用</a:t>
            </a:r>
            <a:endParaRPr lang="en-US" altLang="zh-CN"/>
          </a:p>
          <a:p>
            <a:r>
              <a:rPr lang="zh-CN" altLang="zh-CN"/>
              <a:t>提高了程序的可靠性</a:t>
            </a:r>
            <a:endParaRPr lang="en-US" altLang="zh-CN"/>
          </a:p>
        </p:txBody>
      </p:sp>
      <p:pic>
        <p:nvPicPr>
          <p:cNvPr id="2252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animEffect transition="in" filter="blinds(horizontal)">
                                      <p:cBhvr>
                                        <p:cTn id="7" dur="500"/>
                                        <p:tgtEl>
                                          <p:spTgt spid="214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019">
                                            <p:txEl>
                                              <p:pRg st="2" end="2"/>
                                            </p:txEl>
                                          </p:spTgt>
                                        </p:tgtEl>
                                        <p:attrNameLst>
                                          <p:attrName>style.visibility</p:attrName>
                                        </p:attrNameLst>
                                      </p:cBhvr>
                                      <p:to>
                                        <p:strVal val="visible"/>
                                      </p:to>
                                    </p:set>
                                    <p:animEffect transition="in" filter="blinds(horizontal)">
                                      <p:cBhvr>
                                        <p:cTn id="12" dur="500"/>
                                        <p:tgtEl>
                                          <p:spTgt spid="214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57250"/>
            <a:ext cx="8215312" cy="769938"/>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7.11.2 </a:t>
            </a:r>
            <a:r>
              <a:rPr lang="zh-CN" altLang="zh-CN">
                <a:solidFill>
                  <a:srgbClr val="800000"/>
                </a:solidFill>
                <a:effectLst>
                  <a:outerShdw blurRad="38100" dist="38100" dir="2700000" algn="tl">
                    <a:srgbClr val="000000"/>
                  </a:outerShdw>
                </a:effectLst>
                <a:latin typeface="Arial" charset="0"/>
                <a:ea typeface="黑体" pitchFamily="2" charset="-122"/>
              </a:rPr>
              <a:t>外部函数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15043" name="Rectangle 3"/>
          <p:cNvSpPr>
            <a:spLocks noGrp="1" noChangeArrowheads="1"/>
          </p:cNvSpPr>
          <p:nvPr>
            <p:ph type="body" idx="1"/>
          </p:nvPr>
        </p:nvSpPr>
        <p:spPr>
          <a:xfrm>
            <a:off x="785813" y="1714500"/>
            <a:ext cx="7572375" cy="4429125"/>
          </a:xfrm>
        </p:spPr>
        <p:txBody>
          <a:bodyPr/>
          <a:lstStyle/>
          <a:p>
            <a:r>
              <a:rPr lang="zh-CN" altLang="zh-CN"/>
              <a:t>如果在定义函数时</a:t>
            </a:r>
            <a:r>
              <a:rPr lang="zh-CN" altLang="en-US"/>
              <a:t>，</a:t>
            </a:r>
            <a:r>
              <a:rPr lang="zh-CN" altLang="zh-CN"/>
              <a:t>在函数首部的最左端加关键字</a:t>
            </a:r>
            <a:r>
              <a:rPr lang="en-US" altLang="zh-CN"/>
              <a:t>extern</a:t>
            </a:r>
            <a:r>
              <a:rPr lang="zh-CN" altLang="en-US"/>
              <a:t>，</a:t>
            </a:r>
            <a:r>
              <a:rPr lang="zh-CN" altLang="zh-CN"/>
              <a:t>则此函数是</a:t>
            </a:r>
            <a:r>
              <a:rPr lang="zh-CN" altLang="zh-CN">
                <a:solidFill>
                  <a:srgbClr val="C00000"/>
                </a:solidFill>
              </a:rPr>
              <a:t>外部函数</a:t>
            </a:r>
            <a:r>
              <a:rPr lang="zh-CN" altLang="zh-CN"/>
              <a:t>，可供其他文件调用。</a:t>
            </a:r>
          </a:p>
          <a:p>
            <a:r>
              <a:rPr lang="zh-CN" altLang="zh-CN"/>
              <a:t>如函数首部可以为</a:t>
            </a:r>
          </a:p>
          <a:p>
            <a:pPr>
              <a:buFont typeface="Wingdings" pitchFamily="2" charset="2"/>
              <a:buNone/>
            </a:pPr>
            <a:r>
              <a:rPr lang="en-US" altLang="zh-CN"/>
              <a:t>    extern int fun (int a, int b)</a:t>
            </a:r>
          </a:p>
          <a:p>
            <a:r>
              <a:rPr lang="zh-CN" altLang="zh-CN"/>
              <a:t>如果在定义函数时省略</a:t>
            </a:r>
            <a:r>
              <a:rPr lang="en-US" altLang="zh-CN"/>
              <a:t>extern</a:t>
            </a:r>
            <a:r>
              <a:rPr lang="zh-CN" altLang="en-US"/>
              <a:t>，</a:t>
            </a:r>
            <a:r>
              <a:rPr lang="zh-CN" altLang="zh-CN"/>
              <a:t>则默认为外部函数</a:t>
            </a:r>
            <a:endParaRPr lang="en-US" altLang="zh-CN"/>
          </a:p>
        </p:txBody>
      </p:sp>
      <p:pic>
        <p:nvPicPr>
          <p:cNvPr id="22630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7" dur="500"/>
                                        <p:tgtEl>
                                          <p:spTgt spid="2150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0" dur="500"/>
                                        <p:tgtEl>
                                          <p:spTgt spid="2150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15" dur="5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313" y="1000125"/>
            <a:ext cx="8715375" cy="5357813"/>
          </a:xfrm>
        </p:spPr>
        <p:txBody>
          <a:bodyPr/>
          <a:lstStyle/>
          <a:p>
            <a:pPr>
              <a:buFont typeface="Wingdings" pitchFamily="2" charset="2"/>
              <a:buNone/>
            </a:pPr>
            <a:r>
              <a:rPr lang="en-US" altLang="zh-CN"/>
              <a:t>  </a:t>
            </a:r>
            <a:r>
              <a:rPr lang="zh-CN" altLang="zh-CN"/>
              <a:t>例</a:t>
            </a:r>
            <a:r>
              <a:rPr lang="en-US" altLang="zh-CN"/>
              <a:t>7.20 </a:t>
            </a:r>
            <a:r>
              <a:rPr lang="zh-CN" altLang="zh-CN"/>
              <a:t>有一个字符串</a:t>
            </a:r>
            <a:r>
              <a:rPr lang="zh-CN" altLang="en-US"/>
              <a:t>，</a:t>
            </a:r>
            <a:r>
              <a:rPr lang="zh-CN" altLang="zh-CN"/>
              <a:t>内有若干个字符</a:t>
            </a:r>
            <a:r>
              <a:rPr lang="zh-CN" altLang="en-US"/>
              <a:t>，</a:t>
            </a:r>
            <a:r>
              <a:rPr lang="zh-CN" altLang="zh-CN"/>
              <a:t>今输入一个字符</a:t>
            </a:r>
            <a:r>
              <a:rPr lang="zh-CN" altLang="en-US"/>
              <a:t>，</a:t>
            </a:r>
            <a:r>
              <a:rPr lang="zh-CN" altLang="zh-CN"/>
              <a:t>要求程序将字符串中该字符删去。用外部函数实现。</a:t>
            </a:r>
            <a:endParaRPr lang="en-US" altLang="zh-CN"/>
          </a:p>
          <a:p>
            <a:r>
              <a:rPr lang="zh-CN" altLang="zh-CN"/>
              <a:t>解题思路：</a:t>
            </a:r>
            <a:endParaRPr lang="en-US" altLang="zh-CN"/>
          </a:p>
          <a:p>
            <a:pPr lvl="1"/>
            <a:r>
              <a:rPr lang="zh-CN" altLang="zh-CN"/>
              <a:t>分别定义</a:t>
            </a:r>
            <a:r>
              <a:rPr lang="en-US" altLang="zh-CN"/>
              <a:t>3</a:t>
            </a:r>
            <a:r>
              <a:rPr lang="zh-CN" altLang="zh-CN"/>
              <a:t>个函数用来输入字符串、删除字符、输出字符串</a:t>
            </a:r>
            <a:endParaRPr lang="en-US" altLang="zh-CN"/>
          </a:p>
          <a:p>
            <a:pPr lvl="1"/>
            <a:r>
              <a:rPr lang="zh-CN" altLang="zh-CN"/>
              <a:t>按题目要求把以上</a:t>
            </a:r>
            <a:r>
              <a:rPr lang="en-US" altLang="zh-CN"/>
              <a:t>3</a:t>
            </a:r>
            <a:r>
              <a:rPr lang="zh-CN" altLang="zh-CN"/>
              <a:t>个函数分别放在</a:t>
            </a:r>
            <a:r>
              <a:rPr lang="en-US" altLang="zh-CN"/>
              <a:t>3</a:t>
            </a:r>
            <a:r>
              <a:rPr lang="zh-CN" altLang="zh-CN"/>
              <a:t>个文件中</a:t>
            </a:r>
            <a:r>
              <a:rPr lang="zh-CN" altLang="en-US"/>
              <a:t>，</a:t>
            </a:r>
            <a:r>
              <a:rPr lang="en-US" altLang="zh-CN"/>
              <a:t>main</a:t>
            </a:r>
            <a:r>
              <a:rPr lang="zh-CN" altLang="zh-CN"/>
              <a:t>函数在另一文件中，</a:t>
            </a:r>
            <a:r>
              <a:rPr lang="en-US" altLang="zh-CN"/>
              <a:t>main</a:t>
            </a:r>
            <a:r>
              <a:rPr lang="zh-CN" altLang="zh-CN"/>
              <a:t>函数调用以上</a:t>
            </a:r>
            <a:r>
              <a:rPr lang="en-US" altLang="zh-CN"/>
              <a:t>3</a:t>
            </a:r>
            <a:r>
              <a:rPr lang="zh-CN" altLang="zh-CN"/>
              <a:t>个函数，实现题目的要求</a:t>
            </a:r>
            <a:endParaRPr lang="zh-CN" altLang="en-US"/>
          </a:p>
        </p:txBody>
      </p:sp>
      <p:pic>
        <p:nvPicPr>
          <p:cNvPr id="227331"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8354" name="内容占位符 2"/>
          <p:cNvSpPr>
            <a:spLocks noGrp="1"/>
          </p:cNvSpPr>
          <p:nvPr>
            <p:ph idx="1"/>
          </p:nvPr>
        </p:nvSpPr>
        <p:spPr>
          <a:xfrm>
            <a:off x="785813" y="1000125"/>
            <a:ext cx="3817937" cy="800100"/>
          </a:xfrm>
        </p:spPr>
        <p:txBody>
          <a:bodyPr/>
          <a:lstStyle/>
          <a:p>
            <a:pPr>
              <a:buFont typeface="Wingdings" pitchFamily="2" charset="2"/>
              <a:buNone/>
            </a:pPr>
            <a:r>
              <a:rPr lang="zh-CN" altLang="en-US"/>
              <a:t>删除空格的思路</a:t>
            </a:r>
          </a:p>
        </p:txBody>
      </p:sp>
      <p:graphicFrame>
        <p:nvGraphicFramePr>
          <p:cNvPr id="4" name="表格 3"/>
          <p:cNvGraphicFramePr>
            <a:graphicFrameLocks noGrp="1"/>
          </p:cNvGraphicFramePr>
          <p:nvPr/>
        </p:nvGraphicFramePr>
        <p:xfrm>
          <a:off x="928688" y="3000375"/>
          <a:ext cx="7643811" cy="571500"/>
        </p:xfrm>
        <a:graphic>
          <a:graphicData uri="http://schemas.openxmlformats.org/drawingml/2006/table">
            <a:tbl>
              <a:tblPr firstRow="1" bandRow="1">
                <a:tableStyleId>{5C22544A-7EE6-4342-B048-85BDC9FD1C3A}</a:tableStyleId>
              </a:tblPr>
              <a:tblGrid>
                <a:gridCol w="428621">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00062">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0062">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00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1928819">
                  <a:extLst>
                    <a:ext uri="{9D8B030D-6E8A-4147-A177-3AD203B41FA5}">
                      <a16:colId xmlns:a16="http://schemas.microsoft.com/office/drawing/2014/main" val="20011"/>
                    </a:ext>
                  </a:extLst>
                </a:gridCol>
              </a:tblGrid>
              <a:tr h="571500">
                <a:tc>
                  <a:txBody>
                    <a:bodyPr/>
                    <a:lstStyle/>
                    <a:p>
                      <a:pPr algn="ctr"/>
                      <a:r>
                        <a:rPr lang="en-US" altLang="zh-CN" sz="2800"/>
                        <a:t>I</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a</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m</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h</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a</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p</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p</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y</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\0</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928688" y="4643438"/>
          <a:ext cx="7643811" cy="571500"/>
        </p:xfrm>
        <a:graphic>
          <a:graphicData uri="http://schemas.openxmlformats.org/drawingml/2006/table">
            <a:tbl>
              <a:tblPr firstRow="1" bandRow="1">
                <a:tableStyleId>{5C22544A-7EE6-4342-B048-85BDC9FD1C3A}</a:tableStyleId>
              </a:tblPr>
              <a:tblGrid>
                <a:gridCol w="428621">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00062">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0062">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00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1928819">
                  <a:extLst>
                    <a:ext uri="{9D8B030D-6E8A-4147-A177-3AD203B41FA5}">
                      <a16:colId xmlns:a16="http://schemas.microsoft.com/office/drawing/2014/main" val="20011"/>
                    </a:ext>
                  </a:extLst>
                </a:gridCol>
              </a:tblGrid>
              <a:tr h="571500">
                <a:tc>
                  <a:txBody>
                    <a:bodyPr/>
                    <a:lstStyle/>
                    <a:p>
                      <a:pPr algn="ctr"/>
                      <a:r>
                        <a:rPr lang="en-US" altLang="zh-CN" sz="2800"/>
                        <a:t>I</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a</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m</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h</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a</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p</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p</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y</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\0</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a:t>……</a:t>
                      </a:r>
                      <a:endParaRPr lang="zh-CN" altLang="en-US" sz="280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圆角矩形标注 5"/>
          <p:cNvSpPr>
            <a:spLocks noChangeArrowheads="1"/>
          </p:cNvSpPr>
          <p:nvPr/>
        </p:nvSpPr>
        <p:spPr bwMode="auto">
          <a:xfrm>
            <a:off x="1285875"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非空</a:t>
            </a:r>
          </a:p>
        </p:txBody>
      </p:sp>
      <p:sp>
        <p:nvSpPr>
          <p:cNvPr id="8" name="右箭头 7"/>
          <p:cNvSpPr>
            <a:spLocks noChangeArrowheads="1"/>
          </p:cNvSpPr>
          <p:nvPr/>
        </p:nvSpPr>
        <p:spPr bwMode="auto">
          <a:xfrm rot="5400000">
            <a:off x="607219" y="3893344"/>
            <a:ext cx="1071563"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 name="TextBox 8"/>
          <p:cNvSpPr txBox="1"/>
          <p:nvPr/>
        </p:nvSpPr>
        <p:spPr>
          <a:xfrm>
            <a:off x="857250" y="4643438"/>
            <a:ext cx="571500" cy="523875"/>
          </a:xfrm>
          <a:prstGeom prst="rect">
            <a:avLst/>
          </a:prstGeom>
          <a:noFill/>
        </p:spPr>
        <p:txBody>
          <a:bodyPr>
            <a:spAutoFit/>
          </a:bodyPr>
          <a:lstStyle/>
          <a:p>
            <a:pPr algn="ctr">
              <a:defRPr/>
            </a:pPr>
            <a:r>
              <a:rPr lang="en-US" altLang="zh-CN" sz="2800" b="1">
                <a:solidFill>
                  <a:srgbClr val="0000CC"/>
                </a:solidFill>
                <a:latin typeface="+mn-lt"/>
                <a:ea typeface="+mn-ea"/>
              </a:rPr>
              <a:t>I</a:t>
            </a:r>
            <a:endParaRPr lang="zh-CN" altLang="en-US" sz="2800" b="1">
              <a:solidFill>
                <a:srgbClr val="0000CC"/>
              </a:solidFill>
              <a:latin typeface="+mn-lt"/>
              <a:ea typeface="+mn-ea"/>
            </a:endParaRPr>
          </a:p>
        </p:txBody>
      </p:sp>
      <p:sp>
        <p:nvSpPr>
          <p:cNvPr id="10" name="圆角矩形标注 9"/>
          <p:cNvSpPr>
            <a:spLocks noChangeArrowheads="1"/>
          </p:cNvSpPr>
          <p:nvPr/>
        </p:nvSpPr>
        <p:spPr bwMode="auto">
          <a:xfrm>
            <a:off x="1643063" y="19034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空</a:t>
            </a:r>
          </a:p>
        </p:txBody>
      </p:sp>
      <p:sp>
        <p:nvSpPr>
          <p:cNvPr id="11" name="圆角矩形标注 10"/>
          <p:cNvSpPr>
            <a:spLocks noChangeArrowheads="1"/>
          </p:cNvSpPr>
          <p:nvPr/>
        </p:nvSpPr>
        <p:spPr bwMode="auto">
          <a:xfrm>
            <a:off x="2143125"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非空</a:t>
            </a:r>
          </a:p>
        </p:txBody>
      </p:sp>
      <p:sp>
        <p:nvSpPr>
          <p:cNvPr id="12" name="右箭头 11"/>
          <p:cNvSpPr>
            <a:spLocks noChangeArrowheads="1"/>
          </p:cNvSpPr>
          <p:nvPr/>
        </p:nvSpPr>
        <p:spPr bwMode="auto">
          <a:xfrm rot="7377800">
            <a:off x="1364457" y="3923506"/>
            <a:ext cx="1071562"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3" name="TextBox 12"/>
          <p:cNvSpPr txBox="1"/>
          <p:nvPr/>
        </p:nvSpPr>
        <p:spPr>
          <a:xfrm>
            <a:off x="1285875" y="4643438"/>
            <a:ext cx="571500" cy="523875"/>
          </a:xfrm>
          <a:prstGeom prst="rect">
            <a:avLst/>
          </a:prstGeom>
          <a:noFill/>
        </p:spPr>
        <p:txBody>
          <a:bodyPr>
            <a:spAutoFit/>
          </a:bodyPr>
          <a:lstStyle/>
          <a:p>
            <a:pPr algn="ctr">
              <a:defRPr/>
            </a:pPr>
            <a:r>
              <a:rPr lang="en-US" altLang="zh-CN" sz="2800" b="1">
                <a:solidFill>
                  <a:srgbClr val="0000CC"/>
                </a:solidFill>
                <a:latin typeface="+mn-lt"/>
                <a:ea typeface="+mn-ea"/>
              </a:rPr>
              <a:t>a</a:t>
            </a:r>
            <a:endParaRPr lang="zh-CN" altLang="en-US" sz="2800" b="1">
              <a:solidFill>
                <a:srgbClr val="0000CC"/>
              </a:solidFill>
              <a:latin typeface="+mn-lt"/>
              <a:ea typeface="+mn-ea"/>
            </a:endParaRPr>
          </a:p>
        </p:txBody>
      </p:sp>
      <p:sp>
        <p:nvSpPr>
          <p:cNvPr id="14" name="圆角矩形标注 13"/>
          <p:cNvSpPr>
            <a:spLocks noChangeArrowheads="1"/>
          </p:cNvSpPr>
          <p:nvPr/>
        </p:nvSpPr>
        <p:spPr bwMode="auto">
          <a:xfrm>
            <a:off x="26431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非空</a:t>
            </a:r>
          </a:p>
        </p:txBody>
      </p:sp>
      <p:sp>
        <p:nvSpPr>
          <p:cNvPr id="15" name="右箭头 14"/>
          <p:cNvSpPr>
            <a:spLocks noChangeArrowheads="1"/>
          </p:cNvSpPr>
          <p:nvPr/>
        </p:nvSpPr>
        <p:spPr bwMode="auto">
          <a:xfrm rot="7377800">
            <a:off x="1864520" y="3923506"/>
            <a:ext cx="1071562"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6" name="TextBox 15"/>
          <p:cNvSpPr txBox="1"/>
          <p:nvPr/>
        </p:nvSpPr>
        <p:spPr>
          <a:xfrm>
            <a:off x="1857375" y="4643438"/>
            <a:ext cx="571500" cy="523875"/>
          </a:xfrm>
          <a:prstGeom prst="rect">
            <a:avLst/>
          </a:prstGeom>
          <a:noFill/>
        </p:spPr>
        <p:txBody>
          <a:bodyPr>
            <a:spAutoFit/>
          </a:bodyPr>
          <a:lstStyle/>
          <a:p>
            <a:pPr algn="ctr">
              <a:defRPr/>
            </a:pPr>
            <a:r>
              <a:rPr lang="en-US" altLang="zh-CN" sz="2800" b="1">
                <a:solidFill>
                  <a:srgbClr val="0000CC"/>
                </a:solidFill>
                <a:latin typeface="+mn-lt"/>
                <a:ea typeface="+mn-ea"/>
              </a:rPr>
              <a:t>m</a:t>
            </a:r>
            <a:endParaRPr lang="zh-CN" altLang="en-US" sz="2800" b="1">
              <a:solidFill>
                <a:srgbClr val="0000CC"/>
              </a:solidFill>
              <a:latin typeface="+mn-lt"/>
              <a:ea typeface="+mn-ea"/>
            </a:endParaRPr>
          </a:p>
        </p:txBody>
      </p:sp>
      <p:sp>
        <p:nvSpPr>
          <p:cNvPr id="17" name="圆角矩形标注 16"/>
          <p:cNvSpPr>
            <a:spLocks noChangeArrowheads="1"/>
          </p:cNvSpPr>
          <p:nvPr/>
        </p:nvSpPr>
        <p:spPr bwMode="auto">
          <a:xfrm>
            <a:off x="32146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空</a:t>
            </a:r>
          </a:p>
        </p:txBody>
      </p:sp>
      <p:sp>
        <p:nvSpPr>
          <p:cNvPr id="18" name="圆角矩形标注 17"/>
          <p:cNvSpPr>
            <a:spLocks noChangeArrowheads="1"/>
          </p:cNvSpPr>
          <p:nvPr/>
        </p:nvSpPr>
        <p:spPr bwMode="auto">
          <a:xfrm>
            <a:off x="37861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非空</a:t>
            </a:r>
          </a:p>
        </p:txBody>
      </p:sp>
      <p:sp>
        <p:nvSpPr>
          <p:cNvPr id="19" name="右箭头 18"/>
          <p:cNvSpPr>
            <a:spLocks noChangeArrowheads="1"/>
          </p:cNvSpPr>
          <p:nvPr/>
        </p:nvSpPr>
        <p:spPr bwMode="auto">
          <a:xfrm rot="7920448">
            <a:off x="2595563" y="3940175"/>
            <a:ext cx="1257300" cy="428625"/>
          </a:xfrm>
          <a:prstGeom prst="rightArrow">
            <a:avLst>
              <a:gd name="adj1" fmla="val 50000"/>
              <a:gd name="adj2" fmla="val 49948"/>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0" name="TextBox 19"/>
          <p:cNvSpPr txBox="1"/>
          <p:nvPr/>
        </p:nvSpPr>
        <p:spPr>
          <a:xfrm>
            <a:off x="2357438" y="4643438"/>
            <a:ext cx="571500" cy="523875"/>
          </a:xfrm>
          <a:prstGeom prst="rect">
            <a:avLst/>
          </a:prstGeom>
          <a:noFill/>
        </p:spPr>
        <p:txBody>
          <a:bodyPr>
            <a:spAutoFit/>
          </a:bodyPr>
          <a:lstStyle/>
          <a:p>
            <a:pPr algn="ctr">
              <a:defRPr/>
            </a:pPr>
            <a:r>
              <a:rPr lang="en-US" altLang="zh-CN" sz="2800" b="1">
                <a:solidFill>
                  <a:srgbClr val="0000CC"/>
                </a:solidFill>
                <a:latin typeface="+mn-lt"/>
                <a:ea typeface="+mn-ea"/>
              </a:rPr>
              <a:t>h</a:t>
            </a:r>
            <a:endParaRPr lang="zh-CN" altLang="en-US" sz="2800" b="1">
              <a:solidFill>
                <a:srgbClr val="0000CC"/>
              </a:solidFill>
              <a:latin typeface="+mn-lt"/>
              <a:ea typeface="+mn-ea"/>
            </a:endParaRPr>
          </a:p>
        </p:txBody>
      </p:sp>
      <p:sp>
        <p:nvSpPr>
          <p:cNvPr id="21" name="圆角矩形标注 20"/>
          <p:cNvSpPr>
            <a:spLocks noChangeArrowheads="1"/>
          </p:cNvSpPr>
          <p:nvPr/>
        </p:nvSpPr>
        <p:spPr bwMode="auto">
          <a:xfrm>
            <a:off x="4214813"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非空</a:t>
            </a:r>
          </a:p>
        </p:txBody>
      </p:sp>
      <p:sp>
        <p:nvSpPr>
          <p:cNvPr id="22" name="右箭头 21"/>
          <p:cNvSpPr>
            <a:spLocks noChangeArrowheads="1"/>
          </p:cNvSpPr>
          <p:nvPr/>
        </p:nvSpPr>
        <p:spPr bwMode="auto">
          <a:xfrm rot="7920448">
            <a:off x="3166269"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3" name="TextBox 22"/>
          <p:cNvSpPr txBox="1"/>
          <p:nvPr/>
        </p:nvSpPr>
        <p:spPr>
          <a:xfrm>
            <a:off x="2916238" y="4643438"/>
            <a:ext cx="571500" cy="523875"/>
          </a:xfrm>
          <a:prstGeom prst="rect">
            <a:avLst/>
          </a:prstGeom>
          <a:noFill/>
        </p:spPr>
        <p:txBody>
          <a:bodyPr>
            <a:spAutoFit/>
          </a:bodyPr>
          <a:lstStyle/>
          <a:p>
            <a:pPr algn="ctr">
              <a:defRPr/>
            </a:pPr>
            <a:r>
              <a:rPr lang="en-US" altLang="zh-CN" sz="2800" b="1">
                <a:solidFill>
                  <a:srgbClr val="0000CC"/>
                </a:solidFill>
                <a:latin typeface="+mn-lt"/>
                <a:ea typeface="+mn-ea"/>
              </a:rPr>
              <a:t>a</a:t>
            </a:r>
            <a:endParaRPr lang="zh-CN" altLang="en-US" sz="2800" b="1">
              <a:solidFill>
                <a:srgbClr val="0000CC"/>
              </a:solidFill>
              <a:latin typeface="+mn-lt"/>
              <a:ea typeface="+mn-ea"/>
            </a:endParaRPr>
          </a:p>
        </p:txBody>
      </p:sp>
      <p:sp>
        <p:nvSpPr>
          <p:cNvPr id="24" name="圆角矩形标注 23"/>
          <p:cNvSpPr>
            <a:spLocks noChangeArrowheads="1"/>
          </p:cNvSpPr>
          <p:nvPr/>
        </p:nvSpPr>
        <p:spPr bwMode="auto">
          <a:xfrm>
            <a:off x="4714875"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非空</a:t>
            </a:r>
          </a:p>
        </p:txBody>
      </p:sp>
      <p:sp>
        <p:nvSpPr>
          <p:cNvPr id="25" name="右箭头 24"/>
          <p:cNvSpPr>
            <a:spLocks noChangeArrowheads="1"/>
          </p:cNvSpPr>
          <p:nvPr/>
        </p:nvSpPr>
        <p:spPr bwMode="auto">
          <a:xfrm rot="7920448">
            <a:off x="3594894"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 name="TextBox 25"/>
          <p:cNvSpPr txBox="1"/>
          <p:nvPr/>
        </p:nvSpPr>
        <p:spPr>
          <a:xfrm>
            <a:off x="3357563" y="4643438"/>
            <a:ext cx="571500" cy="523875"/>
          </a:xfrm>
          <a:prstGeom prst="rect">
            <a:avLst/>
          </a:prstGeom>
          <a:noFill/>
        </p:spPr>
        <p:txBody>
          <a:bodyPr>
            <a:spAutoFit/>
          </a:bodyPr>
          <a:lstStyle/>
          <a:p>
            <a:pPr algn="ctr">
              <a:defRPr/>
            </a:pPr>
            <a:r>
              <a:rPr lang="en-US" altLang="zh-CN" sz="2800" b="1">
                <a:solidFill>
                  <a:srgbClr val="0000CC"/>
                </a:solidFill>
                <a:latin typeface="+mn-lt"/>
                <a:ea typeface="+mn-ea"/>
              </a:rPr>
              <a:t>p</a:t>
            </a:r>
            <a:endParaRPr lang="zh-CN" altLang="en-US" sz="2800" b="1">
              <a:solidFill>
                <a:srgbClr val="0000CC"/>
              </a:solidFill>
              <a:latin typeface="+mn-lt"/>
              <a:ea typeface="+mn-ea"/>
            </a:endParaRPr>
          </a:p>
        </p:txBody>
      </p:sp>
      <p:sp>
        <p:nvSpPr>
          <p:cNvPr id="27" name="圆角矩形标注 26"/>
          <p:cNvSpPr>
            <a:spLocks noChangeArrowheads="1"/>
          </p:cNvSpPr>
          <p:nvPr/>
        </p:nvSpPr>
        <p:spPr bwMode="auto">
          <a:xfrm>
            <a:off x="5214938"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非空</a:t>
            </a:r>
          </a:p>
        </p:txBody>
      </p:sp>
      <p:sp>
        <p:nvSpPr>
          <p:cNvPr id="28" name="右箭头 27"/>
          <p:cNvSpPr>
            <a:spLocks noChangeArrowheads="1"/>
          </p:cNvSpPr>
          <p:nvPr/>
        </p:nvSpPr>
        <p:spPr bwMode="auto">
          <a:xfrm rot="7920448">
            <a:off x="4094957"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9" name="TextBox 28"/>
          <p:cNvSpPr txBox="1"/>
          <p:nvPr/>
        </p:nvSpPr>
        <p:spPr>
          <a:xfrm>
            <a:off x="3929063" y="4643438"/>
            <a:ext cx="571500" cy="523875"/>
          </a:xfrm>
          <a:prstGeom prst="rect">
            <a:avLst/>
          </a:prstGeom>
          <a:noFill/>
        </p:spPr>
        <p:txBody>
          <a:bodyPr>
            <a:spAutoFit/>
          </a:bodyPr>
          <a:lstStyle/>
          <a:p>
            <a:pPr algn="ctr">
              <a:defRPr/>
            </a:pPr>
            <a:r>
              <a:rPr lang="en-US" altLang="zh-CN" sz="2800" b="1">
                <a:solidFill>
                  <a:srgbClr val="0000CC"/>
                </a:solidFill>
                <a:latin typeface="+mn-lt"/>
                <a:ea typeface="+mn-ea"/>
              </a:rPr>
              <a:t>p</a:t>
            </a:r>
            <a:endParaRPr lang="zh-CN" altLang="en-US" sz="2800" b="1">
              <a:solidFill>
                <a:srgbClr val="0000CC"/>
              </a:solidFill>
              <a:latin typeface="+mn-lt"/>
              <a:ea typeface="+mn-ea"/>
            </a:endParaRPr>
          </a:p>
        </p:txBody>
      </p:sp>
      <p:sp>
        <p:nvSpPr>
          <p:cNvPr id="30" name="圆角矩形标注 29"/>
          <p:cNvSpPr>
            <a:spLocks noChangeArrowheads="1"/>
          </p:cNvSpPr>
          <p:nvPr/>
        </p:nvSpPr>
        <p:spPr bwMode="auto">
          <a:xfrm>
            <a:off x="5715000"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非空</a:t>
            </a:r>
          </a:p>
        </p:txBody>
      </p:sp>
      <p:sp>
        <p:nvSpPr>
          <p:cNvPr id="31" name="右箭头 30"/>
          <p:cNvSpPr>
            <a:spLocks noChangeArrowheads="1"/>
          </p:cNvSpPr>
          <p:nvPr/>
        </p:nvSpPr>
        <p:spPr bwMode="auto">
          <a:xfrm rot="7920448">
            <a:off x="4595019"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2" name="TextBox 31"/>
          <p:cNvSpPr txBox="1"/>
          <p:nvPr/>
        </p:nvSpPr>
        <p:spPr>
          <a:xfrm>
            <a:off x="4429125" y="4643438"/>
            <a:ext cx="571500" cy="523875"/>
          </a:xfrm>
          <a:prstGeom prst="rect">
            <a:avLst/>
          </a:prstGeom>
          <a:noFill/>
        </p:spPr>
        <p:txBody>
          <a:bodyPr>
            <a:spAutoFit/>
          </a:bodyPr>
          <a:lstStyle/>
          <a:p>
            <a:pPr algn="ctr">
              <a:defRPr/>
            </a:pPr>
            <a:r>
              <a:rPr lang="en-US" altLang="zh-CN" sz="2800" b="1">
                <a:solidFill>
                  <a:srgbClr val="0000CC"/>
                </a:solidFill>
                <a:latin typeface="+mn-lt"/>
                <a:ea typeface="+mn-ea"/>
              </a:rPr>
              <a:t>y</a:t>
            </a:r>
            <a:endParaRPr lang="zh-CN" altLang="en-US" sz="2800" b="1">
              <a:solidFill>
                <a:srgbClr val="0000CC"/>
              </a:solidFill>
              <a:latin typeface="+mn-lt"/>
              <a:ea typeface="+mn-ea"/>
            </a:endParaRPr>
          </a:p>
        </p:txBody>
      </p:sp>
      <p:sp>
        <p:nvSpPr>
          <p:cNvPr id="33" name="圆角矩形标注 32"/>
          <p:cNvSpPr>
            <a:spLocks noChangeArrowheads="1"/>
          </p:cNvSpPr>
          <p:nvPr/>
        </p:nvSpPr>
        <p:spPr bwMode="auto">
          <a:xfrm>
            <a:off x="6286500"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结束</a:t>
            </a:r>
          </a:p>
        </p:txBody>
      </p:sp>
      <p:sp>
        <p:nvSpPr>
          <p:cNvPr id="34" name="右箭头 33"/>
          <p:cNvSpPr>
            <a:spLocks noChangeArrowheads="1"/>
          </p:cNvSpPr>
          <p:nvPr/>
        </p:nvSpPr>
        <p:spPr bwMode="auto">
          <a:xfrm rot="-5400000">
            <a:off x="4857751" y="5357812"/>
            <a:ext cx="571500"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5" name="TextBox 34"/>
          <p:cNvSpPr txBox="1"/>
          <p:nvPr/>
        </p:nvSpPr>
        <p:spPr>
          <a:xfrm>
            <a:off x="4857750" y="5929313"/>
            <a:ext cx="785813" cy="523875"/>
          </a:xfrm>
          <a:prstGeom prst="rect">
            <a:avLst/>
          </a:prstGeom>
          <a:noFill/>
        </p:spPr>
        <p:txBody>
          <a:bodyPr>
            <a:spAutoFit/>
          </a:bodyPr>
          <a:lstStyle/>
          <a:p>
            <a:pPr algn="ctr">
              <a:defRPr/>
            </a:pPr>
            <a:r>
              <a:rPr lang="en-US" altLang="zh-CN" sz="2800" b="1">
                <a:solidFill>
                  <a:srgbClr val="0000CC"/>
                </a:solidFill>
                <a:latin typeface="+mn-lt"/>
                <a:ea typeface="+mn-ea"/>
              </a:rPr>
              <a:t>\0</a:t>
            </a:r>
            <a:endParaRPr lang="zh-CN" altLang="en-US" sz="2800" b="1">
              <a:solidFill>
                <a:srgbClr val="0000CC"/>
              </a:solidFill>
              <a:latin typeface="+mn-lt"/>
              <a:ea typeface="+mn-ea"/>
            </a:endParaRPr>
          </a:p>
        </p:txBody>
      </p:sp>
      <p:sp>
        <p:nvSpPr>
          <p:cNvPr id="36" name="TextBox 35"/>
          <p:cNvSpPr txBox="1"/>
          <p:nvPr/>
        </p:nvSpPr>
        <p:spPr>
          <a:xfrm>
            <a:off x="4786313" y="4668838"/>
            <a:ext cx="785812" cy="522287"/>
          </a:xfrm>
          <a:prstGeom prst="rect">
            <a:avLst/>
          </a:prstGeom>
          <a:noFill/>
        </p:spPr>
        <p:txBody>
          <a:bodyPr>
            <a:spAutoFit/>
          </a:bodyPr>
          <a:lstStyle/>
          <a:p>
            <a:pPr algn="ctr">
              <a:defRPr/>
            </a:pPr>
            <a:r>
              <a:rPr lang="en-US" altLang="zh-CN" sz="2800" b="1">
                <a:solidFill>
                  <a:srgbClr val="0000CC"/>
                </a:solidFill>
                <a:latin typeface="+mn-lt"/>
                <a:ea typeface="+mn-ea"/>
              </a:rPr>
              <a:t>\0</a:t>
            </a:r>
            <a:endParaRPr lang="zh-CN" altLang="en-US" sz="2800" b="1">
              <a:solidFill>
                <a:srgbClr val="0000CC"/>
              </a:solidFill>
              <a:latin typeface="+mn-lt"/>
              <a:ea typeface="+mn-ea"/>
            </a:endParaRPr>
          </a:p>
        </p:txBody>
      </p:sp>
      <p:sp>
        <p:nvSpPr>
          <p:cNvPr id="37" name="TextBox 36"/>
          <p:cNvSpPr txBox="1"/>
          <p:nvPr/>
        </p:nvSpPr>
        <p:spPr>
          <a:xfrm>
            <a:off x="71438" y="2405063"/>
            <a:ext cx="1000125" cy="523875"/>
          </a:xfrm>
          <a:prstGeom prst="rect">
            <a:avLst/>
          </a:prstGeom>
          <a:noFill/>
        </p:spPr>
        <p:txBody>
          <a:bodyPr>
            <a:spAutoFit/>
          </a:bodyPr>
          <a:lstStyle/>
          <a:p>
            <a:pPr algn="ctr">
              <a:defRPr/>
            </a:pPr>
            <a:r>
              <a:rPr lang="en-US" altLang="zh-CN" sz="2800" b="1" err="1">
                <a:solidFill>
                  <a:srgbClr val="9D138D"/>
                </a:solidFill>
                <a:latin typeface="+mn-lt"/>
                <a:ea typeface="+mn-ea"/>
              </a:rPr>
              <a:t>i</a:t>
            </a:r>
            <a:r>
              <a:rPr lang="en-US" altLang="zh-CN" sz="2800" b="1">
                <a:solidFill>
                  <a:srgbClr val="9D138D"/>
                </a:solidFill>
                <a:latin typeface="+mn-lt"/>
                <a:ea typeface="+mn-ea"/>
              </a:rPr>
              <a:t>=0</a:t>
            </a:r>
            <a:endParaRPr lang="zh-CN" altLang="en-US" sz="2800" b="1">
              <a:solidFill>
                <a:srgbClr val="9D138D"/>
              </a:solidFill>
              <a:latin typeface="+mn-lt"/>
              <a:ea typeface="+mn-ea"/>
            </a:endParaRPr>
          </a:p>
        </p:txBody>
      </p:sp>
      <p:sp>
        <p:nvSpPr>
          <p:cNvPr id="38" name="TextBox 37"/>
          <p:cNvSpPr txBox="1"/>
          <p:nvPr/>
        </p:nvSpPr>
        <p:spPr>
          <a:xfrm>
            <a:off x="0" y="5357813"/>
            <a:ext cx="1143000" cy="523875"/>
          </a:xfrm>
          <a:prstGeom prst="rect">
            <a:avLst/>
          </a:prstGeom>
          <a:noFill/>
        </p:spPr>
        <p:txBody>
          <a:bodyPr>
            <a:spAutoFit/>
          </a:bodyPr>
          <a:lstStyle/>
          <a:p>
            <a:pPr algn="ctr">
              <a:defRPr/>
            </a:pPr>
            <a:r>
              <a:rPr lang="en-US" altLang="zh-CN" sz="2800" b="1">
                <a:solidFill>
                  <a:srgbClr val="9D138D"/>
                </a:solidFill>
                <a:latin typeface="+mn-lt"/>
                <a:ea typeface="+mn-ea"/>
              </a:rPr>
              <a:t>j=0</a:t>
            </a:r>
            <a:endParaRPr lang="zh-CN" altLang="en-US" sz="2800" b="1">
              <a:solidFill>
                <a:srgbClr val="9D138D"/>
              </a:solidFill>
              <a:latin typeface="+mn-lt"/>
              <a:ea typeface="+mn-ea"/>
            </a:endParaRPr>
          </a:p>
        </p:txBody>
      </p:sp>
      <p:sp>
        <p:nvSpPr>
          <p:cNvPr id="39" name="TextBox 38"/>
          <p:cNvSpPr txBox="1"/>
          <p:nvPr/>
        </p:nvSpPr>
        <p:spPr>
          <a:xfrm>
            <a:off x="571500" y="2395538"/>
            <a:ext cx="571500" cy="522287"/>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1</a:t>
            </a:r>
            <a:endParaRPr lang="zh-CN" altLang="en-US" sz="2800" b="1">
              <a:solidFill>
                <a:srgbClr val="00B050"/>
              </a:solidFill>
              <a:latin typeface="+mn-lt"/>
              <a:ea typeface="+mn-ea"/>
            </a:endParaRPr>
          </a:p>
        </p:txBody>
      </p:sp>
      <p:sp>
        <p:nvSpPr>
          <p:cNvPr id="40" name="TextBox 39"/>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1</a:t>
            </a:r>
            <a:endParaRPr lang="zh-CN" altLang="en-US" sz="2800" b="1">
              <a:solidFill>
                <a:srgbClr val="00B050"/>
              </a:solidFill>
              <a:latin typeface="+mn-lt"/>
              <a:ea typeface="+mn-ea"/>
            </a:endParaRPr>
          </a:p>
        </p:txBody>
      </p:sp>
      <p:sp>
        <p:nvSpPr>
          <p:cNvPr id="41" name="TextBox 40"/>
          <p:cNvSpPr txBox="1"/>
          <p:nvPr/>
        </p:nvSpPr>
        <p:spPr>
          <a:xfrm>
            <a:off x="630238" y="2403475"/>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2</a:t>
            </a:r>
            <a:endParaRPr lang="zh-CN" altLang="en-US" sz="2800" b="1">
              <a:solidFill>
                <a:srgbClr val="00B050"/>
              </a:solidFill>
              <a:latin typeface="+mn-lt"/>
              <a:ea typeface="+mn-ea"/>
            </a:endParaRPr>
          </a:p>
        </p:txBody>
      </p:sp>
      <p:sp>
        <p:nvSpPr>
          <p:cNvPr id="42" name="TextBox 41"/>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2</a:t>
            </a:r>
            <a:endParaRPr lang="zh-CN" altLang="en-US" sz="2800" b="1">
              <a:solidFill>
                <a:srgbClr val="00B050"/>
              </a:solidFill>
              <a:latin typeface="+mn-lt"/>
              <a:ea typeface="+mn-ea"/>
            </a:endParaRPr>
          </a:p>
        </p:txBody>
      </p:sp>
      <p:sp>
        <p:nvSpPr>
          <p:cNvPr id="43" name="TextBox 42"/>
          <p:cNvSpPr txBox="1"/>
          <p:nvPr/>
        </p:nvSpPr>
        <p:spPr>
          <a:xfrm>
            <a:off x="596900" y="2432050"/>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3</a:t>
            </a:r>
            <a:endParaRPr lang="zh-CN" altLang="en-US" sz="2800" b="1">
              <a:solidFill>
                <a:srgbClr val="00B050"/>
              </a:solidFill>
              <a:latin typeface="+mn-lt"/>
              <a:ea typeface="+mn-ea"/>
            </a:endParaRPr>
          </a:p>
        </p:txBody>
      </p:sp>
      <p:sp>
        <p:nvSpPr>
          <p:cNvPr id="44" name="TextBox 43"/>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3</a:t>
            </a:r>
            <a:endParaRPr lang="zh-CN" altLang="en-US" sz="2800" b="1">
              <a:solidFill>
                <a:srgbClr val="00B050"/>
              </a:solidFill>
              <a:latin typeface="+mn-lt"/>
              <a:ea typeface="+mn-ea"/>
            </a:endParaRPr>
          </a:p>
        </p:txBody>
      </p:sp>
      <p:sp>
        <p:nvSpPr>
          <p:cNvPr id="45" name="TextBox 44"/>
          <p:cNvSpPr txBox="1"/>
          <p:nvPr/>
        </p:nvSpPr>
        <p:spPr>
          <a:xfrm>
            <a:off x="571500" y="2408238"/>
            <a:ext cx="571500" cy="522287"/>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4</a:t>
            </a:r>
            <a:endParaRPr lang="zh-CN" altLang="en-US" sz="2800" b="1">
              <a:solidFill>
                <a:srgbClr val="00B050"/>
              </a:solidFill>
              <a:latin typeface="+mn-lt"/>
              <a:ea typeface="+mn-ea"/>
            </a:endParaRPr>
          </a:p>
        </p:txBody>
      </p:sp>
      <p:sp>
        <p:nvSpPr>
          <p:cNvPr id="46" name="TextBox 45"/>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5</a:t>
            </a:r>
            <a:endParaRPr lang="zh-CN" altLang="en-US" sz="2800" b="1">
              <a:solidFill>
                <a:srgbClr val="00B050"/>
              </a:solidFill>
              <a:latin typeface="+mn-lt"/>
              <a:ea typeface="+mn-ea"/>
            </a:endParaRPr>
          </a:p>
        </p:txBody>
      </p:sp>
      <p:sp>
        <p:nvSpPr>
          <p:cNvPr id="49" name="TextBox 48"/>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4</a:t>
            </a:r>
            <a:endParaRPr lang="zh-CN" altLang="en-US" sz="2800" b="1">
              <a:solidFill>
                <a:srgbClr val="00B050"/>
              </a:solidFill>
              <a:latin typeface="+mn-lt"/>
              <a:ea typeface="+mn-ea"/>
            </a:endParaRPr>
          </a:p>
        </p:txBody>
      </p:sp>
      <p:sp>
        <p:nvSpPr>
          <p:cNvPr id="50" name="TextBox 49"/>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6</a:t>
            </a:r>
            <a:endParaRPr lang="zh-CN" altLang="en-US" sz="2800" b="1">
              <a:solidFill>
                <a:srgbClr val="00B050"/>
              </a:solidFill>
              <a:latin typeface="+mn-lt"/>
              <a:ea typeface="+mn-ea"/>
            </a:endParaRPr>
          </a:p>
        </p:txBody>
      </p:sp>
      <p:sp>
        <p:nvSpPr>
          <p:cNvPr id="51" name="TextBox 50"/>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5</a:t>
            </a:r>
            <a:endParaRPr lang="zh-CN" altLang="en-US" sz="2800" b="1">
              <a:solidFill>
                <a:srgbClr val="00B050"/>
              </a:solidFill>
              <a:latin typeface="+mn-lt"/>
              <a:ea typeface="+mn-ea"/>
            </a:endParaRPr>
          </a:p>
        </p:txBody>
      </p:sp>
      <p:sp>
        <p:nvSpPr>
          <p:cNvPr id="52" name="TextBox 51"/>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7</a:t>
            </a:r>
            <a:endParaRPr lang="zh-CN" altLang="en-US" sz="2800" b="1">
              <a:solidFill>
                <a:srgbClr val="00B050"/>
              </a:solidFill>
              <a:latin typeface="+mn-lt"/>
              <a:ea typeface="+mn-ea"/>
            </a:endParaRPr>
          </a:p>
        </p:txBody>
      </p:sp>
      <p:sp>
        <p:nvSpPr>
          <p:cNvPr id="53" name="TextBox 52"/>
          <p:cNvSpPr txBox="1"/>
          <p:nvPr/>
        </p:nvSpPr>
        <p:spPr>
          <a:xfrm>
            <a:off x="642938" y="5357813"/>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6</a:t>
            </a:r>
            <a:endParaRPr lang="zh-CN" altLang="en-US" sz="2800" b="1">
              <a:solidFill>
                <a:srgbClr val="00B050"/>
              </a:solidFill>
              <a:latin typeface="+mn-lt"/>
              <a:ea typeface="+mn-ea"/>
            </a:endParaRPr>
          </a:p>
        </p:txBody>
      </p:sp>
      <p:sp>
        <p:nvSpPr>
          <p:cNvPr id="54" name="TextBox 53"/>
          <p:cNvSpPr txBox="1"/>
          <p:nvPr/>
        </p:nvSpPr>
        <p:spPr>
          <a:xfrm>
            <a:off x="571500" y="2428875"/>
            <a:ext cx="571500"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8</a:t>
            </a:r>
            <a:endParaRPr lang="zh-CN" altLang="en-US" sz="2800" b="1">
              <a:solidFill>
                <a:srgbClr val="00B050"/>
              </a:solidFill>
              <a:latin typeface="+mn-lt"/>
              <a:ea typeface="+mn-ea"/>
            </a:endParaRPr>
          </a:p>
        </p:txBody>
      </p:sp>
      <p:sp>
        <p:nvSpPr>
          <p:cNvPr id="55" name="TextBox 54"/>
          <p:cNvSpPr txBox="1"/>
          <p:nvPr/>
        </p:nvSpPr>
        <p:spPr>
          <a:xfrm>
            <a:off x="604838" y="5381625"/>
            <a:ext cx="571500" cy="522288"/>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7</a:t>
            </a:r>
            <a:endParaRPr lang="zh-CN" altLang="en-US" sz="2800" b="1">
              <a:solidFill>
                <a:srgbClr val="00B050"/>
              </a:solidFill>
              <a:latin typeface="+mn-lt"/>
              <a:ea typeface="+mn-ea"/>
            </a:endParaRPr>
          </a:p>
        </p:txBody>
      </p:sp>
      <p:sp>
        <p:nvSpPr>
          <p:cNvPr id="56" name="TextBox 55"/>
          <p:cNvSpPr txBox="1"/>
          <p:nvPr/>
        </p:nvSpPr>
        <p:spPr>
          <a:xfrm>
            <a:off x="533400" y="2452688"/>
            <a:ext cx="571500" cy="522287"/>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9</a:t>
            </a:r>
            <a:endParaRPr lang="zh-CN" altLang="en-US" sz="2800" b="1">
              <a:solidFill>
                <a:srgbClr val="00B050"/>
              </a:solidFill>
              <a:latin typeface="+mn-lt"/>
              <a:ea typeface="+mn-ea"/>
            </a:endParaRPr>
          </a:p>
        </p:txBody>
      </p:sp>
      <p:sp>
        <p:nvSpPr>
          <p:cNvPr id="57" name="TextBox 56"/>
          <p:cNvSpPr txBox="1"/>
          <p:nvPr/>
        </p:nvSpPr>
        <p:spPr>
          <a:xfrm>
            <a:off x="630238" y="5383213"/>
            <a:ext cx="571500" cy="522287"/>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8</a:t>
            </a:r>
            <a:endParaRPr lang="zh-CN" altLang="en-US" sz="2800" b="1">
              <a:solidFill>
                <a:srgbClr val="00B050"/>
              </a:solidFill>
              <a:latin typeface="+mn-lt"/>
              <a:ea typeface="+mn-ea"/>
            </a:endParaRPr>
          </a:p>
        </p:txBody>
      </p:sp>
      <p:sp>
        <p:nvSpPr>
          <p:cNvPr id="58" name="TextBox 57"/>
          <p:cNvSpPr txBox="1"/>
          <p:nvPr/>
        </p:nvSpPr>
        <p:spPr>
          <a:xfrm>
            <a:off x="520700" y="2428875"/>
            <a:ext cx="785813" cy="523875"/>
          </a:xfrm>
          <a:prstGeom prst="rect">
            <a:avLst/>
          </a:prstGeom>
          <a:solidFill>
            <a:schemeClr val="accent1"/>
          </a:solidFill>
        </p:spPr>
        <p:txBody>
          <a:bodyPr>
            <a:spAutoFit/>
          </a:bodyPr>
          <a:lstStyle/>
          <a:p>
            <a:pPr algn="ctr">
              <a:defRPr/>
            </a:pPr>
            <a:r>
              <a:rPr lang="en-US" altLang="zh-CN" sz="2800" b="1">
                <a:solidFill>
                  <a:srgbClr val="00B050"/>
                </a:solidFill>
                <a:latin typeface="+mn-lt"/>
                <a:ea typeface="+mn-ea"/>
              </a:rPr>
              <a:t>10</a:t>
            </a:r>
            <a:endParaRPr lang="zh-CN" altLang="en-US" sz="2800" b="1">
              <a:solidFill>
                <a:srgbClr val="00B050"/>
              </a:solidFill>
              <a:latin typeface="+mn-lt"/>
              <a:ea typeface="+mn-ea"/>
            </a:endParaRPr>
          </a:p>
        </p:txBody>
      </p:sp>
      <p:pic>
        <p:nvPicPr>
          <p:cNvPr id="228461" name="图片 5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Top)">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13" fill="hold" nodeType="afterGroup">
                            <p:stCondLst>
                              <p:cond delay="500"/>
                            </p:stCondLst>
                            <p:childTnLst>
                              <p:par>
                                <p:cTn id="14" presetID="49" presetClass="entr" presetSubtype="0" decel="100000" fill="hold" grpId="0" nodeType="afterEffect">
                                  <p:stCondLst>
                                    <p:cond delay="100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 calcmode="lin" valueType="num">
                                      <p:cBhvr>
                                        <p:cTn id="18" dur="500" fill="hold"/>
                                        <p:tgtEl>
                                          <p:spTgt spid="9"/>
                                        </p:tgtEl>
                                        <p:attrNameLst>
                                          <p:attrName>style.rotation</p:attrName>
                                        </p:attrNameLst>
                                      </p:cBhvr>
                                      <p:tavLst>
                                        <p:tav tm="0">
                                          <p:val>
                                            <p:fltVal val="360"/>
                                          </p:val>
                                        </p:tav>
                                        <p:tav tm="100000">
                                          <p:val>
                                            <p:fltVal val="0"/>
                                          </p:val>
                                        </p:tav>
                                      </p:tavLst>
                                    </p:anim>
                                    <p:animEffect transition="in" filter="fade">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 calcmode="lin" valueType="num">
                                      <p:cBhvr>
                                        <p:cTn id="26" dur="500" fill="hold"/>
                                        <p:tgtEl>
                                          <p:spTgt spid="40"/>
                                        </p:tgtEl>
                                        <p:attrNameLst>
                                          <p:attrName>style.rotation</p:attrName>
                                        </p:attrNameLst>
                                      </p:cBhvr>
                                      <p:tavLst>
                                        <p:tav tm="0">
                                          <p:val>
                                            <p:fltVal val="360"/>
                                          </p:val>
                                        </p:tav>
                                        <p:tav tm="100000">
                                          <p:val>
                                            <p:fltVal val="0"/>
                                          </p:val>
                                        </p:tav>
                                      </p:tavLst>
                                    </p:anim>
                                    <p:animEffect transition="in" filter="fade">
                                      <p:cBhvr>
                                        <p:cTn id="27" dur="500"/>
                                        <p:tgtEl>
                                          <p:spTgt spid="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9" presetClass="entr" presetSubtype="0" decel="10000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 calcmode="lin" valueType="num">
                                      <p:cBhvr>
                                        <p:cTn id="34" dur="500" fill="hold"/>
                                        <p:tgtEl>
                                          <p:spTgt spid="39"/>
                                        </p:tgtEl>
                                        <p:attrNameLst>
                                          <p:attrName>style.rotation</p:attrName>
                                        </p:attrNameLst>
                                      </p:cBhvr>
                                      <p:tavLst>
                                        <p:tav tm="0">
                                          <p:val>
                                            <p:fltVal val="360"/>
                                          </p:val>
                                        </p:tav>
                                        <p:tav tm="100000">
                                          <p:val>
                                            <p:fltVal val="0"/>
                                          </p:val>
                                        </p:tav>
                                      </p:tavLst>
                                    </p:anim>
                                    <p:animEffect transition="in" filter="fade">
                                      <p:cBhvr>
                                        <p:cTn id="35" dur="500"/>
                                        <p:tgtEl>
                                          <p:spTgt spid="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 calcmode="lin" valueType="num">
                                      <p:cBhvr>
                                        <p:cTn id="47" dur="500" fill="hold"/>
                                        <p:tgtEl>
                                          <p:spTgt spid="41"/>
                                        </p:tgtEl>
                                        <p:attrNameLst>
                                          <p:attrName>style.rotation</p:attrName>
                                        </p:attrNameLst>
                                      </p:cBhvr>
                                      <p:tavLst>
                                        <p:tav tm="0">
                                          <p:val>
                                            <p:fltVal val="360"/>
                                          </p:val>
                                        </p:tav>
                                        <p:tav tm="100000">
                                          <p:val>
                                            <p:fltVal val="0"/>
                                          </p:val>
                                        </p:tav>
                                      </p:tavLst>
                                    </p:anim>
                                    <p:animEffect transition="in" filter="fade">
                                      <p:cBhvr>
                                        <p:cTn id="48" dur="500"/>
                                        <p:tgtEl>
                                          <p:spTgt spid="41"/>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slide(fromTop)">
                                      <p:cBhvr>
                                        <p:cTn id="5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par>
                          <p:cTn id="58" fill="hold" nodeType="afterGroup">
                            <p:stCondLst>
                              <p:cond delay="500"/>
                            </p:stCondLst>
                            <p:childTnLst>
                              <p:par>
                                <p:cTn id="59" presetID="49" presetClass="entr" presetSubtype="0" decel="100000" fill="hold" grpId="0" nodeType="afterEffect">
                                  <p:stCondLst>
                                    <p:cond delay="100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 calcmode="lin" valueType="num">
                                      <p:cBhvr>
                                        <p:cTn id="63" dur="500" fill="hold"/>
                                        <p:tgtEl>
                                          <p:spTgt spid="13"/>
                                        </p:tgtEl>
                                        <p:attrNameLst>
                                          <p:attrName>style.rotation</p:attrName>
                                        </p:attrNameLst>
                                      </p:cBhvr>
                                      <p:tavLst>
                                        <p:tav tm="0">
                                          <p:val>
                                            <p:fltVal val="360"/>
                                          </p:val>
                                        </p:tav>
                                        <p:tav tm="100000">
                                          <p:val>
                                            <p:fltVal val="0"/>
                                          </p:val>
                                        </p:tav>
                                      </p:tavLst>
                                    </p:anim>
                                    <p:animEffect transition="in" filter="fade">
                                      <p:cBhvr>
                                        <p:cTn id="64" dur="500"/>
                                        <p:tgtEl>
                                          <p:spTgt spid="1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 calcmode="lin" valueType="num">
                                      <p:cBhvr>
                                        <p:cTn id="71" dur="500" fill="hold"/>
                                        <p:tgtEl>
                                          <p:spTgt spid="42"/>
                                        </p:tgtEl>
                                        <p:attrNameLst>
                                          <p:attrName>style.rotation</p:attrName>
                                        </p:attrNameLst>
                                      </p:cBhvr>
                                      <p:tavLst>
                                        <p:tav tm="0">
                                          <p:val>
                                            <p:fltVal val="360"/>
                                          </p:val>
                                        </p:tav>
                                        <p:tav tm="100000">
                                          <p:val>
                                            <p:fltVal val="0"/>
                                          </p:val>
                                        </p:tav>
                                      </p:tavLst>
                                    </p:anim>
                                    <p:animEffect transition="in" filter="fade">
                                      <p:cBhvr>
                                        <p:cTn id="72" dur="500"/>
                                        <p:tgtEl>
                                          <p:spTgt spid="4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500" fill="hold"/>
                                        <p:tgtEl>
                                          <p:spTgt spid="43"/>
                                        </p:tgtEl>
                                        <p:attrNameLst>
                                          <p:attrName>ppt_w</p:attrName>
                                        </p:attrNameLst>
                                      </p:cBhvr>
                                      <p:tavLst>
                                        <p:tav tm="0">
                                          <p:val>
                                            <p:fltVal val="0"/>
                                          </p:val>
                                        </p:tav>
                                        <p:tav tm="100000">
                                          <p:val>
                                            <p:strVal val="#ppt_w"/>
                                          </p:val>
                                        </p:tav>
                                      </p:tavLst>
                                    </p:anim>
                                    <p:anim calcmode="lin" valueType="num">
                                      <p:cBhvr>
                                        <p:cTn id="78" dur="500" fill="hold"/>
                                        <p:tgtEl>
                                          <p:spTgt spid="43"/>
                                        </p:tgtEl>
                                        <p:attrNameLst>
                                          <p:attrName>ppt_h</p:attrName>
                                        </p:attrNameLst>
                                      </p:cBhvr>
                                      <p:tavLst>
                                        <p:tav tm="0">
                                          <p:val>
                                            <p:fltVal val="0"/>
                                          </p:val>
                                        </p:tav>
                                        <p:tav tm="100000">
                                          <p:val>
                                            <p:strVal val="#ppt_h"/>
                                          </p:val>
                                        </p:tav>
                                      </p:tavLst>
                                    </p:anim>
                                    <p:anim calcmode="lin" valueType="num">
                                      <p:cBhvr>
                                        <p:cTn id="79" dur="500" fill="hold"/>
                                        <p:tgtEl>
                                          <p:spTgt spid="43"/>
                                        </p:tgtEl>
                                        <p:attrNameLst>
                                          <p:attrName>style.rotation</p:attrName>
                                        </p:attrNameLst>
                                      </p:cBhvr>
                                      <p:tavLst>
                                        <p:tav tm="0">
                                          <p:val>
                                            <p:fltVal val="360"/>
                                          </p:val>
                                        </p:tav>
                                        <p:tav tm="100000">
                                          <p:val>
                                            <p:fltVal val="0"/>
                                          </p:val>
                                        </p:tav>
                                      </p:tavLst>
                                    </p:anim>
                                    <p:animEffect transition="in" filter="fade">
                                      <p:cBhvr>
                                        <p:cTn id="80" dur="500"/>
                                        <p:tgtEl>
                                          <p:spTgt spid="4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blinds(horizontal)">
                                      <p:cBhvr>
                                        <p:cTn id="8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86" fill="hold" nodeType="clickPar">
                      <p:stCondLst>
                        <p:cond delay="indefinite"/>
                      </p:stCondLst>
                      <p:childTnLst>
                        <p:par>
                          <p:cTn id="87" fill="hold" nodeType="withGroup">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slide(fromTop)">
                                      <p:cBhvr>
                                        <p:cTn id="9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91" fill="hold" nodeType="afterGroup">
                            <p:stCondLst>
                              <p:cond delay="500"/>
                            </p:stCondLst>
                            <p:childTnLst>
                              <p:par>
                                <p:cTn id="92" presetID="49" presetClass="entr" presetSubtype="0" decel="100000" fill="hold" grpId="0" nodeType="afterEffect">
                                  <p:stCondLst>
                                    <p:cond delay="1000"/>
                                  </p:stCondLst>
                                  <p:childTnLst>
                                    <p:set>
                                      <p:cBhvr>
                                        <p:cTn id="93" dur="1" fill="hold">
                                          <p:stCondLst>
                                            <p:cond delay="0"/>
                                          </p:stCondLst>
                                        </p:cTn>
                                        <p:tgtEl>
                                          <p:spTgt spid="16"/>
                                        </p:tgtEl>
                                        <p:attrNameLst>
                                          <p:attrName>style.visibility</p:attrName>
                                        </p:attrNameLst>
                                      </p:cBhvr>
                                      <p:to>
                                        <p:strVal val="visible"/>
                                      </p:to>
                                    </p:set>
                                    <p:anim calcmode="lin" valueType="num">
                                      <p:cBhvr>
                                        <p:cTn id="94" dur="500" fill="hold"/>
                                        <p:tgtEl>
                                          <p:spTgt spid="16"/>
                                        </p:tgtEl>
                                        <p:attrNameLst>
                                          <p:attrName>ppt_w</p:attrName>
                                        </p:attrNameLst>
                                      </p:cBhvr>
                                      <p:tavLst>
                                        <p:tav tm="0">
                                          <p:val>
                                            <p:fltVal val="0"/>
                                          </p:val>
                                        </p:tav>
                                        <p:tav tm="100000">
                                          <p:val>
                                            <p:strVal val="#ppt_w"/>
                                          </p:val>
                                        </p:tav>
                                      </p:tavLst>
                                    </p:anim>
                                    <p:anim calcmode="lin" valueType="num">
                                      <p:cBhvr>
                                        <p:cTn id="95" dur="500" fill="hold"/>
                                        <p:tgtEl>
                                          <p:spTgt spid="16"/>
                                        </p:tgtEl>
                                        <p:attrNameLst>
                                          <p:attrName>ppt_h</p:attrName>
                                        </p:attrNameLst>
                                      </p:cBhvr>
                                      <p:tavLst>
                                        <p:tav tm="0">
                                          <p:val>
                                            <p:fltVal val="0"/>
                                          </p:val>
                                        </p:tav>
                                        <p:tav tm="100000">
                                          <p:val>
                                            <p:strVal val="#ppt_h"/>
                                          </p:val>
                                        </p:tav>
                                      </p:tavLst>
                                    </p:anim>
                                    <p:anim calcmode="lin" valueType="num">
                                      <p:cBhvr>
                                        <p:cTn id="96" dur="500" fill="hold"/>
                                        <p:tgtEl>
                                          <p:spTgt spid="16"/>
                                        </p:tgtEl>
                                        <p:attrNameLst>
                                          <p:attrName>style.rotation</p:attrName>
                                        </p:attrNameLst>
                                      </p:cBhvr>
                                      <p:tavLst>
                                        <p:tav tm="0">
                                          <p:val>
                                            <p:fltVal val="360"/>
                                          </p:val>
                                        </p:tav>
                                        <p:tav tm="100000">
                                          <p:val>
                                            <p:fltVal val="0"/>
                                          </p:val>
                                        </p:tav>
                                      </p:tavLst>
                                    </p:anim>
                                    <p:animEffect transition="in" filter="fade">
                                      <p:cBhvr>
                                        <p:cTn id="97" dur="500"/>
                                        <p:tgtEl>
                                          <p:spTgt spid="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9" presetClass="entr" presetSubtype="0" decel="100000"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p:cTn id="102" dur="500" fill="hold"/>
                                        <p:tgtEl>
                                          <p:spTgt spid="44"/>
                                        </p:tgtEl>
                                        <p:attrNameLst>
                                          <p:attrName>ppt_w</p:attrName>
                                        </p:attrNameLst>
                                      </p:cBhvr>
                                      <p:tavLst>
                                        <p:tav tm="0">
                                          <p:val>
                                            <p:fltVal val="0"/>
                                          </p:val>
                                        </p:tav>
                                        <p:tav tm="100000">
                                          <p:val>
                                            <p:strVal val="#ppt_w"/>
                                          </p:val>
                                        </p:tav>
                                      </p:tavLst>
                                    </p:anim>
                                    <p:anim calcmode="lin" valueType="num">
                                      <p:cBhvr>
                                        <p:cTn id="103" dur="500" fill="hold"/>
                                        <p:tgtEl>
                                          <p:spTgt spid="44"/>
                                        </p:tgtEl>
                                        <p:attrNameLst>
                                          <p:attrName>ppt_h</p:attrName>
                                        </p:attrNameLst>
                                      </p:cBhvr>
                                      <p:tavLst>
                                        <p:tav tm="0">
                                          <p:val>
                                            <p:fltVal val="0"/>
                                          </p:val>
                                        </p:tav>
                                        <p:tav tm="100000">
                                          <p:val>
                                            <p:strVal val="#ppt_h"/>
                                          </p:val>
                                        </p:tav>
                                      </p:tavLst>
                                    </p:anim>
                                    <p:anim calcmode="lin" valueType="num">
                                      <p:cBhvr>
                                        <p:cTn id="104" dur="500" fill="hold"/>
                                        <p:tgtEl>
                                          <p:spTgt spid="44"/>
                                        </p:tgtEl>
                                        <p:attrNameLst>
                                          <p:attrName>style.rotation</p:attrName>
                                        </p:attrNameLst>
                                      </p:cBhvr>
                                      <p:tavLst>
                                        <p:tav tm="0">
                                          <p:val>
                                            <p:fltVal val="360"/>
                                          </p:val>
                                        </p:tav>
                                        <p:tav tm="100000">
                                          <p:val>
                                            <p:fltVal val="0"/>
                                          </p:val>
                                        </p:tav>
                                      </p:tavLst>
                                    </p:anim>
                                    <p:animEffect transition="in" filter="fade">
                                      <p:cBhvr>
                                        <p:cTn id="105" dur="500"/>
                                        <p:tgtEl>
                                          <p:spTgt spid="44"/>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9" presetClass="entr" presetSubtype="0" decel="100000" fill="hold" grpId="0" nodeType="click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360"/>
                                          </p:val>
                                        </p:tav>
                                        <p:tav tm="100000">
                                          <p:val>
                                            <p:fltVal val="0"/>
                                          </p:val>
                                        </p:tav>
                                      </p:tavLst>
                                    </p:anim>
                                    <p:animEffect transition="in" filter="fade">
                                      <p:cBhvr>
                                        <p:cTn id="113" dur="500"/>
                                        <p:tgtEl>
                                          <p:spTgt spid="4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blinds(horizontal)">
                                      <p:cBhvr>
                                        <p:cTn id="118"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19" fill="hold" nodeType="clickPar">
                      <p:stCondLst>
                        <p:cond delay="indefinite"/>
                      </p:stCondLst>
                      <p:childTnLst>
                        <p:par>
                          <p:cTn id="120" fill="hold" nodeType="withGroup">
                            <p:stCondLst>
                              <p:cond delay="0"/>
                            </p:stCondLst>
                            <p:childTnLst>
                              <p:par>
                                <p:cTn id="121" presetID="49" presetClass="entr" presetSubtype="0" decel="100000" fill="hold" grpId="0" nodeType="clickEffect">
                                  <p:stCondLst>
                                    <p:cond delay="0"/>
                                  </p:stCondLst>
                                  <p:childTnLst>
                                    <p:set>
                                      <p:cBhvr>
                                        <p:cTn id="122" dur="1" fill="hold">
                                          <p:stCondLst>
                                            <p:cond delay="0"/>
                                          </p:stCondLst>
                                        </p:cTn>
                                        <p:tgtEl>
                                          <p:spTgt spid="46"/>
                                        </p:tgtEl>
                                        <p:attrNameLst>
                                          <p:attrName>style.visibility</p:attrName>
                                        </p:attrNameLst>
                                      </p:cBhvr>
                                      <p:to>
                                        <p:strVal val="visible"/>
                                      </p:to>
                                    </p:set>
                                    <p:anim calcmode="lin" valueType="num">
                                      <p:cBhvr>
                                        <p:cTn id="123" dur="500" fill="hold"/>
                                        <p:tgtEl>
                                          <p:spTgt spid="46"/>
                                        </p:tgtEl>
                                        <p:attrNameLst>
                                          <p:attrName>ppt_w</p:attrName>
                                        </p:attrNameLst>
                                      </p:cBhvr>
                                      <p:tavLst>
                                        <p:tav tm="0">
                                          <p:val>
                                            <p:fltVal val="0"/>
                                          </p:val>
                                        </p:tav>
                                        <p:tav tm="100000">
                                          <p:val>
                                            <p:strVal val="#ppt_w"/>
                                          </p:val>
                                        </p:tav>
                                      </p:tavLst>
                                    </p:anim>
                                    <p:anim calcmode="lin" valueType="num">
                                      <p:cBhvr>
                                        <p:cTn id="124" dur="500" fill="hold"/>
                                        <p:tgtEl>
                                          <p:spTgt spid="46"/>
                                        </p:tgtEl>
                                        <p:attrNameLst>
                                          <p:attrName>ppt_h</p:attrName>
                                        </p:attrNameLst>
                                      </p:cBhvr>
                                      <p:tavLst>
                                        <p:tav tm="0">
                                          <p:val>
                                            <p:fltVal val="0"/>
                                          </p:val>
                                        </p:tav>
                                        <p:tav tm="100000">
                                          <p:val>
                                            <p:strVal val="#ppt_h"/>
                                          </p:val>
                                        </p:tav>
                                      </p:tavLst>
                                    </p:anim>
                                    <p:anim calcmode="lin" valueType="num">
                                      <p:cBhvr>
                                        <p:cTn id="125" dur="500" fill="hold"/>
                                        <p:tgtEl>
                                          <p:spTgt spid="46"/>
                                        </p:tgtEl>
                                        <p:attrNameLst>
                                          <p:attrName>style.rotation</p:attrName>
                                        </p:attrNameLst>
                                      </p:cBhvr>
                                      <p:tavLst>
                                        <p:tav tm="0">
                                          <p:val>
                                            <p:fltVal val="360"/>
                                          </p:val>
                                        </p:tav>
                                        <p:tav tm="100000">
                                          <p:val>
                                            <p:fltVal val="0"/>
                                          </p:val>
                                        </p:tav>
                                      </p:tavLst>
                                    </p:anim>
                                    <p:animEffect transition="in" filter="fade">
                                      <p:cBhvr>
                                        <p:cTn id="126" dur="500"/>
                                        <p:tgtEl>
                                          <p:spTgt spid="46"/>
                                        </p:tgtEl>
                                      </p:cBhvr>
                                    </p:animEffect>
                                  </p:childTnLst>
                                </p:cTn>
                              </p:par>
                            </p:childTnLst>
                          </p:cTn>
                        </p:par>
                        <p:par>
                          <p:cTn id="127" fill="hold" nodeType="afterGroup">
                            <p:stCondLst>
                              <p:cond delay="500"/>
                            </p:stCondLst>
                            <p:childTnLst>
                              <p:par>
                                <p:cTn id="128" presetID="3" presetClass="entr" presetSubtype="10"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blinds(horizontal)">
                                      <p:cBhvr>
                                        <p:cTn id="13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1" fill="hold" nodeType="clickPar">
                      <p:stCondLst>
                        <p:cond delay="indefinite"/>
                      </p:stCondLst>
                      <p:childTnLst>
                        <p:par>
                          <p:cTn id="132" fill="hold" nodeType="withGroup">
                            <p:stCondLst>
                              <p:cond delay="0"/>
                            </p:stCondLst>
                            <p:childTnLst>
                              <p:par>
                                <p:cTn id="133" presetID="12" presetClass="entr" presetSubtype="1" fill="hold" grpId="0" nodeType="click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slide(fromTop)">
                                      <p:cBhvr>
                                        <p:cTn id="135"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par>
                          <p:cTn id="136" fill="hold" nodeType="afterGroup">
                            <p:stCondLst>
                              <p:cond delay="500"/>
                            </p:stCondLst>
                            <p:childTnLst>
                              <p:par>
                                <p:cTn id="137" presetID="49" presetClass="entr" presetSubtype="0" decel="100000" fill="hold" grpId="0" nodeType="afterEffect">
                                  <p:stCondLst>
                                    <p:cond delay="1000"/>
                                  </p:stCondLst>
                                  <p:childTnLst>
                                    <p:set>
                                      <p:cBhvr>
                                        <p:cTn id="138" dur="1" fill="hold">
                                          <p:stCondLst>
                                            <p:cond delay="0"/>
                                          </p:stCondLst>
                                        </p:cTn>
                                        <p:tgtEl>
                                          <p:spTgt spid="20"/>
                                        </p:tgtEl>
                                        <p:attrNameLst>
                                          <p:attrName>style.visibility</p:attrName>
                                        </p:attrNameLst>
                                      </p:cBhvr>
                                      <p:to>
                                        <p:strVal val="visible"/>
                                      </p:to>
                                    </p:set>
                                    <p:anim calcmode="lin" valueType="num">
                                      <p:cBhvr>
                                        <p:cTn id="139" dur="500" fill="hold"/>
                                        <p:tgtEl>
                                          <p:spTgt spid="20"/>
                                        </p:tgtEl>
                                        <p:attrNameLst>
                                          <p:attrName>ppt_w</p:attrName>
                                        </p:attrNameLst>
                                      </p:cBhvr>
                                      <p:tavLst>
                                        <p:tav tm="0">
                                          <p:val>
                                            <p:fltVal val="0"/>
                                          </p:val>
                                        </p:tav>
                                        <p:tav tm="100000">
                                          <p:val>
                                            <p:strVal val="#ppt_w"/>
                                          </p:val>
                                        </p:tav>
                                      </p:tavLst>
                                    </p:anim>
                                    <p:anim calcmode="lin" valueType="num">
                                      <p:cBhvr>
                                        <p:cTn id="140" dur="500" fill="hold"/>
                                        <p:tgtEl>
                                          <p:spTgt spid="20"/>
                                        </p:tgtEl>
                                        <p:attrNameLst>
                                          <p:attrName>ppt_h</p:attrName>
                                        </p:attrNameLst>
                                      </p:cBhvr>
                                      <p:tavLst>
                                        <p:tav tm="0">
                                          <p:val>
                                            <p:fltVal val="0"/>
                                          </p:val>
                                        </p:tav>
                                        <p:tav tm="100000">
                                          <p:val>
                                            <p:strVal val="#ppt_h"/>
                                          </p:val>
                                        </p:tav>
                                      </p:tavLst>
                                    </p:anim>
                                    <p:anim calcmode="lin" valueType="num">
                                      <p:cBhvr>
                                        <p:cTn id="141" dur="500" fill="hold"/>
                                        <p:tgtEl>
                                          <p:spTgt spid="20"/>
                                        </p:tgtEl>
                                        <p:attrNameLst>
                                          <p:attrName>style.rotation</p:attrName>
                                        </p:attrNameLst>
                                      </p:cBhvr>
                                      <p:tavLst>
                                        <p:tav tm="0">
                                          <p:val>
                                            <p:fltVal val="360"/>
                                          </p:val>
                                        </p:tav>
                                        <p:tav tm="100000">
                                          <p:val>
                                            <p:fltVal val="0"/>
                                          </p:val>
                                        </p:tav>
                                      </p:tavLst>
                                    </p:anim>
                                    <p:animEffect transition="in" filter="fade">
                                      <p:cBhvr>
                                        <p:cTn id="142" dur="500"/>
                                        <p:tgtEl>
                                          <p:spTgt spid="20"/>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49" presetClass="entr" presetSubtype="0" decel="100000" fill="hold" grpId="0" nodeType="clickEffect">
                                  <p:stCondLst>
                                    <p:cond delay="0"/>
                                  </p:stCondLst>
                                  <p:childTnLst>
                                    <p:set>
                                      <p:cBhvr>
                                        <p:cTn id="146" dur="1" fill="hold">
                                          <p:stCondLst>
                                            <p:cond delay="0"/>
                                          </p:stCondLst>
                                        </p:cTn>
                                        <p:tgtEl>
                                          <p:spTgt spid="49"/>
                                        </p:tgtEl>
                                        <p:attrNameLst>
                                          <p:attrName>style.visibility</p:attrName>
                                        </p:attrNameLst>
                                      </p:cBhvr>
                                      <p:to>
                                        <p:strVal val="visible"/>
                                      </p:to>
                                    </p:set>
                                    <p:anim calcmode="lin" valueType="num">
                                      <p:cBhvr>
                                        <p:cTn id="147" dur="500" fill="hold"/>
                                        <p:tgtEl>
                                          <p:spTgt spid="49"/>
                                        </p:tgtEl>
                                        <p:attrNameLst>
                                          <p:attrName>ppt_w</p:attrName>
                                        </p:attrNameLst>
                                      </p:cBhvr>
                                      <p:tavLst>
                                        <p:tav tm="0">
                                          <p:val>
                                            <p:fltVal val="0"/>
                                          </p:val>
                                        </p:tav>
                                        <p:tav tm="100000">
                                          <p:val>
                                            <p:strVal val="#ppt_w"/>
                                          </p:val>
                                        </p:tav>
                                      </p:tavLst>
                                    </p:anim>
                                    <p:anim calcmode="lin" valueType="num">
                                      <p:cBhvr>
                                        <p:cTn id="148" dur="500" fill="hold"/>
                                        <p:tgtEl>
                                          <p:spTgt spid="49"/>
                                        </p:tgtEl>
                                        <p:attrNameLst>
                                          <p:attrName>ppt_h</p:attrName>
                                        </p:attrNameLst>
                                      </p:cBhvr>
                                      <p:tavLst>
                                        <p:tav tm="0">
                                          <p:val>
                                            <p:fltVal val="0"/>
                                          </p:val>
                                        </p:tav>
                                        <p:tav tm="100000">
                                          <p:val>
                                            <p:strVal val="#ppt_h"/>
                                          </p:val>
                                        </p:tav>
                                      </p:tavLst>
                                    </p:anim>
                                    <p:anim calcmode="lin" valueType="num">
                                      <p:cBhvr>
                                        <p:cTn id="149" dur="500" fill="hold"/>
                                        <p:tgtEl>
                                          <p:spTgt spid="49"/>
                                        </p:tgtEl>
                                        <p:attrNameLst>
                                          <p:attrName>style.rotation</p:attrName>
                                        </p:attrNameLst>
                                      </p:cBhvr>
                                      <p:tavLst>
                                        <p:tav tm="0">
                                          <p:val>
                                            <p:fltVal val="360"/>
                                          </p:val>
                                        </p:tav>
                                        <p:tav tm="100000">
                                          <p:val>
                                            <p:fltVal val="0"/>
                                          </p:val>
                                        </p:tav>
                                      </p:tavLst>
                                    </p:anim>
                                    <p:animEffect transition="in" filter="fade">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9" presetClass="entr" presetSubtype="0" decel="100000" fill="hold" grpId="0" nodeType="clickEffect">
                                  <p:stCondLst>
                                    <p:cond delay="0"/>
                                  </p:stCondLst>
                                  <p:childTnLst>
                                    <p:set>
                                      <p:cBhvr>
                                        <p:cTn id="154" dur="1" fill="hold">
                                          <p:stCondLst>
                                            <p:cond delay="0"/>
                                          </p:stCondLst>
                                        </p:cTn>
                                        <p:tgtEl>
                                          <p:spTgt spid="50"/>
                                        </p:tgtEl>
                                        <p:attrNameLst>
                                          <p:attrName>style.visibility</p:attrName>
                                        </p:attrNameLst>
                                      </p:cBhvr>
                                      <p:to>
                                        <p:strVal val="visible"/>
                                      </p:to>
                                    </p:set>
                                    <p:anim calcmode="lin" valueType="num">
                                      <p:cBhvr>
                                        <p:cTn id="155" dur="500" fill="hold"/>
                                        <p:tgtEl>
                                          <p:spTgt spid="50"/>
                                        </p:tgtEl>
                                        <p:attrNameLst>
                                          <p:attrName>ppt_w</p:attrName>
                                        </p:attrNameLst>
                                      </p:cBhvr>
                                      <p:tavLst>
                                        <p:tav tm="0">
                                          <p:val>
                                            <p:fltVal val="0"/>
                                          </p:val>
                                        </p:tav>
                                        <p:tav tm="100000">
                                          <p:val>
                                            <p:strVal val="#ppt_w"/>
                                          </p:val>
                                        </p:tav>
                                      </p:tavLst>
                                    </p:anim>
                                    <p:anim calcmode="lin" valueType="num">
                                      <p:cBhvr>
                                        <p:cTn id="156" dur="500" fill="hold"/>
                                        <p:tgtEl>
                                          <p:spTgt spid="50"/>
                                        </p:tgtEl>
                                        <p:attrNameLst>
                                          <p:attrName>ppt_h</p:attrName>
                                        </p:attrNameLst>
                                      </p:cBhvr>
                                      <p:tavLst>
                                        <p:tav tm="0">
                                          <p:val>
                                            <p:fltVal val="0"/>
                                          </p:val>
                                        </p:tav>
                                        <p:tav tm="100000">
                                          <p:val>
                                            <p:strVal val="#ppt_h"/>
                                          </p:val>
                                        </p:tav>
                                      </p:tavLst>
                                    </p:anim>
                                    <p:anim calcmode="lin" valueType="num">
                                      <p:cBhvr>
                                        <p:cTn id="157" dur="500" fill="hold"/>
                                        <p:tgtEl>
                                          <p:spTgt spid="50"/>
                                        </p:tgtEl>
                                        <p:attrNameLst>
                                          <p:attrName>style.rotation</p:attrName>
                                        </p:attrNameLst>
                                      </p:cBhvr>
                                      <p:tavLst>
                                        <p:tav tm="0">
                                          <p:val>
                                            <p:fltVal val="360"/>
                                          </p:val>
                                        </p:tav>
                                        <p:tav tm="100000">
                                          <p:val>
                                            <p:fltVal val="0"/>
                                          </p:val>
                                        </p:tav>
                                      </p:tavLst>
                                    </p:anim>
                                    <p:animEffect transition="in" filter="fade">
                                      <p:cBhvr>
                                        <p:cTn id="158" dur="500"/>
                                        <p:tgtEl>
                                          <p:spTgt spid="50"/>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blinds(horizontal)">
                                      <p:cBhvr>
                                        <p:cTn id="16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64" fill="hold" nodeType="clickPar">
                      <p:stCondLst>
                        <p:cond delay="indefinite"/>
                      </p:stCondLst>
                      <p:childTnLst>
                        <p:par>
                          <p:cTn id="165" fill="hold" nodeType="withGroup">
                            <p:stCondLst>
                              <p:cond delay="0"/>
                            </p:stCondLst>
                            <p:childTnLst>
                              <p:par>
                                <p:cTn id="166" presetID="12" presetClass="entr" presetSubtype="1"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slide(fromTop)">
                                      <p:cBhvr>
                                        <p:cTn id="168"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169" fill="hold" nodeType="afterGroup">
                            <p:stCondLst>
                              <p:cond delay="500"/>
                            </p:stCondLst>
                            <p:childTnLst>
                              <p:par>
                                <p:cTn id="170" presetID="49" presetClass="entr" presetSubtype="0" decel="100000" fill="hold" grpId="0" nodeType="afterEffect">
                                  <p:stCondLst>
                                    <p:cond delay="1000"/>
                                  </p:stCondLst>
                                  <p:childTnLst>
                                    <p:set>
                                      <p:cBhvr>
                                        <p:cTn id="171" dur="1" fill="hold">
                                          <p:stCondLst>
                                            <p:cond delay="0"/>
                                          </p:stCondLst>
                                        </p:cTn>
                                        <p:tgtEl>
                                          <p:spTgt spid="23"/>
                                        </p:tgtEl>
                                        <p:attrNameLst>
                                          <p:attrName>style.visibility</p:attrName>
                                        </p:attrNameLst>
                                      </p:cBhvr>
                                      <p:to>
                                        <p:strVal val="visible"/>
                                      </p:to>
                                    </p:set>
                                    <p:anim calcmode="lin" valueType="num">
                                      <p:cBhvr>
                                        <p:cTn id="172" dur="500" fill="hold"/>
                                        <p:tgtEl>
                                          <p:spTgt spid="23"/>
                                        </p:tgtEl>
                                        <p:attrNameLst>
                                          <p:attrName>ppt_w</p:attrName>
                                        </p:attrNameLst>
                                      </p:cBhvr>
                                      <p:tavLst>
                                        <p:tav tm="0">
                                          <p:val>
                                            <p:fltVal val="0"/>
                                          </p:val>
                                        </p:tav>
                                        <p:tav tm="100000">
                                          <p:val>
                                            <p:strVal val="#ppt_w"/>
                                          </p:val>
                                        </p:tav>
                                      </p:tavLst>
                                    </p:anim>
                                    <p:anim calcmode="lin" valueType="num">
                                      <p:cBhvr>
                                        <p:cTn id="173" dur="500" fill="hold"/>
                                        <p:tgtEl>
                                          <p:spTgt spid="23"/>
                                        </p:tgtEl>
                                        <p:attrNameLst>
                                          <p:attrName>ppt_h</p:attrName>
                                        </p:attrNameLst>
                                      </p:cBhvr>
                                      <p:tavLst>
                                        <p:tav tm="0">
                                          <p:val>
                                            <p:fltVal val="0"/>
                                          </p:val>
                                        </p:tav>
                                        <p:tav tm="100000">
                                          <p:val>
                                            <p:strVal val="#ppt_h"/>
                                          </p:val>
                                        </p:tav>
                                      </p:tavLst>
                                    </p:anim>
                                    <p:anim calcmode="lin" valueType="num">
                                      <p:cBhvr>
                                        <p:cTn id="174" dur="500" fill="hold"/>
                                        <p:tgtEl>
                                          <p:spTgt spid="23"/>
                                        </p:tgtEl>
                                        <p:attrNameLst>
                                          <p:attrName>style.rotation</p:attrName>
                                        </p:attrNameLst>
                                      </p:cBhvr>
                                      <p:tavLst>
                                        <p:tav tm="0">
                                          <p:val>
                                            <p:fltVal val="360"/>
                                          </p:val>
                                        </p:tav>
                                        <p:tav tm="100000">
                                          <p:val>
                                            <p:fltVal val="0"/>
                                          </p:val>
                                        </p:tav>
                                      </p:tavLst>
                                    </p:anim>
                                    <p:animEffect transition="in" filter="fade">
                                      <p:cBhvr>
                                        <p:cTn id="175" dur="500"/>
                                        <p:tgtEl>
                                          <p:spTgt spid="23"/>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49" presetClass="entr" presetSubtype="0" decel="100000" fill="hold" grpId="0" nodeType="clickEffect">
                                  <p:stCondLst>
                                    <p:cond delay="0"/>
                                  </p:stCondLst>
                                  <p:childTnLst>
                                    <p:set>
                                      <p:cBhvr>
                                        <p:cTn id="179" dur="1" fill="hold">
                                          <p:stCondLst>
                                            <p:cond delay="0"/>
                                          </p:stCondLst>
                                        </p:cTn>
                                        <p:tgtEl>
                                          <p:spTgt spid="51"/>
                                        </p:tgtEl>
                                        <p:attrNameLst>
                                          <p:attrName>style.visibility</p:attrName>
                                        </p:attrNameLst>
                                      </p:cBhvr>
                                      <p:to>
                                        <p:strVal val="visible"/>
                                      </p:to>
                                    </p:set>
                                    <p:anim calcmode="lin" valueType="num">
                                      <p:cBhvr>
                                        <p:cTn id="180" dur="500" fill="hold"/>
                                        <p:tgtEl>
                                          <p:spTgt spid="51"/>
                                        </p:tgtEl>
                                        <p:attrNameLst>
                                          <p:attrName>ppt_w</p:attrName>
                                        </p:attrNameLst>
                                      </p:cBhvr>
                                      <p:tavLst>
                                        <p:tav tm="0">
                                          <p:val>
                                            <p:fltVal val="0"/>
                                          </p:val>
                                        </p:tav>
                                        <p:tav tm="100000">
                                          <p:val>
                                            <p:strVal val="#ppt_w"/>
                                          </p:val>
                                        </p:tav>
                                      </p:tavLst>
                                    </p:anim>
                                    <p:anim calcmode="lin" valueType="num">
                                      <p:cBhvr>
                                        <p:cTn id="181" dur="500" fill="hold"/>
                                        <p:tgtEl>
                                          <p:spTgt spid="51"/>
                                        </p:tgtEl>
                                        <p:attrNameLst>
                                          <p:attrName>ppt_h</p:attrName>
                                        </p:attrNameLst>
                                      </p:cBhvr>
                                      <p:tavLst>
                                        <p:tav tm="0">
                                          <p:val>
                                            <p:fltVal val="0"/>
                                          </p:val>
                                        </p:tav>
                                        <p:tav tm="100000">
                                          <p:val>
                                            <p:strVal val="#ppt_h"/>
                                          </p:val>
                                        </p:tav>
                                      </p:tavLst>
                                    </p:anim>
                                    <p:anim calcmode="lin" valueType="num">
                                      <p:cBhvr>
                                        <p:cTn id="182" dur="500" fill="hold"/>
                                        <p:tgtEl>
                                          <p:spTgt spid="51"/>
                                        </p:tgtEl>
                                        <p:attrNameLst>
                                          <p:attrName>style.rotation</p:attrName>
                                        </p:attrNameLst>
                                      </p:cBhvr>
                                      <p:tavLst>
                                        <p:tav tm="0">
                                          <p:val>
                                            <p:fltVal val="360"/>
                                          </p:val>
                                        </p:tav>
                                        <p:tav tm="100000">
                                          <p:val>
                                            <p:fltVal val="0"/>
                                          </p:val>
                                        </p:tav>
                                      </p:tavLst>
                                    </p:anim>
                                    <p:animEffect transition="in" filter="fade">
                                      <p:cBhvr>
                                        <p:cTn id="183" dur="500"/>
                                        <p:tgtEl>
                                          <p:spTgt spid="51"/>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49" presetClass="entr" presetSubtype="0" decel="100000" fill="hold" grpId="0" nodeType="clickEffect">
                                  <p:stCondLst>
                                    <p:cond delay="0"/>
                                  </p:stCondLst>
                                  <p:childTnLst>
                                    <p:set>
                                      <p:cBhvr>
                                        <p:cTn id="187" dur="1" fill="hold">
                                          <p:stCondLst>
                                            <p:cond delay="0"/>
                                          </p:stCondLst>
                                        </p:cTn>
                                        <p:tgtEl>
                                          <p:spTgt spid="52"/>
                                        </p:tgtEl>
                                        <p:attrNameLst>
                                          <p:attrName>style.visibility</p:attrName>
                                        </p:attrNameLst>
                                      </p:cBhvr>
                                      <p:to>
                                        <p:strVal val="visible"/>
                                      </p:to>
                                    </p:set>
                                    <p:anim calcmode="lin" valueType="num">
                                      <p:cBhvr>
                                        <p:cTn id="188" dur="500" fill="hold"/>
                                        <p:tgtEl>
                                          <p:spTgt spid="52"/>
                                        </p:tgtEl>
                                        <p:attrNameLst>
                                          <p:attrName>ppt_w</p:attrName>
                                        </p:attrNameLst>
                                      </p:cBhvr>
                                      <p:tavLst>
                                        <p:tav tm="0">
                                          <p:val>
                                            <p:fltVal val="0"/>
                                          </p:val>
                                        </p:tav>
                                        <p:tav tm="100000">
                                          <p:val>
                                            <p:strVal val="#ppt_w"/>
                                          </p:val>
                                        </p:tav>
                                      </p:tavLst>
                                    </p:anim>
                                    <p:anim calcmode="lin" valueType="num">
                                      <p:cBhvr>
                                        <p:cTn id="189" dur="500" fill="hold"/>
                                        <p:tgtEl>
                                          <p:spTgt spid="52"/>
                                        </p:tgtEl>
                                        <p:attrNameLst>
                                          <p:attrName>ppt_h</p:attrName>
                                        </p:attrNameLst>
                                      </p:cBhvr>
                                      <p:tavLst>
                                        <p:tav tm="0">
                                          <p:val>
                                            <p:fltVal val="0"/>
                                          </p:val>
                                        </p:tav>
                                        <p:tav tm="100000">
                                          <p:val>
                                            <p:strVal val="#ppt_h"/>
                                          </p:val>
                                        </p:tav>
                                      </p:tavLst>
                                    </p:anim>
                                    <p:anim calcmode="lin" valueType="num">
                                      <p:cBhvr>
                                        <p:cTn id="190" dur="500" fill="hold"/>
                                        <p:tgtEl>
                                          <p:spTgt spid="52"/>
                                        </p:tgtEl>
                                        <p:attrNameLst>
                                          <p:attrName>style.rotation</p:attrName>
                                        </p:attrNameLst>
                                      </p:cBhvr>
                                      <p:tavLst>
                                        <p:tav tm="0">
                                          <p:val>
                                            <p:fltVal val="360"/>
                                          </p:val>
                                        </p:tav>
                                        <p:tav tm="100000">
                                          <p:val>
                                            <p:fltVal val="0"/>
                                          </p:val>
                                        </p:tav>
                                      </p:tavLst>
                                    </p:anim>
                                    <p:animEffect transition="in" filter="fade">
                                      <p:cBhvr>
                                        <p:cTn id="191" dur="500"/>
                                        <p:tgtEl>
                                          <p:spTgt spid="52"/>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24"/>
                                        </p:tgtEl>
                                        <p:attrNameLst>
                                          <p:attrName>style.visibility</p:attrName>
                                        </p:attrNameLst>
                                      </p:cBhvr>
                                      <p:to>
                                        <p:strVal val="visible"/>
                                      </p:to>
                                    </p:set>
                                    <p:animEffect transition="in" filter="blinds(horizontal)">
                                      <p:cBhvr>
                                        <p:cTn id="196"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97" fill="hold" nodeType="clickPar">
                      <p:stCondLst>
                        <p:cond delay="indefinite"/>
                      </p:stCondLst>
                      <p:childTnLst>
                        <p:par>
                          <p:cTn id="198" fill="hold" nodeType="withGroup">
                            <p:stCondLst>
                              <p:cond delay="0"/>
                            </p:stCondLst>
                            <p:childTnLst>
                              <p:par>
                                <p:cTn id="199" presetID="12" presetClass="entr" presetSubtype="1" fill="hold" grpId="0"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slide(fromTop)">
                                      <p:cBhvr>
                                        <p:cTn id="201"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par>
                          <p:cTn id="202" fill="hold" nodeType="afterGroup">
                            <p:stCondLst>
                              <p:cond delay="500"/>
                            </p:stCondLst>
                            <p:childTnLst>
                              <p:par>
                                <p:cTn id="203" presetID="49" presetClass="entr" presetSubtype="0" decel="100000" fill="hold" grpId="0" nodeType="afterEffect">
                                  <p:stCondLst>
                                    <p:cond delay="1000"/>
                                  </p:stCondLst>
                                  <p:childTnLst>
                                    <p:set>
                                      <p:cBhvr>
                                        <p:cTn id="204" dur="1" fill="hold">
                                          <p:stCondLst>
                                            <p:cond delay="0"/>
                                          </p:stCondLst>
                                        </p:cTn>
                                        <p:tgtEl>
                                          <p:spTgt spid="26"/>
                                        </p:tgtEl>
                                        <p:attrNameLst>
                                          <p:attrName>style.visibility</p:attrName>
                                        </p:attrNameLst>
                                      </p:cBhvr>
                                      <p:to>
                                        <p:strVal val="visible"/>
                                      </p:to>
                                    </p:set>
                                    <p:anim calcmode="lin" valueType="num">
                                      <p:cBhvr>
                                        <p:cTn id="205" dur="500" fill="hold"/>
                                        <p:tgtEl>
                                          <p:spTgt spid="26"/>
                                        </p:tgtEl>
                                        <p:attrNameLst>
                                          <p:attrName>ppt_w</p:attrName>
                                        </p:attrNameLst>
                                      </p:cBhvr>
                                      <p:tavLst>
                                        <p:tav tm="0">
                                          <p:val>
                                            <p:fltVal val="0"/>
                                          </p:val>
                                        </p:tav>
                                        <p:tav tm="100000">
                                          <p:val>
                                            <p:strVal val="#ppt_w"/>
                                          </p:val>
                                        </p:tav>
                                      </p:tavLst>
                                    </p:anim>
                                    <p:anim calcmode="lin" valueType="num">
                                      <p:cBhvr>
                                        <p:cTn id="206" dur="500" fill="hold"/>
                                        <p:tgtEl>
                                          <p:spTgt spid="26"/>
                                        </p:tgtEl>
                                        <p:attrNameLst>
                                          <p:attrName>ppt_h</p:attrName>
                                        </p:attrNameLst>
                                      </p:cBhvr>
                                      <p:tavLst>
                                        <p:tav tm="0">
                                          <p:val>
                                            <p:fltVal val="0"/>
                                          </p:val>
                                        </p:tav>
                                        <p:tav tm="100000">
                                          <p:val>
                                            <p:strVal val="#ppt_h"/>
                                          </p:val>
                                        </p:tav>
                                      </p:tavLst>
                                    </p:anim>
                                    <p:anim calcmode="lin" valueType="num">
                                      <p:cBhvr>
                                        <p:cTn id="207" dur="500" fill="hold"/>
                                        <p:tgtEl>
                                          <p:spTgt spid="26"/>
                                        </p:tgtEl>
                                        <p:attrNameLst>
                                          <p:attrName>style.rotation</p:attrName>
                                        </p:attrNameLst>
                                      </p:cBhvr>
                                      <p:tavLst>
                                        <p:tav tm="0">
                                          <p:val>
                                            <p:fltVal val="360"/>
                                          </p:val>
                                        </p:tav>
                                        <p:tav tm="100000">
                                          <p:val>
                                            <p:fltVal val="0"/>
                                          </p:val>
                                        </p:tav>
                                      </p:tavLst>
                                    </p:anim>
                                    <p:animEffect transition="in" filter="fade">
                                      <p:cBhvr>
                                        <p:cTn id="208" dur="500"/>
                                        <p:tgtEl>
                                          <p:spTgt spid="26"/>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49" presetClass="entr" presetSubtype="0" decel="100000" fill="hold" grpId="0" nodeType="clickEffect">
                                  <p:stCondLst>
                                    <p:cond delay="0"/>
                                  </p:stCondLst>
                                  <p:childTnLst>
                                    <p:set>
                                      <p:cBhvr>
                                        <p:cTn id="212" dur="1" fill="hold">
                                          <p:stCondLst>
                                            <p:cond delay="0"/>
                                          </p:stCondLst>
                                        </p:cTn>
                                        <p:tgtEl>
                                          <p:spTgt spid="53"/>
                                        </p:tgtEl>
                                        <p:attrNameLst>
                                          <p:attrName>style.visibility</p:attrName>
                                        </p:attrNameLst>
                                      </p:cBhvr>
                                      <p:to>
                                        <p:strVal val="visible"/>
                                      </p:to>
                                    </p:set>
                                    <p:anim calcmode="lin" valueType="num">
                                      <p:cBhvr>
                                        <p:cTn id="213" dur="500" fill="hold"/>
                                        <p:tgtEl>
                                          <p:spTgt spid="53"/>
                                        </p:tgtEl>
                                        <p:attrNameLst>
                                          <p:attrName>ppt_w</p:attrName>
                                        </p:attrNameLst>
                                      </p:cBhvr>
                                      <p:tavLst>
                                        <p:tav tm="0">
                                          <p:val>
                                            <p:fltVal val="0"/>
                                          </p:val>
                                        </p:tav>
                                        <p:tav tm="100000">
                                          <p:val>
                                            <p:strVal val="#ppt_w"/>
                                          </p:val>
                                        </p:tav>
                                      </p:tavLst>
                                    </p:anim>
                                    <p:anim calcmode="lin" valueType="num">
                                      <p:cBhvr>
                                        <p:cTn id="214" dur="500" fill="hold"/>
                                        <p:tgtEl>
                                          <p:spTgt spid="53"/>
                                        </p:tgtEl>
                                        <p:attrNameLst>
                                          <p:attrName>ppt_h</p:attrName>
                                        </p:attrNameLst>
                                      </p:cBhvr>
                                      <p:tavLst>
                                        <p:tav tm="0">
                                          <p:val>
                                            <p:fltVal val="0"/>
                                          </p:val>
                                        </p:tav>
                                        <p:tav tm="100000">
                                          <p:val>
                                            <p:strVal val="#ppt_h"/>
                                          </p:val>
                                        </p:tav>
                                      </p:tavLst>
                                    </p:anim>
                                    <p:anim calcmode="lin" valueType="num">
                                      <p:cBhvr>
                                        <p:cTn id="215" dur="500" fill="hold"/>
                                        <p:tgtEl>
                                          <p:spTgt spid="53"/>
                                        </p:tgtEl>
                                        <p:attrNameLst>
                                          <p:attrName>style.rotation</p:attrName>
                                        </p:attrNameLst>
                                      </p:cBhvr>
                                      <p:tavLst>
                                        <p:tav tm="0">
                                          <p:val>
                                            <p:fltVal val="360"/>
                                          </p:val>
                                        </p:tav>
                                        <p:tav tm="100000">
                                          <p:val>
                                            <p:fltVal val="0"/>
                                          </p:val>
                                        </p:tav>
                                      </p:tavLst>
                                    </p:anim>
                                    <p:animEffect transition="in" filter="fade">
                                      <p:cBhvr>
                                        <p:cTn id="216" dur="500"/>
                                        <p:tgtEl>
                                          <p:spTgt spid="53"/>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49" presetClass="entr" presetSubtype="0" decel="100000" fill="hold" grpId="0" nodeType="clickEffect">
                                  <p:stCondLst>
                                    <p:cond delay="0"/>
                                  </p:stCondLst>
                                  <p:childTnLst>
                                    <p:set>
                                      <p:cBhvr>
                                        <p:cTn id="220" dur="1" fill="hold">
                                          <p:stCondLst>
                                            <p:cond delay="0"/>
                                          </p:stCondLst>
                                        </p:cTn>
                                        <p:tgtEl>
                                          <p:spTgt spid="54"/>
                                        </p:tgtEl>
                                        <p:attrNameLst>
                                          <p:attrName>style.visibility</p:attrName>
                                        </p:attrNameLst>
                                      </p:cBhvr>
                                      <p:to>
                                        <p:strVal val="visible"/>
                                      </p:to>
                                    </p:set>
                                    <p:anim calcmode="lin" valueType="num">
                                      <p:cBhvr>
                                        <p:cTn id="221" dur="500" fill="hold"/>
                                        <p:tgtEl>
                                          <p:spTgt spid="54"/>
                                        </p:tgtEl>
                                        <p:attrNameLst>
                                          <p:attrName>ppt_w</p:attrName>
                                        </p:attrNameLst>
                                      </p:cBhvr>
                                      <p:tavLst>
                                        <p:tav tm="0">
                                          <p:val>
                                            <p:fltVal val="0"/>
                                          </p:val>
                                        </p:tav>
                                        <p:tav tm="100000">
                                          <p:val>
                                            <p:strVal val="#ppt_w"/>
                                          </p:val>
                                        </p:tav>
                                      </p:tavLst>
                                    </p:anim>
                                    <p:anim calcmode="lin" valueType="num">
                                      <p:cBhvr>
                                        <p:cTn id="222" dur="500" fill="hold"/>
                                        <p:tgtEl>
                                          <p:spTgt spid="54"/>
                                        </p:tgtEl>
                                        <p:attrNameLst>
                                          <p:attrName>ppt_h</p:attrName>
                                        </p:attrNameLst>
                                      </p:cBhvr>
                                      <p:tavLst>
                                        <p:tav tm="0">
                                          <p:val>
                                            <p:fltVal val="0"/>
                                          </p:val>
                                        </p:tav>
                                        <p:tav tm="100000">
                                          <p:val>
                                            <p:strVal val="#ppt_h"/>
                                          </p:val>
                                        </p:tav>
                                      </p:tavLst>
                                    </p:anim>
                                    <p:anim calcmode="lin" valueType="num">
                                      <p:cBhvr>
                                        <p:cTn id="223" dur="500" fill="hold"/>
                                        <p:tgtEl>
                                          <p:spTgt spid="54"/>
                                        </p:tgtEl>
                                        <p:attrNameLst>
                                          <p:attrName>style.rotation</p:attrName>
                                        </p:attrNameLst>
                                      </p:cBhvr>
                                      <p:tavLst>
                                        <p:tav tm="0">
                                          <p:val>
                                            <p:fltVal val="360"/>
                                          </p:val>
                                        </p:tav>
                                        <p:tav tm="100000">
                                          <p:val>
                                            <p:fltVal val="0"/>
                                          </p:val>
                                        </p:tav>
                                      </p:tavLst>
                                    </p:anim>
                                    <p:animEffect transition="in" filter="fade">
                                      <p:cBhvr>
                                        <p:cTn id="224" dur="500"/>
                                        <p:tgtEl>
                                          <p:spTgt spid="54"/>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27"/>
                                        </p:tgtEl>
                                        <p:attrNameLst>
                                          <p:attrName>style.visibility</p:attrName>
                                        </p:attrNameLst>
                                      </p:cBhvr>
                                      <p:to>
                                        <p:strVal val="visible"/>
                                      </p:to>
                                    </p:set>
                                    <p:animEffect transition="in" filter="blinds(horizontal)">
                                      <p:cBhvr>
                                        <p:cTn id="229"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0" fill="hold" nodeType="clickPar">
                      <p:stCondLst>
                        <p:cond delay="indefinite"/>
                      </p:stCondLst>
                      <p:childTnLst>
                        <p:par>
                          <p:cTn id="231" fill="hold" nodeType="withGroup">
                            <p:stCondLst>
                              <p:cond delay="0"/>
                            </p:stCondLst>
                            <p:childTnLst>
                              <p:par>
                                <p:cTn id="232" presetID="12" presetClass="entr" presetSubtype="1" fill="hold" grpId="0" nodeType="clickEffect">
                                  <p:stCondLst>
                                    <p:cond delay="0"/>
                                  </p:stCondLst>
                                  <p:childTnLst>
                                    <p:set>
                                      <p:cBhvr>
                                        <p:cTn id="233" dur="1" fill="hold">
                                          <p:stCondLst>
                                            <p:cond delay="0"/>
                                          </p:stCondLst>
                                        </p:cTn>
                                        <p:tgtEl>
                                          <p:spTgt spid="28"/>
                                        </p:tgtEl>
                                        <p:attrNameLst>
                                          <p:attrName>style.visibility</p:attrName>
                                        </p:attrNameLst>
                                      </p:cBhvr>
                                      <p:to>
                                        <p:strVal val="visible"/>
                                      </p:to>
                                    </p:set>
                                    <p:animEffect transition="in" filter="slide(fromTop)">
                                      <p:cBhvr>
                                        <p:cTn id="23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par>
                          <p:cTn id="235" fill="hold" nodeType="afterGroup">
                            <p:stCondLst>
                              <p:cond delay="500"/>
                            </p:stCondLst>
                            <p:childTnLst>
                              <p:par>
                                <p:cTn id="236" presetID="49" presetClass="entr" presetSubtype="0" decel="100000" fill="hold" grpId="0" nodeType="afterEffect">
                                  <p:stCondLst>
                                    <p:cond delay="1000"/>
                                  </p:stCondLst>
                                  <p:childTnLst>
                                    <p:set>
                                      <p:cBhvr>
                                        <p:cTn id="237" dur="1" fill="hold">
                                          <p:stCondLst>
                                            <p:cond delay="0"/>
                                          </p:stCondLst>
                                        </p:cTn>
                                        <p:tgtEl>
                                          <p:spTgt spid="29"/>
                                        </p:tgtEl>
                                        <p:attrNameLst>
                                          <p:attrName>style.visibility</p:attrName>
                                        </p:attrNameLst>
                                      </p:cBhvr>
                                      <p:to>
                                        <p:strVal val="visible"/>
                                      </p:to>
                                    </p:set>
                                    <p:anim calcmode="lin" valueType="num">
                                      <p:cBhvr>
                                        <p:cTn id="238" dur="500" fill="hold"/>
                                        <p:tgtEl>
                                          <p:spTgt spid="29"/>
                                        </p:tgtEl>
                                        <p:attrNameLst>
                                          <p:attrName>ppt_w</p:attrName>
                                        </p:attrNameLst>
                                      </p:cBhvr>
                                      <p:tavLst>
                                        <p:tav tm="0">
                                          <p:val>
                                            <p:fltVal val="0"/>
                                          </p:val>
                                        </p:tav>
                                        <p:tav tm="100000">
                                          <p:val>
                                            <p:strVal val="#ppt_w"/>
                                          </p:val>
                                        </p:tav>
                                      </p:tavLst>
                                    </p:anim>
                                    <p:anim calcmode="lin" valueType="num">
                                      <p:cBhvr>
                                        <p:cTn id="239" dur="500" fill="hold"/>
                                        <p:tgtEl>
                                          <p:spTgt spid="29"/>
                                        </p:tgtEl>
                                        <p:attrNameLst>
                                          <p:attrName>ppt_h</p:attrName>
                                        </p:attrNameLst>
                                      </p:cBhvr>
                                      <p:tavLst>
                                        <p:tav tm="0">
                                          <p:val>
                                            <p:fltVal val="0"/>
                                          </p:val>
                                        </p:tav>
                                        <p:tav tm="100000">
                                          <p:val>
                                            <p:strVal val="#ppt_h"/>
                                          </p:val>
                                        </p:tav>
                                      </p:tavLst>
                                    </p:anim>
                                    <p:anim calcmode="lin" valueType="num">
                                      <p:cBhvr>
                                        <p:cTn id="240" dur="500" fill="hold"/>
                                        <p:tgtEl>
                                          <p:spTgt spid="29"/>
                                        </p:tgtEl>
                                        <p:attrNameLst>
                                          <p:attrName>style.rotation</p:attrName>
                                        </p:attrNameLst>
                                      </p:cBhvr>
                                      <p:tavLst>
                                        <p:tav tm="0">
                                          <p:val>
                                            <p:fltVal val="360"/>
                                          </p:val>
                                        </p:tav>
                                        <p:tav tm="100000">
                                          <p:val>
                                            <p:fltVal val="0"/>
                                          </p:val>
                                        </p:tav>
                                      </p:tavLst>
                                    </p:anim>
                                    <p:animEffect transition="in" filter="fade">
                                      <p:cBhvr>
                                        <p:cTn id="241" dur="500"/>
                                        <p:tgtEl>
                                          <p:spTgt spid="29"/>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49" presetClass="entr" presetSubtype="0" decel="100000" fill="hold" grpId="0" nodeType="clickEffect">
                                  <p:stCondLst>
                                    <p:cond delay="0"/>
                                  </p:stCondLst>
                                  <p:childTnLst>
                                    <p:set>
                                      <p:cBhvr>
                                        <p:cTn id="245" dur="1" fill="hold">
                                          <p:stCondLst>
                                            <p:cond delay="0"/>
                                          </p:stCondLst>
                                        </p:cTn>
                                        <p:tgtEl>
                                          <p:spTgt spid="55"/>
                                        </p:tgtEl>
                                        <p:attrNameLst>
                                          <p:attrName>style.visibility</p:attrName>
                                        </p:attrNameLst>
                                      </p:cBhvr>
                                      <p:to>
                                        <p:strVal val="visible"/>
                                      </p:to>
                                    </p:set>
                                    <p:anim calcmode="lin" valueType="num">
                                      <p:cBhvr>
                                        <p:cTn id="246" dur="500" fill="hold"/>
                                        <p:tgtEl>
                                          <p:spTgt spid="55"/>
                                        </p:tgtEl>
                                        <p:attrNameLst>
                                          <p:attrName>ppt_w</p:attrName>
                                        </p:attrNameLst>
                                      </p:cBhvr>
                                      <p:tavLst>
                                        <p:tav tm="0">
                                          <p:val>
                                            <p:fltVal val="0"/>
                                          </p:val>
                                        </p:tav>
                                        <p:tav tm="100000">
                                          <p:val>
                                            <p:strVal val="#ppt_w"/>
                                          </p:val>
                                        </p:tav>
                                      </p:tavLst>
                                    </p:anim>
                                    <p:anim calcmode="lin" valueType="num">
                                      <p:cBhvr>
                                        <p:cTn id="247" dur="500" fill="hold"/>
                                        <p:tgtEl>
                                          <p:spTgt spid="55"/>
                                        </p:tgtEl>
                                        <p:attrNameLst>
                                          <p:attrName>ppt_h</p:attrName>
                                        </p:attrNameLst>
                                      </p:cBhvr>
                                      <p:tavLst>
                                        <p:tav tm="0">
                                          <p:val>
                                            <p:fltVal val="0"/>
                                          </p:val>
                                        </p:tav>
                                        <p:tav tm="100000">
                                          <p:val>
                                            <p:strVal val="#ppt_h"/>
                                          </p:val>
                                        </p:tav>
                                      </p:tavLst>
                                    </p:anim>
                                    <p:anim calcmode="lin" valueType="num">
                                      <p:cBhvr>
                                        <p:cTn id="248" dur="500" fill="hold"/>
                                        <p:tgtEl>
                                          <p:spTgt spid="55"/>
                                        </p:tgtEl>
                                        <p:attrNameLst>
                                          <p:attrName>style.rotation</p:attrName>
                                        </p:attrNameLst>
                                      </p:cBhvr>
                                      <p:tavLst>
                                        <p:tav tm="0">
                                          <p:val>
                                            <p:fltVal val="360"/>
                                          </p:val>
                                        </p:tav>
                                        <p:tav tm="100000">
                                          <p:val>
                                            <p:fltVal val="0"/>
                                          </p:val>
                                        </p:tav>
                                      </p:tavLst>
                                    </p:anim>
                                    <p:animEffect transition="in" filter="fade">
                                      <p:cBhvr>
                                        <p:cTn id="249" dur="500"/>
                                        <p:tgtEl>
                                          <p:spTgt spid="55"/>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49" presetClass="entr" presetSubtype="0" decel="100000" fill="hold" grpId="0" nodeType="clickEffect">
                                  <p:stCondLst>
                                    <p:cond delay="0"/>
                                  </p:stCondLst>
                                  <p:childTnLst>
                                    <p:set>
                                      <p:cBhvr>
                                        <p:cTn id="253" dur="1" fill="hold">
                                          <p:stCondLst>
                                            <p:cond delay="0"/>
                                          </p:stCondLst>
                                        </p:cTn>
                                        <p:tgtEl>
                                          <p:spTgt spid="56"/>
                                        </p:tgtEl>
                                        <p:attrNameLst>
                                          <p:attrName>style.visibility</p:attrName>
                                        </p:attrNameLst>
                                      </p:cBhvr>
                                      <p:to>
                                        <p:strVal val="visible"/>
                                      </p:to>
                                    </p:set>
                                    <p:anim calcmode="lin" valueType="num">
                                      <p:cBhvr>
                                        <p:cTn id="254" dur="500" fill="hold"/>
                                        <p:tgtEl>
                                          <p:spTgt spid="56"/>
                                        </p:tgtEl>
                                        <p:attrNameLst>
                                          <p:attrName>ppt_w</p:attrName>
                                        </p:attrNameLst>
                                      </p:cBhvr>
                                      <p:tavLst>
                                        <p:tav tm="0">
                                          <p:val>
                                            <p:fltVal val="0"/>
                                          </p:val>
                                        </p:tav>
                                        <p:tav tm="100000">
                                          <p:val>
                                            <p:strVal val="#ppt_w"/>
                                          </p:val>
                                        </p:tav>
                                      </p:tavLst>
                                    </p:anim>
                                    <p:anim calcmode="lin" valueType="num">
                                      <p:cBhvr>
                                        <p:cTn id="255" dur="500" fill="hold"/>
                                        <p:tgtEl>
                                          <p:spTgt spid="56"/>
                                        </p:tgtEl>
                                        <p:attrNameLst>
                                          <p:attrName>ppt_h</p:attrName>
                                        </p:attrNameLst>
                                      </p:cBhvr>
                                      <p:tavLst>
                                        <p:tav tm="0">
                                          <p:val>
                                            <p:fltVal val="0"/>
                                          </p:val>
                                        </p:tav>
                                        <p:tav tm="100000">
                                          <p:val>
                                            <p:strVal val="#ppt_h"/>
                                          </p:val>
                                        </p:tav>
                                      </p:tavLst>
                                    </p:anim>
                                    <p:anim calcmode="lin" valueType="num">
                                      <p:cBhvr>
                                        <p:cTn id="256" dur="500" fill="hold"/>
                                        <p:tgtEl>
                                          <p:spTgt spid="56"/>
                                        </p:tgtEl>
                                        <p:attrNameLst>
                                          <p:attrName>style.rotation</p:attrName>
                                        </p:attrNameLst>
                                      </p:cBhvr>
                                      <p:tavLst>
                                        <p:tav tm="0">
                                          <p:val>
                                            <p:fltVal val="360"/>
                                          </p:val>
                                        </p:tav>
                                        <p:tav tm="100000">
                                          <p:val>
                                            <p:fltVal val="0"/>
                                          </p:val>
                                        </p:tav>
                                      </p:tavLst>
                                    </p:anim>
                                    <p:animEffect transition="in" filter="fade">
                                      <p:cBhvr>
                                        <p:cTn id="257" dur="500"/>
                                        <p:tgtEl>
                                          <p:spTgt spid="56"/>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3" presetClass="entr" presetSubtype="10" fill="hold" grpId="0" nodeType="clickEffect">
                                  <p:stCondLst>
                                    <p:cond delay="0"/>
                                  </p:stCondLst>
                                  <p:childTnLst>
                                    <p:set>
                                      <p:cBhvr>
                                        <p:cTn id="261" dur="1" fill="hold">
                                          <p:stCondLst>
                                            <p:cond delay="0"/>
                                          </p:stCondLst>
                                        </p:cTn>
                                        <p:tgtEl>
                                          <p:spTgt spid="30"/>
                                        </p:tgtEl>
                                        <p:attrNameLst>
                                          <p:attrName>style.visibility</p:attrName>
                                        </p:attrNameLst>
                                      </p:cBhvr>
                                      <p:to>
                                        <p:strVal val="visible"/>
                                      </p:to>
                                    </p:set>
                                    <p:animEffect transition="in" filter="blinds(horizontal)">
                                      <p:cBhvr>
                                        <p:cTn id="26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63" fill="hold" nodeType="clickPar">
                      <p:stCondLst>
                        <p:cond delay="indefinite"/>
                      </p:stCondLst>
                      <p:childTnLst>
                        <p:par>
                          <p:cTn id="264" fill="hold" nodeType="withGroup">
                            <p:stCondLst>
                              <p:cond delay="0"/>
                            </p:stCondLst>
                            <p:childTnLst>
                              <p:par>
                                <p:cTn id="265" presetID="12" presetClass="entr" presetSubtype="1" fill="hold" grpId="0" nodeType="clickEffect">
                                  <p:stCondLst>
                                    <p:cond delay="0"/>
                                  </p:stCondLst>
                                  <p:childTnLst>
                                    <p:set>
                                      <p:cBhvr>
                                        <p:cTn id="266" dur="1" fill="hold">
                                          <p:stCondLst>
                                            <p:cond delay="0"/>
                                          </p:stCondLst>
                                        </p:cTn>
                                        <p:tgtEl>
                                          <p:spTgt spid="31"/>
                                        </p:tgtEl>
                                        <p:attrNameLst>
                                          <p:attrName>style.visibility</p:attrName>
                                        </p:attrNameLst>
                                      </p:cBhvr>
                                      <p:to>
                                        <p:strVal val="visible"/>
                                      </p:to>
                                    </p:set>
                                    <p:animEffect transition="in" filter="slide(fromTop)">
                                      <p:cBhvr>
                                        <p:cTn id="26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par>
                          <p:cTn id="268" fill="hold" nodeType="afterGroup">
                            <p:stCondLst>
                              <p:cond delay="500"/>
                            </p:stCondLst>
                            <p:childTnLst>
                              <p:par>
                                <p:cTn id="269" presetID="49" presetClass="entr" presetSubtype="0" decel="100000" fill="hold" grpId="0" nodeType="afterEffect">
                                  <p:stCondLst>
                                    <p:cond delay="1000"/>
                                  </p:stCondLst>
                                  <p:childTnLst>
                                    <p:set>
                                      <p:cBhvr>
                                        <p:cTn id="270" dur="1" fill="hold">
                                          <p:stCondLst>
                                            <p:cond delay="0"/>
                                          </p:stCondLst>
                                        </p:cTn>
                                        <p:tgtEl>
                                          <p:spTgt spid="32"/>
                                        </p:tgtEl>
                                        <p:attrNameLst>
                                          <p:attrName>style.visibility</p:attrName>
                                        </p:attrNameLst>
                                      </p:cBhvr>
                                      <p:to>
                                        <p:strVal val="visible"/>
                                      </p:to>
                                    </p:set>
                                    <p:anim calcmode="lin" valueType="num">
                                      <p:cBhvr>
                                        <p:cTn id="271" dur="500" fill="hold"/>
                                        <p:tgtEl>
                                          <p:spTgt spid="32"/>
                                        </p:tgtEl>
                                        <p:attrNameLst>
                                          <p:attrName>ppt_w</p:attrName>
                                        </p:attrNameLst>
                                      </p:cBhvr>
                                      <p:tavLst>
                                        <p:tav tm="0">
                                          <p:val>
                                            <p:fltVal val="0"/>
                                          </p:val>
                                        </p:tav>
                                        <p:tav tm="100000">
                                          <p:val>
                                            <p:strVal val="#ppt_w"/>
                                          </p:val>
                                        </p:tav>
                                      </p:tavLst>
                                    </p:anim>
                                    <p:anim calcmode="lin" valueType="num">
                                      <p:cBhvr>
                                        <p:cTn id="272" dur="500" fill="hold"/>
                                        <p:tgtEl>
                                          <p:spTgt spid="32"/>
                                        </p:tgtEl>
                                        <p:attrNameLst>
                                          <p:attrName>ppt_h</p:attrName>
                                        </p:attrNameLst>
                                      </p:cBhvr>
                                      <p:tavLst>
                                        <p:tav tm="0">
                                          <p:val>
                                            <p:fltVal val="0"/>
                                          </p:val>
                                        </p:tav>
                                        <p:tav tm="100000">
                                          <p:val>
                                            <p:strVal val="#ppt_h"/>
                                          </p:val>
                                        </p:tav>
                                      </p:tavLst>
                                    </p:anim>
                                    <p:anim calcmode="lin" valueType="num">
                                      <p:cBhvr>
                                        <p:cTn id="273" dur="500" fill="hold"/>
                                        <p:tgtEl>
                                          <p:spTgt spid="32"/>
                                        </p:tgtEl>
                                        <p:attrNameLst>
                                          <p:attrName>style.rotation</p:attrName>
                                        </p:attrNameLst>
                                      </p:cBhvr>
                                      <p:tavLst>
                                        <p:tav tm="0">
                                          <p:val>
                                            <p:fltVal val="360"/>
                                          </p:val>
                                        </p:tav>
                                        <p:tav tm="100000">
                                          <p:val>
                                            <p:fltVal val="0"/>
                                          </p:val>
                                        </p:tav>
                                      </p:tavLst>
                                    </p:anim>
                                    <p:animEffect transition="in" filter="fade">
                                      <p:cBhvr>
                                        <p:cTn id="274" dur="500"/>
                                        <p:tgtEl>
                                          <p:spTgt spid="32"/>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49" presetClass="entr" presetSubtype="0" decel="100000" fill="hold" grpId="0" nodeType="clickEffect">
                                  <p:stCondLst>
                                    <p:cond delay="0"/>
                                  </p:stCondLst>
                                  <p:childTnLst>
                                    <p:set>
                                      <p:cBhvr>
                                        <p:cTn id="278" dur="1" fill="hold">
                                          <p:stCondLst>
                                            <p:cond delay="0"/>
                                          </p:stCondLst>
                                        </p:cTn>
                                        <p:tgtEl>
                                          <p:spTgt spid="57"/>
                                        </p:tgtEl>
                                        <p:attrNameLst>
                                          <p:attrName>style.visibility</p:attrName>
                                        </p:attrNameLst>
                                      </p:cBhvr>
                                      <p:to>
                                        <p:strVal val="visible"/>
                                      </p:to>
                                    </p:set>
                                    <p:anim calcmode="lin" valueType="num">
                                      <p:cBhvr>
                                        <p:cTn id="279" dur="500" fill="hold"/>
                                        <p:tgtEl>
                                          <p:spTgt spid="57"/>
                                        </p:tgtEl>
                                        <p:attrNameLst>
                                          <p:attrName>ppt_w</p:attrName>
                                        </p:attrNameLst>
                                      </p:cBhvr>
                                      <p:tavLst>
                                        <p:tav tm="0">
                                          <p:val>
                                            <p:fltVal val="0"/>
                                          </p:val>
                                        </p:tav>
                                        <p:tav tm="100000">
                                          <p:val>
                                            <p:strVal val="#ppt_w"/>
                                          </p:val>
                                        </p:tav>
                                      </p:tavLst>
                                    </p:anim>
                                    <p:anim calcmode="lin" valueType="num">
                                      <p:cBhvr>
                                        <p:cTn id="280" dur="500" fill="hold"/>
                                        <p:tgtEl>
                                          <p:spTgt spid="57"/>
                                        </p:tgtEl>
                                        <p:attrNameLst>
                                          <p:attrName>ppt_h</p:attrName>
                                        </p:attrNameLst>
                                      </p:cBhvr>
                                      <p:tavLst>
                                        <p:tav tm="0">
                                          <p:val>
                                            <p:fltVal val="0"/>
                                          </p:val>
                                        </p:tav>
                                        <p:tav tm="100000">
                                          <p:val>
                                            <p:strVal val="#ppt_h"/>
                                          </p:val>
                                        </p:tav>
                                      </p:tavLst>
                                    </p:anim>
                                    <p:anim calcmode="lin" valueType="num">
                                      <p:cBhvr>
                                        <p:cTn id="281" dur="500" fill="hold"/>
                                        <p:tgtEl>
                                          <p:spTgt spid="57"/>
                                        </p:tgtEl>
                                        <p:attrNameLst>
                                          <p:attrName>style.rotation</p:attrName>
                                        </p:attrNameLst>
                                      </p:cBhvr>
                                      <p:tavLst>
                                        <p:tav tm="0">
                                          <p:val>
                                            <p:fltVal val="360"/>
                                          </p:val>
                                        </p:tav>
                                        <p:tav tm="100000">
                                          <p:val>
                                            <p:fltVal val="0"/>
                                          </p:val>
                                        </p:tav>
                                      </p:tavLst>
                                    </p:anim>
                                    <p:animEffect transition="in" filter="fade">
                                      <p:cBhvr>
                                        <p:cTn id="282" dur="500"/>
                                        <p:tgtEl>
                                          <p:spTgt spid="57"/>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49" presetClass="entr" presetSubtype="0" decel="100000" fill="hold" grpId="0" nodeType="clickEffect">
                                  <p:stCondLst>
                                    <p:cond delay="0"/>
                                  </p:stCondLst>
                                  <p:childTnLst>
                                    <p:set>
                                      <p:cBhvr>
                                        <p:cTn id="286" dur="1" fill="hold">
                                          <p:stCondLst>
                                            <p:cond delay="0"/>
                                          </p:stCondLst>
                                        </p:cTn>
                                        <p:tgtEl>
                                          <p:spTgt spid="58"/>
                                        </p:tgtEl>
                                        <p:attrNameLst>
                                          <p:attrName>style.visibility</p:attrName>
                                        </p:attrNameLst>
                                      </p:cBhvr>
                                      <p:to>
                                        <p:strVal val="visible"/>
                                      </p:to>
                                    </p:set>
                                    <p:anim calcmode="lin" valueType="num">
                                      <p:cBhvr>
                                        <p:cTn id="287" dur="500" fill="hold"/>
                                        <p:tgtEl>
                                          <p:spTgt spid="58"/>
                                        </p:tgtEl>
                                        <p:attrNameLst>
                                          <p:attrName>ppt_w</p:attrName>
                                        </p:attrNameLst>
                                      </p:cBhvr>
                                      <p:tavLst>
                                        <p:tav tm="0">
                                          <p:val>
                                            <p:fltVal val="0"/>
                                          </p:val>
                                        </p:tav>
                                        <p:tav tm="100000">
                                          <p:val>
                                            <p:strVal val="#ppt_w"/>
                                          </p:val>
                                        </p:tav>
                                      </p:tavLst>
                                    </p:anim>
                                    <p:anim calcmode="lin" valueType="num">
                                      <p:cBhvr>
                                        <p:cTn id="288" dur="500" fill="hold"/>
                                        <p:tgtEl>
                                          <p:spTgt spid="58"/>
                                        </p:tgtEl>
                                        <p:attrNameLst>
                                          <p:attrName>ppt_h</p:attrName>
                                        </p:attrNameLst>
                                      </p:cBhvr>
                                      <p:tavLst>
                                        <p:tav tm="0">
                                          <p:val>
                                            <p:fltVal val="0"/>
                                          </p:val>
                                        </p:tav>
                                        <p:tav tm="100000">
                                          <p:val>
                                            <p:strVal val="#ppt_h"/>
                                          </p:val>
                                        </p:tav>
                                      </p:tavLst>
                                    </p:anim>
                                    <p:anim calcmode="lin" valueType="num">
                                      <p:cBhvr>
                                        <p:cTn id="289" dur="500" fill="hold"/>
                                        <p:tgtEl>
                                          <p:spTgt spid="58"/>
                                        </p:tgtEl>
                                        <p:attrNameLst>
                                          <p:attrName>style.rotation</p:attrName>
                                        </p:attrNameLst>
                                      </p:cBhvr>
                                      <p:tavLst>
                                        <p:tav tm="0">
                                          <p:val>
                                            <p:fltVal val="360"/>
                                          </p:val>
                                        </p:tav>
                                        <p:tav tm="100000">
                                          <p:val>
                                            <p:fltVal val="0"/>
                                          </p:val>
                                        </p:tav>
                                      </p:tavLst>
                                    </p:anim>
                                    <p:animEffect transition="in" filter="fade">
                                      <p:cBhvr>
                                        <p:cTn id="290" dur="500"/>
                                        <p:tgtEl>
                                          <p:spTgt spid="58"/>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3" presetClass="entr" presetSubtype="10" fill="hold" grpId="0" nodeType="clickEffect">
                                  <p:stCondLst>
                                    <p:cond delay="0"/>
                                  </p:stCondLst>
                                  <p:childTnLst>
                                    <p:set>
                                      <p:cBhvr>
                                        <p:cTn id="294" dur="1" fill="hold">
                                          <p:stCondLst>
                                            <p:cond delay="0"/>
                                          </p:stCondLst>
                                        </p:cTn>
                                        <p:tgtEl>
                                          <p:spTgt spid="33"/>
                                        </p:tgtEl>
                                        <p:attrNameLst>
                                          <p:attrName>style.visibility</p:attrName>
                                        </p:attrNameLst>
                                      </p:cBhvr>
                                      <p:to>
                                        <p:strVal val="visible"/>
                                      </p:to>
                                    </p:set>
                                    <p:animEffect transition="in" filter="blinds(horizontal)">
                                      <p:cBhvr>
                                        <p:cTn id="29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296" fill="hold" nodeType="clickPar">
                      <p:stCondLst>
                        <p:cond delay="indefinite"/>
                      </p:stCondLst>
                      <p:childTnLst>
                        <p:par>
                          <p:cTn id="297" fill="hold" nodeType="withGroup">
                            <p:stCondLst>
                              <p:cond delay="0"/>
                            </p:stCondLst>
                            <p:childTnLst>
                              <p:par>
                                <p:cTn id="298" presetID="49" presetClass="entr" presetSubtype="0" decel="100000" fill="hold" grpId="0" nodeType="clickEffect">
                                  <p:stCondLst>
                                    <p:cond delay="0"/>
                                  </p:stCondLst>
                                  <p:childTnLst>
                                    <p:set>
                                      <p:cBhvr>
                                        <p:cTn id="299" dur="1" fill="hold">
                                          <p:stCondLst>
                                            <p:cond delay="0"/>
                                          </p:stCondLst>
                                        </p:cTn>
                                        <p:tgtEl>
                                          <p:spTgt spid="35"/>
                                        </p:tgtEl>
                                        <p:attrNameLst>
                                          <p:attrName>style.visibility</p:attrName>
                                        </p:attrNameLst>
                                      </p:cBhvr>
                                      <p:to>
                                        <p:strVal val="visible"/>
                                      </p:to>
                                    </p:set>
                                    <p:anim calcmode="lin" valueType="num">
                                      <p:cBhvr>
                                        <p:cTn id="300" dur="500" fill="hold"/>
                                        <p:tgtEl>
                                          <p:spTgt spid="35"/>
                                        </p:tgtEl>
                                        <p:attrNameLst>
                                          <p:attrName>ppt_w</p:attrName>
                                        </p:attrNameLst>
                                      </p:cBhvr>
                                      <p:tavLst>
                                        <p:tav tm="0">
                                          <p:val>
                                            <p:fltVal val="0"/>
                                          </p:val>
                                        </p:tav>
                                        <p:tav tm="100000">
                                          <p:val>
                                            <p:strVal val="#ppt_w"/>
                                          </p:val>
                                        </p:tav>
                                      </p:tavLst>
                                    </p:anim>
                                    <p:anim calcmode="lin" valueType="num">
                                      <p:cBhvr>
                                        <p:cTn id="301" dur="500" fill="hold"/>
                                        <p:tgtEl>
                                          <p:spTgt spid="35"/>
                                        </p:tgtEl>
                                        <p:attrNameLst>
                                          <p:attrName>ppt_h</p:attrName>
                                        </p:attrNameLst>
                                      </p:cBhvr>
                                      <p:tavLst>
                                        <p:tav tm="0">
                                          <p:val>
                                            <p:fltVal val="0"/>
                                          </p:val>
                                        </p:tav>
                                        <p:tav tm="100000">
                                          <p:val>
                                            <p:strVal val="#ppt_h"/>
                                          </p:val>
                                        </p:tav>
                                      </p:tavLst>
                                    </p:anim>
                                    <p:anim calcmode="lin" valueType="num">
                                      <p:cBhvr>
                                        <p:cTn id="302" dur="500" fill="hold"/>
                                        <p:tgtEl>
                                          <p:spTgt spid="35"/>
                                        </p:tgtEl>
                                        <p:attrNameLst>
                                          <p:attrName>style.rotation</p:attrName>
                                        </p:attrNameLst>
                                      </p:cBhvr>
                                      <p:tavLst>
                                        <p:tav tm="0">
                                          <p:val>
                                            <p:fltVal val="360"/>
                                          </p:val>
                                        </p:tav>
                                        <p:tav tm="100000">
                                          <p:val>
                                            <p:fltVal val="0"/>
                                          </p:val>
                                        </p:tav>
                                      </p:tavLst>
                                    </p:anim>
                                    <p:animEffect transition="in" filter="fade">
                                      <p:cBhvr>
                                        <p:cTn id="303" dur="500"/>
                                        <p:tgtEl>
                                          <p:spTgt spid="35"/>
                                        </p:tgtEl>
                                      </p:cBhvr>
                                    </p:animEffect>
                                  </p:childTnLst>
                                </p:cTn>
                              </p:par>
                            </p:childTnLst>
                          </p:cTn>
                        </p:par>
                        <p:par>
                          <p:cTn id="304" fill="hold" nodeType="afterGroup">
                            <p:stCondLst>
                              <p:cond delay="500"/>
                            </p:stCondLst>
                            <p:childTnLst>
                              <p:par>
                                <p:cTn id="305" presetID="12" presetClass="entr" presetSubtype="4" fill="hold" grpId="0" nodeType="afterEffect">
                                  <p:stCondLst>
                                    <p:cond delay="0"/>
                                  </p:stCondLst>
                                  <p:childTnLst>
                                    <p:set>
                                      <p:cBhvr>
                                        <p:cTn id="306" dur="1" fill="hold">
                                          <p:stCondLst>
                                            <p:cond delay="0"/>
                                          </p:stCondLst>
                                        </p:cTn>
                                        <p:tgtEl>
                                          <p:spTgt spid="34"/>
                                        </p:tgtEl>
                                        <p:attrNameLst>
                                          <p:attrName>style.visibility</p:attrName>
                                        </p:attrNameLst>
                                      </p:cBhvr>
                                      <p:to>
                                        <p:strVal val="visible"/>
                                      </p:to>
                                    </p:set>
                                    <p:animEffect transition="in" filter="slide(fromBottom)">
                                      <p:cBhvr>
                                        <p:cTn id="307" dur="500"/>
                                        <p:tgtEl>
                                          <p:spTgt spid="34"/>
                                        </p:tgtEl>
                                      </p:cBhvr>
                                    </p:animEffec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49" presetClass="entr" presetSubtype="0" decel="100000" fill="hold" grpId="0" nodeType="clickEffect">
                                  <p:stCondLst>
                                    <p:cond delay="0"/>
                                  </p:stCondLst>
                                  <p:childTnLst>
                                    <p:set>
                                      <p:cBhvr>
                                        <p:cTn id="311" dur="1" fill="hold">
                                          <p:stCondLst>
                                            <p:cond delay="0"/>
                                          </p:stCondLst>
                                        </p:cTn>
                                        <p:tgtEl>
                                          <p:spTgt spid="36"/>
                                        </p:tgtEl>
                                        <p:attrNameLst>
                                          <p:attrName>style.visibility</p:attrName>
                                        </p:attrNameLst>
                                      </p:cBhvr>
                                      <p:to>
                                        <p:strVal val="visible"/>
                                      </p:to>
                                    </p:set>
                                    <p:anim calcmode="lin" valueType="num">
                                      <p:cBhvr>
                                        <p:cTn id="312" dur="500" fill="hold"/>
                                        <p:tgtEl>
                                          <p:spTgt spid="36"/>
                                        </p:tgtEl>
                                        <p:attrNameLst>
                                          <p:attrName>ppt_w</p:attrName>
                                        </p:attrNameLst>
                                      </p:cBhvr>
                                      <p:tavLst>
                                        <p:tav tm="0">
                                          <p:val>
                                            <p:fltVal val="0"/>
                                          </p:val>
                                        </p:tav>
                                        <p:tav tm="100000">
                                          <p:val>
                                            <p:strVal val="#ppt_w"/>
                                          </p:val>
                                        </p:tav>
                                      </p:tavLst>
                                    </p:anim>
                                    <p:anim calcmode="lin" valueType="num">
                                      <p:cBhvr>
                                        <p:cTn id="313" dur="500" fill="hold"/>
                                        <p:tgtEl>
                                          <p:spTgt spid="36"/>
                                        </p:tgtEl>
                                        <p:attrNameLst>
                                          <p:attrName>ppt_h</p:attrName>
                                        </p:attrNameLst>
                                      </p:cBhvr>
                                      <p:tavLst>
                                        <p:tav tm="0">
                                          <p:val>
                                            <p:fltVal val="0"/>
                                          </p:val>
                                        </p:tav>
                                        <p:tav tm="100000">
                                          <p:val>
                                            <p:strVal val="#ppt_h"/>
                                          </p:val>
                                        </p:tav>
                                      </p:tavLst>
                                    </p:anim>
                                    <p:anim calcmode="lin" valueType="num">
                                      <p:cBhvr>
                                        <p:cTn id="314" dur="500" fill="hold"/>
                                        <p:tgtEl>
                                          <p:spTgt spid="36"/>
                                        </p:tgtEl>
                                        <p:attrNameLst>
                                          <p:attrName>style.rotation</p:attrName>
                                        </p:attrNameLst>
                                      </p:cBhvr>
                                      <p:tavLst>
                                        <p:tav tm="0">
                                          <p:val>
                                            <p:fltVal val="360"/>
                                          </p:val>
                                        </p:tav>
                                        <p:tav tm="100000">
                                          <p:val>
                                            <p:fltVal val="0"/>
                                          </p:val>
                                        </p:tav>
                                      </p:tavLst>
                                    </p:anim>
                                    <p:animEffect transition="in" filter="fade">
                                      <p:cBhvr>
                                        <p:cTn id="3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animBg="1"/>
      <p:bldP spid="11" grpId="0" animBg="1"/>
      <p:bldP spid="12" grpId="0" animBg="1"/>
      <p:bldP spid="13" grpId="0"/>
      <p:bldP spid="14" grpId="0" animBg="1"/>
      <p:bldP spid="15" grpId="0" animBg="1"/>
      <p:bldP spid="16" grpId="0"/>
      <p:bldP spid="17" grpId="0" animBg="1"/>
      <p:bldP spid="18" grpId="0" animBg="1"/>
      <p:bldP spid="19" grpId="0" animBg="1"/>
      <p:bldP spid="20" grpId="0"/>
      <p:bldP spid="21" grpId="0" animBg="1"/>
      <p:bldP spid="22" grpId="0" animBg="1"/>
      <p:bldP spid="23" grpId="0"/>
      <p:bldP spid="24" grpId="0" animBg="1"/>
      <p:bldP spid="25" grpId="0" animBg="1"/>
      <p:bldP spid="26" grpId="0"/>
      <p:bldP spid="27" grpId="0" animBg="1"/>
      <p:bldP spid="28" grpId="0" animBg="1"/>
      <p:bldP spid="29" grpId="0"/>
      <p:bldP spid="30" grpId="0" animBg="1"/>
      <p:bldP spid="31" grpId="0" animBg="1"/>
      <p:bldP spid="32" grpId="0"/>
      <p:bldP spid="33" grpId="0" animBg="1"/>
      <p:bldP spid="34" grpId="0" animBg="1"/>
      <p:bldP spid="35" grpId="0"/>
      <p:bldP spid="36" grpId="0"/>
      <p:bldP spid="39" grpId="0" animBg="1"/>
      <p:bldP spid="40" grpId="0" animBg="1"/>
      <p:bldP spid="41" grpId="0" animBg="1"/>
      <p:bldP spid="42" grpId="0" animBg="1"/>
      <p:bldP spid="43" grpId="0" animBg="1"/>
      <p:bldP spid="44" grpId="0" animBg="1"/>
      <p:bldP spid="45" grpId="0" animBg="1"/>
      <p:bldP spid="46"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9378" name="内容占位符 2"/>
          <p:cNvSpPr>
            <a:spLocks noGrp="1"/>
          </p:cNvSpPr>
          <p:nvPr>
            <p:ph idx="1"/>
          </p:nvPr>
        </p:nvSpPr>
        <p:spPr>
          <a:xfrm>
            <a:off x="450850" y="571500"/>
            <a:ext cx="8264525" cy="6143625"/>
          </a:xfrm>
        </p:spPr>
        <p:txBody>
          <a:bodyPr/>
          <a:lstStyle/>
          <a:p>
            <a:pPr>
              <a:lnSpc>
                <a:spcPts val="3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3000"/>
              </a:lnSpc>
              <a:buFont typeface="Wingdings" pitchFamily="2" charset="2"/>
              <a:buNone/>
            </a:pPr>
            <a:r>
              <a:rPr lang="en-US" altLang="zh-CN" sz="2800" dirty="0"/>
              <a:t>int main()</a:t>
            </a:r>
            <a:endParaRPr lang="zh-CN" altLang="zh-CN" sz="2800" dirty="0"/>
          </a:p>
          <a:p>
            <a:pPr>
              <a:lnSpc>
                <a:spcPts val="3000"/>
              </a:lnSpc>
              <a:buFont typeface="Wingdings" pitchFamily="2" charset="2"/>
              <a:buNone/>
            </a:pPr>
            <a:r>
              <a:rPr lang="en-US" altLang="zh-CN" sz="2800" dirty="0"/>
              <a:t>{ </a:t>
            </a:r>
            <a:r>
              <a:rPr lang="en-US" altLang="zh-CN" sz="2800" dirty="0">
                <a:solidFill>
                  <a:srgbClr val="9D138D"/>
                </a:solidFill>
              </a:rPr>
              <a:t>extern</a:t>
            </a:r>
            <a:r>
              <a:rPr lang="en-US" altLang="zh-CN" sz="2800" dirty="0"/>
              <a:t> void </a:t>
            </a:r>
            <a:r>
              <a:rPr lang="en-US" altLang="zh-CN" sz="2800" dirty="0" err="1"/>
              <a:t>enter_string</a:t>
            </a:r>
            <a:r>
              <a:rPr lang="en-US" altLang="zh-CN" sz="2800" dirty="0"/>
              <a:t>(char str[]); </a:t>
            </a:r>
            <a:endParaRPr lang="zh-CN" altLang="zh-CN" sz="2800" dirty="0"/>
          </a:p>
          <a:p>
            <a:pPr>
              <a:lnSpc>
                <a:spcPts val="3000"/>
              </a:lnSpc>
              <a:buFont typeface="Wingdings" pitchFamily="2" charset="2"/>
              <a:buNone/>
            </a:pPr>
            <a:r>
              <a:rPr lang="en-US" altLang="zh-CN" sz="2800" dirty="0"/>
              <a:t>   </a:t>
            </a:r>
            <a:r>
              <a:rPr lang="en-US" altLang="zh-CN" sz="2800" dirty="0">
                <a:solidFill>
                  <a:srgbClr val="9D138D"/>
                </a:solidFill>
              </a:rPr>
              <a:t>extern</a:t>
            </a:r>
            <a:r>
              <a:rPr lang="en-US" altLang="zh-CN" sz="2800" dirty="0"/>
              <a:t> void </a:t>
            </a:r>
            <a:r>
              <a:rPr lang="en-US" altLang="zh-CN" sz="2800" dirty="0" err="1"/>
              <a:t>delete_string</a:t>
            </a:r>
            <a:r>
              <a:rPr lang="en-US" altLang="zh-CN" sz="2800" dirty="0"/>
              <a:t>(char str[],</a:t>
            </a:r>
          </a:p>
          <a:p>
            <a:pPr>
              <a:lnSpc>
                <a:spcPts val="3000"/>
              </a:lnSpc>
              <a:buFont typeface="Wingdings" pitchFamily="2" charset="2"/>
              <a:buNone/>
            </a:pPr>
            <a:r>
              <a:rPr lang="en-US" altLang="zh-CN" sz="2800" dirty="0"/>
              <a:t>                                             char </a:t>
            </a:r>
            <a:r>
              <a:rPr lang="en-US" altLang="zh-CN" sz="2800" dirty="0" err="1"/>
              <a:t>ch</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a:solidFill>
                  <a:srgbClr val="9D138D"/>
                </a:solidFill>
              </a:rPr>
              <a:t>extern</a:t>
            </a:r>
            <a:r>
              <a:rPr lang="en-US" altLang="zh-CN" sz="2800" dirty="0"/>
              <a:t> void </a:t>
            </a:r>
            <a:r>
              <a:rPr lang="en-US" altLang="zh-CN" sz="2800" dirty="0" err="1"/>
              <a:t>print_string</a:t>
            </a:r>
            <a:r>
              <a:rPr lang="en-US" altLang="zh-CN" sz="2800" dirty="0"/>
              <a:t>(char str[]); </a:t>
            </a:r>
            <a:endParaRPr lang="zh-CN" altLang="zh-CN" sz="2800" dirty="0"/>
          </a:p>
          <a:p>
            <a:pPr>
              <a:lnSpc>
                <a:spcPts val="3000"/>
              </a:lnSpc>
              <a:buFont typeface="Wingdings" pitchFamily="2" charset="2"/>
              <a:buNone/>
            </a:pPr>
            <a:r>
              <a:rPr lang="en-US" altLang="zh-CN" sz="2800" dirty="0"/>
              <a:t>   char </a:t>
            </a:r>
            <a:r>
              <a:rPr lang="en-US" altLang="zh-CN" sz="2800" dirty="0" err="1"/>
              <a:t>c,str</a:t>
            </a:r>
            <a:r>
              <a:rPr lang="en-US" altLang="zh-CN" sz="2800" dirty="0"/>
              <a:t>[80];</a:t>
            </a:r>
            <a:endParaRPr lang="zh-CN" altLang="zh-CN" sz="2800" dirty="0"/>
          </a:p>
          <a:p>
            <a:pPr>
              <a:lnSpc>
                <a:spcPts val="3000"/>
              </a:lnSpc>
              <a:buFont typeface="Wingdings" pitchFamily="2" charset="2"/>
              <a:buNone/>
            </a:pPr>
            <a:r>
              <a:rPr lang="en-US" altLang="zh-CN" sz="2800" dirty="0"/>
              <a:t>   </a:t>
            </a:r>
            <a:r>
              <a:rPr lang="en-US" altLang="zh-CN" sz="2800" dirty="0" err="1"/>
              <a:t>enter_string</a:t>
            </a:r>
            <a:r>
              <a:rPr lang="en-US" altLang="zh-CN" sz="2800" dirty="0"/>
              <a:t>(str);             </a:t>
            </a:r>
            <a:endParaRPr lang="zh-CN" altLang="zh-CN" sz="2800" dirty="0"/>
          </a:p>
          <a:p>
            <a:pPr>
              <a:lnSpc>
                <a:spcPts val="3000"/>
              </a:lnSpc>
              <a:buFont typeface="Wingdings" pitchFamily="2" charset="2"/>
              <a:buNone/>
            </a:pPr>
            <a:r>
              <a:rPr lang="en-US" altLang="zh-CN" sz="2800" dirty="0"/>
              <a:t>   </a:t>
            </a:r>
            <a:r>
              <a:rPr lang="en-US" altLang="zh-CN" sz="2800" dirty="0" err="1"/>
              <a:t>scanf</a:t>
            </a:r>
            <a:r>
              <a:rPr lang="en-US" altLang="zh-CN" sz="2800" dirty="0"/>
              <a:t>(“%</a:t>
            </a:r>
            <a:r>
              <a:rPr lang="en-US" altLang="zh-CN" sz="2800" dirty="0" err="1"/>
              <a:t>c”,&amp;c</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delete_string</a:t>
            </a:r>
            <a:r>
              <a:rPr lang="en-US" altLang="zh-CN" sz="2800" dirty="0"/>
              <a:t>(</a:t>
            </a:r>
            <a:r>
              <a:rPr lang="en-US" altLang="zh-CN" sz="2800" dirty="0" err="1"/>
              <a:t>str,c</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print_string</a:t>
            </a:r>
            <a:r>
              <a:rPr lang="en-US" altLang="zh-CN" sz="2800" dirty="0"/>
              <a:t>(str);      </a:t>
            </a:r>
            <a:endParaRPr lang="zh-CN" altLang="zh-CN" sz="2800" dirty="0"/>
          </a:p>
          <a:p>
            <a:pPr>
              <a:lnSpc>
                <a:spcPts val="3000"/>
              </a:lnSpc>
              <a:buFont typeface="Wingdings" pitchFamily="2" charset="2"/>
              <a:buNone/>
            </a:pPr>
            <a:r>
              <a:rPr lang="en-US" altLang="zh-CN" sz="2800" dirty="0"/>
              <a:t>   return 0;     </a:t>
            </a:r>
            <a:endParaRPr lang="zh-CN" altLang="zh-CN" sz="2800" dirty="0"/>
          </a:p>
          <a:p>
            <a:pPr>
              <a:lnSpc>
                <a:spcPts val="3000"/>
              </a:lnSpc>
              <a:buFont typeface="Wingdings" pitchFamily="2" charset="2"/>
              <a:buNone/>
            </a:pPr>
            <a:r>
              <a:rPr lang="en-US" altLang="zh-CN" sz="2800" dirty="0"/>
              <a:t>}</a:t>
            </a:r>
            <a:endParaRPr lang="zh-CN" altLang="zh-CN" sz="2800" dirty="0"/>
          </a:p>
          <a:p>
            <a:pPr>
              <a:lnSpc>
                <a:spcPts val="3000"/>
              </a:lnSpc>
              <a:buFont typeface="Wingdings" pitchFamily="2" charset="2"/>
              <a:buNone/>
            </a:pPr>
            <a:endParaRPr lang="zh-CN" altLang="en-US" sz="2800" dirty="0"/>
          </a:p>
        </p:txBody>
      </p:sp>
      <p:sp>
        <p:nvSpPr>
          <p:cNvPr id="4" name="TextBox 3"/>
          <p:cNvSpPr txBox="1"/>
          <p:nvPr/>
        </p:nvSpPr>
        <p:spPr>
          <a:xfrm>
            <a:off x="6000750" y="404813"/>
            <a:ext cx="3000375" cy="523875"/>
          </a:xfrm>
          <a:prstGeom prst="rect">
            <a:avLst/>
          </a:prstGeom>
          <a:noFill/>
        </p:spPr>
        <p:txBody>
          <a:bodyPr>
            <a:spAutoFit/>
          </a:bodyPr>
          <a:lstStyle/>
          <a:p>
            <a:pPr algn="ctr">
              <a:defRPr/>
            </a:pPr>
            <a:r>
              <a:rPr lang="en-US" altLang="zh-CN" sz="2800" b="1">
                <a:solidFill>
                  <a:srgbClr val="FF0000"/>
                </a:solidFill>
                <a:latin typeface="+mn-lt"/>
                <a:ea typeface="+mn-ea"/>
              </a:rPr>
              <a:t>file1</a:t>
            </a:r>
            <a:r>
              <a:rPr lang="zh-CN" altLang="en-US" sz="2800" b="1">
                <a:solidFill>
                  <a:srgbClr val="FF0000"/>
                </a:solidFill>
                <a:latin typeface="+mn-lt"/>
                <a:ea typeface="+mn-ea"/>
              </a:rPr>
              <a:t>（文件</a:t>
            </a:r>
            <a:r>
              <a:rPr lang="en-US" altLang="zh-CN" sz="2800" b="1">
                <a:solidFill>
                  <a:srgbClr val="FF0000"/>
                </a:solidFill>
                <a:latin typeface="+mn-lt"/>
                <a:ea typeface="+mn-ea"/>
              </a:rPr>
              <a:t>1</a:t>
            </a:r>
            <a:r>
              <a:rPr lang="zh-CN" altLang="en-US" sz="2800" b="1">
                <a:solidFill>
                  <a:srgbClr val="FF0000"/>
                </a:solidFill>
                <a:latin typeface="+mn-lt"/>
                <a:ea typeface="+mn-ea"/>
              </a:rPr>
              <a:t>）</a:t>
            </a:r>
          </a:p>
        </p:txBody>
      </p:sp>
      <p:sp>
        <p:nvSpPr>
          <p:cNvPr id="5" name="圆角矩形标注 4"/>
          <p:cNvSpPr>
            <a:spLocks noChangeArrowheads="1"/>
          </p:cNvSpPr>
          <p:nvPr/>
        </p:nvSpPr>
        <p:spPr bwMode="auto">
          <a:xfrm>
            <a:off x="5072063" y="3857625"/>
            <a:ext cx="3786187" cy="1643063"/>
          </a:xfrm>
          <a:prstGeom prst="wedgeRoundRectCallout">
            <a:avLst>
              <a:gd name="adj1" fmla="val -36532"/>
              <a:gd name="adj2" fmla="val -8021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声明在本函数中将要调用的已在其他文件中定义的</a:t>
            </a:r>
            <a:r>
              <a:rPr lang="en-US" altLang="zh-CN" sz="2800">
                <a:solidFill>
                  <a:srgbClr val="0000CC"/>
                </a:solidFill>
                <a:latin typeface="Arial" pitchFamily="34" charset="0"/>
              </a:rPr>
              <a:t>3</a:t>
            </a:r>
            <a:r>
              <a:rPr lang="zh-CN" altLang="zh-CN" sz="2800">
                <a:solidFill>
                  <a:srgbClr val="0000CC"/>
                </a:solidFill>
                <a:latin typeface="Arial" pitchFamily="34" charset="0"/>
              </a:rPr>
              <a:t>个函数</a:t>
            </a:r>
            <a:endParaRPr lang="zh-CN" altLang="en-US" sz="2800">
              <a:solidFill>
                <a:srgbClr val="0000CC"/>
              </a:solidFill>
              <a:latin typeface="Arial" pitchFamily="34" charset="0"/>
            </a:endParaRPr>
          </a:p>
        </p:txBody>
      </p:sp>
      <p:pic>
        <p:nvPicPr>
          <p:cNvPr id="229381"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7.2.1 </a:t>
            </a:r>
            <a:r>
              <a:rPr lang="zh-CN" altLang="zh-CN">
                <a:solidFill>
                  <a:srgbClr val="800000"/>
                </a:solidFill>
                <a:effectLst>
                  <a:outerShdw blurRad="38100" dist="38100" dir="2700000" algn="tl">
                    <a:srgbClr val="000000"/>
                  </a:outerShdw>
                </a:effectLst>
                <a:latin typeface="Arial" charset="0"/>
                <a:ea typeface="黑体" pitchFamily="2" charset="-122"/>
              </a:rPr>
              <a:t>为什么要定义函数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6627" name="Rectangle 3"/>
          <p:cNvSpPr>
            <a:spLocks noGrp="1" noChangeArrowheads="1"/>
          </p:cNvSpPr>
          <p:nvPr>
            <p:ph type="body" idx="1"/>
          </p:nvPr>
        </p:nvSpPr>
        <p:spPr>
          <a:xfrm>
            <a:off x="642938" y="1643063"/>
            <a:ext cx="7572375" cy="3571875"/>
          </a:xfrm>
        </p:spPr>
        <p:txBody>
          <a:bodyPr/>
          <a:lstStyle/>
          <a:p>
            <a:r>
              <a:rPr lang="zh-CN" altLang="en-US"/>
              <a:t>对于</a:t>
            </a:r>
            <a:r>
              <a:rPr lang="zh-CN" altLang="zh-CN"/>
              <a:t>库函数，程序设计者只需用</a:t>
            </a:r>
            <a:r>
              <a:rPr lang="en-US" altLang="zh-CN"/>
              <a:t>#include</a:t>
            </a:r>
            <a:r>
              <a:rPr lang="zh-CN" altLang="zh-CN"/>
              <a:t>指令把有关的头文件包含到本文件模块中即可</a:t>
            </a:r>
          </a:p>
          <a:p>
            <a:r>
              <a:rPr lang="zh-CN" altLang="zh-CN"/>
              <a:t>程序设计者需要在程序中自己定义想用的而库函数并没有提供的函数</a:t>
            </a:r>
          </a:p>
        </p:txBody>
      </p:sp>
      <p:pic>
        <p:nvPicPr>
          <p:cNvPr id="2560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0402" name="内容占位符 2"/>
          <p:cNvSpPr>
            <a:spLocks noGrp="1"/>
          </p:cNvSpPr>
          <p:nvPr>
            <p:ph idx="1"/>
          </p:nvPr>
        </p:nvSpPr>
        <p:spPr>
          <a:xfrm>
            <a:off x="285750" y="1000125"/>
            <a:ext cx="8264525" cy="5143500"/>
          </a:xfrm>
        </p:spPr>
        <p:txBody>
          <a:bodyPr/>
          <a:lstStyle/>
          <a:p>
            <a:pPr>
              <a:lnSpc>
                <a:spcPts val="3000"/>
              </a:lnSpc>
              <a:buFont typeface="Wingdings" pitchFamily="2" charset="2"/>
              <a:buNone/>
            </a:pPr>
            <a:r>
              <a:rPr lang="en-US" altLang="zh-CN" sz="2800" dirty="0">
                <a:solidFill>
                  <a:srgbClr val="00B050"/>
                </a:solidFill>
              </a:rPr>
              <a:t>void </a:t>
            </a:r>
            <a:r>
              <a:rPr lang="en-US" altLang="zh-CN" sz="2800" dirty="0" err="1">
                <a:solidFill>
                  <a:srgbClr val="00B050"/>
                </a:solidFill>
              </a:rPr>
              <a:t>enter_string</a:t>
            </a:r>
            <a:r>
              <a:rPr lang="en-US" altLang="zh-CN" sz="2800" dirty="0">
                <a:solidFill>
                  <a:srgbClr val="00B050"/>
                </a:solidFill>
              </a:rPr>
              <a:t>(char str[80]) </a:t>
            </a:r>
            <a:endParaRPr lang="zh-CN" altLang="zh-CN" sz="2800" dirty="0">
              <a:solidFill>
                <a:srgbClr val="00B050"/>
              </a:solidFill>
            </a:endParaRPr>
          </a:p>
          <a:p>
            <a:pPr>
              <a:lnSpc>
                <a:spcPts val="3000"/>
              </a:lnSpc>
              <a:buFont typeface="Wingdings" pitchFamily="2" charset="2"/>
              <a:buNone/>
            </a:pPr>
            <a:r>
              <a:rPr lang="en-US" altLang="zh-CN" sz="2800" dirty="0">
                <a:solidFill>
                  <a:srgbClr val="00B050"/>
                </a:solidFill>
              </a:rPr>
              <a:t>{  gets(str);   } </a:t>
            </a:r>
            <a:endParaRPr lang="zh-CN" altLang="zh-CN" sz="2800" dirty="0">
              <a:solidFill>
                <a:srgbClr val="00B050"/>
              </a:solidFill>
            </a:endParaRPr>
          </a:p>
          <a:p>
            <a:pPr>
              <a:lnSpc>
                <a:spcPts val="3000"/>
              </a:lnSpc>
              <a:buFont typeface="Wingdings" pitchFamily="2" charset="2"/>
              <a:buNone/>
            </a:pPr>
            <a:r>
              <a:rPr lang="en-US" altLang="zh-CN" sz="2800" dirty="0">
                <a:solidFill>
                  <a:srgbClr val="9D138D"/>
                </a:solidFill>
              </a:rPr>
              <a:t>void </a:t>
            </a:r>
            <a:r>
              <a:rPr lang="en-US" altLang="zh-CN" sz="2800" dirty="0" err="1">
                <a:solidFill>
                  <a:srgbClr val="9D138D"/>
                </a:solidFill>
              </a:rPr>
              <a:t>delete_string</a:t>
            </a:r>
            <a:r>
              <a:rPr lang="en-US" altLang="zh-CN" sz="2800" dirty="0">
                <a:solidFill>
                  <a:srgbClr val="9D138D"/>
                </a:solidFill>
              </a:rPr>
              <a:t>(char str[],char </a:t>
            </a:r>
            <a:r>
              <a:rPr lang="en-US" altLang="zh-CN" sz="2800" dirty="0" err="1">
                <a:solidFill>
                  <a:srgbClr val="9D138D"/>
                </a:solidFill>
              </a:rPr>
              <a:t>ch</a:t>
            </a:r>
            <a:r>
              <a:rPr lang="en-US" altLang="zh-CN" sz="2800" dirty="0">
                <a:solidFill>
                  <a:srgbClr val="9D138D"/>
                </a:solidFill>
              </a:rPr>
              <a:t>)</a:t>
            </a:r>
            <a:endParaRPr lang="zh-CN" altLang="zh-CN" sz="2800" dirty="0">
              <a:solidFill>
                <a:srgbClr val="9D138D"/>
              </a:solidFill>
            </a:endParaRPr>
          </a:p>
          <a:p>
            <a:pPr>
              <a:lnSpc>
                <a:spcPts val="3000"/>
              </a:lnSpc>
              <a:buFont typeface="Wingdings" pitchFamily="2" charset="2"/>
              <a:buNone/>
            </a:pPr>
            <a:r>
              <a:rPr lang="en-US" altLang="zh-CN" sz="2800" dirty="0">
                <a:solidFill>
                  <a:srgbClr val="9D138D"/>
                </a:solidFill>
              </a:rPr>
              <a:t>{ int </a:t>
            </a:r>
            <a:r>
              <a:rPr lang="en-US" altLang="zh-CN" sz="2800" dirty="0" err="1">
                <a:solidFill>
                  <a:srgbClr val="9D138D"/>
                </a:solidFill>
              </a:rPr>
              <a:t>i,j</a:t>
            </a:r>
            <a:r>
              <a:rPr lang="en-US" altLang="zh-CN" sz="2800" dirty="0">
                <a:solidFill>
                  <a:srgbClr val="9D138D"/>
                </a:solidFill>
              </a:rPr>
              <a:t>;</a:t>
            </a:r>
            <a:endParaRPr lang="zh-CN" altLang="zh-CN" sz="2800" dirty="0">
              <a:solidFill>
                <a:srgbClr val="9D138D"/>
              </a:solidFill>
            </a:endParaRPr>
          </a:p>
          <a:p>
            <a:pPr>
              <a:lnSpc>
                <a:spcPts val="3000"/>
              </a:lnSpc>
              <a:buFont typeface="Wingdings" pitchFamily="2" charset="2"/>
              <a:buNone/>
            </a:pPr>
            <a:r>
              <a:rPr lang="en-US" altLang="zh-CN" sz="2800" dirty="0">
                <a:solidFill>
                  <a:srgbClr val="9D138D"/>
                </a:solidFill>
              </a:rPr>
              <a:t>   for(</a:t>
            </a:r>
            <a:r>
              <a:rPr lang="en-US" altLang="zh-CN" sz="2800" dirty="0" err="1">
                <a:solidFill>
                  <a:srgbClr val="9D138D"/>
                </a:solidFill>
              </a:rPr>
              <a:t>i</a:t>
            </a:r>
            <a:r>
              <a:rPr lang="en-US" altLang="zh-CN" sz="2800" dirty="0">
                <a:solidFill>
                  <a:srgbClr val="9D138D"/>
                </a:solidFill>
              </a:rPr>
              <a:t>=j=0;str[</a:t>
            </a:r>
            <a:r>
              <a:rPr lang="en-US" altLang="zh-CN" sz="2800" dirty="0" err="1">
                <a:solidFill>
                  <a:srgbClr val="9D138D"/>
                </a:solidFill>
              </a:rPr>
              <a:t>i</a:t>
            </a:r>
            <a:r>
              <a:rPr lang="en-US" altLang="zh-CN" sz="2800" dirty="0">
                <a:solidFill>
                  <a:srgbClr val="9D138D"/>
                </a:solidFill>
              </a:rPr>
              <a:t>]!='\0';i++)</a:t>
            </a:r>
            <a:endParaRPr lang="zh-CN" altLang="zh-CN" sz="2800" dirty="0">
              <a:solidFill>
                <a:srgbClr val="9D138D"/>
              </a:solidFill>
            </a:endParaRPr>
          </a:p>
          <a:p>
            <a:pPr>
              <a:lnSpc>
                <a:spcPts val="3000"/>
              </a:lnSpc>
              <a:buFont typeface="Wingdings" pitchFamily="2" charset="2"/>
              <a:buNone/>
            </a:pPr>
            <a:r>
              <a:rPr lang="en-US" altLang="zh-CN" sz="2800" dirty="0">
                <a:solidFill>
                  <a:srgbClr val="9D138D"/>
                </a:solidFill>
              </a:rPr>
              <a:t>	   if(str[</a:t>
            </a:r>
            <a:r>
              <a:rPr lang="en-US" altLang="zh-CN" sz="2800" dirty="0" err="1">
                <a:solidFill>
                  <a:srgbClr val="9D138D"/>
                </a:solidFill>
              </a:rPr>
              <a:t>i</a:t>
            </a:r>
            <a:r>
              <a:rPr lang="en-US" altLang="zh-CN" sz="2800" dirty="0">
                <a:solidFill>
                  <a:srgbClr val="9D138D"/>
                </a:solidFill>
              </a:rPr>
              <a:t>]!=</a:t>
            </a:r>
            <a:r>
              <a:rPr lang="en-US" altLang="zh-CN" sz="2800" dirty="0" err="1">
                <a:solidFill>
                  <a:srgbClr val="9D138D"/>
                </a:solidFill>
              </a:rPr>
              <a:t>ch</a:t>
            </a:r>
            <a:r>
              <a:rPr lang="en-US" altLang="zh-CN" sz="2800" dirty="0">
                <a:solidFill>
                  <a:srgbClr val="9D138D"/>
                </a:solidFill>
              </a:rPr>
              <a:t>)   str[</a:t>
            </a:r>
            <a:r>
              <a:rPr lang="en-US" altLang="zh-CN" sz="2800" dirty="0" err="1">
                <a:solidFill>
                  <a:srgbClr val="9D138D"/>
                </a:solidFill>
              </a:rPr>
              <a:t>j++</a:t>
            </a:r>
            <a:r>
              <a:rPr lang="en-US" altLang="zh-CN" sz="2800" dirty="0">
                <a:solidFill>
                  <a:srgbClr val="9D138D"/>
                </a:solidFill>
              </a:rPr>
              <a:t>]=str[</a:t>
            </a:r>
            <a:r>
              <a:rPr lang="en-US" altLang="zh-CN" sz="2800" dirty="0" err="1">
                <a:solidFill>
                  <a:srgbClr val="9D138D"/>
                </a:solidFill>
              </a:rPr>
              <a:t>i</a:t>
            </a:r>
            <a:r>
              <a:rPr lang="en-US" altLang="zh-CN" sz="2800" dirty="0">
                <a:solidFill>
                  <a:srgbClr val="9D138D"/>
                </a:solidFill>
              </a:rPr>
              <a:t>];</a:t>
            </a:r>
            <a:endParaRPr lang="zh-CN" altLang="zh-CN" sz="2800" dirty="0">
              <a:solidFill>
                <a:srgbClr val="9D138D"/>
              </a:solidFill>
            </a:endParaRPr>
          </a:p>
          <a:p>
            <a:pPr>
              <a:lnSpc>
                <a:spcPts val="3000"/>
              </a:lnSpc>
              <a:buFont typeface="Wingdings" pitchFamily="2" charset="2"/>
              <a:buNone/>
            </a:pPr>
            <a:r>
              <a:rPr lang="en-US" altLang="zh-CN" sz="2800" dirty="0">
                <a:solidFill>
                  <a:srgbClr val="9D138D"/>
                </a:solidFill>
              </a:rPr>
              <a:t>   str[j]='\0';</a:t>
            </a:r>
            <a:endParaRPr lang="zh-CN" altLang="zh-CN" sz="2800" dirty="0">
              <a:solidFill>
                <a:srgbClr val="9D138D"/>
              </a:solidFill>
            </a:endParaRPr>
          </a:p>
          <a:p>
            <a:pPr>
              <a:lnSpc>
                <a:spcPts val="3000"/>
              </a:lnSpc>
              <a:buFont typeface="Wingdings" pitchFamily="2" charset="2"/>
              <a:buNone/>
            </a:pPr>
            <a:r>
              <a:rPr lang="en-US" altLang="zh-CN" sz="2800" dirty="0">
                <a:solidFill>
                  <a:srgbClr val="9D138D"/>
                </a:solidFill>
              </a:rPr>
              <a:t>} </a:t>
            </a:r>
            <a:endParaRPr lang="zh-CN" altLang="zh-CN" sz="2800" dirty="0">
              <a:solidFill>
                <a:srgbClr val="9D138D"/>
              </a:solidFill>
            </a:endParaRPr>
          </a:p>
          <a:p>
            <a:pPr>
              <a:lnSpc>
                <a:spcPts val="3000"/>
              </a:lnSpc>
              <a:buFont typeface="Wingdings" pitchFamily="2" charset="2"/>
              <a:buNone/>
            </a:pPr>
            <a:r>
              <a:rPr lang="en-US" altLang="zh-CN" sz="2800" dirty="0">
                <a:solidFill>
                  <a:srgbClr val="0000CC"/>
                </a:solidFill>
              </a:rPr>
              <a:t>void </a:t>
            </a:r>
            <a:r>
              <a:rPr lang="en-US" altLang="zh-CN" sz="2800" dirty="0" err="1">
                <a:solidFill>
                  <a:srgbClr val="0000CC"/>
                </a:solidFill>
              </a:rPr>
              <a:t>print_string</a:t>
            </a:r>
            <a:r>
              <a:rPr lang="en-US" altLang="zh-CN" sz="2800" dirty="0">
                <a:solidFill>
                  <a:srgbClr val="0000CC"/>
                </a:solidFill>
              </a:rPr>
              <a:t>(char str[]) </a:t>
            </a:r>
            <a:endParaRPr lang="zh-CN" altLang="zh-CN" sz="2800" dirty="0">
              <a:solidFill>
                <a:srgbClr val="0000CC"/>
              </a:solidFill>
            </a:endParaRPr>
          </a:p>
          <a:p>
            <a:pPr>
              <a:lnSpc>
                <a:spcPts val="3000"/>
              </a:lnSpc>
              <a:buFont typeface="Wingdings" pitchFamily="2" charset="2"/>
              <a:buNone/>
            </a:pPr>
            <a:r>
              <a:rPr lang="en-US" altLang="zh-CN" sz="2800" dirty="0">
                <a:solidFill>
                  <a:srgbClr val="0000CC"/>
                </a:solidFill>
              </a:rPr>
              <a:t>{ </a:t>
            </a:r>
            <a:r>
              <a:rPr lang="en-US" altLang="zh-CN" sz="2800" dirty="0" err="1">
                <a:solidFill>
                  <a:srgbClr val="0000CC"/>
                </a:solidFill>
              </a:rPr>
              <a:t>printf</a:t>
            </a:r>
            <a:r>
              <a:rPr lang="en-US" altLang="zh-CN" sz="2800" dirty="0">
                <a:solidFill>
                  <a:srgbClr val="0000CC"/>
                </a:solidFill>
              </a:rPr>
              <a:t>("%s\</a:t>
            </a:r>
            <a:r>
              <a:rPr lang="en-US" altLang="zh-CN" sz="2800" dirty="0" err="1">
                <a:solidFill>
                  <a:srgbClr val="0000CC"/>
                </a:solidFill>
              </a:rPr>
              <a:t>n",str</a:t>
            </a:r>
            <a:r>
              <a:rPr lang="en-US" altLang="zh-CN" sz="2800" dirty="0">
                <a:solidFill>
                  <a:srgbClr val="0000CC"/>
                </a:solidFill>
              </a:rPr>
              <a:t>); }</a:t>
            </a:r>
            <a:endParaRPr lang="zh-CN" altLang="zh-CN" sz="2800" dirty="0">
              <a:solidFill>
                <a:srgbClr val="0000CC"/>
              </a:solidFill>
            </a:endParaRPr>
          </a:p>
          <a:p>
            <a:pPr>
              <a:lnSpc>
                <a:spcPts val="3000"/>
              </a:lnSpc>
              <a:buFont typeface="Wingdings" pitchFamily="2" charset="2"/>
              <a:buNone/>
            </a:pPr>
            <a:endParaRPr lang="zh-CN" altLang="en-US" sz="2800" dirty="0"/>
          </a:p>
        </p:txBody>
      </p:sp>
      <p:sp>
        <p:nvSpPr>
          <p:cNvPr id="4" name="TextBox 3"/>
          <p:cNvSpPr txBox="1"/>
          <p:nvPr/>
        </p:nvSpPr>
        <p:spPr>
          <a:xfrm>
            <a:off x="6143625" y="1428750"/>
            <a:ext cx="3000375" cy="523875"/>
          </a:xfrm>
          <a:prstGeom prst="rect">
            <a:avLst/>
          </a:prstGeom>
          <a:noFill/>
        </p:spPr>
        <p:txBody>
          <a:bodyPr>
            <a:spAutoFit/>
          </a:bodyPr>
          <a:lstStyle/>
          <a:p>
            <a:pPr algn="ctr">
              <a:defRPr/>
            </a:pPr>
            <a:r>
              <a:rPr lang="en-US" altLang="zh-CN" sz="2800" b="1">
                <a:solidFill>
                  <a:srgbClr val="FF0000"/>
                </a:solidFill>
                <a:latin typeface="+mn-lt"/>
                <a:ea typeface="+mn-ea"/>
              </a:rPr>
              <a:t>file2</a:t>
            </a:r>
            <a:r>
              <a:rPr lang="zh-CN" altLang="en-US" sz="2800" b="1">
                <a:solidFill>
                  <a:srgbClr val="FF0000"/>
                </a:solidFill>
                <a:latin typeface="+mn-lt"/>
                <a:ea typeface="+mn-ea"/>
              </a:rPr>
              <a:t>（文件</a:t>
            </a:r>
            <a:r>
              <a:rPr lang="en-US" altLang="zh-CN" sz="2800" b="1">
                <a:solidFill>
                  <a:srgbClr val="FF0000"/>
                </a:solidFill>
                <a:latin typeface="+mn-lt"/>
                <a:ea typeface="+mn-ea"/>
              </a:rPr>
              <a:t>2</a:t>
            </a:r>
            <a:r>
              <a:rPr lang="zh-CN" altLang="en-US" sz="2800" b="1">
                <a:solidFill>
                  <a:srgbClr val="FF0000"/>
                </a:solidFill>
                <a:latin typeface="+mn-lt"/>
                <a:ea typeface="+mn-ea"/>
              </a:rPr>
              <a:t>）</a:t>
            </a:r>
          </a:p>
        </p:txBody>
      </p:sp>
      <p:sp>
        <p:nvSpPr>
          <p:cNvPr id="5" name="TextBox 4"/>
          <p:cNvSpPr txBox="1"/>
          <p:nvPr/>
        </p:nvSpPr>
        <p:spPr>
          <a:xfrm>
            <a:off x="5429250" y="3929063"/>
            <a:ext cx="3000375" cy="523875"/>
          </a:xfrm>
          <a:prstGeom prst="rect">
            <a:avLst/>
          </a:prstGeom>
          <a:noFill/>
        </p:spPr>
        <p:txBody>
          <a:bodyPr>
            <a:spAutoFit/>
          </a:bodyPr>
          <a:lstStyle/>
          <a:p>
            <a:pPr algn="ctr">
              <a:defRPr/>
            </a:pPr>
            <a:r>
              <a:rPr lang="en-US" altLang="zh-CN" sz="2800" b="1">
                <a:solidFill>
                  <a:srgbClr val="FF0000"/>
                </a:solidFill>
                <a:latin typeface="+mn-lt"/>
                <a:ea typeface="+mn-ea"/>
              </a:rPr>
              <a:t>file3</a:t>
            </a:r>
            <a:r>
              <a:rPr lang="zh-CN" altLang="en-US" sz="2800" b="1">
                <a:solidFill>
                  <a:srgbClr val="FF0000"/>
                </a:solidFill>
                <a:latin typeface="+mn-lt"/>
                <a:ea typeface="+mn-ea"/>
              </a:rPr>
              <a:t>（文件</a:t>
            </a:r>
            <a:r>
              <a:rPr lang="en-US" altLang="zh-CN" sz="2800" b="1">
                <a:solidFill>
                  <a:srgbClr val="FF0000"/>
                </a:solidFill>
                <a:latin typeface="+mn-lt"/>
                <a:ea typeface="+mn-ea"/>
              </a:rPr>
              <a:t>3</a:t>
            </a:r>
            <a:r>
              <a:rPr lang="zh-CN" altLang="en-US" sz="2800" b="1">
                <a:solidFill>
                  <a:srgbClr val="FF0000"/>
                </a:solidFill>
                <a:latin typeface="+mn-lt"/>
                <a:ea typeface="+mn-ea"/>
              </a:rPr>
              <a:t>）</a:t>
            </a:r>
          </a:p>
        </p:txBody>
      </p:sp>
      <p:sp>
        <p:nvSpPr>
          <p:cNvPr id="6" name="TextBox 5"/>
          <p:cNvSpPr txBox="1"/>
          <p:nvPr/>
        </p:nvSpPr>
        <p:spPr>
          <a:xfrm>
            <a:off x="5429250" y="5286375"/>
            <a:ext cx="3000375" cy="523875"/>
          </a:xfrm>
          <a:prstGeom prst="rect">
            <a:avLst/>
          </a:prstGeom>
          <a:noFill/>
        </p:spPr>
        <p:txBody>
          <a:bodyPr>
            <a:spAutoFit/>
          </a:bodyPr>
          <a:lstStyle/>
          <a:p>
            <a:pPr algn="ctr">
              <a:defRPr/>
            </a:pPr>
            <a:r>
              <a:rPr lang="en-US" altLang="zh-CN" sz="2800" b="1">
                <a:solidFill>
                  <a:srgbClr val="FF0000"/>
                </a:solidFill>
                <a:latin typeface="+mn-lt"/>
                <a:ea typeface="+mn-ea"/>
              </a:rPr>
              <a:t>file4</a:t>
            </a:r>
            <a:r>
              <a:rPr lang="zh-CN" altLang="en-US" sz="2800" b="1">
                <a:solidFill>
                  <a:srgbClr val="FF0000"/>
                </a:solidFill>
                <a:latin typeface="+mn-lt"/>
                <a:ea typeface="+mn-ea"/>
              </a:rPr>
              <a:t>（文件</a:t>
            </a:r>
            <a:r>
              <a:rPr lang="en-US" altLang="zh-CN" sz="2800" b="1">
                <a:solidFill>
                  <a:srgbClr val="FF0000"/>
                </a:solidFill>
                <a:latin typeface="+mn-lt"/>
                <a:ea typeface="+mn-ea"/>
              </a:rPr>
              <a:t>4</a:t>
            </a:r>
            <a:r>
              <a:rPr lang="zh-CN" altLang="en-US" sz="2800" b="1">
                <a:solidFill>
                  <a:srgbClr val="FF0000"/>
                </a:solidFill>
                <a:latin typeface="+mn-lt"/>
                <a:ea typeface="+mn-ea"/>
              </a:rPr>
              <a:t>）</a:t>
            </a:r>
          </a:p>
        </p:txBody>
      </p:sp>
      <p:pic>
        <p:nvPicPr>
          <p:cNvPr id="23040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7.2.2 </a:t>
            </a:r>
            <a:r>
              <a:rPr lang="zh-CN" altLang="zh-CN">
                <a:solidFill>
                  <a:srgbClr val="800000"/>
                </a:solidFill>
                <a:effectLst>
                  <a:outerShdw blurRad="38100" dist="38100" dir="2700000" algn="tl">
                    <a:srgbClr val="000000"/>
                  </a:outerShdw>
                </a:effectLst>
                <a:latin typeface="Arial" charset="0"/>
                <a:ea typeface="黑体" pitchFamily="2" charset="-122"/>
              </a:rPr>
              <a:t>定义函数的方法</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6627" name="Rectangle 3"/>
          <p:cNvSpPr>
            <a:spLocks noGrp="1" noChangeArrowheads="1"/>
          </p:cNvSpPr>
          <p:nvPr>
            <p:ph type="body" idx="1"/>
          </p:nvPr>
        </p:nvSpPr>
        <p:spPr>
          <a:xfrm>
            <a:off x="642938" y="1643063"/>
            <a:ext cx="5715000" cy="1428750"/>
          </a:xfrm>
        </p:spPr>
        <p:txBody>
          <a:bodyPr/>
          <a:lstStyle/>
          <a:p>
            <a:pPr>
              <a:buFont typeface="Wingdings" pitchFamily="2" charset="2"/>
              <a:buNone/>
            </a:pPr>
            <a:r>
              <a:rPr lang="en-US" altLang="zh-CN"/>
              <a:t>1.</a:t>
            </a:r>
            <a:r>
              <a:rPr lang="zh-CN" altLang="zh-CN"/>
              <a:t>定义无参函数</a:t>
            </a:r>
            <a:endParaRPr lang="en-US" altLang="zh-CN"/>
          </a:p>
          <a:p>
            <a:pPr>
              <a:buFont typeface="Wingdings" pitchFamily="2" charset="2"/>
              <a:buNone/>
            </a:pPr>
            <a:r>
              <a:rPr lang="zh-CN" altLang="zh-CN"/>
              <a:t>定义无参函数的一般形式为</a:t>
            </a:r>
            <a:r>
              <a:rPr lang="en-US" altLang="zh-CN"/>
              <a:t>:</a:t>
            </a:r>
            <a:endParaRPr lang="zh-CN" altLang="zh-CN"/>
          </a:p>
        </p:txBody>
      </p:sp>
      <p:sp>
        <p:nvSpPr>
          <p:cNvPr id="26628" name="Rectangle 3"/>
          <p:cNvSpPr txBox="1">
            <a:spLocks noChangeArrowheads="1"/>
          </p:cNvSpPr>
          <p:nvPr/>
        </p:nvSpPr>
        <p:spPr bwMode="auto">
          <a:xfrm>
            <a:off x="4572000" y="3071813"/>
            <a:ext cx="4214813" cy="25717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buFontTx/>
              <a:buNone/>
            </a:pPr>
            <a:r>
              <a:rPr lang="zh-CN" altLang="zh-CN" sz="2800"/>
              <a:t>类型名</a:t>
            </a:r>
            <a:r>
              <a:rPr lang="en-US" altLang="zh-CN" sz="2800"/>
              <a:t>  </a:t>
            </a:r>
            <a:r>
              <a:rPr lang="zh-CN" altLang="zh-CN" sz="2800"/>
              <a:t>函数名</a:t>
            </a:r>
            <a:r>
              <a:rPr lang="en-US" altLang="zh-CN" sz="2800"/>
              <a:t>(</a:t>
            </a:r>
            <a:r>
              <a:rPr lang="en-US" altLang="zh-CN" sz="2800">
                <a:latin typeface="Arial" pitchFamily="34" charset="0"/>
              </a:rPr>
              <a:t>void)</a:t>
            </a:r>
            <a:r>
              <a:rPr lang="en-US" altLang="zh-CN" sz="2800"/>
              <a:t>                                 </a:t>
            </a:r>
          </a:p>
          <a:p>
            <a:pPr>
              <a:buFont typeface="Wingdings" pitchFamily="2" charset="2"/>
              <a:buNone/>
            </a:pPr>
            <a:r>
              <a:rPr lang="zh-CN" altLang="zh-CN" sz="2800"/>
              <a:t>｛</a:t>
            </a:r>
          </a:p>
          <a:p>
            <a:pPr>
              <a:buFont typeface="Wingdings" pitchFamily="2" charset="2"/>
              <a:buNone/>
            </a:pPr>
            <a:r>
              <a:rPr lang="en-US" altLang="zh-CN" sz="2800"/>
              <a:t>      </a:t>
            </a:r>
            <a:r>
              <a:rPr lang="zh-CN" altLang="zh-CN" sz="2800"/>
              <a:t>函数体</a:t>
            </a:r>
            <a:r>
              <a:rPr lang="en-US" altLang="zh-CN" sz="2800"/>
              <a:t>            </a:t>
            </a:r>
            <a:endParaRPr lang="zh-CN" altLang="zh-CN" sz="2800"/>
          </a:p>
          <a:p>
            <a:pPr>
              <a:buFont typeface="Wingdings" pitchFamily="2" charset="2"/>
              <a:buNone/>
            </a:pPr>
            <a:r>
              <a:rPr lang="en-US" altLang="zh-CN" sz="2800"/>
              <a:t> </a:t>
            </a:r>
            <a:r>
              <a:rPr lang="zh-CN" altLang="zh-CN" sz="2800"/>
              <a:t>｝</a:t>
            </a:r>
            <a:r>
              <a:rPr lang="en-US" altLang="zh-CN" sz="2800"/>
              <a:t>                 </a:t>
            </a:r>
            <a:endParaRPr lang="zh-CN" altLang="zh-CN" sz="2800"/>
          </a:p>
          <a:p>
            <a:pPr>
              <a:buFont typeface="Wingdings" pitchFamily="2" charset="2"/>
              <a:buNone/>
            </a:pPr>
            <a:endParaRPr lang="zh-CN" altLang="zh-CN" sz="2800"/>
          </a:p>
        </p:txBody>
      </p:sp>
      <p:sp>
        <p:nvSpPr>
          <p:cNvPr id="26629" name="Rectangle 3"/>
          <p:cNvSpPr txBox="1">
            <a:spLocks noChangeArrowheads="1"/>
          </p:cNvSpPr>
          <p:nvPr/>
        </p:nvSpPr>
        <p:spPr bwMode="auto">
          <a:xfrm>
            <a:off x="642938" y="3143250"/>
            <a:ext cx="3643312" cy="25717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buFontTx/>
              <a:buNone/>
            </a:pPr>
            <a:r>
              <a:rPr lang="zh-CN" altLang="zh-CN" sz="2800"/>
              <a:t>类型名</a:t>
            </a:r>
            <a:r>
              <a:rPr lang="en-US" altLang="zh-CN" sz="2800"/>
              <a:t>  </a:t>
            </a:r>
            <a:r>
              <a:rPr lang="zh-CN" altLang="zh-CN" sz="2800"/>
              <a:t>函数名</a:t>
            </a:r>
            <a:r>
              <a:rPr lang="en-US" altLang="zh-CN" sz="2800"/>
              <a:t>()                                 </a:t>
            </a:r>
          </a:p>
          <a:p>
            <a:pPr>
              <a:buFont typeface="Wingdings" pitchFamily="2" charset="2"/>
              <a:buNone/>
            </a:pPr>
            <a:r>
              <a:rPr lang="zh-CN" altLang="zh-CN" sz="2800"/>
              <a:t>｛</a:t>
            </a:r>
          </a:p>
          <a:p>
            <a:pPr>
              <a:buFont typeface="Wingdings" pitchFamily="2" charset="2"/>
              <a:buNone/>
            </a:pPr>
            <a:r>
              <a:rPr lang="en-US" altLang="zh-CN" sz="2800"/>
              <a:t>      </a:t>
            </a:r>
            <a:r>
              <a:rPr lang="zh-CN" altLang="zh-CN" sz="2800"/>
              <a:t>函数体</a:t>
            </a:r>
            <a:r>
              <a:rPr lang="en-US" altLang="zh-CN" sz="2800"/>
              <a:t>            </a:t>
            </a:r>
            <a:endParaRPr lang="zh-CN" altLang="zh-CN" sz="2800"/>
          </a:p>
          <a:p>
            <a:pPr>
              <a:buFont typeface="Wingdings" pitchFamily="2" charset="2"/>
              <a:buNone/>
            </a:pPr>
            <a:r>
              <a:rPr lang="en-US" altLang="zh-CN" sz="2800"/>
              <a:t> </a:t>
            </a:r>
            <a:r>
              <a:rPr lang="zh-CN" altLang="zh-CN" sz="2800"/>
              <a:t>｝</a:t>
            </a:r>
            <a:r>
              <a:rPr lang="en-US" altLang="zh-CN" sz="2800"/>
              <a:t>                 </a:t>
            </a:r>
            <a:endParaRPr lang="zh-CN" altLang="zh-CN" sz="2800"/>
          </a:p>
          <a:p>
            <a:pPr>
              <a:buFont typeface="Wingdings" pitchFamily="2" charset="2"/>
              <a:buNone/>
            </a:pPr>
            <a:endParaRPr lang="zh-CN" altLang="zh-CN" sz="2800"/>
          </a:p>
        </p:txBody>
      </p:sp>
      <p:sp>
        <p:nvSpPr>
          <p:cNvPr id="6" name="圆角矩形标注 5"/>
          <p:cNvSpPr>
            <a:spLocks noChangeArrowheads="1"/>
          </p:cNvSpPr>
          <p:nvPr/>
        </p:nvSpPr>
        <p:spPr bwMode="auto">
          <a:xfrm>
            <a:off x="3143250" y="5643563"/>
            <a:ext cx="2500313" cy="1000125"/>
          </a:xfrm>
          <a:prstGeom prst="wedgeRoundRectCallout">
            <a:avLst>
              <a:gd name="adj1" fmla="val 45130"/>
              <a:gd name="adj2" fmla="val -135759"/>
              <a:gd name="adj3" fmla="val 16667"/>
            </a:avLst>
          </a:prstGeom>
          <a:solidFill>
            <a:srgbClr val="E1FFE1"/>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FF0000"/>
                </a:solidFill>
                <a:latin typeface="Arial" pitchFamily="34" charset="0"/>
              </a:rPr>
              <a:t>包括声明部分和语句部分</a:t>
            </a:r>
            <a:endParaRPr lang="zh-CN" altLang="en-US" sz="2800">
              <a:solidFill>
                <a:srgbClr val="FF0000"/>
              </a:solidFill>
              <a:latin typeface="Arial" pitchFamily="34" charset="0"/>
            </a:endParaRPr>
          </a:p>
        </p:txBody>
      </p:sp>
      <p:sp>
        <p:nvSpPr>
          <p:cNvPr id="7" name="圆角矩形标注 6"/>
          <p:cNvSpPr>
            <a:spLocks noChangeArrowheads="1"/>
          </p:cNvSpPr>
          <p:nvPr/>
        </p:nvSpPr>
        <p:spPr bwMode="auto">
          <a:xfrm>
            <a:off x="3048000" y="5638800"/>
            <a:ext cx="2957513" cy="1000125"/>
          </a:xfrm>
          <a:prstGeom prst="wedgeRoundRectCallout">
            <a:avLst>
              <a:gd name="adj1" fmla="val -50699"/>
              <a:gd name="adj2" fmla="val -128255"/>
              <a:gd name="adj3" fmla="val 16667"/>
            </a:avLst>
          </a:prstGeom>
          <a:solidFill>
            <a:srgbClr val="E1FFE1"/>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FF0000"/>
                </a:solidFill>
                <a:latin typeface="Arial" pitchFamily="34" charset="0"/>
              </a:rPr>
              <a:t>包括声明部分和语句部分</a:t>
            </a:r>
            <a:endParaRPr lang="zh-CN" altLang="en-US" sz="2800">
              <a:solidFill>
                <a:srgbClr val="FF0000"/>
              </a:solidFill>
              <a:latin typeface="Arial" pitchFamily="34" charset="0"/>
            </a:endParaRPr>
          </a:p>
        </p:txBody>
      </p:sp>
      <p:pic>
        <p:nvPicPr>
          <p:cNvPr id="26632"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7.2.2 </a:t>
            </a:r>
            <a:r>
              <a:rPr lang="zh-CN" altLang="zh-CN">
                <a:solidFill>
                  <a:srgbClr val="800000"/>
                </a:solidFill>
                <a:effectLst>
                  <a:outerShdw blurRad="38100" dist="38100" dir="2700000" algn="tl">
                    <a:srgbClr val="000000"/>
                  </a:outerShdw>
                </a:effectLst>
                <a:latin typeface="Arial" charset="0"/>
                <a:ea typeface="黑体" pitchFamily="2" charset="-122"/>
              </a:rPr>
              <a:t>定义函数的方法</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7651" name="Rectangle 3"/>
          <p:cNvSpPr>
            <a:spLocks noGrp="1" noChangeArrowheads="1"/>
          </p:cNvSpPr>
          <p:nvPr>
            <p:ph type="body" idx="1"/>
          </p:nvPr>
        </p:nvSpPr>
        <p:spPr>
          <a:xfrm>
            <a:off x="642938" y="1643063"/>
            <a:ext cx="5715000" cy="1428750"/>
          </a:xfrm>
        </p:spPr>
        <p:txBody>
          <a:bodyPr/>
          <a:lstStyle/>
          <a:p>
            <a:pPr>
              <a:buFont typeface="Wingdings" pitchFamily="2" charset="2"/>
              <a:buNone/>
            </a:pPr>
            <a:r>
              <a:rPr lang="en-US" altLang="zh-CN"/>
              <a:t>1.</a:t>
            </a:r>
            <a:r>
              <a:rPr lang="zh-CN" altLang="zh-CN"/>
              <a:t>定义无参函数</a:t>
            </a:r>
            <a:endParaRPr lang="en-US" altLang="zh-CN"/>
          </a:p>
          <a:p>
            <a:pPr>
              <a:buFont typeface="Wingdings" pitchFamily="2" charset="2"/>
              <a:buNone/>
            </a:pPr>
            <a:r>
              <a:rPr lang="zh-CN" altLang="zh-CN"/>
              <a:t>定义无参函数的一般形式为</a:t>
            </a:r>
            <a:r>
              <a:rPr lang="en-US" altLang="zh-CN"/>
              <a:t>:</a:t>
            </a:r>
            <a:endParaRPr lang="zh-CN" altLang="zh-CN"/>
          </a:p>
        </p:txBody>
      </p:sp>
      <p:sp>
        <p:nvSpPr>
          <p:cNvPr id="4" name="Rectangle 3"/>
          <p:cNvSpPr txBox="1">
            <a:spLocks noChangeArrowheads="1"/>
          </p:cNvSpPr>
          <p:nvPr/>
        </p:nvSpPr>
        <p:spPr bwMode="auto">
          <a:xfrm>
            <a:off x="4572000" y="3071813"/>
            <a:ext cx="4214813" cy="2571750"/>
          </a:xfrm>
          <a:prstGeom prst="rect">
            <a:avLst/>
          </a:prstGeom>
          <a:solidFill>
            <a:srgbClr val="FFCCFF"/>
          </a:solidFill>
          <a:ln w="9525">
            <a:noFill/>
            <a:miter lim="800000"/>
            <a:headEnd/>
            <a:tailEnd/>
          </a:ln>
        </p:spPr>
        <p:txBody>
          <a:bodyPr/>
          <a:lstStyle/>
          <a:p>
            <a:pPr marL="342900" indent="-342900" eaLnBrk="0" hangingPunct="0">
              <a:lnSpc>
                <a:spcPct val="120000"/>
              </a:lnSpc>
              <a:spcBef>
                <a:spcPct val="20000"/>
              </a:spcBef>
              <a:defRPr/>
            </a:pPr>
            <a:r>
              <a:rPr lang="zh-CN" altLang="zh-CN" sz="2800" b="1" kern="0">
                <a:latin typeface="+mn-lt"/>
                <a:ea typeface="+mn-ea"/>
              </a:rPr>
              <a:t>类型名</a:t>
            </a:r>
            <a:r>
              <a:rPr lang="en-US" altLang="zh-CN" sz="2800" b="1" kern="0">
                <a:latin typeface="+mn-lt"/>
                <a:ea typeface="+mn-ea"/>
              </a:rPr>
              <a:t>  </a:t>
            </a:r>
            <a:r>
              <a:rPr lang="zh-CN" altLang="zh-CN" sz="2800" b="1" kern="0">
                <a:latin typeface="+mn-lt"/>
                <a:ea typeface="+mn-ea"/>
              </a:rPr>
              <a:t>函数名</a:t>
            </a:r>
            <a:r>
              <a:rPr lang="en-US" altLang="zh-CN" sz="2800" b="1" kern="0">
                <a:latin typeface="+mn-lt"/>
                <a:ea typeface="+mn-ea"/>
              </a:rPr>
              <a:t>(</a:t>
            </a:r>
            <a:r>
              <a:rPr lang="en-US" altLang="zh-CN" sz="2800" b="1">
                <a:latin typeface="Arial" charset="0"/>
              </a:rPr>
              <a:t>void)</a:t>
            </a:r>
            <a:r>
              <a:rPr lang="en-US" altLang="zh-CN" sz="2800" b="1" kern="0">
                <a:latin typeface="+mn-lt"/>
                <a:ea typeface="+mn-ea"/>
              </a:rPr>
              <a:t>                                 </a:t>
            </a:r>
          </a:p>
          <a:p>
            <a:pPr marL="342900" indent="-342900" eaLnBrk="0" hangingPunct="0">
              <a:lnSpc>
                <a:spcPct val="120000"/>
              </a:lnSpc>
              <a:spcBef>
                <a:spcPct val="20000"/>
              </a:spcBef>
              <a:buFont typeface="Wingdings" pitchFamily="2" charset="2"/>
              <a:buNone/>
              <a:defRPr/>
            </a:pPr>
            <a:r>
              <a:rPr lang="zh-CN" altLang="zh-CN" sz="2800" b="1" kern="0">
                <a:latin typeface="+mn-lt"/>
                <a:ea typeface="+mn-ea"/>
              </a:rPr>
              <a:t>｛</a:t>
            </a:r>
          </a:p>
          <a:p>
            <a:pPr marL="342900" indent="-342900" eaLnBrk="0" hangingPunct="0">
              <a:lnSpc>
                <a:spcPct val="120000"/>
              </a:lnSpc>
              <a:spcBef>
                <a:spcPct val="20000"/>
              </a:spcBef>
              <a:buFont typeface="Wingdings" pitchFamily="2" charset="2"/>
              <a:buNone/>
              <a:defRPr/>
            </a:pPr>
            <a:r>
              <a:rPr lang="en-US" altLang="zh-CN" sz="2800" b="1" kern="0">
                <a:latin typeface="+mn-lt"/>
                <a:ea typeface="+mn-ea"/>
              </a:rPr>
              <a:t>      </a:t>
            </a:r>
            <a:r>
              <a:rPr lang="zh-CN" altLang="zh-CN" sz="2800" b="1" kern="0">
                <a:latin typeface="+mn-lt"/>
                <a:ea typeface="+mn-ea"/>
              </a:rPr>
              <a:t>函数体</a:t>
            </a:r>
            <a:r>
              <a:rPr lang="en-US" altLang="zh-CN" sz="2800" b="1" kern="0">
                <a:latin typeface="+mn-lt"/>
                <a:ea typeface="+mn-ea"/>
              </a:rPr>
              <a:t>            </a:t>
            </a: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r>
              <a:rPr lang="en-US" altLang="zh-CN" sz="2800" b="1" kern="0">
                <a:latin typeface="+mn-lt"/>
                <a:ea typeface="+mn-ea"/>
              </a:rPr>
              <a:t> </a:t>
            </a:r>
            <a:r>
              <a:rPr lang="zh-CN" altLang="zh-CN" sz="2800" b="1" kern="0">
                <a:latin typeface="+mn-lt"/>
                <a:ea typeface="+mn-ea"/>
              </a:rPr>
              <a:t>｝</a:t>
            </a:r>
            <a:r>
              <a:rPr lang="en-US" altLang="zh-CN" sz="2800" b="1" kern="0">
                <a:latin typeface="+mn-lt"/>
                <a:ea typeface="+mn-ea"/>
              </a:rPr>
              <a:t>                 </a:t>
            </a: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zh-CN" sz="2800" b="1" kern="0">
              <a:latin typeface="+mn-lt"/>
              <a:ea typeface="+mn-ea"/>
            </a:endParaRPr>
          </a:p>
        </p:txBody>
      </p:sp>
      <p:sp>
        <p:nvSpPr>
          <p:cNvPr id="5" name="Rectangle 3"/>
          <p:cNvSpPr txBox="1">
            <a:spLocks noChangeArrowheads="1"/>
          </p:cNvSpPr>
          <p:nvPr/>
        </p:nvSpPr>
        <p:spPr bwMode="auto">
          <a:xfrm>
            <a:off x="642938" y="3143250"/>
            <a:ext cx="3643312" cy="2571750"/>
          </a:xfrm>
          <a:prstGeom prst="rect">
            <a:avLst/>
          </a:prstGeom>
          <a:solidFill>
            <a:srgbClr val="FFFFCC"/>
          </a:solidFill>
          <a:ln w="9525">
            <a:noFill/>
            <a:miter lim="800000"/>
            <a:headEnd/>
            <a:tailEnd/>
          </a:ln>
        </p:spPr>
        <p:txBody>
          <a:bodyPr/>
          <a:lstStyle/>
          <a:p>
            <a:pPr marL="342900" indent="-342900" eaLnBrk="0" hangingPunct="0">
              <a:lnSpc>
                <a:spcPct val="120000"/>
              </a:lnSpc>
              <a:spcBef>
                <a:spcPct val="20000"/>
              </a:spcBef>
              <a:defRPr/>
            </a:pPr>
            <a:r>
              <a:rPr lang="zh-CN" altLang="zh-CN" sz="2800" b="1" kern="0">
                <a:latin typeface="+mn-lt"/>
                <a:ea typeface="+mn-ea"/>
              </a:rPr>
              <a:t>类型名</a:t>
            </a:r>
            <a:r>
              <a:rPr lang="en-US" altLang="zh-CN" sz="2800" b="1" kern="0">
                <a:latin typeface="+mn-lt"/>
                <a:ea typeface="+mn-ea"/>
              </a:rPr>
              <a:t>  </a:t>
            </a:r>
            <a:r>
              <a:rPr lang="zh-CN" altLang="zh-CN" sz="2800" b="1" kern="0">
                <a:latin typeface="+mn-lt"/>
                <a:ea typeface="+mn-ea"/>
              </a:rPr>
              <a:t>函数名</a:t>
            </a:r>
            <a:r>
              <a:rPr lang="en-US" altLang="zh-CN" sz="2800" b="1" kern="0">
                <a:latin typeface="+mn-lt"/>
                <a:ea typeface="+mn-ea"/>
              </a:rPr>
              <a:t>()                                 </a:t>
            </a:r>
          </a:p>
          <a:p>
            <a:pPr marL="342900" indent="-342900" eaLnBrk="0" hangingPunct="0">
              <a:lnSpc>
                <a:spcPct val="120000"/>
              </a:lnSpc>
              <a:spcBef>
                <a:spcPct val="20000"/>
              </a:spcBef>
              <a:buFont typeface="Wingdings" pitchFamily="2" charset="2"/>
              <a:buNone/>
              <a:defRPr/>
            </a:pPr>
            <a:r>
              <a:rPr lang="zh-CN" altLang="zh-CN" sz="2800" b="1" kern="0">
                <a:latin typeface="+mn-lt"/>
                <a:ea typeface="+mn-ea"/>
              </a:rPr>
              <a:t>｛</a:t>
            </a:r>
          </a:p>
          <a:p>
            <a:pPr marL="342900" indent="-342900" eaLnBrk="0" hangingPunct="0">
              <a:lnSpc>
                <a:spcPct val="120000"/>
              </a:lnSpc>
              <a:spcBef>
                <a:spcPct val="20000"/>
              </a:spcBef>
              <a:buFont typeface="Wingdings" pitchFamily="2" charset="2"/>
              <a:buNone/>
              <a:defRPr/>
            </a:pPr>
            <a:r>
              <a:rPr lang="en-US" altLang="zh-CN" sz="2800" b="1" kern="0">
                <a:latin typeface="+mn-lt"/>
                <a:ea typeface="+mn-ea"/>
              </a:rPr>
              <a:t>      </a:t>
            </a:r>
            <a:r>
              <a:rPr lang="zh-CN" altLang="zh-CN" sz="2800" b="1" kern="0">
                <a:latin typeface="+mn-lt"/>
                <a:ea typeface="+mn-ea"/>
              </a:rPr>
              <a:t>函数体</a:t>
            </a:r>
            <a:r>
              <a:rPr lang="en-US" altLang="zh-CN" sz="2800" b="1" kern="0">
                <a:latin typeface="+mn-lt"/>
                <a:ea typeface="+mn-ea"/>
              </a:rPr>
              <a:t>            </a:t>
            </a: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r>
              <a:rPr lang="en-US" altLang="zh-CN" sz="2800" b="1" kern="0">
                <a:latin typeface="+mn-lt"/>
                <a:ea typeface="+mn-ea"/>
              </a:rPr>
              <a:t> </a:t>
            </a:r>
            <a:r>
              <a:rPr lang="zh-CN" altLang="zh-CN" sz="2800" b="1" kern="0">
                <a:latin typeface="+mn-lt"/>
                <a:ea typeface="+mn-ea"/>
              </a:rPr>
              <a:t>｝</a:t>
            </a:r>
            <a:r>
              <a:rPr lang="en-US" altLang="zh-CN" sz="2800" b="1" kern="0">
                <a:latin typeface="+mn-lt"/>
                <a:ea typeface="+mn-ea"/>
              </a:rPr>
              <a:t>                 </a:t>
            </a:r>
            <a:endParaRPr lang="zh-CN" altLang="zh-CN" sz="2800" b="1" kern="0">
              <a:latin typeface="+mn-lt"/>
              <a:ea typeface="+mn-ea"/>
            </a:endParaRPr>
          </a:p>
          <a:p>
            <a:pPr marL="342900" indent="-342900" eaLnBrk="0" hangingPunct="0">
              <a:lnSpc>
                <a:spcPct val="120000"/>
              </a:lnSpc>
              <a:spcBef>
                <a:spcPct val="20000"/>
              </a:spcBef>
              <a:buFont typeface="Wingdings" pitchFamily="2" charset="2"/>
              <a:buNone/>
              <a:defRPr/>
            </a:pPr>
            <a:endParaRPr lang="zh-CN" altLang="zh-CN" sz="2800" b="1" kern="0">
              <a:latin typeface="+mn-lt"/>
              <a:ea typeface="+mn-ea"/>
            </a:endParaRPr>
          </a:p>
        </p:txBody>
      </p:sp>
      <p:sp>
        <p:nvSpPr>
          <p:cNvPr id="7" name="圆角矩形标注 6"/>
          <p:cNvSpPr>
            <a:spLocks noChangeArrowheads="1"/>
          </p:cNvSpPr>
          <p:nvPr/>
        </p:nvSpPr>
        <p:spPr bwMode="auto">
          <a:xfrm>
            <a:off x="2357438" y="1500188"/>
            <a:ext cx="2000250" cy="1000125"/>
          </a:xfrm>
          <a:prstGeom prst="wedgeRoundRectCallout">
            <a:avLst>
              <a:gd name="adj1" fmla="val -68093"/>
              <a:gd name="adj2" fmla="val 128505"/>
              <a:gd name="adj3" fmla="val 16667"/>
            </a:avLst>
          </a:prstGeom>
          <a:solidFill>
            <a:srgbClr val="E1FFE1"/>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FF0000"/>
                </a:solidFill>
                <a:latin typeface="Arial" pitchFamily="34" charset="0"/>
              </a:rPr>
              <a:t>指定函数值的类型</a:t>
            </a:r>
            <a:endParaRPr lang="zh-CN" altLang="en-US" sz="2800">
              <a:solidFill>
                <a:srgbClr val="FF0000"/>
              </a:solidFill>
              <a:latin typeface="Arial" pitchFamily="34" charset="0"/>
            </a:endParaRPr>
          </a:p>
        </p:txBody>
      </p:sp>
      <p:sp>
        <p:nvSpPr>
          <p:cNvPr id="8" name="圆角矩形标注 7"/>
          <p:cNvSpPr>
            <a:spLocks noChangeArrowheads="1"/>
          </p:cNvSpPr>
          <p:nvPr/>
        </p:nvSpPr>
        <p:spPr bwMode="auto">
          <a:xfrm>
            <a:off x="2357438" y="1500188"/>
            <a:ext cx="2000250" cy="1000125"/>
          </a:xfrm>
          <a:prstGeom prst="wedgeRoundRectCallout">
            <a:avLst>
              <a:gd name="adj1" fmla="val 62787"/>
              <a:gd name="adj2" fmla="val 117231"/>
              <a:gd name="adj3" fmla="val 16667"/>
            </a:avLst>
          </a:prstGeom>
          <a:solidFill>
            <a:srgbClr val="E1FFE1"/>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FF0000"/>
                </a:solidFill>
                <a:latin typeface="Arial" pitchFamily="34" charset="0"/>
              </a:rPr>
              <a:t>指定函数值的类型</a:t>
            </a:r>
            <a:endParaRPr lang="zh-CN" altLang="en-US" sz="2800">
              <a:solidFill>
                <a:srgbClr val="FF0000"/>
              </a:solidFill>
              <a:latin typeface="Arial" pitchFamily="34" charset="0"/>
            </a:endParaRPr>
          </a:p>
        </p:txBody>
      </p:sp>
      <p:pic>
        <p:nvPicPr>
          <p:cNvPr id="27656"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7.2.2 </a:t>
            </a:r>
            <a:r>
              <a:rPr lang="zh-CN" altLang="zh-CN">
                <a:solidFill>
                  <a:srgbClr val="800000"/>
                </a:solidFill>
                <a:effectLst>
                  <a:outerShdw blurRad="38100" dist="38100" dir="2700000" algn="tl">
                    <a:srgbClr val="000000"/>
                  </a:outerShdw>
                </a:effectLst>
                <a:latin typeface="Arial" charset="0"/>
                <a:ea typeface="黑体" pitchFamily="2" charset="-122"/>
              </a:rPr>
              <a:t>定义函数的方法</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28675" name="Rectangle 3"/>
          <p:cNvSpPr>
            <a:spLocks noGrp="1" noChangeArrowheads="1"/>
          </p:cNvSpPr>
          <p:nvPr>
            <p:ph type="body" idx="1"/>
          </p:nvPr>
        </p:nvSpPr>
        <p:spPr>
          <a:xfrm>
            <a:off x="642938" y="1643063"/>
            <a:ext cx="7715250" cy="4000500"/>
          </a:xfrm>
        </p:spPr>
        <p:txBody>
          <a:bodyPr/>
          <a:lstStyle/>
          <a:p>
            <a:pPr>
              <a:buFont typeface="Wingdings" pitchFamily="2" charset="2"/>
              <a:buNone/>
            </a:pPr>
            <a:r>
              <a:rPr lang="en-US" altLang="zh-CN"/>
              <a:t>2.</a:t>
            </a:r>
            <a:r>
              <a:rPr lang="zh-CN" altLang="zh-CN"/>
              <a:t>定义有参函数</a:t>
            </a:r>
            <a:endParaRPr lang="en-US" altLang="zh-CN"/>
          </a:p>
          <a:p>
            <a:pPr>
              <a:buFont typeface="Wingdings" pitchFamily="2" charset="2"/>
              <a:buNone/>
            </a:pPr>
            <a:r>
              <a:rPr lang="zh-CN" altLang="zh-CN"/>
              <a:t>定义有参函数的一般形式为</a:t>
            </a:r>
            <a:r>
              <a:rPr lang="en-US" altLang="zh-CN"/>
              <a:t>:</a:t>
            </a:r>
          </a:p>
          <a:p>
            <a:pPr lvl="1">
              <a:buFont typeface="Wingdings" pitchFamily="2" charset="2"/>
              <a:buNone/>
            </a:pPr>
            <a:r>
              <a:rPr lang="zh-CN" altLang="zh-CN"/>
              <a:t>类型名 函数名（形式参数表列）</a:t>
            </a:r>
          </a:p>
          <a:p>
            <a:pPr lvl="1">
              <a:buFont typeface="Wingdings" pitchFamily="2" charset="2"/>
              <a:buNone/>
            </a:pPr>
            <a:r>
              <a:rPr lang="zh-CN" altLang="zh-CN"/>
              <a:t>｛</a:t>
            </a:r>
          </a:p>
          <a:p>
            <a:pPr lvl="1">
              <a:buFont typeface="Wingdings" pitchFamily="2" charset="2"/>
              <a:buNone/>
            </a:pPr>
            <a:r>
              <a:rPr lang="en-US" altLang="zh-CN"/>
              <a:t>      </a:t>
            </a:r>
            <a:r>
              <a:rPr lang="zh-CN" altLang="zh-CN"/>
              <a:t>函数体</a:t>
            </a:r>
          </a:p>
          <a:p>
            <a:pPr lvl="1">
              <a:buFont typeface="Wingdings" pitchFamily="2" charset="2"/>
              <a:buNone/>
            </a:pPr>
            <a:r>
              <a:rPr lang="en-US" altLang="zh-CN"/>
              <a:t> </a:t>
            </a:r>
            <a:r>
              <a:rPr lang="zh-CN" altLang="zh-CN"/>
              <a:t>｝</a:t>
            </a:r>
          </a:p>
          <a:p>
            <a:pPr>
              <a:buFont typeface="Wingdings" pitchFamily="2" charset="2"/>
              <a:buNone/>
            </a:pPr>
            <a:endParaRPr lang="zh-CN" altLang="zh-CN"/>
          </a:p>
        </p:txBody>
      </p:sp>
      <p:pic>
        <p:nvPicPr>
          <p:cNvPr id="2867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7.2.2 </a:t>
            </a:r>
            <a:r>
              <a:rPr lang="zh-CN" altLang="zh-CN">
                <a:solidFill>
                  <a:srgbClr val="800000"/>
                </a:solidFill>
                <a:effectLst>
                  <a:outerShdw blurRad="38100" dist="38100" dir="2700000" algn="tl">
                    <a:srgbClr val="000000"/>
                  </a:outerShdw>
                </a:effectLst>
                <a:latin typeface="Arial" charset="0"/>
                <a:ea typeface="黑体" pitchFamily="2" charset="-122"/>
              </a:rPr>
              <a:t>定义函数的方法</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type="body" idx="1"/>
          </p:nvPr>
        </p:nvSpPr>
        <p:spPr>
          <a:xfrm>
            <a:off x="642938" y="1643063"/>
            <a:ext cx="7715250" cy="4500562"/>
          </a:xfrm>
        </p:spPr>
        <p:txBody>
          <a:bodyPr/>
          <a:lstStyle/>
          <a:p>
            <a:pPr>
              <a:buFont typeface="Wingdings" pitchFamily="2" charset="2"/>
              <a:buNone/>
            </a:pPr>
            <a:r>
              <a:rPr lang="en-US" altLang="zh-CN"/>
              <a:t>3. </a:t>
            </a:r>
            <a:r>
              <a:rPr lang="zh-CN" altLang="zh-CN"/>
              <a:t>定义空函数</a:t>
            </a:r>
            <a:endParaRPr lang="en-US" altLang="zh-CN"/>
          </a:p>
          <a:p>
            <a:pPr>
              <a:buFont typeface="Wingdings" pitchFamily="2" charset="2"/>
              <a:buNone/>
            </a:pPr>
            <a:r>
              <a:rPr lang="zh-CN" altLang="zh-CN"/>
              <a:t>定义</a:t>
            </a:r>
            <a:r>
              <a:rPr lang="zh-CN" altLang="en-US"/>
              <a:t>空</a:t>
            </a:r>
            <a:r>
              <a:rPr lang="zh-CN" altLang="zh-CN"/>
              <a:t>函数的一般形式为</a:t>
            </a:r>
            <a:r>
              <a:rPr lang="en-US" altLang="zh-CN"/>
              <a:t>:</a:t>
            </a:r>
          </a:p>
          <a:p>
            <a:pPr lvl="1">
              <a:buFont typeface="Wingdings" pitchFamily="2" charset="2"/>
              <a:buNone/>
            </a:pPr>
            <a:r>
              <a:rPr lang="zh-CN" altLang="zh-CN"/>
              <a:t>类型名 函数名（</a:t>
            </a:r>
            <a:r>
              <a:rPr lang="en-US" altLang="zh-CN"/>
              <a:t>  </a:t>
            </a:r>
            <a:r>
              <a:rPr lang="zh-CN" altLang="zh-CN"/>
              <a:t>）</a:t>
            </a:r>
          </a:p>
          <a:p>
            <a:pPr lvl="1">
              <a:buFont typeface="Wingdings" pitchFamily="2" charset="2"/>
              <a:buNone/>
            </a:pPr>
            <a:r>
              <a:rPr lang="zh-CN" altLang="zh-CN"/>
              <a:t>｛</a:t>
            </a:r>
            <a:r>
              <a:rPr lang="en-US" altLang="zh-CN"/>
              <a:t>          </a:t>
            </a:r>
            <a:r>
              <a:rPr lang="zh-CN" altLang="zh-CN"/>
              <a:t>｝</a:t>
            </a:r>
            <a:endParaRPr lang="en-US" altLang="zh-CN"/>
          </a:p>
          <a:p>
            <a:r>
              <a:rPr lang="zh-CN" altLang="zh-CN"/>
              <a:t>先用空函数占一个位置，以后</a:t>
            </a:r>
            <a:r>
              <a:rPr lang="zh-CN" altLang="en-US"/>
              <a:t>逐步</a:t>
            </a:r>
            <a:r>
              <a:rPr lang="zh-CN" altLang="zh-CN"/>
              <a:t>扩充</a:t>
            </a:r>
            <a:endParaRPr lang="en-US" altLang="zh-CN"/>
          </a:p>
          <a:p>
            <a:r>
              <a:rPr lang="zh-CN" altLang="en-US"/>
              <a:t>好处：</a:t>
            </a:r>
            <a:r>
              <a:rPr lang="zh-CN" altLang="zh-CN"/>
              <a:t>程序结构清楚，可读性好，以后扩充新功能方便，对程序结构影响不大</a:t>
            </a:r>
          </a:p>
        </p:txBody>
      </p:sp>
      <p:pic>
        <p:nvPicPr>
          <p:cNvPr id="2970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blinds(horizontal)">
                                      <p:cBhvr>
                                        <p:cTn id="7" dur="500"/>
                                        <p:tgtEl>
                                          <p:spTgt spid="409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5" end="5"/>
                                            </p:txEl>
                                          </p:spTgt>
                                        </p:tgtEl>
                                        <p:attrNameLst>
                                          <p:attrName>style.visibility</p:attrName>
                                        </p:attrNameLst>
                                      </p:cBhvr>
                                      <p:to>
                                        <p:strVal val="visible"/>
                                      </p:to>
                                    </p:set>
                                    <p:animEffect transition="in" filter="blinds(horizontal)">
                                      <p:cBhvr>
                                        <p:cTn id="10"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练习</a:t>
            </a:r>
          </a:p>
        </p:txBody>
      </p:sp>
      <p:sp>
        <p:nvSpPr>
          <p:cNvPr id="21507" name="内容占位符 2"/>
          <p:cNvSpPr>
            <a:spLocks noGrp="1"/>
          </p:cNvSpPr>
          <p:nvPr>
            <p:ph idx="1"/>
          </p:nvPr>
        </p:nvSpPr>
        <p:spPr/>
        <p:txBody>
          <a:bodyPr/>
          <a:lstStyle/>
          <a:p>
            <a:r>
              <a:rPr lang="zh-CN" altLang="en-US" dirty="0"/>
              <a:t>例</a:t>
            </a:r>
            <a:r>
              <a:rPr lang="en-US" altLang="zh-CN" dirty="0"/>
              <a:t>7.1</a:t>
            </a:r>
          </a:p>
          <a:p>
            <a:r>
              <a:rPr lang="zh-CN" altLang="en-US"/>
              <a:t>例</a:t>
            </a:r>
            <a:r>
              <a:rPr lang="en-US" altLang="zh-CN" dirty="0"/>
              <a:t>1.3</a:t>
            </a:r>
            <a:endParaRPr lang="zh-CN" altLang="en-US" dirty="0"/>
          </a:p>
        </p:txBody>
      </p:sp>
    </p:spTree>
    <p:extLst>
      <p:ext uri="{BB962C8B-B14F-4D97-AF65-F5344CB8AC3E}">
        <p14:creationId xmlns:p14="http://schemas.microsoft.com/office/powerpoint/2010/main" val="380164379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66775"/>
            <a:ext cx="8286750" cy="769938"/>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 </a:t>
            </a:r>
            <a:r>
              <a:rPr lang="zh-CN" altLang="zh-CN">
                <a:solidFill>
                  <a:srgbClr val="800000"/>
                </a:solidFill>
                <a:effectLst>
                  <a:outerShdw blurRad="38100" dist="38100" dir="2700000" algn="tl">
                    <a:srgbClr val="000000"/>
                  </a:outerShdw>
                </a:effectLst>
                <a:latin typeface="Arial" charset="0"/>
                <a:ea typeface="黑体" pitchFamily="2" charset="-122"/>
              </a:rPr>
              <a:t>调用函数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30723" name="Rectangle 3"/>
          <p:cNvSpPr>
            <a:spLocks noGrp="1" noChangeArrowheads="1"/>
          </p:cNvSpPr>
          <p:nvPr>
            <p:ph type="body" idx="1"/>
          </p:nvPr>
        </p:nvSpPr>
        <p:spPr>
          <a:xfrm>
            <a:off x="1500188" y="2000250"/>
            <a:ext cx="6858000" cy="3643313"/>
          </a:xfrm>
        </p:spPr>
        <p:txBody>
          <a:bodyPr/>
          <a:lstStyle/>
          <a:p>
            <a:pPr>
              <a:buFont typeface="Wingdings" pitchFamily="2" charset="2"/>
              <a:buNone/>
            </a:pPr>
            <a:r>
              <a:rPr lang="en-US" altLang="zh-CN" sz="3600">
                <a:hlinkClick r:id="rId2" action="ppaction://hlinksldjump"/>
              </a:rPr>
              <a:t>7.3.1</a:t>
            </a:r>
            <a:r>
              <a:rPr lang="zh-CN" altLang="zh-CN" sz="3600">
                <a:hlinkClick r:id="rId2" action="ppaction://hlinksldjump"/>
              </a:rPr>
              <a:t>函数调用的形式</a:t>
            </a:r>
            <a:endParaRPr lang="en-US" altLang="zh-CN" sz="3600"/>
          </a:p>
          <a:p>
            <a:pPr>
              <a:buFont typeface="Wingdings" pitchFamily="2" charset="2"/>
              <a:buNone/>
            </a:pPr>
            <a:r>
              <a:rPr lang="en-US" altLang="zh-CN" sz="3600">
                <a:hlinkClick r:id="rId3" action="ppaction://hlinksldjump"/>
              </a:rPr>
              <a:t>7.3.2</a:t>
            </a:r>
            <a:r>
              <a:rPr lang="zh-CN" altLang="zh-CN" sz="3600">
                <a:hlinkClick r:id="rId3" action="ppaction://hlinksldjump"/>
              </a:rPr>
              <a:t>函数调用时的数据传递</a:t>
            </a:r>
            <a:endParaRPr lang="en-US" altLang="zh-CN" sz="3600"/>
          </a:p>
          <a:p>
            <a:pPr>
              <a:buFont typeface="Wingdings" pitchFamily="2" charset="2"/>
              <a:buNone/>
            </a:pPr>
            <a:r>
              <a:rPr lang="en-US" altLang="zh-CN" sz="3600">
                <a:hlinkClick r:id="rId4" action="ppaction://hlinksldjump"/>
              </a:rPr>
              <a:t>7.3.3</a:t>
            </a:r>
            <a:r>
              <a:rPr lang="zh-CN" altLang="zh-CN" sz="3600">
                <a:hlinkClick r:id="rId4" action="ppaction://hlinksldjump"/>
              </a:rPr>
              <a:t>函数调用的过程</a:t>
            </a:r>
            <a:endParaRPr lang="en-US" altLang="zh-CN" sz="3600"/>
          </a:p>
          <a:p>
            <a:pPr>
              <a:buFont typeface="Wingdings" pitchFamily="2" charset="2"/>
              <a:buNone/>
            </a:pPr>
            <a:r>
              <a:rPr lang="en-US" altLang="zh-CN" sz="3600">
                <a:hlinkClick r:id="rId5" action="ppaction://hlinksldjump"/>
              </a:rPr>
              <a:t>7.3.4</a:t>
            </a:r>
            <a:r>
              <a:rPr lang="zh-CN" altLang="zh-CN" sz="3600">
                <a:hlinkClick r:id="rId5" action="ppaction://hlinksldjump"/>
              </a:rPr>
              <a:t>函数的返回值</a:t>
            </a:r>
            <a:endParaRPr lang="zh-CN" altLang="zh-CN" sz="3600"/>
          </a:p>
        </p:txBody>
      </p:sp>
      <p:pic>
        <p:nvPicPr>
          <p:cNvPr id="30724" name="图片 3"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7.3.1</a:t>
            </a:r>
            <a:r>
              <a:rPr lang="zh-CN" altLang="zh-CN">
                <a:solidFill>
                  <a:srgbClr val="800000"/>
                </a:solidFill>
                <a:effectLst>
                  <a:outerShdw blurRad="38100" dist="38100" dir="2700000" algn="tl">
                    <a:srgbClr val="000000"/>
                  </a:outerShdw>
                </a:effectLst>
                <a:latin typeface="Arial" charset="0"/>
                <a:ea typeface="黑体" pitchFamily="2" charset="-122"/>
              </a:rPr>
              <a:t>函数调用的形式</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32771" name="Rectangle 3"/>
          <p:cNvSpPr>
            <a:spLocks noGrp="1" noChangeArrowheads="1"/>
          </p:cNvSpPr>
          <p:nvPr>
            <p:ph type="body" idx="1"/>
          </p:nvPr>
        </p:nvSpPr>
        <p:spPr>
          <a:xfrm>
            <a:off x="642938" y="1643063"/>
            <a:ext cx="7715250" cy="4500562"/>
          </a:xfrm>
        </p:spPr>
        <p:txBody>
          <a:bodyPr/>
          <a:lstStyle/>
          <a:p>
            <a:r>
              <a:rPr lang="zh-CN" altLang="zh-CN"/>
              <a:t>函数调用的一般形式为：</a:t>
            </a:r>
          </a:p>
          <a:p>
            <a:pPr>
              <a:buFont typeface="Wingdings" pitchFamily="2" charset="2"/>
              <a:buNone/>
            </a:pPr>
            <a:r>
              <a:rPr lang="en-US" altLang="zh-CN"/>
              <a:t>         </a:t>
            </a:r>
            <a:r>
              <a:rPr lang="zh-CN" altLang="zh-CN"/>
              <a:t>函数名（实参表列）</a:t>
            </a:r>
            <a:endParaRPr lang="en-US" altLang="zh-CN"/>
          </a:p>
          <a:p>
            <a:r>
              <a:rPr lang="zh-CN" altLang="zh-CN"/>
              <a:t>如果是调用无参函数，则“实参表列”可以没有，但括号不能省略</a:t>
            </a:r>
            <a:endParaRPr lang="en-US" altLang="zh-CN"/>
          </a:p>
          <a:p>
            <a:r>
              <a:rPr lang="zh-CN" altLang="zh-CN"/>
              <a:t>如果实参表列包含多个实参，则各参数间用逗号隔开</a:t>
            </a:r>
          </a:p>
        </p:txBody>
      </p:sp>
      <p:pic>
        <p:nvPicPr>
          <p:cNvPr id="3174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7" dur="500"/>
                                        <p:tgtEl>
                                          <p:spTgt spid="327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a:t>
            </a:r>
            <a:r>
              <a:rPr lang="zh-CN" altLang="zh-CN">
                <a:solidFill>
                  <a:srgbClr val="800000"/>
                </a:solidFill>
                <a:effectLst>
                  <a:outerShdw blurRad="38100" dist="38100" dir="2700000" algn="tl">
                    <a:srgbClr val="000000"/>
                  </a:outerShdw>
                </a:effectLst>
                <a:latin typeface="Arial" charset="0"/>
                <a:ea typeface="黑体" pitchFamily="2" charset="-122"/>
              </a:rPr>
              <a:t>为什么要用函数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type="body" idx="1"/>
          </p:nvPr>
        </p:nvSpPr>
        <p:spPr>
          <a:xfrm>
            <a:off x="428625" y="1643063"/>
            <a:ext cx="8501063" cy="4214812"/>
          </a:xfrm>
        </p:spPr>
        <p:txBody>
          <a:bodyPr/>
          <a:lstStyle/>
          <a:p>
            <a:pPr eaLnBrk="1" hangingPunct="1">
              <a:spcBef>
                <a:spcPct val="50000"/>
              </a:spcBef>
            </a:pPr>
            <a:r>
              <a:rPr lang="zh-CN" altLang="en-US"/>
              <a:t>解决的方法：用</a:t>
            </a:r>
            <a:r>
              <a:rPr lang="zh-CN" altLang="zh-CN"/>
              <a:t>模块化程序设计的思路</a:t>
            </a:r>
            <a:endParaRPr lang="en-US" altLang="zh-CN"/>
          </a:p>
          <a:p>
            <a:pPr lvl="1" eaLnBrk="1" hangingPunct="1">
              <a:spcBef>
                <a:spcPct val="50000"/>
              </a:spcBef>
            </a:pPr>
            <a:r>
              <a:rPr lang="zh-CN" altLang="zh-CN"/>
              <a:t>采用“组装”的办法简化程序设计的过程</a:t>
            </a:r>
            <a:endParaRPr lang="en-US" altLang="zh-CN"/>
          </a:p>
          <a:p>
            <a:pPr lvl="1" eaLnBrk="1" hangingPunct="1">
              <a:spcBef>
                <a:spcPct val="50000"/>
              </a:spcBef>
            </a:pPr>
            <a:r>
              <a:rPr lang="zh-CN" altLang="zh-CN"/>
              <a:t>事先编好一批实现各种不同功能的函数</a:t>
            </a:r>
            <a:endParaRPr lang="en-US" altLang="zh-CN"/>
          </a:p>
          <a:p>
            <a:pPr lvl="1" eaLnBrk="1" hangingPunct="1">
              <a:spcBef>
                <a:spcPct val="50000"/>
              </a:spcBef>
            </a:pPr>
            <a:r>
              <a:rPr lang="zh-CN" altLang="zh-CN"/>
              <a:t>把它们保存在函数库中</a:t>
            </a:r>
            <a:r>
              <a:rPr lang="zh-CN" altLang="en-US"/>
              <a:t>，</a:t>
            </a:r>
            <a:r>
              <a:rPr lang="zh-CN" altLang="zh-CN"/>
              <a:t>需要时</a:t>
            </a:r>
            <a:r>
              <a:rPr lang="zh-CN" altLang="en-US"/>
              <a:t>直接用</a:t>
            </a:r>
            <a:endParaRPr lang="en-US" altLang="zh-CN"/>
          </a:p>
        </p:txBody>
      </p:sp>
      <p:pic>
        <p:nvPicPr>
          <p:cNvPr id="512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7.3.1</a:t>
            </a:r>
            <a:r>
              <a:rPr lang="zh-CN" altLang="zh-CN">
                <a:solidFill>
                  <a:srgbClr val="800000"/>
                </a:solidFill>
                <a:effectLst>
                  <a:outerShdw blurRad="38100" dist="38100" dir="2700000" algn="tl">
                    <a:srgbClr val="000000"/>
                  </a:outerShdw>
                </a:effectLst>
                <a:latin typeface="Arial" charset="0"/>
                <a:ea typeface="黑体" pitchFamily="2" charset="-122"/>
              </a:rPr>
              <a:t>函数调用的形式</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32771" name="Rectangle 3"/>
          <p:cNvSpPr>
            <a:spLocks noGrp="1" noChangeArrowheads="1"/>
          </p:cNvSpPr>
          <p:nvPr>
            <p:ph type="body" idx="1"/>
          </p:nvPr>
        </p:nvSpPr>
        <p:spPr>
          <a:xfrm>
            <a:off x="642938" y="1643063"/>
            <a:ext cx="7715250" cy="4500562"/>
          </a:xfrm>
        </p:spPr>
        <p:txBody>
          <a:bodyPr/>
          <a:lstStyle/>
          <a:p>
            <a:r>
              <a:rPr lang="zh-CN" altLang="zh-CN"/>
              <a:t>按函数调用在程序中出现的形式和位置来分，可以有以下</a:t>
            </a:r>
            <a:r>
              <a:rPr lang="en-US" altLang="zh-CN"/>
              <a:t>3</a:t>
            </a:r>
            <a:r>
              <a:rPr lang="zh-CN" altLang="zh-CN"/>
              <a:t>种函数调用方式</a:t>
            </a:r>
            <a:r>
              <a:rPr lang="zh-CN" altLang="en-US"/>
              <a:t>：</a:t>
            </a:r>
            <a:endParaRPr lang="en-US" altLang="zh-CN"/>
          </a:p>
          <a:p>
            <a:pPr>
              <a:buFont typeface="Wingdings" pitchFamily="2" charset="2"/>
              <a:buNone/>
            </a:pPr>
            <a:r>
              <a:rPr lang="zh-CN" altLang="zh-CN"/>
              <a:t>１</a:t>
            </a:r>
            <a:r>
              <a:rPr lang="en-US" altLang="zh-CN"/>
              <a:t>. </a:t>
            </a:r>
            <a:r>
              <a:rPr lang="zh-CN" altLang="zh-CN"/>
              <a:t>函数调用语句</a:t>
            </a:r>
          </a:p>
          <a:p>
            <a:r>
              <a:rPr lang="zh-CN" altLang="zh-CN"/>
              <a:t>把函数调用单独作为一个语句</a:t>
            </a:r>
            <a:endParaRPr lang="en-US" altLang="zh-CN"/>
          </a:p>
          <a:p>
            <a:pPr>
              <a:buFont typeface="Wingdings" pitchFamily="2" charset="2"/>
              <a:buNone/>
            </a:pPr>
            <a:r>
              <a:rPr lang="en-US" altLang="zh-CN"/>
              <a:t>    </a:t>
            </a:r>
            <a:r>
              <a:rPr lang="zh-CN" altLang="zh-CN"/>
              <a:t>如</a:t>
            </a:r>
            <a:r>
              <a:rPr lang="en-US" altLang="zh-CN"/>
              <a:t>printf_star()</a:t>
            </a:r>
            <a:r>
              <a:rPr lang="zh-CN" altLang="zh-CN"/>
              <a:t>；</a:t>
            </a:r>
            <a:endParaRPr lang="en-US" altLang="zh-CN"/>
          </a:p>
          <a:p>
            <a:r>
              <a:rPr lang="zh-CN" altLang="zh-CN"/>
              <a:t>这时不要求函数带回值，只要求函数完成一定的操作</a:t>
            </a:r>
          </a:p>
          <a:p>
            <a:endParaRPr lang="zh-CN" altLang="zh-CN"/>
          </a:p>
        </p:txBody>
      </p:sp>
      <p:pic>
        <p:nvPicPr>
          <p:cNvPr id="327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7.3.1</a:t>
            </a:r>
            <a:r>
              <a:rPr lang="zh-CN" altLang="zh-CN">
                <a:solidFill>
                  <a:srgbClr val="800000"/>
                </a:solidFill>
                <a:effectLst>
                  <a:outerShdw blurRad="38100" dist="38100" dir="2700000" algn="tl">
                    <a:srgbClr val="000000"/>
                  </a:outerShdw>
                </a:effectLst>
                <a:latin typeface="Arial" charset="0"/>
                <a:ea typeface="黑体" pitchFamily="2" charset="-122"/>
              </a:rPr>
              <a:t>函数调用的形式</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33795" name="Rectangle 3"/>
          <p:cNvSpPr>
            <a:spLocks noGrp="1" noChangeArrowheads="1"/>
          </p:cNvSpPr>
          <p:nvPr>
            <p:ph type="body" idx="1"/>
          </p:nvPr>
        </p:nvSpPr>
        <p:spPr>
          <a:xfrm>
            <a:off x="642938" y="1643063"/>
            <a:ext cx="7715250" cy="4500562"/>
          </a:xfrm>
        </p:spPr>
        <p:txBody>
          <a:bodyPr/>
          <a:lstStyle/>
          <a:p>
            <a:r>
              <a:rPr lang="zh-CN" altLang="zh-CN"/>
              <a:t>按函数调用在程序中出现的形式和位置来分，可以有以下</a:t>
            </a:r>
            <a:r>
              <a:rPr lang="en-US" altLang="zh-CN"/>
              <a:t>3</a:t>
            </a:r>
            <a:r>
              <a:rPr lang="zh-CN" altLang="zh-CN"/>
              <a:t>种函数调用方式</a:t>
            </a:r>
            <a:r>
              <a:rPr lang="zh-CN" altLang="en-US"/>
              <a:t>：</a:t>
            </a:r>
            <a:endParaRPr lang="en-US" altLang="zh-CN"/>
          </a:p>
          <a:p>
            <a:pPr>
              <a:buFont typeface="Wingdings" pitchFamily="2" charset="2"/>
              <a:buNone/>
            </a:pPr>
            <a:r>
              <a:rPr lang="zh-CN" altLang="zh-CN"/>
              <a:t>２</a:t>
            </a:r>
            <a:r>
              <a:rPr lang="en-US" altLang="zh-CN"/>
              <a:t>. </a:t>
            </a:r>
            <a:r>
              <a:rPr lang="zh-CN" altLang="zh-CN"/>
              <a:t>函数表达式</a:t>
            </a:r>
          </a:p>
          <a:p>
            <a:r>
              <a:rPr lang="zh-CN" altLang="zh-CN"/>
              <a:t>函数调用出现在另一个表达式中</a:t>
            </a:r>
            <a:endParaRPr lang="en-US" altLang="zh-CN"/>
          </a:p>
          <a:p>
            <a:pPr>
              <a:buFont typeface="Wingdings" pitchFamily="2" charset="2"/>
              <a:buNone/>
            </a:pPr>
            <a:r>
              <a:rPr lang="en-US" altLang="zh-CN"/>
              <a:t>   </a:t>
            </a:r>
            <a:r>
              <a:rPr lang="zh-CN" altLang="zh-CN"/>
              <a:t>如</a:t>
            </a:r>
            <a:r>
              <a:rPr lang="en-US" altLang="zh-CN"/>
              <a:t>c=max(a,b);</a:t>
            </a:r>
          </a:p>
          <a:p>
            <a:r>
              <a:rPr lang="zh-CN" altLang="zh-CN"/>
              <a:t>这时要求函数带回一个确定的值以参加表达式的运算</a:t>
            </a:r>
          </a:p>
        </p:txBody>
      </p:sp>
      <p:pic>
        <p:nvPicPr>
          <p:cNvPr id="3379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7.3.1</a:t>
            </a:r>
            <a:r>
              <a:rPr lang="zh-CN" altLang="zh-CN">
                <a:solidFill>
                  <a:srgbClr val="800000"/>
                </a:solidFill>
                <a:effectLst>
                  <a:outerShdw blurRad="38100" dist="38100" dir="2700000" algn="tl">
                    <a:srgbClr val="000000"/>
                  </a:outerShdw>
                </a:effectLst>
                <a:latin typeface="Arial" charset="0"/>
                <a:ea typeface="黑体" pitchFamily="2" charset="-122"/>
              </a:rPr>
              <a:t>函数调用的形式</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34819" name="Rectangle 3"/>
          <p:cNvSpPr>
            <a:spLocks noGrp="1" noChangeArrowheads="1"/>
          </p:cNvSpPr>
          <p:nvPr>
            <p:ph type="body" idx="1"/>
          </p:nvPr>
        </p:nvSpPr>
        <p:spPr>
          <a:xfrm>
            <a:off x="642938" y="1643063"/>
            <a:ext cx="7715250" cy="4500562"/>
          </a:xfrm>
        </p:spPr>
        <p:txBody>
          <a:bodyPr/>
          <a:lstStyle/>
          <a:p>
            <a:r>
              <a:rPr lang="zh-CN" altLang="zh-CN"/>
              <a:t>按函数调用在程序中出现的形式和位置来分，可以有以下</a:t>
            </a:r>
            <a:r>
              <a:rPr lang="en-US" altLang="zh-CN"/>
              <a:t>3</a:t>
            </a:r>
            <a:r>
              <a:rPr lang="zh-CN" altLang="zh-CN"/>
              <a:t>种函数调用方式</a:t>
            </a:r>
            <a:r>
              <a:rPr lang="zh-CN" altLang="en-US"/>
              <a:t>：</a:t>
            </a:r>
            <a:endParaRPr lang="en-US" altLang="zh-CN"/>
          </a:p>
          <a:p>
            <a:pPr>
              <a:buFont typeface="Wingdings" pitchFamily="2" charset="2"/>
              <a:buNone/>
            </a:pPr>
            <a:r>
              <a:rPr lang="zh-CN" altLang="zh-CN"/>
              <a:t>３</a:t>
            </a:r>
            <a:r>
              <a:rPr lang="en-US" altLang="zh-CN"/>
              <a:t>. </a:t>
            </a:r>
            <a:r>
              <a:rPr lang="zh-CN" altLang="zh-CN"/>
              <a:t>函数参数</a:t>
            </a:r>
          </a:p>
          <a:p>
            <a:r>
              <a:rPr lang="zh-CN" altLang="zh-CN"/>
              <a:t>函数调用作为另一函数调用时的实参</a:t>
            </a:r>
            <a:endParaRPr lang="en-US" altLang="zh-CN"/>
          </a:p>
          <a:p>
            <a:pPr>
              <a:buFont typeface="Wingdings" pitchFamily="2" charset="2"/>
              <a:buNone/>
            </a:pPr>
            <a:r>
              <a:rPr lang="en-US" altLang="zh-CN"/>
              <a:t>     </a:t>
            </a:r>
            <a:r>
              <a:rPr lang="zh-CN" altLang="zh-CN"/>
              <a:t>如</a:t>
            </a:r>
            <a:r>
              <a:rPr lang="en-US" altLang="zh-CN"/>
              <a:t>m</a:t>
            </a:r>
            <a:r>
              <a:rPr lang="zh-CN" altLang="zh-CN"/>
              <a:t>＝</a:t>
            </a:r>
            <a:r>
              <a:rPr lang="en-US" altLang="zh-CN"/>
              <a:t>max(a,max(b,c));</a:t>
            </a:r>
            <a:endParaRPr lang="zh-CN" altLang="zh-CN"/>
          </a:p>
          <a:p>
            <a:r>
              <a:rPr lang="zh-CN" altLang="zh-CN"/>
              <a:t>其中</a:t>
            </a:r>
            <a:r>
              <a:rPr lang="en-US" altLang="zh-CN"/>
              <a:t>max(b,c)</a:t>
            </a:r>
            <a:r>
              <a:rPr lang="zh-CN" altLang="zh-CN"/>
              <a:t>是一次函数调用，它的值作为</a:t>
            </a:r>
            <a:r>
              <a:rPr lang="en-US" altLang="zh-CN"/>
              <a:t>max</a:t>
            </a:r>
            <a:r>
              <a:rPr lang="zh-CN" altLang="zh-CN"/>
              <a:t>另一次调用的实参</a:t>
            </a:r>
          </a:p>
        </p:txBody>
      </p:sp>
      <p:pic>
        <p:nvPicPr>
          <p:cNvPr id="348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7.3.2 </a:t>
            </a:r>
            <a:r>
              <a:rPr lang="zh-CN" altLang="zh-CN">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36867" name="Rectangle 3"/>
          <p:cNvSpPr>
            <a:spLocks noGrp="1" noChangeArrowheads="1"/>
          </p:cNvSpPr>
          <p:nvPr>
            <p:ph type="body" idx="1"/>
          </p:nvPr>
        </p:nvSpPr>
        <p:spPr>
          <a:xfrm>
            <a:off x="642938" y="1643063"/>
            <a:ext cx="7715250" cy="4929187"/>
          </a:xfrm>
        </p:spPr>
        <p:txBody>
          <a:bodyPr/>
          <a:lstStyle/>
          <a:p>
            <a:pPr>
              <a:buFont typeface="Wingdings" pitchFamily="2" charset="2"/>
              <a:buNone/>
            </a:pPr>
            <a:r>
              <a:rPr lang="en-US" altLang="zh-CN"/>
              <a:t>1.</a:t>
            </a:r>
            <a:r>
              <a:rPr lang="zh-CN" altLang="zh-CN"/>
              <a:t>形式参数和实际参数</a:t>
            </a:r>
          </a:p>
          <a:p>
            <a:pPr lvl="1"/>
            <a:r>
              <a:rPr lang="zh-CN" altLang="zh-CN"/>
              <a:t>在调用有参函数时，主调函数和被调用函数之间有数据传递关系</a:t>
            </a:r>
            <a:endParaRPr lang="en-US" altLang="zh-CN"/>
          </a:p>
          <a:p>
            <a:pPr lvl="1"/>
            <a:r>
              <a:rPr lang="zh-CN" altLang="zh-CN"/>
              <a:t>定义函数时函数名后面的变量名称为“形式参数”（简称“形参”）</a:t>
            </a:r>
            <a:endParaRPr lang="en-US" altLang="zh-CN"/>
          </a:p>
          <a:p>
            <a:pPr lvl="1"/>
            <a:r>
              <a:rPr lang="zh-CN" altLang="zh-CN"/>
              <a:t>主调函数中调用一个函数时，函数名后面参数称为“实际参数”（简称“实参”）</a:t>
            </a:r>
            <a:endParaRPr lang="en-US" altLang="zh-CN"/>
          </a:p>
          <a:p>
            <a:pPr lvl="1"/>
            <a:r>
              <a:rPr lang="zh-CN" altLang="zh-CN"/>
              <a:t> 实际参数可以是常量、变量或表达式</a:t>
            </a:r>
          </a:p>
        </p:txBody>
      </p:sp>
      <p:pic>
        <p:nvPicPr>
          <p:cNvPr id="3584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7" dur="500"/>
                                        <p:tgtEl>
                                          <p:spTgt spid="368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12" dur="500"/>
                                        <p:tgtEl>
                                          <p:spTgt spid="368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17"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7.3.2 </a:t>
            </a:r>
            <a:r>
              <a:rPr lang="zh-CN" altLang="zh-CN">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37891" name="Rectangle 3"/>
          <p:cNvSpPr>
            <a:spLocks noGrp="1" noChangeArrowheads="1"/>
          </p:cNvSpPr>
          <p:nvPr>
            <p:ph type="body" idx="1"/>
          </p:nvPr>
        </p:nvSpPr>
        <p:spPr>
          <a:xfrm>
            <a:off x="642938" y="1643063"/>
            <a:ext cx="7715250" cy="3929062"/>
          </a:xfrm>
        </p:spPr>
        <p:txBody>
          <a:bodyPr/>
          <a:lstStyle/>
          <a:p>
            <a:pPr>
              <a:buFont typeface="Wingdings" pitchFamily="2" charset="2"/>
              <a:buNone/>
            </a:pPr>
            <a:r>
              <a:rPr lang="en-US" altLang="zh-CN"/>
              <a:t>2. </a:t>
            </a:r>
            <a:r>
              <a:rPr lang="zh-CN" altLang="zh-CN"/>
              <a:t>实参和形参间的数据传递</a:t>
            </a:r>
          </a:p>
          <a:p>
            <a:pPr lvl="1"/>
            <a:r>
              <a:rPr lang="zh-CN" altLang="zh-CN"/>
              <a:t>在调用函数过程中，系统会把实参的值传递给被调用函数的形参</a:t>
            </a:r>
            <a:endParaRPr lang="en-US" altLang="zh-CN"/>
          </a:p>
          <a:p>
            <a:pPr lvl="1"/>
            <a:r>
              <a:rPr lang="zh-CN" altLang="zh-CN"/>
              <a:t>或者说，形参从实参得到一个值</a:t>
            </a:r>
            <a:endParaRPr lang="en-US" altLang="zh-CN"/>
          </a:p>
          <a:p>
            <a:pPr lvl="1"/>
            <a:r>
              <a:rPr lang="zh-CN" altLang="zh-CN"/>
              <a:t>该值在函数调用期间有效，可以参加</a:t>
            </a:r>
            <a:r>
              <a:rPr lang="zh-CN" altLang="en-US"/>
              <a:t>被调</a:t>
            </a:r>
            <a:r>
              <a:rPr lang="zh-CN" altLang="zh-CN"/>
              <a:t>函数中的运算</a:t>
            </a:r>
          </a:p>
        </p:txBody>
      </p:sp>
      <p:pic>
        <p:nvPicPr>
          <p:cNvPr id="3686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7" dur="500"/>
                                        <p:tgtEl>
                                          <p:spTgt spid="3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2" dur="500"/>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7.3.2 </a:t>
            </a:r>
            <a:r>
              <a:rPr lang="zh-CN" altLang="zh-CN">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type="body" idx="1"/>
          </p:nvPr>
        </p:nvSpPr>
        <p:spPr>
          <a:xfrm>
            <a:off x="642938" y="1643063"/>
            <a:ext cx="8215312" cy="4857750"/>
          </a:xfrm>
        </p:spPr>
        <p:txBody>
          <a:bodyPr/>
          <a:lstStyle/>
          <a:p>
            <a:pPr>
              <a:buFont typeface="Wingdings" pitchFamily="2" charset="2"/>
              <a:buNone/>
            </a:pPr>
            <a:r>
              <a:rPr lang="en-US" altLang="zh-CN"/>
              <a:t>  </a:t>
            </a:r>
            <a:r>
              <a:rPr lang="zh-CN" altLang="zh-CN"/>
              <a:t>例</a:t>
            </a:r>
            <a:r>
              <a:rPr lang="en-US" altLang="zh-CN"/>
              <a:t>7.2</a:t>
            </a:r>
            <a:r>
              <a:rPr lang="zh-CN" altLang="zh-CN"/>
              <a:t> 输入两个整数，要求输出其中值较大者。要求用函数来找到大数。</a:t>
            </a:r>
            <a:endParaRPr lang="en-US" altLang="zh-CN"/>
          </a:p>
          <a:p>
            <a:r>
              <a:rPr lang="zh-CN" altLang="zh-CN"/>
              <a:t>解题思路：</a:t>
            </a:r>
            <a:endParaRPr lang="en-US" altLang="zh-CN"/>
          </a:p>
          <a:p>
            <a:pPr lvl="1">
              <a:buFont typeface="Wingdings" pitchFamily="2" charset="2"/>
              <a:buNone/>
            </a:pPr>
            <a:r>
              <a:rPr lang="en-US" altLang="zh-CN"/>
              <a:t>(1)</a:t>
            </a:r>
            <a:r>
              <a:rPr lang="zh-CN" altLang="zh-CN"/>
              <a:t>函数名应是见名知意，今定名为</a:t>
            </a:r>
            <a:r>
              <a:rPr lang="en-US" altLang="zh-CN"/>
              <a:t>max</a:t>
            </a:r>
            <a:endParaRPr lang="zh-CN" altLang="zh-CN"/>
          </a:p>
          <a:p>
            <a:pPr lvl="1">
              <a:buFont typeface="Wingdings" pitchFamily="2" charset="2"/>
              <a:buNone/>
            </a:pPr>
            <a:r>
              <a:rPr lang="en-US" altLang="zh-CN"/>
              <a:t>(2) </a:t>
            </a:r>
            <a:r>
              <a:rPr lang="zh-CN" altLang="zh-CN"/>
              <a:t>由于给定的两个数是整数，返回主调函数的值</a:t>
            </a:r>
            <a:r>
              <a:rPr lang="zh-CN" altLang="en-US"/>
              <a:t>（即较大数）</a:t>
            </a:r>
            <a:r>
              <a:rPr lang="zh-CN" altLang="zh-CN"/>
              <a:t>应该是整型</a:t>
            </a:r>
          </a:p>
          <a:p>
            <a:pPr lvl="1">
              <a:buFont typeface="Wingdings" pitchFamily="2" charset="2"/>
              <a:buNone/>
            </a:pPr>
            <a:r>
              <a:rPr lang="en-US" altLang="zh-CN"/>
              <a:t>(3)max</a:t>
            </a:r>
            <a:r>
              <a:rPr lang="zh-CN" altLang="zh-CN"/>
              <a:t>函数应当有两个参数，以便从主函数接收两个整数，</a:t>
            </a:r>
            <a:r>
              <a:rPr lang="zh-CN" altLang="en-US"/>
              <a:t>因此</a:t>
            </a:r>
            <a:r>
              <a:rPr lang="zh-CN" altLang="zh-CN"/>
              <a:t>参数的类型应当是整型</a:t>
            </a:r>
          </a:p>
        </p:txBody>
      </p:sp>
      <p:pic>
        <p:nvPicPr>
          <p:cNvPr id="3789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linds(horizontal)">
                                      <p:cBhvr>
                                        <p:cTn id="7" dur="500"/>
                                        <p:tgtEl>
                                          <p:spTgt spid="40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0" dur="500"/>
                                        <p:tgtEl>
                                          <p:spTgt spid="409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3" dur="500"/>
                                        <p:tgtEl>
                                          <p:spTgt spid="409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blinds(horizontal)">
                                      <p:cBhvr>
                                        <p:cTn id="16"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7.3.2 </a:t>
            </a:r>
            <a:r>
              <a:rPr lang="zh-CN" altLang="zh-CN">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38915" name="Rectangle 3"/>
          <p:cNvSpPr>
            <a:spLocks noGrp="1" noChangeArrowheads="1"/>
          </p:cNvSpPr>
          <p:nvPr>
            <p:ph type="body" idx="1"/>
          </p:nvPr>
        </p:nvSpPr>
        <p:spPr>
          <a:xfrm>
            <a:off x="1928813" y="1571625"/>
            <a:ext cx="4357687" cy="4572000"/>
          </a:xfrm>
        </p:spPr>
        <p:txBody>
          <a:bodyPr/>
          <a:lstStyle/>
          <a:p>
            <a:pPr>
              <a:buFont typeface="Wingdings" pitchFamily="2" charset="2"/>
              <a:buNone/>
            </a:pPr>
            <a:r>
              <a:rPr lang="zh-CN" altLang="zh-CN"/>
              <a:t>先编写</a:t>
            </a:r>
            <a:r>
              <a:rPr lang="en-US" altLang="zh-CN"/>
              <a:t>max</a:t>
            </a:r>
            <a:r>
              <a:rPr lang="zh-CN" altLang="zh-CN"/>
              <a:t>函数：</a:t>
            </a:r>
          </a:p>
          <a:p>
            <a:pPr>
              <a:lnSpc>
                <a:spcPct val="100000"/>
              </a:lnSpc>
              <a:buFont typeface="Wingdings" pitchFamily="2" charset="2"/>
              <a:buNone/>
            </a:pPr>
            <a:r>
              <a:rPr lang="en-US" altLang="zh-CN" sz="2800"/>
              <a:t>int max(int x,int y)</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     int z; </a:t>
            </a:r>
            <a:endParaRPr lang="zh-CN" altLang="zh-CN" sz="2800"/>
          </a:p>
          <a:p>
            <a:pPr>
              <a:lnSpc>
                <a:spcPct val="100000"/>
              </a:lnSpc>
              <a:buFont typeface="Wingdings" pitchFamily="2" charset="2"/>
              <a:buNone/>
            </a:pPr>
            <a:r>
              <a:rPr lang="en-US" altLang="zh-CN" sz="2800"/>
              <a:t>     z=x&gt;y?x:y; </a:t>
            </a:r>
            <a:endParaRPr lang="zh-CN" altLang="zh-CN" sz="2800"/>
          </a:p>
          <a:p>
            <a:pPr>
              <a:lnSpc>
                <a:spcPct val="100000"/>
              </a:lnSpc>
              <a:buFont typeface="Wingdings" pitchFamily="2" charset="2"/>
              <a:buNone/>
            </a:pPr>
            <a:r>
              <a:rPr lang="en-US" altLang="zh-CN" sz="2800"/>
              <a:t>     return(z); </a:t>
            </a:r>
            <a:endParaRPr lang="zh-CN" altLang="zh-CN" sz="2800"/>
          </a:p>
          <a:p>
            <a:pPr>
              <a:lnSpc>
                <a:spcPct val="100000"/>
              </a:lnSpc>
              <a:buFont typeface="Wingdings" pitchFamily="2" charset="2"/>
              <a:buNone/>
            </a:pPr>
            <a:r>
              <a:rPr lang="en-US" altLang="zh-CN" sz="2800"/>
              <a:t>} </a:t>
            </a:r>
            <a:endParaRPr lang="zh-CN" altLang="zh-CN" sz="2800"/>
          </a:p>
        </p:txBody>
      </p:sp>
      <p:pic>
        <p:nvPicPr>
          <p:cNvPr id="3891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7.3.2 </a:t>
            </a:r>
            <a:r>
              <a:rPr lang="zh-CN" altLang="zh-CN">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4" name="Rectangle 3"/>
          <p:cNvSpPr txBox="1">
            <a:spLocks noChangeArrowheads="1"/>
          </p:cNvSpPr>
          <p:nvPr/>
        </p:nvSpPr>
        <p:spPr bwMode="auto">
          <a:xfrm>
            <a:off x="785813" y="1500188"/>
            <a:ext cx="7858125" cy="4929187"/>
          </a:xfrm>
          <a:prstGeom prst="rect">
            <a:avLst/>
          </a:prstGeom>
          <a:noFill/>
          <a:ln w="9525">
            <a:noFill/>
            <a:miter lim="800000"/>
            <a:headEnd/>
            <a:tailEnd/>
          </a:ln>
        </p:spPr>
        <p:txBody>
          <a:bodyPr/>
          <a:lstStyle/>
          <a:p>
            <a:pPr>
              <a:defRPr/>
            </a:pPr>
            <a:r>
              <a:rPr lang="zh-CN" altLang="en-US" sz="3200" b="1">
                <a:solidFill>
                  <a:srgbClr val="9D138D"/>
                </a:solidFill>
                <a:latin typeface="+mn-lt"/>
                <a:ea typeface="+mn-ea"/>
              </a:rPr>
              <a:t>在</a:t>
            </a:r>
            <a:r>
              <a:rPr lang="en-US" altLang="zh-CN" sz="3200" b="1">
                <a:solidFill>
                  <a:srgbClr val="9D138D"/>
                </a:solidFill>
                <a:latin typeface="+mn-lt"/>
                <a:ea typeface="+mn-ea"/>
              </a:rPr>
              <a:t>max</a:t>
            </a:r>
            <a:r>
              <a:rPr lang="zh-CN" altLang="en-US" sz="3200" b="1">
                <a:solidFill>
                  <a:srgbClr val="9D138D"/>
                </a:solidFill>
                <a:latin typeface="+mn-lt"/>
                <a:ea typeface="+mn-ea"/>
              </a:rPr>
              <a:t>函数上面</a:t>
            </a:r>
            <a:r>
              <a:rPr lang="zh-CN" altLang="en-US" sz="3200" b="1">
                <a:latin typeface="+mn-lt"/>
                <a:ea typeface="+mn-ea"/>
              </a:rPr>
              <a:t>，</a:t>
            </a:r>
            <a:r>
              <a:rPr lang="zh-CN" altLang="zh-CN" sz="3200" b="1">
                <a:latin typeface="+mn-lt"/>
                <a:ea typeface="+mn-ea"/>
              </a:rPr>
              <a:t>再编写主函数</a:t>
            </a:r>
          </a:p>
          <a:p>
            <a:pPr marL="342900" indent="-342900" eaLnBrk="0" hangingPunct="0">
              <a:spcBef>
                <a:spcPct val="20000"/>
              </a:spcBef>
              <a:defRPr/>
            </a:pPr>
            <a:r>
              <a:rPr lang="en-US" altLang="zh-CN" sz="2800" b="1">
                <a:latin typeface="+mn-lt"/>
                <a:ea typeface="+mn-ea"/>
              </a:rPr>
              <a:t>#include &lt;</a:t>
            </a:r>
            <a:r>
              <a:rPr lang="en-US" altLang="zh-CN" sz="2800" b="1" err="1">
                <a:latin typeface="+mn-lt"/>
                <a:ea typeface="+mn-ea"/>
              </a:rPr>
              <a:t>stdio.h</a:t>
            </a:r>
            <a:r>
              <a:rPr lang="en-US" altLang="zh-CN" sz="2800" b="1">
                <a:latin typeface="+mn-lt"/>
                <a:ea typeface="+mn-ea"/>
              </a:rPr>
              <a:t>&gt;</a:t>
            </a:r>
            <a:endParaRPr lang="zh-CN" altLang="zh-CN" sz="2800" b="1">
              <a:latin typeface="+mn-lt"/>
              <a:ea typeface="+mn-ea"/>
            </a:endParaRPr>
          </a:p>
          <a:p>
            <a:pPr marL="342900" indent="-342900" eaLnBrk="0" hangingPunct="0">
              <a:spcBef>
                <a:spcPct val="20000"/>
              </a:spcBef>
              <a:defRPr/>
            </a:pPr>
            <a:r>
              <a:rPr lang="en-US" altLang="zh-CN" sz="2800" b="1" err="1">
                <a:latin typeface="+mn-lt"/>
                <a:ea typeface="+mn-ea"/>
              </a:rPr>
              <a:t>int</a:t>
            </a:r>
            <a:r>
              <a:rPr lang="en-US" altLang="zh-CN" sz="2800" b="1">
                <a:latin typeface="+mn-lt"/>
                <a:ea typeface="+mn-ea"/>
              </a:rPr>
              <a:t> main()</a:t>
            </a:r>
            <a:endParaRPr lang="zh-CN" altLang="zh-CN" sz="2800" b="1">
              <a:latin typeface="+mn-lt"/>
              <a:ea typeface="+mn-ea"/>
            </a:endParaRPr>
          </a:p>
          <a:p>
            <a:pPr marL="342900" indent="-342900" eaLnBrk="0" hangingPunct="0">
              <a:spcBef>
                <a:spcPct val="20000"/>
              </a:spcBef>
              <a:defRPr/>
            </a:pPr>
            <a:r>
              <a:rPr lang="en-US" altLang="zh-CN" sz="2800" b="1">
                <a:latin typeface="+mn-lt"/>
                <a:ea typeface="+mn-ea"/>
              </a:rPr>
              <a:t>{ </a:t>
            </a:r>
            <a:r>
              <a:rPr lang="en-US" altLang="zh-CN" sz="2800" b="1" err="1">
                <a:latin typeface="+mn-lt"/>
                <a:ea typeface="+mn-ea"/>
              </a:rPr>
              <a:t>int</a:t>
            </a:r>
            <a:r>
              <a:rPr lang="en-US" altLang="zh-CN" sz="2800" b="1">
                <a:latin typeface="+mn-lt"/>
                <a:ea typeface="+mn-ea"/>
              </a:rPr>
              <a:t> max(</a:t>
            </a:r>
            <a:r>
              <a:rPr lang="en-US" altLang="zh-CN" sz="2800" b="1" err="1">
                <a:latin typeface="+mn-lt"/>
                <a:ea typeface="+mn-ea"/>
              </a:rPr>
              <a:t>int</a:t>
            </a:r>
            <a:r>
              <a:rPr lang="en-US" altLang="zh-CN" sz="2800" b="1">
                <a:latin typeface="+mn-lt"/>
                <a:ea typeface="+mn-ea"/>
              </a:rPr>
              <a:t> </a:t>
            </a:r>
            <a:r>
              <a:rPr lang="en-US" altLang="zh-CN" sz="2800" b="1" err="1">
                <a:latin typeface="+mn-lt"/>
                <a:ea typeface="+mn-ea"/>
              </a:rPr>
              <a:t>x,int</a:t>
            </a:r>
            <a:r>
              <a:rPr lang="en-US" altLang="zh-CN" sz="2800" b="1">
                <a:latin typeface="+mn-lt"/>
                <a:ea typeface="+mn-ea"/>
              </a:rPr>
              <a:t> y);   </a:t>
            </a:r>
            <a:r>
              <a:rPr lang="en-US" altLang="zh-CN" sz="2800" b="1" err="1">
                <a:latin typeface="+mn-lt"/>
                <a:ea typeface="+mn-ea"/>
              </a:rPr>
              <a:t>int</a:t>
            </a:r>
            <a:r>
              <a:rPr lang="en-US" altLang="zh-CN" sz="2800" b="1">
                <a:latin typeface="+mn-lt"/>
                <a:ea typeface="+mn-ea"/>
              </a:rPr>
              <a:t> </a:t>
            </a:r>
            <a:r>
              <a:rPr lang="en-US" altLang="zh-CN" sz="2800" b="1" err="1">
                <a:latin typeface="+mn-lt"/>
                <a:ea typeface="+mn-ea"/>
              </a:rPr>
              <a:t>a,b,c</a:t>
            </a:r>
            <a:r>
              <a:rPr lang="en-US" altLang="zh-CN" sz="2800" b="1">
                <a:latin typeface="+mn-lt"/>
                <a:ea typeface="+mn-ea"/>
              </a:rPr>
              <a:t>;  </a:t>
            </a:r>
            <a:endParaRPr lang="zh-CN" altLang="zh-CN" sz="2800" b="1">
              <a:latin typeface="+mn-lt"/>
              <a:ea typeface="+mn-ea"/>
            </a:endParaRPr>
          </a:p>
          <a:p>
            <a:pPr marL="342900" indent="-342900" eaLnBrk="0" hangingPunct="0">
              <a:spcBef>
                <a:spcPct val="20000"/>
              </a:spcBef>
              <a:defRPr/>
            </a:pPr>
            <a:r>
              <a:rPr lang="en-US" altLang="zh-CN" sz="2800" b="1">
                <a:latin typeface="+mn-lt"/>
                <a:ea typeface="+mn-ea"/>
              </a:rPr>
              <a:t>   </a:t>
            </a:r>
            <a:r>
              <a:rPr lang="en-US" altLang="zh-CN" sz="2800" b="1" err="1">
                <a:latin typeface="+mn-lt"/>
                <a:ea typeface="+mn-ea"/>
              </a:rPr>
              <a:t>printf</a:t>
            </a:r>
            <a:r>
              <a:rPr lang="en-US" altLang="zh-CN" sz="2800" b="1">
                <a:latin typeface="+mn-lt"/>
                <a:ea typeface="+mn-ea"/>
              </a:rPr>
              <a:t>(“two integer numbers: ");   </a:t>
            </a:r>
            <a:endParaRPr lang="zh-CN" altLang="zh-CN" sz="2800" b="1" err="1">
              <a:latin typeface="+mn-lt"/>
              <a:ea typeface="+mn-ea"/>
            </a:endParaRPr>
          </a:p>
          <a:p>
            <a:pPr marL="342900" indent="-342900" eaLnBrk="0" hangingPunct="0">
              <a:spcBef>
                <a:spcPct val="20000"/>
              </a:spcBef>
              <a:defRPr/>
            </a:pPr>
            <a:r>
              <a:rPr lang="en-US" altLang="zh-CN" sz="2800" b="1">
                <a:latin typeface="+mn-lt"/>
                <a:ea typeface="+mn-ea"/>
              </a:rPr>
              <a:t>   </a:t>
            </a:r>
            <a:r>
              <a:rPr lang="en-US" altLang="zh-CN" sz="2800" b="1" err="1">
                <a:latin typeface="+mn-lt"/>
                <a:ea typeface="+mn-ea"/>
              </a:rPr>
              <a:t>scanf</a:t>
            </a:r>
            <a:r>
              <a:rPr lang="en-US" altLang="zh-CN" sz="2800" b="1">
                <a:latin typeface="+mn-lt"/>
                <a:ea typeface="+mn-ea"/>
              </a:rPr>
              <a:t>(“%</a:t>
            </a:r>
            <a:r>
              <a:rPr lang="en-US" altLang="zh-CN" sz="2800" b="1" err="1">
                <a:latin typeface="+mn-lt"/>
                <a:ea typeface="+mn-ea"/>
              </a:rPr>
              <a:t>d,%d”,&amp;a,&amp;b</a:t>
            </a:r>
            <a:r>
              <a:rPr lang="en-US" altLang="zh-CN" sz="2800" b="1">
                <a:latin typeface="+mn-lt"/>
                <a:ea typeface="+mn-ea"/>
              </a:rPr>
              <a:t>); </a:t>
            </a:r>
            <a:endParaRPr lang="zh-CN" altLang="zh-CN" sz="2800" b="1">
              <a:latin typeface="+mn-lt"/>
              <a:ea typeface="+mn-ea"/>
            </a:endParaRPr>
          </a:p>
          <a:p>
            <a:pPr marL="342900" indent="-342900" eaLnBrk="0" hangingPunct="0">
              <a:spcBef>
                <a:spcPct val="20000"/>
              </a:spcBef>
              <a:defRPr/>
            </a:pPr>
            <a:r>
              <a:rPr lang="en-US" altLang="zh-CN" sz="2800" b="1">
                <a:latin typeface="+mn-lt"/>
                <a:ea typeface="+mn-ea"/>
              </a:rPr>
              <a:t>   c=</a:t>
            </a:r>
            <a:r>
              <a:rPr lang="en-US" altLang="zh-CN" sz="2800" b="1">
                <a:solidFill>
                  <a:srgbClr val="00B050"/>
                </a:solidFill>
                <a:latin typeface="+mn-lt"/>
                <a:ea typeface="+mn-ea"/>
              </a:rPr>
              <a:t>max(</a:t>
            </a:r>
            <a:r>
              <a:rPr lang="en-US" altLang="zh-CN" sz="2800" b="1" err="1">
                <a:solidFill>
                  <a:srgbClr val="00B050"/>
                </a:solidFill>
                <a:latin typeface="+mn-lt"/>
                <a:ea typeface="+mn-ea"/>
              </a:rPr>
              <a:t>a,b</a:t>
            </a:r>
            <a:r>
              <a:rPr lang="en-US" altLang="zh-CN" sz="2800" b="1">
                <a:solidFill>
                  <a:srgbClr val="00B050"/>
                </a:solidFill>
                <a:latin typeface="+mn-lt"/>
                <a:ea typeface="+mn-ea"/>
              </a:rPr>
              <a:t>)</a:t>
            </a:r>
            <a:r>
              <a:rPr lang="en-US" altLang="zh-CN" sz="2800" b="1">
                <a:latin typeface="+mn-lt"/>
                <a:ea typeface="+mn-ea"/>
              </a:rPr>
              <a:t>; </a:t>
            </a:r>
            <a:endParaRPr lang="zh-CN" altLang="zh-CN" sz="2800" b="1">
              <a:latin typeface="+mn-lt"/>
              <a:ea typeface="+mn-ea"/>
            </a:endParaRPr>
          </a:p>
          <a:p>
            <a:pPr marL="342900" indent="-342900" eaLnBrk="0" hangingPunct="0">
              <a:spcBef>
                <a:spcPct val="20000"/>
              </a:spcBef>
              <a:defRPr/>
            </a:pPr>
            <a:r>
              <a:rPr lang="en-US" altLang="zh-CN" sz="2800" b="1">
                <a:latin typeface="+mn-lt"/>
                <a:ea typeface="+mn-ea"/>
              </a:rPr>
              <a:t>   </a:t>
            </a:r>
            <a:r>
              <a:rPr lang="en-US" altLang="zh-CN" sz="2800" b="1" err="1">
                <a:latin typeface="+mn-lt"/>
                <a:ea typeface="+mn-ea"/>
              </a:rPr>
              <a:t>printf</a:t>
            </a:r>
            <a:r>
              <a:rPr lang="en-US" altLang="zh-CN" sz="2800" b="1">
                <a:latin typeface="+mn-lt"/>
                <a:ea typeface="+mn-ea"/>
              </a:rPr>
              <a:t>(“max is %d\</a:t>
            </a:r>
            <a:r>
              <a:rPr lang="en-US" altLang="zh-CN" sz="2800" b="1" err="1">
                <a:latin typeface="+mn-lt"/>
                <a:ea typeface="+mn-ea"/>
              </a:rPr>
              <a:t>n”,c</a:t>
            </a:r>
            <a:r>
              <a:rPr lang="en-US" altLang="zh-CN" sz="2800" b="1">
                <a:latin typeface="+mn-lt"/>
                <a:ea typeface="+mn-ea"/>
              </a:rPr>
              <a:t>); </a:t>
            </a:r>
            <a:endParaRPr lang="zh-CN" altLang="zh-CN" sz="2800" b="1">
              <a:latin typeface="+mn-lt"/>
              <a:ea typeface="+mn-ea"/>
            </a:endParaRPr>
          </a:p>
          <a:p>
            <a:pPr marL="342900" indent="-342900" eaLnBrk="0" hangingPunct="0">
              <a:spcBef>
                <a:spcPct val="20000"/>
              </a:spcBef>
              <a:defRPr/>
            </a:pPr>
            <a:r>
              <a:rPr lang="en-US" altLang="zh-CN" sz="2800" b="1">
                <a:latin typeface="+mn-lt"/>
                <a:ea typeface="+mn-ea"/>
              </a:rPr>
              <a:t>}</a:t>
            </a:r>
            <a:endParaRPr lang="zh-CN" altLang="zh-CN" sz="2800" b="1">
              <a:latin typeface="+mn-lt"/>
              <a:ea typeface="+mn-ea"/>
            </a:endParaRPr>
          </a:p>
        </p:txBody>
      </p:sp>
      <p:sp>
        <p:nvSpPr>
          <p:cNvPr id="6" name="TextBox 5"/>
          <p:cNvSpPr txBox="1">
            <a:spLocks noChangeArrowheads="1"/>
          </p:cNvSpPr>
          <p:nvPr/>
        </p:nvSpPr>
        <p:spPr bwMode="auto">
          <a:xfrm>
            <a:off x="3714750" y="4643438"/>
            <a:ext cx="5357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实参可以是常量、变量或表达式</a:t>
            </a:r>
            <a:endParaRPr lang="zh-CN" altLang="en-US" sz="2800">
              <a:solidFill>
                <a:srgbClr val="0000CC"/>
              </a:solidFill>
              <a:latin typeface="Arial" pitchFamily="34" charset="0"/>
            </a:endParaRPr>
          </a:p>
        </p:txBody>
      </p:sp>
      <p:sp>
        <p:nvSpPr>
          <p:cNvPr id="7" name="矩形 6"/>
          <p:cNvSpPr>
            <a:spLocks noChangeArrowheads="1"/>
          </p:cNvSpPr>
          <p:nvPr/>
        </p:nvSpPr>
        <p:spPr bwMode="auto">
          <a:xfrm>
            <a:off x="2714625" y="4714875"/>
            <a:ext cx="714375" cy="4286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40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5786438"/>
            <a:ext cx="56435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6286500"/>
            <a:ext cx="5641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图片 7"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0966"/>
                                        </p:tgtEl>
                                        <p:attrNameLst>
                                          <p:attrName>style.visibility</p:attrName>
                                        </p:attrNameLst>
                                      </p:cBhvr>
                                      <p:to>
                                        <p:strVal val="visible"/>
                                      </p:to>
                                    </p:set>
                                    <p:animEffect transition="in" filter="blinds(horizontal)">
                                      <p:cBhvr>
                                        <p:cTn id="16" dur="500"/>
                                        <p:tgtEl>
                                          <p:spTgt spid="40966"/>
                                        </p:tgtEl>
                                      </p:cBhvr>
                                    </p:animEffect>
                                  </p:childTnLst>
                                </p:cTn>
                              </p:par>
                              <p:par>
                                <p:cTn id="17" presetID="3" presetClass="entr" presetSubtype="10" fill="hold" nodeType="withEffect">
                                  <p:stCondLst>
                                    <p:cond delay="0"/>
                                  </p:stCondLst>
                                  <p:childTnLst>
                                    <p:set>
                                      <p:cBhvr>
                                        <p:cTn id="18" dur="1" fill="hold">
                                          <p:stCondLst>
                                            <p:cond delay="0"/>
                                          </p:stCondLst>
                                        </p:cTn>
                                        <p:tgtEl>
                                          <p:spTgt spid="40967"/>
                                        </p:tgtEl>
                                        <p:attrNameLst>
                                          <p:attrName>style.visibility</p:attrName>
                                        </p:attrNameLst>
                                      </p:cBhvr>
                                      <p:to>
                                        <p:strVal val="visible"/>
                                      </p:to>
                                    </p:set>
                                    <p:animEffect transition="in" filter="blinds(horizontal)">
                                      <p:cBhvr>
                                        <p:cTn id="19"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7.3.2 </a:t>
            </a:r>
            <a:r>
              <a:rPr lang="zh-CN" altLang="zh-CN">
                <a:solidFill>
                  <a:srgbClr val="800000"/>
                </a:solidFill>
                <a:effectLst>
                  <a:outerShdw blurRad="38100" dist="38100" dir="2700000" algn="tl">
                    <a:srgbClr val="000000"/>
                  </a:outerShdw>
                </a:effectLst>
                <a:latin typeface="Arial" charset="0"/>
                <a:ea typeface="黑体" pitchFamily="2" charset="-122"/>
              </a:rPr>
              <a:t>函数调用时的数据传递</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4" name="Rectangle 3"/>
          <p:cNvSpPr txBox="1">
            <a:spLocks noChangeArrowheads="1"/>
          </p:cNvSpPr>
          <p:nvPr/>
        </p:nvSpPr>
        <p:spPr bwMode="auto">
          <a:xfrm>
            <a:off x="785813" y="1500188"/>
            <a:ext cx="7858125" cy="4357687"/>
          </a:xfrm>
          <a:prstGeom prst="rect">
            <a:avLst/>
          </a:prstGeom>
          <a:noFill/>
          <a:ln w="9525">
            <a:noFill/>
            <a:miter lim="800000"/>
            <a:headEnd/>
            <a:tailEnd/>
          </a:ln>
        </p:spPr>
        <p:txBody>
          <a:bodyPr/>
          <a:lstStyle/>
          <a:p>
            <a:pPr>
              <a:defRPr/>
            </a:pPr>
            <a:r>
              <a:rPr lang="en-US" altLang="zh-CN" sz="3200" b="1">
                <a:latin typeface="+mn-lt"/>
                <a:ea typeface="+mn-ea"/>
              </a:rPr>
              <a:t>     </a:t>
            </a:r>
            <a:r>
              <a:rPr lang="en-US" altLang="zh-CN" sz="3200" b="1">
                <a:solidFill>
                  <a:srgbClr val="00B050"/>
                </a:solidFill>
                <a:latin typeface="+mn-lt"/>
                <a:ea typeface="+mn-ea"/>
              </a:rPr>
              <a:t>c=max(</a:t>
            </a:r>
            <a:r>
              <a:rPr lang="en-US" altLang="zh-CN" sz="3200" b="1" err="1">
                <a:solidFill>
                  <a:srgbClr val="00B050"/>
                </a:solidFill>
                <a:latin typeface="+mn-lt"/>
                <a:ea typeface="+mn-ea"/>
              </a:rPr>
              <a:t>a,b</a:t>
            </a:r>
            <a:r>
              <a:rPr lang="en-US" altLang="zh-CN" sz="3200" b="1">
                <a:solidFill>
                  <a:srgbClr val="00B050"/>
                </a:solidFill>
                <a:latin typeface="+mn-lt"/>
                <a:ea typeface="+mn-ea"/>
              </a:rPr>
              <a:t>);      </a:t>
            </a:r>
            <a:r>
              <a:rPr lang="zh-CN" altLang="en-US" sz="3200" b="1">
                <a:solidFill>
                  <a:srgbClr val="0000CC"/>
                </a:solidFill>
                <a:latin typeface="+mn-lt"/>
                <a:ea typeface="+mn-ea"/>
              </a:rPr>
              <a:t>（</a:t>
            </a:r>
            <a:r>
              <a:rPr lang="en-US" altLang="zh-CN" sz="3200" b="1">
                <a:solidFill>
                  <a:srgbClr val="0000CC"/>
                </a:solidFill>
                <a:latin typeface="+mn-lt"/>
                <a:ea typeface="+mn-ea"/>
              </a:rPr>
              <a:t>main</a:t>
            </a:r>
            <a:r>
              <a:rPr lang="zh-CN" altLang="en-US" sz="3200" b="1">
                <a:solidFill>
                  <a:srgbClr val="0000CC"/>
                </a:solidFill>
                <a:latin typeface="+mn-lt"/>
                <a:ea typeface="+mn-ea"/>
              </a:rPr>
              <a:t>函数）</a:t>
            </a:r>
            <a:endParaRPr lang="en-US" altLang="zh-CN" sz="3200" b="1">
              <a:solidFill>
                <a:srgbClr val="0000CC"/>
              </a:solidFill>
              <a:latin typeface="+mn-lt"/>
              <a:ea typeface="+mn-ea"/>
            </a:endParaRPr>
          </a:p>
          <a:p>
            <a:pPr>
              <a:defRPr/>
            </a:pPr>
            <a:endParaRPr lang="zh-CN" altLang="zh-CN" sz="3200" b="1">
              <a:latin typeface="+mn-lt"/>
              <a:ea typeface="+mn-ea"/>
            </a:endParaRPr>
          </a:p>
          <a:p>
            <a:pPr>
              <a:defRPr/>
            </a:pPr>
            <a:r>
              <a:rPr lang="en-US" altLang="zh-CN" sz="3200" b="1" err="1">
                <a:solidFill>
                  <a:srgbClr val="9D138D"/>
                </a:solidFill>
                <a:latin typeface="+mn-lt"/>
                <a:ea typeface="+mn-ea"/>
              </a:rPr>
              <a:t>int</a:t>
            </a:r>
            <a:r>
              <a:rPr lang="en-US" altLang="zh-CN" sz="3200" b="1">
                <a:solidFill>
                  <a:srgbClr val="9D138D"/>
                </a:solidFill>
                <a:latin typeface="+mn-lt"/>
                <a:ea typeface="+mn-ea"/>
              </a:rPr>
              <a:t> max(</a:t>
            </a:r>
            <a:r>
              <a:rPr lang="en-US" altLang="zh-CN" sz="3200" b="1" err="1">
                <a:solidFill>
                  <a:srgbClr val="9D138D"/>
                </a:solidFill>
                <a:latin typeface="+mn-lt"/>
                <a:ea typeface="+mn-ea"/>
              </a:rPr>
              <a:t>int</a:t>
            </a:r>
            <a:r>
              <a:rPr lang="en-US" altLang="zh-CN" sz="3200" b="1">
                <a:solidFill>
                  <a:srgbClr val="9D138D"/>
                </a:solidFill>
                <a:latin typeface="+mn-lt"/>
                <a:ea typeface="+mn-ea"/>
              </a:rPr>
              <a:t> x, </a:t>
            </a:r>
            <a:r>
              <a:rPr lang="en-US" altLang="zh-CN" sz="3200" b="1" err="1">
                <a:solidFill>
                  <a:srgbClr val="9D138D"/>
                </a:solidFill>
                <a:latin typeface="+mn-lt"/>
                <a:ea typeface="+mn-ea"/>
              </a:rPr>
              <a:t>int</a:t>
            </a:r>
            <a:r>
              <a:rPr lang="en-US" altLang="zh-CN" sz="3200" b="1">
                <a:solidFill>
                  <a:srgbClr val="9D138D"/>
                </a:solidFill>
                <a:latin typeface="+mn-lt"/>
                <a:ea typeface="+mn-ea"/>
              </a:rPr>
              <a:t> y)  </a:t>
            </a:r>
            <a:r>
              <a:rPr lang="zh-CN" altLang="en-US" sz="3200" b="1">
                <a:solidFill>
                  <a:srgbClr val="0000CC"/>
                </a:solidFill>
                <a:latin typeface="+mn-lt"/>
                <a:ea typeface="+mn-ea"/>
              </a:rPr>
              <a:t>（</a:t>
            </a:r>
            <a:r>
              <a:rPr lang="en-US" altLang="zh-CN" sz="3200" b="1">
                <a:solidFill>
                  <a:srgbClr val="0000CC"/>
                </a:solidFill>
                <a:latin typeface="+mn-lt"/>
                <a:ea typeface="+mn-ea"/>
              </a:rPr>
              <a:t>max</a:t>
            </a:r>
            <a:r>
              <a:rPr lang="zh-CN" altLang="en-US" sz="3200" b="1">
                <a:solidFill>
                  <a:srgbClr val="0000CC"/>
                </a:solidFill>
                <a:latin typeface="+mn-lt"/>
                <a:ea typeface="+mn-ea"/>
              </a:rPr>
              <a:t>函数）</a:t>
            </a:r>
            <a:endParaRPr lang="zh-CN" altLang="zh-CN" sz="3200" b="1">
              <a:solidFill>
                <a:srgbClr val="0000CC"/>
              </a:solidFill>
              <a:latin typeface="+mn-lt"/>
              <a:ea typeface="+mn-ea"/>
            </a:endParaRPr>
          </a:p>
          <a:p>
            <a:pPr>
              <a:defRPr/>
            </a:pPr>
            <a:r>
              <a:rPr lang="en-US" altLang="zh-CN" sz="3200" b="1">
                <a:solidFill>
                  <a:srgbClr val="9D138D"/>
                </a:solidFill>
                <a:latin typeface="+mn-lt"/>
                <a:ea typeface="+mn-ea"/>
              </a:rPr>
              <a:t>{</a:t>
            </a:r>
            <a:endParaRPr lang="zh-CN" altLang="zh-CN" sz="3200" b="1">
              <a:solidFill>
                <a:srgbClr val="9D138D"/>
              </a:solidFill>
              <a:latin typeface="+mn-lt"/>
              <a:ea typeface="+mn-ea"/>
            </a:endParaRPr>
          </a:p>
          <a:p>
            <a:pPr>
              <a:defRPr/>
            </a:pPr>
            <a:r>
              <a:rPr lang="en-US" altLang="zh-CN" sz="3200" b="1">
                <a:solidFill>
                  <a:srgbClr val="9D138D"/>
                </a:solidFill>
                <a:latin typeface="+mn-lt"/>
                <a:ea typeface="+mn-ea"/>
              </a:rPr>
              <a:t>     </a:t>
            </a:r>
            <a:r>
              <a:rPr lang="en-US" altLang="zh-CN" sz="3200" b="1" err="1">
                <a:solidFill>
                  <a:srgbClr val="9D138D"/>
                </a:solidFill>
                <a:latin typeface="+mn-lt"/>
                <a:ea typeface="+mn-ea"/>
              </a:rPr>
              <a:t>int</a:t>
            </a:r>
            <a:r>
              <a:rPr lang="en-US" altLang="zh-CN" sz="3200" b="1">
                <a:solidFill>
                  <a:srgbClr val="9D138D"/>
                </a:solidFill>
                <a:latin typeface="+mn-lt"/>
                <a:ea typeface="+mn-ea"/>
              </a:rPr>
              <a:t> z; </a:t>
            </a:r>
            <a:endParaRPr lang="zh-CN" altLang="zh-CN" sz="3200" b="1">
              <a:solidFill>
                <a:srgbClr val="9D138D"/>
              </a:solidFill>
              <a:latin typeface="+mn-lt"/>
              <a:ea typeface="+mn-ea"/>
            </a:endParaRPr>
          </a:p>
          <a:p>
            <a:pPr>
              <a:defRPr/>
            </a:pPr>
            <a:r>
              <a:rPr lang="en-US" altLang="zh-CN" sz="3200" b="1">
                <a:solidFill>
                  <a:srgbClr val="9D138D"/>
                </a:solidFill>
                <a:latin typeface="+mn-lt"/>
                <a:ea typeface="+mn-ea"/>
              </a:rPr>
              <a:t>     z=x&gt;</a:t>
            </a:r>
            <a:r>
              <a:rPr lang="en-US" altLang="zh-CN" sz="3200" b="1" err="1">
                <a:solidFill>
                  <a:srgbClr val="9D138D"/>
                </a:solidFill>
                <a:latin typeface="+mn-lt"/>
                <a:ea typeface="+mn-ea"/>
              </a:rPr>
              <a:t>y?x:y</a:t>
            </a:r>
            <a:r>
              <a:rPr lang="en-US" altLang="zh-CN" sz="3200" b="1">
                <a:solidFill>
                  <a:srgbClr val="9D138D"/>
                </a:solidFill>
                <a:latin typeface="+mn-lt"/>
                <a:ea typeface="+mn-ea"/>
              </a:rPr>
              <a:t>; </a:t>
            </a:r>
            <a:endParaRPr lang="zh-CN" altLang="zh-CN" sz="3200" b="1">
              <a:solidFill>
                <a:srgbClr val="9D138D"/>
              </a:solidFill>
              <a:latin typeface="+mn-lt"/>
              <a:ea typeface="+mn-ea"/>
            </a:endParaRPr>
          </a:p>
          <a:p>
            <a:pPr>
              <a:defRPr/>
            </a:pPr>
            <a:r>
              <a:rPr lang="en-US" altLang="zh-CN" sz="3200" b="1">
                <a:solidFill>
                  <a:srgbClr val="9D138D"/>
                </a:solidFill>
                <a:latin typeface="+mn-lt"/>
                <a:ea typeface="+mn-ea"/>
              </a:rPr>
              <a:t>     return(z); </a:t>
            </a:r>
            <a:endParaRPr lang="zh-CN" altLang="zh-CN" sz="3200" b="1">
              <a:solidFill>
                <a:srgbClr val="9D138D"/>
              </a:solidFill>
              <a:latin typeface="+mn-lt"/>
              <a:ea typeface="+mn-ea"/>
            </a:endParaRPr>
          </a:p>
          <a:p>
            <a:pPr>
              <a:defRPr/>
            </a:pPr>
            <a:r>
              <a:rPr lang="en-US" altLang="zh-CN" sz="3200" b="1">
                <a:solidFill>
                  <a:srgbClr val="9D138D"/>
                </a:solidFill>
                <a:latin typeface="+mn-lt"/>
                <a:ea typeface="+mn-ea"/>
              </a:rPr>
              <a:t>} </a:t>
            </a:r>
            <a:endParaRPr lang="zh-CN" altLang="zh-CN" sz="3200" b="1">
              <a:solidFill>
                <a:srgbClr val="9D138D"/>
              </a:solidFill>
              <a:latin typeface="+mn-lt"/>
              <a:ea typeface="+mn-ea"/>
            </a:endParaRPr>
          </a:p>
        </p:txBody>
      </p:sp>
      <p:cxnSp>
        <p:nvCxnSpPr>
          <p:cNvPr id="40964" name="直接连接符 8"/>
          <p:cNvCxnSpPr>
            <a:cxnSpLocks noChangeShapeType="1"/>
          </p:cNvCxnSpPr>
          <p:nvPr/>
        </p:nvCxnSpPr>
        <p:spPr bwMode="auto">
          <a:xfrm>
            <a:off x="714375" y="2286000"/>
            <a:ext cx="7500938"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10" name="直接箭头连接符 55"/>
          <p:cNvCxnSpPr>
            <a:cxnSpLocks noChangeShapeType="1"/>
          </p:cNvCxnSpPr>
          <p:nvPr/>
        </p:nvCxnSpPr>
        <p:spPr bwMode="auto">
          <a:xfrm rot="16200000" flipH="1">
            <a:off x="3214688" y="2214562"/>
            <a:ext cx="642938" cy="21431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55"/>
          <p:cNvCxnSpPr>
            <a:cxnSpLocks noChangeShapeType="1"/>
          </p:cNvCxnSpPr>
          <p:nvPr/>
        </p:nvCxnSpPr>
        <p:spPr bwMode="auto">
          <a:xfrm>
            <a:off x="3857625" y="1928813"/>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5" name="任意多边形 14"/>
          <p:cNvSpPr>
            <a:spLocks/>
          </p:cNvSpPr>
          <p:nvPr/>
        </p:nvSpPr>
        <p:spPr bwMode="auto">
          <a:xfrm>
            <a:off x="447675" y="2001838"/>
            <a:ext cx="2981325" cy="3213100"/>
          </a:xfrm>
          <a:custGeom>
            <a:avLst/>
            <a:gdLst>
              <a:gd name="T0" fmla="*/ 2983795 w 2981195"/>
              <a:gd name="T1" fmla="*/ 3059670 h 3212926"/>
              <a:gd name="T2" fmla="*/ 1253704 w 2981195"/>
              <a:gd name="T3" fmla="*/ 3147432 h 3212926"/>
              <a:gd name="T4" fmla="*/ 351029 w 2981195"/>
              <a:gd name="T5" fmla="*/ 2645839 h 3212926"/>
              <a:gd name="T6" fmla="*/ 37619 w 2981195"/>
              <a:gd name="T7" fmla="*/ 1329199 h 3212926"/>
              <a:gd name="T8" fmla="*/ 288359 w 2981195"/>
              <a:gd name="T9" fmla="*/ 363655 h 3212926"/>
              <a:gd name="T10" fmla="*/ 1767726 w 2981195"/>
              <a:gd name="T11" fmla="*/ 0 h 3212926"/>
              <a:gd name="T12" fmla="*/ 0 60000 65536"/>
              <a:gd name="T13" fmla="*/ 0 60000 65536"/>
              <a:gd name="T14" fmla="*/ 0 60000 65536"/>
              <a:gd name="T15" fmla="*/ 0 60000 65536"/>
              <a:gd name="T16" fmla="*/ 0 60000 65536"/>
              <a:gd name="T17" fmla="*/ 0 60000 65536"/>
              <a:gd name="T18" fmla="*/ 0 w 2981195"/>
              <a:gd name="T19" fmla="*/ 0 h 3212926"/>
              <a:gd name="T20" fmla="*/ 2981195 w 2981195"/>
              <a:gd name="T21" fmla="*/ 3212926 h 3212926"/>
            </a:gdLst>
            <a:ahLst/>
            <a:cxnLst>
              <a:cxn ang="T12">
                <a:pos x="T0" y="T1"/>
              </a:cxn>
              <a:cxn ang="T13">
                <a:pos x="T2" y="T3"/>
              </a:cxn>
              <a:cxn ang="T14">
                <a:pos x="T4" y="T5"/>
              </a:cxn>
              <a:cxn ang="T15">
                <a:pos x="T6" y="T7"/>
              </a:cxn>
              <a:cxn ang="T16">
                <a:pos x="T8" y="T9"/>
              </a:cxn>
              <a:cxn ang="T17">
                <a:pos x="T10" y="T11"/>
              </a:cxn>
            </a:cxnLst>
            <a:rect l="T18" t="T19" r="T20" b="T21"/>
            <a:pathLst>
              <a:path w="2981195" h="3212926">
                <a:moveTo>
                  <a:pt x="2981195" y="3056351"/>
                </a:moveTo>
                <a:cubicBezTo>
                  <a:pt x="2336104" y="3134638"/>
                  <a:pt x="1691014" y="3212926"/>
                  <a:pt x="1252603" y="3144033"/>
                </a:cubicBezTo>
                <a:cubicBezTo>
                  <a:pt x="814192" y="3075140"/>
                  <a:pt x="553233" y="2945704"/>
                  <a:pt x="350729" y="2642992"/>
                </a:cubicBezTo>
                <a:cubicBezTo>
                  <a:pt x="148225" y="2340280"/>
                  <a:pt x="48017" y="1707715"/>
                  <a:pt x="37579" y="1327759"/>
                </a:cubicBezTo>
                <a:cubicBezTo>
                  <a:pt x="27141" y="947803"/>
                  <a:pt x="0" y="584548"/>
                  <a:pt x="288099" y="363255"/>
                </a:cubicBezTo>
                <a:cubicBezTo>
                  <a:pt x="576198" y="141962"/>
                  <a:pt x="1171184" y="70981"/>
                  <a:pt x="1766171" y="0"/>
                </a:cubicBezTo>
              </a:path>
            </a:pathLst>
          </a:custGeom>
          <a:noFill/>
          <a:ln w="38100" algn="ctr">
            <a:solidFill>
              <a:srgbClr val="FF0000"/>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40968"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Top)">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7.3.3 </a:t>
            </a:r>
            <a:r>
              <a:rPr lang="zh-CN" altLang="zh-CN">
                <a:solidFill>
                  <a:srgbClr val="800000"/>
                </a:solidFill>
                <a:effectLst>
                  <a:outerShdw blurRad="38100" dist="38100" dir="2700000" algn="tl">
                    <a:srgbClr val="000000"/>
                  </a:outerShdw>
                </a:effectLst>
                <a:latin typeface="Arial" charset="0"/>
                <a:ea typeface="黑体" pitchFamily="2" charset="-122"/>
              </a:rPr>
              <a:t>函数调用的过程</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4" name="Rectangle 3"/>
          <p:cNvSpPr txBox="1">
            <a:spLocks noChangeArrowheads="1"/>
          </p:cNvSpPr>
          <p:nvPr/>
        </p:nvSpPr>
        <p:spPr bwMode="auto">
          <a:xfrm>
            <a:off x="785813" y="1500188"/>
            <a:ext cx="7858125" cy="2786062"/>
          </a:xfrm>
          <a:prstGeom prst="rect">
            <a:avLst/>
          </a:prstGeom>
          <a:noFill/>
          <a:ln w="9525">
            <a:noFill/>
            <a:miter lim="800000"/>
            <a:headEnd/>
            <a:tailEnd/>
          </a:ln>
        </p:spPr>
        <p:txBody>
          <a:bodyPr/>
          <a:lstStyle/>
          <a:p>
            <a:pPr>
              <a:lnSpc>
                <a:spcPct val="120000"/>
              </a:lnSpc>
              <a:defRPr/>
            </a:pPr>
            <a:r>
              <a:rPr lang="zh-CN" altLang="zh-CN" sz="3200" b="1">
                <a:latin typeface="+mn-lt"/>
                <a:ea typeface="+mn-ea"/>
              </a:rPr>
              <a:t>在定义函数中指定的形参，在未出现函数调用时，它们并不占内存中的存储单元。在发生函数调用时，函数</a:t>
            </a:r>
            <a:r>
              <a:rPr lang="en-US" altLang="zh-CN" sz="3200" b="1">
                <a:latin typeface="+mn-lt"/>
                <a:ea typeface="+mn-ea"/>
              </a:rPr>
              <a:t>max</a:t>
            </a:r>
            <a:r>
              <a:rPr lang="zh-CN" altLang="zh-CN" sz="3200" b="1">
                <a:latin typeface="+mn-lt"/>
                <a:ea typeface="+mn-ea"/>
              </a:rPr>
              <a:t>的形参被临时分配内存单元。</a:t>
            </a:r>
          </a:p>
        </p:txBody>
      </p:sp>
      <p:sp>
        <p:nvSpPr>
          <p:cNvPr id="8" name="流程图: 过程 7"/>
          <p:cNvSpPr>
            <a:spLocks noChangeArrowheads="1"/>
          </p:cNvSpPr>
          <p:nvPr/>
        </p:nvSpPr>
        <p:spPr bwMode="auto">
          <a:xfrm>
            <a:off x="4071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latin typeface="Arial" pitchFamily="34" charset="0"/>
              </a:rPr>
              <a:t>2</a:t>
            </a:r>
            <a:endParaRPr lang="zh-CN" altLang="en-US">
              <a:latin typeface="Arial" pitchFamily="34" charset="0"/>
            </a:endParaRPr>
          </a:p>
        </p:txBody>
      </p:sp>
      <p:sp>
        <p:nvSpPr>
          <p:cNvPr id="9" name="TextBox 8"/>
          <p:cNvSpPr txBox="1">
            <a:spLocks noChangeArrowheads="1"/>
          </p:cNvSpPr>
          <p:nvPr/>
        </p:nvSpPr>
        <p:spPr bwMode="auto">
          <a:xfrm>
            <a:off x="3643313" y="42735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a</a:t>
            </a:r>
            <a:endParaRPr lang="zh-CN" altLang="en-US">
              <a:latin typeface="Arial" pitchFamily="34" charset="0"/>
            </a:endParaRPr>
          </a:p>
        </p:txBody>
      </p:sp>
      <p:sp>
        <p:nvSpPr>
          <p:cNvPr id="10" name="流程图: 过程 9"/>
          <p:cNvSpPr>
            <a:spLocks noChangeArrowheads="1"/>
          </p:cNvSpPr>
          <p:nvPr/>
        </p:nvSpPr>
        <p:spPr bwMode="auto">
          <a:xfrm>
            <a:off x="5214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latin typeface="Arial" pitchFamily="34" charset="0"/>
              </a:rPr>
              <a:t>3</a:t>
            </a:r>
            <a:endParaRPr lang="zh-CN" altLang="en-US">
              <a:latin typeface="Arial" pitchFamily="34" charset="0"/>
            </a:endParaRPr>
          </a:p>
        </p:txBody>
      </p:sp>
      <p:sp>
        <p:nvSpPr>
          <p:cNvPr id="11" name="TextBox 10"/>
          <p:cNvSpPr txBox="1">
            <a:spLocks noChangeArrowheads="1"/>
          </p:cNvSpPr>
          <p:nvPr/>
        </p:nvSpPr>
        <p:spPr bwMode="auto">
          <a:xfrm>
            <a:off x="5929313" y="42862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12" name="流程图: 过程 11"/>
          <p:cNvSpPr>
            <a:spLocks noChangeArrowheads="1"/>
          </p:cNvSpPr>
          <p:nvPr/>
        </p:nvSpPr>
        <p:spPr bwMode="auto">
          <a:xfrm>
            <a:off x="4071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endParaRPr lang="zh-CN" altLang="en-US">
              <a:latin typeface="Arial" pitchFamily="34" charset="0"/>
            </a:endParaRPr>
          </a:p>
        </p:txBody>
      </p:sp>
      <p:sp>
        <p:nvSpPr>
          <p:cNvPr id="13" name="TextBox 12"/>
          <p:cNvSpPr txBox="1">
            <a:spLocks noChangeArrowheads="1"/>
          </p:cNvSpPr>
          <p:nvPr/>
        </p:nvSpPr>
        <p:spPr bwMode="auto">
          <a:xfrm>
            <a:off x="3643313" y="53451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x</a:t>
            </a:r>
            <a:endParaRPr lang="zh-CN" altLang="en-US">
              <a:latin typeface="Arial" pitchFamily="34" charset="0"/>
            </a:endParaRPr>
          </a:p>
        </p:txBody>
      </p:sp>
      <p:sp>
        <p:nvSpPr>
          <p:cNvPr id="14" name="流程图: 过程 13"/>
          <p:cNvSpPr>
            <a:spLocks noChangeArrowheads="1"/>
          </p:cNvSpPr>
          <p:nvPr/>
        </p:nvSpPr>
        <p:spPr bwMode="auto">
          <a:xfrm>
            <a:off x="5214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endParaRPr lang="zh-CN" altLang="en-US">
              <a:latin typeface="Arial" pitchFamily="34" charset="0"/>
            </a:endParaRPr>
          </a:p>
        </p:txBody>
      </p:sp>
      <p:sp>
        <p:nvSpPr>
          <p:cNvPr id="15" name="TextBox 14"/>
          <p:cNvSpPr txBox="1">
            <a:spLocks noChangeArrowheads="1"/>
          </p:cNvSpPr>
          <p:nvPr/>
        </p:nvSpPr>
        <p:spPr bwMode="auto">
          <a:xfrm>
            <a:off x="5929313" y="53578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y</a:t>
            </a:r>
            <a:endParaRPr lang="zh-CN" altLang="en-US">
              <a:latin typeface="Arial" pitchFamily="34" charset="0"/>
            </a:endParaRPr>
          </a:p>
        </p:txBody>
      </p:sp>
      <p:sp>
        <p:nvSpPr>
          <p:cNvPr id="16" name="流程图: 过程 15"/>
          <p:cNvSpPr>
            <a:spLocks noChangeArrowheads="1"/>
          </p:cNvSpPr>
          <p:nvPr/>
        </p:nvSpPr>
        <p:spPr bwMode="auto">
          <a:xfrm>
            <a:off x="4143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FF0000"/>
                </a:solidFill>
                <a:latin typeface="Arial" pitchFamily="34" charset="0"/>
              </a:rPr>
              <a:t>2</a:t>
            </a:r>
            <a:endParaRPr lang="zh-CN" altLang="en-US">
              <a:solidFill>
                <a:srgbClr val="FF0000"/>
              </a:solidFill>
              <a:latin typeface="Arial" pitchFamily="34" charset="0"/>
            </a:endParaRPr>
          </a:p>
        </p:txBody>
      </p:sp>
      <p:sp>
        <p:nvSpPr>
          <p:cNvPr id="17" name="流程图: 过程 16"/>
          <p:cNvSpPr>
            <a:spLocks noChangeArrowheads="1"/>
          </p:cNvSpPr>
          <p:nvPr/>
        </p:nvSpPr>
        <p:spPr bwMode="auto">
          <a:xfrm>
            <a:off x="5286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FF0000"/>
                </a:solidFill>
                <a:latin typeface="Arial" pitchFamily="34" charset="0"/>
              </a:rPr>
              <a:t>3</a:t>
            </a:r>
            <a:endParaRPr lang="zh-CN" altLang="en-US">
              <a:solidFill>
                <a:srgbClr val="FF0000"/>
              </a:solidFill>
              <a:latin typeface="Arial" pitchFamily="34" charset="0"/>
            </a:endParaRPr>
          </a:p>
        </p:txBody>
      </p:sp>
      <p:cxnSp>
        <p:nvCxnSpPr>
          <p:cNvPr id="19" name="直接连接符 18"/>
          <p:cNvCxnSpPr>
            <a:cxnSpLocks noChangeShapeType="1"/>
          </p:cNvCxnSpPr>
          <p:nvPr/>
        </p:nvCxnSpPr>
        <p:spPr bwMode="auto">
          <a:xfrm>
            <a:off x="857250" y="3357563"/>
            <a:ext cx="76438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a:off x="857250" y="3933825"/>
            <a:ext cx="30718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2" name="直接连接符 21"/>
          <p:cNvCxnSpPr>
            <a:cxnSpLocks noChangeShapeType="1"/>
          </p:cNvCxnSpPr>
          <p:nvPr/>
        </p:nvCxnSpPr>
        <p:spPr bwMode="auto">
          <a:xfrm>
            <a:off x="2214563" y="5072063"/>
            <a:ext cx="421481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2214563" y="428625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实参</a:t>
            </a:r>
          </a:p>
        </p:txBody>
      </p:sp>
      <p:sp>
        <p:nvSpPr>
          <p:cNvPr id="24" name="TextBox 23"/>
          <p:cNvSpPr txBox="1">
            <a:spLocks noChangeArrowheads="1"/>
          </p:cNvSpPr>
          <p:nvPr/>
        </p:nvSpPr>
        <p:spPr bwMode="auto">
          <a:xfrm>
            <a:off x="2143125" y="5286375"/>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形参</a:t>
            </a:r>
          </a:p>
        </p:txBody>
      </p:sp>
      <p:cxnSp>
        <p:nvCxnSpPr>
          <p:cNvPr id="26" name="直接箭头连接符 55"/>
          <p:cNvCxnSpPr>
            <a:cxnSpLocks noChangeShapeType="1"/>
            <a:stCxn id="8" idx="2"/>
            <a:endCxn id="12" idx="0"/>
          </p:cNvCxnSpPr>
          <p:nvPr/>
        </p:nvCxnSpPr>
        <p:spPr bwMode="auto">
          <a:xfrm rot="5400000">
            <a:off x="4143376" y="5108575"/>
            <a:ext cx="500062"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9" name="直接箭头连接符 55"/>
          <p:cNvCxnSpPr>
            <a:cxnSpLocks noChangeShapeType="1"/>
          </p:cNvCxnSpPr>
          <p:nvPr/>
        </p:nvCxnSpPr>
        <p:spPr bwMode="auto">
          <a:xfrm rot="5400000">
            <a:off x="5322887" y="5106988"/>
            <a:ext cx="500063"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43029" name="图片 2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slide(fromLeft)">
                                      <p:cBhvr>
                                        <p:cTn id="24" dur="500"/>
                                        <p:tgtEl>
                                          <p:spTgt spid="19"/>
                                        </p:tgtEl>
                                      </p:cBhvr>
                                    </p:animEffect>
                                  </p:childTnLst>
                                </p:cTn>
                              </p:par>
                            </p:childTnLst>
                          </p:cTn>
                        </p:par>
                        <p:par>
                          <p:cTn id="25" fill="hold" nodeType="afterGroup">
                            <p:stCondLst>
                              <p:cond delay="500"/>
                            </p:stCondLst>
                            <p:childTnLst>
                              <p:par>
                                <p:cTn id="26" presetID="1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slide(fromLeft)">
                                      <p:cBhvr>
                                        <p:cTn id="28" dur="500"/>
                                        <p:tgtEl>
                                          <p:spTgt spid="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linds(horizontal)">
                                      <p:cBhvr>
                                        <p:cTn id="48" dur="500"/>
                                        <p:tgtEl>
                                          <p:spTgt spid="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slide(fromTop)">
                                      <p:cBhvr>
                                        <p:cTn id="53" dur="500"/>
                                        <p:tgtEl>
                                          <p:spTgt spid="26"/>
                                        </p:tgtEl>
                                      </p:cBhvr>
                                    </p:animEffect>
                                  </p:childTnLst>
                                </p:cTn>
                              </p:par>
                            </p:childTnLst>
                          </p:cTn>
                        </p:par>
                        <p:par>
                          <p:cTn id="54" fill="hold" nodeType="afterGroup">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1"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slide(fromTop)">
                                      <p:cBhvr>
                                        <p:cTn id="62" dur="500"/>
                                        <p:tgtEl>
                                          <p:spTgt spid="29"/>
                                        </p:tgtEl>
                                      </p:cBhvr>
                                    </p:animEffect>
                                  </p:childTnLst>
                                </p:cTn>
                              </p:par>
                            </p:childTnLst>
                          </p:cTn>
                        </p:par>
                        <p:par>
                          <p:cTn id="63" fill="hold" nodeType="afterGroup">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linds(horizontal)">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P spid="14" grpId="0" animBg="1"/>
      <p:bldP spid="15" grpId="0"/>
      <p:bldP spid="16" grpId="0"/>
      <p:bldP spid="17" grpId="0"/>
      <p:bldP spid="23"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a:t>
            </a:r>
            <a:r>
              <a:rPr lang="zh-CN" altLang="zh-CN">
                <a:solidFill>
                  <a:srgbClr val="800000"/>
                </a:solidFill>
                <a:effectLst>
                  <a:outerShdw blurRad="38100" dist="38100" dir="2700000" algn="tl">
                    <a:srgbClr val="000000"/>
                  </a:outerShdw>
                </a:effectLst>
                <a:latin typeface="Arial" charset="0"/>
                <a:ea typeface="黑体" pitchFamily="2" charset="-122"/>
              </a:rPr>
              <a:t>为什么要用函数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428625" y="1643063"/>
            <a:ext cx="8215313" cy="4214812"/>
          </a:xfrm>
        </p:spPr>
        <p:txBody>
          <a:bodyPr/>
          <a:lstStyle/>
          <a:p>
            <a:pPr eaLnBrk="1" hangingPunct="1">
              <a:spcBef>
                <a:spcPct val="50000"/>
              </a:spcBef>
            </a:pPr>
            <a:r>
              <a:rPr lang="zh-CN" altLang="en-US"/>
              <a:t>解决的方法：用</a:t>
            </a:r>
            <a:r>
              <a:rPr lang="zh-CN" altLang="zh-CN"/>
              <a:t>模块化程序设计的思路</a:t>
            </a:r>
            <a:endParaRPr lang="en-US" altLang="zh-CN"/>
          </a:p>
          <a:p>
            <a:pPr lvl="1" eaLnBrk="1" hangingPunct="1">
              <a:spcBef>
                <a:spcPct val="50000"/>
              </a:spcBef>
            </a:pPr>
            <a:r>
              <a:rPr lang="zh-CN" altLang="zh-CN"/>
              <a:t>函数就是功能</a:t>
            </a:r>
            <a:endParaRPr lang="en-US" altLang="zh-CN"/>
          </a:p>
          <a:p>
            <a:pPr lvl="1" eaLnBrk="1" hangingPunct="1">
              <a:spcBef>
                <a:spcPct val="50000"/>
              </a:spcBef>
            </a:pPr>
            <a:r>
              <a:rPr lang="zh-CN" altLang="zh-CN"/>
              <a:t>每一个函数用来实现一个特定的功能</a:t>
            </a:r>
            <a:endParaRPr lang="en-US" altLang="zh-CN"/>
          </a:p>
          <a:p>
            <a:pPr lvl="1" eaLnBrk="1" hangingPunct="1">
              <a:spcBef>
                <a:spcPct val="50000"/>
              </a:spcBef>
            </a:pPr>
            <a:r>
              <a:rPr lang="zh-CN" altLang="zh-CN"/>
              <a:t>函数的名字应反映其代表的功能</a:t>
            </a:r>
            <a:endParaRPr lang="en-US" altLang="zh-CN"/>
          </a:p>
        </p:txBody>
      </p:sp>
      <p:pic>
        <p:nvPicPr>
          <p:cNvPr id="614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7.3.3 </a:t>
            </a:r>
            <a:r>
              <a:rPr lang="zh-CN" altLang="zh-CN">
                <a:solidFill>
                  <a:srgbClr val="800000"/>
                </a:solidFill>
                <a:effectLst>
                  <a:outerShdw blurRad="38100" dist="38100" dir="2700000" algn="tl">
                    <a:srgbClr val="000000"/>
                  </a:outerShdw>
                </a:effectLst>
                <a:latin typeface="Arial" charset="0"/>
                <a:ea typeface="黑体" pitchFamily="2" charset="-122"/>
              </a:rPr>
              <a:t>函数调用的过程</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4" name="Rectangle 3"/>
          <p:cNvSpPr txBox="1">
            <a:spLocks noChangeArrowheads="1"/>
          </p:cNvSpPr>
          <p:nvPr/>
        </p:nvSpPr>
        <p:spPr bwMode="auto">
          <a:xfrm>
            <a:off x="785813" y="1500188"/>
            <a:ext cx="7858125" cy="2500312"/>
          </a:xfrm>
          <a:prstGeom prst="rect">
            <a:avLst/>
          </a:prstGeom>
          <a:noFill/>
          <a:ln w="9525">
            <a:noFill/>
            <a:miter lim="800000"/>
            <a:headEnd/>
            <a:tailEnd/>
          </a:ln>
        </p:spPr>
        <p:txBody>
          <a:bodyPr/>
          <a:lstStyle/>
          <a:p>
            <a:pPr>
              <a:lnSpc>
                <a:spcPct val="120000"/>
              </a:lnSpc>
              <a:buFont typeface="Wingdings" pitchFamily="2" charset="2"/>
              <a:buChar char="Ø"/>
              <a:defRPr/>
            </a:pPr>
            <a:r>
              <a:rPr lang="zh-CN" altLang="zh-CN" sz="3200" b="1" dirty="0">
                <a:latin typeface="+mn-lt"/>
                <a:ea typeface="+mn-ea"/>
              </a:rPr>
              <a:t>调用结束，形参单元被释放</a:t>
            </a:r>
            <a:endParaRPr lang="en-US" altLang="zh-CN" sz="3200" b="1" dirty="0">
              <a:latin typeface="+mn-lt"/>
              <a:ea typeface="+mn-ea"/>
            </a:endParaRPr>
          </a:p>
          <a:p>
            <a:pPr>
              <a:lnSpc>
                <a:spcPct val="120000"/>
              </a:lnSpc>
              <a:buFont typeface="Wingdings" pitchFamily="2" charset="2"/>
              <a:buChar char="Ø"/>
              <a:defRPr/>
            </a:pPr>
            <a:r>
              <a:rPr lang="zh-CN" altLang="zh-CN" sz="3200" b="1" dirty="0">
                <a:latin typeface="+mn-lt"/>
                <a:ea typeface="+mn-ea"/>
              </a:rPr>
              <a:t>实参单元仍保留并维持原值，没有改变</a:t>
            </a:r>
            <a:endParaRPr lang="en-US" altLang="zh-CN" sz="3200" b="1" dirty="0">
              <a:latin typeface="+mn-lt"/>
              <a:ea typeface="+mn-ea"/>
            </a:endParaRPr>
          </a:p>
          <a:p>
            <a:pPr>
              <a:lnSpc>
                <a:spcPct val="120000"/>
              </a:lnSpc>
              <a:buFont typeface="Wingdings" pitchFamily="2" charset="2"/>
              <a:buChar char="Ø"/>
              <a:defRPr/>
            </a:pPr>
            <a:r>
              <a:rPr lang="zh-CN" altLang="zh-CN" sz="3200" b="1" dirty="0">
                <a:latin typeface="+mn-lt"/>
                <a:ea typeface="+mn-ea"/>
              </a:rPr>
              <a:t>如果在执行一个被调用函数时，形参的值发生改变，不会改变主调函数的实参的值</a:t>
            </a:r>
          </a:p>
        </p:txBody>
      </p:sp>
      <p:sp>
        <p:nvSpPr>
          <p:cNvPr id="44036" name="流程图: 过程 7"/>
          <p:cNvSpPr>
            <a:spLocks noChangeArrowheads="1"/>
          </p:cNvSpPr>
          <p:nvPr/>
        </p:nvSpPr>
        <p:spPr bwMode="auto">
          <a:xfrm>
            <a:off x="4071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latin typeface="Arial" pitchFamily="34" charset="0"/>
              </a:rPr>
              <a:t>2</a:t>
            </a:r>
            <a:endParaRPr lang="zh-CN" altLang="en-US">
              <a:latin typeface="Arial" pitchFamily="34" charset="0"/>
            </a:endParaRPr>
          </a:p>
        </p:txBody>
      </p:sp>
      <p:sp>
        <p:nvSpPr>
          <p:cNvPr id="44037" name="TextBox 8"/>
          <p:cNvSpPr txBox="1">
            <a:spLocks noChangeArrowheads="1"/>
          </p:cNvSpPr>
          <p:nvPr/>
        </p:nvSpPr>
        <p:spPr bwMode="auto">
          <a:xfrm>
            <a:off x="3643313" y="42735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a</a:t>
            </a:r>
            <a:endParaRPr lang="zh-CN" altLang="en-US">
              <a:latin typeface="Arial" pitchFamily="34" charset="0"/>
            </a:endParaRPr>
          </a:p>
        </p:txBody>
      </p:sp>
      <p:sp>
        <p:nvSpPr>
          <p:cNvPr id="44038" name="流程图: 过程 9"/>
          <p:cNvSpPr>
            <a:spLocks noChangeArrowheads="1"/>
          </p:cNvSpPr>
          <p:nvPr/>
        </p:nvSpPr>
        <p:spPr bwMode="auto">
          <a:xfrm>
            <a:off x="5214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latin typeface="Arial" pitchFamily="34" charset="0"/>
              </a:rPr>
              <a:t>3</a:t>
            </a:r>
            <a:endParaRPr lang="zh-CN" altLang="en-US">
              <a:latin typeface="Arial" pitchFamily="34" charset="0"/>
            </a:endParaRPr>
          </a:p>
        </p:txBody>
      </p:sp>
      <p:sp>
        <p:nvSpPr>
          <p:cNvPr id="44039" name="TextBox 10"/>
          <p:cNvSpPr txBox="1">
            <a:spLocks noChangeArrowheads="1"/>
          </p:cNvSpPr>
          <p:nvPr/>
        </p:nvSpPr>
        <p:spPr bwMode="auto">
          <a:xfrm>
            <a:off x="5929313" y="42862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b</a:t>
            </a:r>
            <a:endParaRPr lang="zh-CN" altLang="en-US">
              <a:latin typeface="Arial" pitchFamily="34" charset="0"/>
            </a:endParaRPr>
          </a:p>
        </p:txBody>
      </p:sp>
      <p:sp>
        <p:nvSpPr>
          <p:cNvPr id="44040" name="流程图: 过程 11"/>
          <p:cNvSpPr>
            <a:spLocks noChangeArrowheads="1"/>
          </p:cNvSpPr>
          <p:nvPr/>
        </p:nvSpPr>
        <p:spPr bwMode="auto">
          <a:xfrm>
            <a:off x="4071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endParaRPr lang="zh-CN" altLang="en-US">
              <a:latin typeface="Arial" pitchFamily="34" charset="0"/>
            </a:endParaRPr>
          </a:p>
        </p:txBody>
      </p:sp>
      <p:sp>
        <p:nvSpPr>
          <p:cNvPr id="44041" name="TextBox 12"/>
          <p:cNvSpPr txBox="1">
            <a:spLocks noChangeArrowheads="1"/>
          </p:cNvSpPr>
          <p:nvPr/>
        </p:nvSpPr>
        <p:spPr bwMode="auto">
          <a:xfrm>
            <a:off x="3643313" y="53451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x</a:t>
            </a:r>
            <a:endParaRPr lang="zh-CN" altLang="en-US">
              <a:latin typeface="Arial" pitchFamily="34" charset="0"/>
            </a:endParaRPr>
          </a:p>
        </p:txBody>
      </p:sp>
      <p:sp>
        <p:nvSpPr>
          <p:cNvPr id="44042" name="流程图: 过程 13"/>
          <p:cNvSpPr>
            <a:spLocks noChangeArrowheads="1"/>
          </p:cNvSpPr>
          <p:nvPr/>
        </p:nvSpPr>
        <p:spPr bwMode="auto">
          <a:xfrm>
            <a:off x="5214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endParaRPr lang="zh-CN" altLang="en-US">
              <a:latin typeface="Arial" pitchFamily="34" charset="0"/>
            </a:endParaRPr>
          </a:p>
        </p:txBody>
      </p:sp>
      <p:sp>
        <p:nvSpPr>
          <p:cNvPr id="44043" name="TextBox 14"/>
          <p:cNvSpPr txBox="1">
            <a:spLocks noChangeArrowheads="1"/>
          </p:cNvSpPr>
          <p:nvPr/>
        </p:nvSpPr>
        <p:spPr bwMode="auto">
          <a:xfrm>
            <a:off x="5929313" y="53578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y</a:t>
            </a:r>
            <a:endParaRPr lang="zh-CN" altLang="en-US">
              <a:latin typeface="Arial" pitchFamily="34" charset="0"/>
            </a:endParaRPr>
          </a:p>
        </p:txBody>
      </p:sp>
      <p:sp>
        <p:nvSpPr>
          <p:cNvPr id="44044" name="流程图: 过程 15"/>
          <p:cNvSpPr>
            <a:spLocks noChangeArrowheads="1"/>
          </p:cNvSpPr>
          <p:nvPr/>
        </p:nvSpPr>
        <p:spPr bwMode="auto">
          <a:xfrm>
            <a:off x="4143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FF0000"/>
                </a:solidFill>
                <a:latin typeface="Arial" pitchFamily="34" charset="0"/>
              </a:rPr>
              <a:t>2</a:t>
            </a:r>
            <a:endParaRPr lang="zh-CN" altLang="en-US">
              <a:solidFill>
                <a:srgbClr val="FF0000"/>
              </a:solidFill>
              <a:latin typeface="Arial" pitchFamily="34" charset="0"/>
            </a:endParaRPr>
          </a:p>
        </p:txBody>
      </p:sp>
      <p:sp>
        <p:nvSpPr>
          <p:cNvPr id="44045" name="流程图: 过程 16"/>
          <p:cNvSpPr>
            <a:spLocks noChangeArrowheads="1"/>
          </p:cNvSpPr>
          <p:nvPr/>
        </p:nvSpPr>
        <p:spPr bwMode="auto">
          <a:xfrm>
            <a:off x="5286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FF0000"/>
                </a:solidFill>
                <a:latin typeface="Arial" pitchFamily="34" charset="0"/>
              </a:rPr>
              <a:t>3</a:t>
            </a:r>
            <a:endParaRPr lang="zh-CN" altLang="en-US">
              <a:solidFill>
                <a:srgbClr val="FF0000"/>
              </a:solidFill>
              <a:latin typeface="Arial" pitchFamily="34" charset="0"/>
            </a:endParaRPr>
          </a:p>
        </p:txBody>
      </p:sp>
      <p:cxnSp>
        <p:nvCxnSpPr>
          <p:cNvPr id="44046" name="直接连接符 21"/>
          <p:cNvCxnSpPr>
            <a:cxnSpLocks noChangeShapeType="1"/>
          </p:cNvCxnSpPr>
          <p:nvPr/>
        </p:nvCxnSpPr>
        <p:spPr bwMode="auto">
          <a:xfrm>
            <a:off x="2214563" y="5072063"/>
            <a:ext cx="421481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44047" name="TextBox 22"/>
          <p:cNvSpPr txBox="1">
            <a:spLocks noChangeArrowheads="1"/>
          </p:cNvSpPr>
          <p:nvPr/>
        </p:nvSpPr>
        <p:spPr bwMode="auto">
          <a:xfrm>
            <a:off x="2214563" y="428625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实参</a:t>
            </a:r>
          </a:p>
        </p:txBody>
      </p:sp>
      <p:sp>
        <p:nvSpPr>
          <p:cNvPr id="44048" name="TextBox 23"/>
          <p:cNvSpPr txBox="1">
            <a:spLocks noChangeArrowheads="1"/>
          </p:cNvSpPr>
          <p:nvPr/>
        </p:nvSpPr>
        <p:spPr bwMode="auto">
          <a:xfrm>
            <a:off x="2143125" y="5286375"/>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形参</a:t>
            </a:r>
          </a:p>
        </p:txBody>
      </p:sp>
      <p:cxnSp>
        <p:nvCxnSpPr>
          <p:cNvPr id="44049" name="直接箭头连接符 55"/>
          <p:cNvCxnSpPr>
            <a:cxnSpLocks noChangeShapeType="1"/>
            <a:stCxn id="44036" idx="2"/>
            <a:endCxn id="44040" idx="0"/>
          </p:cNvCxnSpPr>
          <p:nvPr/>
        </p:nvCxnSpPr>
        <p:spPr bwMode="auto">
          <a:xfrm rot="5400000">
            <a:off x="4143376" y="5108575"/>
            <a:ext cx="500062"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44050" name="直接箭头连接符 55"/>
          <p:cNvCxnSpPr>
            <a:cxnSpLocks noChangeShapeType="1"/>
          </p:cNvCxnSpPr>
          <p:nvPr/>
        </p:nvCxnSpPr>
        <p:spPr bwMode="auto">
          <a:xfrm rot="5400000">
            <a:off x="5322887" y="5106988"/>
            <a:ext cx="500063"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44051" name="图片 1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a:t>素数</a:t>
            </a:r>
          </a:p>
        </p:txBody>
      </p:sp>
      <p:sp>
        <p:nvSpPr>
          <p:cNvPr id="41987" name="内容占位符 2"/>
          <p:cNvSpPr>
            <a:spLocks noGrp="1"/>
          </p:cNvSpPr>
          <p:nvPr>
            <p:ph idx="1"/>
          </p:nvPr>
        </p:nvSpPr>
        <p:spPr/>
        <p:txBody>
          <a:bodyPr/>
          <a:lstStyle/>
          <a:p>
            <a:r>
              <a:rPr lang="zh-CN" altLang="en-US"/>
              <a:t>写一个判断素数的函数，在主函数中输入一个整数，输出是否为素数的信息。</a:t>
            </a:r>
            <a:endParaRPr lang="en-US" altLang="zh-CN"/>
          </a:p>
          <a:p>
            <a:pPr lvl="1"/>
            <a:r>
              <a:rPr lang="zh-CN" altLang="en-US"/>
              <a:t>函数原型：</a:t>
            </a:r>
            <a:endParaRPr lang="en-US" altLang="zh-CN"/>
          </a:p>
          <a:p>
            <a:pPr lvl="2">
              <a:buFont typeface="Wingdings" pitchFamily="2" charset="2"/>
              <a:buNone/>
            </a:pPr>
            <a:r>
              <a:rPr lang="en-US" altLang="zh-CN"/>
              <a:t>int prime(int n);</a:t>
            </a:r>
            <a:endParaRPr lang="zh-CN" altLang="en-US"/>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5638"/>
            <a:ext cx="8858250" cy="762000"/>
          </a:xfrm>
          <a:effectLst/>
        </p:spPr>
        <p:txBody>
          <a:bodyPr anchor="ctr"/>
          <a:lstStyle/>
          <a:p>
            <a:pPr eaLnBrk="1" hangingPunct="1">
              <a:defRPr/>
            </a:pPr>
            <a:r>
              <a:rPr lang="en-US" altLang="zh-CN">
                <a:solidFill>
                  <a:srgbClr val="800000"/>
                </a:solidFill>
                <a:effectLst>
                  <a:outerShdw blurRad="38100" dist="38100" dir="2700000" algn="tl">
                    <a:srgbClr val="C0C0C0"/>
                  </a:outerShdw>
                </a:effectLst>
                <a:latin typeface="Arial" charset="0"/>
                <a:ea typeface="黑体" pitchFamily="2" charset="-122"/>
              </a:rPr>
              <a:t>7.3.4  </a:t>
            </a:r>
            <a:r>
              <a:rPr lang="zh-CN" altLang="zh-CN">
                <a:solidFill>
                  <a:srgbClr val="800000"/>
                </a:solidFill>
                <a:effectLst>
                  <a:outerShdw blurRad="38100" dist="38100" dir="2700000" algn="tl">
                    <a:srgbClr val="C0C0C0"/>
                  </a:outerShdw>
                </a:effectLst>
                <a:latin typeface="Arial" charset="0"/>
                <a:ea typeface="黑体" pitchFamily="2" charset="-122"/>
              </a:rPr>
              <a:t>函数的返回值</a:t>
            </a:r>
            <a:endParaRPr lang="zh-CN" altLang="en-US">
              <a:solidFill>
                <a:srgbClr val="800000"/>
              </a:solidFill>
              <a:effectLst>
                <a:outerShdw blurRad="38100" dist="38100" dir="2700000" algn="tl">
                  <a:srgbClr val="C0C0C0"/>
                </a:outerShdw>
              </a:effectLst>
              <a:latin typeface="Arial" charset="0"/>
              <a:ea typeface="黑体" pitchFamily="2" charset="-122"/>
            </a:endParaRPr>
          </a:p>
        </p:txBody>
      </p:sp>
      <p:sp>
        <p:nvSpPr>
          <p:cNvPr id="4" name="Rectangle 3"/>
          <p:cNvSpPr txBox="1">
            <a:spLocks noChangeArrowheads="1"/>
          </p:cNvSpPr>
          <p:nvPr/>
        </p:nvSpPr>
        <p:spPr bwMode="auto">
          <a:xfrm>
            <a:off x="785813" y="1500188"/>
            <a:ext cx="7858125" cy="4500562"/>
          </a:xfrm>
          <a:prstGeom prst="rect">
            <a:avLst/>
          </a:prstGeom>
          <a:noFill/>
          <a:ln w="9525">
            <a:noFill/>
            <a:miter lim="800000"/>
            <a:headEnd/>
            <a:tailEnd/>
          </a:ln>
        </p:spPr>
        <p:txBody>
          <a:bodyPr/>
          <a:lstStyle/>
          <a:p>
            <a:pPr>
              <a:lnSpc>
                <a:spcPct val="120000"/>
              </a:lnSpc>
              <a:buFont typeface="Wingdings" pitchFamily="2" charset="2"/>
              <a:buChar char="Ø"/>
              <a:defRPr/>
            </a:pPr>
            <a:r>
              <a:rPr lang="zh-CN" altLang="zh-CN" sz="3200" b="1" dirty="0">
                <a:latin typeface="Arial" charset="0"/>
              </a:rPr>
              <a:t>通常，希望通过函数调用使主调函数能得到一个确定的值，这就是函数值</a:t>
            </a:r>
            <a:r>
              <a:rPr lang="en-US" altLang="zh-CN" sz="3200" b="1" dirty="0">
                <a:latin typeface="Arial" charset="0"/>
              </a:rPr>
              <a:t>(</a:t>
            </a:r>
            <a:r>
              <a:rPr lang="zh-CN" altLang="zh-CN" sz="3200" b="1" dirty="0">
                <a:latin typeface="Arial" charset="0"/>
              </a:rPr>
              <a:t>函数的返回值</a:t>
            </a:r>
            <a:r>
              <a:rPr lang="en-US" altLang="zh-CN" sz="3200" b="1" dirty="0">
                <a:latin typeface="Arial" charset="0"/>
              </a:rPr>
              <a:t>)</a:t>
            </a:r>
          </a:p>
          <a:p>
            <a:pPr marL="514350" indent="-514350">
              <a:lnSpc>
                <a:spcPct val="120000"/>
              </a:lnSpc>
              <a:buFontTx/>
              <a:buAutoNum type="arabicParenBoth"/>
              <a:defRPr/>
            </a:pPr>
            <a:r>
              <a:rPr lang="zh-CN" altLang="zh-CN" sz="3200" b="1" dirty="0">
                <a:latin typeface="Arial" charset="0"/>
              </a:rPr>
              <a:t>函数的返回值是通过函数中的</a:t>
            </a:r>
            <a:r>
              <a:rPr lang="en-US" altLang="zh-CN" sz="3200" b="1" dirty="0">
                <a:solidFill>
                  <a:srgbClr val="FF0000"/>
                </a:solidFill>
                <a:latin typeface="Arial" charset="0"/>
              </a:rPr>
              <a:t>return</a:t>
            </a:r>
            <a:r>
              <a:rPr lang="zh-CN" altLang="zh-CN" sz="3200" b="1" dirty="0">
                <a:latin typeface="Arial" charset="0"/>
              </a:rPr>
              <a:t>语句获得的。</a:t>
            </a:r>
            <a:endParaRPr lang="en-US" altLang="zh-CN" sz="3200" b="1" dirty="0">
              <a:latin typeface="Arial" charset="0"/>
            </a:endParaRPr>
          </a:p>
          <a:p>
            <a:pPr lvl="1">
              <a:buFont typeface="Wingdings" pitchFamily="2" charset="2"/>
              <a:buChar char="u"/>
              <a:defRPr/>
            </a:pPr>
            <a:r>
              <a:rPr lang="zh-CN" altLang="zh-CN" sz="2800" b="1" dirty="0">
                <a:latin typeface="Arial" charset="0"/>
              </a:rPr>
              <a:t>一个函数中可以有一个以上的</a:t>
            </a:r>
            <a:r>
              <a:rPr lang="en-US" altLang="zh-CN" sz="2800" b="1" dirty="0">
                <a:latin typeface="Arial" charset="0"/>
              </a:rPr>
              <a:t>return</a:t>
            </a:r>
            <a:r>
              <a:rPr lang="zh-CN" altLang="zh-CN" sz="2800" b="1" dirty="0">
                <a:latin typeface="Arial" charset="0"/>
              </a:rPr>
              <a:t>语句，执行到哪一个</a:t>
            </a:r>
            <a:r>
              <a:rPr lang="en-US" altLang="zh-CN" sz="2800" b="1" dirty="0">
                <a:latin typeface="Arial" charset="0"/>
              </a:rPr>
              <a:t>return</a:t>
            </a:r>
            <a:r>
              <a:rPr lang="zh-CN" altLang="zh-CN" sz="2800" b="1" dirty="0">
                <a:latin typeface="Arial" charset="0"/>
              </a:rPr>
              <a:t>语句，哪一个</a:t>
            </a:r>
            <a:r>
              <a:rPr lang="zh-CN" altLang="en-US" sz="2800" b="1" dirty="0">
                <a:latin typeface="Arial" charset="0"/>
              </a:rPr>
              <a:t>就</a:t>
            </a:r>
            <a:r>
              <a:rPr lang="zh-CN" altLang="zh-CN" sz="2800" b="1" dirty="0">
                <a:latin typeface="Arial" charset="0"/>
              </a:rPr>
              <a:t>起作用</a:t>
            </a:r>
          </a:p>
          <a:p>
            <a:pPr lvl="1">
              <a:buFont typeface="Wingdings" pitchFamily="2" charset="2"/>
              <a:buChar char="u"/>
              <a:defRPr/>
            </a:pPr>
            <a:r>
              <a:rPr lang="en-US" altLang="zh-CN" sz="2800" b="1" dirty="0">
                <a:latin typeface="Arial" charset="0"/>
              </a:rPr>
              <a:t>return</a:t>
            </a:r>
            <a:r>
              <a:rPr lang="zh-CN" altLang="zh-CN" sz="2800" b="1" dirty="0">
                <a:latin typeface="Arial" charset="0"/>
              </a:rPr>
              <a:t>语句后面的括号可以不要</a:t>
            </a:r>
          </a:p>
        </p:txBody>
      </p:sp>
      <p:pic>
        <p:nvPicPr>
          <p:cNvPr id="4506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5638"/>
            <a:ext cx="8858250" cy="762000"/>
          </a:xfrm>
          <a:effectLst/>
        </p:spPr>
        <p:txBody>
          <a:bodyPr anchor="ctr"/>
          <a:lstStyle/>
          <a:p>
            <a:pPr eaLnBrk="1" hangingPunct="1">
              <a:defRPr/>
            </a:pPr>
            <a:r>
              <a:rPr lang="en-US" altLang="zh-CN">
                <a:solidFill>
                  <a:srgbClr val="800000"/>
                </a:solidFill>
                <a:effectLst>
                  <a:outerShdw blurRad="38100" dist="38100" dir="2700000" algn="tl">
                    <a:srgbClr val="C0C0C0"/>
                  </a:outerShdw>
                </a:effectLst>
                <a:latin typeface="Arial" charset="0"/>
                <a:ea typeface="黑体" pitchFamily="2" charset="-122"/>
              </a:rPr>
              <a:t>7.3.4 </a:t>
            </a:r>
            <a:r>
              <a:rPr lang="zh-CN" altLang="zh-CN">
                <a:solidFill>
                  <a:srgbClr val="800000"/>
                </a:solidFill>
                <a:effectLst>
                  <a:outerShdw blurRad="38100" dist="38100" dir="2700000" algn="tl">
                    <a:srgbClr val="C0C0C0"/>
                  </a:outerShdw>
                </a:effectLst>
                <a:latin typeface="Arial" charset="0"/>
                <a:ea typeface="黑体" pitchFamily="2" charset="-122"/>
              </a:rPr>
              <a:t>函数的返回值</a:t>
            </a:r>
            <a:endParaRPr lang="zh-CN" altLang="en-US">
              <a:solidFill>
                <a:srgbClr val="800000"/>
              </a:solidFill>
              <a:effectLst>
                <a:outerShdw blurRad="38100" dist="38100" dir="2700000" algn="tl">
                  <a:srgbClr val="C0C0C0"/>
                </a:outerShdw>
              </a:effectLst>
              <a:latin typeface="Arial" charset="0"/>
              <a:ea typeface="黑体" pitchFamily="2" charset="-122"/>
            </a:endParaRPr>
          </a:p>
        </p:txBody>
      </p:sp>
      <p:sp>
        <p:nvSpPr>
          <p:cNvPr id="46083" name="Rectangle 3"/>
          <p:cNvSpPr txBox="1">
            <a:spLocks noChangeArrowheads="1"/>
          </p:cNvSpPr>
          <p:nvPr/>
        </p:nvSpPr>
        <p:spPr bwMode="auto">
          <a:xfrm>
            <a:off x="785813" y="1500188"/>
            <a:ext cx="7858125"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spcBef>
                <a:spcPct val="0"/>
              </a:spcBef>
            </a:pPr>
            <a:r>
              <a:rPr lang="zh-CN" altLang="zh-CN" dirty="0">
                <a:latin typeface="Arial" pitchFamily="34" charset="0"/>
              </a:rPr>
              <a:t>通常，希望通过函数调用使主调函数能得到一个确定的值，这就是函数值</a:t>
            </a:r>
            <a:r>
              <a:rPr lang="en-US" altLang="zh-CN" dirty="0">
                <a:latin typeface="Arial" pitchFamily="34" charset="0"/>
              </a:rPr>
              <a:t>(</a:t>
            </a:r>
            <a:r>
              <a:rPr lang="zh-CN" altLang="zh-CN" dirty="0">
                <a:latin typeface="Arial" pitchFamily="34" charset="0"/>
              </a:rPr>
              <a:t>函数的返回值</a:t>
            </a:r>
            <a:r>
              <a:rPr lang="en-US" altLang="zh-CN" dirty="0">
                <a:latin typeface="Arial" pitchFamily="34" charset="0"/>
              </a:rPr>
              <a:t>)</a:t>
            </a:r>
          </a:p>
          <a:p>
            <a:pPr eaLnBrk="1" hangingPunct="1">
              <a:spcBef>
                <a:spcPct val="0"/>
              </a:spcBef>
              <a:buFontTx/>
              <a:buNone/>
            </a:pPr>
            <a:r>
              <a:rPr lang="en-US" altLang="zh-CN" dirty="0">
                <a:latin typeface="Arial" pitchFamily="34" charset="0"/>
              </a:rPr>
              <a:t>(2) </a:t>
            </a:r>
            <a:r>
              <a:rPr lang="zh-CN" altLang="zh-CN" dirty="0">
                <a:latin typeface="Arial" pitchFamily="34" charset="0"/>
              </a:rPr>
              <a:t>函数值的</a:t>
            </a:r>
            <a:r>
              <a:rPr lang="zh-CN" altLang="zh-CN" dirty="0">
                <a:solidFill>
                  <a:srgbClr val="FF0000"/>
                </a:solidFill>
                <a:latin typeface="Arial" pitchFamily="34" charset="0"/>
              </a:rPr>
              <a:t>类型</a:t>
            </a:r>
            <a:r>
              <a:rPr lang="zh-CN" altLang="zh-CN" dirty="0">
                <a:latin typeface="Arial" pitchFamily="34" charset="0"/>
              </a:rPr>
              <a:t>。应当在定义函数时指定函数值的类型</a:t>
            </a:r>
          </a:p>
        </p:txBody>
      </p:sp>
      <p:pic>
        <p:nvPicPr>
          <p:cNvPr id="460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5638"/>
            <a:ext cx="8858250" cy="762000"/>
          </a:xfrm>
          <a:effectLst/>
        </p:spPr>
        <p:txBody>
          <a:bodyPr anchor="ctr"/>
          <a:lstStyle/>
          <a:p>
            <a:pPr eaLnBrk="1" hangingPunct="1">
              <a:defRPr/>
            </a:pPr>
            <a:r>
              <a:rPr lang="en-US" altLang="zh-CN">
                <a:solidFill>
                  <a:srgbClr val="800000"/>
                </a:solidFill>
                <a:effectLst>
                  <a:outerShdw blurRad="38100" dist="38100" dir="2700000" algn="tl">
                    <a:srgbClr val="C0C0C0"/>
                  </a:outerShdw>
                </a:effectLst>
                <a:latin typeface="Arial" charset="0"/>
                <a:ea typeface="黑体" pitchFamily="2" charset="-122"/>
              </a:rPr>
              <a:t>7.3.4  </a:t>
            </a:r>
            <a:r>
              <a:rPr lang="zh-CN" altLang="zh-CN">
                <a:solidFill>
                  <a:srgbClr val="800000"/>
                </a:solidFill>
                <a:effectLst>
                  <a:outerShdw blurRad="38100" dist="38100" dir="2700000" algn="tl">
                    <a:srgbClr val="C0C0C0"/>
                  </a:outerShdw>
                </a:effectLst>
                <a:latin typeface="Arial" charset="0"/>
                <a:ea typeface="黑体" pitchFamily="2" charset="-122"/>
              </a:rPr>
              <a:t>函数的返回值</a:t>
            </a:r>
            <a:endParaRPr lang="zh-CN" altLang="en-US">
              <a:solidFill>
                <a:srgbClr val="800000"/>
              </a:solidFill>
              <a:effectLst>
                <a:outerShdw blurRad="38100" dist="38100" dir="2700000" algn="tl">
                  <a:srgbClr val="C0C0C0"/>
                </a:outerShdw>
              </a:effectLst>
              <a:latin typeface="Arial" charset="0"/>
              <a:ea typeface="黑体" pitchFamily="2" charset="-122"/>
            </a:endParaRPr>
          </a:p>
        </p:txBody>
      </p:sp>
      <p:sp>
        <p:nvSpPr>
          <p:cNvPr id="47107" name="Rectangle 3"/>
          <p:cNvSpPr txBox="1">
            <a:spLocks noChangeArrowheads="1"/>
          </p:cNvSpPr>
          <p:nvPr/>
        </p:nvSpPr>
        <p:spPr bwMode="auto">
          <a:xfrm>
            <a:off x="785813" y="1500188"/>
            <a:ext cx="7858125"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spcBef>
                <a:spcPct val="0"/>
              </a:spcBef>
            </a:pPr>
            <a:r>
              <a:rPr lang="zh-CN" altLang="zh-CN">
                <a:latin typeface="Arial" pitchFamily="34" charset="0"/>
              </a:rPr>
              <a:t>通常，希望通过函数调用使主调函数能得到一个确定的值，这就是函数值</a:t>
            </a:r>
            <a:r>
              <a:rPr lang="en-US" altLang="zh-CN">
                <a:latin typeface="Arial" pitchFamily="34" charset="0"/>
              </a:rPr>
              <a:t>(</a:t>
            </a:r>
            <a:r>
              <a:rPr lang="zh-CN" altLang="zh-CN">
                <a:latin typeface="Arial" pitchFamily="34" charset="0"/>
              </a:rPr>
              <a:t>函数的返回值</a:t>
            </a:r>
            <a:r>
              <a:rPr lang="en-US" altLang="zh-CN">
                <a:latin typeface="Arial" pitchFamily="34" charset="0"/>
              </a:rPr>
              <a:t>)</a:t>
            </a:r>
          </a:p>
          <a:p>
            <a:pPr eaLnBrk="1" hangingPunct="1">
              <a:spcBef>
                <a:spcPct val="0"/>
              </a:spcBef>
              <a:buFontTx/>
              <a:buNone/>
            </a:pPr>
            <a:r>
              <a:rPr lang="en-US" altLang="zh-CN">
                <a:latin typeface="Arial" pitchFamily="34" charset="0"/>
              </a:rPr>
              <a:t>(3)</a:t>
            </a:r>
            <a:r>
              <a:rPr lang="zh-CN" altLang="zh-CN">
                <a:latin typeface="Arial" pitchFamily="34" charset="0"/>
              </a:rPr>
              <a:t>在定义函数时指定的函数类型一般应该和</a:t>
            </a:r>
            <a:r>
              <a:rPr lang="en-US" altLang="zh-CN">
                <a:latin typeface="Arial" pitchFamily="34" charset="0"/>
              </a:rPr>
              <a:t>return</a:t>
            </a:r>
            <a:r>
              <a:rPr lang="zh-CN" altLang="zh-CN">
                <a:latin typeface="Arial" pitchFamily="34" charset="0"/>
              </a:rPr>
              <a:t>语句中的表达式类型一致</a:t>
            </a:r>
            <a:endParaRPr lang="en-US" altLang="zh-CN" b="0">
              <a:latin typeface="Arial" pitchFamily="34" charset="0"/>
            </a:endParaRPr>
          </a:p>
          <a:p>
            <a:pPr lvl="1" eaLnBrk="1" hangingPunct="1">
              <a:spcBef>
                <a:spcPct val="0"/>
              </a:spcBef>
            </a:pPr>
            <a:r>
              <a:rPr lang="zh-CN" altLang="zh-CN">
                <a:latin typeface="Arial" pitchFamily="34" charset="0"/>
              </a:rPr>
              <a:t>如果函数值的类型和</a:t>
            </a:r>
            <a:r>
              <a:rPr lang="en-US" altLang="zh-CN">
                <a:latin typeface="Arial" pitchFamily="34" charset="0"/>
              </a:rPr>
              <a:t>return</a:t>
            </a:r>
            <a:r>
              <a:rPr lang="zh-CN" altLang="zh-CN">
                <a:latin typeface="Arial" pitchFamily="34" charset="0"/>
              </a:rPr>
              <a:t>语句中表达式的值不一致，则以函数类型为准</a:t>
            </a:r>
          </a:p>
        </p:txBody>
      </p:sp>
      <p:pic>
        <p:nvPicPr>
          <p:cNvPr id="4710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5638"/>
            <a:ext cx="8858250" cy="762000"/>
          </a:xfrm>
          <a:effectLst/>
        </p:spPr>
        <p:txBody>
          <a:bodyPr anchor="ctr"/>
          <a:lstStyle/>
          <a:p>
            <a:pPr eaLnBrk="1" hangingPunct="1">
              <a:defRPr/>
            </a:pPr>
            <a:r>
              <a:rPr lang="en-US" altLang="zh-CN">
                <a:solidFill>
                  <a:srgbClr val="800000"/>
                </a:solidFill>
                <a:effectLst>
                  <a:outerShdw blurRad="38100" dist="38100" dir="2700000" algn="tl">
                    <a:srgbClr val="C0C0C0"/>
                  </a:outerShdw>
                </a:effectLst>
                <a:latin typeface="Arial" charset="0"/>
                <a:ea typeface="黑体" pitchFamily="2" charset="-122"/>
              </a:rPr>
              <a:t>7.3.4  </a:t>
            </a:r>
            <a:r>
              <a:rPr lang="zh-CN" altLang="zh-CN">
                <a:solidFill>
                  <a:srgbClr val="800000"/>
                </a:solidFill>
                <a:effectLst>
                  <a:outerShdw blurRad="38100" dist="38100" dir="2700000" algn="tl">
                    <a:srgbClr val="C0C0C0"/>
                  </a:outerShdw>
                </a:effectLst>
                <a:latin typeface="Arial" charset="0"/>
                <a:ea typeface="黑体" pitchFamily="2" charset="-122"/>
              </a:rPr>
              <a:t>函数的返回值</a:t>
            </a:r>
            <a:endParaRPr lang="zh-CN" altLang="en-US">
              <a:solidFill>
                <a:srgbClr val="800000"/>
              </a:solidFill>
              <a:effectLst>
                <a:outerShdw blurRad="38100" dist="38100" dir="2700000" algn="tl">
                  <a:srgbClr val="C0C0C0"/>
                </a:outerShdw>
              </a:effectLst>
              <a:latin typeface="Arial" charset="0"/>
              <a:ea typeface="黑体" pitchFamily="2" charset="-122"/>
            </a:endParaRPr>
          </a:p>
        </p:txBody>
      </p:sp>
      <p:sp>
        <p:nvSpPr>
          <p:cNvPr id="4" name="Rectangle 3"/>
          <p:cNvSpPr txBox="1">
            <a:spLocks noChangeArrowheads="1"/>
          </p:cNvSpPr>
          <p:nvPr/>
        </p:nvSpPr>
        <p:spPr bwMode="auto">
          <a:xfrm>
            <a:off x="785813" y="1500188"/>
            <a:ext cx="785812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spcBef>
                <a:spcPct val="0"/>
              </a:spcBef>
              <a:buFontTx/>
              <a:buNone/>
            </a:pPr>
            <a:r>
              <a:rPr lang="zh-CN" altLang="zh-CN">
                <a:latin typeface="Arial" pitchFamily="34" charset="0"/>
              </a:rPr>
              <a:t>例</a:t>
            </a:r>
            <a:r>
              <a:rPr lang="en-US" altLang="zh-CN">
                <a:latin typeface="Arial" pitchFamily="34" charset="0"/>
              </a:rPr>
              <a:t>7.3</a:t>
            </a:r>
            <a:r>
              <a:rPr lang="zh-CN" altLang="zh-CN">
                <a:latin typeface="Arial" pitchFamily="34" charset="0"/>
              </a:rPr>
              <a:t>将例</a:t>
            </a:r>
            <a:r>
              <a:rPr lang="en-US" altLang="zh-CN">
                <a:latin typeface="Arial" pitchFamily="34" charset="0"/>
              </a:rPr>
              <a:t>7.2</a:t>
            </a:r>
            <a:r>
              <a:rPr lang="zh-CN" altLang="zh-CN">
                <a:latin typeface="Arial" pitchFamily="34" charset="0"/>
              </a:rPr>
              <a:t>稍作改动，将在</a:t>
            </a:r>
            <a:r>
              <a:rPr lang="en-US" altLang="zh-CN">
                <a:latin typeface="Arial" pitchFamily="34" charset="0"/>
              </a:rPr>
              <a:t>max</a:t>
            </a:r>
            <a:r>
              <a:rPr lang="zh-CN" altLang="zh-CN">
                <a:latin typeface="Arial" pitchFamily="34" charset="0"/>
              </a:rPr>
              <a:t>函数中定义的变量</a:t>
            </a:r>
            <a:r>
              <a:rPr lang="en-US" altLang="zh-CN">
                <a:latin typeface="Arial" pitchFamily="34" charset="0"/>
              </a:rPr>
              <a:t>z</a:t>
            </a:r>
            <a:r>
              <a:rPr lang="zh-CN" altLang="zh-CN">
                <a:latin typeface="Arial" pitchFamily="34" charset="0"/>
              </a:rPr>
              <a:t>改为</a:t>
            </a:r>
            <a:r>
              <a:rPr lang="en-US" altLang="zh-CN">
                <a:latin typeface="Arial" pitchFamily="34" charset="0"/>
              </a:rPr>
              <a:t>float</a:t>
            </a:r>
            <a:r>
              <a:rPr lang="zh-CN" altLang="zh-CN">
                <a:latin typeface="Arial" pitchFamily="34" charset="0"/>
              </a:rPr>
              <a:t>型。函数返回值的类型与指定的函数类型不同，分析其处理方法。</a:t>
            </a:r>
            <a:endParaRPr lang="en-US" altLang="zh-CN">
              <a:latin typeface="Arial" pitchFamily="34" charset="0"/>
            </a:endParaRPr>
          </a:p>
          <a:p>
            <a:pPr eaLnBrk="1" hangingPunct="1">
              <a:spcBef>
                <a:spcPct val="0"/>
              </a:spcBef>
            </a:pPr>
            <a:r>
              <a:rPr lang="zh-CN" altLang="zh-CN">
                <a:latin typeface="Arial" pitchFamily="34" charset="0"/>
              </a:rPr>
              <a:t>解题思路：如果函数返回值的类型与指定的函数类型不同，按照赋值规则处理。</a:t>
            </a:r>
          </a:p>
        </p:txBody>
      </p:sp>
      <p:pic>
        <p:nvPicPr>
          <p:cNvPr id="48132"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00063" y="428625"/>
            <a:ext cx="6357937" cy="6215063"/>
          </a:xfrm>
          <a:prstGeom prst="rect">
            <a:avLst/>
          </a:prstGeom>
          <a:noFill/>
          <a:ln w="9525">
            <a:noFill/>
            <a:miter lim="800000"/>
            <a:headEnd/>
            <a:tailEnd/>
          </a:ln>
        </p:spPr>
        <p:txBody>
          <a:bodyPr/>
          <a:lstStyle/>
          <a:p>
            <a:pPr>
              <a:lnSpc>
                <a:spcPts val="3300"/>
              </a:lnSpc>
              <a:defRPr/>
            </a:pPr>
            <a:r>
              <a:rPr lang="en-US" altLang="zh-CN" sz="2800" b="1">
                <a:latin typeface="+mn-lt"/>
                <a:ea typeface="+mn-ea"/>
              </a:rPr>
              <a:t>#include &lt;</a:t>
            </a:r>
            <a:r>
              <a:rPr lang="en-US" altLang="zh-CN" sz="2800" b="1" err="1">
                <a:latin typeface="+mn-lt"/>
                <a:ea typeface="+mn-ea"/>
              </a:rPr>
              <a:t>stdio.h</a:t>
            </a:r>
            <a:r>
              <a:rPr lang="en-US" altLang="zh-CN" sz="2800" b="1">
                <a:latin typeface="+mn-lt"/>
                <a:ea typeface="+mn-ea"/>
              </a:rPr>
              <a:t>&gt;</a:t>
            </a:r>
            <a:endParaRPr lang="zh-CN" altLang="zh-CN" sz="2800" b="1">
              <a:latin typeface="+mn-lt"/>
              <a:ea typeface="+mn-ea"/>
            </a:endParaRPr>
          </a:p>
          <a:p>
            <a:pPr>
              <a:lnSpc>
                <a:spcPts val="3300"/>
              </a:lnSpc>
              <a:defRPr/>
            </a:pPr>
            <a:r>
              <a:rPr lang="en-US" altLang="zh-CN" sz="2800" b="1" err="1">
                <a:latin typeface="+mn-lt"/>
                <a:ea typeface="+mn-ea"/>
              </a:rPr>
              <a:t>int</a:t>
            </a:r>
            <a:r>
              <a:rPr lang="en-US" altLang="zh-CN" sz="2800" b="1">
                <a:latin typeface="+mn-lt"/>
                <a:ea typeface="+mn-ea"/>
              </a:rPr>
              <a:t> main()</a:t>
            </a:r>
            <a:endParaRPr lang="zh-CN" altLang="zh-CN" sz="2800" b="1">
              <a:latin typeface="+mn-lt"/>
              <a:ea typeface="+mn-ea"/>
            </a:endParaRPr>
          </a:p>
          <a:p>
            <a:pPr>
              <a:lnSpc>
                <a:spcPts val="3300"/>
              </a:lnSpc>
              <a:defRPr/>
            </a:pPr>
            <a:r>
              <a:rPr lang="en-US" altLang="zh-CN" sz="2800" b="1">
                <a:latin typeface="+mn-lt"/>
                <a:ea typeface="+mn-ea"/>
              </a:rPr>
              <a:t> { </a:t>
            </a:r>
            <a:r>
              <a:rPr lang="en-US" altLang="zh-CN" sz="2800" b="1" err="1">
                <a:latin typeface="+mn-lt"/>
                <a:ea typeface="+mn-ea"/>
              </a:rPr>
              <a:t>int</a:t>
            </a:r>
            <a:r>
              <a:rPr lang="en-US" altLang="zh-CN" sz="2800" b="1">
                <a:latin typeface="+mn-lt"/>
                <a:ea typeface="+mn-ea"/>
              </a:rPr>
              <a:t> max(float </a:t>
            </a:r>
            <a:r>
              <a:rPr lang="en-US" altLang="zh-CN" sz="2800" b="1" err="1">
                <a:latin typeface="+mn-lt"/>
                <a:ea typeface="+mn-ea"/>
              </a:rPr>
              <a:t>x,float</a:t>
            </a:r>
            <a:r>
              <a:rPr lang="en-US" altLang="zh-CN" sz="2800" b="1">
                <a:latin typeface="+mn-lt"/>
                <a:ea typeface="+mn-ea"/>
              </a:rPr>
              <a:t> y);</a:t>
            </a:r>
            <a:endParaRPr lang="zh-CN" altLang="zh-CN" sz="2800" b="1">
              <a:latin typeface="+mn-lt"/>
              <a:ea typeface="+mn-ea"/>
            </a:endParaRPr>
          </a:p>
          <a:p>
            <a:pPr>
              <a:lnSpc>
                <a:spcPts val="3300"/>
              </a:lnSpc>
              <a:defRPr/>
            </a:pPr>
            <a:r>
              <a:rPr lang="en-US" altLang="zh-CN" sz="2800" b="1">
                <a:latin typeface="+mn-lt"/>
                <a:ea typeface="+mn-ea"/>
              </a:rPr>
              <a:t>    float </a:t>
            </a:r>
            <a:r>
              <a:rPr lang="en-US" altLang="zh-CN" sz="2800" b="1" err="1">
                <a:latin typeface="+mn-lt"/>
                <a:ea typeface="+mn-ea"/>
              </a:rPr>
              <a:t>a,b</a:t>
            </a:r>
            <a:r>
              <a:rPr lang="en-US" altLang="zh-CN" sz="2800" b="1">
                <a:latin typeface="+mn-lt"/>
                <a:ea typeface="+mn-ea"/>
              </a:rPr>
              <a:t>;  </a:t>
            </a:r>
            <a:r>
              <a:rPr lang="en-US" altLang="zh-CN" sz="2800" b="1" err="1">
                <a:latin typeface="+mn-lt"/>
                <a:ea typeface="+mn-ea"/>
              </a:rPr>
              <a:t>int</a:t>
            </a:r>
            <a:r>
              <a:rPr lang="en-US" altLang="zh-CN" sz="2800" b="1">
                <a:latin typeface="+mn-lt"/>
                <a:ea typeface="+mn-ea"/>
              </a:rPr>
              <a:t> c;</a:t>
            </a:r>
            <a:endParaRPr lang="zh-CN" altLang="zh-CN" sz="2800" b="1">
              <a:latin typeface="+mn-lt"/>
              <a:ea typeface="+mn-ea"/>
            </a:endParaRPr>
          </a:p>
          <a:p>
            <a:pPr>
              <a:lnSpc>
                <a:spcPts val="3300"/>
              </a:lnSpc>
              <a:defRPr/>
            </a:pPr>
            <a:r>
              <a:rPr lang="en-US" altLang="zh-CN" sz="2800" b="1">
                <a:latin typeface="+mn-lt"/>
                <a:ea typeface="+mn-ea"/>
              </a:rPr>
              <a:t>    </a:t>
            </a:r>
            <a:r>
              <a:rPr lang="en-US" altLang="zh-CN" sz="2800" b="1" err="1">
                <a:latin typeface="+mn-lt"/>
                <a:ea typeface="+mn-ea"/>
              </a:rPr>
              <a:t>scanf</a:t>
            </a:r>
            <a:r>
              <a:rPr lang="en-US" altLang="zh-CN" sz="2800" b="1">
                <a:latin typeface="+mn-lt"/>
                <a:ea typeface="+mn-ea"/>
              </a:rPr>
              <a:t>("%</a:t>
            </a:r>
            <a:r>
              <a:rPr lang="en-US" altLang="zh-CN" sz="2800" b="1" err="1">
                <a:latin typeface="+mn-lt"/>
                <a:ea typeface="+mn-ea"/>
              </a:rPr>
              <a:t>f,%f,",&amp;a,&amp;b</a:t>
            </a:r>
            <a:r>
              <a:rPr lang="en-US" altLang="zh-CN" sz="2800" b="1">
                <a:latin typeface="+mn-lt"/>
                <a:ea typeface="+mn-ea"/>
              </a:rPr>
              <a:t>);</a:t>
            </a:r>
            <a:endParaRPr lang="zh-CN" altLang="zh-CN" sz="2800" b="1">
              <a:latin typeface="+mn-lt"/>
              <a:ea typeface="+mn-ea"/>
            </a:endParaRPr>
          </a:p>
          <a:p>
            <a:pPr>
              <a:lnSpc>
                <a:spcPts val="3300"/>
              </a:lnSpc>
              <a:defRPr/>
            </a:pPr>
            <a:r>
              <a:rPr lang="en-US" altLang="zh-CN" sz="2800" b="1">
                <a:latin typeface="+mn-lt"/>
                <a:ea typeface="+mn-ea"/>
              </a:rPr>
              <a:t>    c=max(</a:t>
            </a:r>
            <a:r>
              <a:rPr lang="en-US" altLang="zh-CN" sz="2800" b="1" err="1">
                <a:latin typeface="+mn-lt"/>
                <a:ea typeface="+mn-ea"/>
              </a:rPr>
              <a:t>a,b</a:t>
            </a:r>
            <a:r>
              <a:rPr lang="en-US" altLang="zh-CN" sz="2800" b="1">
                <a:latin typeface="+mn-lt"/>
                <a:ea typeface="+mn-ea"/>
              </a:rPr>
              <a:t>);</a:t>
            </a:r>
            <a:endParaRPr lang="zh-CN" altLang="zh-CN" sz="2800" b="1">
              <a:latin typeface="+mn-lt"/>
              <a:ea typeface="+mn-ea"/>
            </a:endParaRPr>
          </a:p>
          <a:p>
            <a:pPr>
              <a:lnSpc>
                <a:spcPts val="3300"/>
              </a:lnSpc>
              <a:defRPr/>
            </a:pPr>
            <a:r>
              <a:rPr lang="en-US" altLang="zh-CN" sz="2800" b="1">
                <a:latin typeface="+mn-lt"/>
                <a:ea typeface="+mn-ea"/>
              </a:rPr>
              <a:t>    </a:t>
            </a:r>
            <a:r>
              <a:rPr lang="en-US" altLang="zh-CN" sz="2800" b="1" err="1">
                <a:latin typeface="+mn-lt"/>
                <a:ea typeface="+mn-ea"/>
              </a:rPr>
              <a:t>printf</a:t>
            </a:r>
            <a:r>
              <a:rPr lang="en-US" altLang="zh-CN" sz="2800" b="1">
                <a:latin typeface="+mn-lt"/>
                <a:ea typeface="+mn-ea"/>
              </a:rPr>
              <a:t>("max is %d\</a:t>
            </a:r>
            <a:r>
              <a:rPr lang="en-US" altLang="zh-CN" sz="2800" b="1" err="1">
                <a:latin typeface="+mn-lt"/>
                <a:ea typeface="+mn-ea"/>
              </a:rPr>
              <a:t>n",c</a:t>
            </a:r>
            <a:r>
              <a:rPr lang="en-US" altLang="zh-CN" sz="2800" b="1">
                <a:latin typeface="+mn-lt"/>
                <a:ea typeface="+mn-ea"/>
              </a:rPr>
              <a:t>);</a:t>
            </a:r>
            <a:endParaRPr lang="zh-CN" altLang="zh-CN" sz="2800" b="1">
              <a:latin typeface="+mn-lt"/>
              <a:ea typeface="+mn-ea"/>
            </a:endParaRPr>
          </a:p>
          <a:p>
            <a:pPr>
              <a:lnSpc>
                <a:spcPts val="3300"/>
              </a:lnSpc>
              <a:defRPr/>
            </a:pPr>
            <a:r>
              <a:rPr lang="en-US" altLang="zh-CN" sz="2800" b="1">
                <a:latin typeface="+mn-lt"/>
                <a:ea typeface="+mn-ea"/>
              </a:rPr>
              <a:t>    return 0;</a:t>
            </a:r>
            <a:endParaRPr lang="zh-CN" altLang="zh-CN" sz="2800" b="1">
              <a:latin typeface="+mn-lt"/>
              <a:ea typeface="+mn-ea"/>
            </a:endParaRPr>
          </a:p>
          <a:p>
            <a:pPr>
              <a:lnSpc>
                <a:spcPts val="3300"/>
              </a:lnSpc>
              <a:defRPr/>
            </a:pPr>
            <a:r>
              <a:rPr lang="en-US" altLang="zh-CN" sz="2800" b="1">
                <a:latin typeface="+mn-lt"/>
                <a:ea typeface="+mn-ea"/>
              </a:rPr>
              <a:t> }</a:t>
            </a:r>
            <a:endParaRPr lang="zh-CN" altLang="zh-CN" sz="2800" b="1">
              <a:latin typeface="+mn-lt"/>
              <a:ea typeface="+mn-ea"/>
            </a:endParaRPr>
          </a:p>
          <a:p>
            <a:pPr>
              <a:lnSpc>
                <a:spcPts val="3300"/>
              </a:lnSpc>
              <a:defRPr/>
            </a:pPr>
            <a:r>
              <a:rPr lang="en-US" altLang="zh-CN" sz="2800" b="1" err="1">
                <a:solidFill>
                  <a:srgbClr val="00B050"/>
                </a:solidFill>
                <a:latin typeface="+mn-lt"/>
                <a:ea typeface="+mn-ea"/>
              </a:rPr>
              <a:t>int</a:t>
            </a:r>
            <a:r>
              <a:rPr lang="en-US" altLang="zh-CN" sz="2800" b="1">
                <a:solidFill>
                  <a:srgbClr val="00B050"/>
                </a:solidFill>
                <a:latin typeface="+mn-lt"/>
                <a:ea typeface="+mn-ea"/>
              </a:rPr>
              <a:t> max(float </a:t>
            </a:r>
            <a:r>
              <a:rPr lang="en-US" altLang="zh-CN" sz="2800" b="1" err="1">
                <a:solidFill>
                  <a:srgbClr val="00B050"/>
                </a:solidFill>
                <a:latin typeface="+mn-lt"/>
                <a:ea typeface="+mn-ea"/>
              </a:rPr>
              <a:t>x,float</a:t>
            </a:r>
            <a:r>
              <a:rPr lang="en-US" altLang="zh-CN" sz="2800" b="1">
                <a:solidFill>
                  <a:srgbClr val="00B050"/>
                </a:solidFill>
                <a:latin typeface="+mn-lt"/>
                <a:ea typeface="+mn-ea"/>
              </a:rPr>
              <a:t> y)</a:t>
            </a:r>
            <a:endParaRPr lang="zh-CN" altLang="zh-CN" sz="2800" b="1">
              <a:solidFill>
                <a:srgbClr val="00B050"/>
              </a:solidFill>
              <a:latin typeface="+mn-lt"/>
              <a:ea typeface="+mn-ea"/>
            </a:endParaRPr>
          </a:p>
          <a:p>
            <a:pPr>
              <a:lnSpc>
                <a:spcPts val="3300"/>
              </a:lnSpc>
              <a:defRPr/>
            </a:pPr>
            <a:r>
              <a:rPr lang="en-US" altLang="zh-CN" sz="2800" b="1">
                <a:solidFill>
                  <a:srgbClr val="00B050"/>
                </a:solidFill>
                <a:latin typeface="+mn-lt"/>
                <a:ea typeface="+mn-ea"/>
              </a:rPr>
              <a:t> {  float z;                                                </a:t>
            </a:r>
            <a:endParaRPr lang="zh-CN" altLang="zh-CN" sz="2800" b="1">
              <a:solidFill>
                <a:srgbClr val="00B050"/>
              </a:solidFill>
              <a:latin typeface="+mn-lt"/>
              <a:ea typeface="+mn-ea"/>
            </a:endParaRPr>
          </a:p>
          <a:p>
            <a:pPr>
              <a:lnSpc>
                <a:spcPts val="3300"/>
              </a:lnSpc>
              <a:defRPr/>
            </a:pPr>
            <a:r>
              <a:rPr lang="en-US" altLang="zh-CN" sz="2800" b="1">
                <a:solidFill>
                  <a:srgbClr val="00B050"/>
                </a:solidFill>
                <a:latin typeface="+mn-lt"/>
                <a:ea typeface="+mn-ea"/>
              </a:rPr>
              <a:t>     z=x&gt;</a:t>
            </a:r>
            <a:r>
              <a:rPr lang="en-US" altLang="zh-CN" sz="2800" b="1" err="1">
                <a:solidFill>
                  <a:srgbClr val="00B050"/>
                </a:solidFill>
                <a:latin typeface="+mn-lt"/>
                <a:ea typeface="+mn-ea"/>
              </a:rPr>
              <a:t>y?x:y</a:t>
            </a:r>
            <a:r>
              <a:rPr lang="en-US" altLang="zh-CN" sz="2800" b="1">
                <a:solidFill>
                  <a:srgbClr val="00B050"/>
                </a:solidFill>
                <a:latin typeface="+mn-lt"/>
                <a:ea typeface="+mn-ea"/>
              </a:rPr>
              <a:t>;</a:t>
            </a:r>
            <a:endParaRPr lang="zh-CN" altLang="zh-CN" sz="2800" b="1">
              <a:solidFill>
                <a:srgbClr val="00B050"/>
              </a:solidFill>
              <a:latin typeface="+mn-lt"/>
              <a:ea typeface="+mn-ea"/>
            </a:endParaRPr>
          </a:p>
          <a:p>
            <a:pPr>
              <a:lnSpc>
                <a:spcPts val="3300"/>
              </a:lnSpc>
              <a:defRPr/>
            </a:pPr>
            <a:r>
              <a:rPr lang="en-US" altLang="zh-CN" sz="2800" b="1">
                <a:solidFill>
                  <a:srgbClr val="00B050"/>
                </a:solidFill>
                <a:latin typeface="+mn-lt"/>
                <a:ea typeface="+mn-ea"/>
              </a:rPr>
              <a:t>     return( z ) ;</a:t>
            </a:r>
            <a:endParaRPr lang="zh-CN" altLang="zh-CN" sz="2800" b="1">
              <a:solidFill>
                <a:srgbClr val="00B050"/>
              </a:solidFill>
              <a:latin typeface="+mn-lt"/>
              <a:ea typeface="+mn-ea"/>
            </a:endParaRPr>
          </a:p>
          <a:p>
            <a:pPr>
              <a:lnSpc>
                <a:spcPts val="3300"/>
              </a:lnSpc>
              <a:defRPr/>
            </a:pPr>
            <a:r>
              <a:rPr lang="en-US" altLang="zh-CN" sz="2800" b="1">
                <a:solidFill>
                  <a:srgbClr val="00B050"/>
                </a:solidFill>
                <a:latin typeface="+mn-lt"/>
                <a:ea typeface="+mn-ea"/>
              </a:rPr>
              <a:t>}</a:t>
            </a:r>
            <a:endParaRPr lang="zh-CN" altLang="zh-CN" sz="2800" b="1" err="1">
              <a:solidFill>
                <a:srgbClr val="00B050"/>
              </a:solidFill>
              <a:latin typeface="+mn-lt"/>
              <a:ea typeface="+mn-ea"/>
            </a:endParaRPr>
          </a:p>
        </p:txBody>
      </p:sp>
      <p:pic>
        <p:nvPicPr>
          <p:cNvPr id="111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363" y="2143125"/>
            <a:ext cx="21907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571875" y="3500438"/>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1.5</a:t>
            </a:r>
            <a:endParaRPr lang="zh-CN" altLang="en-US">
              <a:solidFill>
                <a:srgbClr val="FF0000"/>
              </a:solidFill>
              <a:latin typeface="Arial" pitchFamily="34" charset="0"/>
            </a:endParaRPr>
          </a:p>
        </p:txBody>
      </p:sp>
      <p:cxnSp>
        <p:nvCxnSpPr>
          <p:cNvPr id="7" name="直接连接符 6"/>
          <p:cNvCxnSpPr>
            <a:cxnSpLocks noChangeShapeType="1"/>
          </p:cNvCxnSpPr>
          <p:nvPr/>
        </p:nvCxnSpPr>
        <p:spPr bwMode="auto">
          <a:xfrm>
            <a:off x="1000125" y="3000375"/>
            <a:ext cx="2571750"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8" name="直接箭头连接符 55"/>
          <p:cNvCxnSpPr>
            <a:cxnSpLocks noChangeShapeType="1"/>
          </p:cNvCxnSpPr>
          <p:nvPr/>
        </p:nvCxnSpPr>
        <p:spPr bwMode="auto">
          <a:xfrm rot="5400000">
            <a:off x="3501231" y="3999707"/>
            <a:ext cx="428625" cy="28733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a:spLocks noChangeArrowheads="1"/>
          </p:cNvSpPr>
          <p:nvPr/>
        </p:nvSpPr>
        <p:spPr bwMode="auto">
          <a:xfrm>
            <a:off x="4572000" y="3500438"/>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2.6</a:t>
            </a:r>
            <a:endParaRPr lang="zh-CN" altLang="en-US">
              <a:solidFill>
                <a:srgbClr val="FF0000"/>
              </a:solidFill>
              <a:latin typeface="Arial" pitchFamily="34" charset="0"/>
            </a:endParaRPr>
          </a:p>
        </p:txBody>
      </p:sp>
      <p:cxnSp>
        <p:nvCxnSpPr>
          <p:cNvPr id="12" name="直接箭头连接符 55"/>
          <p:cNvCxnSpPr>
            <a:cxnSpLocks noChangeShapeType="1"/>
          </p:cNvCxnSpPr>
          <p:nvPr/>
        </p:nvCxnSpPr>
        <p:spPr bwMode="auto">
          <a:xfrm rot="5400000">
            <a:off x="4715669" y="4142581"/>
            <a:ext cx="357188" cy="73025"/>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2571750" y="6000750"/>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2.6</a:t>
            </a:r>
            <a:endParaRPr lang="zh-CN" altLang="en-US">
              <a:solidFill>
                <a:srgbClr val="FF0000"/>
              </a:solidFill>
              <a:latin typeface="Arial" pitchFamily="34" charset="0"/>
            </a:endParaRPr>
          </a:p>
        </p:txBody>
      </p:sp>
      <p:cxnSp>
        <p:nvCxnSpPr>
          <p:cNvPr id="15" name="直接连接符 14"/>
          <p:cNvCxnSpPr>
            <a:cxnSpLocks noChangeShapeType="1"/>
          </p:cNvCxnSpPr>
          <p:nvPr/>
        </p:nvCxnSpPr>
        <p:spPr bwMode="auto">
          <a:xfrm>
            <a:off x="2571750" y="6000750"/>
            <a:ext cx="571500"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17" name="直接连接符 16"/>
          <p:cNvCxnSpPr>
            <a:cxnSpLocks noChangeShapeType="1"/>
          </p:cNvCxnSpPr>
          <p:nvPr/>
        </p:nvCxnSpPr>
        <p:spPr bwMode="auto">
          <a:xfrm>
            <a:off x="285750" y="4643438"/>
            <a:ext cx="1000125"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20" name="右箭头 19"/>
          <p:cNvSpPr>
            <a:spLocks noChangeArrowheads="1"/>
          </p:cNvSpPr>
          <p:nvPr/>
        </p:nvSpPr>
        <p:spPr bwMode="auto">
          <a:xfrm>
            <a:off x="3643313" y="6072188"/>
            <a:ext cx="1000125" cy="428625"/>
          </a:xfrm>
          <a:prstGeom prst="rightArrow">
            <a:avLst>
              <a:gd name="adj1" fmla="val 50000"/>
              <a:gd name="adj2" fmla="val 50005"/>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1" name="TextBox 20"/>
          <p:cNvSpPr txBox="1">
            <a:spLocks noChangeArrowheads="1"/>
          </p:cNvSpPr>
          <p:nvPr/>
        </p:nvSpPr>
        <p:spPr bwMode="auto">
          <a:xfrm>
            <a:off x="4857750" y="5929313"/>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2</a:t>
            </a:r>
            <a:endParaRPr lang="zh-CN" altLang="en-US">
              <a:solidFill>
                <a:srgbClr val="FF0000"/>
              </a:solidFill>
              <a:latin typeface="Arial" pitchFamily="34" charset="0"/>
            </a:endParaRPr>
          </a:p>
        </p:txBody>
      </p:sp>
      <p:sp>
        <p:nvSpPr>
          <p:cNvPr id="22" name="矩形 21"/>
          <p:cNvSpPr>
            <a:spLocks noChangeArrowheads="1"/>
          </p:cNvSpPr>
          <p:nvPr/>
        </p:nvSpPr>
        <p:spPr bwMode="auto">
          <a:xfrm>
            <a:off x="1571625" y="2571750"/>
            <a:ext cx="1928813"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4" name="TextBox 23"/>
          <p:cNvSpPr txBox="1">
            <a:spLocks noChangeArrowheads="1"/>
          </p:cNvSpPr>
          <p:nvPr/>
        </p:nvSpPr>
        <p:spPr bwMode="auto">
          <a:xfrm>
            <a:off x="3786188" y="25003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solidFill>
                  <a:srgbClr val="0000CC"/>
                </a:solidFill>
                <a:latin typeface="Arial" pitchFamily="34" charset="0"/>
              </a:rPr>
              <a:t>变为</a:t>
            </a:r>
            <a:r>
              <a:rPr lang="en-US" altLang="zh-CN">
                <a:solidFill>
                  <a:srgbClr val="0000CC"/>
                </a:solidFill>
                <a:latin typeface="Arial" pitchFamily="34" charset="0"/>
              </a:rPr>
              <a:t>2</a:t>
            </a:r>
            <a:endParaRPr lang="zh-CN" altLang="en-US">
              <a:solidFill>
                <a:srgbClr val="0000CC"/>
              </a:solidFill>
              <a:latin typeface="Arial" pitchFamily="34" charset="0"/>
            </a:endParaRPr>
          </a:p>
        </p:txBody>
      </p:sp>
      <p:pic>
        <p:nvPicPr>
          <p:cNvPr id="1116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63" y="2643188"/>
            <a:ext cx="218916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9" name="图片 17"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blinds(horizontal)">
                                      <p:cBhvr>
                                        <p:cTn id="7" dur="5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par>
                          <p:cTn id="18" fill="hold" nodeType="afterGroup">
                            <p:stCondLst>
                              <p:cond delay="500"/>
                            </p:stCondLst>
                            <p:childTnLst>
                              <p:par>
                                <p:cTn id="19" presetID="12" presetClass="entr" presetSubtype="1"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Top)">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par>
                          <p:cTn id="27" fill="hold" nodeType="afterGroup">
                            <p:stCondLst>
                              <p:cond delay="500"/>
                            </p:stCondLst>
                            <p:childTnLst>
                              <p:par>
                                <p:cTn id="28" presetID="12" presetClass="entr" presetSubtype="1"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Top)">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slide(fromLeft)">
                                      <p:cBhvr>
                                        <p:cTn id="35" dur="500"/>
                                        <p:tgtEl>
                                          <p:spTgt spid="15"/>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lide(fromLeft)">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lide(fromLeft)">
                                      <p:cBhvr>
                                        <p:cTn id="49" dur="500"/>
                                        <p:tgtEl>
                                          <p:spTgt spid="20"/>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linds(horizontal)">
                                      <p:cBhvr>
                                        <p:cTn id="53" dur="500"/>
                                        <p:tgtEl>
                                          <p:spTgt spid="2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childTnLst>
                          </p:cTn>
                        </p:par>
                        <p:par>
                          <p:cTn id="59" fill="hold" nodeType="afterGroup">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linds(horizontal)">
                                      <p:cBhvr>
                                        <p:cTn id="62" dur="500"/>
                                        <p:tgtEl>
                                          <p:spTgt spid="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11619"/>
                                        </p:tgtEl>
                                        <p:attrNameLst>
                                          <p:attrName>style.visibility</p:attrName>
                                        </p:attrNameLst>
                                      </p:cBhvr>
                                      <p:to>
                                        <p:strVal val="visible"/>
                                      </p:to>
                                    </p:set>
                                    <p:animEffect transition="in" filter="blinds(horizontal)">
                                      <p:cBhvr>
                                        <p:cTn id="6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P spid="20" grpId="0" animBg="1"/>
      <p:bldP spid="21" grpId="0"/>
      <p:bldP spid="22" grpId="0" animBg="1"/>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7.4</a:t>
            </a:r>
            <a:r>
              <a:rPr lang="zh-CN" altLang="zh-CN">
                <a:solidFill>
                  <a:srgbClr val="800000"/>
                </a:solidFill>
                <a:effectLst>
                  <a:outerShdw blurRad="38100" dist="38100" dir="2700000" algn="tl">
                    <a:srgbClr val="000000"/>
                  </a:outerShdw>
                </a:effectLst>
                <a:latin typeface="Arial" charset="0"/>
                <a:ea typeface="黑体" pitchFamily="2" charset="-122"/>
              </a:rPr>
              <a:t>对被调用函数的声明和函数原型</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50179" name="Rectangle 3"/>
          <p:cNvSpPr>
            <a:spLocks noGrp="1" noChangeArrowheads="1"/>
          </p:cNvSpPr>
          <p:nvPr>
            <p:ph type="body" idx="1"/>
          </p:nvPr>
        </p:nvSpPr>
        <p:spPr>
          <a:xfrm>
            <a:off x="428625" y="1571625"/>
            <a:ext cx="8001000" cy="4786313"/>
          </a:xfrm>
        </p:spPr>
        <p:txBody>
          <a:bodyPr/>
          <a:lstStyle/>
          <a:p>
            <a:r>
              <a:rPr lang="zh-CN" altLang="zh-CN"/>
              <a:t>在一个函数中调用另一个函数需要具备如下条件：</a:t>
            </a:r>
            <a:endParaRPr lang="en-US" altLang="zh-CN"/>
          </a:p>
          <a:p>
            <a:pPr lvl="1">
              <a:buFont typeface="Wingdings" pitchFamily="2" charset="2"/>
              <a:buNone/>
            </a:pPr>
            <a:r>
              <a:rPr lang="en-US" altLang="zh-CN"/>
              <a:t>(1) </a:t>
            </a:r>
            <a:r>
              <a:rPr lang="zh-CN" altLang="zh-CN"/>
              <a:t>被调用函数必须是已经定义的函数（是库函数或用户自己定义的函数）</a:t>
            </a:r>
            <a:endParaRPr lang="en-US" altLang="zh-CN"/>
          </a:p>
          <a:p>
            <a:pPr lvl="1">
              <a:buFont typeface="Wingdings" pitchFamily="2" charset="2"/>
              <a:buNone/>
            </a:pPr>
            <a:r>
              <a:rPr lang="en-US" altLang="zh-CN"/>
              <a:t>(2) </a:t>
            </a:r>
            <a:r>
              <a:rPr lang="zh-CN" altLang="zh-CN"/>
              <a:t>如果使用库函数，应该在本文件开头</a:t>
            </a:r>
            <a:r>
              <a:rPr lang="zh-CN" altLang="en-US"/>
              <a:t>加相应的</a:t>
            </a:r>
            <a:r>
              <a:rPr lang="en-US" altLang="zh-CN"/>
              <a:t>#include</a:t>
            </a:r>
            <a:r>
              <a:rPr lang="zh-CN" altLang="zh-CN"/>
              <a:t>指令</a:t>
            </a:r>
            <a:endParaRPr lang="en-US" altLang="zh-CN"/>
          </a:p>
          <a:p>
            <a:pPr lvl="1">
              <a:buFont typeface="Wingdings" pitchFamily="2" charset="2"/>
              <a:buNone/>
            </a:pPr>
            <a:r>
              <a:rPr lang="en-US" altLang="zh-CN"/>
              <a:t>(3) </a:t>
            </a:r>
            <a:r>
              <a:rPr lang="zh-CN" altLang="zh-CN"/>
              <a:t>如果使用自己定义的函数，而该函数的位置在调用它的函数后面，应该声明</a:t>
            </a:r>
          </a:p>
        </p:txBody>
      </p:sp>
      <p:pic>
        <p:nvPicPr>
          <p:cNvPr id="5018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7" dur="500"/>
                                        <p:tgtEl>
                                          <p:spTgt spid="50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2" dur="500"/>
                                        <p:tgtEl>
                                          <p:spTgt spid="50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17"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7.4</a:t>
            </a:r>
            <a:r>
              <a:rPr lang="zh-CN" altLang="zh-CN">
                <a:solidFill>
                  <a:srgbClr val="800000"/>
                </a:solidFill>
                <a:effectLst>
                  <a:outerShdw blurRad="38100" dist="38100" dir="2700000" algn="tl">
                    <a:srgbClr val="000000"/>
                  </a:outerShdw>
                </a:effectLst>
                <a:latin typeface="Arial" charset="0"/>
                <a:ea typeface="黑体" pitchFamily="2" charset="-122"/>
              </a:rPr>
              <a:t>对被调用函数的声明和函数原型</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51203" name="Rectangle 3"/>
          <p:cNvSpPr>
            <a:spLocks noGrp="1" noChangeArrowheads="1"/>
          </p:cNvSpPr>
          <p:nvPr>
            <p:ph type="body" idx="1"/>
          </p:nvPr>
        </p:nvSpPr>
        <p:spPr>
          <a:xfrm>
            <a:off x="428625" y="1571625"/>
            <a:ext cx="8001000" cy="4786313"/>
          </a:xfrm>
        </p:spPr>
        <p:txBody>
          <a:bodyPr/>
          <a:lstStyle/>
          <a:p>
            <a:pPr>
              <a:buFont typeface="Wingdings" pitchFamily="2" charset="2"/>
              <a:buNone/>
            </a:pPr>
            <a:r>
              <a:rPr lang="en-US" altLang="zh-CN"/>
              <a:t>   </a:t>
            </a:r>
            <a:r>
              <a:rPr lang="zh-CN" altLang="zh-CN"/>
              <a:t>例</a:t>
            </a:r>
            <a:r>
              <a:rPr lang="en-US" altLang="zh-CN"/>
              <a:t>7.4 </a:t>
            </a:r>
            <a:r>
              <a:rPr lang="zh-CN" altLang="zh-CN"/>
              <a:t>输入两个实数，用一个函数求出它们之和。</a:t>
            </a:r>
            <a:endParaRPr lang="en-US" altLang="zh-CN"/>
          </a:p>
          <a:p>
            <a:r>
              <a:rPr lang="zh-CN" altLang="zh-CN"/>
              <a:t>解题思路：用</a:t>
            </a:r>
            <a:r>
              <a:rPr lang="en-US" altLang="zh-CN"/>
              <a:t>add</a:t>
            </a:r>
            <a:r>
              <a:rPr lang="zh-CN" altLang="zh-CN"/>
              <a:t>函数实现。首先要定义</a:t>
            </a:r>
            <a:r>
              <a:rPr lang="en-US" altLang="zh-CN"/>
              <a:t>add</a:t>
            </a:r>
            <a:r>
              <a:rPr lang="zh-CN" altLang="zh-CN"/>
              <a:t>函数，它为</a:t>
            </a:r>
            <a:r>
              <a:rPr lang="en-US" altLang="zh-CN"/>
              <a:t>float</a:t>
            </a:r>
            <a:r>
              <a:rPr lang="zh-CN" altLang="zh-CN"/>
              <a:t>型，它应有两个参数，也应为</a:t>
            </a:r>
            <a:r>
              <a:rPr lang="en-US" altLang="zh-CN"/>
              <a:t>float</a:t>
            </a:r>
            <a:r>
              <a:rPr lang="zh-CN" altLang="zh-CN"/>
              <a:t>型。特别要注意的是：要对</a:t>
            </a:r>
            <a:r>
              <a:rPr lang="en-US" altLang="zh-CN"/>
              <a:t>add</a:t>
            </a:r>
            <a:r>
              <a:rPr lang="zh-CN" altLang="zh-CN"/>
              <a:t>函数进行声明。</a:t>
            </a:r>
          </a:p>
        </p:txBody>
      </p:sp>
      <p:pic>
        <p:nvPicPr>
          <p:cNvPr id="5120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7"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7.4</a:t>
            </a:r>
            <a:r>
              <a:rPr lang="zh-CN" altLang="zh-CN">
                <a:solidFill>
                  <a:srgbClr val="800000"/>
                </a:solidFill>
                <a:effectLst>
                  <a:outerShdw blurRad="38100" dist="38100" dir="2700000" algn="tl">
                    <a:srgbClr val="000000"/>
                  </a:outerShdw>
                </a:effectLst>
                <a:latin typeface="Arial" charset="0"/>
                <a:ea typeface="黑体" pitchFamily="2" charset="-122"/>
              </a:rPr>
              <a:t>对被调用函数的声明和函数原型</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52227" name="Rectangle 3"/>
          <p:cNvSpPr>
            <a:spLocks noGrp="1" noChangeArrowheads="1"/>
          </p:cNvSpPr>
          <p:nvPr>
            <p:ph type="body" idx="1"/>
          </p:nvPr>
        </p:nvSpPr>
        <p:spPr>
          <a:xfrm>
            <a:off x="428625" y="1571625"/>
            <a:ext cx="8001000" cy="4786313"/>
          </a:xfrm>
        </p:spPr>
        <p:txBody>
          <a:bodyPr/>
          <a:lstStyle/>
          <a:p>
            <a:r>
              <a:rPr lang="zh-CN" altLang="zh-CN"/>
              <a:t>分别编写</a:t>
            </a:r>
            <a:r>
              <a:rPr lang="en-US" altLang="zh-CN"/>
              <a:t>add</a:t>
            </a:r>
            <a:r>
              <a:rPr lang="zh-CN" altLang="zh-CN"/>
              <a:t>函数和</a:t>
            </a:r>
            <a:r>
              <a:rPr lang="en-US" altLang="zh-CN"/>
              <a:t>main</a:t>
            </a:r>
            <a:r>
              <a:rPr lang="zh-CN" altLang="zh-CN"/>
              <a:t>函数，它们组成一个源程序文件</a:t>
            </a:r>
            <a:endParaRPr lang="en-US" altLang="zh-CN"/>
          </a:p>
          <a:p>
            <a:r>
              <a:rPr lang="en-US" altLang="zh-CN"/>
              <a:t>main</a:t>
            </a:r>
            <a:r>
              <a:rPr lang="zh-CN" altLang="zh-CN"/>
              <a:t>函数的位置在</a:t>
            </a:r>
            <a:r>
              <a:rPr lang="en-US" altLang="zh-CN"/>
              <a:t>add</a:t>
            </a:r>
            <a:r>
              <a:rPr lang="zh-CN" altLang="zh-CN"/>
              <a:t>函数之前</a:t>
            </a:r>
            <a:endParaRPr lang="en-US" altLang="zh-CN"/>
          </a:p>
          <a:p>
            <a:r>
              <a:rPr lang="zh-CN" altLang="zh-CN"/>
              <a:t>在</a:t>
            </a:r>
            <a:r>
              <a:rPr lang="en-US" altLang="zh-CN"/>
              <a:t>main</a:t>
            </a:r>
            <a:r>
              <a:rPr lang="zh-CN" altLang="zh-CN"/>
              <a:t>函数中对</a:t>
            </a:r>
            <a:r>
              <a:rPr lang="en-US" altLang="zh-CN"/>
              <a:t>add</a:t>
            </a:r>
            <a:r>
              <a:rPr lang="zh-CN" altLang="zh-CN"/>
              <a:t>函数进行声明</a:t>
            </a:r>
          </a:p>
        </p:txBody>
      </p:sp>
      <p:pic>
        <p:nvPicPr>
          <p:cNvPr id="5222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a:t>
            </a:r>
            <a:r>
              <a:rPr lang="zh-CN" altLang="zh-CN">
                <a:solidFill>
                  <a:srgbClr val="800000"/>
                </a:solidFill>
                <a:effectLst>
                  <a:outerShdw blurRad="38100" dist="38100" dir="2700000" algn="tl">
                    <a:srgbClr val="000000"/>
                  </a:outerShdw>
                </a:effectLst>
                <a:latin typeface="Arial" charset="0"/>
                <a:ea typeface="黑体" pitchFamily="2" charset="-122"/>
              </a:rPr>
              <a:t>为什么要用函数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9219" name="Rectangle 3"/>
          <p:cNvSpPr>
            <a:spLocks noGrp="1" noChangeArrowheads="1"/>
          </p:cNvSpPr>
          <p:nvPr>
            <p:ph type="body" idx="1"/>
          </p:nvPr>
        </p:nvSpPr>
        <p:spPr>
          <a:xfrm>
            <a:off x="428625" y="1643063"/>
            <a:ext cx="8215313" cy="4286250"/>
          </a:xfrm>
        </p:spPr>
        <p:txBody>
          <a:bodyPr/>
          <a:lstStyle/>
          <a:p>
            <a:pPr eaLnBrk="1" hangingPunct="1">
              <a:spcBef>
                <a:spcPct val="50000"/>
              </a:spcBef>
            </a:pPr>
            <a:r>
              <a:rPr lang="zh-CN" altLang="zh-CN" sz="2800"/>
              <a:t>在设计一个较大的程序时，往往把它分为若干个程序模块，每一个模块包括一个或多个函数，每个函数实现一个特定的功能</a:t>
            </a:r>
            <a:endParaRPr lang="en-US" altLang="zh-CN" sz="2800"/>
          </a:p>
          <a:p>
            <a:pPr eaLnBrk="1" hangingPunct="1">
              <a:spcBef>
                <a:spcPct val="50000"/>
              </a:spcBef>
            </a:pPr>
            <a:r>
              <a:rPr lang="zh-CN" altLang="zh-CN" sz="2800"/>
              <a:t>Ｃ程序可由一个主函数和若干个其他函数构成</a:t>
            </a:r>
            <a:endParaRPr lang="en-US" altLang="zh-CN" sz="2800"/>
          </a:p>
          <a:p>
            <a:pPr eaLnBrk="1" hangingPunct="1">
              <a:spcBef>
                <a:spcPct val="50000"/>
              </a:spcBef>
            </a:pPr>
            <a:r>
              <a:rPr lang="zh-CN" altLang="zh-CN" sz="2800"/>
              <a:t>主函数调用其他函数，其他函数也可以互相调用</a:t>
            </a:r>
            <a:endParaRPr lang="en-US" altLang="zh-CN" sz="2800"/>
          </a:p>
          <a:p>
            <a:pPr eaLnBrk="1" hangingPunct="1">
              <a:spcBef>
                <a:spcPct val="50000"/>
              </a:spcBef>
            </a:pPr>
            <a:r>
              <a:rPr lang="zh-CN" altLang="zh-CN" sz="2800"/>
              <a:t>同一个函数可以被一个或多个函数调用任意多次</a:t>
            </a:r>
            <a:endParaRPr lang="en-US" altLang="zh-CN" sz="2800"/>
          </a:p>
        </p:txBody>
      </p:sp>
      <p:pic>
        <p:nvPicPr>
          <p:cNvPr id="717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2" dur="500"/>
                                        <p:tgtEl>
                                          <p:spTgt spid="9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3250" name="Rectangle 3"/>
          <p:cNvSpPr>
            <a:spLocks noGrp="1" noChangeArrowheads="1"/>
          </p:cNvSpPr>
          <p:nvPr>
            <p:ph type="body" idx="1"/>
          </p:nvPr>
        </p:nvSpPr>
        <p:spPr>
          <a:xfrm>
            <a:off x="357188" y="285750"/>
            <a:ext cx="7358062" cy="5286375"/>
          </a:xfrm>
          <a:solidFill>
            <a:srgbClr val="CCECFF"/>
          </a:solidFill>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float add(float x, float y);       </a:t>
            </a:r>
            <a:endParaRPr lang="zh-CN" altLang="zh-CN" sz="2800"/>
          </a:p>
          <a:p>
            <a:pPr>
              <a:lnSpc>
                <a:spcPct val="100000"/>
              </a:lnSpc>
              <a:buFont typeface="Wingdings" pitchFamily="2" charset="2"/>
              <a:buNone/>
            </a:pPr>
            <a:r>
              <a:rPr lang="en-US" altLang="zh-CN" sz="2800"/>
              <a:t>   float a,b,c;</a:t>
            </a:r>
            <a:endParaRPr lang="zh-CN" altLang="zh-CN" sz="2800"/>
          </a:p>
          <a:p>
            <a:pPr>
              <a:lnSpc>
                <a:spcPct val="100000"/>
              </a:lnSpc>
              <a:buFont typeface="Wingdings" pitchFamily="2" charset="2"/>
              <a:buNone/>
            </a:pPr>
            <a:r>
              <a:rPr lang="en-US" altLang="zh-CN" sz="2800"/>
              <a:t>   printf("Please enter a and b:");   </a:t>
            </a:r>
            <a:endParaRPr lang="zh-CN" altLang="zh-CN" sz="2800"/>
          </a:p>
          <a:p>
            <a:pPr>
              <a:lnSpc>
                <a:spcPct val="100000"/>
              </a:lnSpc>
              <a:buFont typeface="Wingdings" pitchFamily="2" charset="2"/>
              <a:buNone/>
            </a:pPr>
            <a:r>
              <a:rPr lang="en-US" altLang="zh-CN" sz="2800"/>
              <a:t>   scanf("%f,%f",&amp;a,&amp;b);              </a:t>
            </a:r>
            <a:endParaRPr lang="zh-CN" altLang="zh-CN" sz="2800"/>
          </a:p>
          <a:p>
            <a:pPr>
              <a:lnSpc>
                <a:spcPct val="100000"/>
              </a:lnSpc>
              <a:buFont typeface="Wingdings" pitchFamily="2" charset="2"/>
              <a:buNone/>
            </a:pPr>
            <a:r>
              <a:rPr lang="en-US" altLang="zh-CN" sz="2800"/>
              <a:t>   c=add(a,b);                       </a:t>
            </a:r>
            <a:endParaRPr lang="zh-CN" altLang="zh-CN" sz="2800"/>
          </a:p>
          <a:p>
            <a:pPr>
              <a:lnSpc>
                <a:spcPct val="100000"/>
              </a:lnSpc>
              <a:buFont typeface="Wingdings" pitchFamily="2" charset="2"/>
              <a:buNone/>
            </a:pPr>
            <a:r>
              <a:rPr lang="en-US" altLang="zh-CN" sz="2800"/>
              <a:t>   printf("sum is %f\n",c);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3214688" y="4572000"/>
            <a:ext cx="5286375" cy="2286000"/>
          </a:xfrm>
          <a:prstGeom prst="rect">
            <a:avLst/>
          </a:prstGeom>
          <a:solidFill>
            <a:srgbClr val="FFFFCC"/>
          </a:solidFill>
          <a:ln w="9525">
            <a:noFill/>
            <a:miter lim="800000"/>
            <a:headEnd/>
            <a:tailEnd/>
          </a:ln>
        </p:spPr>
        <p:txBody>
          <a:bodyPr/>
          <a:lstStyle/>
          <a:p>
            <a:pPr>
              <a:defRPr/>
            </a:pPr>
            <a:r>
              <a:rPr lang="en-US" altLang="zh-CN" sz="2800" b="1">
                <a:latin typeface="+mn-lt"/>
                <a:ea typeface="+mn-ea"/>
              </a:rPr>
              <a:t>float add(float </a:t>
            </a:r>
            <a:r>
              <a:rPr lang="en-US" altLang="zh-CN" sz="2800" b="1" err="1">
                <a:latin typeface="+mn-lt"/>
                <a:ea typeface="+mn-ea"/>
              </a:rPr>
              <a:t>x,float</a:t>
            </a:r>
            <a:r>
              <a:rPr lang="en-US" altLang="zh-CN" sz="2800" b="1">
                <a:latin typeface="+mn-lt"/>
                <a:ea typeface="+mn-ea"/>
              </a:rPr>
              <a:t> y)</a:t>
            </a:r>
            <a:endParaRPr lang="zh-CN" altLang="zh-CN" sz="2800" b="1">
              <a:latin typeface="+mn-lt"/>
              <a:ea typeface="+mn-ea"/>
            </a:endParaRPr>
          </a:p>
          <a:p>
            <a:pPr>
              <a:defRPr/>
            </a:pPr>
            <a:r>
              <a:rPr lang="en-US" altLang="zh-CN" sz="2800" b="1">
                <a:latin typeface="+mn-lt"/>
                <a:ea typeface="+mn-ea"/>
              </a:rPr>
              <a:t>{ float z;                          </a:t>
            </a:r>
            <a:endParaRPr lang="zh-CN" altLang="zh-CN" sz="2800" b="1">
              <a:latin typeface="+mn-lt"/>
              <a:ea typeface="+mn-ea"/>
            </a:endParaRPr>
          </a:p>
          <a:p>
            <a:pPr>
              <a:defRPr/>
            </a:pPr>
            <a:r>
              <a:rPr lang="en-US" altLang="zh-CN" sz="2800" b="1">
                <a:latin typeface="+mn-lt"/>
                <a:ea typeface="+mn-ea"/>
              </a:rPr>
              <a:t>   z=</a:t>
            </a:r>
            <a:r>
              <a:rPr lang="en-US" altLang="zh-CN" sz="2800" b="1" err="1">
                <a:latin typeface="+mn-lt"/>
                <a:ea typeface="+mn-ea"/>
              </a:rPr>
              <a:t>x+y</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   return(z);                       </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p:txBody>
      </p:sp>
      <p:sp>
        <p:nvSpPr>
          <p:cNvPr id="6" name="圆角矩形标注 5"/>
          <p:cNvSpPr>
            <a:spLocks noChangeArrowheads="1"/>
          </p:cNvSpPr>
          <p:nvPr/>
        </p:nvSpPr>
        <p:spPr bwMode="auto">
          <a:xfrm>
            <a:off x="142875" y="5500688"/>
            <a:ext cx="3421063" cy="1143000"/>
          </a:xfrm>
          <a:prstGeom prst="wedgeRoundRectCallout">
            <a:avLst>
              <a:gd name="adj1" fmla="val 40255"/>
              <a:gd name="adj2" fmla="val -97361"/>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求两个实数之和，函数值也是实型</a:t>
            </a:r>
            <a:endParaRPr lang="zh-CN" altLang="en-US" sz="2800">
              <a:solidFill>
                <a:srgbClr val="0000CC"/>
              </a:solidFill>
              <a:latin typeface="Arial" pitchFamily="34" charset="0"/>
            </a:endParaRPr>
          </a:p>
        </p:txBody>
      </p:sp>
      <p:sp>
        <p:nvSpPr>
          <p:cNvPr id="7" name="圆角矩形标注 6"/>
          <p:cNvSpPr>
            <a:spLocks noChangeArrowheads="1"/>
          </p:cNvSpPr>
          <p:nvPr/>
        </p:nvSpPr>
        <p:spPr bwMode="auto">
          <a:xfrm>
            <a:off x="5715000" y="500063"/>
            <a:ext cx="2857500" cy="714375"/>
          </a:xfrm>
          <a:prstGeom prst="wedgeRoundRectCallout">
            <a:avLst>
              <a:gd name="adj1" fmla="val -40634"/>
              <a:gd name="adj2" fmla="val 95472"/>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对</a:t>
            </a:r>
            <a:r>
              <a:rPr lang="en-US" altLang="zh-CN" sz="2800">
                <a:solidFill>
                  <a:srgbClr val="0000CC"/>
                </a:solidFill>
                <a:latin typeface="Arial" pitchFamily="34" charset="0"/>
              </a:rPr>
              <a:t>add</a:t>
            </a:r>
            <a:r>
              <a:rPr lang="zh-CN" altLang="zh-CN" sz="2800">
                <a:solidFill>
                  <a:srgbClr val="0000CC"/>
                </a:solidFill>
                <a:latin typeface="Arial" pitchFamily="34" charset="0"/>
              </a:rPr>
              <a:t>函数声明</a:t>
            </a:r>
            <a:endParaRPr lang="zh-CN" altLang="en-US" sz="2800">
              <a:solidFill>
                <a:srgbClr val="0000CC"/>
              </a:solidFill>
              <a:latin typeface="Arial" pitchFamily="34" charset="0"/>
            </a:endParaRPr>
          </a:p>
        </p:txBody>
      </p:sp>
      <p:cxnSp>
        <p:nvCxnSpPr>
          <p:cNvPr id="8" name="直接连接符 7"/>
          <p:cNvCxnSpPr>
            <a:cxnSpLocks noChangeShapeType="1"/>
          </p:cNvCxnSpPr>
          <p:nvPr/>
        </p:nvCxnSpPr>
        <p:spPr bwMode="auto">
          <a:xfrm>
            <a:off x="714375" y="1785938"/>
            <a:ext cx="52149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53255"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4274" name="Rectangle 3"/>
          <p:cNvSpPr>
            <a:spLocks noGrp="1" noChangeArrowheads="1"/>
          </p:cNvSpPr>
          <p:nvPr>
            <p:ph type="body" idx="1"/>
          </p:nvPr>
        </p:nvSpPr>
        <p:spPr>
          <a:xfrm>
            <a:off x="357188" y="285750"/>
            <a:ext cx="7358062" cy="5286375"/>
          </a:xfrm>
          <a:solidFill>
            <a:srgbClr val="CCECFF"/>
          </a:solidFill>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float add(float x, float y);       </a:t>
            </a:r>
            <a:endParaRPr lang="zh-CN" altLang="zh-CN" sz="2800"/>
          </a:p>
          <a:p>
            <a:pPr>
              <a:lnSpc>
                <a:spcPct val="100000"/>
              </a:lnSpc>
              <a:buFont typeface="Wingdings" pitchFamily="2" charset="2"/>
              <a:buNone/>
            </a:pPr>
            <a:r>
              <a:rPr lang="en-US" altLang="zh-CN" sz="2800"/>
              <a:t>   float a,b,c;</a:t>
            </a:r>
            <a:endParaRPr lang="zh-CN" altLang="zh-CN" sz="2800"/>
          </a:p>
          <a:p>
            <a:pPr>
              <a:lnSpc>
                <a:spcPct val="100000"/>
              </a:lnSpc>
              <a:buFont typeface="Wingdings" pitchFamily="2" charset="2"/>
              <a:buNone/>
            </a:pPr>
            <a:r>
              <a:rPr lang="en-US" altLang="zh-CN" sz="2800"/>
              <a:t>   printf("Please enter a and b:");   </a:t>
            </a:r>
            <a:endParaRPr lang="zh-CN" altLang="zh-CN" sz="2800"/>
          </a:p>
          <a:p>
            <a:pPr>
              <a:lnSpc>
                <a:spcPct val="100000"/>
              </a:lnSpc>
              <a:buFont typeface="Wingdings" pitchFamily="2" charset="2"/>
              <a:buNone/>
            </a:pPr>
            <a:r>
              <a:rPr lang="en-US" altLang="zh-CN" sz="2800"/>
              <a:t>   scanf("%f,%f",&amp;a,&amp;b);              </a:t>
            </a:r>
            <a:endParaRPr lang="zh-CN" altLang="zh-CN" sz="2800"/>
          </a:p>
          <a:p>
            <a:pPr>
              <a:lnSpc>
                <a:spcPct val="100000"/>
              </a:lnSpc>
              <a:buFont typeface="Wingdings" pitchFamily="2" charset="2"/>
              <a:buNone/>
            </a:pPr>
            <a:r>
              <a:rPr lang="en-US" altLang="zh-CN" sz="2800"/>
              <a:t>   c=add(a,b);                       </a:t>
            </a:r>
            <a:endParaRPr lang="zh-CN" altLang="zh-CN" sz="2800"/>
          </a:p>
          <a:p>
            <a:pPr>
              <a:lnSpc>
                <a:spcPct val="100000"/>
              </a:lnSpc>
              <a:buFont typeface="Wingdings" pitchFamily="2" charset="2"/>
              <a:buNone/>
            </a:pPr>
            <a:r>
              <a:rPr lang="en-US" altLang="zh-CN" sz="2800"/>
              <a:t>   printf("sum is %f\n",c);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3214688" y="4572000"/>
            <a:ext cx="5286375" cy="2286000"/>
          </a:xfrm>
          <a:prstGeom prst="rect">
            <a:avLst/>
          </a:prstGeom>
          <a:solidFill>
            <a:srgbClr val="FFFFCC"/>
          </a:solidFill>
          <a:ln w="9525">
            <a:noFill/>
            <a:miter lim="800000"/>
            <a:headEnd/>
            <a:tailEnd/>
          </a:ln>
        </p:spPr>
        <p:txBody>
          <a:bodyPr/>
          <a:lstStyle/>
          <a:p>
            <a:pPr>
              <a:defRPr/>
            </a:pPr>
            <a:r>
              <a:rPr lang="en-US" altLang="zh-CN" sz="2800" b="1">
                <a:latin typeface="+mn-lt"/>
                <a:ea typeface="+mn-ea"/>
              </a:rPr>
              <a:t>float add(float </a:t>
            </a:r>
            <a:r>
              <a:rPr lang="en-US" altLang="zh-CN" sz="2800" b="1" err="1">
                <a:latin typeface="+mn-lt"/>
                <a:ea typeface="+mn-ea"/>
              </a:rPr>
              <a:t>x,float</a:t>
            </a:r>
            <a:r>
              <a:rPr lang="en-US" altLang="zh-CN" sz="2800" b="1">
                <a:latin typeface="+mn-lt"/>
                <a:ea typeface="+mn-ea"/>
              </a:rPr>
              <a:t> y)</a:t>
            </a:r>
            <a:endParaRPr lang="zh-CN" altLang="zh-CN" sz="2800" b="1">
              <a:latin typeface="+mn-lt"/>
              <a:ea typeface="+mn-ea"/>
            </a:endParaRPr>
          </a:p>
          <a:p>
            <a:pPr>
              <a:defRPr/>
            </a:pPr>
            <a:r>
              <a:rPr lang="en-US" altLang="zh-CN" sz="2800" b="1">
                <a:latin typeface="+mn-lt"/>
                <a:ea typeface="+mn-ea"/>
              </a:rPr>
              <a:t>{ float z;                          </a:t>
            </a:r>
            <a:endParaRPr lang="zh-CN" altLang="zh-CN" sz="2800" b="1">
              <a:latin typeface="+mn-lt"/>
              <a:ea typeface="+mn-ea"/>
            </a:endParaRPr>
          </a:p>
          <a:p>
            <a:pPr>
              <a:defRPr/>
            </a:pPr>
            <a:r>
              <a:rPr lang="en-US" altLang="zh-CN" sz="2800" b="1">
                <a:latin typeface="+mn-lt"/>
                <a:ea typeface="+mn-ea"/>
              </a:rPr>
              <a:t>   z=</a:t>
            </a:r>
            <a:r>
              <a:rPr lang="en-US" altLang="zh-CN" sz="2800" b="1" err="1">
                <a:latin typeface="+mn-lt"/>
                <a:ea typeface="+mn-ea"/>
              </a:rPr>
              <a:t>x+y</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   return(z);                       </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p:txBody>
      </p:sp>
      <p:sp>
        <p:nvSpPr>
          <p:cNvPr id="7" name="圆角矩形标注 6"/>
          <p:cNvSpPr>
            <a:spLocks noChangeArrowheads="1"/>
          </p:cNvSpPr>
          <p:nvPr/>
        </p:nvSpPr>
        <p:spPr bwMode="auto">
          <a:xfrm>
            <a:off x="5786438" y="357188"/>
            <a:ext cx="2857500" cy="714375"/>
          </a:xfrm>
          <a:prstGeom prst="wedgeRoundRectCallout">
            <a:avLst>
              <a:gd name="adj1" fmla="val -40634"/>
              <a:gd name="adj2" fmla="val 95472"/>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只差一个分号</a:t>
            </a:r>
          </a:p>
        </p:txBody>
      </p:sp>
      <p:cxnSp>
        <p:nvCxnSpPr>
          <p:cNvPr id="54277" name="直接连接符 7"/>
          <p:cNvCxnSpPr>
            <a:cxnSpLocks noChangeShapeType="1"/>
          </p:cNvCxnSpPr>
          <p:nvPr/>
        </p:nvCxnSpPr>
        <p:spPr bwMode="auto">
          <a:xfrm>
            <a:off x="714375" y="1785938"/>
            <a:ext cx="52149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9" name="矩形 8"/>
          <p:cNvSpPr>
            <a:spLocks noChangeArrowheads="1"/>
          </p:cNvSpPr>
          <p:nvPr/>
        </p:nvSpPr>
        <p:spPr bwMode="auto">
          <a:xfrm>
            <a:off x="3214688" y="4572000"/>
            <a:ext cx="5143500"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54279" name="图片 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357188" y="285750"/>
            <a:ext cx="7358062" cy="5286375"/>
          </a:xfrm>
          <a:solidFill>
            <a:srgbClr val="CCECFF"/>
          </a:solidFill>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float add(float x, float y);       </a:t>
            </a:r>
            <a:endParaRPr lang="zh-CN" altLang="zh-CN" sz="2800"/>
          </a:p>
          <a:p>
            <a:pPr>
              <a:lnSpc>
                <a:spcPct val="100000"/>
              </a:lnSpc>
              <a:buFont typeface="Wingdings" pitchFamily="2" charset="2"/>
              <a:buNone/>
            </a:pPr>
            <a:r>
              <a:rPr lang="en-US" altLang="zh-CN" sz="2800"/>
              <a:t>   float a,b,c;</a:t>
            </a:r>
            <a:endParaRPr lang="zh-CN" altLang="zh-CN" sz="2800"/>
          </a:p>
          <a:p>
            <a:pPr>
              <a:lnSpc>
                <a:spcPct val="100000"/>
              </a:lnSpc>
              <a:buFont typeface="Wingdings" pitchFamily="2" charset="2"/>
              <a:buNone/>
            </a:pPr>
            <a:r>
              <a:rPr lang="en-US" altLang="zh-CN" sz="2800"/>
              <a:t>   printf("Please enter a and b:");   </a:t>
            </a:r>
            <a:endParaRPr lang="zh-CN" altLang="zh-CN" sz="2800"/>
          </a:p>
          <a:p>
            <a:pPr>
              <a:lnSpc>
                <a:spcPct val="100000"/>
              </a:lnSpc>
              <a:buFont typeface="Wingdings" pitchFamily="2" charset="2"/>
              <a:buNone/>
            </a:pPr>
            <a:r>
              <a:rPr lang="en-US" altLang="zh-CN" sz="2800"/>
              <a:t>   scanf("%f,%f",&amp;a,&amp;b);              </a:t>
            </a:r>
            <a:endParaRPr lang="zh-CN" altLang="zh-CN" sz="2800"/>
          </a:p>
          <a:p>
            <a:pPr>
              <a:lnSpc>
                <a:spcPct val="100000"/>
              </a:lnSpc>
              <a:buFont typeface="Wingdings" pitchFamily="2" charset="2"/>
              <a:buNone/>
            </a:pPr>
            <a:r>
              <a:rPr lang="en-US" altLang="zh-CN" sz="2800"/>
              <a:t>   c=add(a,b);                       </a:t>
            </a:r>
            <a:endParaRPr lang="zh-CN" altLang="zh-CN" sz="2800"/>
          </a:p>
          <a:p>
            <a:pPr>
              <a:lnSpc>
                <a:spcPct val="100000"/>
              </a:lnSpc>
              <a:buFont typeface="Wingdings" pitchFamily="2" charset="2"/>
              <a:buNone/>
            </a:pPr>
            <a:r>
              <a:rPr lang="en-US" altLang="zh-CN" sz="2800"/>
              <a:t>   printf("sum is %f\n",c);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3214688" y="4572000"/>
            <a:ext cx="5286375" cy="2286000"/>
          </a:xfrm>
          <a:prstGeom prst="rect">
            <a:avLst/>
          </a:prstGeom>
          <a:solidFill>
            <a:srgbClr val="FFFFCC"/>
          </a:solidFill>
          <a:ln w="9525">
            <a:noFill/>
            <a:miter lim="800000"/>
            <a:headEnd/>
            <a:tailEnd/>
          </a:ln>
        </p:spPr>
        <p:txBody>
          <a:bodyPr/>
          <a:lstStyle/>
          <a:p>
            <a:pPr>
              <a:defRPr/>
            </a:pPr>
            <a:r>
              <a:rPr lang="en-US" altLang="zh-CN" sz="2800" b="1">
                <a:latin typeface="+mn-lt"/>
                <a:ea typeface="+mn-ea"/>
              </a:rPr>
              <a:t>float add(float </a:t>
            </a:r>
            <a:r>
              <a:rPr lang="en-US" altLang="zh-CN" sz="2800" b="1" err="1">
                <a:latin typeface="+mn-lt"/>
                <a:ea typeface="+mn-ea"/>
              </a:rPr>
              <a:t>x,float</a:t>
            </a:r>
            <a:r>
              <a:rPr lang="en-US" altLang="zh-CN" sz="2800" b="1">
                <a:latin typeface="+mn-lt"/>
                <a:ea typeface="+mn-ea"/>
              </a:rPr>
              <a:t> y)</a:t>
            </a:r>
            <a:endParaRPr lang="zh-CN" altLang="zh-CN" sz="2800" b="1">
              <a:latin typeface="+mn-lt"/>
              <a:ea typeface="+mn-ea"/>
            </a:endParaRPr>
          </a:p>
          <a:p>
            <a:pPr>
              <a:defRPr/>
            </a:pPr>
            <a:r>
              <a:rPr lang="en-US" altLang="zh-CN" sz="2800" b="1">
                <a:latin typeface="+mn-lt"/>
                <a:ea typeface="+mn-ea"/>
              </a:rPr>
              <a:t>{ float z;                          </a:t>
            </a:r>
            <a:endParaRPr lang="zh-CN" altLang="zh-CN" sz="2800" b="1">
              <a:latin typeface="+mn-lt"/>
              <a:ea typeface="+mn-ea"/>
            </a:endParaRPr>
          </a:p>
          <a:p>
            <a:pPr>
              <a:defRPr/>
            </a:pPr>
            <a:r>
              <a:rPr lang="en-US" altLang="zh-CN" sz="2800" b="1">
                <a:latin typeface="+mn-lt"/>
                <a:ea typeface="+mn-ea"/>
              </a:rPr>
              <a:t>   z=</a:t>
            </a:r>
            <a:r>
              <a:rPr lang="en-US" altLang="zh-CN" sz="2800" b="1" err="1">
                <a:latin typeface="+mn-lt"/>
                <a:ea typeface="+mn-ea"/>
              </a:rPr>
              <a:t>x+y</a:t>
            </a:r>
            <a:r>
              <a:rPr lang="en-US" altLang="zh-CN" sz="2800" b="1">
                <a:latin typeface="+mn-lt"/>
                <a:ea typeface="+mn-ea"/>
              </a:rPr>
              <a:t>;</a:t>
            </a:r>
            <a:endParaRPr lang="zh-CN" altLang="zh-CN" sz="2800" b="1">
              <a:latin typeface="+mn-lt"/>
              <a:ea typeface="+mn-ea"/>
            </a:endParaRPr>
          </a:p>
          <a:p>
            <a:pPr>
              <a:defRPr/>
            </a:pPr>
            <a:r>
              <a:rPr lang="en-US" altLang="zh-CN" sz="2800" b="1">
                <a:latin typeface="+mn-lt"/>
                <a:ea typeface="+mn-ea"/>
              </a:rPr>
              <a:t>   return(z);                       </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p:txBody>
      </p:sp>
      <p:sp>
        <p:nvSpPr>
          <p:cNvPr id="7" name="圆角矩形标注 6"/>
          <p:cNvSpPr>
            <a:spLocks noChangeArrowheads="1"/>
          </p:cNvSpPr>
          <p:nvPr/>
        </p:nvSpPr>
        <p:spPr bwMode="auto">
          <a:xfrm>
            <a:off x="500063" y="5715000"/>
            <a:ext cx="2571750" cy="714375"/>
          </a:xfrm>
          <a:prstGeom prst="wedgeRoundRectCallout">
            <a:avLst>
              <a:gd name="adj1" fmla="val 55801"/>
              <a:gd name="adj2" fmla="val -92144"/>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定义</a:t>
            </a:r>
            <a:r>
              <a:rPr lang="en-US" altLang="zh-CN" sz="2800">
                <a:solidFill>
                  <a:srgbClr val="0000CC"/>
                </a:solidFill>
                <a:latin typeface="Arial" pitchFamily="34" charset="0"/>
              </a:rPr>
              <a:t>add</a:t>
            </a:r>
            <a:r>
              <a:rPr lang="zh-CN" altLang="en-US" sz="2800">
                <a:solidFill>
                  <a:srgbClr val="0000CC"/>
                </a:solidFill>
                <a:latin typeface="Arial" pitchFamily="34" charset="0"/>
              </a:rPr>
              <a:t>函数</a:t>
            </a:r>
          </a:p>
        </p:txBody>
      </p:sp>
      <p:cxnSp>
        <p:nvCxnSpPr>
          <p:cNvPr id="8" name="直接连接符 7"/>
          <p:cNvCxnSpPr>
            <a:cxnSpLocks noChangeShapeType="1"/>
          </p:cNvCxnSpPr>
          <p:nvPr/>
        </p:nvCxnSpPr>
        <p:spPr bwMode="auto">
          <a:xfrm>
            <a:off x="714375" y="3786188"/>
            <a:ext cx="2500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1" name="圆角矩形标注 10"/>
          <p:cNvSpPr>
            <a:spLocks noChangeArrowheads="1"/>
          </p:cNvSpPr>
          <p:nvPr/>
        </p:nvSpPr>
        <p:spPr bwMode="auto">
          <a:xfrm>
            <a:off x="5572125" y="3214688"/>
            <a:ext cx="2571750" cy="714375"/>
          </a:xfrm>
          <a:prstGeom prst="wedgeRoundRectCallout">
            <a:avLst>
              <a:gd name="adj1" fmla="val -130255"/>
              <a:gd name="adj2" fmla="val 21829"/>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调用</a:t>
            </a:r>
            <a:r>
              <a:rPr lang="en-US" altLang="zh-CN" sz="2800">
                <a:solidFill>
                  <a:srgbClr val="0000CC"/>
                </a:solidFill>
                <a:latin typeface="Arial" pitchFamily="34" charset="0"/>
              </a:rPr>
              <a:t>add</a:t>
            </a:r>
            <a:r>
              <a:rPr lang="zh-CN" altLang="en-US" sz="2800">
                <a:solidFill>
                  <a:srgbClr val="0000CC"/>
                </a:solidFill>
                <a:latin typeface="Arial" pitchFamily="34" charset="0"/>
              </a:rPr>
              <a:t>函数</a:t>
            </a:r>
          </a:p>
        </p:txBody>
      </p:sp>
      <p:pic>
        <p:nvPicPr>
          <p:cNvPr id="1126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0"/>
            <a:ext cx="69469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图片 8"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12643"/>
                                        </p:tgtEl>
                                        <p:attrNameLst>
                                          <p:attrName>style.visibility</p:attrName>
                                        </p:attrNameLst>
                                      </p:cBhvr>
                                      <p:to>
                                        <p:strVal val="visible"/>
                                      </p:to>
                                    </p:set>
                                    <p:animEffect transition="in" filter="blinds(horizontal)">
                                      <p:cBhvr>
                                        <p:cTn id="21"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500063" y="1143000"/>
            <a:ext cx="8153400" cy="3500438"/>
          </a:xfrm>
        </p:spPr>
        <p:txBody>
          <a:bodyPr/>
          <a:lstStyle/>
          <a:p>
            <a:r>
              <a:rPr lang="zh-CN" altLang="zh-CN"/>
              <a:t>函数原型的一般形式有两种</a:t>
            </a:r>
            <a:r>
              <a:rPr lang="zh-CN" altLang="en-US"/>
              <a:t>：</a:t>
            </a:r>
            <a:endParaRPr lang="zh-CN" altLang="zh-CN"/>
          </a:p>
          <a:p>
            <a:pPr lvl="1">
              <a:buFont typeface="Wingdings" pitchFamily="2" charset="2"/>
              <a:buNone/>
            </a:pPr>
            <a:r>
              <a:rPr lang="zh-CN" altLang="en-US"/>
              <a:t>如  </a:t>
            </a:r>
            <a:r>
              <a:rPr lang="en-US" altLang="zh-CN"/>
              <a:t>float add(float x, float y);</a:t>
            </a:r>
          </a:p>
          <a:p>
            <a:pPr lvl="1">
              <a:buFont typeface="Wingdings" pitchFamily="2" charset="2"/>
              <a:buNone/>
            </a:pPr>
            <a:r>
              <a:rPr lang="en-US" altLang="zh-CN"/>
              <a:t>     float add(float, float);</a:t>
            </a:r>
          </a:p>
          <a:p>
            <a:r>
              <a:rPr lang="zh-CN" altLang="en-US"/>
              <a:t>原型说明可以放在文件的开头，这时所有函数都可以使用此函数</a:t>
            </a:r>
            <a:endParaRPr lang="zh-CN" altLang="zh-CN"/>
          </a:p>
        </p:txBody>
      </p:sp>
      <p:pic>
        <p:nvPicPr>
          <p:cNvPr id="5632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7" dur="500"/>
                                        <p:tgtEl>
                                          <p:spTgt spid="563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dirty="0">
                <a:solidFill>
                  <a:srgbClr val="FF0000"/>
                </a:solidFill>
              </a:rPr>
              <a:t>思考：</a:t>
            </a:r>
            <a:r>
              <a:rPr lang="zh-CN" altLang="en-US" dirty="0"/>
              <a:t>交换</a:t>
            </a:r>
          </a:p>
        </p:txBody>
      </p:sp>
      <p:sp>
        <p:nvSpPr>
          <p:cNvPr id="57347" name="内容占位符 2"/>
          <p:cNvSpPr>
            <a:spLocks noGrp="1"/>
          </p:cNvSpPr>
          <p:nvPr>
            <p:ph idx="1"/>
          </p:nvPr>
        </p:nvSpPr>
        <p:spPr/>
        <p:txBody>
          <a:bodyPr/>
          <a:lstStyle/>
          <a:p>
            <a:r>
              <a:rPr lang="zh-CN" altLang="en-US"/>
              <a:t>定义一个函数，实现</a:t>
            </a:r>
            <a:r>
              <a:rPr lang="en-US" altLang="zh-CN"/>
              <a:t>2</a:t>
            </a:r>
            <a:r>
              <a:rPr lang="zh-CN" altLang="en-US"/>
              <a:t>个整数值的交换。</a:t>
            </a:r>
            <a:endParaRPr lang="en-US" altLang="zh-CN"/>
          </a:p>
          <a:p>
            <a:pPr lvl="1"/>
            <a:r>
              <a:rPr lang="zh-CN" altLang="en-US"/>
              <a:t>思考：通过函数调用时的参数传递是否能完成两个数的交换？？？</a:t>
            </a: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7.5 </a:t>
            </a:r>
            <a:r>
              <a:rPr lang="zh-CN" altLang="zh-CN">
                <a:solidFill>
                  <a:srgbClr val="800000"/>
                </a:solidFill>
                <a:effectLst>
                  <a:outerShdw blurRad="38100" dist="38100" dir="2700000" algn="tl">
                    <a:srgbClr val="000000"/>
                  </a:outerShdw>
                </a:effectLst>
                <a:latin typeface="Arial" charset="0"/>
                <a:ea typeface="黑体" pitchFamily="2" charset="-122"/>
              </a:rPr>
              <a:t>函数的嵌套调用</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58371" name="Rectangle 3"/>
          <p:cNvSpPr>
            <a:spLocks noGrp="1" noChangeArrowheads="1"/>
          </p:cNvSpPr>
          <p:nvPr>
            <p:ph type="body" idx="1"/>
          </p:nvPr>
        </p:nvSpPr>
        <p:spPr>
          <a:xfrm>
            <a:off x="714375" y="1571625"/>
            <a:ext cx="7929563" cy="3714750"/>
          </a:xfrm>
        </p:spPr>
        <p:txBody>
          <a:bodyPr/>
          <a:lstStyle/>
          <a:p>
            <a:r>
              <a:rPr lang="zh-CN" altLang="zh-CN"/>
              <a:t>Ｃ语言的函数定义是互相平行、独立的</a:t>
            </a:r>
            <a:endParaRPr lang="en-US" altLang="zh-CN"/>
          </a:p>
          <a:p>
            <a:r>
              <a:rPr lang="zh-CN" altLang="en-US"/>
              <a:t>即</a:t>
            </a:r>
            <a:r>
              <a:rPr lang="zh-CN" altLang="zh-CN"/>
              <a:t>函数不能嵌套定义</a:t>
            </a:r>
            <a:endParaRPr lang="en-US" altLang="zh-CN"/>
          </a:p>
          <a:p>
            <a:endParaRPr lang="en-US" altLang="zh-CN"/>
          </a:p>
          <a:p>
            <a:r>
              <a:rPr lang="zh-CN" altLang="zh-CN"/>
              <a:t>但可以嵌套调用函数</a:t>
            </a:r>
            <a:endParaRPr lang="en-US" altLang="zh-CN"/>
          </a:p>
          <a:p>
            <a:r>
              <a:rPr lang="zh-CN" altLang="en-US"/>
              <a:t>即</a:t>
            </a:r>
            <a:r>
              <a:rPr lang="zh-CN" altLang="zh-CN"/>
              <a:t>调用一个函数的过程中，又</a:t>
            </a:r>
            <a:r>
              <a:rPr lang="zh-CN" altLang="en-US"/>
              <a:t>可以</a:t>
            </a:r>
            <a:r>
              <a:rPr lang="zh-CN" altLang="zh-CN"/>
              <a:t>调用另一个函数</a:t>
            </a:r>
          </a:p>
        </p:txBody>
      </p:sp>
      <p:pic>
        <p:nvPicPr>
          <p:cNvPr id="5837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7.5 </a:t>
            </a:r>
            <a:r>
              <a:rPr lang="zh-CN" altLang="zh-CN">
                <a:solidFill>
                  <a:srgbClr val="800000"/>
                </a:solidFill>
                <a:effectLst>
                  <a:outerShdw blurRad="38100" dist="38100" dir="2700000" algn="tl">
                    <a:srgbClr val="000000"/>
                  </a:outerShdw>
                </a:effectLst>
                <a:latin typeface="Arial" charset="0"/>
                <a:ea typeface="黑体" pitchFamily="2" charset="-122"/>
              </a:rPr>
              <a:t>函数的嵌套调用</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5" name="TextBox 4"/>
          <p:cNvSpPr txBox="1">
            <a:spLocks noChangeArrowheads="1"/>
          </p:cNvSpPr>
          <p:nvPr/>
        </p:nvSpPr>
        <p:spPr bwMode="auto">
          <a:xfrm>
            <a:off x="785813" y="1916113"/>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latin typeface="Arial" pitchFamily="34" charset="0"/>
              </a:rPr>
              <a:t>main</a:t>
            </a:r>
            <a:r>
              <a:rPr lang="zh-CN" altLang="en-US">
                <a:latin typeface="Arial" pitchFamily="34" charset="0"/>
              </a:rPr>
              <a:t>函数</a:t>
            </a:r>
          </a:p>
        </p:txBody>
      </p:sp>
      <p:cxnSp>
        <p:nvCxnSpPr>
          <p:cNvPr id="6" name="直接箭头连接符 55"/>
          <p:cNvCxnSpPr>
            <a:cxnSpLocks noChangeShapeType="1"/>
          </p:cNvCxnSpPr>
          <p:nvPr/>
        </p:nvCxnSpPr>
        <p:spPr bwMode="auto">
          <a:xfrm rot="5400000">
            <a:off x="1286669" y="2915444"/>
            <a:ext cx="714375"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857250" y="2616200"/>
            <a:ext cx="714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①</a:t>
            </a:r>
            <a:endParaRPr lang="zh-CN" altLang="en-US">
              <a:latin typeface="Arial" pitchFamily="34" charset="0"/>
            </a:endParaRPr>
          </a:p>
        </p:txBody>
      </p:sp>
      <p:sp>
        <p:nvSpPr>
          <p:cNvPr id="9" name="TextBox 8"/>
          <p:cNvSpPr txBox="1">
            <a:spLocks noChangeArrowheads="1"/>
          </p:cNvSpPr>
          <p:nvPr/>
        </p:nvSpPr>
        <p:spPr bwMode="auto">
          <a:xfrm>
            <a:off x="500063" y="3273425"/>
            <a:ext cx="2357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latin typeface="Arial" pitchFamily="34" charset="0"/>
              </a:rPr>
              <a:t>调用</a:t>
            </a:r>
            <a:r>
              <a:rPr lang="en-US" altLang="zh-CN">
                <a:latin typeface="Arial" pitchFamily="34" charset="0"/>
              </a:rPr>
              <a:t>a</a:t>
            </a:r>
            <a:r>
              <a:rPr lang="zh-CN" altLang="en-US">
                <a:latin typeface="Arial" pitchFamily="34" charset="0"/>
              </a:rPr>
              <a:t>函数</a:t>
            </a:r>
          </a:p>
        </p:txBody>
      </p:sp>
      <p:cxnSp>
        <p:nvCxnSpPr>
          <p:cNvPr id="10" name="直接箭头连接符 55"/>
          <p:cNvCxnSpPr>
            <a:cxnSpLocks noChangeShapeType="1"/>
          </p:cNvCxnSpPr>
          <p:nvPr/>
        </p:nvCxnSpPr>
        <p:spPr bwMode="auto">
          <a:xfrm rot="5400000">
            <a:off x="1286669" y="4285457"/>
            <a:ext cx="714375"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a:spLocks noChangeArrowheads="1"/>
          </p:cNvSpPr>
          <p:nvPr/>
        </p:nvSpPr>
        <p:spPr bwMode="auto">
          <a:xfrm>
            <a:off x="857250" y="3987800"/>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⑨</a:t>
            </a:r>
            <a:endParaRPr lang="zh-CN" altLang="en-US">
              <a:latin typeface="Arial" pitchFamily="34" charset="0"/>
            </a:endParaRPr>
          </a:p>
        </p:txBody>
      </p:sp>
      <p:sp>
        <p:nvSpPr>
          <p:cNvPr id="12" name="TextBox 11"/>
          <p:cNvSpPr txBox="1">
            <a:spLocks noChangeArrowheads="1"/>
          </p:cNvSpPr>
          <p:nvPr/>
        </p:nvSpPr>
        <p:spPr bwMode="auto">
          <a:xfrm>
            <a:off x="428625" y="4773613"/>
            <a:ext cx="2357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latin typeface="Arial" pitchFamily="34" charset="0"/>
              </a:rPr>
              <a:t>结束</a:t>
            </a:r>
          </a:p>
        </p:txBody>
      </p:sp>
      <p:sp>
        <p:nvSpPr>
          <p:cNvPr id="13" name="TextBox 12"/>
          <p:cNvSpPr txBox="1">
            <a:spLocks noChangeArrowheads="1"/>
          </p:cNvSpPr>
          <p:nvPr/>
        </p:nvSpPr>
        <p:spPr bwMode="auto">
          <a:xfrm>
            <a:off x="3571875" y="1916113"/>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latin typeface="Arial" pitchFamily="34" charset="0"/>
              </a:rPr>
              <a:t>a</a:t>
            </a:r>
            <a:r>
              <a:rPr lang="zh-CN" altLang="en-US">
                <a:latin typeface="Arial" pitchFamily="34" charset="0"/>
              </a:rPr>
              <a:t>函数</a:t>
            </a:r>
          </a:p>
        </p:txBody>
      </p:sp>
      <p:cxnSp>
        <p:nvCxnSpPr>
          <p:cNvPr id="14" name="直接箭头连接符 55"/>
          <p:cNvCxnSpPr>
            <a:cxnSpLocks noChangeShapeType="1"/>
          </p:cNvCxnSpPr>
          <p:nvPr/>
        </p:nvCxnSpPr>
        <p:spPr bwMode="auto">
          <a:xfrm rot="5400000">
            <a:off x="4072731" y="2915444"/>
            <a:ext cx="71437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4500563" y="263048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③</a:t>
            </a:r>
            <a:endParaRPr lang="zh-CN" altLang="en-US">
              <a:latin typeface="Arial" pitchFamily="34" charset="0"/>
            </a:endParaRPr>
          </a:p>
        </p:txBody>
      </p:sp>
      <p:sp>
        <p:nvSpPr>
          <p:cNvPr id="16" name="TextBox 15"/>
          <p:cNvSpPr txBox="1">
            <a:spLocks noChangeArrowheads="1"/>
          </p:cNvSpPr>
          <p:nvPr/>
        </p:nvSpPr>
        <p:spPr bwMode="auto">
          <a:xfrm>
            <a:off x="3286125" y="3273425"/>
            <a:ext cx="2357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latin typeface="Arial" pitchFamily="34" charset="0"/>
              </a:rPr>
              <a:t>调用</a:t>
            </a:r>
            <a:r>
              <a:rPr lang="en-US" altLang="zh-CN">
                <a:latin typeface="Arial" pitchFamily="34" charset="0"/>
              </a:rPr>
              <a:t>b</a:t>
            </a:r>
            <a:r>
              <a:rPr lang="zh-CN" altLang="en-US">
                <a:latin typeface="Arial" pitchFamily="34" charset="0"/>
              </a:rPr>
              <a:t>函数</a:t>
            </a:r>
          </a:p>
        </p:txBody>
      </p:sp>
      <p:cxnSp>
        <p:nvCxnSpPr>
          <p:cNvPr id="17" name="直接箭头连接符 55"/>
          <p:cNvCxnSpPr>
            <a:cxnSpLocks noChangeShapeType="1"/>
          </p:cNvCxnSpPr>
          <p:nvPr/>
        </p:nvCxnSpPr>
        <p:spPr bwMode="auto">
          <a:xfrm rot="5400000">
            <a:off x="4072731" y="4285457"/>
            <a:ext cx="71437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4500563" y="3916363"/>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⑦</a:t>
            </a:r>
            <a:endParaRPr lang="zh-CN" altLang="en-US">
              <a:latin typeface="Arial" pitchFamily="34" charset="0"/>
            </a:endParaRPr>
          </a:p>
        </p:txBody>
      </p:sp>
      <p:cxnSp>
        <p:nvCxnSpPr>
          <p:cNvPr id="19" name="直接箭头连接符 55"/>
          <p:cNvCxnSpPr>
            <a:cxnSpLocks noChangeShapeType="1"/>
          </p:cNvCxnSpPr>
          <p:nvPr/>
        </p:nvCxnSpPr>
        <p:spPr bwMode="auto">
          <a:xfrm flipV="1">
            <a:off x="2716213" y="2416175"/>
            <a:ext cx="1284287" cy="85725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2714625"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②</a:t>
            </a:r>
            <a:endParaRPr lang="zh-CN" altLang="en-US">
              <a:latin typeface="Arial" pitchFamily="34" charset="0"/>
            </a:endParaRPr>
          </a:p>
        </p:txBody>
      </p:sp>
      <p:cxnSp>
        <p:nvCxnSpPr>
          <p:cNvPr id="22" name="直接箭头连接符 55"/>
          <p:cNvCxnSpPr>
            <a:cxnSpLocks noChangeShapeType="1"/>
          </p:cNvCxnSpPr>
          <p:nvPr/>
        </p:nvCxnSpPr>
        <p:spPr bwMode="auto">
          <a:xfrm rot="10800000">
            <a:off x="2714625" y="3844925"/>
            <a:ext cx="1430338" cy="785813"/>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a:spLocks noChangeArrowheads="1"/>
          </p:cNvSpPr>
          <p:nvPr/>
        </p:nvSpPr>
        <p:spPr bwMode="auto">
          <a:xfrm>
            <a:off x="2714625" y="40592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⑧</a:t>
            </a:r>
            <a:endParaRPr lang="zh-CN" altLang="en-US">
              <a:latin typeface="Arial" pitchFamily="34" charset="0"/>
            </a:endParaRPr>
          </a:p>
        </p:txBody>
      </p:sp>
      <p:sp>
        <p:nvSpPr>
          <p:cNvPr id="25" name="TextBox 24"/>
          <p:cNvSpPr txBox="1">
            <a:spLocks noChangeArrowheads="1"/>
          </p:cNvSpPr>
          <p:nvPr/>
        </p:nvSpPr>
        <p:spPr bwMode="auto">
          <a:xfrm>
            <a:off x="6572250" y="1916113"/>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latin typeface="Arial" pitchFamily="34" charset="0"/>
              </a:rPr>
              <a:t>b</a:t>
            </a:r>
            <a:r>
              <a:rPr lang="zh-CN" altLang="en-US">
                <a:latin typeface="Arial" pitchFamily="34" charset="0"/>
              </a:rPr>
              <a:t>函数</a:t>
            </a:r>
          </a:p>
        </p:txBody>
      </p:sp>
      <p:cxnSp>
        <p:nvCxnSpPr>
          <p:cNvPr id="26" name="直接箭头连接符 55"/>
          <p:cNvCxnSpPr>
            <a:cxnSpLocks noChangeShapeType="1"/>
          </p:cNvCxnSpPr>
          <p:nvPr/>
        </p:nvCxnSpPr>
        <p:spPr bwMode="auto">
          <a:xfrm rot="5400000">
            <a:off x="6394450" y="3594100"/>
            <a:ext cx="2071688"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7" name="TextBox 26"/>
          <p:cNvSpPr txBox="1">
            <a:spLocks noChangeArrowheads="1"/>
          </p:cNvSpPr>
          <p:nvPr/>
        </p:nvSpPr>
        <p:spPr bwMode="auto">
          <a:xfrm>
            <a:off x="7500938" y="3130550"/>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⑤</a:t>
            </a:r>
            <a:endParaRPr lang="zh-CN" altLang="en-US">
              <a:latin typeface="Arial" pitchFamily="34" charset="0"/>
            </a:endParaRPr>
          </a:p>
        </p:txBody>
      </p:sp>
      <p:cxnSp>
        <p:nvCxnSpPr>
          <p:cNvPr id="28" name="直接箭头连接符 55"/>
          <p:cNvCxnSpPr>
            <a:cxnSpLocks noChangeShapeType="1"/>
          </p:cNvCxnSpPr>
          <p:nvPr/>
        </p:nvCxnSpPr>
        <p:spPr bwMode="auto">
          <a:xfrm flipV="1">
            <a:off x="5716588" y="2416175"/>
            <a:ext cx="1284287" cy="85725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5715000"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④</a:t>
            </a:r>
            <a:endParaRPr lang="zh-CN" altLang="en-US">
              <a:latin typeface="Arial" pitchFamily="34" charset="0"/>
            </a:endParaRPr>
          </a:p>
        </p:txBody>
      </p:sp>
      <p:cxnSp>
        <p:nvCxnSpPr>
          <p:cNvPr id="30" name="直接箭头连接符 55"/>
          <p:cNvCxnSpPr>
            <a:cxnSpLocks noChangeShapeType="1"/>
          </p:cNvCxnSpPr>
          <p:nvPr/>
        </p:nvCxnSpPr>
        <p:spPr bwMode="auto">
          <a:xfrm rot="10800000">
            <a:off x="5715000" y="3844925"/>
            <a:ext cx="1430338" cy="785813"/>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1" name="TextBox 30"/>
          <p:cNvSpPr txBox="1">
            <a:spLocks noChangeArrowheads="1"/>
          </p:cNvSpPr>
          <p:nvPr/>
        </p:nvSpPr>
        <p:spPr bwMode="auto">
          <a:xfrm>
            <a:off x="5715000" y="40592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⑥</a:t>
            </a:r>
            <a:endParaRPr lang="zh-CN" altLang="en-US">
              <a:latin typeface="Arial" pitchFamily="34" charset="0"/>
            </a:endParaRPr>
          </a:p>
        </p:txBody>
      </p:sp>
      <p:pic>
        <p:nvPicPr>
          <p:cNvPr id="59419" name="图片 31"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par>
                          <p:cTn id="13" fill="hold" nodeType="afterGroup">
                            <p:stCondLst>
                              <p:cond delay="500"/>
                            </p:stCondLst>
                            <p:childTnLst>
                              <p:par>
                                <p:cTn id="14" presetID="1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Top)">
                                      <p:cBhvr>
                                        <p:cTn id="16" dur="500"/>
                                        <p:tgtEl>
                                          <p:spTgt spid="6"/>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par>
                          <p:cTn id="26" fill="hold" nodeType="afterGroup">
                            <p:stCondLst>
                              <p:cond delay="500"/>
                            </p:stCondLst>
                            <p:childTnLst>
                              <p:par>
                                <p:cTn id="27" presetID="1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slide(fromLeft)">
                                      <p:cBhvr>
                                        <p:cTn id="29" dur="500"/>
                                        <p:tgtEl>
                                          <p:spTgt spid="19"/>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childTnLst>
                          </p:cTn>
                        </p:par>
                        <p:par>
                          <p:cTn id="39" fill="hold" nodeType="afterGroup">
                            <p:stCondLst>
                              <p:cond delay="500"/>
                            </p:stCondLst>
                            <p:childTnLst>
                              <p:par>
                                <p:cTn id="40" presetID="12" presetClass="entr" presetSubtype="1"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slide(fromTop)">
                                      <p:cBhvr>
                                        <p:cTn id="42" dur="500"/>
                                        <p:tgtEl>
                                          <p:spTgt spid="14"/>
                                        </p:tgtEl>
                                      </p:cBhvr>
                                    </p:animEffect>
                                  </p:childTnLst>
                                </p:cTn>
                              </p:par>
                            </p:childTnLst>
                          </p:cTn>
                        </p:par>
                        <p:par>
                          <p:cTn id="43" fill="hold" nodeType="afterGroup">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linds(horizontal)">
                                      <p:cBhvr>
                                        <p:cTn id="51" dur="500"/>
                                        <p:tgtEl>
                                          <p:spTgt spid="29"/>
                                        </p:tgtEl>
                                      </p:cBhvr>
                                    </p:animEffect>
                                  </p:childTnLst>
                                </p:cTn>
                              </p:par>
                            </p:childTnLst>
                          </p:cTn>
                        </p:par>
                        <p:par>
                          <p:cTn id="52" fill="hold" nodeType="afterGroup">
                            <p:stCondLst>
                              <p:cond delay="500"/>
                            </p:stCondLst>
                            <p:childTnLst>
                              <p:par>
                                <p:cTn id="53" presetID="1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slide(fromLeft)">
                                      <p:cBhvr>
                                        <p:cTn id="55" dur="500"/>
                                        <p:tgtEl>
                                          <p:spTgt spid="28"/>
                                        </p:tgtEl>
                                      </p:cBhvr>
                                    </p:animEffect>
                                  </p:childTnLst>
                                </p:cTn>
                              </p:par>
                            </p:childTnLst>
                          </p:cTn>
                        </p:par>
                        <p:par>
                          <p:cTn id="56" fill="hold" nodeType="afterGroup">
                            <p:stCondLst>
                              <p:cond delay="1000"/>
                            </p:stCondLst>
                            <p:childTnLst>
                              <p:par>
                                <p:cTn id="57" presetID="3" presetClass="entr" presetSubtype="1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linds(horizontal)">
                                      <p:cBhvr>
                                        <p:cTn id="59" dur="500"/>
                                        <p:tgtEl>
                                          <p:spTgt spid="2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linds(horizontal)">
                                      <p:cBhvr>
                                        <p:cTn id="64" dur="500"/>
                                        <p:tgtEl>
                                          <p:spTgt spid="27"/>
                                        </p:tgtEl>
                                      </p:cBhvr>
                                    </p:animEffect>
                                  </p:childTnLst>
                                </p:cTn>
                              </p:par>
                            </p:childTnLst>
                          </p:cTn>
                        </p:par>
                        <p:par>
                          <p:cTn id="65" fill="hold" nodeType="afterGroup">
                            <p:stCondLst>
                              <p:cond delay="500"/>
                            </p:stCondLst>
                            <p:childTnLst>
                              <p:par>
                                <p:cTn id="66" presetID="12" presetClass="entr" presetSubtype="1" fill="hold"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slide(fromTop)">
                                      <p:cBhvr>
                                        <p:cTn id="68" dur="500"/>
                                        <p:tgtEl>
                                          <p:spTgt spid="2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blinds(horizontal)">
                                      <p:cBhvr>
                                        <p:cTn id="73" dur="500"/>
                                        <p:tgtEl>
                                          <p:spTgt spid="31"/>
                                        </p:tgtEl>
                                      </p:cBhvr>
                                    </p:animEffect>
                                  </p:childTnLst>
                                </p:cTn>
                              </p:par>
                            </p:childTnLst>
                          </p:cTn>
                        </p:par>
                        <p:par>
                          <p:cTn id="74" fill="hold" nodeType="afterGroup">
                            <p:stCondLst>
                              <p:cond delay="500"/>
                            </p:stCondLst>
                            <p:childTnLst>
                              <p:par>
                                <p:cTn id="75" presetID="12" presetClass="entr" presetSubtype="2"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slide(fromRight)">
                                      <p:cBhvr>
                                        <p:cTn id="77" dur="500"/>
                                        <p:tgtEl>
                                          <p:spTgt spid="3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blinds(horizontal)">
                                      <p:cBhvr>
                                        <p:cTn id="82" dur="500"/>
                                        <p:tgtEl>
                                          <p:spTgt spid="18"/>
                                        </p:tgtEl>
                                      </p:cBhvr>
                                    </p:animEffect>
                                  </p:childTnLst>
                                </p:cTn>
                              </p:par>
                            </p:childTnLst>
                          </p:cTn>
                        </p:par>
                        <p:par>
                          <p:cTn id="83" fill="hold" nodeType="afterGroup">
                            <p:stCondLst>
                              <p:cond delay="500"/>
                            </p:stCondLst>
                            <p:childTnLst>
                              <p:par>
                                <p:cTn id="84" presetID="12" presetClass="entr" presetSubtype="1"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slide(fromTop)">
                                      <p:cBhvr>
                                        <p:cTn id="86" dur="500"/>
                                        <p:tgtEl>
                                          <p:spTgt spid="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blinds(horizontal)">
                                      <p:cBhvr>
                                        <p:cTn id="91" dur="500"/>
                                        <p:tgtEl>
                                          <p:spTgt spid="24"/>
                                        </p:tgtEl>
                                      </p:cBhvr>
                                    </p:animEffect>
                                  </p:childTnLst>
                                </p:cTn>
                              </p:par>
                            </p:childTnLst>
                          </p:cTn>
                        </p:par>
                        <p:par>
                          <p:cTn id="92" fill="hold" nodeType="afterGroup">
                            <p:stCondLst>
                              <p:cond delay="500"/>
                            </p:stCondLst>
                            <p:childTnLst>
                              <p:par>
                                <p:cTn id="93" presetID="12" presetClass="entr" presetSubtype="2" fill="hold" nodeType="after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slide(fromRight)">
                                      <p:cBhvr>
                                        <p:cTn id="95" dur="500"/>
                                        <p:tgtEl>
                                          <p:spTgt spid="2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blinds(horizontal)">
                                      <p:cBhvr>
                                        <p:cTn id="100" dur="500"/>
                                        <p:tgtEl>
                                          <p:spTgt spid="11"/>
                                        </p:tgtEl>
                                      </p:cBhvr>
                                    </p:animEffect>
                                  </p:childTnLst>
                                </p:cTn>
                              </p:par>
                            </p:childTnLst>
                          </p:cTn>
                        </p:par>
                        <p:par>
                          <p:cTn id="101" fill="hold" nodeType="afterGroup">
                            <p:stCondLst>
                              <p:cond delay="500"/>
                            </p:stCondLst>
                            <p:childTnLst>
                              <p:par>
                                <p:cTn id="102" presetID="12" presetClass="entr" presetSubtype="1" fill="hold" nodeType="afterEffect">
                                  <p:stCondLst>
                                    <p:cond delay="0"/>
                                  </p:stCondLst>
                                  <p:childTnLst>
                                    <p:set>
                                      <p:cBhvr>
                                        <p:cTn id="103" dur="1" fill="hold">
                                          <p:stCondLst>
                                            <p:cond delay="0"/>
                                          </p:stCondLst>
                                        </p:cTn>
                                        <p:tgtEl>
                                          <p:spTgt spid="10"/>
                                        </p:tgtEl>
                                        <p:attrNameLst>
                                          <p:attrName>style.visibility</p:attrName>
                                        </p:attrNameLst>
                                      </p:cBhvr>
                                      <p:to>
                                        <p:strVal val="visible"/>
                                      </p:to>
                                    </p:set>
                                    <p:animEffect transition="in" filter="slide(fromTop)">
                                      <p:cBhvr>
                                        <p:cTn id="104" dur="500"/>
                                        <p:tgtEl>
                                          <p:spTgt spid="10"/>
                                        </p:tgtEl>
                                      </p:cBhvr>
                                    </p:animEffect>
                                  </p:childTnLst>
                                </p:cTn>
                              </p:par>
                            </p:childTnLst>
                          </p:cTn>
                        </p:par>
                        <p:par>
                          <p:cTn id="105" fill="hold" nodeType="afterGroup">
                            <p:stCondLst>
                              <p:cond delay="1000"/>
                            </p:stCondLst>
                            <p:childTnLst>
                              <p:par>
                                <p:cTn id="106" presetID="3" presetClass="entr" presetSubtype="10" fill="hold" grpId="0" nodeType="after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blinds(horizontal)">
                                      <p:cBhvr>
                                        <p:cTn id="10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p:bldP spid="12" grpId="0"/>
      <p:bldP spid="13" grpId="0"/>
      <p:bldP spid="15" grpId="0"/>
      <p:bldP spid="16" grpId="0"/>
      <p:bldP spid="18" grpId="0"/>
      <p:bldP spid="21" grpId="0"/>
      <p:bldP spid="24" grpId="0"/>
      <p:bldP spid="25" grpId="0"/>
      <p:bldP spid="27" grpId="0"/>
      <p:bldP spid="29" grpId="0"/>
      <p:bldP spid="31" grpId="0"/>
    </p:bldLst>
  </p:timing>
</p:sld>
</file>

<file path=ppt/slides/slide5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7.5 </a:t>
            </a:r>
            <a:r>
              <a:rPr lang="zh-CN" altLang="zh-CN">
                <a:solidFill>
                  <a:srgbClr val="800000"/>
                </a:solidFill>
                <a:effectLst>
                  <a:outerShdw blurRad="38100" dist="38100" dir="2700000" algn="tl">
                    <a:srgbClr val="000000"/>
                  </a:outerShdw>
                </a:effectLst>
                <a:latin typeface="Arial" charset="0"/>
                <a:ea typeface="黑体" pitchFamily="2" charset="-122"/>
              </a:rPr>
              <a:t>函数的嵌套调用</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59395" name="Rectangle 3"/>
          <p:cNvSpPr>
            <a:spLocks noGrp="1" noChangeArrowheads="1"/>
          </p:cNvSpPr>
          <p:nvPr>
            <p:ph type="body" idx="1"/>
          </p:nvPr>
        </p:nvSpPr>
        <p:spPr>
          <a:xfrm>
            <a:off x="500063" y="1571625"/>
            <a:ext cx="8286750" cy="4714875"/>
          </a:xfrm>
        </p:spPr>
        <p:txBody>
          <a:bodyPr/>
          <a:lstStyle/>
          <a:p>
            <a:pPr>
              <a:buFont typeface="Wingdings" pitchFamily="2" charset="2"/>
              <a:buNone/>
            </a:pPr>
            <a:r>
              <a:rPr lang="en-US" altLang="zh-CN"/>
              <a:t>   </a:t>
            </a:r>
            <a:r>
              <a:rPr lang="zh-CN" altLang="zh-CN"/>
              <a:t>例</a:t>
            </a:r>
            <a:r>
              <a:rPr lang="en-US" altLang="zh-CN"/>
              <a:t>7.5 </a:t>
            </a:r>
            <a:r>
              <a:rPr lang="zh-CN" altLang="zh-CN"/>
              <a:t>输入</a:t>
            </a:r>
            <a:r>
              <a:rPr lang="en-US" altLang="zh-CN"/>
              <a:t>4</a:t>
            </a:r>
            <a:r>
              <a:rPr lang="zh-CN" altLang="zh-CN"/>
              <a:t>个整数，找出其中最大的数。用函数的嵌套调用来处理。</a:t>
            </a:r>
            <a:endParaRPr lang="en-US" altLang="zh-CN"/>
          </a:p>
          <a:p>
            <a:r>
              <a:rPr lang="zh-CN" altLang="zh-CN"/>
              <a:t>解题思路：</a:t>
            </a:r>
            <a:endParaRPr lang="en-US" altLang="zh-CN"/>
          </a:p>
          <a:p>
            <a:pPr lvl="1"/>
            <a:r>
              <a:rPr lang="en-US" altLang="zh-CN"/>
              <a:t>main</a:t>
            </a:r>
            <a:r>
              <a:rPr lang="zh-CN" altLang="zh-CN"/>
              <a:t>中调用</a:t>
            </a:r>
            <a:r>
              <a:rPr lang="en-US" altLang="zh-CN"/>
              <a:t>max4</a:t>
            </a:r>
            <a:r>
              <a:rPr lang="zh-CN" altLang="zh-CN"/>
              <a:t>函数，找</a:t>
            </a:r>
            <a:r>
              <a:rPr lang="en-US" altLang="zh-CN"/>
              <a:t>4</a:t>
            </a:r>
            <a:r>
              <a:rPr lang="zh-CN" altLang="zh-CN"/>
              <a:t>个数中最大者</a:t>
            </a:r>
            <a:endParaRPr lang="en-US" altLang="zh-CN"/>
          </a:p>
          <a:p>
            <a:pPr lvl="1"/>
            <a:r>
              <a:rPr lang="en-US" altLang="zh-CN"/>
              <a:t>max4</a:t>
            </a:r>
            <a:r>
              <a:rPr lang="zh-CN" altLang="zh-CN"/>
              <a:t>中再调用</a:t>
            </a:r>
            <a:r>
              <a:rPr lang="en-US" altLang="zh-CN"/>
              <a:t>max2</a:t>
            </a:r>
            <a:r>
              <a:rPr lang="zh-CN" altLang="en-US"/>
              <a:t>，</a:t>
            </a:r>
            <a:r>
              <a:rPr lang="zh-CN" altLang="zh-CN"/>
              <a:t>找两个数中的大者</a:t>
            </a:r>
            <a:endParaRPr lang="en-US" altLang="zh-CN"/>
          </a:p>
          <a:p>
            <a:pPr lvl="1"/>
            <a:r>
              <a:rPr lang="en-US" altLang="zh-CN"/>
              <a:t>max4</a:t>
            </a:r>
            <a:r>
              <a:rPr lang="zh-CN" altLang="zh-CN"/>
              <a:t>中多次调用</a:t>
            </a:r>
            <a:r>
              <a:rPr lang="en-US" altLang="zh-CN"/>
              <a:t>max2</a:t>
            </a:r>
            <a:r>
              <a:rPr lang="zh-CN" altLang="zh-CN"/>
              <a:t>，可找</a:t>
            </a:r>
            <a:r>
              <a:rPr lang="en-US" altLang="zh-CN"/>
              <a:t>4</a:t>
            </a:r>
            <a:r>
              <a:rPr lang="zh-CN" altLang="zh-CN"/>
              <a:t>个数中的大者，然后把它作为函数值返回</a:t>
            </a:r>
            <a:r>
              <a:rPr lang="en-US" altLang="zh-CN"/>
              <a:t>main</a:t>
            </a:r>
            <a:r>
              <a:rPr lang="zh-CN" altLang="zh-CN"/>
              <a:t>函数</a:t>
            </a:r>
            <a:endParaRPr lang="en-US" altLang="zh-CN"/>
          </a:p>
          <a:p>
            <a:pPr lvl="1"/>
            <a:r>
              <a:rPr lang="en-US" altLang="zh-CN"/>
              <a:t>main</a:t>
            </a:r>
            <a:r>
              <a:rPr lang="zh-CN" altLang="zh-CN"/>
              <a:t>函数中输出结果</a:t>
            </a:r>
          </a:p>
        </p:txBody>
      </p:sp>
      <p:pic>
        <p:nvPicPr>
          <p:cNvPr id="6042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7" dur="500"/>
                                        <p:tgtEl>
                                          <p:spTgt spid="59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2" dur="500"/>
                                        <p:tgtEl>
                                          <p:spTgt spid="59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7" dur="500"/>
                                        <p:tgtEl>
                                          <p:spTgt spid="593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22" dur="500"/>
                                        <p:tgtEl>
                                          <p:spTgt spid="593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27" dur="500"/>
                                        <p:tgtEl>
                                          <p:spTgt spid="59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500063" y="1071563"/>
            <a:ext cx="8286750" cy="542925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max4(int a,int b,int c,int d); </a:t>
            </a:r>
            <a:endParaRPr lang="zh-CN" altLang="zh-CN" sz="2800">
              <a:solidFill>
                <a:srgbClr val="9D138D"/>
              </a:solidFill>
            </a:endParaRPr>
          </a:p>
          <a:p>
            <a:pPr>
              <a:lnSpc>
                <a:spcPct val="100000"/>
              </a:lnSpc>
              <a:buFont typeface="Wingdings" pitchFamily="2" charset="2"/>
              <a:buNone/>
            </a:pPr>
            <a:r>
              <a:rPr lang="en-US" altLang="zh-CN" sz="2800"/>
              <a:t>   int a,b,c,d,max;</a:t>
            </a:r>
            <a:endParaRPr lang="zh-CN" altLang="zh-CN" sz="2800"/>
          </a:p>
          <a:p>
            <a:pPr>
              <a:lnSpc>
                <a:spcPct val="100000"/>
              </a:lnSpc>
              <a:buFont typeface="Wingdings" pitchFamily="2" charset="2"/>
              <a:buNone/>
            </a:pPr>
            <a:r>
              <a:rPr lang="en-US" altLang="zh-CN" sz="2800"/>
              <a:t>   printf(“4 interger numbers:");    </a:t>
            </a:r>
            <a:endParaRPr lang="zh-CN" altLang="zh-CN" sz="2800"/>
          </a:p>
          <a:p>
            <a:pPr>
              <a:lnSpc>
                <a:spcPct val="100000"/>
              </a:lnSpc>
              <a:buFont typeface="Wingdings" pitchFamily="2" charset="2"/>
              <a:buNone/>
            </a:pPr>
            <a:r>
              <a:rPr lang="en-US" altLang="zh-CN" sz="2800"/>
              <a:t>   scanf("%d%d%d%d",&amp;a,&amp;b,&amp;c,&amp;d);              </a:t>
            </a:r>
            <a:endParaRPr lang="zh-CN" altLang="zh-CN" sz="2800"/>
          </a:p>
          <a:p>
            <a:pPr>
              <a:lnSpc>
                <a:spcPct val="100000"/>
              </a:lnSpc>
              <a:buFont typeface="Wingdings" pitchFamily="2" charset="2"/>
              <a:buNone/>
            </a:pPr>
            <a:r>
              <a:rPr lang="en-US" altLang="zh-CN" sz="2800"/>
              <a:t>   max=</a:t>
            </a:r>
            <a:r>
              <a:rPr lang="en-US" altLang="zh-CN" sz="2800">
                <a:solidFill>
                  <a:srgbClr val="9D138D"/>
                </a:solidFill>
              </a:rPr>
              <a:t>max4</a:t>
            </a:r>
            <a:r>
              <a:rPr lang="en-US" altLang="zh-CN" sz="2800"/>
              <a:t>(a,b,c,d); </a:t>
            </a:r>
            <a:endParaRPr lang="zh-CN" altLang="zh-CN" sz="2800"/>
          </a:p>
          <a:p>
            <a:pPr>
              <a:lnSpc>
                <a:spcPct val="100000"/>
              </a:lnSpc>
              <a:buFont typeface="Wingdings" pitchFamily="2" charset="2"/>
              <a:buNone/>
            </a:pPr>
            <a:r>
              <a:rPr lang="en-US" altLang="zh-CN" sz="2800"/>
              <a:t>   printf("max=%d \n",max);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5" name="Rectangle 3"/>
          <p:cNvSpPr txBox="1">
            <a:spLocks noChangeArrowheads="1"/>
          </p:cNvSpPr>
          <p:nvPr/>
        </p:nvSpPr>
        <p:spPr bwMode="auto">
          <a:xfrm>
            <a:off x="642938" y="571500"/>
            <a:ext cx="1785937" cy="571500"/>
          </a:xfrm>
          <a:prstGeom prst="rect">
            <a:avLst/>
          </a:prstGeom>
          <a:solidFill>
            <a:srgbClr val="FFFFCC"/>
          </a:solidFill>
          <a:ln w="9525">
            <a:noFill/>
            <a:miter lim="800000"/>
            <a:headEnd/>
            <a:tailEnd/>
          </a:ln>
        </p:spPr>
        <p:txBody>
          <a:bodyPr/>
          <a:lstStyle/>
          <a:p>
            <a:pPr algn="ctr">
              <a:defRPr/>
            </a:pPr>
            <a:r>
              <a:rPr lang="zh-CN" altLang="en-US" sz="2800" b="1">
                <a:solidFill>
                  <a:srgbClr val="0000CC"/>
                </a:solidFill>
                <a:latin typeface="+mn-lt"/>
                <a:ea typeface="+mn-ea"/>
              </a:rPr>
              <a:t>主函数</a:t>
            </a:r>
            <a:endParaRPr lang="zh-CN" altLang="zh-CN" sz="2800" b="1">
              <a:solidFill>
                <a:srgbClr val="0000CC"/>
              </a:solidFill>
              <a:latin typeface="+mn-lt"/>
              <a:ea typeface="+mn-ea"/>
            </a:endParaRPr>
          </a:p>
        </p:txBody>
      </p:sp>
      <p:sp>
        <p:nvSpPr>
          <p:cNvPr id="6" name="圆角矩形标注 5"/>
          <p:cNvSpPr>
            <a:spLocks noChangeArrowheads="1"/>
          </p:cNvSpPr>
          <p:nvPr/>
        </p:nvSpPr>
        <p:spPr bwMode="auto">
          <a:xfrm>
            <a:off x="4643438" y="1071563"/>
            <a:ext cx="3357562" cy="571500"/>
          </a:xfrm>
          <a:prstGeom prst="wedgeRoundRectCallout">
            <a:avLst>
              <a:gd name="adj1" fmla="val -30560"/>
              <a:gd name="adj2" fmla="val 132731"/>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对</a:t>
            </a:r>
            <a:r>
              <a:rPr lang="en-US" altLang="zh-CN" sz="2800">
                <a:solidFill>
                  <a:srgbClr val="0000CC"/>
                </a:solidFill>
                <a:latin typeface="Arial" pitchFamily="34" charset="0"/>
              </a:rPr>
              <a:t>max4</a:t>
            </a:r>
            <a:r>
              <a:rPr lang="en-US" altLang="zh-CN" sz="2800" b="0">
                <a:latin typeface="Arial" pitchFamily="34" charset="0"/>
              </a:rPr>
              <a:t> </a:t>
            </a:r>
            <a:r>
              <a:rPr lang="zh-CN" altLang="zh-CN" sz="2800">
                <a:solidFill>
                  <a:srgbClr val="0000CC"/>
                </a:solidFill>
                <a:latin typeface="Arial" pitchFamily="34" charset="0"/>
              </a:rPr>
              <a:t>函数声明</a:t>
            </a:r>
            <a:endParaRPr lang="zh-CN" altLang="en-US" sz="2800">
              <a:solidFill>
                <a:srgbClr val="0000CC"/>
              </a:solidFill>
              <a:latin typeface="Arial" pitchFamily="34" charset="0"/>
            </a:endParaRPr>
          </a:p>
        </p:txBody>
      </p:sp>
      <p:pic>
        <p:nvPicPr>
          <p:cNvPr id="61445" name="图片 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500063" y="1071563"/>
            <a:ext cx="8286750" cy="542925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max4(int a,int b,int c,int d); </a:t>
            </a:r>
            <a:endParaRPr lang="zh-CN" altLang="zh-CN" sz="2800">
              <a:solidFill>
                <a:srgbClr val="9D138D"/>
              </a:solidFill>
            </a:endParaRPr>
          </a:p>
          <a:p>
            <a:pPr>
              <a:lnSpc>
                <a:spcPct val="100000"/>
              </a:lnSpc>
              <a:buFont typeface="Wingdings" pitchFamily="2" charset="2"/>
              <a:buNone/>
            </a:pPr>
            <a:r>
              <a:rPr lang="en-US" altLang="zh-CN" sz="2800"/>
              <a:t>   int a,b,c,d,max;</a:t>
            </a:r>
            <a:endParaRPr lang="zh-CN" altLang="zh-CN" sz="2800"/>
          </a:p>
          <a:p>
            <a:pPr>
              <a:lnSpc>
                <a:spcPct val="100000"/>
              </a:lnSpc>
              <a:buFont typeface="Wingdings" pitchFamily="2" charset="2"/>
              <a:buNone/>
            </a:pPr>
            <a:r>
              <a:rPr lang="en-US" altLang="zh-CN" sz="2800"/>
              <a:t>   printf(“4 interger numbers:");    </a:t>
            </a:r>
            <a:endParaRPr lang="zh-CN" altLang="zh-CN" sz="2800"/>
          </a:p>
          <a:p>
            <a:pPr>
              <a:lnSpc>
                <a:spcPct val="100000"/>
              </a:lnSpc>
              <a:buFont typeface="Wingdings" pitchFamily="2" charset="2"/>
              <a:buNone/>
            </a:pPr>
            <a:r>
              <a:rPr lang="en-US" altLang="zh-CN" sz="2800"/>
              <a:t>   scanf("%d%d%d%d",&amp;a,&amp;b,&amp;c,&amp;d);              </a:t>
            </a:r>
            <a:endParaRPr lang="zh-CN" altLang="zh-CN" sz="2800"/>
          </a:p>
          <a:p>
            <a:pPr>
              <a:lnSpc>
                <a:spcPct val="100000"/>
              </a:lnSpc>
              <a:buFont typeface="Wingdings" pitchFamily="2" charset="2"/>
              <a:buNone/>
            </a:pPr>
            <a:r>
              <a:rPr lang="en-US" altLang="zh-CN" sz="2800"/>
              <a:t>   max=</a:t>
            </a:r>
            <a:r>
              <a:rPr lang="en-US" altLang="zh-CN" sz="2800">
                <a:solidFill>
                  <a:srgbClr val="9D138D"/>
                </a:solidFill>
              </a:rPr>
              <a:t>max4</a:t>
            </a:r>
            <a:r>
              <a:rPr lang="en-US" altLang="zh-CN" sz="2800"/>
              <a:t>(a,b,c,d); </a:t>
            </a:r>
            <a:endParaRPr lang="zh-CN" altLang="zh-CN" sz="2800"/>
          </a:p>
          <a:p>
            <a:pPr>
              <a:lnSpc>
                <a:spcPct val="100000"/>
              </a:lnSpc>
              <a:buFont typeface="Wingdings" pitchFamily="2" charset="2"/>
              <a:buNone/>
            </a:pPr>
            <a:r>
              <a:rPr lang="en-US" altLang="zh-CN" sz="2800"/>
              <a:t>   printf("max=%d \n",max);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5" name="Rectangle 3"/>
          <p:cNvSpPr txBox="1">
            <a:spLocks noChangeArrowheads="1"/>
          </p:cNvSpPr>
          <p:nvPr/>
        </p:nvSpPr>
        <p:spPr bwMode="auto">
          <a:xfrm>
            <a:off x="642938" y="571500"/>
            <a:ext cx="1785937" cy="571500"/>
          </a:xfrm>
          <a:prstGeom prst="rect">
            <a:avLst/>
          </a:prstGeom>
          <a:solidFill>
            <a:srgbClr val="FFFFCC"/>
          </a:solidFill>
          <a:ln w="9525">
            <a:noFill/>
            <a:miter lim="800000"/>
            <a:headEnd/>
            <a:tailEnd/>
          </a:ln>
        </p:spPr>
        <p:txBody>
          <a:bodyPr/>
          <a:lstStyle/>
          <a:p>
            <a:pPr algn="ctr">
              <a:defRPr/>
            </a:pPr>
            <a:r>
              <a:rPr lang="zh-CN" altLang="en-US" sz="2800" b="1">
                <a:solidFill>
                  <a:srgbClr val="0000CC"/>
                </a:solidFill>
                <a:latin typeface="+mn-lt"/>
                <a:ea typeface="+mn-ea"/>
              </a:rPr>
              <a:t>主函数</a:t>
            </a:r>
            <a:endParaRPr lang="zh-CN" altLang="zh-CN" sz="2800" b="1">
              <a:solidFill>
                <a:srgbClr val="0000CC"/>
              </a:solidFill>
              <a:latin typeface="+mn-lt"/>
              <a:ea typeface="+mn-ea"/>
            </a:endParaRPr>
          </a:p>
        </p:txBody>
      </p:sp>
      <p:sp>
        <p:nvSpPr>
          <p:cNvPr id="6" name="圆角矩形标注 5"/>
          <p:cNvSpPr>
            <a:spLocks noChangeArrowheads="1"/>
          </p:cNvSpPr>
          <p:nvPr/>
        </p:nvSpPr>
        <p:spPr bwMode="auto">
          <a:xfrm>
            <a:off x="5572125" y="2714625"/>
            <a:ext cx="2571750" cy="571500"/>
          </a:xfrm>
          <a:prstGeom prst="wedgeRoundRectCallout">
            <a:avLst>
              <a:gd name="adj1" fmla="val -30560"/>
              <a:gd name="adj2" fmla="val 132731"/>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输入</a:t>
            </a:r>
            <a:r>
              <a:rPr lang="en-US" altLang="zh-CN" sz="2800">
                <a:solidFill>
                  <a:srgbClr val="0000CC"/>
                </a:solidFill>
                <a:latin typeface="Arial" pitchFamily="34" charset="0"/>
              </a:rPr>
              <a:t>4</a:t>
            </a:r>
            <a:r>
              <a:rPr lang="zh-CN" altLang="en-US" sz="2800">
                <a:solidFill>
                  <a:srgbClr val="0000CC"/>
                </a:solidFill>
                <a:latin typeface="Arial" pitchFamily="34" charset="0"/>
              </a:rPr>
              <a:t>个整数</a:t>
            </a:r>
          </a:p>
        </p:txBody>
      </p:sp>
      <p:pic>
        <p:nvPicPr>
          <p:cNvPr id="62469" name="图片 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a:t>
            </a:r>
            <a:r>
              <a:rPr lang="zh-CN" altLang="zh-CN">
                <a:solidFill>
                  <a:srgbClr val="800000"/>
                </a:solidFill>
                <a:effectLst>
                  <a:outerShdw blurRad="38100" dist="38100" dir="2700000" algn="tl">
                    <a:srgbClr val="000000"/>
                  </a:outerShdw>
                </a:effectLst>
                <a:latin typeface="Arial" charset="0"/>
                <a:ea typeface="黑体" pitchFamily="2" charset="-122"/>
              </a:rPr>
              <a:t>为什么要用函数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5" name="流程图: 过程 4"/>
          <p:cNvSpPr>
            <a:spLocks noChangeArrowheads="1"/>
          </p:cNvSpPr>
          <p:nvPr/>
        </p:nvSpPr>
        <p:spPr bwMode="auto">
          <a:xfrm>
            <a:off x="3643313" y="1785938"/>
            <a:ext cx="1428750"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main</a:t>
            </a:r>
            <a:endParaRPr lang="zh-CN" altLang="en-US" sz="2800">
              <a:latin typeface="Arial" pitchFamily="34" charset="0"/>
            </a:endParaRPr>
          </a:p>
        </p:txBody>
      </p:sp>
      <p:sp>
        <p:nvSpPr>
          <p:cNvPr id="6" name="流程图: 过程 5"/>
          <p:cNvSpPr>
            <a:spLocks noChangeArrowheads="1"/>
          </p:cNvSpPr>
          <p:nvPr/>
        </p:nvSpPr>
        <p:spPr bwMode="auto">
          <a:xfrm>
            <a:off x="2071688" y="3071813"/>
            <a:ext cx="785812"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a</a:t>
            </a:r>
            <a:endParaRPr lang="zh-CN" altLang="en-US" sz="2800">
              <a:latin typeface="Arial" pitchFamily="34" charset="0"/>
            </a:endParaRPr>
          </a:p>
        </p:txBody>
      </p:sp>
      <p:sp>
        <p:nvSpPr>
          <p:cNvPr id="7" name="流程图: 过程 6"/>
          <p:cNvSpPr>
            <a:spLocks noChangeArrowheads="1"/>
          </p:cNvSpPr>
          <p:nvPr/>
        </p:nvSpPr>
        <p:spPr bwMode="auto">
          <a:xfrm>
            <a:off x="4000500" y="3071813"/>
            <a:ext cx="785813"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b</a:t>
            </a:r>
            <a:endParaRPr lang="zh-CN" altLang="en-US" sz="2800">
              <a:latin typeface="Arial" pitchFamily="34" charset="0"/>
            </a:endParaRPr>
          </a:p>
        </p:txBody>
      </p:sp>
      <p:sp>
        <p:nvSpPr>
          <p:cNvPr id="8" name="流程图: 过程 7"/>
          <p:cNvSpPr>
            <a:spLocks noChangeArrowheads="1"/>
          </p:cNvSpPr>
          <p:nvPr/>
        </p:nvSpPr>
        <p:spPr bwMode="auto">
          <a:xfrm>
            <a:off x="5857875" y="3071813"/>
            <a:ext cx="785813"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c</a:t>
            </a:r>
            <a:endParaRPr lang="zh-CN" altLang="en-US" sz="2800">
              <a:latin typeface="Arial" pitchFamily="34" charset="0"/>
            </a:endParaRPr>
          </a:p>
        </p:txBody>
      </p:sp>
      <p:sp>
        <p:nvSpPr>
          <p:cNvPr id="9" name="流程图: 过程 8"/>
          <p:cNvSpPr>
            <a:spLocks noChangeArrowheads="1"/>
          </p:cNvSpPr>
          <p:nvPr/>
        </p:nvSpPr>
        <p:spPr bwMode="auto">
          <a:xfrm>
            <a:off x="3429000"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f</a:t>
            </a:r>
            <a:endParaRPr lang="zh-CN" altLang="en-US" sz="2800">
              <a:latin typeface="Arial" pitchFamily="34" charset="0"/>
            </a:endParaRPr>
          </a:p>
        </p:txBody>
      </p:sp>
      <p:sp>
        <p:nvSpPr>
          <p:cNvPr id="10" name="流程图: 过程 9"/>
          <p:cNvSpPr>
            <a:spLocks noChangeArrowheads="1"/>
          </p:cNvSpPr>
          <p:nvPr/>
        </p:nvSpPr>
        <p:spPr bwMode="auto">
          <a:xfrm>
            <a:off x="4143375"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g</a:t>
            </a:r>
            <a:endParaRPr lang="zh-CN" altLang="en-US" sz="2800">
              <a:latin typeface="Arial" pitchFamily="34" charset="0"/>
            </a:endParaRPr>
          </a:p>
        </p:txBody>
      </p:sp>
      <p:sp>
        <p:nvSpPr>
          <p:cNvPr id="11" name="流程图: 过程 10"/>
          <p:cNvSpPr>
            <a:spLocks noChangeArrowheads="1"/>
          </p:cNvSpPr>
          <p:nvPr/>
        </p:nvSpPr>
        <p:spPr bwMode="auto">
          <a:xfrm>
            <a:off x="5143500"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h</a:t>
            </a:r>
            <a:endParaRPr lang="zh-CN" altLang="en-US" sz="2800">
              <a:latin typeface="Arial" pitchFamily="34" charset="0"/>
            </a:endParaRPr>
          </a:p>
        </p:txBody>
      </p:sp>
      <p:sp>
        <p:nvSpPr>
          <p:cNvPr id="12" name="流程图: 过程 11"/>
          <p:cNvSpPr>
            <a:spLocks noChangeArrowheads="1"/>
          </p:cNvSpPr>
          <p:nvPr/>
        </p:nvSpPr>
        <p:spPr bwMode="auto">
          <a:xfrm>
            <a:off x="1857375"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d</a:t>
            </a:r>
            <a:endParaRPr lang="zh-CN" altLang="en-US" sz="2800">
              <a:latin typeface="Arial" pitchFamily="34" charset="0"/>
            </a:endParaRPr>
          </a:p>
        </p:txBody>
      </p:sp>
      <p:sp>
        <p:nvSpPr>
          <p:cNvPr id="13" name="流程图: 过程 12"/>
          <p:cNvSpPr>
            <a:spLocks noChangeArrowheads="1"/>
          </p:cNvSpPr>
          <p:nvPr/>
        </p:nvSpPr>
        <p:spPr bwMode="auto">
          <a:xfrm>
            <a:off x="2571750"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e</a:t>
            </a:r>
            <a:endParaRPr lang="zh-CN" altLang="en-US" sz="2800">
              <a:latin typeface="Arial" pitchFamily="34" charset="0"/>
            </a:endParaRPr>
          </a:p>
        </p:txBody>
      </p:sp>
      <p:sp>
        <p:nvSpPr>
          <p:cNvPr id="14" name="流程图: 过程 13"/>
          <p:cNvSpPr>
            <a:spLocks noChangeArrowheads="1"/>
          </p:cNvSpPr>
          <p:nvPr/>
        </p:nvSpPr>
        <p:spPr bwMode="auto">
          <a:xfrm>
            <a:off x="6215063"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i</a:t>
            </a:r>
            <a:endParaRPr lang="zh-CN" altLang="en-US" sz="2800">
              <a:latin typeface="Arial" pitchFamily="34" charset="0"/>
            </a:endParaRPr>
          </a:p>
        </p:txBody>
      </p:sp>
      <p:sp>
        <p:nvSpPr>
          <p:cNvPr id="15" name="流程图: 过程 14"/>
          <p:cNvSpPr>
            <a:spLocks noChangeArrowheads="1"/>
          </p:cNvSpPr>
          <p:nvPr/>
        </p:nvSpPr>
        <p:spPr bwMode="auto">
          <a:xfrm>
            <a:off x="3429000" y="5500688"/>
            <a:ext cx="571500"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e</a:t>
            </a:r>
            <a:endParaRPr lang="zh-CN" altLang="en-US" sz="2800">
              <a:latin typeface="Arial" pitchFamily="34" charset="0"/>
            </a:endParaRPr>
          </a:p>
        </p:txBody>
      </p:sp>
      <p:cxnSp>
        <p:nvCxnSpPr>
          <p:cNvPr id="16" name="直接箭头连接符 15"/>
          <p:cNvCxnSpPr>
            <a:cxnSpLocks noChangeShapeType="1"/>
          </p:cNvCxnSpPr>
          <p:nvPr/>
        </p:nvCxnSpPr>
        <p:spPr bwMode="auto">
          <a:xfrm rot="5400000">
            <a:off x="4001294" y="3929857"/>
            <a:ext cx="714375"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a:stCxn id="5" idx="2"/>
            <a:endCxn id="6" idx="0"/>
          </p:cNvCxnSpPr>
          <p:nvPr/>
        </p:nvCxnSpPr>
        <p:spPr bwMode="auto">
          <a:xfrm rot="5400000">
            <a:off x="3017837" y="1731963"/>
            <a:ext cx="785813" cy="18938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1" name="直接箭头连接符 20"/>
          <p:cNvCxnSpPr>
            <a:cxnSpLocks noChangeShapeType="1"/>
            <a:stCxn id="5" idx="2"/>
            <a:endCxn id="8" idx="0"/>
          </p:cNvCxnSpPr>
          <p:nvPr/>
        </p:nvCxnSpPr>
        <p:spPr bwMode="auto">
          <a:xfrm rot="16200000" flipH="1">
            <a:off x="4911725" y="1731963"/>
            <a:ext cx="785813" cy="18938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4" name="直接箭头连接符 23"/>
          <p:cNvCxnSpPr>
            <a:cxnSpLocks noChangeShapeType="1"/>
            <a:stCxn id="7" idx="2"/>
          </p:cNvCxnSpPr>
          <p:nvPr/>
        </p:nvCxnSpPr>
        <p:spPr bwMode="auto">
          <a:xfrm rot="5400000">
            <a:off x="3696494" y="3590131"/>
            <a:ext cx="714375" cy="677863"/>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6" name="直接箭头连接符 25"/>
          <p:cNvCxnSpPr>
            <a:cxnSpLocks noChangeShapeType="1"/>
            <a:stCxn id="7" idx="2"/>
            <a:endCxn id="11" idx="0"/>
          </p:cNvCxnSpPr>
          <p:nvPr/>
        </p:nvCxnSpPr>
        <p:spPr bwMode="auto">
          <a:xfrm rot="16200000" flipH="1">
            <a:off x="4553744" y="3410744"/>
            <a:ext cx="714375" cy="103663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27"/>
          <p:cNvCxnSpPr>
            <a:cxnSpLocks noChangeShapeType="1"/>
            <a:endCxn id="11" idx="0"/>
          </p:cNvCxnSpPr>
          <p:nvPr/>
        </p:nvCxnSpPr>
        <p:spPr bwMode="auto">
          <a:xfrm rot="10800000" flipV="1">
            <a:off x="5429250" y="3571875"/>
            <a:ext cx="785813" cy="714375"/>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29"/>
          <p:cNvCxnSpPr>
            <a:cxnSpLocks noChangeShapeType="1"/>
            <a:stCxn id="8" idx="2"/>
          </p:cNvCxnSpPr>
          <p:nvPr/>
        </p:nvCxnSpPr>
        <p:spPr bwMode="auto">
          <a:xfrm rot="16200000" flipH="1">
            <a:off x="6019006" y="3804444"/>
            <a:ext cx="714375" cy="24923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a:endCxn id="12" idx="0"/>
          </p:cNvCxnSpPr>
          <p:nvPr/>
        </p:nvCxnSpPr>
        <p:spPr bwMode="auto">
          <a:xfrm rot="5400000">
            <a:off x="1929606" y="3785394"/>
            <a:ext cx="714375" cy="28733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32"/>
          <p:cNvCxnSpPr>
            <a:cxnSpLocks noChangeShapeType="1"/>
          </p:cNvCxnSpPr>
          <p:nvPr/>
        </p:nvCxnSpPr>
        <p:spPr bwMode="auto">
          <a:xfrm rot="16200000" flipH="1">
            <a:off x="2267744" y="3804444"/>
            <a:ext cx="714375" cy="24923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5" name="直接箭头连接符 34"/>
          <p:cNvCxnSpPr>
            <a:cxnSpLocks noChangeShapeType="1"/>
          </p:cNvCxnSpPr>
          <p:nvPr/>
        </p:nvCxnSpPr>
        <p:spPr bwMode="auto">
          <a:xfrm rot="5400000">
            <a:off x="3358356" y="5142707"/>
            <a:ext cx="71437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43" name="直接箭头连接符 42"/>
          <p:cNvCxnSpPr>
            <a:cxnSpLocks noChangeShapeType="1"/>
            <a:stCxn id="11" idx="1"/>
            <a:endCxn id="10" idx="3"/>
          </p:cNvCxnSpPr>
          <p:nvPr/>
        </p:nvCxnSpPr>
        <p:spPr bwMode="auto">
          <a:xfrm rot="10800000">
            <a:off x="4714875" y="4537075"/>
            <a:ext cx="42862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6" name="直接箭头连接符 55"/>
          <p:cNvCxnSpPr>
            <a:cxnSpLocks noChangeShapeType="1"/>
            <a:endCxn id="7" idx="0"/>
          </p:cNvCxnSpPr>
          <p:nvPr/>
        </p:nvCxnSpPr>
        <p:spPr bwMode="auto">
          <a:xfrm rot="16200000" flipH="1">
            <a:off x="3982244" y="2661444"/>
            <a:ext cx="785813" cy="34925"/>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pic>
        <p:nvPicPr>
          <p:cNvPr id="8218" name="图片 2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linds(horizontal)">
                                      <p:cBhvr>
                                        <p:cTn id="38" dur="500"/>
                                        <p:tgtEl>
                                          <p:spTgt spid="32"/>
                                        </p:tgtEl>
                                      </p:cBhvr>
                                    </p:animEffect>
                                  </p:childTnLst>
                                </p:cTn>
                              </p:par>
                              <p:par>
                                <p:cTn id="39" presetID="3" presetClass="entr" presetSubtype="1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linds(horizontal)">
                                      <p:cBhvr>
                                        <p:cTn id="41" dur="500"/>
                                        <p:tgtEl>
                                          <p:spTgt spid="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par>
                                <p:cTn id="53" presetID="3"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linds(horizontal)">
                                      <p:cBhvr>
                                        <p:cTn id="55" dur="500"/>
                                        <p:tgtEl>
                                          <p:spTgt spid="26"/>
                                        </p:tgtEl>
                                      </p:cBhvr>
                                    </p:animEffect>
                                  </p:childTnLst>
                                </p:cTn>
                              </p:par>
                              <p:par>
                                <p:cTn id="56" presetID="3" presetClass="entr" presetSubtype="1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linds(horizontal)">
                                      <p:cBhvr>
                                        <p:cTn id="58" dur="500"/>
                                        <p:tgtEl>
                                          <p:spTgt spid="16"/>
                                        </p:tgtEl>
                                      </p:cBhvr>
                                    </p:animEffect>
                                  </p:childTnLst>
                                </p:cTn>
                              </p:par>
                              <p:par>
                                <p:cTn id="59" presetID="3" presetClass="entr" presetSubtype="1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1"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slide(fromTop)">
                                      <p:cBhvr>
                                        <p:cTn id="66" dur="500"/>
                                        <p:tgtEl>
                                          <p:spTgt spid="35"/>
                                        </p:tgtEl>
                                      </p:cBhvr>
                                    </p:animEffect>
                                  </p:childTnLst>
                                </p:cTn>
                              </p:par>
                            </p:childTnLst>
                          </p:cTn>
                        </p:par>
                        <p:par>
                          <p:cTn id="67" fill="hold" nodeType="afterGroup">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2"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slide(fromRight)">
                                      <p:cBhvr>
                                        <p:cTn id="75" dur="500"/>
                                        <p:tgtEl>
                                          <p:spTgt spid="4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1"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blinds(horizontal)">
                                      <p:cBhvr>
                                        <p:cTn id="80" dur="500"/>
                                        <p:tgtEl>
                                          <p:spTgt spid="1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blinds(horizontal)">
                                      <p:cBhvr>
                                        <p:cTn id="83" dur="500"/>
                                        <p:tgtEl>
                                          <p:spTgt spid="14"/>
                                        </p:tgtEl>
                                      </p:cBhvr>
                                    </p:animEffect>
                                  </p:childTnLst>
                                </p:cTn>
                              </p:par>
                              <p:par>
                                <p:cTn id="84" presetID="3" presetClass="entr" presetSubtype="10"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blinds(horizontal)">
                                      <p:cBhvr>
                                        <p:cTn id="86" dur="500"/>
                                        <p:tgtEl>
                                          <p:spTgt spid="28"/>
                                        </p:tgtEl>
                                      </p:cBhvr>
                                    </p:animEffect>
                                  </p:childTnLst>
                                </p:cTn>
                              </p:par>
                              <p:par>
                                <p:cTn id="87" presetID="3" presetClass="entr" presetSubtype="1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blinds(horizontal)">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500063" y="1071563"/>
            <a:ext cx="8286750" cy="542925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max4(int a,int b,int c,int d); </a:t>
            </a:r>
            <a:endParaRPr lang="zh-CN" altLang="zh-CN" sz="2800">
              <a:solidFill>
                <a:srgbClr val="9D138D"/>
              </a:solidFill>
            </a:endParaRPr>
          </a:p>
          <a:p>
            <a:pPr>
              <a:lnSpc>
                <a:spcPct val="100000"/>
              </a:lnSpc>
              <a:buFont typeface="Wingdings" pitchFamily="2" charset="2"/>
              <a:buNone/>
            </a:pPr>
            <a:r>
              <a:rPr lang="en-US" altLang="zh-CN" sz="2800"/>
              <a:t>   int a,b,c,d,max;</a:t>
            </a:r>
            <a:endParaRPr lang="zh-CN" altLang="zh-CN" sz="2800"/>
          </a:p>
          <a:p>
            <a:pPr>
              <a:lnSpc>
                <a:spcPct val="100000"/>
              </a:lnSpc>
              <a:buFont typeface="Wingdings" pitchFamily="2" charset="2"/>
              <a:buNone/>
            </a:pPr>
            <a:r>
              <a:rPr lang="en-US" altLang="zh-CN" sz="2800"/>
              <a:t>   printf(“4 interger numbers:");    </a:t>
            </a:r>
            <a:endParaRPr lang="zh-CN" altLang="zh-CN" sz="2800"/>
          </a:p>
          <a:p>
            <a:pPr>
              <a:lnSpc>
                <a:spcPct val="100000"/>
              </a:lnSpc>
              <a:buFont typeface="Wingdings" pitchFamily="2" charset="2"/>
              <a:buNone/>
            </a:pPr>
            <a:r>
              <a:rPr lang="en-US" altLang="zh-CN" sz="2800"/>
              <a:t>   scanf("%d%d%d%d",&amp;a,&amp;b,&amp;c,&amp;d);              </a:t>
            </a:r>
            <a:endParaRPr lang="zh-CN" altLang="zh-CN" sz="2800"/>
          </a:p>
          <a:p>
            <a:pPr>
              <a:lnSpc>
                <a:spcPct val="100000"/>
              </a:lnSpc>
              <a:buFont typeface="Wingdings" pitchFamily="2" charset="2"/>
              <a:buNone/>
            </a:pPr>
            <a:r>
              <a:rPr lang="en-US" altLang="zh-CN" sz="2800"/>
              <a:t>   max=</a:t>
            </a:r>
            <a:r>
              <a:rPr lang="en-US" altLang="zh-CN" sz="2800">
                <a:solidFill>
                  <a:srgbClr val="9D138D"/>
                </a:solidFill>
              </a:rPr>
              <a:t>max4</a:t>
            </a:r>
            <a:r>
              <a:rPr lang="en-US" altLang="zh-CN" sz="2800"/>
              <a:t>(a,b,c,d); </a:t>
            </a:r>
            <a:endParaRPr lang="zh-CN" altLang="zh-CN" sz="2800"/>
          </a:p>
          <a:p>
            <a:pPr>
              <a:lnSpc>
                <a:spcPct val="100000"/>
              </a:lnSpc>
              <a:buFont typeface="Wingdings" pitchFamily="2" charset="2"/>
              <a:buNone/>
            </a:pPr>
            <a:r>
              <a:rPr lang="en-US" altLang="zh-CN" sz="2800"/>
              <a:t>   printf("max=%d \n",max);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p:txBody>
      </p:sp>
      <p:sp>
        <p:nvSpPr>
          <p:cNvPr id="5" name="Rectangle 3"/>
          <p:cNvSpPr txBox="1">
            <a:spLocks noChangeArrowheads="1"/>
          </p:cNvSpPr>
          <p:nvPr/>
        </p:nvSpPr>
        <p:spPr bwMode="auto">
          <a:xfrm>
            <a:off x="642938" y="571500"/>
            <a:ext cx="1785937" cy="571500"/>
          </a:xfrm>
          <a:prstGeom prst="rect">
            <a:avLst/>
          </a:prstGeom>
          <a:solidFill>
            <a:srgbClr val="FFFFCC"/>
          </a:solidFill>
          <a:ln w="9525">
            <a:noFill/>
            <a:miter lim="800000"/>
            <a:headEnd/>
            <a:tailEnd/>
          </a:ln>
        </p:spPr>
        <p:txBody>
          <a:bodyPr/>
          <a:lstStyle/>
          <a:p>
            <a:pPr algn="ctr">
              <a:defRPr/>
            </a:pPr>
            <a:r>
              <a:rPr lang="zh-CN" altLang="en-US" sz="2800" b="1">
                <a:solidFill>
                  <a:srgbClr val="0000CC"/>
                </a:solidFill>
                <a:latin typeface="+mn-lt"/>
                <a:ea typeface="+mn-ea"/>
              </a:rPr>
              <a:t>主函数</a:t>
            </a:r>
            <a:endParaRPr lang="zh-CN" altLang="zh-CN" sz="2800" b="1">
              <a:solidFill>
                <a:srgbClr val="0000CC"/>
              </a:solidFill>
              <a:latin typeface="+mn-lt"/>
              <a:ea typeface="+mn-ea"/>
            </a:endParaRPr>
          </a:p>
        </p:txBody>
      </p:sp>
      <p:sp>
        <p:nvSpPr>
          <p:cNvPr id="6" name="圆角矩形标注 5"/>
          <p:cNvSpPr>
            <a:spLocks noChangeArrowheads="1"/>
          </p:cNvSpPr>
          <p:nvPr/>
        </p:nvSpPr>
        <p:spPr bwMode="auto">
          <a:xfrm>
            <a:off x="2786063" y="2786063"/>
            <a:ext cx="2857500" cy="1000125"/>
          </a:xfrm>
          <a:prstGeom prst="wedgeRoundRectCallout">
            <a:avLst>
              <a:gd name="adj1" fmla="val -40394"/>
              <a:gd name="adj2" fmla="val 97792"/>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0000CC"/>
                </a:solidFill>
                <a:latin typeface="Arial" pitchFamily="34" charset="0"/>
              </a:rPr>
              <a:t>调用后肯定是</a:t>
            </a:r>
            <a:r>
              <a:rPr lang="en-US" altLang="zh-CN" sz="2800">
                <a:solidFill>
                  <a:srgbClr val="0000CC"/>
                </a:solidFill>
                <a:latin typeface="Arial" pitchFamily="34" charset="0"/>
              </a:rPr>
              <a:t>4</a:t>
            </a:r>
            <a:r>
              <a:rPr lang="zh-CN" altLang="en-US" sz="2800">
                <a:solidFill>
                  <a:srgbClr val="0000CC"/>
                </a:solidFill>
                <a:latin typeface="Arial" pitchFamily="34" charset="0"/>
              </a:rPr>
              <a:t>个数中最大者</a:t>
            </a:r>
            <a:endParaRPr lang="zh-CN" altLang="zh-CN" sz="2800">
              <a:solidFill>
                <a:srgbClr val="0000CC"/>
              </a:solidFill>
              <a:latin typeface="Arial" pitchFamily="34" charset="0"/>
            </a:endParaRPr>
          </a:p>
        </p:txBody>
      </p:sp>
      <p:sp>
        <p:nvSpPr>
          <p:cNvPr id="7" name="圆角矩形标注 6"/>
          <p:cNvSpPr>
            <a:spLocks noChangeArrowheads="1"/>
          </p:cNvSpPr>
          <p:nvPr/>
        </p:nvSpPr>
        <p:spPr bwMode="auto">
          <a:xfrm>
            <a:off x="5429250" y="5572125"/>
            <a:ext cx="2643188" cy="642938"/>
          </a:xfrm>
          <a:prstGeom prst="wedgeRoundRectCallout">
            <a:avLst>
              <a:gd name="adj1" fmla="val -32620"/>
              <a:gd name="adj2" fmla="val -118009"/>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输出最大者</a:t>
            </a:r>
            <a:endParaRPr lang="zh-CN" altLang="zh-CN" sz="2800">
              <a:solidFill>
                <a:srgbClr val="0000CC"/>
              </a:solidFill>
              <a:latin typeface="Arial" pitchFamily="34" charset="0"/>
            </a:endParaRPr>
          </a:p>
        </p:txBody>
      </p:sp>
      <p:pic>
        <p:nvPicPr>
          <p:cNvPr id="63494" name="图片 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357188" y="1000125"/>
            <a:ext cx="6500812" cy="4214813"/>
          </a:xfrm>
        </p:spPr>
        <p:txBody>
          <a:bodyPr/>
          <a:lstStyle/>
          <a:p>
            <a:pPr>
              <a:lnSpc>
                <a:spcPct val="100000"/>
              </a:lnSpc>
              <a:buFont typeface="Wingdings" pitchFamily="2" charset="2"/>
              <a:buNone/>
            </a:pPr>
            <a:r>
              <a:rPr lang="en-US" altLang="zh-CN" sz="2800"/>
              <a:t>int max4(int a,int b,int c,int d)</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max2(int a,int b); </a:t>
            </a:r>
            <a:endParaRPr lang="zh-CN" altLang="zh-CN" sz="2800">
              <a:solidFill>
                <a:srgbClr val="9D138D"/>
              </a:solidFill>
            </a:endParaRPr>
          </a:p>
          <a:p>
            <a:pPr>
              <a:lnSpc>
                <a:spcPct val="100000"/>
              </a:lnSpc>
              <a:buFont typeface="Wingdings" pitchFamily="2" charset="2"/>
              <a:buNone/>
            </a:pPr>
            <a:r>
              <a:rPr lang="en-US" altLang="zh-CN" sz="2800"/>
              <a:t>    int m;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(a,b);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(m,c);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(m,d);            </a:t>
            </a:r>
            <a:endParaRPr lang="zh-CN" altLang="zh-CN" sz="2800"/>
          </a:p>
          <a:p>
            <a:pPr>
              <a:lnSpc>
                <a:spcPct val="100000"/>
              </a:lnSpc>
              <a:buFont typeface="Wingdings" pitchFamily="2" charset="2"/>
              <a:buNone/>
            </a:pPr>
            <a:r>
              <a:rPr lang="en-US" altLang="zh-CN" sz="2800"/>
              <a:t>    return(m); </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max4</a:t>
            </a:r>
            <a:r>
              <a:rPr lang="zh-CN" altLang="zh-CN" sz="2800" b="1">
                <a:solidFill>
                  <a:srgbClr val="0000CC"/>
                </a:solidFill>
                <a:latin typeface="+mn-lt"/>
                <a:ea typeface="+mn-ea"/>
              </a:rPr>
              <a:t>函数</a:t>
            </a:r>
          </a:p>
        </p:txBody>
      </p:sp>
      <p:sp>
        <p:nvSpPr>
          <p:cNvPr id="7" name="圆角矩形标注 6"/>
          <p:cNvSpPr>
            <a:spLocks noChangeArrowheads="1"/>
          </p:cNvSpPr>
          <p:nvPr/>
        </p:nvSpPr>
        <p:spPr bwMode="auto">
          <a:xfrm>
            <a:off x="4000500" y="2428875"/>
            <a:ext cx="3357563" cy="571500"/>
          </a:xfrm>
          <a:prstGeom prst="wedgeRoundRectCallout">
            <a:avLst>
              <a:gd name="adj1" fmla="val -48468"/>
              <a:gd name="adj2" fmla="val -106171"/>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对</a:t>
            </a:r>
            <a:r>
              <a:rPr lang="en-US" altLang="zh-CN" sz="2800">
                <a:solidFill>
                  <a:srgbClr val="0000CC"/>
                </a:solidFill>
                <a:latin typeface="Arial" pitchFamily="34" charset="0"/>
              </a:rPr>
              <a:t>max2</a:t>
            </a:r>
            <a:r>
              <a:rPr lang="en-US" altLang="zh-CN" sz="2800" b="0">
                <a:latin typeface="Arial" pitchFamily="34" charset="0"/>
              </a:rPr>
              <a:t> </a:t>
            </a:r>
            <a:r>
              <a:rPr lang="zh-CN" altLang="zh-CN" sz="2800">
                <a:solidFill>
                  <a:srgbClr val="0000CC"/>
                </a:solidFill>
                <a:latin typeface="Arial" pitchFamily="34" charset="0"/>
              </a:rPr>
              <a:t>函数声明</a:t>
            </a:r>
            <a:endParaRPr lang="zh-CN" altLang="en-US" sz="2800">
              <a:solidFill>
                <a:srgbClr val="0000CC"/>
              </a:solidFill>
              <a:latin typeface="Arial" pitchFamily="34" charset="0"/>
            </a:endParaRPr>
          </a:p>
        </p:txBody>
      </p:sp>
      <p:pic>
        <p:nvPicPr>
          <p:cNvPr id="64517" name="图片 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357188" y="1000125"/>
            <a:ext cx="6500812" cy="4214813"/>
          </a:xfrm>
        </p:spPr>
        <p:txBody>
          <a:bodyPr/>
          <a:lstStyle/>
          <a:p>
            <a:pPr>
              <a:lnSpc>
                <a:spcPct val="100000"/>
              </a:lnSpc>
              <a:buFont typeface="Wingdings" pitchFamily="2" charset="2"/>
              <a:buNone/>
            </a:pPr>
            <a:r>
              <a:rPr lang="en-US" altLang="zh-CN" sz="2800"/>
              <a:t>int max4(int a,int b,int c,int d)</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max2(int a,int b); </a:t>
            </a:r>
            <a:endParaRPr lang="zh-CN" altLang="zh-CN" sz="2800">
              <a:solidFill>
                <a:srgbClr val="9D138D"/>
              </a:solidFill>
            </a:endParaRPr>
          </a:p>
          <a:p>
            <a:pPr>
              <a:lnSpc>
                <a:spcPct val="100000"/>
              </a:lnSpc>
              <a:buFont typeface="Wingdings" pitchFamily="2" charset="2"/>
              <a:buNone/>
            </a:pPr>
            <a:r>
              <a:rPr lang="en-US" altLang="zh-CN" sz="2800"/>
              <a:t>    int m;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(a,b);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(m,c);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(m,d);            </a:t>
            </a:r>
            <a:endParaRPr lang="zh-CN" altLang="zh-CN" sz="2800"/>
          </a:p>
          <a:p>
            <a:pPr>
              <a:lnSpc>
                <a:spcPct val="100000"/>
              </a:lnSpc>
              <a:buFont typeface="Wingdings" pitchFamily="2" charset="2"/>
              <a:buNone/>
            </a:pPr>
            <a:r>
              <a:rPr lang="en-US" altLang="zh-CN" sz="2800"/>
              <a:t>    return(m); </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max4</a:t>
            </a:r>
            <a:r>
              <a:rPr lang="zh-CN" altLang="zh-CN" sz="2800" b="1">
                <a:solidFill>
                  <a:srgbClr val="0000CC"/>
                </a:solidFill>
                <a:latin typeface="+mn-lt"/>
                <a:ea typeface="+mn-ea"/>
              </a:rPr>
              <a:t>函数</a:t>
            </a:r>
          </a:p>
        </p:txBody>
      </p:sp>
      <p:sp>
        <p:nvSpPr>
          <p:cNvPr id="7" name="圆角矩形标注 6"/>
          <p:cNvSpPr>
            <a:spLocks noChangeArrowheads="1"/>
          </p:cNvSpPr>
          <p:nvPr/>
        </p:nvSpPr>
        <p:spPr bwMode="auto">
          <a:xfrm>
            <a:off x="4786313" y="2428875"/>
            <a:ext cx="2571750" cy="571500"/>
          </a:xfrm>
          <a:prstGeom prst="wedgeRoundRectCallout">
            <a:avLst>
              <a:gd name="adj1" fmla="val -72343"/>
              <a:gd name="adj2" fmla="val 23144"/>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a,b</a:t>
            </a:r>
            <a:r>
              <a:rPr lang="zh-CN" altLang="en-US" sz="2800">
                <a:solidFill>
                  <a:srgbClr val="0000CC"/>
                </a:solidFill>
                <a:latin typeface="Arial" pitchFamily="34" charset="0"/>
              </a:rPr>
              <a:t>中较大者</a:t>
            </a:r>
          </a:p>
        </p:txBody>
      </p:sp>
      <p:sp>
        <p:nvSpPr>
          <p:cNvPr id="6" name="圆角矩形标注 5"/>
          <p:cNvSpPr>
            <a:spLocks noChangeArrowheads="1"/>
          </p:cNvSpPr>
          <p:nvPr/>
        </p:nvSpPr>
        <p:spPr bwMode="auto">
          <a:xfrm>
            <a:off x="4857750" y="2928938"/>
            <a:ext cx="2786063" cy="571500"/>
          </a:xfrm>
          <a:prstGeom prst="wedgeRoundRectCallout">
            <a:avLst>
              <a:gd name="adj1" fmla="val -72343"/>
              <a:gd name="adj2" fmla="val 23144"/>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a,b,c</a:t>
            </a:r>
            <a:r>
              <a:rPr lang="zh-CN" altLang="en-US" sz="2800">
                <a:solidFill>
                  <a:srgbClr val="0000CC"/>
                </a:solidFill>
                <a:latin typeface="Arial" pitchFamily="34" charset="0"/>
              </a:rPr>
              <a:t>中较大者</a:t>
            </a:r>
          </a:p>
        </p:txBody>
      </p:sp>
      <p:sp>
        <p:nvSpPr>
          <p:cNvPr id="8" name="圆角矩形标注 7"/>
          <p:cNvSpPr>
            <a:spLocks noChangeArrowheads="1"/>
          </p:cNvSpPr>
          <p:nvPr/>
        </p:nvSpPr>
        <p:spPr bwMode="auto">
          <a:xfrm>
            <a:off x="4786313" y="3500438"/>
            <a:ext cx="3143250" cy="571500"/>
          </a:xfrm>
          <a:prstGeom prst="wedgeRoundRectCallout">
            <a:avLst>
              <a:gd name="adj1" fmla="val -72343"/>
              <a:gd name="adj2" fmla="val 23144"/>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a,b,c,d</a:t>
            </a:r>
            <a:r>
              <a:rPr lang="zh-CN" altLang="en-US" sz="2800">
                <a:solidFill>
                  <a:srgbClr val="0000CC"/>
                </a:solidFill>
                <a:latin typeface="Arial" pitchFamily="34" charset="0"/>
              </a:rPr>
              <a:t>中最大者</a:t>
            </a:r>
          </a:p>
        </p:txBody>
      </p:sp>
      <p:pic>
        <p:nvPicPr>
          <p:cNvPr id="65543"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357188" y="1000125"/>
            <a:ext cx="6500812" cy="4214813"/>
          </a:xfrm>
        </p:spPr>
        <p:txBody>
          <a:bodyPr/>
          <a:lstStyle/>
          <a:p>
            <a:pPr>
              <a:lnSpc>
                <a:spcPct val="100000"/>
              </a:lnSpc>
              <a:buFont typeface="Wingdings" pitchFamily="2" charset="2"/>
              <a:buNone/>
            </a:pPr>
            <a:r>
              <a:rPr lang="en-US" altLang="zh-CN" sz="2800"/>
              <a:t>int max4(int a,int b,int c,int d)</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max2(int a,int b); </a:t>
            </a:r>
            <a:endParaRPr lang="zh-CN" altLang="zh-CN" sz="2800">
              <a:solidFill>
                <a:srgbClr val="9D138D"/>
              </a:solidFill>
            </a:endParaRPr>
          </a:p>
          <a:p>
            <a:pPr>
              <a:lnSpc>
                <a:spcPct val="100000"/>
              </a:lnSpc>
              <a:buFont typeface="Wingdings" pitchFamily="2" charset="2"/>
              <a:buNone/>
            </a:pPr>
            <a:r>
              <a:rPr lang="en-US" altLang="zh-CN" sz="2800"/>
              <a:t>    int m;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(a,b);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(m,c);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(m,d);            </a:t>
            </a:r>
            <a:endParaRPr lang="zh-CN" altLang="zh-CN" sz="2800"/>
          </a:p>
          <a:p>
            <a:pPr>
              <a:lnSpc>
                <a:spcPct val="100000"/>
              </a:lnSpc>
              <a:buFont typeface="Wingdings" pitchFamily="2" charset="2"/>
              <a:buNone/>
            </a:pPr>
            <a:r>
              <a:rPr lang="en-US" altLang="zh-CN" sz="2800"/>
              <a:t>    return(m); </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max4</a:t>
            </a:r>
            <a:r>
              <a:rPr lang="zh-CN" altLang="zh-CN" sz="2800" b="1">
                <a:solidFill>
                  <a:srgbClr val="0000CC"/>
                </a:solidFill>
                <a:latin typeface="+mn-lt"/>
                <a:ea typeface="+mn-ea"/>
              </a:rPr>
              <a:t>函数</a:t>
            </a:r>
          </a:p>
        </p:txBody>
      </p:sp>
      <p:sp>
        <p:nvSpPr>
          <p:cNvPr id="4" name="Rectangle 3"/>
          <p:cNvSpPr txBox="1">
            <a:spLocks noChangeArrowheads="1"/>
          </p:cNvSpPr>
          <p:nvPr/>
        </p:nvSpPr>
        <p:spPr bwMode="auto">
          <a:xfrm>
            <a:off x="4572000" y="3786188"/>
            <a:ext cx="4214813" cy="2643187"/>
          </a:xfrm>
          <a:prstGeom prst="rect">
            <a:avLst/>
          </a:prstGeom>
          <a:solidFill>
            <a:srgbClr val="CCECFF"/>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max2(</a:t>
            </a:r>
            <a:r>
              <a:rPr lang="en-US" altLang="zh-CN" sz="2800" b="1" err="1">
                <a:latin typeface="+mn-lt"/>
                <a:ea typeface="+mn-ea"/>
              </a:rPr>
              <a:t>int</a:t>
            </a:r>
            <a:r>
              <a:rPr lang="en-US" altLang="zh-CN" sz="2800" b="1">
                <a:latin typeface="+mn-lt"/>
                <a:ea typeface="+mn-ea"/>
              </a:rPr>
              <a:t> </a:t>
            </a:r>
            <a:r>
              <a:rPr lang="en-US" altLang="zh-CN" sz="2800" b="1" err="1">
                <a:latin typeface="+mn-lt"/>
                <a:ea typeface="+mn-ea"/>
              </a:rPr>
              <a:t>a,int</a:t>
            </a:r>
            <a:r>
              <a:rPr lang="en-US" altLang="zh-CN" sz="2800" b="1">
                <a:latin typeface="+mn-lt"/>
                <a:ea typeface="+mn-ea"/>
              </a:rPr>
              <a:t> b) </a:t>
            </a:r>
            <a:endParaRPr lang="zh-CN" altLang="zh-CN" sz="2800" b="1">
              <a:latin typeface="+mn-lt"/>
              <a:ea typeface="+mn-ea"/>
            </a:endParaRPr>
          </a:p>
          <a:p>
            <a:pPr>
              <a:defRPr/>
            </a:pPr>
            <a:r>
              <a:rPr lang="en-US" altLang="zh-CN" sz="2800" b="1">
                <a:latin typeface="+mn-lt"/>
                <a:ea typeface="+mn-ea"/>
              </a:rPr>
              <a:t>{  if(a&gt;=b)</a:t>
            </a:r>
            <a:endParaRPr lang="zh-CN" altLang="zh-CN" sz="2800" b="1">
              <a:latin typeface="+mn-lt"/>
              <a:ea typeface="+mn-ea"/>
            </a:endParaRPr>
          </a:p>
          <a:p>
            <a:pPr>
              <a:defRPr/>
            </a:pPr>
            <a:r>
              <a:rPr lang="en-US" altLang="zh-CN" sz="2800" b="1">
                <a:latin typeface="+mn-lt"/>
                <a:ea typeface="+mn-ea"/>
              </a:rPr>
              <a:t>        return a;  </a:t>
            </a:r>
            <a:endParaRPr lang="zh-CN" altLang="zh-CN" sz="2800" b="1">
              <a:latin typeface="+mn-lt"/>
              <a:ea typeface="+mn-ea"/>
            </a:endParaRPr>
          </a:p>
          <a:p>
            <a:pPr>
              <a:defRPr/>
            </a:pPr>
            <a:r>
              <a:rPr lang="en-US" altLang="zh-CN" sz="2800" b="1">
                <a:latin typeface="+mn-lt"/>
                <a:ea typeface="+mn-ea"/>
              </a:rPr>
              <a:t>    else </a:t>
            </a:r>
            <a:endParaRPr lang="zh-CN" altLang="zh-CN" sz="2800" b="1">
              <a:latin typeface="+mn-lt"/>
              <a:ea typeface="+mn-ea"/>
            </a:endParaRPr>
          </a:p>
          <a:p>
            <a:pPr>
              <a:defRPr/>
            </a:pPr>
            <a:r>
              <a:rPr lang="en-US" altLang="zh-CN" sz="2800" b="1">
                <a:latin typeface="+mn-lt"/>
                <a:ea typeface="+mn-ea"/>
              </a:rPr>
              <a:t>        return b;       </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p:txBody>
      </p:sp>
      <p:sp>
        <p:nvSpPr>
          <p:cNvPr id="6" name="Rectangle 3"/>
          <p:cNvSpPr txBox="1">
            <a:spLocks noChangeArrowheads="1"/>
          </p:cNvSpPr>
          <p:nvPr/>
        </p:nvSpPr>
        <p:spPr bwMode="auto">
          <a:xfrm>
            <a:off x="5643563" y="3176588"/>
            <a:ext cx="2214562"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max2</a:t>
            </a:r>
            <a:r>
              <a:rPr lang="zh-CN" altLang="zh-CN" sz="2800" b="1">
                <a:solidFill>
                  <a:srgbClr val="0000CC"/>
                </a:solidFill>
                <a:latin typeface="+mn-lt"/>
                <a:ea typeface="+mn-ea"/>
              </a:rPr>
              <a:t>函数</a:t>
            </a:r>
          </a:p>
        </p:txBody>
      </p:sp>
      <p:sp>
        <p:nvSpPr>
          <p:cNvPr id="7" name="圆角矩形标注 6"/>
          <p:cNvSpPr>
            <a:spLocks noChangeArrowheads="1"/>
          </p:cNvSpPr>
          <p:nvPr/>
        </p:nvSpPr>
        <p:spPr bwMode="auto">
          <a:xfrm>
            <a:off x="1500188" y="5715000"/>
            <a:ext cx="2857500" cy="571500"/>
          </a:xfrm>
          <a:prstGeom prst="wedgeRoundRectCallout">
            <a:avLst>
              <a:gd name="adj1" fmla="val 55245"/>
              <a:gd name="adj2" fmla="val -178500"/>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找</a:t>
            </a:r>
            <a:r>
              <a:rPr lang="en-US" altLang="zh-CN" sz="2800">
                <a:solidFill>
                  <a:srgbClr val="0000CC"/>
                </a:solidFill>
                <a:latin typeface="Arial" pitchFamily="34" charset="0"/>
              </a:rPr>
              <a:t>a,b</a:t>
            </a:r>
            <a:r>
              <a:rPr lang="zh-CN" altLang="en-US" sz="2800">
                <a:solidFill>
                  <a:srgbClr val="0000CC"/>
                </a:solidFill>
                <a:latin typeface="Arial" pitchFamily="34" charset="0"/>
              </a:rPr>
              <a:t>中较大者</a:t>
            </a:r>
          </a:p>
        </p:txBody>
      </p:sp>
      <p:pic>
        <p:nvPicPr>
          <p:cNvPr id="66567" name="图片 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357188" y="1000125"/>
            <a:ext cx="6500812" cy="4214813"/>
          </a:xfrm>
        </p:spPr>
        <p:txBody>
          <a:bodyPr/>
          <a:lstStyle/>
          <a:p>
            <a:pPr>
              <a:lnSpc>
                <a:spcPct val="100000"/>
              </a:lnSpc>
              <a:buFont typeface="Wingdings" pitchFamily="2" charset="2"/>
              <a:buNone/>
            </a:pPr>
            <a:r>
              <a:rPr lang="en-US" altLang="zh-CN" sz="2800"/>
              <a:t>int max4(int a,int b,int c,int d)</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max2(int a,int b); </a:t>
            </a:r>
            <a:endParaRPr lang="zh-CN" altLang="zh-CN" sz="2800">
              <a:solidFill>
                <a:srgbClr val="9D138D"/>
              </a:solidFill>
            </a:endParaRPr>
          </a:p>
          <a:p>
            <a:pPr>
              <a:lnSpc>
                <a:spcPct val="100000"/>
              </a:lnSpc>
              <a:buFont typeface="Wingdings" pitchFamily="2" charset="2"/>
              <a:buNone/>
            </a:pPr>
            <a:r>
              <a:rPr lang="en-US" altLang="zh-CN" sz="2800"/>
              <a:t>    int m;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(a,b);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(m,c);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(m,d);            </a:t>
            </a:r>
            <a:endParaRPr lang="zh-CN" altLang="zh-CN" sz="2800"/>
          </a:p>
          <a:p>
            <a:pPr>
              <a:lnSpc>
                <a:spcPct val="100000"/>
              </a:lnSpc>
              <a:buFont typeface="Wingdings" pitchFamily="2" charset="2"/>
              <a:buNone/>
            </a:pPr>
            <a:r>
              <a:rPr lang="en-US" altLang="zh-CN" sz="2800"/>
              <a:t>    return(m); </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max4</a:t>
            </a:r>
            <a:r>
              <a:rPr lang="zh-CN" altLang="zh-CN" sz="2800" b="1">
                <a:solidFill>
                  <a:srgbClr val="0000CC"/>
                </a:solidFill>
                <a:latin typeface="+mn-lt"/>
                <a:ea typeface="+mn-ea"/>
              </a:rPr>
              <a:t>函数</a:t>
            </a:r>
          </a:p>
        </p:txBody>
      </p:sp>
      <p:sp>
        <p:nvSpPr>
          <p:cNvPr id="4" name="Rectangle 3"/>
          <p:cNvSpPr txBox="1">
            <a:spLocks noChangeArrowheads="1"/>
          </p:cNvSpPr>
          <p:nvPr/>
        </p:nvSpPr>
        <p:spPr bwMode="auto">
          <a:xfrm>
            <a:off x="4572000" y="3786188"/>
            <a:ext cx="4214813" cy="2643187"/>
          </a:xfrm>
          <a:prstGeom prst="rect">
            <a:avLst/>
          </a:prstGeom>
          <a:solidFill>
            <a:srgbClr val="CCECFF"/>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max2(</a:t>
            </a:r>
            <a:r>
              <a:rPr lang="en-US" altLang="zh-CN" sz="2800" b="1" err="1">
                <a:latin typeface="+mn-lt"/>
                <a:ea typeface="+mn-ea"/>
              </a:rPr>
              <a:t>int</a:t>
            </a:r>
            <a:r>
              <a:rPr lang="en-US" altLang="zh-CN" sz="2800" b="1">
                <a:latin typeface="+mn-lt"/>
                <a:ea typeface="+mn-ea"/>
              </a:rPr>
              <a:t> </a:t>
            </a:r>
            <a:r>
              <a:rPr lang="en-US" altLang="zh-CN" sz="2800" b="1" err="1">
                <a:latin typeface="+mn-lt"/>
                <a:ea typeface="+mn-ea"/>
              </a:rPr>
              <a:t>a,int</a:t>
            </a:r>
            <a:r>
              <a:rPr lang="en-US" altLang="zh-CN" sz="2800" b="1">
                <a:latin typeface="+mn-lt"/>
                <a:ea typeface="+mn-ea"/>
              </a:rPr>
              <a:t> b) </a:t>
            </a:r>
            <a:endParaRPr lang="zh-CN" altLang="zh-CN" sz="2800" b="1">
              <a:latin typeface="+mn-lt"/>
              <a:ea typeface="+mn-ea"/>
            </a:endParaRPr>
          </a:p>
          <a:p>
            <a:pPr>
              <a:defRPr/>
            </a:pPr>
            <a:r>
              <a:rPr lang="en-US" altLang="zh-CN" sz="2800" b="1">
                <a:latin typeface="+mn-lt"/>
                <a:ea typeface="+mn-ea"/>
              </a:rPr>
              <a:t>{  if(a&gt;=b)</a:t>
            </a:r>
            <a:endParaRPr lang="zh-CN" altLang="zh-CN" sz="2800" b="1">
              <a:latin typeface="+mn-lt"/>
              <a:ea typeface="+mn-ea"/>
            </a:endParaRPr>
          </a:p>
          <a:p>
            <a:pPr>
              <a:defRPr/>
            </a:pPr>
            <a:r>
              <a:rPr lang="en-US" altLang="zh-CN" sz="2800" b="1">
                <a:latin typeface="+mn-lt"/>
                <a:ea typeface="+mn-ea"/>
              </a:rPr>
              <a:t>        return a;  </a:t>
            </a:r>
            <a:endParaRPr lang="zh-CN" altLang="zh-CN" sz="2800" b="1">
              <a:latin typeface="+mn-lt"/>
              <a:ea typeface="+mn-ea"/>
            </a:endParaRPr>
          </a:p>
          <a:p>
            <a:pPr>
              <a:defRPr/>
            </a:pPr>
            <a:r>
              <a:rPr lang="en-US" altLang="zh-CN" sz="2800" b="1">
                <a:latin typeface="+mn-lt"/>
                <a:ea typeface="+mn-ea"/>
              </a:rPr>
              <a:t>    else </a:t>
            </a:r>
            <a:endParaRPr lang="zh-CN" altLang="zh-CN" sz="2800" b="1">
              <a:latin typeface="+mn-lt"/>
              <a:ea typeface="+mn-ea"/>
            </a:endParaRPr>
          </a:p>
          <a:p>
            <a:pPr>
              <a:defRPr/>
            </a:pPr>
            <a:r>
              <a:rPr lang="en-US" altLang="zh-CN" sz="2800" b="1">
                <a:latin typeface="+mn-lt"/>
                <a:ea typeface="+mn-ea"/>
              </a:rPr>
              <a:t>        return b;       </a:t>
            </a:r>
            <a:endParaRPr lang="zh-CN" altLang="zh-CN" sz="2800" b="1">
              <a:latin typeface="+mn-lt"/>
              <a:ea typeface="+mn-ea"/>
            </a:endParaRPr>
          </a:p>
          <a:p>
            <a:pPr>
              <a:defRPr/>
            </a:pPr>
            <a:r>
              <a:rPr lang="en-US" altLang="zh-CN" sz="2800" b="1">
                <a:latin typeface="+mn-lt"/>
                <a:ea typeface="+mn-ea"/>
              </a:rPr>
              <a:t>}</a:t>
            </a:r>
            <a:endParaRPr lang="zh-CN" altLang="zh-CN" sz="2800" b="1">
              <a:latin typeface="+mn-lt"/>
              <a:ea typeface="+mn-ea"/>
            </a:endParaRPr>
          </a:p>
        </p:txBody>
      </p:sp>
      <p:sp>
        <p:nvSpPr>
          <p:cNvPr id="6" name="Rectangle 3"/>
          <p:cNvSpPr txBox="1">
            <a:spLocks noChangeArrowheads="1"/>
          </p:cNvSpPr>
          <p:nvPr/>
        </p:nvSpPr>
        <p:spPr bwMode="auto">
          <a:xfrm>
            <a:off x="5643563" y="3176588"/>
            <a:ext cx="2214562"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max2</a:t>
            </a:r>
            <a:r>
              <a:rPr lang="zh-CN" altLang="zh-CN" sz="2800" b="1">
                <a:solidFill>
                  <a:srgbClr val="0000CC"/>
                </a:solidFill>
                <a:latin typeface="+mn-lt"/>
                <a:ea typeface="+mn-ea"/>
              </a:rPr>
              <a:t>函数</a:t>
            </a:r>
          </a:p>
        </p:txBody>
      </p:sp>
      <p:sp>
        <p:nvSpPr>
          <p:cNvPr id="7" name="圆角矩形标注 6"/>
          <p:cNvSpPr>
            <a:spLocks noChangeArrowheads="1"/>
          </p:cNvSpPr>
          <p:nvPr/>
        </p:nvSpPr>
        <p:spPr bwMode="auto">
          <a:xfrm>
            <a:off x="1071563" y="5715000"/>
            <a:ext cx="3286125" cy="571500"/>
          </a:xfrm>
          <a:prstGeom prst="wedgeRoundRectCallout">
            <a:avLst>
              <a:gd name="adj1" fmla="val 67060"/>
              <a:gd name="adj2" fmla="val -176310"/>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return(a&gt;b?a:b);</a:t>
            </a:r>
            <a:endParaRPr lang="zh-CN" altLang="en-US" sz="2800">
              <a:solidFill>
                <a:srgbClr val="0000CC"/>
              </a:solidFill>
              <a:latin typeface="Arial" pitchFamily="34" charset="0"/>
            </a:endParaRPr>
          </a:p>
        </p:txBody>
      </p:sp>
      <p:sp>
        <p:nvSpPr>
          <p:cNvPr id="8" name="矩形 7"/>
          <p:cNvSpPr>
            <a:spLocks noChangeArrowheads="1"/>
          </p:cNvSpPr>
          <p:nvPr/>
        </p:nvSpPr>
        <p:spPr bwMode="auto">
          <a:xfrm>
            <a:off x="5000625" y="4286250"/>
            <a:ext cx="3143250" cy="1714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67592"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8610" name="Rectangle 3"/>
          <p:cNvSpPr>
            <a:spLocks noGrp="1" noChangeArrowheads="1"/>
          </p:cNvSpPr>
          <p:nvPr>
            <p:ph type="body" idx="1"/>
          </p:nvPr>
        </p:nvSpPr>
        <p:spPr>
          <a:xfrm>
            <a:off x="357188" y="1000125"/>
            <a:ext cx="6500812" cy="4214813"/>
          </a:xfrm>
        </p:spPr>
        <p:txBody>
          <a:bodyPr/>
          <a:lstStyle/>
          <a:p>
            <a:pPr>
              <a:lnSpc>
                <a:spcPct val="100000"/>
              </a:lnSpc>
              <a:buFont typeface="Wingdings" pitchFamily="2" charset="2"/>
              <a:buNone/>
            </a:pPr>
            <a:r>
              <a:rPr lang="en-US" altLang="zh-CN" sz="2800"/>
              <a:t>int max4(int a,int b,int c,int d)</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max2(int a,int b); </a:t>
            </a:r>
            <a:endParaRPr lang="zh-CN" altLang="zh-CN" sz="2800">
              <a:solidFill>
                <a:srgbClr val="9D138D"/>
              </a:solidFill>
            </a:endParaRPr>
          </a:p>
          <a:p>
            <a:pPr>
              <a:lnSpc>
                <a:spcPct val="100000"/>
              </a:lnSpc>
              <a:buFont typeface="Wingdings" pitchFamily="2" charset="2"/>
              <a:buNone/>
            </a:pPr>
            <a:r>
              <a:rPr lang="en-US" altLang="zh-CN" sz="2800"/>
              <a:t>    int m;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(a,b);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(m,c);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(m,d);            </a:t>
            </a:r>
            <a:endParaRPr lang="zh-CN" altLang="zh-CN" sz="2800"/>
          </a:p>
          <a:p>
            <a:pPr>
              <a:lnSpc>
                <a:spcPct val="100000"/>
              </a:lnSpc>
              <a:buFont typeface="Wingdings" pitchFamily="2" charset="2"/>
              <a:buNone/>
            </a:pPr>
            <a:r>
              <a:rPr lang="en-US" altLang="zh-CN" sz="2800"/>
              <a:t>    return(m); </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max4</a:t>
            </a:r>
            <a:r>
              <a:rPr lang="zh-CN" altLang="zh-CN" sz="2800" b="1">
                <a:solidFill>
                  <a:srgbClr val="0000CC"/>
                </a:solidFill>
                <a:latin typeface="+mn-lt"/>
                <a:ea typeface="+mn-ea"/>
              </a:rPr>
              <a:t>函数</a:t>
            </a:r>
          </a:p>
        </p:txBody>
      </p:sp>
      <p:sp>
        <p:nvSpPr>
          <p:cNvPr id="4" name="Rectangle 3"/>
          <p:cNvSpPr txBox="1">
            <a:spLocks noChangeArrowheads="1"/>
          </p:cNvSpPr>
          <p:nvPr/>
        </p:nvSpPr>
        <p:spPr bwMode="auto">
          <a:xfrm>
            <a:off x="357188" y="5357813"/>
            <a:ext cx="5429250" cy="1071562"/>
          </a:xfrm>
          <a:prstGeom prst="rect">
            <a:avLst/>
          </a:prstGeom>
          <a:solidFill>
            <a:srgbClr val="CCECFF"/>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max2(</a:t>
            </a:r>
            <a:r>
              <a:rPr lang="en-US" altLang="zh-CN" sz="2800" b="1" err="1">
                <a:latin typeface="+mn-lt"/>
                <a:ea typeface="+mn-ea"/>
              </a:rPr>
              <a:t>int</a:t>
            </a:r>
            <a:r>
              <a:rPr lang="en-US" altLang="zh-CN" sz="2800" b="1">
                <a:latin typeface="+mn-lt"/>
                <a:ea typeface="+mn-ea"/>
              </a:rPr>
              <a:t> </a:t>
            </a:r>
            <a:r>
              <a:rPr lang="en-US" altLang="zh-CN" sz="2800" b="1" err="1">
                <a:latin typeface="+mn-lt"/>
                <a:ea typeface="+mn-ea"/>
              </a:rPr>
              <a:t>a,int</a:t>
            </a:r>
            <a:r>
              <a:rPr lang="en-US" altLang="zh-CN" sz="2800" b="1">
                <a:latin typeface="+mn-lt"/>
                <a:ea typeface="+mn-ea"/>
              </a:rPr>
              <a:t> b) {</a:t>
            </a:r>
            <a:r>
              <a:rPr lang="en-US" altLang="zh-CN" sz="2800" b="1">
                <a:solidFill>
                  <a:srgbClr val="0000CC"/>
                </a:solidFill>
                <a:latin typeface="+mn-lt"/>
                <a:ea typeface="+mn-ea"/>
              </a:rPr>
              <a:t>    </a:t>
            </a:r>
            <a:r>
              <a:rPr lang="en-US" altLang="zh-CN" sz="2800" b="1">
                <a:latin typeface="+mn-lt"/>
                <a:ea typeface="+mn-ea"/>
              </a:rPr>
              <a:t>return(a&gt;</a:t>
            </a:r>
            <a:r>
              <a:rPr lang="en-US" altLang="zh-CN" sz="2800" b="1" err="1">
                <a:latin typeface="+mn-lt"/>
                <a:ea typeface="+mn-ea"/>
              </a:rPr>
              <a:t>b?a:b</a:t>
            </a:r>
            <a:r>
              <a:rPr lang="en-US" altLang="zh-CN" sz="2800" b="1">
                <a:latin typeface="+mn-lt"/>
                <a:ea typeface="+mn-ea"/>
              </a:rPr>
              <a:t>);   }</a:t>
            </a:r>
            <a:endParaRPr lang="zh-CN" altLang="zh-CN" sz="2800" b="1">
              <a:latin typeface="+mn-lt"/>
              <a:ea typeface="+mn-ea"/>
            </a:endParaRPr>
          </a:p>
        </p:txBody>
      </p:sp>
      <p:pic>
        <p:nvPicPr>
          <p:cNvPr id="68613" name="图片 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357188" y="1000125"/>
            <a:ext cx="6500812" cy="4214813"/>
          </a:xfrm>
        </p:spPr>
        <p:txBody>
          <a:bodyPr/>
          <a:lstStyle/>
          <a:p>
            <a:pPr>
              <a:lnSpc>
                <a:spcPct val="100000"/>
              </a:lnSpc>
              <a:buFont typeface="Wingdings" pitchFamily="2" charset="2"/>
              <a:buNone/>
            </a:pPr>
            <a:r>
              <a:rPr lang="en-US" altLang="zh-CN" sz="2800"/>
              <a:t>int max4(int a,int b,int c,int d)</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max2(int a,int b); </a:t>
            </a:r>
            <a:endParaRPr lang="zh-CN" altLang="zh-CN" sz="2800">
              <a:solidFill>
                <a:srgbClr val="9D138D"/>
              </a:solidFill>
            </a:endParaRPr>
          </a:p>
          <a:p>
            <a:pPr>
              <a:lnSpc>
                <a:spcPct val="100000"/>
              </a:lnSpc>
              <a:buFont typeface="Wingdings" pitchFamily="2" charset="2"/>
              <a:buNone/>
            </a:pPr>
            <a:r>
              <a:rPr lang="en-US" altLang="zh-CN" sz="2800"/>
              <a:t>    int m;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(a,b);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(m,c);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(m,d);            </a:t>
            </a:r>
            <a:endParaRPr lang="zh-CN" altLang="zh-CN" sz="2800"/>
          </a:p>
          <a:p>
            <a:pPr>
              <a:lnSpc>
                <a:spcPct val="100000"/>
              </a:lnSpc>
              <a:buFont typeface="Wingdings" pitchFamily="2" charset="2"/>
              <a:buNone/>
            </a:pPr>
            <a:r>
              <a:rPr lang="en-US" altLang="zh-CN" sz="2800"/>
              <a:t>    return(m); </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max4</a:t>
            </a:r>
            <a:r>
              <a:rPr lang="zh-CN" altLang="zh-CN" sz="2800" b="1">
                <a:solidFill>
                  <a:srgbClr val="0000CC"/>
                </a:solidFill>
                <a:latin typeface="+mn-lt"/>
                <a:ea typeface="+mn-ea"/>
              </a:rPr>
              <a:t>函数</a:t>
            </a:r>
          </a:p>
        </p:txBody>
      </p:sp>
      <p:sp>
        <p:nvSpPr>
          <p:cNvPr id="7" name="圆角矩形标注 6"/>
          <p:cNvSpPr>
            <a:spLocks noChangeArrowheads="1"/>
          </p:cNvSpPr>
          <p:nvPr/>
        </p:nvSpPr>
        <p:spPr bwMode="auto">
          <a:xfrm>
            <a:off x="4286250" y="2000250"/>
            <a:ext cx="4214813" cy="714375"/>
          </a:xfrm>
          <a:prstGeom prst="wedgeRoundRectCallout">
            <a:avLst>
              <a:gd name="adj1" fmla="val -46639"/>
              <a:gd name="adj2" fmla="val 111690"/>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m=max2(max2(a,b),c);</a:t>
            </a:r>
            <a:endParaRPr lang="zh-CN" altLang="en-US" sz="2800">
              <a:solidFill>
                <a:srgbClr val="0000CC"/>
              </a:solidFill>
              <a:latin typeface="Arial" pitchFamily="34" charset="0"/>
            </a:endParaRPr>
          </a:p>
        </p:txBody>
      </p:sp>
      <p:sp>
        <p:nvSpPr>
          <p:cNvPr id="8" name="矩形 7"/>
          <p:cNvSpPr>
            <a:spLocks noChangeArrowheads="1"/>
          </p:cNvSpPr>
          <p:nvPr/>
        </p:nvSpPr>
        <p:spPr bwMode="auto">
          <a:xfrm>
            <a:off x="857250" y="2500313"/>
            <a:ext cx="3357563" cy="10715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 name="Rectangle 3"/>
          <p:cNvSpPr txBox="1">
            <a:spLocks noChangeArrowheads="1"/>
          </p:cNvSpPr>
          <p:nvPr/>
        </p:nvSpPr>
        <p:spPr bwMode="auto">
          <a:xfrm>
            <a:off x="357188" y="5357813"/>
            <a:ext cx="5429250" cy="1071562"/>
          </a:xfrm>
          <a:prstGeom prst="rect">
            <a:avLst/>
          </a:prstGeom>
          <a:solidFill>
            <a:srgbClr val="CCECFF"/>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max2(</a:t>
            </a:r>
            <a:r>
              <a:rPr lang="en-US" altLang="zh-CN" sz="2800" b="1" err="1">
                <a:latin typeface="+mn-lt"/>
                <a:ea typeface="+mn-ea"/>
              </a:rPr>
              <a:t>int</a:t>
            </a:r>
            <a:r>
              <a:rPr lang="en-US" altLang="zh-CN" sz="2800" b="1">
                <a:latin typeface="+mn-lt"/>
                <a:ea typeface="+mn-ea"/>
              </a:rPr>
              <a:t> </a:t>
            </a:r>
            <a:r>
              <a:rPr lang="en-US" altLang="zh-CN" sz="2800" b="1" err="1">
                <a:latin typeface="+mn-lt"/>
                <a:ea typeface="+mn-ea"/>
              </a:rPr>
              <a:t>a,int</a:t>
            </a:r>
            <a:r>
              <a:rPr lang="en-US" altLang="zh-CN" sz="2800" b="1">
                <a:latin typeface="+mn-lt"/>
                <a:ea typeface="+mn-ea"/>
              </a:rPr>
              <a:t> b) {</a:t>
            </a:r>
            <a:r>
              <a:rPr lang="en-US" altLang="zh-CN" sz="2800" b="1">
                <a:solidFill>
                  <a:srgbClr val="0000CC"/>
                </a:solidFill>
                <a:latin typeface="+mn-lt"/>
                <a:ea typeface="+mn-ea"/>
              </a:rPr>
              <a:t>    </a:t>
            </a:r>
            <a:r>
              <a:rPr lang="en-US" altLang="zh-CN" sz="2800" b="1">
                <a:latin typeface="+mn-lt"/>
                <a:ea typeface="+mn-ea"/>
              </a:rPr>
              <a:t>return(a&gt;</a:t>
            </a:r>
            <a:r>
              <a:rPr lang="en-US" altLang="zh-CN" sz="2800" b="1" err="1">
                <a:latin typeface="+mn-lt"/>
                <a:ea typeface="+mn-ea"/>
              </a:rPr>
              <a:t>b?a:b</a:t>
            </a:r>
            <a:r>
              <a:rPr lang="en-US" altLang="zh-CN" sz="2800" b="1">
                <a:latin typeface="+mn-lt"/>
                <a:ea typeface="+mn-ea"/>
              </a:rPr>
              <a:t>);   }</a:t>
            </a:r>
            <a:endParaRPr lang="zh-CN" altLang="zh-CN" sz="2800" b="1">
              <a:latin typeface="+mn-lt"/>
              <a:ea typeface="+mn-ea"/>
            </a:endParaRPr>
          </a:p>
        </p:txBody>
      </p:sp>
      <p:pic>
        <p:nvPicPr>
          <p:cNvPr id="69639"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357188" y="1000125"/>
            <a:ext cx="6500812" cy="4214813"/>
          </a:xfrm>
        </p:spPr>
        <p:txBody>
          <a:bodyPr/>
          <a:lstStyle/>
          <a:p>
            <a:pPr>
              <a:lnSpc>
                <a:spcPct val="100000"/>
              </a:lnSpc>
              <a:buFont typeface="Wingdings" pitchFamily="2" charset="2"/>
              <a:buNone/>
            </a:pPr>
            <a:r>
              <a:rPr lang="en-US" altLang="zh-CN" sz="2800"/>
              <a:t>int max4(int a,int b,int c,int d)</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max2(int a,int b); </a:t>
            </a:r>
            <a:endParaRPr lang="zh-CN" altLang="zh-CN" sz="2800">
              <a:solidFill>
                <a:srgbClr val="9D138D"/>
              </a:solidFill>
            </a:endParaRPr>
          </a:p>
          <a:p>
            <a:pPr>
              <a:lnSpc>
                <a:spcPct val="100000"/>
              </a:lnSpc>
              <a:buFont typeface="Wingdings" pitchFamily="2" charset="2"/>
              <a:buNone/>
            </a:pPr>
            <a:r>
              <a:rPr lang="en-US" altLang="zh-CN" sz="2800"/>
              <a:t>    int m;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(a,b);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(m,c);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(m,d);            </a:t>
            </a:r>
            <a:endParaRPr lang="zh-CN" altLang="zh-CN" sz="2800"/>
          </a:p>
          <a:p>
            <a:pPr>
              <a:lnSpc>
                <a:spcPct val="100000"/>
              </a:lnSpc>
              <a:buFont typeface="Wingdings" pitchFamily="2" charset="2"/>
              <a:buNone/>
            </a:pPr>
            <a:r>
              <a:rPr lang="en-US" altLang="zh-CN" sz="2800"/>
              <a:t>    return(m); </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max4</a:t>
            </a:r>
            <a:r>
              <a:rPr lang="zh-CN" altLang="zh-CN" sz="2800" b="1">
                <a:solidFill>
                  <a:srgbClr val="0000CC"/>
                </a:solidFill>
                <a:latin typeface="+mn-lt"/>
                <a:ea typeface="+mn-ea"/>
              </a:rPr>
              <a:t>函数</a:t>
            </a:r>
          </a:p>
        </p:txBody>
      </p:sp>
      <p:sp>
        <p:nvSpPr>
          <p:cNvPr id="7" name="圆角矩形标注 6"/>
          <p:cNvSpPr>
            <a:spLocks noChangeArrowheads="1"/>
          </p:cNvSpPr>
          <p:nvPr/>
        </p:nvSpPr>
        <p:spPr bwMode="auto">
          <a:xfrm>
            <a:off x="2843213" y="1500188"/>
            <a:ext cx="6086475" cy="714375"/>
          </a:xfrm>
          <a:prstGeom prst="wedgeRoundRectCallout">
            <a:avLst>
              <a:gd name="adj1" fmla="val -26759"/>
              <a:gd name="adj2" fmla="val 92444"/>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m=max2(max2(max2(a,b),c),d);</a:t>
            </a:r>
            <a:endParaRPr lang="zh-CN" altLang="en-US" sz="2800">
              <a:solidFill>
                <a:srgbClr val="0000CC"/>
              </a:solidFill>
              <a:latin typeface="Arial" pitchFamily="34" charset="0"/>
            </a:endParaRPr>
          </a:p>
        </p:txBody>
      </p:sp>
      <p:sp>
        <p:nvSpPr>
          <p:cNvPr id="8" name="矩形 7"/>
          <p:cNvSpPr>
            <a:spLocks noChangeArrowheads="1"/>
          </p:cNvSpPr>
          <p:nvPr/>
        </p:nvSpPr>
        <p:spPr bwMode="auto">
          <a:xfrm>
            <a:off x="857250" y="2500313"/>
            <a:ext cx="3357563" cy="1643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 name="Rectangle 3"/>
          <p:cNvSpPr txBox="1">
            <a:spLocks noChangeArrowheads="1"/>
          </p:cNvSpPr>
          <p:nvPr/>
        </p:nvSpPr>
        <p:spPr bwMode="auto">
          <a:xfrm>
            <a:off x="357188" y="5357813"/>
            <a:ext cx="5429250" cy="1071562"/>
          </a:xfrm>
          <a:prstGeom prst="rect">
            <a:avLst/>
          </a:prstGeom>
          <a:solidFill>
            <a:srgbClr val="CCECFF"/>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max2(</a:t>
            </a:r>
            <a:r>
              <a:rPr lang="en-US" altLang="zh-CN" sz="2800" b="1" err="1">
                <a:latin typeface="+mn-lt"/>
                <a:ea typeface="+mn-ea"/>
              </a:rPr>
              <a:t>int</a:t>
            </a:r>
            <a:r>
              <a:rPr lang="en-US" altLang="zh-CN" sz="2800" b="1">
                <a:latin typeface="+mn-lt"/>
                <a:ea typeface="+mn-ea"/>
              </a:rPr>
              <a:t> </a:t>
            </a:r>
            <a:r>
              <a:rPr lang="en-US" altLang="zh-CN" sz="2800" b="1" err="1">
                <a:latin typeface="+mn-lt"/>
                <a:ea typeface="+mn-ea"/>
              </a:rPr>
              <a:t>a,int</a:t>
            </a:r>
            <a:r>
              <a:rPr lang="en-US" altLang="zh-CN" sz="2800" b="1">
                <a:latin typeface="+mn-lt"/>
                <a:ea typeface="+mn-ea"/>
              </a:rPr>
              <a:t> b) {</a:t>
            </a:r>
            <a:r>
              <a:rPr lang="en-US" altLang="zh-CN" sz="2800" b="1">
                <a:solidFill>
                  <a:srgbClr val="0000CC"/>
                </a:solidFill>
                <a:latin typeface="+mn-lt"/>
                <a:ea typeface="+mn-ea"/>
              </a:rPr>
              <a:t>    </a:t>
            </a:r>
            <a:r>
              <a:rPr lang="en-US" altLang="zh-CN" sz="2800" b="1">
                <a:latin typeface="+mn-lt"/>
                <a:ea typeface="+mn-ea"/>
              </a:rPr>
              <a:t>return(a&gt;</a:t>
            </a:r>
            <a:r>
              <a:rPr lang="en-US" altLang="zh-CN" sz="2800" b="1" err="1">
                <a:latin typeface="+mn-lt"/>
                <a:ea typeface="+mn-ea"/>
              </a:rPr>
              <a:t>b?a:b</a:t>
            </a:r>
            <a:r>
              <a:rPr lang="en-US" altLang="zh-CN" sz="2800" b="1">
                <a:latin typeface="+mn-lt"/>
                <a:ea typeface="+mn-ea"/>
              </a:rPr>
              <a:t>);   }</a:t>
            </a:r>
            <a:endParaRPr lang="zh-CN" altLang="zh-CN" sz="2800" b="1">
              <a:latin typeface="+mn-lt"/>
              <a:ea typeface="+mn-ea"/>
            </a:endParaRPr>
          </a:p>
        </p:txBody>
      </p:sp>
      <p:pic>
        <p:nvPicPr>
          <p:cNvPr id="70663"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357188" y="1000125"/>
            <a:ext cx="6500812" cy="4214813"/>
          </a:xfrm>
        </p:spPr>
        <p:txBody>
          <a:bodyPr/>
          <a:lstStyle/>
          <a:p>
            <a:pPr>
              <a:lnSpc>
                <a:spcPct val="100000"/>
              </a:lnSpc>
              <a:buFont typeface="Wingdings" pitchFamily="2" charset="2"/>
              <a:buNone/>
            </a:pPr>
            <a:r>
              <a:rPr lang="en-US" altLang="zh-CN" sz="2800"/>
              <a:t>int max4(int a,int b,int c,int d)</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max2(int a,int b); </a:t>
            </a:r>
            <a:endParaRPr lang="zh-CN" altLang="zh-CN" sz="2800">
              <a:solidFill>
                <a:srgbClr val="9D138D"/>
              </a:solidFill>
            </a:endParaRPr>
          </a:p>
          <a:p>
            <a:pPr>
              <a:lnSpc>
                <a:spcPct val="100000"/>
              </a:lnSpc>
              <a:buFont typeface="Wingdings" pitchFamily="2" charset="2"/>
              <a:buNone/>
            </a:pPr>
            <a:r>
              <a:rPr lang="en-US" altLang="zh-CN" sz="2800"/>
              <a:t>    int m;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(a,b);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(m,c);                          </a:t>
            </a:r>
            <a:endParaRPr lang="zh-CN" altLang="zh-CN" sz="2800"/>
          </a:p>
          <a:p>
            <a:pPr>
              <a:lnSpc>
                <a:spcPct val="100000"/>
              </a:lnSpc>
              <a:buFont typeface="Wingdings" pitchFamily="2" charset="2"/>
              <a:buNone/>
            </a:pPr>
            <a:r>
              <a:rPr lang="en-US" altLang="zh-CN" sz="2800"/>
              <a:t>    m=</a:t>
            </a:r>
            <a:r>
              <a:rPr lang="en-US" altLang="zh-CN" sz="2800">
                <a:solidFill>
                  <a:srgbClr val="9D138D"/>
                </a:solidFill>
              </a:rPr>
              <a:t>max2</a:t>
            </a:r>
            <a:r>
              <a:rPr lang="en-US" altLang="zh-CN" sz="2800"/>
              <a:t>(m,d);            </a:t>
            </a:r>
            <a:endParaRPr lang="zh-CN" altLang="zh-CN" sz="2800"/>
          </a:p>
          <a:p>
            <a:pPr>
              <a:lnSpc>
                <a:spcPct val="100000"/>
              </a:lnSpc>
              <a:buFont typeface="Wingdings" pitchFamily="2" charset="2"/>
              <a:buNone/>
            </a:pPr>
            <a:r>
              <a:rPr lang="en-US" altLang="zh-CN" sz="2800"/>
              <a:t>    return(m); </a:t>
            </a:r>
            <a:endParaRPr lang="zh-CN" altLang="zh-CN" sz="2800"/>
          </a:p>
          <a:p>
            <a:pPr>
              <a:lnSpc>
                <a:spcPct val="100000"/>
              </a:lnSpc>
              <a:buFont typeface="Wingdings" pitchFamily="2" charset="2"/>
              <a:buNone/>
            </a:pPr>
            <a:r>
              <a:rPr lang="en-US" altLang="zh-CN" sz="2800"/>
              <a:t>}</a:t>
            </a:r>
            <a:endParaRPr lang="zh-CN" altLang="zh-CN" sz="280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a:defRPr/>
            </a:pPr>
            <a:r>
              <a:rPr lang="en-US" altLang="zh-CN" sz="2800" b="1">
                <a:solidFill>
                  <a:srgbClr val="0000CC"/>
                </a:solidFill>
                <a:latin typeface="+mn-lt"/>
                <a:ea typeface="+mn-ea"/>
              </a:rPr>
              <a:t>max4</a:t>
            </a:r>
            <a:r>
              <a:rPr lang="zh-CN" altLang="zh-CN" sz="2800" b="1">
                <a:solidFill>
                  <a:srgbClr val="0000CC"/>
                </a:solidFill>
                <a:latin typeface="+mn-lt"/>
                <a:ea typeface="+mn-ea"/>
              </a:rPr>
              <a:t>函数</a:t>
            </a:r>
          </a:p>
        </p:txBody>
      </p:sp>
      <p:sp>
        <p:nvSpPr>
          <p:cNvPr id="7" name="圆角矩形标注 6"/>
          <p:cNvSpPr>
            <a:spLocks noChangeArrowheads="1"/>
          </p:cNvSpPr>
          <p:nvPr/>
        </p:nvSpPr>
        <p:spPr bwMode="auto">
          <a:xfrm>
            <a:off x="1928813" y="1000125"/>
            <a:ext cx="6572250" cy="642938"/>
          </a:xfrm>
          <a:prstGeom prst="wedgeRoundRectCallout">
            <a:avLst>
              <a:gd name="adj1" fmla="val -28796"/>
              <a:gd name="adj2" fmla="val 113833"/>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ruturn max2(max2(max2(a,b),c),d);</a:t>
            </a:r>
            <a:endParaRPr lang="zh-CN" altLang="en-US" sz="2800">
              <a:solidFill>
                <a:srgbClr val="0000CC"/>
              </a:solidFill>
              <a:latin typeface="Arial" pitchFamily="34" charset="0"/>
            </a:endParaRPr>
          </a:p>
        </p:txBody>
      </p:sp>
      <p:sp>
        <p:nvSpPr>
          <p:cNvPr id="8" name="矩形 7"/>
          <p:cNvSpPr>
            <a:spLocks noChangeArrowheads="1"/>
          </p:cNvSpPr>
          <p:nvPr/>
        </p:nvSpPr>
        <p:spPr bwMode="auto">
          <a:xfrm>
            <a:off x="857250" y="2071688"/>
            <a:ext cx="3357563" cy="25717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 name="Rectangle 3"/>
          <p:cNvSpPr txBox="1">
            <a:spLocks noChangeArrowheads="1"/>
          </p:cNvSpPr>
          <p:nvPr/>
        </p:nvSpPr>
        <p:spPr bwMode="auto">
          <a:xfrm>
            <a:off x="357188" y="5357813"/>
            <a:ext cx="5429250" cy="1071562"/>
          </a:xfrm>
          <a:prstGeom prst="rect">
            <a:avLst/>
          </a:prstGeom>
          <a:solidFill>
            <a:srgbClr val="CCECFF"/>
          </a:solidFill>
          <a:ln w="9525">
            <a:noFill/>
            <a:miter lim="800000"/>
            <a:headEnd/>
            <a:tailEnd/>
          </a:ln>
        </p:spPr>
        <p:txBody>
          <a:bodyPr/>
          <a:lstStyle/>
          <a:p>
            <a:pPr>
              <a:defRPr/>
            </a:pPr>
            <a:r>
              <a:rPr lang="en-US" altLang="zh-CN" sz="2800" b="1" err="1">
                <a:latin typeface="+mn-lt"/>
                <a:ea typeface="+mn-ea"/>
              </a:rPr>
              <a:t>int</a:t>
            </a:r>
            <a:r>
              <a:rPr lang="en-US" altLang="zh-CN" sz="2800" b="1">
                <a:latin typeface="+mn-lt"/>
                <a:ea typeface="+mn-ea"/>
              </a:rPr>
              <a:t> max2(</a:t>
            </a:r>
            <a:r>
              <a:rPr lang="en-US" altLang="zh-CN" sz="2800" b="1" err="1">
                <a:latin typeface="+mn-lt"/>
                <a:ea typeface="+mn-ea"/>
              </a:rPr>
              <a:t>int</a:t>
            </a:r>
            <a:r>
              <a:rPr lang="en-US" altLang="zh-CN" sz="2800" b="1">
                <a:latin typeface="+mn-lt"/>
                <a:ea typeface="+mn-ea"/>
              </a:rPr>
              <a:t> </a:t>
            </a:r>
            <a:r>
              <a:rPr lang="en-US" altLang="zh-CN" sz="2800" b="1" err="1">
                <a:latin typeface="+mn-lt"/>
                <a:ea typeface="+mn-ea"/>
              </a:rPr>
              <a:t>a,int</a:t>
            </a:r>
            <a:r>
              <a:rPr lang="en-US" altLang="zh-CN" sz="2800" b="1">
                <a:latin typeface="+mn-lt"/>
                <a:ea typeface="+mn-ea"/>
              </a:rPr>
              <a:t> b) {</a:t>
            </a:r>
            <a:r>
              <a:rPr lang="en-US" altLang="zh-CN" sz="2800" b="1">
                <a:solidFill>
                  <a:srgbClr val="0000CC"/>
                </a:solidFill>
                <a:latin typeface="+mn-lt"/>
                <a:ea typeface="+mn-ea"/>
              </a:rPr>
              <a:t>    </a:t>
            </a:r>
            <a:r>
              <a:rPr lang="en-US" altLang="zh-CN" sz="2800" b="1">
                <a:latin typeface="+mn-lt"/>
                <a:ea typeface="+mn-ea"/>
              </a:rPr>
              <a:t>return(a&gt;</a:t>
            </a:r>
            <a:r>
              <a:rPr lang="en-US" altLang="zh-CN" sz="2800" b="1" err="1">
                <a:latin typeface="+mn-lt"/>
                <a:ea typeface="+mn-ea"/>
              </a:rPr>
              <a:t>b?a:b</a:t>
            </a:r>
            <a:r>
              <a:rPr lang="en-US" altLang="zh-CN" sz="2800" b="1">
                <a:latin typeface="+mn-lt"/>
                <a:ea typeface="+mn-ea"/>
              </a:rPr>
              <a:t>);   }</a:t>
            </a:r>
            <a:endParaRPr lang="zh-CN" altLang="zh-CN" sz="2800" b="1">
              <a:latin typeface="+mn-lt"/>
              <a:ea typeface="+mn-ea"/>
            </a:endParaRPr>
          </a:p>
        </p:txBody>
      </p:sp>
      <p:pic>
        <p:nvPicPr>
          <p:cNvPr id="71687"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428625" y="3214688"/>
            <a:ext cx="8286750" cy="2143125"/>
          </a:xfrm>
        </p:spPr>
        <p:txBody>
          <a:bodyPr/>
          <a:lstStyle/>
          <a:p>
            <a:pPr>
              <a:lnSpc>
                <a:spcPct val="100000"/>
              </a:lnSpc>
              <a:buFont typeface="Wingdings" pitchFamily="2" charset="2"/>
              <a:buNone/>
            </a:pPr>
            <a:r>
              <a:rPr lang="en-US" altLang="zh-CN" sz="2800">
                <a:solidFill>
                  <a:srgbClr val="00B050"/>
                </a:solidFill>
              </a:rPr>
              <a:t>int max4(int a,int b,int c,int d)</a:t>
            </a:r>
            <a:endParaRPr lang="zh-CN" altLang="zh-CN" sz="2800">
              <a:solidFill>
                <a:srgbClr val="00B050"/>
              </a:solidFill>
            </a:endParaRPr>
          </a:p>
          <a:p>
            <a:pPr>
              <a:lnSpc>
                <a:spcPct val="100000"/>
              </a:lnSpc>
              <a:buFont typeface="Wingdings" pitchFamily="2" charset="2"/>
              <a:buNone/>
            </a:pPr>
            <a:r>
              <a:rPr lang="en-US" altLang="zh-CN" sz="2800">
                <a:solidFill>
                  <a:srgbClr val="00B050"/>
                </a:solidFill>
              </a:rPr>
              <a:t>{  int max2(int a,int b); </a:t>
            </a:r>
          </a:p>
          <a:p>
            <a:pPr>
              <a:lnSpc>
                <a:spcPct val="100000"/>
              </a:lnSpc>
              <a:buFont typeface="Wingdings" pitchFamily="2" charset="2"/>
              <a:buNone/>
            </a:pPr>
            <a:r>
              <a:rPr lang="en-US" altLang="zh-CN" sz="2800">
                <a:solidFill>
                  <a:srgbClr val="00B050"/>
                </a:solidFill>
              </a:rPr>
              <a:t>    ruturn max2(max2(max2(a,b),c),d);</a:t>
            </a:r>
          </a:p>
          <a:p>
            <a:pPr>
              <a:lnSpc>
                <a:spcPct val="100000"/>
              </a:lnSpc>
              <a:buFont typeface="Wingdings" pitchFamily="2" charset="2"/>
              <a:buNone/>
            </a:pPr>
            <a:r>
              <a:rPr lang="en-US" altLang="zh-CN" sz="2800">
                <a:solidFill>
                  <a:srgbClr val="00B050"/>
                </a:solidFill>
              </a:rPr>
              <a:t>}</a:t>
            </a:r>
            <a:endParaRPr lang="zh-CN" altLang="zh-CN" sz="2800">
              <a:solidFill>
                <a:srgbClr val="00B050"/>
              </a:solidFill>
            </a:endParaRPr>
          </a:p>
        </p:txBody>
      </p:sp>
      <p:sp>
        <p:nvSpPr>
          <p:cNvPr id="10" name="Rectangle 3"/>
          <p:cNvSpPr txBox="1">
            <a:spLocks noChangeArrowheads="1"/>
          </p:cNvSpPr>
          <p:nvPr/>
        </p:nvSpPr>
        <p:spPr bwMode="auto">
          <a:xfrm>
            <a:off x="500063" y="5357813"/>
            <a:ext cx="5429250" cy="1071562"/>
          </a:xfrm>
          <a:prstGeom prst="rect">
            <a:avLst/>
          </a:prstGeom>
          <a:noFill/>
          <a:ln w="9525">
            <a:noFill/>
            <a:miter lim="800000"/>
            <a:headEnd/>
            <a:tailEnd/>
          </a:ln>
        </p:spPr>
        <p:txBody>
          <a:bodyPr/>
          <a:lstStyle/>
          <a:p>
            <a:pPr>
              <a:defRPr/>
            </a:pPr>
            <a:r>
              <a:rPr lang="en-US" altLang="zh-CN" sz="2800" b="1" err="1">
                <a:solidFill>
                  <a:srgbClr val="9D138D"/>
                </a:solidFill>
                <a:latin typeface="+mn-lt"/>
                <a:ea typeface="+mn-ea"/>
              </a:rPr>
              <a:t>int</a:t>
            </a:r>
            <a:r>
              <a:rPr lang="en-US" altLang="zh-CN" sz="2800" b="1">
                <a:solidFill>
                  <a:srgbClr val="9D138D"/>
                </a:solidFill>
                <a:latin typeface="+mn-lt"/>
                <a:ea typeface="+mn-ea"/>
              </a:rPr>
              <a:t> max2(</a:t>
            </a:r>
            <a:r>
              <a:rPr lang="en-US" altLang="zh-CN" sz="2800" b="1" err="1">
                <a:solidFill>
                  <a:srgbClr val="9D138D"/>
                </a:solidFill>
                <a:latin typeface="+mn-lt"/>
                <a:ea typeface="+mn-ea"/>
              </a:rPr>
              <a:t>int</a:t>
            </a:r>
            <a:r>
              <a:rPr lang="en-US" altLang="zh-CN" sz="2800" b="1">
                <a:solidFill>
                  <a:srgbClr val="9D138D"/>
                </a:solidFill>
                <a:latin typeface="+mn-lt"/>
                <a:ea typeface="+mn-ea"/>
              </a:rPr>
              <a:t> </a:t>
            </a:r>
            <a:r>
              <a:rPr lang="en-US" altLang="zh-CN" sz="2800" b="1" err="1">
                <a:solidFill>
                  <a:srgbClr val="9D138D"/>
                </a:solidFill>
                <a:latin typeface="+mn-lt"/>
                <a:ea typeface="+mn-ea"/>
              </a:rPr>
              <a:t>a,int</a:t>
            </a:r>
            <a:r>
              <a:rPr lang="en-US" altLang="zh-CN" sz="2800" b="1">
                <a:solidFill>
                  <a:srgbClr val="9D138D"/>
                </a:solidFill>
                <a:latin typeface="+mn-lt"/>
                <a:ea typeface="+mn-ea"/>
              </a:rPr>
              <a:t> b) {    return(a&gt;</a:t>
            </a:r>
            <a:r>
              <a:rPr lang="en-US" altLang="zh-CN" sz="2800" b="1" err="1">
                <a:solidFill>
                  <a:srgbClr val="9D138D"/>
                </a:solidFill>
                <a:latin typeface="+mn-lt"/>
                <a:ea typeface="+mn-ea"/>
              </a:rPr>
              <a:t>b?a:b</a:t>
            </a:r>
            <a:r>
              <a:rPr lang="en-US" altLang="zh-CN" sz="2800" b="1">
                <a:solidFill>
                  <a:srgbClr val="9D138D"/>
                </a:solidFill>
                <a:latin typeface="+mn-lt"/>
                <a:ea typeface="+mn-ea"/>
              </a:rPr>
              <a:t>);   }</a:t>
            </a:r>
            <a:endParaRPr lang="zh-CN" altLang="zh-CN" sz="2800" b="1">
              <a:solidFill>
                <a:srgbClr val="9D138D"/>
              </a:solidFill>
              <a:latin typeface="+mn-lt"/>
              <a:ea typeface="+mn-ea"/>
            </a:endParaRPr>
          </a:p>
        </p:txBody>
      </p:sp>
      <p:sp>
        <p:nvSpPr>
          <p:cNvPr id="9" name="矩形 8"/>
          <p:cNvSpPr/>
          <p:nvPr/>
        </p:nvSpPr>
        <p:spPr>
          <a:xfrm>
            <a:off x="428625" y="428625"/>
            <a:ext cx="8215313" cy="2754313"/>
          </a:xfrm>
          <a:prstGeom prst="rect">
            <a:avLst/>
          </a:prstGeom>
        </p:spPr>
        <p:txBody>
          <a:bodyPr>
            <a:spAutoFit/>
          </a:bodyPr>
          <a:lstStyle/>
          <a:p>
            <a:pPr marL="342900" indent="-342900" eaLnBrk="0" hangingPunct="0">
              <a:lnSpc>
                <a:spcPts val="2900"/>
              </a:lnSpc>
              <a:spcBef>
                <a:spcPct val="20000"/>
              </a:spcBef>
              <a:defRPr/>
            </a:pPr>
            <a:r>
              <a:rPr lang="en-US" altLang="zh-CN" sz="2800" b="1">
                <a:latin typeface="+mn-lt"/>
                <a:ea typeface="+mn-ea"/>
              </a:rPr>
              <a:t>#include &lt;</a:t>
            </a:r>
            <a:r>
              <a:rPr lang="en-US" altLang="zh-CN" sz="2800" b="1" err="1">
                <a:latin typeface="+mn-lt"/>
                <a:ea typeface="+mn-ea"/>
              </a:rPr>
              <a:t>stdio.h</a:t>
            </a:r>
            <a:r>
              <a:rPr lang="en-US" altLang="zh-CN" sz="2800" b="1">
                <a:latin typeface="+mn-lt"/>
                <a:ea typeface="+mn-ea"/>
              </a:rPr>
              <a:t>&gt;</a:t>
            </a:r>
            <a:endParaRPr lang="zh-CN" altLang="zh-CN" sz="2800" b="1">
              <a:latin typeface="+mn-lt"/>
              <a:ea typeface="+mn-ea"/>
            </a:endParaRPr>
          </a:p>
          <a:p>
            <a:pPr marL="342900" indent="-342900" eaLnBrk="0" hangingPunct="0">
              <a:lnSpc>
                <a:spcPts val="2900"/>
              </a:lnSpc>
              <a:spcBef>
                <a:spcPct val="20000"/>
              </a:spcBef>
              <a:defRPr/>
            </a:pPr>
            <a:r>
              <a:rPr lang="en-US" altLang="zh-CN" sz="2800" b="1" err="1">
                <a:latin typeface="+mn-lt"/>
                <a:ea typeface="+mn-ea"/>
              </a:rPr>
              <a:t>int</a:t>
            </a:r>
            <a:r>
              <a:rPr lang="en-US" altLang="zh-CN" sz="2800" b="1">
                <a:latin typeface="+mn-lt"/>
                <a:ea typeface="+mn-ea"/>
              </a:rPr>
              <a:t> main()</a:t>
            </a:r>
            <a:endParaRPr lang="zh-CN" altLang="zh-CN" sz="2800" b="1">
              <a:latin typeface="+mn-lt"/>
              <a:ea typeface="+mn-ea"/>
            </a:endParaRPr>
          </a:p>
          <a:p>
            <a:pPr marL="342900" indent="-342900" eaLnBrk="0" hangingPunct="0">
              <a:lnSpc>
                <a:spcPts val="2900"/>
              </a:lnSpc>
              <a:spcBef>
                <a:spcPct val="20000"/>
              </a:spcBef>
              <a:defRPr/>
            </a:pPr>
            <a:r>
              <a:rPr lang="en-US" altLang="zh-CN" sz="2800" b="1">
                <a:latin typeface="+mn-lt"/>
                <a:ea typeface="+mn-ea"/>
              </a:rPr>
              <a:t>{  ……</a:t>
            </a:r>
          </a:p>
          <a:p>
            <a:pPr marL="342900" indent="-342900" eaLnBrk="0" hangingPunct="0">
              <a:lnSpc>
                <a:spcPts val="2900"/>
              </a:lnSpc>
              <a:spcBef>
                <a:spcPct val="20000"/>
              </a:spcBef>
              <a:defRPr/>
            </a:pPr>
            <a:r>
              <a:rPr lang="en-US" altLang="zh-CN" sz="2800" b="1">
                <a:latin typeface="+mn-lt"/>
                <a:ea typeface="+mn-ea"/>
              </a:rPr>
              <a:t>    max=max4(</a:t>
            </a:r>
            <a:r>
              <a:rPr lang="en-US" altLang="zh-CN" sz="2800" b="1" err="1">
                <a:latin typeface="+mn-lt"/>
                <a:ea typeface="+mn-ea"/>
              </a:rPr>
              <a:t>a,b,c,d</a:t>
            </a:r>
            <a:r>
              <a:rPr lang="en-US" altLang="zh-CN" sz="2800" b="1">
                <a:latin typeface="+mn-lt"/>
                <a:ea typeface="+mn-ea"/>
              </a:rPr>
              <a:t>); </a:t>
            </a:r>
            <a:endParaRPr lang="zh-CN" altLang="zh-CN" sz="2800" b="1">
              <a:latin typeface="+mn-lt"/>
              <a:ea typeface="+mn-ea"/>
            </a:endParaRPr>
          </a:p>
          <a:p>
            <a:pPr marL="342900" indent="-342900" eaLnBrk="0" hangingPunct="0">
              <a:lnSpc>
                <a:spcPts val="2900"/>
              </a:lnSpc>
              <a:spcBef>
                <a:spcPct val="20000"/>
              </a:spcBef>
              <a:defRPr/>
            </a:pPr>
            <a:r>
              <a:rPr lang="en-US" altLang="zh-CN" sz="2800" b="1">
                <a:latin typeface="+mn-lt"/>
                <a:ea typeface="+mn-ea"/>
              </a:rPr>
              <a:t>   ……</a:t>
            </a:r>
          </a:p>
          <a:p>
            <a:pPr marL="342900" indent="-342900" eaLnBrk="0" hangingPunct="0">
              <a:lnSpc>
                <a:spcPts val="2900"/>
              </a:lnSpc>
              <a:spcBef>
                <a:spcPct val="20000"/>
              </a:spcBef>
              <a:defRPr/>
            </a:pPr>
            <a:r>
              <a:rPr lang="en-US" altLang="zh-CN" sz="2800" b="1">
                <a:latin typeface="+mn-lt"/>
                <a:ea typeface="+mn-ea"/>
              </a:rPr>
              <a:t>}</a:t>
            </a:r>
            <a:endParaRPr lang="zh-CN" altLang="en-US" sz="2800" b="1">
              <a:latin typeface="+mn-lt"/>
              <a:ea typeface="+mn-ea"/>
            </a:endParaRPr>
          </a:p>
        </p:txBody>
      </p:sp>
      <p:cxnSp>
        <p:nvCxnSpPr>
          <p:cNvPr id="11" name="直接箭头连接符 55"/>
          <p:cNvCxnSpPr>
            <a:cxnSpLocks noChangeShapeType="1"/>
          </p:cNvCxnSpPr>
          <p:nvPr/>
        </p:nvCxnSpPr>
        <p:spPr bwMode="auto">
          <a:xfrm rot="5400000">
            <a:off x="-70643" y="1499394"/>
            <a:ext cx="857250"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55"/>
          <p:cNvCxnSpPr>
            <a:cxnSpLocks noChangeShapeType="1"/>
          </p:cNvCxnSpPr>
          <p:nvPr/>
        </p:nvCxnSpPr>
        <p:spPr bwMode="auto">
          <a:xfrm rot="5400000">
            <a:off x="1715294" y="2356644"/>
            <a:ext cx="1143000" cy="85883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5" name="直接箭头连接符 55"/>
          <p:cNvCxnSpPr>
            <a:cxnSpLocks noChangeShapeType="1"/>
          </p:cNvCxnSpPr>
          <p:nvPr/>
        </p:nvCxnSpPr>
        <p:spPr bwMode="auto">
          <a:xfrm rot="10800000" flipV="1">
            <a:off x="2500313" y="4714875"/>
            <a:ext cx="2714625"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 name="直接箭头连接符 55"/>
          <p:cNvCxnSpPr>
            <a:cxnSpLocks noChangeShapeType="1"/>
          </p:cNvCxnSpPr>
          <p:nvPr/>
        </p:nvCxnSpPr>
        <p:spPr bwMode="auto">
          <a:xfrm rot="5400000" flipH="1" flipV="1">
            <a:off x="4393406" y="4893469"/>
            <a:ext cx="1214438"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rot="10800000" flipV="1">
            <a:off x="2500313" y="4714875"/>
            <a:ext cx="1571625"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16200000" flipV="1">
            <a:off x="3714750" y="5072063"/>
            <a:ext cx="1214438" cy="50006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5400000">
            <a:off x="2393156" y="4822032"/>
            <a:ext cx="714375" cy="50006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 name="直接箭头连接符 55"/>
          <p:cNvCxnSpPr>
            <a:cxnSpLocks noChangeShapeType="1"/>
          </p:cNvCxnSpPr>
          <p:nvPr/>
        </p:nvCxnSpPr>
        <p:spPr bwMode="auto">
          <a:xfrm rot="10800000">
            <a:off x="3000375" y="4643438"/>
            <a:ext cx="1571625" cy="12858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9" name="直接箭头连接符 55"/>
          <p:cNvCxnSpPr>
            <a:cxnSpLocks noChangeShapeType="1"/>
          </p:cNvCxnSpPr>
          <p:nvPr/>
        </p:nvCxnSpPr>
        <p:spPr bwMode="auto">
          <a:xfrm rot="5400000" flipH="1" flipV="1">
            <a:off x="1393031" y="2964657"/>
            <a:ext cx="2214563" cy="571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1" name="直接箭头连接符 55"/>
          <p:cNvCxnSpPr>
            <a:cxnSpLocks noChangeShapeType="1"/>
          </p:cNvCxnSpPr>
          <p:nvPr/>
        </p:nvCxnSpPr>
        <p:spPr bwMode="auto">
          <a:xfrm rot="5400000">
            <a:off x="-70643" y="2642394"/>
            <a:ext cx="857250"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57188"/>
            <a:ext cx="67865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785813"/>
            <a:ext cx="678656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21" name="图片 16"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Top)">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Right)">
                                      <p:cBhvr>
                                        <p:cTn id="1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lide(fromRight)">
                                      <p:cBhvr>
                                        <p:cTn id="2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lide(fromRight)">
                                      <p:cBhvr>
                                        <p:cTn id="2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slide(fromRight)">
                                      <p:cBhvr>
                                        <p:cTn id="3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slide(fromRight)">
                                      <p:cBhvr>
                                        <p:cTn id="3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slide(fromRight)">
                                      <p:cBhvr>
                                        <p:cTn id="4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slide(fromRight)">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1"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slide(fromTop)">
                                      <p:cBhvr>
                                        <p:cTn id="5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blinds(horizontal)">
                                      <p:cBhvr>
                                        <p:cTn id="57" dur="500"/>
                                        <p:tgtEl>
                                          <p:spTgt spid="2"/>
                                        </p:tgtEl>
                                      </p:cBhvr>
                                    </p:animEffect>
                                  </p:childTnLst>
                                </p:cTn>
                              </p:par>
                              <p:par>
                                <p:cTn id="58" presetID="3" presetClass="entr" presetSubtype="10" fill="hold" nodeType="withEffect">
                                  <p:stCondLst>
                                    <p:cond delay="0"/>
                                  </p:stCondLst>
                                  <p:childTnLst>
                                    <p:set>
                                      <p:cBhvr>
                                        <p:cTn id="59" dur="1" fill="hold">
                                          <p:stCondLst>
                                            <p:cond delay="0"/>
                                          </p:stCondLst>
                                        </p:cTn>
                                        <p:tgtEl>
                                          <p:spTgt spid="72708"/>
                                        </p:tgtEl>
                                        <p:attrNameLst>
                                          <p:attrName>style.visibility</p:attrName>
                                        </p:attrNameLst>
                                      </p:cBhvr>
                                      <p:to>
                                        <p:strVal val="visible"/>
                                      </p:to>
                                    </p:set>
                                    <p:animEffect transition="in" filter="blinds(horizontal)">
                                      <p:cBhvr>
                                        <p:cTn id="60"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a:t>
            </a:r>
            <a:r>
              <a:rPr lang="zh-CN" altLang="zh-CN">
                <a:solidFill>
                  <a:srgbClr val="800000"/>
                </a:solidFill>
                <a:effectLst>
                  <a:outerShdw blurRad="38100" dist="38100" dir="2700000" algn="tl">
                    <a:srgbClr val="000000"/>
                  </a:outerShdw>
                </a:effectLst>
                <a:latin typeface="Arial" charset="0"/>
                <a:ea typeface="黑体" pitchFamily="2" charset="-122"/>
              </a:rPr>
              <a:t>为什么要用函数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1267" name="Rectangle 3"/>
          <p:cNvSpPr>
            <a:spLocks noGrp="1" noChangeArrowheads="1"/>
          </p:cNvSpPr>
          <p:nvPr>
            <p:ph type="body" idx="1"/>
          </p:nvPr>
        </p:nvSpPr>
        <p:spPr>
          <a:xfrm>
            <a:off x="428625" y="1643063"/>
            <a:ext cx="8215313" cy="4286250"/>
          </a:xfrm>
        </p:spPr>
        <p:txBody>
          <a:bodyPr/>
          <a:lstStyle/>
          <a:p>
            <a:pPr eaLnBrk="1" hangingPunct="1">
              <a:spcBef>
                <a:spcPct val="50000"/>
              </a:spcBef>
            </a:pPr>
            <a:r>
              <a:rPr lang="zh-CN" altLang="zh-CN"/>
              <a:t>可以使用库函数</a:t>
            </a:r>
            <a:endParaRPr lang="en-US" altLang="zh-CN"/>
          </a:p>
          <a:p>
            <a:pPr eaLnBrk="1" hangingPunct="1">
              <a:spcBef>
                <a:spcPct val="50000"/>
              </a:spcBef>
            </a:pPr>
            <a:r>
              <a:rPr lang="zh-CN" altLang="en-US"/>
              <a:t>可以使用自己编写的函数</a:t>
            </a:r>
            <a:endParaRPr lang="en-US" altLang="zh-CN"/>
          </a:p>
          <a:p>
            <a:pPr eaLnBrk="1" hangingPunct="1">
              <a:spcBef>
                <a:spcPct val="50000"/>
              </a:spcBef>
            </a:pPr>
            <a:r>
              <a:rPr lang="zh-CN" altLang="zh-CN"/>
              <a:t>在程序设计中要善于利用函数，可以减少重复编写程序段的工作量，同时可以方便地实现模块化的程序设计</a:t>
            </a:r>
            <a:endParaRPr lang="en-US" altLang="zh-CN"/>
          </a:p>
        </p:txBody>
      </p:sp>
      <p:pic>
        <p:nvPicPr>
          <p:cNvPr id="922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7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4125" y="0"/>
            <a:ext cx="2809875"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标题 1"/>
          <p:cNvSpPr>
            <a:spLocks noGrp="1"/>
          </p:cNvSpPr>
          <p:nvPr>
            <p:ph type="title"/>
          </p:nvPr>
        </p:nvSpPr>
        <p:spPr/>
        <p:txBody>
          <a:bodyPr/>
          <a:lstStyle/>
          <a:p>
            <a:r>
              <a:rPr lang="zh-CN" altLang="en-US"/>
              <a:t>计算圆环的面积</a:t>
            </a:r>
          </a:p>
        </p:txBody>
      </p:sp>
      <p:sp>
        <p:nvSpPr>
          <p:cNvPr id="73732" name="内容占位符 2"/>
          <p:cNvSpPr>
            <a:spLocks noGrp="1"/>
          </p:cNvSpPr>
          <p:nvPr>
            <p:ph idx="1"/>
          </p:nvPr>
        </p:nvSpPr>
        <p:spPr>
          <a:xfrm>
            <a:off x="285750" y="1628775"/>
            <a:ext cx="8643938" cy="4495800"/>
          </a:xfrm>
        </p:spPr>
        <p:txBody>
          <a:bodyPr/>
          <a:lstStyle/>
          <a:p>
            <a:r>
              <a:rPr lang="zh-CN" altLang="en-US" dirty="0"/>
              <a:t>问题分析</a:t>
            </a:r>
            <a:endParaRPr lang="en-US" altLang="zh-CN" dirty="0"/>
          </a:p>
          <a:p>
            <a:pPr lvl="1"/>
            <a:r>
              <a:rPr lang="zh-CN" altLang="en-US" dirty="0"/>
              <a:t>圆环面积</a:t>
            </a:r>
            <a:r>
              <a:rPr lang="en-US" altLang="zh-CN" dirty="0"/>
              <a:t>=</a:t>
            </a:r>
            <a:r>
              <a:rPr lang="zh-CN" altLang="en-US" dirty="0"/>
              <a:t>外圆面积</a:t>
            </a:r>
            <a:r>
              <a:rPr lang="en-US" altLang="zh-CN" dirty="0"/>
              <a:t>-</a:t>
            </a:r>
            <a:r>
              <a:rPr lang="zh-CN" altLang="en-US" dirty="0"/>
              <a:t>内圆面积</a:t>
            </a:r>
            <a:endParaRPr lang="en-US" altLang="zh-CN" dirty="0"/>
          </a:p>
          <a:p>
            <a:pPr lvl="1"/>
            <a:r>
              <a:rPr lang="zh-CN" altLang="en-US" dirty="0"/>
              <a:t>面积函数：</a:t>
            </a:r>
            <a:endParaRPr lang="en-US" altLang="zh-CN" dirty="0"/>
          </a:p>
          <a:p>
            <a:pPr lvl="2">
              <a:buFont typeface="Wingdings" pitchFamily="2" charset="2"/>
              <a:buNone/>
            </a:pPr>
            <a:r>
              <a:rPr lang="en-US" altLang="zh-CN" sz="2400" dirty="0">
                <a:solidFill>
                  <a:srgbClr val="0000CC"/>
                </a:solidFill>
              </a:rPr>
              <a:t>double </a:t>
            </a:r>
            <a:r>
              <a:rPr lang="en-US" altLang="zh-CN" sz="2400" dirty="0" err="1">
                <a:solidFill>
                  <a:srgbClr val="0000CC"/>
                </a:solidFill>
              </a:rPr>
              <a:t>CircleArea</a:t>
            </a:r>
            <a:r>
              <a:rPr lang="en-US" altLang="zh-CN" sz="2400" dirty="0">
                <a:solidFill>
                  <a:srgbClr val="0000CC"/>
                </a:solidFill>
              </a:rPr>
              <a:t>(double r);</a:t>
            </a:r>
            <a:endParaRPr lang="en-US" altLang="zh-CN" dirty="0">
              <a:solidFill>
                <a:srgbClr val="0000CC"/>
              </a:solidFill>
            </a:endParaRPr>
          </a:p>
          <a:p>
            <a:pPr lvl="1"/>
            <a:r>
              <a:rPr lang="zh-CN" altLang="en-US" dirty="0"/>
              <a:t>圆环面积函数</a:t>
            </a:r>
            <a:endParaRPr lang="en-US" altLang="zh-CN" dirty="0"/>
          </a:p>
          <a:p>
            <a:pPr lvl="2">
              <a:buFont typeface="Wingdings" pitchFamily="2" charset="2"/>
              <a:buNone/>
            </a:pPr>
            <a:r>
              <a:rPr lang="en-US" altLang="zh-CN" sz="2400" dirty="0">
                <a:solidFill>
                  <a:srgbClr val="0000CC"/>
                </a:solidFill>
              </a:rPr>
              <a:t>double </a:t>
            </a:r>
            <a:r>
              <a:rPr lang="en-US" altLang="zh-CN" sz="2400" dirty="0" err="1">
                <a:solidFill>
                  <a:srgbClr val="0000CC"/>
                </a:solidFill>
              </a:rPr>
              <a:t>AnnulusArea</a:t>
            </a:r>
            <a:r>
              <a:rPr lang="en-US" altLang="zh-CN" sz="2400" dirty="0">
                <a:solidFill>
                  <a:srgbClr val="0000CC"/>
                </a:solidFill>
              </a:rPr>
              <a:t>(double </a:t>
            </a:r>
            <a:r>
              <a:rPr lang="en-US" altLang="zh-CN" sz="2400" dirty="0" err="1">
                <a:solidFill>
                  <a:srgbClr val="0000CC"/>
                </a:solidFill>
              </a:rPr>
              <a:t>in,double</a:t>
            </a:r>
            <a:r>
              <a:rPr lang="en-US" altLang="zh-CN" sz="2400" dirty="0">
                <a:solidFill>
                  <a:srgbClr val="0000CC"/>
                </a:solidFill>
              </a:rPr>
              <a:t> out);</a:t>
            </a:r>
          </a:p>
          <a:p>
            <a:pPr lvl="2">
              <a:buFont typeface="Wingdings" pitchFamily="2" charset="2"/>
              <a:buNone/>
            </a:pPr>
            <a:endParaRPr lang="zh-CN" altLang="en-US" dirty="0"/>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7.6 </a:t>
            </a:r>
            <a:r>
              <a:rPr lang="zh-CN" altLang="zh-CN">
                <a:solidFill>
                  <a:srgbClr val="800000"/>
                </a:solidFill>
                <a:effectLst>
                  <a:outerShdw blurRad="38100" dist="38100" dir="2700000" algn="tl">
                    <a:srgbClr val="000000"/>
                  </a:outerShdw>
                </a:effectLst>
                <a:latin typeface="Arial" charset="0"/>
                <a:ea typeface="黑体" pitchFamily="2" charset="-122"/>
              </a:rPr>
              <a:t>函数的递归调用</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74755" name="Rectangle 3"/>
          <p:cNvSpPr>
            <a:spLocks noGrp="1" noChangeArrowheads="1"/>
          </p:cNvSpPr>
          <p:nvPr>
            <p:ph type="body" idx="1"/>
          </p:nvPr>
        </p:nvSpPr>
        <p:spPr>
          <a:xfrm>
            <a:off x="714375" y="1571625"/>
            <a:ext cx="7929563" cy="3714750"/>
          </a:xfrm>
        </p:spPr>
        <p:txBody>
          <a:bodyPr/>
          <a:lstStyle/>
          <a:p>
            <a:r>
              <a:rPr lang="zh-CN" altLang="zh-CN"/>
              <a:t>在调用一个函数的过程中又出现直接或间接地调用该函数本身，称为函数的</a:t>
            </a:r>
            <a:r>
              <a:rPr lang="zh-CN" altLang="zh-CN">
                <a:solidFill>
                  <a:srgbClr val="C00000"/>
                </a:solidFill>
              </a:rPr>
              <a:t>递归调用</a:t>
            </a:r>
            <a:r>
              <a:rPr lang="zh-CN" altLang="zh-CN"/>
              <a:t>。</a:t>
            </a:r>
            <a:endParaRPr lang="en-US" altLang="zh-CN"/>
          </a:p>
          <a:p>
            <a:r>
              <a:rPr lang="zh-CN" altLang="zh-CN"/>
              <a:t>Ｃ语言的特点之一就在于允许函数的递归调用。</a:t>
            </a:r>
          </a:p>
        </p:txBody>
      </p:sp>
      <p:pic>
        <p:nvPicPr>
          <p:cNvPr id="7475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2.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6429375" y="4071938"/>
            <a:ext cx="2143125" cy="1857375"/>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800" b="1" kern="0">
                <a:solidFill>
                  <a:srgbClr val="9D138D"/>
                </a:solidFill>
                <a:latin typeface="+mn-lt"/>
                <a:ea typeface="+mn-ea"/>
              </a:rPr>
              <a:t>   f2</a:t>
            </a:r>
            <a:r>
              <a:rPr lang="zh-CN" altLang="en-US" sz="2800" b="1" kern="0">
                <a:solidFill>
                  <a:srgbClr val="9D138D"/>
                </a:solidFill>
                <a:latin typeface="+mn-lt"/>
                <a:ea typeface="+mn-ea"/>
              </a:rPr>
              <a:t>函数</a:t>
            </a:r>
            <a:endParaRPr lang="zh-CN" altLang="zh-CN" sz="2800" b="1" kern="0">
              <a:solidFill>
                <a:srgbClr val="9D138D"/>
              </a:solidFill>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a:solidFill>
                <a:srgbClr val="9D138D"/>
              </a:solidFill>
              <a:latin typeface="+mn-lt"/>
              <a:ea typeface="+mn-ea"/>
            </a:endParaRPr>
          </a:p>
          <a:p>
            <a:pPr marL="342900" indent="-342900" eaLnBrk="0" hangingPunct="0">
              <a:lnSpc>
                <a:spcPct val="120000"/>
              </a:lnSpc>
              <a:spcBef>
                <a:spcPct val="20000"/>
              </a:spcBef>
              <a:defRPr/>
            </a:pPr>
            <a:r>
              <a:rPr lang="zh-CN" altLang="en-US" sz="2800" b="1" kern="0">
                <a:solidFill>
                  <a:srgbClr val="9D138D"/>
                </a:solidFill>
                <a:latin typeface="+mn-lt"/>
                <a:ea typeface="+mn-ea"/>
              </a:rPr>
              <a:t>调用</a:t>
            </a:r>
            <a:r>
              <a:rPr lang="en-US" altLang="zh-CN" sz="2800" b="1" kern="0">
                <a:solidFill>
                  <a:srgbClr val="9D138D"/>
                </a:solidFill>
                <a:latin typeface="+mn-lt"/>
                <a:ea typeface="+mn-ea"/>
              </a:rPr>
              <a:t>f1</a:t>
            </a:r>
            <a:r>
              <a:rPr lang="zh-CN" altLang="en-US" sz="2800" b="1" kern="0">
                <a:solidFill>
                  <a:srgbClr val="9D138D"/>
                </a:solidFill>
                <a:latin typeface="+mn-lt"/>
                <a:ea typeface="+mn-ea"/>
              </a:rPr>
              <a:t>函数 </a:t>
            </a:r>
            <a:endParaRPr lang="zh-CN" altLang="zh-CN" sz="2800" b="1" kern="0">
              <a:solidFill>
                <a:srgbClr val="9D138D"/>
              </a:solidFill>
              <a:latin typeface="+mn-lt"/>
              <a:ea typeface="+mn-ea"/>
            </a:endParaRPr>
          </a:p>
        </p:txBody>
      </p:sp>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7.6 </a:t>
            </a:r>
            <a:r>
              <a:rPr lang="zh-CN" altLang="zh-CN">
                <a:solidFill>
                  <a:srgbClr val="800000"/>
                </a:solidFill>
                <a:effectLst>
                  <a:outerShdw blurRad="38100" dist="38100" dir="2700000" algn="tl">
                    <a:srgbClr val="000000"/>
                  </a:outerShdw>
                </a:effectLst>
                <a:latin typeface="Arial" charset="0"/>
                <a:ea typeface="黑体" pitchFamily="2" charset="-122"/>
              </a:rPr>
              <a:t>函数的递归调用</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75780" name="Rectangle 3"/>
          <p:cNvSpPr>
            <a:spLocks noGrp="1" noChangeArrowheads="1"/>
          </p:cNvSpPr>
          <p:nvPr>
            <p:ph type="body" idx="1"/>
          </p:nvPr>
        </p:nvSpPr>
        <p:spPr>
          <a:xfrm>
            <a:off x="714375" y="1571625"/>
            <a:ext cx="3929063" cy="3714750"/>
          </a:xfrm>
        </p:spPr>
        <p:txBody>
          <a:bodyPr/>
          <a:lstStyle/>
          <a:p>
            <a:pPr>
              <a:buFont typeface="Wingdings" pitchFamily="2" charset="2"/>
              <a:buNone/>
            </a:pPr>
            <a:r>
              <a:rPr lang="en-US" altLang="zh-CN" sz="2800"/>
              <a:t>int f(int x)</a:t>
            </a:r>
            <a:endParaRPr lang="zh-CN" altLang="zh-CN" sz="2800"/>
          </a:p>
          <a:p>
            <a:pPr>
              <a:buFont typeface="Wingdings" pitchFamily="2" charset="2"/>
              <a:buNone/>
            </a:pPr>
            <a:r>
              <a:rPr lang="en-US" altLang="zh-CN" sz="2800"/>
              <a:t>{</a:t>
            </a:r>
            <a:endParaRPr lang="zh-CN" altLang="zh-CN" sz="2800"/>
          </a:p>
          <a:p>
            <a:pPr>
              <a:buFont typeface="Wingdings" pitchFamily="2" charset="2"/>
              <a:buNone/>
            </a:pPr>
            <a:r>
              <a:rPr lang="en-US" altLang="zh-CN" sz="2800"/>
              <a:t>     int y,z;</a:t>
            </a:r>
            <a:endParaRPr lang="zh-CN" altLang="zh-CN" sz="2800"/>
          </a:p>
          <a:p>
            <a:pPr>
              <a:buFont typeface="Wingdings" pitchFamily="2" charset="2"/>
              <a:buNone/>
            </a:pPr>
            <a:r>
              <a:rPr lang="en-US" altLang="zh-CN" sz="2800"/>
              <a:t>     z=f(y);               </a:t>
            </a:r>
            <a:endParaRPr lang="zh-CN" altLang="zh-CN" sz="2800"/>
          </a:p>
          <a:p>
            <a:pPr>
              <a:buFont typeface="Wingdings" pitchFamily="2" charset="2"/>
              <a:buNone/>
            </a:pPr>
            <a:r>
              <a:rPr lang="en-US" altLang="zh-CN" sz="2800"/>
              <a:t>     return (2*z);</a:t>
            </a:r>
            <a:endParaRPr lang="zh-CN" altLang="zh-CN" sz="2800"/>
          </a:p>
          <a:p>
            <a:pPr>
              <a:buFont typeface="Wingdings" pitchFamily="2" charset="2"/>
              <a:buNone/>
            </a:pPr>
            <a:r>
              <a:rPr lang="en-US" altLang="zh-CN" sz="2800"/>
              <a:t>}</a:t>
            </a:r>
            <a:endParaRPr lang="zh-CN" altLang="zh-CN" sz="2800"/>
          </a:p>
        </p:txBody>
      </p:sp>
      <p:sp>
        <p:nvSpPr>
          <p:cNvPr id="4" name="Rectangle 3"/>
          <p:cNvSpPr txBox="1">
            <a:spLocks noChangeArrowheads="1"/>
          </p:cNvSpPr>
          <p:nvPr/>
        </p:nvSpPr>
        <p:spPr bwMode="auto">
          <a:xfrm>
            <a:off x="5929313" y="1643063"/>
            <a:ext cx="2071687" cy="1857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en-US" altLang="zh-CN" sz="2800" b="1" kern="0">
                <a:solidFill>
                  <a:srgbClr val="00B050"/>
                </a:solidFill>
                <a:latin typeface="+mn-lt"/>
                <a:ea typeface="+mn-ea"/>
              </a:rPr>
              <a:t>   f</a:t>
            </a:r>
            <a:r>
              <a:rPr lang="zh-CN" altLang="en-US" sz="2800" b="1" kern="0">
                <a:solidFill>
                  <a:srgbClr val="00B050"/>
                </a:solidFill>
                <a:latin typeface="+mn-lt"/>
                <a:ea typeface="+mn-ea"/>
              </a:rPr>
              <a:t>函数</a:t>
            </a:r>
            <a:endParaRPr lang="zh-CN" altLang="zh-CN" sz="2800" b="1" kern="0">
              <a:solidFill>
                <a:srgbClr val="00B050"/>
              </a:solidFill>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a:solidFill>
                <a:srgbClr val="00B050"/>
              </a:solidFill>
              <a:latin typeface="+mn-lt"/>
              <a:ea typeface="+mn-ea"/>
            </a:endParaRPr>
          </a:p>
          <a:p>
            <a:pPr marL="342900" indent="-342900" eaLnBrk="0" hangingPunct="0">
              <a:lnSpc>
                <a:spcPct val="120000"/>
              </a:lnSpc>
              <a:spcBef>
                <a:spcPct val="20000"/>
              </a:spcBef>
              <a:buFont typeface="Wingdings" pitchFamily="2" charset="2"/>
              <a:buNone/>
              <a:defRPr/>
            </a:pPr>
            <a:r>
              <a:rPr lang="zh-CN" altLang="en-US" sz="2800" b="1" kern="0">
                <a:solidFill>
                  <a:srgbClr val="00B050"/>
                </a:solidFill>
                <a:latin typeface="+mn-lt"/>
                <a:ea typeface="+mn-ea"/>
              </a:rPr>
              <a:t>调用</a:t>
            </a:r>
            <a:r>
              <a:rPr lang="en-US" altLang="zh-CN" sz="2800" b="1" kern="0">
                <a:solidFill>
                  <a:srgbClr val="00B050"/>
                </a:solidFill>
                <a:latin typeface="+mn-lt"/>
                <a:ea typeface="+mn-ea"/>
              </a:rPr>
              <a:t>f</a:t>
            </a:r>
            <a:r>
              <a:rPr lang="zh-CN" altLang="en-US" sz="2800" b="1" kern="0">
                <a:solidFill>
                  <a:srgbClr val="00B050"/>
                </a:solidFill>
                <a:latin typeface="+mn-lt"/>
                <a:ea typeface="+mn-ea"/>
              </a:rPr>
              <a:t>函数</a:t>
            </a:r>
            <a:endParaRPr lang="zh-CN" altLang="zh-CN" sz="2800" b="1" kern="0">
              <a:solidFill>
                <a:srgbClr val="00B050"/>
              </a:solidFill>
              <a:latin typeface="+mn-lt"/>
              <a:ea typeface="+mn-ea"/>
            </a:endParaRPr>
          </a:p>
        </p:txBody>
      </p:sp>
      <p:cxnSp>
        <p:nvCxnSpPr>
          <p:cNvPr id="5" name="直接箭头连接符 55"/>
          <p:cNvCxnSpPr>
            <a:cxnSpLocks noChangeShapeType="1"/>
          </p:cNvCxnSpPr>
          <p:nvPr/>
        </p:nvCxnSpPr>
        <p:spPr bwMode="auto">
          <a:xfrm rot="5400000">
            <a:off x="6428581" y="2550319"/>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 name="直接连接符 6"/>
          <p:cNvCxnSpPr>
            <a:cxnSpLocks noChangeShapeType="1"/>
          </p:cNvCxnSpPr>
          <p:nvPr/>
        </p:nvCxnSpPr>
        <p:spPr bwMode="auto">
          <a:xfrm rot="10800000">
            <a:off x="5357813" y="3143250"/>
            <a:ext cx="5715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rot="5400000" flipH="1" flipV="1">
            <a:off x="4750594" y="2536032"/>
            <a:ext cx="121443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4" name="直接箭头连接符 55"/>
          <p:cNvCxnSpPr>
            <a:cxnSpLocks noChangeShapeType="1"/>
          </p:cNvCxnSpPr>
          <p:nvPr/>
        </p:nvCxnSpPr>
        <p:spPr bwMode="auto">
          <a:xfrm>
            <a:off x="5357813" y="1928813"/>
            <a:ext cx="642937"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8" name="Rectangle 3"/>
          <p:cNvSpPr txBox="1">
            <a:spLocks noChangeArrowheads="1"/>
          </p:cNvSpPr>
          <p:nvPr/>
        </p:nvSpPr>
        <p:spPr bwMode="auto">
          <a:xfrm>
            <a:off x="4429125" y="4071938"/>
            <a:ext cx="2143125" cy="1857375"/>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2800" b="1" kern="0">
                <a:solidFill>
                  <a:srgbClr val="9D138D"/>
                </a:solidFill>
                <a:latin typeface="+mn-lt"/>
                <a:ea typeface="+mn-ea"/>
              </a:rPr>
              <a:t>   f1</a:t>
            </a:r>
            <a:r>
              <a:rPr lang="zh-CN" altLang="en-US" sz="2800" b="1" kern="0">
                <a:solidFill>
                  <a:srgbClr val="9D138D"/>
                </a:solidFill>
                <a:latin typeface="+mn-lt"/>
                <a:ea typeface="+mn-ea"/>
              </a:rPr>
              <a:t>函数</a:t>
            </a:r>
            <a:endParaRPr lang="zh-CN" altLang="zh-CN" sz="2800" b="1" kern="0">
              <a:solidFill>
                <a:srgbClr val="9D138D"/>
              </a:solidFill>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a:solidFill>
                <a:srgbClr val="9D138D"/>
              </a:solidFill>
              <a:latin typeface="+mn-lt"/>
              <a:ea typeface="+mn-ea"/>
            </a:endParaRPr>
          </a:p>
          <a:p>
            <a:pPr marL="342900" indent="-342900" eaLnBrk="0" hangingPunct="0">
              <a:lnSpc>
                <a:spcPct val="120000"/>
              </a:lnSpc>
              <a:spcBef>
                <a:spcPct val="20000"/>
              </a:spcBef>
              <a:defRPr/>
            </a:pPr>
            <a:r>
              <a:rPr lang="zh-CN" altLang="en-US" sz="2800" b="1" kern="0">
                <a:solidFill>
                  <a:srgbClr val="9D138D"/>
                </a:solidFill>
                <a:latin typeface="+mn-lt"/>
                <a:ea typeface="+mn-ea"/>
              </a:rPr>
              <a:t>调用</a:t>
            </a:r>
            <a:r>
              <a:rPr lang="en-US" altLang="zh-CN" sz="2800" b="1" kern="0">
                <a:solidFill>
                  <a:srgbClr val="9D138D"/>
                </a:solidFill>
                <a:latin typeface="+mn-lt"/>
                <a:ea typeface="+mn-ea"/>
              </a:rPr>
              <a:t>f2</a:t>
            </a:r>
            <a:r>
              <a:rPr lang="zh-CN" altLang="en-US" sz="2800" b="1" kern="0">
                <a:solidFill>
                  <a:srgbClr val="9D138D"/>
                </a:solidFill>
                <a:latin typeface="+mn-lt"/>
                <a:ea typeface="+mn-ea"/>
              </a:rPr>
              <a:t>函数</a:t>
            </a:r>
            <a:endParaRPr lang="zh-CN" altLang="zh-CN" sz="2800" b="1" kern="0">
              <a:solidFill>
                <a:srgbClr val="9D138D"/>
              </a:solidFill>
              <a:latin typeface="+mn-lt"/>
              <a:ea typeface="+mn-ea"/>
            </a:endParaRPr>
          </a:p>
        </p:txBody>
      </p:sp>
      <p:cxnSp>
        <p:nvCxnSpPr>
          <p:cNvPr id="19" name="直接箭头连接符 55"/>
          <p:cNvCxnSpPr>
            <a:cxnSpLocks noChangeShapeType="1"/>
          </p:cNvCxnSpPr>
          <p:nvPr/>
        </p:nvCxnSpPr>
        <p:spPr bwMode="auto">
          <a:xfrm rot="5400000">
            <a:off x="5072856" y="4928394"/>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rot="10800000">
            <a:off x="8429625" y="5572125"/>
            <a:ext cx="35718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1" name="直接连接符 20"/>
          <p:cNvCxnSpPr>
            <a:cxnSpLocks noChangeShapeType="1"/>
          </p:cNvCxnSpPr>
          <p:nvPr/>
        </p:nvCxnSpPr>
        <p:spPr bwMode="auto">
          <a:xfrm rot="5400000" flipH="1" flipV="1">
            <a:off x="7929563" y="4714875"/>
            <a:ext cx="17145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5249863" y="4037013"/>
            <a:ext cx="357187"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4" name="直接箭头连接符 55"/>
          <p:cNvCxnSpPr>
            <a:cxnSpLocks noChangeShapeType="1"/>
          </p:cNvCxnSpPr>
          <p:nvPr/>
        </p:nvCxnSpPr>
        <p:spPr bwMode="auto">
          <a:xfrm flipV="1">
            <a:off x="5500688" y="4572000"/>
            <a:ext cx="1357312" cy="78581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5400000">
            <a:off x="7073106" y="4953794"/>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rot="10800000">
            <a:off x="5429250" y="3857625"/>
            <a:ext cx="335756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9" name="圆角矩形标注 38"/>
          <p:cNvSpPr>
            <a:spLocks noChangeArrowheads="1"/>
          </p:cNvSpPr>
          <p:nvPr/>
        </p:nvSpPr>
        <p:spPr bwMode="auto">
          <a:xfrm>
            <a:off x="142875" y="5857875"/>
            <a:ext cx="4929188" cy="714375"/>
          </a:xfrm>
          <a:prstGeom prst="wedgeRoundRectCallout">
            <a:avLst>
              <a:gd name="adj1" fmla="val -19319"/>
              <a:gd name="adj2" fmla="val -219704"/>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应使用</a:t>
            </a:r>
            <a:r>
              <a:rPr lang="en-US" altLang="zh-CN" sz="2800">
                <a:solidFill>
                  <a:srgbClr val="0000CC"/>
                </a:solidFill>
                <a:latin typeface="Arial" pitchFamily="34" charset="0"/>
              </a:rPr>
              <a:t>if</a:t>
            </a:r>
            <a:r>
              <a:rPr lang="zh-CN" altLang="en-US" sz="2800">
                <a:solidFill>
                  <a:srgbClr val="0000CC"/>
                </a:solidFill>
                <a:latin typeface="Arial" pitchFamily="34" charset="0"/>
              </a:rPr>
              <a:t>语句控制结束调用</a:t>
            </a:r>
          </a:p>
        </p:txBody>
      </p:sp>
      <p:sp>
        <p:nvSpPr>
          <p:cNvPr id="41" name="圆角矩形标注 40"/>
          <p:cNvSpPr>
            <a:spLocks noChangeArrowheads="1"/>
          </p:cNvSpPr>
          <p:nvPr/>
        </p:nvSpPr>
        <p:spPr bwMode="auto">
          <a:xfrm>
            <a:off x="1500188" y="2571750"/>
            <a:ext cx="2928937" cy="714375"/>
          </a:xfrm>
          <a:prstGeom prst="wedgeRoundRectCallout">
            <a:avLst>
              <a:gd name="adj1" fmla="val 68778"/>
              <a:gd name="adj2" fmla="val -42606"/>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直接调用本函数</a:t>
            </a:r>
          </a:p>
        </p:txBody>
      </p:sp>
      <p:sp>
        <p:nvSpPr>
          <p:cNvPr id="42" name="圆角矩形标注 41"/>
          <p:cNvSpPr>
            <a:spLocks noChangeArrowheads="1"/>
          </p:cNvSpPr>
          <p:nvPr/>
        </p:nvSpPr>
        <p:spPr bwMode="auto">
          <a:xfrm>
            <a:off x="1428750" y="4500563"/>
            <a:ext cx="2928938" cy="714375"/>
          </a:xfrm>
          <a:prstGeom prst="wedgeRoundRectCallout">
            <a:avLst>
              <a:gd name="adj1" fmla="val 68778"/>
              <a:gd name="adj2" fmla="val -42606"/>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间接调用本函数</a:t>
            </a:r>
          </a:p>
        </p:txBody>
      </p:sp>
      <p:pic>
        <p:nvPicPr>
          <p:cNvPr id="75797" name="图片 2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500"/>
                                        <p:tgtEl>
                                          <p:spTgt spid="5"/>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linds(horizontal)">
                                      <p:cBhvr>
                                        <p:cTn id="16" dur="500"/>
                                        <p:tgtEl>
                                          <p:spTgt spid="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Right)">
                                      <p:cBhvr>
                                        <p:cTn id="21" dur="500"/>
                                        <p:tgtEl>
                                          <p:spTgt spid="7"/>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slide(fromBottom)">
                                      <p:cBhvr>
                                        <p:cTn id="25" dur="500"/>
                                        <p:tgtEl>
                                          <p:spTgt spid="11"/>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lide(fromLeft)">
                                      <p:cBhvr>
                                        <p:cTn id="29" dur="500"/>
                                        <p:tgtEl>
                                          <p:spTgt spid="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blinds(horizontal)">
                                      <p:cBhvr>
                                        <p:cTn id="34" dur="500"/>
                                        <p:tgtEl>
                                          <p:spTgt spid="18">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lide(fromTop)">
                                      <p:cBhvr>
                                        <p:cTn id="39" dur="500"/>
                                        <p:tgtEl>
                                          <p:spTgt spid="19"/>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animEffect transition="in" filter="blinds(horizontal)">
                                      <p:cBhvr>
                                        <p:cTn id="43" dur="500"/>
                                        <p:tgtEl>
                                          <p:spTgt spid="18">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slide(fromLeft)">
                                      <p:cBhvr>
                                        <p:cTn id="48" dur="500"/>
                                        <p:tgtEl>
                                          <p:spTgt spid="24"/>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blinds(horizontal)">
                                      <p:cBhvr>
                                        <p:cTn id="52" dur="500"/>
                                        <p:tgtEl>
                                          <p:spTgt spid="2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1"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slide(fromTop)">
                                      <p:cBhvr>
                                        <p:cTn id="57" dur="500"/>
                                        <p:tgtEl>
                                          <p:spTgt spid="28"/>
                                        </p:tgtEl>
                                      </p:cBhvr>
                                    </p:animEffect>
                                  </p:childTnLst>
                                </p:cTn>
                              </p:par>
                            </p:childTnLst>
                          </p:cTn>
                        </p:par>
                        <p:par>
                          <p:cTn id="58" fill="hold" nodeType="afterGroup">
                            <p:stCondLst>
                              <p:cond delay="500"/>
                            </p:stCondLst>
                            <p:childTnLst>
                              <p:par>
                                <p:cTn id="59" presetID="3" presetClass="entr" presetSubtype="10" fill="hold" nodeType="afterEffect">
                                  <p:stCondLst>
                                    <p:cond delay="0"/>
                                  </p:stCondLst>
                                  <p:childTnLst>
                                    <p:set>
                                      <p:cBhvr>
                                        <p:cTn id="60" dur="1" fill="hold">
                                          <p:stCondLst>
                                            <p:cond delay="0"/>
                                          </p:stCondLst>
                                        </p:cTn>
                                        <p:tgtEl>
                                          <p:spTgt spid="23">
                                            <p:txEl>
                                              <p:pRg st="2" end="2"/>
                                            </p:txEl>
                                          </p:spTgt>
                                        </p:tgtEl>
                                        <p:attrNameLst>
                                          <p:attrName>style.visibility</p:attrName>
                                        </p:attrNameLst>
                                      </p:cBhvr>
                                      <p:to>
                                        <p:strVal val="visible"/>
                                      </p:to>
                                    </p:set>
                                    <p:animEffect transition="in" filter="blinds(horizontal)">
                                      <p:cBhvr>
                                        <p:cTn id="61" dur="500"/>
                                        <p:tgtEl>
                                          <p:spTgt spid="23">
                                            <p:txEl>
                                              <p:pRg st="2" end="2"/>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slide(fromLeft)">
                                      <p:cBhvr>
                                        <p:cTn id="66" dur="500"/>
                                        <p:tgtEl>
                                          <p:spTgt spid="20"/>
                                        </p:tgtEl>
                                      </p:cBhvr>
                                    </p:animEffect>
                                  </p:childTnLst>
                                </p:cTn>
                              </p:par>
                            </p:childTnLst>
                          </p:cTn>
                        </p:par>
                        <p:par>
                          <p:cTn id="67" fill="hold" nodeType="afterGroup">
                            <p:stCondLst>
                              <p:cond delay="500"/>
                            </p:stCondLst>
                            <p:childTnLst>
                              <p:par>
                                <p:cTn id="68" presetID="12" presetClass="entr" presetSubtype="4"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slide(fromBottom)">
                                      <p:cBhvr>
                                        <p:cTn id="70" dur="500"/>
                                        <p:tgtEl>
                                          <p:spTgt spid="21"/>
                                        </p:tgtEl>
                                      </p:cBhvr>
                                    </p:animEffect>
                                  </p:childTnLst>
                                </p:cTn>
                              </p:par>
                            </p:childTnLst>
                          </p:cTn>
                        </p:par>
                        <p:par>
                          <p:cTn id="71" fill="hold" nodeType="afterGroup">
                            <p:stCondLst>
                              <p:cond delay="1000"/>
                            </p:stCondLst>
                            <p:childTnLst>
                              <p:par>
                                <p:cTn id="72" presetID="12" presetClass="entr" presetSubtype="2" fill="hold" nodeType="after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slide(fromRight)">
                                      <p:cBhvr>
                                        <p:cTn id="74" dur="500"/>
                                        <p:tgtEl>
                                          <p:spTgt spid="31"/>
                                        </p:tgtEl>
                                      </p:cBhvr>
                                    </p:animEffect>
                                  </p:childTnLst>
                                </p:cTn>
                              </p:par>
                            </p:childTnLst>
                          </p:cTn>
                        </p:par>
                        <p:par>
                          <p:cTn id="75" fill="hold" nodeType="afterGroup">
                            <p:stCondLst>
                              <p:cond delay="1500"/>
                            </p:stCondLst>
                            <p:childTnLst>
                              <p:par>
                                <p:cTn id="76" presetID="12" presetClass="entr" presetSubtype="1" fill="hold"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slide(fromTop)">
                                      <p:cBhvr>
                                        <p:cTn id="78" dur="500"/>
                                        <p:tgtEl>
                                          <p:spTgt spid="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blinds(horizontal)">
                                      <p:cBhvr>
                                        <p:cTn id="83"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blinds(horizontal)">
                                      <p:cBhvr>
                                        <p:cTn id="88"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blinds(horizontal)">
                                      <p:cBhvr>
                                        <p:cTn id="9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7.6 </a:t>
            </a:r>
            <a:r>
              <a:rPr lang="zh-CN" altLang="zh-CN">
                <a:solidFill>
                  <a:srgbClr val="800000"/>
                </a:solidFill>
                <a:effectLst>
                  <a:outerShdw blurRad="38100" dist="38100" dir="2700000" algn="tl">
                    <a:srgbClr val="000000"/>
                  </a:outerShdw>
                </a:effectLst>
                <a:latin typeface="Arial" charset="0"/>
                <a:ea typeface="黑体" pitchFamily="2" charset="-122"/>
              </a:rPr>
              <a:t>函数的递归调用</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76803" name="Rectangle 3"/>
          <p:cNvSpPr>
            <a:spLocks noGrp="1" noChangeArrowheads="1"/>
          </p:cNvSpPr>
          <p:nvPr>
            <p:ph type="body" idx="1"/>
          </p:nvPr>
        </p:nvSpPr>
        <p:spPr>
          <a:xfrm>
            <a:off x="357188" y="1571625"/>
            <a:ext cx="8429625" cy="4357688"/>
          </a:xfrm>
        </p:spPr>
        <p:txBody>
          <a:bodyPr/>
          <a:lstStyle/>
          <a:p>
            <a:pPr>
              <a:buFont typeface="Wingdings" pitchFamily="2" charset="2"/>
              <a:buNone/>
            </a:pPr>
            <a:r>
              <a:rPr lang="en-US" altLang="zh-CN"/>
              <a:t>  </a:t>
            </a:r>
            <a:r>
              <a:rPr lang="zh-CN" altLang="zh-CN"/>
              <a:t>例</a:t>
            </a:r>
            <a:r>
              <a:rPr lang="en-US" altLang="zh-CN"/>
              <a:t>7.6 </a:t>
            </a:r>
            <a:r>
              <a:rPr lang="zh-CN" altLang="zh-CN"/>
              <a:t>有</a:t>
            </a:r>
            <a:r>
              <a:rPr lang="en-US" altLang="zh-CN"/>
              <a:t>5</a:t>
            </a:r>
            <a:r>
              <a:rPr lang="zh-CN" altLang="zh-CN"/>
              <a:t>个学生坐在一起</a:t>
            </a:r>
            <a:endParaRPr lang="en-US" altLang="zh-CN"/>
          </a:p>
          <a:p>
            <a:pPr lvl="1"/>
            <a:r>
              <a:rPr lang="zh-CN" altLang="zh-CN"/>
              <a:t>问第</a:t>
            </a:r>
            <a:r>
              <a:rPr lang="en-US" altLang="zh-CN"/>
              <a:t>5</a:t>
            </a:r>
            <a:r>
              <a:rPr lang="zh-CN" altLang="zh-CN"/>
              <a:t>个学生多少岁？他说比第</a:t>
            </a:r>
            <a:r>
              <a:rPr lang="en-US" altLang="zh-CN"/>
              <a:t>4</a:t>
            </a:r>
            <a:r>
              <a:rPr lang="zh-CN" altLang="zh-CN"/>
              <a:t>个学生大</a:t>
            </a:r>
            <a:r>
              <a:rPr lang="en-US" altLang="zh-CN"/>
              <a:t>2</a:t>
            </a:r>
            <a:r>
              <a:rPr lang="zh-CN" altLang="zh-CN"/>
              <a:t>岁</a:t>
            </a:r>
            <a:endParaRPr lang="en-US" altLang="zh-CN"/>
          </a:p>
          <a:p>
            <a:pPr lvl="1"/>
            <a:r>
              <a:rPr lang="zh-CN" altLang="zh-CN"/>
              <a:t>问第</a:t>
            </a:r>
            <a:r>
              <a:rPr lang="en-US" altLang="zh-CN"/>
              <a:t>4</a:t>
            </a:r>
            <a:r>
              <a:rPr lang="zh-CN" altLang="zh-CN"/>
              <a:t>个学生岁数，他说比第</a:t>
            </a:r>
            <a:r>
              <a:rPr lang="en-US" altLang="zh-CN"/>
              <a:t>3</a:t>
            </a:r>
            <a:r>
              <a:rPr lang="zh-CN" altLang="zh-CN"/>
              <a:t>个学生大</a:t>
            </a:r>
            <a:r>
              <a:rPr lang="en-US" altLang="zh-CN"/>
              <a:t>2</a:t>
            </a:r>
            <a:r>
              <a:rPr lang="zh-CN" altLang="zh-CN"/>
              <a:t>岁</a:t>
            </a:r>
            <a:endParaRPr lang="en-US" altLang="zh-CN"/>
          </a:p>
          <a:p>
            <a:pPr lvl="1"/>
            <a:r>
              <a:rPr lang="zh-CN" altLang="zh-CN"/>
              <a:t>问第</a:t>
            </a:r>
            <a:r>
              <a:rPr lang="en-US" altLang="zh-CN"/>
              <a:t>3</a:t>
            </a:r>
            <a:r>
              <a:rPr lang="zh-CN" altLang="zh-CN"/>
              <a:t>个学生，又说比第</a:t>
            </a:r>
            <a:r>
              <a:rPr lang="en-US" altLang="zh-CN"/>
              <a:t>2</a:t>
            </a:r>
            <a:r>
              <a:rPr lang="zh-CN" altLang="zh-CN"/>
              <a:t>个学生大</a:t>
            </a:r>
            <a:r>
              <a:rPr lang="en-US" altLang="zh-CN"/>
              <a:t>2</a:t>
            </a:r>
            <a:r>
              <a:rPr lang="zh-CN" altLang="zh-CN"/>
              <a:t>岁</a:t>
            </a:r>
            <a:endParaRPr lang="en-US" altLang="zh-CN"/>
          </a:p>
          <a:p>
            <a:pPr lvl="1"/>
            <a:r>
              <a:rPr lang="zh-CN" altLang="zh-CN"/>
              <a:t>问第</a:t>
            </a:r>
            <a:r>
              <a:rPr lang="en-US" altLang="zh-CN"/>
              <a:t>2</a:t>
            </a:r>
            <a:r>
              <a:rPr lang="zh-CN" altLang="zh-CN"/>
              <a:t>个学生，说比第</a:t>
            </a:r>
            <a:r>
              <a:rPr lang="en-US" altLang="zh-CN"/>
              <a:t>1</a:t>
            </a:r>
            <a:r>
              <a:rPr lang="zh-CN" altLang="zh-CN"/>
              <a:t>个学生大</a:t>
            </a:r>
            <a:r>
              <a:rPr lang="en-US" altLang="zh-CN"/>
              <a:t>2</a:t>
            </a:r>
            <a:r>
              <a:rPr lang="zh-CN" altLang="zh-CN"/>
              <a:t>岁</a:t>
            </a:r>
            <a:endParaRPr lang="en-US" altLang="zh-CN"/>
          </a:p>
          <a:p>
            <a:pPr lvl="1"/>
            <a:r>
              <a:rPr lang="zh-CN" altLang="zh-CN"/>
              <a:t>最后问第</a:t>
            </a:r>
            <a:r>
              <a:rPr lang="en-US" altLang="zh-CN"/>
              <a:t>1</a:t>
            </a:r>
            <a:r>
              <a:rPr lang="zh-CN" altLang="zh-CN"/>
              <a:t>个学生，他说是</a:t>
            </a:r>
            <a:r>
              <a:rPr lang="en-US" altLang="zh-CN"/>
              <a:t>10</a:t>
            </a:r>
            <a:r>
              <a:rPr lang="zh-CN" altLang="zh-CN"/>
              <a:t>岁</a:t>
            </a:r>
            <a:endParaRPr lang="en-US" altLang="zh-CN"/>
          </a:p>
          <a:p>
            <a:pPr lvl="1"/>
            <a:r>
              <a:rPr lang="zh-CN" altLang="zh-CN"/>
              <a:t>请问第</a:t>
            </a:r>
            <a:r>
              <a:rPr lang="en-US" altLang="zh-CN"/>
              <a:t>5</a:t>
            </a:r>
            <a:r>
              <a:rPr lang="zh-CN" altLang="zh-CN"/>
              <a:t>个学生多大</a:t>
            </a:r>
          </a:p>
        </p:txBody>
      </p:sp>
      <p:pic>
        <p:nvPicPr>
          <p:cNvPr id="7680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4.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7.6 </a:t>
            </a:r>
            <a:r>
              <a:rPr lang="zh-CN" altLang="zh-CN">
                <a:solidFill>
                  <a:srgbClr val="800000"/>
                </a:solidFill>
                <a:effectLst>
                  <a:outerShdw blurRad="38100" dist="38100" dir="2700000" algn="tl">
                    <a:srgbClr val="000000"/>
                  </a:outerShdw>
                </a:effectLst>
                <a:latin typeface="Arial" charset="0"/>
                <a:ea typeface="黑体" pitchFamily="2" charset="-122"/>
              </a:rPr>
              <a:t>函数的递归调用</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75779" name="Rectangle 3"/>
          <p:cNvSpPr>
            <a:spLocks noGrp="1" noChangeArrowheads="1"/>
          </p:cNvSpPr>
          <p:nvPr>
            <p:ph type="body" idx="1"/>
          </p:nvPr>
        </p:nvSpPr>
        <p:spPr>
          <a:xfrm>
            <a:off x="357188" y="1571625"/>
            <a:ext cx="8429625" cy="4643438"/>
          </a:xfrm>
        </p:spPr>
        <p:txBody>
          <a:bodyPr/>
          <a:lstStyle/>
          <a:p>
            <a:r>
              <a:rPr lang="zh-CN" altLang="zh-CN"/>
              <a:t>解题思路：</a:t>
            </a:r>
            <a:endParaRPr lang="en-US" altLang="zh-CN"/>
          </a:p>
          <a:p>
            <a:pPr lvl="1"/>
            <a:r>
              <a:rPr lang="zh-CN" altLang="zh-CN"/>
              <a:t>要求第５个年龄，就必须先知道第４个年龄</a:t>
            </a:r>
            <a:endParaRPr lang="en-US" altLang="zh-CN"/>
          </a:p>
          <a:p>
            <a:pPr lvl="1"/>
            <a:r>
              <a:rPr lang="zh-CN" altLang="zh-CN"/>
              <a:t>要求第４个年龄必须先知道第３个年龄</a:t>
            </a:r>
            <a:endParaRPr lang="en-US" altLang="zh-CN"/>
          </a:p>
          <a:p>
            <a:pPr lvl="1"/>
            <a:r>
              <a:rPr lang="zh-CN" altLang="zh-CN"/>
              <a:t>第３个年龄又取决于第２个年龄</a:t>
            </a:r>
            <a:endParaRPr lang="en-US" altLang="zh-CN"/>
          </a:p>
          <a:p>
            <a:pPr lvl="1"/>
            <a:r>
              <a:rPr lang="zh-CN" altLang="zh-CN"/>
              <a:t>第２个年龄取决于第１个年龄</a:t>
            </a:r>
            <a:endParaRPr lang="en-US" altLang="zh-CN"/>
          </a:p>
          <a:p>
            <a:pPr lvl="1"/>
            <a:r>
              <a:rPr lang="zh-CN" altLang="zh-CN"/>
              <a:t>每个学生年龄都比其前１个学生的年龄大２</a:t>
            </a:r>
          </a:p>
        </p:txBody>
      </p:sp>
      <p:pic>
        <p:nvPicPr>
          <p:cNvPr id="7782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7" dur="500"/>
                                        <p:tgtEl>
                                          <p:spTgt spid="75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2" dur="500"/>
                                        <p:tgtEl>
                                          <p:spTgt spid="757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7" dur="500"/>
                                        <p:tgtEl>
                                          <p:spTgt spid="757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2" dur="500"/>
                                        <p:tgtEl>
                                          <p:spTgt spid="757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animEffect transition="in" filter="blinds(horizontal)">
                                      <p:cBhvr>
                                        <p:cTn id="27" dur="500"/>
                                        <p:tgtEl>
                                          <p:spTgt spid="7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7.6 </a:t>
            </a:r>
            <a:r>
              <a:rPr lang="zh-CN" altLang="zh-CN">
                <a:solidFill>
                  <a:srgbClr val="800000"/>
                </a:solidFill>
                <a:effectLst>
                  <a:outerShdw blurRad="38100" dist="38100" dir="2700000" algn="tl">
                    <a:srgbClr val="000000"/>
                  </a:outerShdw>
                </a:effectLst>
                <a:latin typeface="Arial" charset="0"/>
                <a:ea typeface="黑体" pitchFamily="2" charset="-122"/>
              </a:rPr>
              <a:t>函数的递归调用</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78851" name="Rectangle 3"/>
          <p:cNvSpPr>
            <a:spLocks noGrp="1" noChangeArrowheads="1"/>
          </p:cNvSpPr>
          <p:nvPr>
            <p:ph type="body" idx="1"/>
          </p:nvPr>
        </p:nvSpPr>
        <p:spPr>
          <a:xfrm>
            <a:off x="357188" y="1571625"/>
            <a:ext cx="8429625" cy="4357688"/>
          </a:xfrm>
        </p:spPr>
        <p:txBody>
          <a:bodyPr/>
          <a:lstStyle/>
          <a:p>
            <a:r>
              <a:rPr lang="zh-CN" altLang="zh-CN"/>
              <a:t>解题思路：</a:t>
            </a:r>
            <a:endParaRPr lang="en-US" altLang="zh-CN"/>
          </a:p>
          <a:p>
            <a:pPr>
              <a:buFont typeface="Wingdings" pitchFamily="2" charset="2"/>
              <a:buNone/>
            </a:pPr>
            <a:r>
              <a:rPr lang="en-US" altLang="zh-CN"/>
              <a:t>age(5)=age(4)+2</a:t>
            </a:r>
          </a:p>
          <a:p>
            <a:pPr>
              <a:buFont typeface="Wingdings" pitchFamily="2" charset="2"/>
              <a:buNone/>
            </a:pPr>
            <a:r>
              <a:rPr lang="en-US" altLang="zh-CN"/>
              <a:t>age(4)=age(3)+2</a:t>
            </a:r>
          </a:p>
          <a:p>
            <a:pPr>
              <a:buFont typeface="Wingdings" pitchFamily="2" charset="2"/>
              <a:buNone/>
            </a:pPr>
            <a:r>
              <a:rPr lang="en-US" altLang="zh-CN"/>
              <a:t>age(3)=age(2)+2</a:t>
            </a:r>
          </a:p>
          <a:p>
            <a:pPr>
              <a:buFont typeface="Wingdings" pitchFamily="2" charset="2"/>
              <a:buNone/>
            </a:pPr>
            <a:r>
              <a:rPr lang="en-US" altLang="zh-CN"/>
              <a:t>age(2)=age(1)+2</a:t>
            </a:r>
          </a:p>
          <a:p>
            <a:pPr>
              <a:buFont typeface="Wingdings" pitchFamily="2" charset="2"/>
              <a:buNone/>
            </a:pPr>
            <a:r>
              <a:rPr lang="en-US" altLang="zh-CN"/>
              <a:t>age(1)=10</a:t>
            </a:r>
          </a:p>
        </p:txBody>
      </p:sp>
      <p:sp>
        <p:nvSpPr>
          <p:cNvPr id="4" name="右大括号 3"/>
          <p:cNvSpPr>
            <a:spLocks/>
          </p:cNvSpPr>
          <p:nvPr/>
        </p:nvSpPr>
        <p:spPr bwMode="auto">
          <a:xfrm>
            <a:off x="4643438" y="2643188"/>
            <a:ext cx="500062" cy="2786062"/>
          </a:xfrm>
          <a:prstGeom prst="rightBrace">
            <a:avLst>
              <a:gd name="adj1" fmla="val 8331"/>
              <a:gd name="adj2" fmla="val 50000"/>
            </a:avLst>
          </a:prstGeom>
          <a:solidFill>
            <a:schemeClr val="accent1"/>
          </a:solidFill>
          <a:ln w="38100" algn="ctr">
            <a:solidFill>
              <a:srgbClr val="FF0000"/>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88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aphicFrame>
        <p:nvGraphicFramePr>
          <p:cNvPr id="73729" name="Object 1"/>
          <p:cNvGraphicFramePr>
            <a:graphicFrameLocks noChangeAspect="1"/>
          </p:cNvGraphicFramePr>
          <p:nvPr/>
        </p:nvGraphicFramePr>
        <p:xfrm>
          <a:off x="3071813" y="5429250"/>
          <a:ext cx="5148262" cy="1143000"/>
        </p:xfrm>
        <a:graphic>
          <a:graphicData uri="http://schemas.openxmlformats.org/presentationml/2006/ole">
            <mc:AlternateContent xmlns:mc="http://schemas.openxmlformats.org/markup-compatibility/2006">
              <mc:Choice xmlns:v="urn:schemas-microsoft-com:vml" Requires="v">
                <p:oleObj spid="_x0000_s78870" name="公式" r:id="rId3" imgW="1930400" imgH="431800" progId="Equation.3">
                  <p:embed/>
                </p:oleObj>
              </mc:Choice>
              <mc:Fallback>
                <p:oleObj name="公式" r:id="rId3" imgW="19304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5429250"/>
                        <a:ext cx="51482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78855" name="图片 6"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729"/>
                                        </p:tgtEl>
                                        <p:attrNameLst>
                                          <p:attrName>style.visibility</p:attrName>
                                        </p:attrNameLst>
                                      </p:cBhvr>
                                      <p:to>
                                        <p:strVal val="visible"/>
                                      </p:to>
                                    </p:set>
                                    <p:animEffect transition="in" filter="blinds(horizontal)">
                                      <p:cBhvr>
                                        <p:cTn id="12" dur="500"/>
                                        <p:tgtEl>
                                          <p:spTgt spid="73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8" y="500063"/>
            <a:ext cx="2786062" cy="1143000"/>
          </a:xfrm>
        </p:spPr>
        <p:txBody>
          <a:bodyPr/>
          <a:lstStyle/>
          <a:p>
            <a:pPr>
              <a:lnSpc>
                <a:spcPct val="100000"/>
              </a:lnSpc>
              <a:buFont typeface="Wingdings" pitchFamily="2" charset="2"/>
              <a:buNone/>
            </a:pPr>
            <a:r>
              <a:rPr lang="en-US" altLang="zh-CN" sz="2800"/>
              <a:t>   age(5)</a:t>
            </a:r>
          </a:p>
          <a:p>
            <a:pPr>
              <a:lnSpc>
                <a:spcPct val="100000"/>
              </a:lnSpc>
              <a:buFont typeface="Wingdings" pitchFamily="2" charset="2"/>
              <a:buNone/>
            </a:pPr>
            <a:r>
              <a:rPr lang="en-US" altLang="zh-CN" sz="2800"/>
              <a:t>=age(4)+2</a:t>
            </a:r>
          </a:p>
          <a:p>
            <a:pPr>
              <a:buFont typeface="Wingdings" pitchFamily="2" charset="2"/>
              <a:buNone/>
            </a:pPr>
            <a:endParaRPr lang="zh-CN" altLang="en-US" sz="2800"/>
          </a:p>
        </p:txBody>
      </p:sp>
      <p:cxnSp>
        <p:nvCxnSpPr>
          <p:cNvPr id="12" name="直接连接符 11"/>
          <p:cNvCxnSpPr>
            <a:cxnSpLocks noChangeShapeType="1"/>
          </p:cNvCxnSpPr>
          <p:nvPr/>
        </p:nvCxnSpPr>
        <p:spPr bwMode="auto">
          <a:xfrm rot="10800000">
            <a:off x="357188" y="1046163"/>
            <a:ext cx="2357437"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6" name="内容占位符 2"/>
          <p:cNvSpPr txBox="1">
            <a:spLocks/>
          </p:cNvSpPr>
          <p:nvPr/>
        </p:nvSpPr>
        <p:spPr bwMode="auto">
          <a:xfrm>
            <a:off x="857250" y="1714500"/>
            <a:ext cx="2786063"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age(4)</a:t>
            </a:r>
          </a:p>
          <a:p>
            <a:pPr marL="342900" indent="-342900" eaLnBrk="0" hangingPunct="0">
              <a:spcBef>
                <a:spcPct val="20000"/>
              </a:spcBef>
              <a:buFont typeface="Wingdings" pitchFamily="2" charset="2"/>
              <a:buNone/>
              <a:defRPr/>
            </a:pPr>
            <a:r>
              <a:rPr lang="en-US" altLang="zh-CN" sz="2800" b="1" kern="0">
                <a:latin typeface="+mn-lt"/>
                <a:ea typeface="+mn-ea"/>
              </a:rPr>
              <a:t>=age(3)+2</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17" name="直接连接符 16"/>
          <p:cNvCxnSpPr>
            <a:cxnSpLocks noChangeShapeType="1"/>
          </p:cNvCxnSpPr>
          <p:nvPr/>
        </p:nvCxnSpPr>
        <p:spPr bwMode="auto">
          <a:xfrm rot="10800000">
            <a:off x="857250" y="2260600"/>
            <a:ext cx="2357438"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1428750" y="3000375"/>
            <a:ext cx="2786063"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age(3)</a:t>
            </a:r>
          </a:p>
          <a:p>
            <a:pPr marL="342900" indent="-342900" eaLnBrk="0" hangingPunct="0">
              <a:spcBef>
                <a:spcPct val="20000"/>
              </a:spcBef>
              <a:buFont typeface="Wingdings" pitchFamily="2" charset="2"/>
              <a:buNone/>
              <a:defRPr/>
            </a:pPr>
            <a:r>
              <a:rPr lang="en-US" altLang="zh-CN" sz="2800" b="1" kern="0">
                <a:latin typeface="+mn-lt"/>
                <a:ea typeface="+mn-ea"/>
              </a:rPr>
              <a:t>=age(2)+2</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19" name="直接连接符 18"/>
          <p:cNvCxnSpPr>
            <a:cxnSpLocks noChangeShapeType="1"/>
          </p:cNvCxnSpPr>
          <p:nvPr/>
        </p:nvCxnSpPr>
        <p:spPr bwMode="auto">
          <a:xfrm rot="10800000">
            <a:off x="1428750" y="3546475"/>
            <a:ext cx="2357438"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0" name="内容占位符 2"/>
          <p:cNvSpPr txBox="1">
            <a:spLocks/>
          </p:cNvSpPr>
          <p:nvPr/>
        </p:nvSpPr>
        <p:spPr bwMode="auto">
          <a:xfrm>
            <a:off x="1928813" y="4286250"/>
            <a:ext cx="2786062"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age(2)</a:t>
            </a:r>
          </a:p>
          <a:p>
            <a:pPr marL="342900" indent="-342900" eaLnBrk="0" hangingPunct="0">
              <a:spcBef>
                <a:spcPct val="20000"/>
              </a:spcBef>
              <a:buFont typeface="Wingdings" pitchFamily="2" charset="2"/>
              <a:buNone/>
              <a:defRPr/>
            </a:pPr>
            <a:r>
              <a:rPr lang="en-US" altLang="zh-CN" sz="2800" b="1" kern="0">
                <a:latin typeface="+mn-lt"/>
                <a:ea typeface="+mn-ea"/>
              </a:rPr>
              <a:t>=age(1)+2</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21" name="直接连接符 20"/>
          <p:cNvCxnSpPr>
            <a:cxnSpLocks noChangeShapeType="1"/>
          </p:cNvCxnSpPr>
          <p:nvPr/>
        </p:nvCxnSpPr>
        <p:spPr bwMode="auto">
          <a:xfrm rot="10800000">
            <a:off x="1928813" y="4832350"/>
            <a:ext cx="2357437"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2" name="内容占位符 2"/>
          <p:cNvSpPr txBox="1">
            <a:spLocks/>
          </p:cNvSpPr>
          <p:nvPr/>
        </p:nvSpPr>
        <p:spPr bwMode="auto">
          <a:xfrm>
            <a:off x="3429000" y="5500688"/>
            <a:ext cx="2786063"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age(1)</a:t>
            </a:r>
          </a:p>
          <a:p>
            <a:pPr marL="342900" indent="-342900" eaLnBrk="0" hangingPunct="0">
              <a:spcBef>
                <a:spcPct val="20000"/>
              </a:spcBef>
              <a:buFont typeface="Wingdings" pitchFamily="2" charset="2"/>
              <a:buNone/>
              <a:defRPr/>
            </a:pPr>
            <a:r>
              <a:rPr lang="en-US" altLang="zh-CN" sz="2800" b="1" kern="0">
                <a:latin typeface="+mn-lt"/>
                <a:ea typeface="+mn-ea"/>
              </a:rPr>
              <a:t>     =10</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23" name="直接连接符 22"/>
          <p:cNvCxnSpPr>
            <a:cxnSpLocks noChangeShapeType="1"/>
          </p:cNvCxnSpPr>
          <p:nvPr/>
        </p:nvCxnSpPr>
        <p:spPr bwMode="auto">
          <a:xfrm rot="10800000">
            <a:off x="3429000" y="6046788"/>
            <a:ext cx="23574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0" name="内容占位符 2"/>
          <p:cNvSpPr txBox="1">
            <a:spLocks/>
          </p:cNvSpPr>
          <p:nvPr/>
        </p:nvSpPr>
        <p:spPr bwMode="auto">
          <a:xfrm>
            <a:off x="5072063" y="4286250"/>
            <a:ext cx="2071687"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age(2)</a:t>
            </a:r>
          </a:p>
          <a:p>
            <a:pPr marL="342900" indent="-342900" eaLnBrk="0" hangingPunct="0">
              <a:spcBef>
                <a:spcPct val="20000"/>
              </a:spcBef>
              <a:buFont typeface="Wingdings" pitchFamily="2" charset="2"/>
              <a:buNone/>
              <a:defRPr/>
            </a:pPr>
            <a:r>
              <a:rPr lang="en-US" altLang="zh-CN" sz="2800" b="1" kern="0">
                <a:latin typeface="+mn-lt"/>
                <a:ea typeface="+mn-ea"/>
              </a:rPr>
              <a:t>   =12</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35" name="直接连接符 34"/>
          <p:cNvCxnSpPr>
            <a:cxnSpLocks noChangeShapeType="1"/>
          </p:cNvCxnSpPr>
          <p:nvPr/>
        </p:nvCxnSpPr>
        <p:spPr bwMode="auto">
          <a:xfrm>
            <a:off x="5143500" y="4837113"/>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6" name="内容占位符 2"/>
          <p:cNvSpPr txBox="1">
            <a:spLocks/>
          </p:cNvSpPr>
          <p:nvPr/>
        </p:nvSpPr>
        <p:spPr bwMode="auto">
          <a:xfrm>
            <a:off x="5929313" y="3071813"/>
            <a:ext cx="2071687"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age(3)</a:t>
            </a:r>
          </a:p>
          <a:p>
            <a:pPr marL="342900" indent="-342900" eaLnBrk="0" hangingPunct="0">
              <a:spcBef>
                <a:spcPct val="20000"/>
              </a:spcBef>
              <a:buFont typeface="Wingdings" pitchFamily="2" charset="2"/>
              <a:buNone/>
              <a:defRPr/>
            </a:pPr>
            <a:r>
              <a:rPr lang="en-US" altLang="zh-CN" sz="2800" b="1" kern="0">
                <a:latin typeface="+mn-lt"/>
                <a:ea typeface="+mn-ea"/>
              </a:rPr>
              <a:t>   =14</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37" name="直接连接符 36"/>
          <p:cNvCxnSpPr>
            <a:cxnSpLocks noChangeShapeType="1"/>
          </p:cNvCxnSpPr>
          <p:nvPr/>
        </p:nvCxnSpPr>
        <p:spPr bwMode="auto">
          <a:xfrm>
            <a:off x="6000750" y="3622675"/>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8" name="内容占位符 2"/>
          <p:cNvSpPr txBox="1">
            <a:spLocks/>
          </p:cNvSpPr>
          <p:nvPr/>
        </p:nvSpPr>
        <p:spPr bwMode="auto">
          <a:xfrm>
            <a:off x="6643688" y="1714500"/>
            <a:ext cx="2071687"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age(4)</a:t>
            </a:r>
          </a:p>
          <a:p>
            <a:pPr marL="342900" indent="-342900" eaLnBrk="0" hangingPunct="0">
              <a:spcBef>
                <a:spcPct val="20000"/>
              </a:spcBef>
              <a:buFont typeface="Wingdings" pitchFamily="2" charset="2"/>
              <a:buNone/>
              <a:defRPr/>
            </a:pPr>
            <a:r>
              <a:rPr lang="en-US" altLang="zh-CN" sz="2800" b="1" kern="0">
                <a:latin typeface="+mn-lt"/>
                <a:ea typeface="+mn-ea"/>
              </a:rPr>
              <a:t>   =16</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39" name="直接连接符 38"/>
          <p:cNvCxnSpPr>
            <a:cxnSpLocks noChangeShapeType="1"/>
          </p:cNvCxnSpPr>
          <p:nvPr/>
        </p:nvCxnSpPr>
        <p:spPr bwMode="auto">
          <a:xfrm>
            <a:off x="6715125" y="2265363"/>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内容占位符 2"/>
          <p:cNvSpPr txBox="1">
            <a:spLocks/>
          </p:cNvSpPr>
          <p:nvPr/>
        </p:nvSpPr>
        <p:spPr bwMode="auto">
          <a:xfrm>
            <a:off x="6929438" y="428625"/>
            <a:ext cx="2071687"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age(5)</a:t>
            </a:r>
          </a:p>
          <a:p>
            <a:pPr marL="342900" indent="-342900" eaLnBrk="0" hangingPunct="0">
              <a:spcBef>
                <a:spcPct val="20000"/>
              </a:spcBef>
              <a:buFont typeface="Wingdings" pitchFamily="2" charset="2"/>
              <a:buNone/>
              <a:defRPr/>
            </a:pPr>
            <a:r>
              <a:rPr lang="en-US" altLang="zh-CN" sz="2800" b="1" kern="0">
                <a:latin typeface="+mn-lt"/>
                <a:ea typeface="+mn-ea"/>
              </a:rPr>
              <a:t>   =18</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41" name="直接连接符 40"/>
          <p:cNvCxnSpPr>
            <a:cxnSpLocks noChangeShapeType="1"/>
          </p:cNvCxnSpPr>
          <p:nvPr/>
        </p:nvCxnSpPr>
        <p:spPr bwMode="auto">
          <a:xfrm>
            <a:off x="6929438" y="1000125"/>
            <a:ext cx="1643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79892" name="直接连接符 47"/>
          <p:cNvCxnSpPr>
            <a:cxnSpLocks noChangeShapeType="1"/>
          </p:cNvCxnSpPr>
          <p:nvPr/>
        </p:nvCxnSpPr>
        <p:spPr bwMode="auto">
          <a:xfrm rot="5400000">
            <a:off x="2178843" y="2964657"/>
            <a:ext cx="4786313" cy="0"/>
          </a:xfrm>
          <a:prstGeom prst="line">
            <a:avLst/>
          </a:prstGeom>
          <a:noFill/>
          <a:ln w="381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50" name="直接箭头连接符 55"/>
          <p:cNvCxnSpPr>
            <a:cxnSpLocks noChangeShapeType="1"/>
          </p:cNvCxnSpPr>
          <p:nvPr/>
        </p:nvCxnSpPr>
        <p:spPr bwMode="auto">
          <a:xfrm rot="16200000" flipH="1">
            <a:off x="1143000" y="1571626"/>
            <a:ext cx="357187" cy="21431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3" name="直接箭头连接符 55"/>
          <p:cNvCxnSpPr>
            <a:cxnSpLocks noChangeShapeType="1"/>
          </p:cNvCxnSpPr>
          <p:nvPr/>
        </p:nvCxnSpPr>
        <p:spPr bwMode="auto">
          <a:xfrm rot="16200000" flipH="1">
            <a:off x="1785938" y="2786062"/>
            <a:ext cx="357188" cy="21431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4" name="直接箭头连接符 55"/>
          <p:cNvCxnSpPr>
            <a:cxnSpLocks noChangeShapeType="1"/>
          </p:cNvCxnSpPr>
          <p:nvPr/>
        </p:nvCxnSpPr>
        <p:spPr bwMode="auto">
          <a:xfrm rot="16200000" flipH="1">
            <a:off x="2286000" y="4071938"/>
            <a:ext cx="357188" cy="21431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5" name="直接箭头连接符 55"/>
          <p:cNvCxnSpPr>
            <a:cxnSpLocks noChangeShapeType="1"/>
          </p:cNvCxnSpPr>
          <p:nvPr/>
        </p:nvCxnSpPr>
        <p:spPr bwMode="auto">
          <a:xfrm>
            <a:off x="3429000" y="5357813"/>
            <a:ext cx="500063"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9" name="内容占位符 2"/>
          <p:cNvSpPr txBox="1">
            <a:spLocks/>
          </p:cNvSpPr>
          <p:nvPr/>
        </p:nvSpPr>
        <p:spPr bwMode="auto">
          <a:xfrm>
            <a:off x="571500" y="5500688"/>
            <a:ext cx="2000250" cy="500062"/>
          </a:xfrm>
          <a:prstGeom prst="rect">
            <a:avLst/>
          </a:prstGeom>
          <a:solidFill>
            <a:srgbClr val="CCECFF"/>
          </a:solidFill>
          <a:ln w="9525">
            <a:noFill/>
            <a:miter lim="800000"/>
            <a:headEnd/>
            <a:tailEnd/>
          </a:ln>
        </p:spPr>
        <p:txBody>
          <a:bodyPr/>
          <a:lstStyle/>
          <a:p>
            <a:pPr marL="342900" indent="-342900" algn="ctr" eaLnBrk="0" hangingPunct="0">
              <a:spcBef>
                <a:spcPct val="20000"/>
              </a:spcBef>
              <a:buFont typeface="Wingdings" pitchFamily="2" charset="2"/>
              <a:buNone/>
              <a:defRPr/>
            </a:pPr>
            <a:r>
              <a:rPr lang="en-US" altLang="zh-CN" sz="2800" b="1" kern="0">
                <a:solidFill>
                  <a:srgbClr val="0000CC"/>
                </a:solidFill>
                <a:latin typeface="+mn-lt"/>
                <a:ea typeface="+mn-ea"/>
              </a:rPr>
              <a:t> </a:t>
            </a:r>
            <a:r>
              <a:rPr lang="zh-CN" altLang="en-US" sz="2800" b="1" kern="0">
                <a:solidFill>
                  <a:srgbClr val="0000CC"/>
                </a:solidFill>
                <a:latin typeface="+mn-lt"/>
                <a:ea typeface="+mn-ea"/>
              </a:rPr>
              <a:t>回溯阶段</a:t>
            </a:r>
          </a:p>
        </p:txBody>
      </p:sp>
      <p:cxnSp>
        <p:nvCxnSpPr>
          <p:cNvPr id="60" name="直接箭头连接符 55"/>
          <p:cNvCxnSpPr>
            <a:cxnSpLocks noChangeShapeType="1"/>
          </p:cNvCxnSpPr>
          <p:nvPr/>
        </p:nvCxnSpPr>
        <p:spPr bwMode="auto">
          <a:xfrm rot="5400000" flipH="1" flipV="1">
            <a:off x="5000626" y="514350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2" name="直接箭头连接符 55"/>
          <p:cNvCxnSpPr>
            <a:cxnSpLocks noChangeShapeType="1"/>
          </p:cNvCxnSpPr>
          <p:nvPr/>
        </p:nvCxnSpPr>
        <p:spPr bwMode="auto">
          <a:xfrm rot="5400000" flipH="1" flipV="1">
            <a:off x="5857876" y="400050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3" name="直接箭头连接符 55"/>
          <p:cNvCxnSpPr>
            <a:cxnSpLocks noChangeShapeType="1"/>
          </p:cNvCxnSpPr>
          <p:nvPr/>
        </p:nvCxnSpPr>
        <p:spPr bwMode="auto">
          <a:xfrm rot="5400000" flipH="1" flipV="1">
            <a:off x="6572250" y="2786063"/>
            <a:ext cx="500063"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4" name="直接箭头连接符 55"/>
          <p:cNvCxnSpPr>
            <a:cxnSpLocks noChangeShapeType="1"/>
          </p:cNvCxnSpPr>
          <p:nvPr/>
        </p:nvCxnSpPr>
        <p:spPr bwMode="auto">
          <a:xfrm rot="5400000" flipH="1" flipV="1">
            <a:off x="7286626" y="142875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65" name="内容占位符 2"/>
          <p:cNvSpPr txBox="1">
            <a:spLocks/>
          </p:cNvSpPr>
          <p:nvPr/>
        </p:nvSpPr>
        <p:spPr bwMode="auto">
          <a:xfrm>
            <a:off x="6572250" y="5500688"/>
            <a:ext cx="1857375" cy="500062"/>
          </a:xfrm>
          <a:prstGeom prst="rect">
            <a:avLst/>
          </a:prstGeom>
          <a:solidFill>
            <a:srgbClr val="CCECFF"/>
          </a:solidFill>
          <a:ln w="9525">
            <a:noFill/>
            <a:miter lim="800000"/>
            <a:headEnd/>
            <a:tailEnd/>
          </a:ln>
        </p:spPr>
        <p:txBody>
          <a:bodyPr/>
          <a:lstStyle/>
          <a:p>
            <a:pPr marL="342900" indent="-342900" algn="ctr" eaLnBrk="0" hangingPunct="0">
              <a:spcBef>
                <a:spcPct val="20000"/>
              </a:spcBef>
              <a:buFont typeface="Wingdings" pitchFamily="2" charset="2"/>
              <a:buNone/>
              <a:defRPr/>
            </a:pPr>
            <a:r>
              <a:rPr lang="en-US" altLang="zh-CN" sz="2800" b="1" kern="0">
                <a:solidFill>
                  <a:srgbClr val="0000CC"/>
                </a:solidFill>
                <a:latin typeface="+mn-lt"/>
                <a:ea typeface="+mn-ea"/>
              </a:rPr>
              <a:t> </a:t>
            </a:r>
            <a:r>
              <a:rPr lang="zh-CN" altLang="en-US" sz="2800" b="1" kern="0">
                <a:solidFill>
                  <a:srgbClr val="0000CC"/>
                </a:solidFill>
                <a:latin typeface="+mn-lt"/>
                <a:ea typeface="+mn-ea"/>
              </a:rPr>
              <a:t>递推阶段</a:t>
            </a:r>
          </a:p>
        </p:txBody>
      </p:sp>
      <p:pic>
        <p:nvPicPr>
          <p:cNvPr id="79903" name="图片 30"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ox(in)">
                                      <p:cBhvr>
                                        <p:cTn id="21" dur="500"/>
                                        <p:tgtEl>
                                          <p:spTgt spid="5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blinds(horizontal)">
                                      <p:cBhvr>
                                        <p:cTn id="25" dur="500"/>
                                        <p:tgtEl>
                                          <p:spTgt spid="1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slide(fromLeft)">
                                      <p:cBhvr>
                                        <p:cTn id="30" dur="500"/>
                                        <p:tgtEl>
                                          <p:spTgt spid="17"/>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blinds(horizontal)">
                                      <p:cBhvr>
                                        <p:cTn id="34" dur="500"/>
                                        <p:tgtEl>
                                          <p:spTgt spid="16">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ox(in)">
                                      <p:cBhvr>
                                        <p:cTn id="39" dur="500"/>
                                        <p:tgtEl>
                                          <p:spTgt spid="53"/>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blinds(horizontal)">
                                      <p:cBhvr>
                                        <p:cTn id="43" dur="500"/>
                                        <p:tgtEl>
                                          <p:spTgt spid="18">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lide(fromLeft)">
                                      <p:cBhvr>
                                        <p:cTn id="48" dur="500"/>
                                        <p:tgtEl>
                                          <p:spTgt spid="19"/>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Effect transition="in" filter="blinds(horizontal)">
                                      <p:cBhvr>
                                        <p:cTn id="52" dur="500"/>
                                        <p:tgtEl>
                                          <p:spTgt spid="18">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box(in)">
                                      <p:cBhvr>
                                        <p:cTn id="57" dur="500"/>
                                        <p:tgtEl>
                                          <p:spTgt spid="54"/>
                                        </p:tgtEl>
                                      </p:cBhvr>
                                    </p:animEffect>
                                  </p:childTnLst>
                                </p:cTn>
                              </p:par>
                            </p:childTnLst>
                          </p:cTn>
                        </p:par>
                        <p:par>
                          <p:cTn id="58" fill="hold" nodeType="afterGroup">
                            <p:stCondLst>
                              <p:cond delay="500"/>
                            </p:stCondLst>
                            <p:childTnLst>
                              <p:par>
                                <p:cTn id="59" presetID="3" presetClass="entr" presetSubtype="10" fill="hold" nodeType="afterEffect">
                                  <p:stCondLst>
                                    <p:cond delay="0"/>
                                  </p:stCondLst>
                                  <p:childTnLst>
                                    <p:set>
                                      <p:cBhvr>
                                        <p:cTn id="60" dur="1" fill="hold">
                                          <p:stCondLst>
                                            <p:cond delay="0"/>
                                          </p:stCondLst>
                                        </p:cTn>
                                        <p:tgtEl>
                                          <p:spTgt spid="20">
                                            <p:txEl>
                                              <p:pRg st="0" end="0"/>
                                            </p:txEl>
                                          </p:spTgt>
                                        </p:tgtEl>
                                        <p:attrNameLst>
                                          <p:attrName>style.visibility</p:attrName>
                                        </p:attrNameLst>
                                      </p:cBhvr>
                                      <p:to>
                                        <p:strVal val="visible"/>
                                      </p:to>
                                    </p:set>
                                    <p:animEffect transition="in" filter="blinds(horizontal)">
                                      <p:cBhvr>
                                        <p:cTn id="61" dur="500"/>
                                        <p:tgtEl>
                                          <p:spTgt spid="20">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slide(fromLeft)">
                                      <p:cBhvr>
                                        <p:cTn id="66" dur="500"/>
                                        <p:tgtEl>
                                          <p:spTgt spid="21"/>
                                        </p:tgtEl>
                                      </p:cBhvr>
                                    </p:animEffect>
                                  </p:childTnLst>
                                </p:cTn>
                              </p:par>
                            </p:childTnLst>
                          </p:cTn>
                        </p:par>
                        <p:par>
                          <p:cTn id="67" fill="hold" nodeType="afterGroup">
                            <p:stCondLst>
                              <p:cond delay="500"/>
                            </p:stCondLst>
                            <p:childTnLst>
                              <p:par>
                                <p:cTn id="68" presetID="3" presetClass="entr" presetSubtype="10" fill="hold" nodeType="afterEffect">
                                  <p:stCondLst>
                                    <p:cond delay="0"/>
                                  </p:stCondLst>
                                  <p:childTnLst>
                                    <p:set>
                                      <p:cBhvr>
                                        <p:cTn id="69" dur="1" fill="hold">
                                          <p:stCondLst>
                                            <p:cond delay="0"/>
                                          </p:stCondLst>
                                        </p:cTn>
                                        <p:tgtEl>
                                          <p:spTgt spid="20">
                                            <p:txEl>
                                              <p:pRg st="1" end="1"/>
                                            </p:txEl>
                                          </p:spTgt>
                                        </p:tgtEl>
                                        <p:attrNameLst>
                                          <p:attrName>style.visibility</p:attrName>
                                        </p:attrNameLst>
                                      </p:cBhvr>
                                      <p:to>
                                        <p:strVal val="visible"/>
                                      </p:to>
                                    </p:set>
                                    <p:animEffect transition="in" filter="blinds(horizontal)">
                                      <p:cBhvr>
                                        <p:cTn id="70" dur="500"/>
                                        <p:tgtEl>
                                          <p:spTgt spid="20">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box(in)">
                                      <p:cBhvr>
                                        <p:cTn id="75" dur="500"/>
                                        <p:tgtEl>
                                          <p:spTgt spid="55"/>
                                        </p:tgtEl>
                                      </p:cBhvr>
                                    </p:animEffect>
                                  </p:childTnLst>
                                </p:cTn>
                              </p:par>
                            </p:childTnLst>
                          </p:cTn>
                        </p:par>
                        <p:par>
                          <p:cTn id="76" fill="hold" nodeType="afterGroup">
                            <p:stCondLst>
                              <p:cond delay="500"/>
                            </p:stCondLst>
                            <p:childTnLst>
                              <p:par>
                                <p:cTn id="77" presetID="3" presetClass="entr" presetSubtype="10" fill="hold" nodeType="after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Effect transition="in" filter="blinds(horizontal)">
                                      <p:cBhvr>
                                        <p:cTn id="79" dur="500"/>
                                        <p:tgtEl>
                                          <p:spTgt spid="22">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slide(fromLeft)">
                                      <p:cBhvr>
                                        <p:cTn id="84" dur="500"/>
                                        <p:tgtEl>
                                          <p:spTgt spid="23"/>
                                        </p:tgtEl>
                                      </p:cBhvr>
                                    </p:animEffect>
                                  </p:childTnLst>
                                </p:cTn>
                              </p:par>
                            </p:childTnLst>
                          </p:cTn>
                        </p:par>
                        <p:par>
                          <p:cTn id="85" fill="hold" nodeType="afterGroup">
                            <p:stCondLst>
                              <p:cond delay="500"/>
                            </p:stCondLst>
                            <p:childTnLst>
                              <p:par>
                                <p:cTn id="86" presetID="3" presetClass="entr" presetSubtype="10" fill="hold" nodeType="afterEffect">
                                  <p:stCondLst>
                                    <p:cond delay="0"/>
                                  </p:stCondLst>
                                  <p:childTnLst>
                                    <p:set>
                                      <p:cBhvr>
                                        <p:cTn id="87" dur="1" fill="hold">
                                          <p:stCondLst>
                                            <p:cond delay="0"/>
                                          </p:stCondLst>
                                        </p:cTn>
                                        <p:tgtEl>
                                          <p:spTgt spid="22">
                                            <p:txEl>
                                              <p:pRg st="1" end="1"/>
                                            </p:txEl>
                                          </p:spTgt>
                                        </p:tgtEl>
                                        <p:attrNameLst>
                                          <p:attrName>style.visibility</p:attrName>
                                        </p:attrNameLst>
                                      </p:cBhvr>
                                      <p:to>
                                        <p:strVal val="visible"/>
                                      </p:to>
                                    </p:set>
                                    <p:animEffect transition="in" filter="blinds(horizontal)">
                                      <p:cBhvr>
                                        <p:cTn id="88" dur="500"/>
                                        <p:tgtEl>
                                          <p:spTgt spid="22">
                                            <p:txEl>
                                              <p:pRg st="1" end="1"/>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1000" fill="hold"/>
                                        <p:tgtEl>
                                          <p:spTgt spid="59"/>
                                        </p:tgtEl>
                                        <p:attrNameLst>
                                          <p:attrName>ppt_w</p:attrName>
                                        </p:attrNameLst>
                                      </p:cBhvr>
                                      <p:tavLst>
                                        <p:tav tm="0">
                                          <p:val>
                                            <p:fltVal val="0"/>
                                          </p:val>
                                        </p:tav>
                                        <p:tav tm="100000">
                                          <p:val>
                                            <p:strVal val="#ppt_w"/>
                                          </p:val>
                                        </p:tav>
                                      </p:tavLst>
                                    </p:anim>
                                    <p:anim calcmode="lin" valueType="num">
                                      <p:cBhvr>
                                        <p:cTn id="94" dur="1000" fill="hold"/>
                                        <p:tgtEl>
                                          <p:spTgt spid="59"/>
                                        </p:tgtEl>
                                        <p:attrNameLst>
                                          <p:attrName>ppt_h</p:attrName>
                                        </p:attrNameLst>
                                      </p:cBhvr>
                                      <p:tavLst>
                                        <p:tav tm="0">
                                          <p:val>
                                            <p:fltVal val="0"/>
                                          </p:val>
                                        </p:tav>
                                        <p:tav tm="100000">
                                          <p:val>
                                            <p:strVal val="#ppt_h"/>
                                          </p:val>
                                        </p:tav>
                                      </p:tavLst>
                                    </p:anim>
                                    <p:anim calcmode="lin" valueType="num">
                                      <p:cBhvr>
                                        <p:cTn id="95"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box(in)">
                                      <p:cBhvr>
                                        <p:cTn id="101" dur="500"/>
                                        <p:tgtEl>
                                          <p:spTgt spid="60"/>
                                        </p:tgtEl>
                                      </p:cBhvr>
                                    </p:animEffect>
                                  </p:childTnLst>
                                </p:cTn>
                              </p:par>
                            </p:childTnLst>
                          </p:cTn>
                        </p:par>
                        <p:par>
                          <p:cTn id="102" fill="hold" nodeType="afterGroup">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blinds(horizontal)">
                                      <p:cBhvr>
                                        <p:cTn id="105" dur="500"/>
                                        <p:tgtEl>
                                          <p:spTgt spid="30"/>
                                        </p:tgtEl>
                                      </p:cBhvr>
                                    </p:animEffect>
                                  </p:childTnLst>
                                </p:cTn>
                              </p:par>
                            </p:childTnLst>
                          </p:cTn>
                        </p:par>
                        <p:par>
                          <p:cTn id="106" fill="hold" nodeType="afterGroup">
                            <p:stCondLst>
                              <p:cond delay="1000"/>
                            </p:stCondLst>
                            <p:childTnLst>
                              <p:par>
                                <p:cTn id="107" presetID="3" presetClass="entr" presetSubtype="10"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blinds(horizontal)">
                                      <p:cBhvr>
                                        <p:cTn id="109" dur="500"/>
                                        <p:tgtEl>
                                          <p:spTgt spid="3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16" fill="hold" nodeType="click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box(in)">
                                      <p:cBhvr>
                                        <p:cTn id="114" dur="500"/>
                                        <p:tgtEl>
                                          <p:spTgt spid="62"/>
                                        </p:tgtEl>
                                      </p:cBhvr>
                                    </p:animEffect>
                                  </p:childTnLst>
                                </p:cTn>
                              </p:par>
                            </p:childTnLst>
                          </p:cTn>
                        </p:par>
                        <p:par>
                          <p:cTn id="115" fill="hold" nodeType="afterGroup">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blinds(horizontal)">
                                      <p:cBhvr>
                                        <p:cTn id="118" dur="500"/>
                                        <p:tgtEl>
                                          <p:spTgt spid="36"/>
                                        </p:tgtEl>
                                      </p:cBhvr>
                                    </p:animEffect>
                                  </p:childTnLst>
                                </p:cTn>
                              </p:par>
                            </p:childTnLst>
                          </p:cTn>
                        </p:par>
                        <p:par>
                          <p:cTn id="119" fill="hold" nodeType="afterGroup">
                            <p:stCondLst>
                              <p:cond delay="1000"/>
                            </p:stCondLst>
                            <p:childTnLst>
                              <p:par>
                                <p:cTn id="120" presetID="3" presetClass="entr" presetSubtype="10" fill="hold" nodeType="after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blinds(horizontal)">
                                      <p:cBhvr>
                                        <p:cTn id="122" dur="500"/>
                                        <p:tgtEl>
                                          <p:spTgt spid="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ntr" presetSubtype="16"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box(in)">
                                      <p:cBhvr>
                                        <p:cTn id="127" dur="500"/>
                                        <p:tgtEl>
                                          <p:spTgt spid="63"/>
                                        </p:tgtEl>
                                      </p:cBhvr>
                                    </p:animEffect>
                                  </p:childTnLst>
                                </p:cTn>
                              </p:par>
                            </p:childTnLst>
                          </p:cTn>
                        </p:par>
                        <p:par>
                          <p:cTn id="128" fill="hold" nodeType="afterGroup">
                            <p:stCondLst>
                              <p:cond delay="500"/>
                            </p:stCondLst>
                            <p:childTnLst>
                              <p:par>
                                <p:cTn id="129" presetID="3" presetClass="entr" presetSubtype="10" fill="hold" grpId="0" nodeType="after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blinds(horizontal)">
                                      <p:cBhvr>
                                        <p:cTn id="131" dur="500"/>
                                        <p:tgtEl>
                                          <p:spTgt spid="38"/>
                                        </p:tgtEl>
                                      </p:cBhvr>
                                    </p:animEffect>
                                  </p:childTnLst>
                                </p:cTn>
                              </p:par>
                            </p:childTnLst>
                          </p:cTn>
                        </p:par>
                        <p:par>
                          <p:cTn id="132" fill="hold" nodeType="afterGroup">
                            <p:stCondLst>
                              <p:cond delay="1000"/>
                            </p:stCondLst>
                            <p:childTnLst>
                              <p:par>
                                <p:cTn id="133" presetID="3" presetClass="entr" presetSubtype="1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blinds(horizontal)">
                                      <p:cBhvr>
                                        <p:cTn id="135" dur="500"/>
                                        <p:tgtEl>
                                          <p:spTgt spid="3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4" presetClass="entr" presetSubtype="16" fill="hold" nodeType="click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box(in)">
                                      <p:cBhvr>
                                        <p:cTn id="140" dur="500"/>
                                        <p:tgtEl>
                                          <p:spTgt spid="64"/>
                                        </p:tgtEl>
                                      </p:cBhvr>
                                    </p:animEffect>
                                  </p:childTnLst>
                                </p:cTn>
                              </p:par>
                            </p:childTnLst>
                          </p:cTn>
                        </p:par>
                        <p:par>
                          <p:cTn id="141" fill="hold" nodeType="afterGroup">
                            <p:stCondLst>
                              <p:cond delay="500"/>
                            </p:stCondLst>
                            <p:childTnLst>
                              <p:par>
                                <p:cTn id="142" presetID="3" presetClass="entr" presetSubtype="10" fill="hold" grpId="0" nodeType="afterEffect">
                                  <p:stCondLst>
                                    <p:cond delay="0"/>
                                  </p:stCondLst>
                                  <p:childTnLst>
                                    <p:set>
                                      <p:cBhvr>
                                        <p:cTn id="143" dur="1" fill="hold">
                                          <p:stCondLst>
                                            <p:cond delay="0"/>
                                          </p:stCondLst>
                                        </p:cTn>
                                        <p:tgtEl>
                                          <p:spTgt spid="40"/>
                                        </p:tgtEl>
                                        <p:attrNameLst>
                                          <p:attrName>style.visibility</p:attrName>
                                        </p:attrNameLst>
                                      </p:cBhvr>
                                      <p:to>
                                        <p:strVal val="visible"/>
                                      </p:to>
                                    </p:set>
                                    <p:animEffect transition="in" filter="blinds(horizontal)">
                                      <p:cBhvr>
                                        <p:cTn id="144" dur="500"/>
                                        <p:tgtEl>
                                          <p:spTgt spid="40"/>
                                        </p:tgtEl>
                                      </p:cBhvr>
                                    </p:animEffect>
                                  </p:childTnLst>
                                </p:cTn>
                              </p:par>
                            </p:childTnLst>
                          </p:cTn>
                        </p:par>
                        <p:par>
                          <p:cTn id="145" fill="hold" nodeType="afterGroup">
                            <p:stCondLst>
                              <p:cond delay="1000"/>
                            </p:stCondLst>
                            <p:childTnLst>
                              <p:par>
                                <p:cTn id="146" presetID="3" presetClass="entr" presetSubtype="10" fill="hold" nodeType="after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blinds(horizontal)">
                                      <p:cBhvr>
                                        <p:cTn id="148" dur="500"/>
                                        <p:tgtEl>
                                          <p:spTgt spid="4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5" presetClass="entr" presetSubtype="0" fill="hold" grpId="0" nodeType="clickEffect">
                                  <p:stCondLst>
                                    <p:cond delay="0"/>
                                  </p:stCondLst>
                                  <p:childTnLst>
                                    <p:set>
                                      <p:cBhvr>
                                        <p:cTn id="152" dur="1" fill="hold">
                                          <p:stCondLst>
                                            <p:cond delay="0"/>
                                          </p:stCondLst>
                                        </p:cTn>
                                        <p:tgtEl>
                                          <p:spTgt spid="65"/>
                                        </p:tgtEl>
                                        <p:attrNameLst>
                                          <p:attrName>style.visibility</p:attrName>
                                        </p:attrNameLst>
                                      </p:cBhvr>
                                      <p:to>
                                        <p:strVal val="visible"/>
                                      </p:to>
                                    </p:set>
                                    <p:anim calcmode="lin" valueType="num">
                                      <p:cBhvr>
                                        <p:cTn id="153" dur="1000" fill="hold"/>
                                        <p:tgtEl>
                                          <p:spTgt spid="65"/>
                                        </p:tgtEl>
                                        <p:attrNameLst>
                                          <p:attrName>ppt_w</p:attrName>
                                        </p:attrNameLst>
                                      </p:cBhvr>
                                      <p:tavLst>
                                        <p:tav tm="0">
                                          <p:val>
                                            <p:fltVal val="0"/>
                                          </p:val>
                                        </p:tav>
                                        <p:tav tm="100000">
                                          <p:val>
                                            <p:strVal val="#ppt_w"/>
                                          </p:val>
                                        </p:tav>
                                      </p:tavLst>
                                    </p:anim>
                                    <p:anim calcmode="lin" valueType="num">
                                      <p:cBhvr>
                                        <p:cTn id="154" dur="1000" fill="hold"/>
                                        <p:tgtEl>
                                          <p:spTgt spid="65"/>
                                        </p:tgtEl>
                                        <p:attrNameLst>
                                          <p:attrName>ppt_h</p:attrName>
                                        </p:attrNameLst>
                                      </p:cBhvr>
                                      <p:tavLst>
                                        <p:tav tm="0">
                                          <p:val>
                                            <p:fltVal val="0"/>
                                          </p:val>
                                        </p:tav>
                                        <p:tav tm="100000">
                                          <p:val>
                                            <p:strVal val="#ppt_h"/>
                                          </p:val>
                                        </p:tav>
                                      </p:tavLst>
                                    </p:anim>
                                    <p:anim calcmode="lin" valueType="num">
                                      <p:cBhvr>
                                        <p:cTn id="155" dur="1000" fill="hold"/>
                                        <p:tgtEl>
                                          <p:spTgt spid="65"/>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6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38" grpId="0"/>
      <p:bldP spid="40" grpId="0"/>
      <p:bldP spid="59" grpId="0" animBg="1"/>
      <p:bldP spid="65" grpId="0" animBg="1"/>
    </p:bld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357188" y="500063"/>
            <a:ext cx="2786062" cy="1143000"/>
          </a:xfrm>
        </p:spPr>
        <p:txBody>
          <a:bodyPr/>
          <a:lstStyle/>
          <a:p>
            <a:pPr>
              <a:lnSpc>
                <a:spcPct val="100000"/>
              </a:lnSpc>
              <a:buFont typeface="Wingdings" pitchFamily="2" charset="2"/>
              <a:buNone/>
            </a:pPr>
            <a:r>
              <a:rPr lang="en-US" altLang="zh-CN" sz="2800"/>
              <a:t>   age(5)</a:t>
            </a:r>
          </a:p>
          <a:p>
            <a:pPr>
              <a:lnSpc>
                <a:spcPct val="100000"/>
              </a:lnSpc>
              <a:buFont typeface="Wingdings" pitchFamily="2" charset="2"/>
              <a:buNone/>
            </a:pPr>
            <a:r>
              <a:rPr lang="en-US" altLang="zh-CN" sz="2800"/>
              <a:t>=age(4)+2</a:t>
            </a:r>
          </a:p>
          <a:p>
            <a:pPr>
              <a:buFont typeface="Wingdings" pitchFamily="2" charset="2"/>
              <a:buNone/>
            </a:pPr>
            <a:endParaRPr lang="zh-CN" altLang="en-US" sz="2800"/>
          </a:p>
        </p:txBody>
      </p:sp>
      <p:cxnSp>
        <p:nvCxnSpPr>
          <p:cNvPr id="80899" name="直接连接符 11"/>
          <p:cNvCxnSpPr>
            <a:cxnSpLocks noChangeShapeType="1"/>
          </p:cNvCxnSpPr>
          <p:nvPr/>
        </p:nvCxnSpPr>
        <p:spPr bwMode="auto">
          <a:xfrm rot="10800000">
            <a:off x="357188" y="1046163"/>
            <a:ext cx="2357437"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6" name="内容占位符 2"/>
          <p:cNvSpPr txBox="1">
            <a:spLocks/>
          </p:cNvSpPr>
          <p:nvPr/>
        </p:nvSpPr>
        <p:spPr bwMode="auto">
          <a:xfrm>
            <a:off x="857250" y="1714500"/>
            <a:ext cx="2786063"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age(4)</a:t>
            </a:r>
          </a:p>
          <a:p>
            <a:pPr marL="342900" indent="-342900" eaLnBrk="0" hangingPunct="0">
              <a:spcBef>
                <a:spcPct val="20000"/>
              </a:spcBef>
              <a:buFont typeface="Wingdings" pitchFamily="2" charset="2"/>
              <a:buNone/>
              <a:defRPr/>
            </a:pPr>
            <a:r>
              <a:rPr lang="en-US" altLang="zh-CN" sz="2800" b="1" kern="0">
                <a:latin typeface="+mn-lt"/>
                <a:ea typeface="+mn-ea"/>
              </a:rPr>
              <a:t>=age(3)+2</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80901" name="直接连接符 16"/>
          <p:cNvCxnSpPr>
            <a:cxnSpLocks noChangeShapeType="1"/>
          </p:cNvCxnSpPr>
          <p:nvPr/>
        </p:nvCxnSpPr>
        <p:spPr bwMode="auto">
          <a:xfrm rot="10800000">
            <a:off x="857250" y="2260600"/>
            <a:ext cx="2357438"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1428750" y="3000375"/>
            <a:ext cx="2786063"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age(3)</a:t>
            </a:r>
          </a:p>
          <a:p>
            <a:pPr marL="342900" indent="-342900" eaLnBrk="0" hangingPunct="0">
              <a:spcBef>
                <a:spcPct val="20000"/>
              </a:spcBef>
              <a:buFont typeface="Wingdings" pitchFamily="2" charset="2"/>
              <a:buNone/>
              <a:defRPr/>
            </a:pPr>
            <a:r>
              <a:rPr lang="en-US" altLang="zh-CN" sz="2800" b="1" kern="0">
                <a:latin typeface="+mn-lt"/>
                <a:ea typeface="+mn-ea"/>
              </a:rPr>
              <a:t>=age(2)+2</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80903" name="直接连接符 18"/>
          <p:cNvCxnSpPr>
            <a:cxnSpLocks noChangeShapeType="1"/>
          </p:cNvCxnSpPr>
          <p:nvPr/>
        </p:nvCxnSpPr>
        <p:spPr bwMode="auto">
          <a:xfrm rot="10800000">
            <a:off x="1428750" y="3546475"/>
            <a:ext cx="2357438"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0" name="内容占位符 2"/>
          <p:cNvSpPr txBox="1">
            <a:spLocks/>
          </p:cNvSpPr>
          <p:nvPr/>
        </p:nvSpPr>
        <p:spPr bwMode="auto">
          <a:xfrm>
            <a:off x="1928813" y="4286250"/>
            <a:ext cx="2786062"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age(2)</a:t>
            </a:r>
          </a:p>
          <a:p>
            <a:pPr marL="342900" indent="-342900" eaLnBrk="0" hangingPunct="0">
              <a:spcBef>
                <a:spcPct val="20000"/>
              </a:spcBef>
              <a:buFont typeface="Wingdings" pitchFamily="2" charset="2"/>
              <a:buNone/>
              <a:defRPr/>
            </a:pPr>
            <a:r>
              <a:rPr lang="en-US" altLang="zh-CN" sz="2800" b="1" kern="0">
                <a:latin typeface="+mn-lt"/>
                <a:ea typeface="+mn-ea"/>
              </a:rPr>
              <a:t>=age(1)+2</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80905" name="直接连接符 20"/>
          <p:cNvCxnSpPr>
            <a:cxnSpLocks noChangeShapeType="1"/>
          </p:cNvCxnSpPr>
          <p:nvPr/>
        </p:nvCxnSpPr>
        <p:spPr bwMode="auto">
          <a:xfrm rot="10800000">
            <a:off x="1928813" y="4832350"/>
            <a:ext cx="2357437"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2" name="内容占位符 2"/>
          <p:cNvSpPr txBox="1">
            <a:spLocks/>
          </p:cNvSpPr>
          <p:nvPr/>
        </p:nvSpPr>
        <p:spPr bwMode="auto">
          <a:xfrm>
            <a:off x="3429000" y="5500688"/>
            <a:ext cx="2786063"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age(1)</a:t>
            </a:r>
          </a:p>
          <a:p>
            <a:pPr marL="342900" indent="-342900" eaLnBrk="0" hangingPunct="0">
              <a:spcBef>
                <a:spcPct val="20000"/>
              </a:spcBef>
              <a:buFont typeface="Wingdings" pitchFamily="2" charset="2"/>
              <a:buNone/>
              <a:defRPr/>
            </a:pPr>
            <a:r>
              <a:rPr lang="en-US" altLang="zh-CN" sz="2800" b="1" kern="0">
                <a:latin typeface="+mn-lt"/>
                <a:ea typeface="+mn-ea"/>
              </a:rPr>
              <a:t>     =10</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80907" name="直接连接符 22"/>
          <p:cNvCxnSpPr>
            <a:cxnSpLocks noChangeShapeType="1"/>
          </p:cNvCxnSpPr>
          <p:nvPr/>
        </p:nvCxnSpPr>
        <p:spPr bwMode="auto">
          <a:xfrm rot="10800000">
            <a:off x="3429000" y="6046788"/>
            <a:ext cx="23574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0" name="内容占位符 2"/>
          <p:cNvSpPr txBox="1">
            <a:spLocks/>
          </p:cNvSpPr>
          <p:nvPr/>
        </p:nvSpPr>
        <p:spPr bwMode="auto">
          <a:xfrm>
            <a:off x="5072063" y="4286250"/>
            <a:ext cx="2071687"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age(2)</a:t>
            </a:r>
          </a:p>
          <a:p>
            <a:pPr marL="342900" indent="-342900" eaLnBrk="0" hangingPunct="0">
              <a:spcBef>
                <a:spcPct val="20000"/>
              </a:spcBef>
              <a:buFont typeface="Wingdings" pitchFamily="2" charset="2"/>
              <a:buNone/>
              <a:defRPr/>
            </a:pPr>
            <a:r>
              <a:rPr lang="en-US" altLang="zh-CN" sz="2800" b="1" kern="0">
                <a:latin typeface="+mn-lt"/>
                <a:ea typeface="+mn-ea"/>
              </a:rPr>
              <a:t>   =12</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80909" name="直接连接符 34"/>
          <p:cNvCxnSpPr>
            <a:cxnSpLocks noChangeShapeType="1"/>
          </p:cNvCxnSpPr>
          <p:nvPr/>
        </p:nvCxnSpPr>
        <p:spPr bwMode="auto">
          <a:xfrm>
            <a:off x="5143500" y="4837113"/>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6" name="内容占位符 2"/>
          <p:cNvSpPr txBox="1">
            <a:spLocks/>
          </p:cNvSpPr>
          <p:nvPr/>
        </p:nvSpPr>
        <p:spPr bwMode="auto">
          <a:xfrm>
            <a:off x="5929313" y="3071813"/>
            <a:ext cx="2071687"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age(3)</a:t>
            </a:r>
          </a:p>
          <a:p>
            <a:pPr marL="342900" indent="-342900" eaLnBrk="0" hangingPunct="0">
              <a:spcBef>
                <a:spcPct val="20000"/>
              </a:spcBef>
              <a:buFont typeface="Wingdings" pitchFamily="2" charset="2"/>
              <a:buNone/>
              <a:defRPr/>
            </a:pPr>
            <a:r>
              <a:rPr lang="en-US" altLang="zh-CN" sz="2800" b="1" kern="0">
                <a:latin typeface="+mn-lt"/>
                <a:ea typeface="+mn-ea"/>
              </a:rPr>
              <a:t>   =14</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80911" name="直接连接符 36"/>
          <p:cNvCxnSpPr>
            <a:cxnSpLocks noChangeShapeType="1"/>
          </p:cNvCxnSpPr>
          <p:nvPr/>
        </p:nvCxnSpPr>
        <p:spPr bwMode="auto">
          <a:xfrm>
            <a:off x="6000750" y="3622675"/>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8" name="内容占位符 2"/>
          <p:cNvSpPr txBox="1">
            <a:spLocks/>
          </p:cNvSpPr>
          <p:nvPr/>
        </p:nvSpPr>
        <p:spPr bwMode="auto">
          <a:xfrm>
            <a:off x="6643688" y="1714500"/>
            <a:ext cx="2071687"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age(4)</a:t>
            </a:r>
          </a:p>
          <a:p>
            <a:pPr marL="342900" indent="-342900" eaLnBrk="0" hangingPunct="0">
              <a:spcBef>
                <a:spcPct val="20000"/>
              </a:spcBef>
              <a:buFont typeface="Wingdings" pitchFamily="2" charset="2"/>
              <a:buNone/>
              <a:defRPr/>
            </a:pPr>
            <a:r>
              <a:rPr lang="en-US" altLang="zh-CN" sz="2800" b="1" kern="0">
                <a:latin typeface="+mn-lt"/>
                <a:ea typeface="+mn-ea"/>
              </a:rPr>
              <a:t>   =16</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80913" name="直接连接符 38"/>
          <p:cNvCxnSpPr>
            <a:cxnSpLocks noChangeShapeType="1"/>
          </p:cNvCxnSpPr>
          <p:nvPr/>
        </p:nvCxnSpPr>
        <p:spPr bwMode="auto">
          <a:xfrm>
            <a:off x="6715125" y="2265363"/>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内容占位符 2"/>
          <p:cNvSpPr txBox="1">
            <a:spLocks/>
          </p:cNvSpPr>
          <p:nvPr/>
        </p:nvSpPr>
        <p:spPr bwMode="auto">
          <a:xfrm>
            <a:off x="6929438" y="428625"/>
            <a:ext cx="2071687" cy="1143000"/>
          </a:xfrm>
          <a:prstGeom prst="rect">
            <a:avLst/>
          </a:prstGeom>
          <a:no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a:latin typeface="+mn-lt"/>
                <a:ea typeface="+mn-ea"/>
              </a:rPr>
              <a:t> age(5)</a:t>
            </a:r>
          </a:p>
          <a:p>
            <a:pPr marL="342900" indent="-342900" eaLnBrk="0" hangingPunct="0">
              <a:spcBef>
                <a:spcPct val="20000"/>
              </a:spcBef>
              <a:buFont typeface="Wingdings" pitchFamily="2" charset="2"/>
              <a:buNone/>
              <a:defRPr/>
            </a:pPr>
            <a:r>
              <a:rPr lang="en-US" altLang="zh-CN" sz="2800" b="1" kern="0">
                <a:latin typeface="+mn-lt"/>
                <a:ea typeface="+mn-ea"/>
              </a:rPr>
              <a:t>   =18</a:t>
            </a:r>
          </a:p>
          <a:p>
            <a:pPr marL="342900" indent="-342900" eaLnBrk="0" hangingPunct="0">
              <a:lnSpc>
                <a:spcPct val="120000"/>
              </a:lnSpc>
              <a:spcBef>
                <a:spcPct val="20000"/>
              </a:spcBef>
              <a:buFont typeface="Wingdings" pitchFamily="2" charset="2"/>
              <a:buNone/>
              <a:defRPr/>
            </a:pPr>
            <a:endParaRPr lang="zh-CN" altLang="en-US" sz="2800" b="1" kern="0">
              <a:latin typeface="+mn-lt"/>
              <a:ea typeface="+mn-ea"/>
            </a:endParaRPr>
          </a:p>
        </p:txBody>
      </p:sp>
      <p:cxnSp>
        <p:nvCxnSpPr>
          <p:cNvPr id="80915" name="直接连接符 40"/>
          <p:cNvCxnSpPr>
            <a:cxnSpLocks noChangeShapeType="1"/>
          </p:cNvCxnSpPr>
          <p:nvPr/>
        </p:nvCxnSpPr>
        <p:spPr bwMode="auto">
          <a:xfrm>
            <a:off x="6929438" y="1000125"/>
            <a:ext cx="1643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0916" name="直接连接符 47"/>
          <p:cNvCxnSpPr>
            <a:cxnSpLocks noChangeShapeType="1"/>
          </p:cNvCxnSpPr>
          <p:nvPr/>
        </p:nvCxnSpPr>
        <p:spPr bwMode="auto">
          <a:xfrm rot="5400000">
            <a:off x="2178843" y="2964657"/>
            <a:ext cx="4786313" cy="0"/>
          </a:xfrm>
          <a:prstGeom prst="line">
            <a:avLst/>
          </a:prstGeom>
          <a:noFill/>
          <a:ln w="381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80917" name="直接箭头连接符 55"/>
          <p:cNvCxnSpPr>
            <a:cxnSpLocks noChangeShapeType="1"/>
          </p:cNvCxnSpPr>
          <p:nvPr/>
        </p:nvCxnSpPr>
        <p:spPr bwMode="auto">
          <a:xfrm rot="16200000" flipH="1">
            <a:off x="1143000" y="1571626"/>
            <a:ext cx="357187" cy="21431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0918" name="直接箭头连接符 55"/>
          <p:cNvCxnSpPr>
            <a:cxnSpLocks noChangeShapeType="1"/>
          </p:cNvCxnSpPr>
          <p:nvPr/>
        </p:nvCxnSpPr>
        <p:spPr bwMode="auto">
          <a:xfrm rot="16200000" flipH="1">
            <a:off x="1785938" y="2786062"/>
            <a:ext cx="357188" cy="21431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0919" name="直接箭头连接符 55"/>
          <p:cNvCxnSpPr>
            <a:cxnSpLocks noChangeShapeType="1"/>
          </p:cNvCxnSpPr>
          <p:nvPr/>
        </p:nvCxnSpPr>
        <p:spPr bwMode="auto">
          <a:xfrm rot="16200000" flipH="1">
            <a:off x="2286000" y="4071938"/>
            <a:ext cx="357188" cy="21431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0920" name="直接箭头连接符 55"/>
          <p:cNvCxnSpPr>
            <a:cxnSpLocks noChangeShapeType="1"/>
          </p:cNvCxnSpPr>
          <p:nvPr/>
        </p:nvCxnSpPr>
        <p:spPr bwMode="auto">
          <a:xfrm>
            <a:off x="3429000" y="5357813"/>
            <a:ext cx="500063"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9" name="内容占位符 2"/>
          <p:cNvSpPr txBox="1">
            <a:spLocks/>
          </p:cNvSpPr>
          <p:nvPr/>
        </p:nvSpPr>
        <p:spPr bwMode="auto">
          <a:xfrm>
            <a:off x="571500" y="5500688"/>
            <a:ext cx="2000250" cy="500062"/>
          </a:xfrm>
          <a:prstGeom prst="rect">
            <a:avLst/>
          </a:prstGeom>
          <a:solidFill>
            <a:srgbClr val="CCECFF"/>
          </a:solidFill>
          <a:ln w="9525">
            <a:noFill/>
            <a:miter lim="800000"/>
            <a:headEnd/>
            <a:tailEnd/>
          </a:ln>
        </p:spPr>
        <p:txBody>
          <a:bodyPr/>
          <a:lstStyle/>
          <a:p>
            <a:pPr marL="342900" indent="-342900" algn="ctr" eaLnBrk="0" hangingPunct="0">
              <a:spcBef>
                <a:spcPct val="20000"/>
              </a:spcBef>
              <a:buFont typeface="Wingdings" pitchFamily="2" charset="2"/>
              <a:buNone/>
              <a:defRPr/>
            </a:pPr>
            <a:r>
              <a:rPr lang="en-US" altLang="zh-CN" sz="2800" b="1" kern="0">
                <a:solidFill>
                  <a:srgbClr val="0000CC"/>
                </a:solidFill>
                <a:latin typeface="+mn-lt"/>
                <a:ea typeface="+mn-ea"/>
              </a:rPr>
              <a:t> </a:t>
            </a:r>
            <a:r>
              <a:rPr lang="zh-CN" altLang="en-US" sz="2800" b="1" kern="0">
                <a:solidFill>
                  <a:srgbClr val="0000CC"/>
                </a:solidFill>
                <a:latin typeface="+mn-lt"/>
                <a:ea typeface="+mn-ea"/>
              </a:rPr>
              <a:t>回</a:t>
            </a:r>
            <a:r>
              <a:rPr lang="zh-CN" altLang="en-US" sz="2800" b="1" kern="0">
                <a:solidFill>
                  <a:srgbClr val="0000CC"/>
                </a:solidFill>
                <a:latin typeface="Arial" charset="0"/>
              </a:rPr>
              <a:t>溯</a:t>
            </a:r>
            <a:r>
              <a:rPr lang="zh-CN" altLang="en-US" sz="2800" b="1" kern="0">
                <a:solidFill>
                  <a:srgbClr val="0000CC"/>
                </a:solidFill>
                <a:latin typeface="+mn-lt"/>
                <a:ea typeface="+mn-ea"/>
              </a:rPr>
              <a:t>阶段</a:t>
            </a:r>
          </a:p>
        </p:txBody>
      </p:sp>
      <p:cxnSp>
        <p:nvCxnSpPr>
          <p:cNvPr id="80922" name="直接箭头连接符 55"/>
          <p:cNvCxnSpPr>
            <a:cxnSpLocks noChangeShapeType="1"/>
          </p:cNvCxnSpPr>
          <p:nvPr/>
        </p:nvCxnSpPr>
        <p:spPr bwMode="auto">
          <a:xfrm rot="5400000" flipH="1" flipV="1">
            <a:off x="5000626" y="514350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0923" name="直接箭头连接符 55"/>
          <p:cNvCxnSpPr>
            <a:cxnSpLocks noChangeShapeType="1"/>
          </p:cNvCxnSpPr>
          <p:nvPr/>
        </p:nvCxnSpPr>
        <p:spPr bwMode="auto">
          <a:xfrm rot="5400000" flipH="1" flipV="1">
            <a:off x="5857876" y="400050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0924" name="直接箭头连接符 55"/>
          <p:cNvCxnSpPr>
            <a:cxnSpLocks noChangeShapeType="1"/>
          </p:cNvCxnSpPr>
          <p:nvPr/>
        </p:nvCxnSpPr>
        <p:spPr bwMode="auto">
          <a:xfrm rot="5400000" flipH="1" flipV="1">
            <a:off x="6572250" y="2786063"/>
            <a:ext cx="500063"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0925" name="直接箭头连接符 55"/>
          <p:cNvCxnSpPr>
            <a:cxnSpLocks noChangeShapeType="1"/>
          </p:cNvCxnSpPr>
          <p:nvPr/>
        </p:nvCxnSpPr>
        <p:spPr bwMode="auto">
          <a:xfrm rot="5400000" flipH="1" flipV="1">
            <a:off x="7286626" y="142875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65" name="内容占位符 2"/>
          <p:cNvSpPr txBox="1">
            <a:spLocks/>
          </p:cNvSpPr>
          <p:nvPr/>
        </p:nvSpPr>
        <p:spPr bwMode="auto">
          <a:xfrm>
            <a:off x="6572250" y="5500688"/>
            <a:ext cx="1857375" cy="500062"/>
          </a:xfrm>
          <a:prstGeom prst="rect">
            <a:avLst/>
          </a:prstGeom>
          <a:solidFill>
            <a:srgbClr val="CCECFF"/>
          </a:solidFill>
          <a:ln w="9525">
            <a:noFill/>
            <a:miter lim="800000"/>
            <a:headEnd/>
            <a:tailEnd/>
          </a:ln>
        </p:spPr>
        <p:txBody>
          <a:bodyPr/>
          <a:lstStyle/>
          <a:p>
            <a:pPr marL="342900" indent="-342900" algn="ctr" eaLnBrk="0" hangingPunct="0">
              <a:spcBef>
                <a:spcPct val="20000"/>
              </a:spcBef>
              <a:buFont typeface="Wingdings" pitchFamily="2" charset="2"/>
              <a:buNone/>
              <a:defRPr/>
            </a:pPr>
            <a:r>
              <a:rPr lang="en-US" altLang="zh-CN" sz="2800" b="1" kern="0">
                <a:solidFill>
                  <a:srgbClr val="0000CC"/>
                </a:solidFill>
                <a:latin typeface="+mn-lt"/>
                <a:ea typeface="+mn-ea"/>
              </a:rPr>
              <a:t> </a:t>
            </a:r>
            <a:r>
              <a:rPr lang="zh-CN" altLang="en-US" sz="2800" b="1" kern="0">
                <a:solidFill>
                  <a:srgbClr val="0000CC"/>
                </a:solidFill>
                <a:latin typeface="+mn-lt"/>
                <a:ea typeface="+mn-ea"/>
              </a:rPr>
              <a:t>递推阶段</a:t>
            </a:r>
          </a:p>
        </p:txBody>
      </p:sp>
      <p:sp>
        <p:nvSpPr>
          <p:cNvPr id="31" name="圆角矩形标注 30"/>
          <p:cNvSpPr>
            <a:spLocks noChangeArrowheads="1"/>
          </p:cNvSpPr>
          <p:nvPr/>
        </p:nvSpPr>
        <p:spPr bwMode="auto">
          <a:xfrm>
            <a:off x="3143250" y="3857625"/>
            <a:ext cx="3071813" cy="642938"/>
          </a:xfrm>
          <a:prstGeom prst="wedgeRoundRectCallout">
            <a:avLst>
              <a:gd name="adj1" fmla="val -11977"/>
              <a:gd name="adj2" fmla="val 193519"/>
              <a:gd name="adj3" fmla="val 16667"/>
            </a:avLst>
          </a:prstGeom>
          <a:solidFill>
            <a:srgbClr val="FFC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结束递归的条件</a:t>
            </a:r>
            <a:endParaRPr lang="zh-CN" altLang="en-US" sz="2800">
              <a:solidFill>
                <a:srgbClr val="0000CC"/>
              </a:solidFill>
              <a:latin typeface="Arial" pitchFamily="34" charset="0"/>
            </a:endParaRPr>
          </a:p>
        </p:txBody>
      </p:sp>
      <p:sp>
        <p:nvSpPr>
          <p:cNvPr id="32" name="矩形 31"/>
          <p:cNvSpPr>
            <a:spLocks noChangeArrowheads="1"/>
          </p:cNvSpPr>
          <p:nvPr/>
        </p:nvSpPr>
        <p:spPr bwMode="auto">
          <a:xfrm>
            <a:off x="3357563" y="5572125"/>
            <a:ext cx="2571750" cy="1000125"/>
          </a:xfrm>
          <a:prstGeom prst="rect">
            <a:avLst/>
          </a:prstGeom>
          <a:noFill/>
          <a:ln w="3810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80929" name="图片 3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539750" y="500063"/>
            <a:ext cx="7604125"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age(int n);</a:t>
            </a:r>
            <a:endParaRPr lang="zh-CN" altLang="zh-CN" sz="2800">
              <a:solidFill>
                <a:srgbClr val="9D138D"/>
              </a:solidFill>
            </a:endParaRPr>
          </a:p>
          <a:p>
            <a:pPr>
              <a:lnSpc>
                <a:spcPct val="100000"/>
              </a:lnSpc>
              <a:buFont typeface="Wingdings" pitchFamily="2" charset="2"/>
              <a:buNone/>
            </a:pPr>
            <a:r>
              <a:rPr lang="en-US" altLang="zh-CN" sz="2800"/>
              <a:t>   printf("NO.5,age:%d\n",</a:t>
            </a:r>
            <a:r>
              <a:rPr lang="en-US" altLang="zh-CN" sz="2800">
                <a:solidFill>
                  <a:srgbClr val="9D138D"/>
                </a:solidFill>
              </a:rPr>
              <a:t>age</a:t>
            </a:r>
            <a:r>
              <a:rPr lang="en-US" altLang="zh-CN" sz="2800"/>
              <a:t>(5));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int </a:t>
            </a:r>
            <a:r>
              <a:rPr lang="en-US" altLang="zh-CN" sz="2800">
                <a:solidFill>
                  <a:srgbClr val="9D138D"/>
                </a:solidFill>
              </a:rPr>
              <a:t>age</a:t>
            </a:r>
            <a:r>
              <a:rPr lang="en-US" altLang="zh-CN" sz="2800"/>
              <a:t>(int n)     </a:t>
            </a:r>
            <a:endParaRPr lang="zh-CN" altLang="zh-CN" sz="2800"/>
          </a:p>
          <a:p>
            <a:pPr>
              <a:lnSpc>
                <a:spcPct val="100000"/>
              </a:lnSpc>
              <a:buFont typeface="Wingdings" pitchFamily="2" charset="2"/>
              <a:buNone/>
            </a:pPr>
            <a:r>
              <a:rPr lang="en-US" altLang="zh-CN" sz="2800"/>
              <a:t>{ int c;                </a:t>
            </a:r>
            <a:endParaRPr lang="zh-CN" altLang="zh-CN" sz="2800"/>
          </a:p>
          <a:p>
            <a:pPr>
              <a:lnSpc>
                <a:spcPct val="100000"/>
              </a:lnSpc>
              <a:buFont typeface="Wingdings" pitchFamily="2" charset="2"/>
              <a:buNone/>
            </a:pPr>
            <a:r>
              <a:rPr lang="en-US" altLang="zh-CN" sz="2800"/>
              <a:t>   if(n==1)   c=10; </a:t>
            </a:r>
            <a:endParaRPr lang="zh-CN" altLang="zh-CN" sz="2800"/>
          </a:p>
          <a:p>
            <a:pPr>
              <a:lnSpc>
                <a:spcPct val="100000"/>
              </a:lnSpc>
              <a:buFont typeface="Wingdings" pitchFamily="2" charset="2"/>
              <a:buNone/>
            </a:pPr>
            <a:r>
              <a:rPr lang="en-US" altLang="zh-CN" sz="2800"/>
              <a:t>   else    c=</a:t>
            </a:r>
            <a:r>
              <a:rPr lang="en-US" altLang="zh-CN" sz="2800">
                <a:solidFill>
                  <a:srgbClr val="9D138D"/>
                </a:solidFill>
              </a:rPr>
              <a:t>age</a:t>
            </a:r>
            <a:r>
              <a:rPr lang="en-US" altLang="zh-CN" sz="2800"/>
              <a:t>(n-1)+2; </a:t>
            </a:r>
            <a:endParaRPr lang="zh-CN" altLang="zh-CN" sz="2800"/>
          </a:p>
          <a:p>
            <a:pPr>
              <a:lnSpc>
                <a:spcPct val="100000"/>
              </a:lnSpc>
              <a:buFont typeface="Wingdings" pitchFamily="2" charset="2"/>
              <a:buNone/>
            </a:pPr>
            <a:r>
              <a:rPr lang="en-US" altLang="zh-CN" sz="2800"/>
              <a:t>   return(c); </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104450" name="Picture 2" descr="pic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5857875"/>
            <a:ext cx="49196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24" name="图片 3"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linds(horizontal)">
                                      <p:cBhvr>
                                        <p:cTn id="7"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内容占位符 2"/>
          <p:cNvSpPr txBox="1">
            <a:spLocks/>
          </p:cNvSpPr>
          <p:nvPr/>
        </p:nvSpPr>
        <p:spPr bwMode="auto">
          <a:xfrm>
            <a:off x="39688" y="1474788"/>
            <a:ext cx="2389187" cy="1300162"/>
          </a:xfrm>
          <a:prstGeom prst="rect">
            <a:avLst/>
          </a:prstGeom>
          <a:noFill/>
          <a:ln w="38100">
            <a:solidFill>
              <a:schemeClr val="tx1"/>
            </a:solidFill>
            <a:miter lim="800000"/>
            <a:headEnd/>
            <a:tailEnd/>
          </a:ln>
        </p:spPr>
        <p:txBody>
          <a:bodyPr/>
          <a:lstStyle/>
          <a:p>
            <a:pPr marL="342900" indent="-342900" algn="ctr" eaLnBrk="0" hangingPunct="0">
              <a:lnSpc>
                <a:spcPct val="120000"/>
              </a:lnSpc>
              <a:spcBef>
                <a:spcPct val="20000"/>
              </a:spcBef>
              <a:buFont typeface="Wingdings" pitchFamily="2" charset="2"/>
              <a:buNone/>
              <a:defRPr/>
            </a:pPr>
            <a:endParaRPr lang="zh-CN" altLang="en-US" sz="2800" b="1" kern="0">
              <a:latin typeface="+mn-lt"/>
              <a:ea typeface="+mn-ea"/>
            </a:endParaRPr>
          </a:p>
        </p:txBody>
      </p:sp>
      <p:sp>
        <p:nvSpPr>
          <p:cNvPr id="3" name="内容占位符 2"/>
          <p:cNvSpPr>
            <a:spLocks noGrp="1"/>
          </p:cNvSpPr>
          <p:nvPr>
            <p:ph idx="1"/>
          </p:nvPr>
        </p:nvSpPr>
        <p:spPr>
          <a:xfrm>
            <a:off x="71438" y="1485900"/>
            <a:ext cx="2389187" cy="1300163"/>
          </a:xfrm>
        </p:spPr>
        <p:txBody>
          <a:bodyPr/>
          <a:lstStyle/>
          <a:p>
            <a:pPr algn="ctr">
              <a:buFont typeface="Wingdings" pitchFamily="2" charset="2"/>
              <a:buNone/>
            </a:pPr>
            <a:r>
              <a:rPr lang="en-US" altLang="zh-CN" sz="2800"/>
              <a:t>age(5)</a:t>
            </a:r>
          </a:p>
          <a:p>
            <a:pPr algn="ctr">
              <a:buFont typeface="Wingdings" pitchFamily="2" charset="2"/>
              <a:buNone/>
            </a:pPr>
            <a:r>
              <a:rPr lang="zh-CN" altLang="en-US" sz="2800"/>
              <a:t>输出</a:t>
            </a:r>
            <a:r>
              <a:rPr lang="en-US" altLang="zh-CN" sz="2800"/>
              <a:t>age(5)</a:t>
            </a:r>
            <a:endParaRPr lang="zh-CN" altLang="en-US" sz="2800"/>
          </a:p>
        </p:txBody>
      </p:sp>
      <p:sp>
        <p:nvSpPr>
          <p:cNvPr id="4" name="内容占位符 2"/>
          <p:cNvSpPr txBox="1">
            <a:spLocks/>
          </p:cNvSpPr>
          <p:nvPr/>
        </p:nvSpPr>
        <p:spPr bwMode="auto">
          <a:xfrm>
            <a:off x="500063" y="914400"/>
            <a:ext cx="1500187" cy="642938"/>
          </a:xfrm>
          <a:prstGeom prst="rect">
            <a:avLst/>
          </a:prstGeom>
          <a:noFill/>
          <a:ln w="9525">
            <a:noFill/>
            <a:miter lim="800000"/>
            <a:headEnd/>
            <a:tailEnd/>
          </a:ln>
        </p:spPr>
        <p:txBody>
          <a:bodyPr/>
          <a:lstStyle/>
          <a:p>
            <a:pPr marL="342900" indent="-342900" algn="ctr" eaLnBrk="0" hangingPunct="0">
              <a:lnSpc>
                <a:spcPct val="120000"/>
              </a:lnSpc>
              <a:spcBef>
                <a:spcPct val="20000"/>
              </a:spcBef>
              <a:buFont typeface="Wingdings" pitchFamily="2" charset="2"/>
              <a:buNone/>
              <a:defRPr/>
            </a:pPr>
            <a:r>
              <a:rPr lang="en-US" altLang="zh-CN" sz="2800" b="1" kern="0">
                <a:latin typeface="+mn-lt"/>
                <a:ea typeface="+mn-ea"/>
              </a:rPr>
              <a:t>main</a:t>
            </a:r>
            <a:endParaRPr lang="zh-CN" altLang="en-US" sz="2800" b="1" kern="0">
              <a:latin typeface="+mn-lt"/>
              <a:ea typeface="+mn-ea"/>
            </a:endParaRPr>
          </a:p>
        </p:txBody>
      </p:sp>
      <p:cxnSp>
        <p:nvCxnSpPr>
          <p:cNvPr id="5" name="直接连接符 4"/>
          <p:cNvCxnSpPr>
            <a:cxnSpLocks noChangeShapeType="1"/>
          </p:cNvCxnSpPr>
          <p:nvPr/>
        </p:nvCxnSpPr>
        <p:spPr bwMode="auto">
          <a:xfrm rot="10800000">
            <a:off x="71438" y="2128838"/>
            <a:ext cx="2357437"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6" name="内容占位符 2"/>
          <p:cNvSpPr txBox="1">
            <a:spLocks/>
          </p:cNvSpPr>
          <p:nvPr/>
        </p:nvSpPr>
        <p:spPr bwMode="auto">
          <a:xfrm>
            <a:off x="2857500" y="1485900"/>
            <a:ext cx="2857500"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buFont typeface="Wingdings" pitchFamily="2" charset="2"/>
              <a:buNone/>
              <a:defRPr/>
            </a:pPr>
            <a:r>
              <a:rPr lang="en-US" altLang="zh-CN" sz="2800" b="1" kern="0">
                <a:latin typeface="+mn-lt"/>
                <a:ea typeface="+mn-ea"/>
              </a:rPr>
              <a:t>c=age(4)+2</a:t>
            </a:r>
          </a:p>
        </p:txBody>
      </p:sp>
      <p:sp>
        <p:nvSpPr>
          <p:cNvPr id="7" name="内容占位符 2"/>
          <p:cNvSpPr txBox="1">
            <a:spLocks/>
          </p:cNvSpPr>
          <p:nvPr/>
        </p:nvSpPr>
        <p:spPr bwMode="auto">
          <a:xfrm>
            <a:off x="2857500" y="642938"/>
            <a:ext cx="2786063" cy="9144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age</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n=5</a:t>
            </a:r>
            <a:endParaRPr lang="zh-CN" altLang="en-US" sz="2800" b="1" kern="0">
              <a:latin typeface="+mn-lt"/>
              <a:ea typeface="+mn-ea"/>
            </a:endParaRPr>
          </a:p>
        </p:txBody>
      </p:sp>
      <p:sp>
        <p:nvSpPr>
          <p:cNvPr id="9" name="内容占位符 2"/>
          <p:cNvSpPr txBox="1">
            <a:spLocks/>
          </p:cNvSpPr>
          <p:nvPr/>
        </p:nvSpPr>
        <p:spPr bwMode="auto">
          <a:xfrm>
            <a:off x="6138863" y="1485900"/>
            <a:ext cx="2857500"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buFont typeface="Wingdings" pitchFamily="2" charset="2"/>
              <a:buNone/>
              <a:defRPr/>
            </a:pPr>
            <a:r>
              <a:rPr lang="en-US" altLang="zh-CN" sz="2800" b="1" kern="0">
                <a:latin typeface="+mn-lt"/>
                <a:ea typeface="+mn-ea"/>
              </a:rPr>
              <a:t>c=age(3)+2</a:t>
            </a:r>
          </a:p>
        </p:txBody>
      </p:sp>
      <p:sp>
        <p:nvSpPr>
          <p:cNvPr id="10" name="内容占位符 2"/>
          <p:cNvSpPr txBox="1">
            <a:spLocks/>
          </p:cNvSpPr>
          <p:nvPr/>
        </p:nvSpPr>
        <p:spPr bwMode="auto">
          <a:xfrm>
            <a:off x="6143625" y="642938"/>
            <a:ext cx="2857500" cy="9144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age</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n=4</a:t>
            </a:r>
            <a:endParaRPr lang="zh-CN" altLang="en-US" sz="2800" b="1" kern="0">
              <a:latin typeface="+mn-lt"/>
              <a:ea typeface="+mn-ea"/>
            </a:endParaRPr>
          </a:p>
        </p:txBody>
      </p:sp>
      <p:sp>
        <p:nvSpPr>
          <p:cNvPr id="11" name="内容占位符 2"/>
          <p:cNvSpPr txBox="1">
            <a:spLocks/>
          </p:cNvSpPr>
          <p:nvPr/>
        </p:nvSpPr>
        <p:spPr bwMode="auto">
          <a:xfrm>
            <a:off x="2857500" y="4500563"/>
            <a:ext cx="2857500"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buFont typeface="Wingdings" pitchFamily="2" charset="2"/>
              <a:buNone/>
              <a:defRPr/>
            </a:pPr>
            <a:r>
              <a:rPr lang="en-US" altLang="zh-CN" sz="2800" b="1" kern="0">
                <a:latin typeface="+mn-lt"/>
                <a:ea typeface="+mn-ea"/>
              </a:rPr>
              <a:t>c=age(1)+2</a:t>
            </a:r>
          </a:p>
        </p:txBody>
      </p:sp>
      <p:sp>
        <p:nvSpPr>
          <p:cNvPr id="12" name="内容占位符 2"/>
          <p:cNvSpPr txBox="1">
            <a:spLocks/>
          </p:cNvSpPr>
          <p:nvPr/>
        </p:nvSpPr>
        <p:spPr bwMode="auto">
          <a:xfrm>
            <a:off x="2857500" y="3714750"/>
            <a:ext cx="2786063" cy="842963"/>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age</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n=2</a:t>
            </a:r>
            <a:endParaRPr lang="zh-CN" altLang="en-US" sz="2800" b="1" kern="0">
              <a:latin typeface="+mn-lt"/>
              <a:ea typeface="+mn-ea"/>
            </a:endParaRPr>
          </a:p>
        </p:txBody>
      </p:sp>
      <p:sp>
        <p:nvSpPr>
          <p:cNvPr id="13" name="内容占位符 2"/>
          <p:cNvSpPr txBox="1">
            <a:spLocks/>
          </p:cNvSpPr>
          <p:nvPr/>
        </p:nvSpPr>
        <p:spPr bwMode="auto">
          <a:xfrm>
            <a:off x="6138863" y="4500563"/>
            <a:ext cx="2857500"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buFont typeface="Wingdings" pitchFamily="2" charset="2"/>
              <a:buNone/>
              <a:defRPr/>
            </a:pPr>
            <a:r>
              <a:rPr lang="en-US" altLang="zh-CN" sz="2800" b="1" kern="0">
                <a:latin typeface="+mn-lt"/>
                <a:ea typeface="+mn-ea"/>
              </a:rPr>
              <a:t>c=age(2)+2</a:t>
            </a:r>
          </a:p>
        </p:txBody>
      </p:sp>
      <p:sp>
        <p:nvSpPr>
          <p:cNvPr id="14" name="内容占位符 2"/>
          <p:cNvSpPr txBox="1">
            <a:spLocks/>
          </p:cNvSpPr>
          <p:nvPr/>
        </p:nvSpPr>
        <p:spPr bwMode="auto">
          <a:xfrm>
            <a:off x="6143625" y="3714750"/>
            <a:ext cx="2857500" cy="771525"/>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age</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n=3</a:t>
            </a:r>
            <a:endParaRPr lang="zh-CN" altLang="en-US" sz="2800" b="1" kern="0">
              <a:latin typeface="+mn-lt"/>
              <a:ea typeface="+mn-ea"/>
            </a:endParaRPr>
          </a:p>
        </p:txBody>
      </p:sp>
      <p:sp>
        <p:nvSpPr>
          <p:cNvPr id="15" name="内容占位符 2"/>
          <p:cNvSpPr txBox="1">
            <a:spLocks/>
          </p:cNvSpPr>
          <p:nvPr/>
        </p:nvSpPr>
        <p:spPr bwMode="auto">
          <a:xfrm>
            <a:off x="285750" y="4500563"/>
            <a:ext cx="2071688"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buFont typeface="Wingdings" pitchFamily="2" charset="2"/>
              <a:buNone/>
              <a:defRPr/>
            </a:pPr>
            <a:r>
              <a:rPr lang="en-US" altLang="zh-CN" sz="2800" b="1" kern="0">
                <a:latin typeface="+mn-lt"/>
                <a:ea typeface="+mn-ea"/>
              </a:rPr>
              <a:t>c=10</a:t>
            </a:r>
          </a:p>
        </p:txBody>
      </p:sp>
      <p:sp>
        <p:nvSpPr>
          <p:cNvPr id="16" name="内容占位符 2"/>
          <p:cNvSpPr txBox="1">
            <a:spLocks/>
          </p:cNvSpPr>
          <p:nvPr/>
        </p:nvSpPr>
        <p:spPr bwMode="auto">
          <a:xfrm>
            <a:off x="0" y="3729038"/>
            <a:ext cx="2786063" cy="771525"/>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age</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n=1</a:t>
            </a:r>
            <a:endParaRPr lang="zh-CN" altLang="en-US" sz="2800" b="1" kern="0">
              <a:latin typeface="+mn-lt"/>
              <a:ea typeface="+mn-ea"/>
            </a:endParaRPr>
          </a:p>
        </p:txBody>
      </p:sp>
      <p:cxnSp>
        <p:nvCxnSpPr>
          <p:cNvPr id="17" name="直接箭头连接符 55"/>
          <p:cNvCxnSpPr>
            <a:cxnSpLocks noChangeShapeType="1"/>
          </p:cNvCxnSpPr>
          <p:nvPr/>
        </p:nvCxnSpPr>
        <p:spPr bwMode="auto">
          <a:xfrm flipV="1">
            <a:off x="2000250" y="857250"/>
            <a:ext cx="1500188"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4000500" y="857250"/>
            <a:ext cx="2786063"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6465095" y="2964656"/>
            <a:ext cx="1357312" cy="1428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10800000">
            <a:off x="5072063" y="4000500"/>
            <a:ext cx="2000250" cy="10001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10800000">
            <a:off x="2143125" y="4071938"/>
            <a:ext cx="1643063"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55"/>
          <p:cNvCxnSpPr>
            <a:cxnSpLocks noChangeShapeType="1"/>
          </p:cNvCxnSpPr>
          <p:nvPr/>
        </p:nvCxnSpPr>
        <p:spPr bwMode="auto">
          <a:xfrm flipV="1">
            <a:off x="2357438" y="5357813"/>
            <a:ext cx="1500187"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5643563" y="5357813"/>
            <a:ext cx="1500187"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rot="16200000" flipV="1">
            <a:off x="6607969" y="3036094"/>
            <a:ext cx="3071813" cy="1571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rot="10800000">
            <a:off x="4286250" y="2357438"/>
            <a:ext cx="1928813"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rot="10800000">
            <a:off x="1928813" y="1928813"/>
            <a:ext cx="1071562"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6" name="内容占位符 2"/>
          <p:cNvSpPr txBox="1">
            <a:spLocks/>
          </p:cNvSpPr>
          <p:nvPr/>
        </p:nvSpPr>
        <p:spPr bwMode="auto">
          <a:xfrm>
            <a:off x="0" y="6000750"/>
            <a:ext cx="2786063"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solidFill>
                  <a:srgbClr val="00B050"/>
                </a:solidFill>
                <a:latin typeface="+mn-lt"/>
                <a:ea typeface="+mn-ea"/>
              </a:rPr>
              <a:t>age(1)=10</a:t>
            </a:r>
            <a:endParaRPr lang="zh-CN" altLang="en-US" sz="2800" b="1" kern="0">
              <a:solidFill>
                <a:srgbClr val="00B050"/>
              </a:solidFill>
              <a:latin typeface="+mn-lt"/>
              <a:ea typeface="+mn-ea"/>
            </a:endParaRPr>
          </a:p>
        </p:txBody>
      </p:sp>
      <p:sp>
        <p:nvSpPr>
          <p:cNvPr id="47" name="内容占位符 2"/>
          <p:cNvSpPr txBox="1">
            <a:spLocks/>
          </p:cNvSpPr>
          <p:nvPr/>
        </p:nvSpPr>
        <p:spPr bwMode="auto">
          <a:xfrm>
            <a:off x="2928938" y="6000750"/>
            <a:ext cx="2786062"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solidFill>
                  <a:srgbClr val="00B050"/>
                </a:solidFill>
                <a:latin typeface="+mn-lt"/>
                <a:ea typeface="+mn-ea"/>
              </a:rPr>
              <a:t>age(2)=12</a:t>
            </a:r>
            <a:endParaRPr lang="zh-CN" altLang="en-US" sz="2800" b="1" kern="0">
              <a:solidFill>
                <a:srgbClr val="00B050"/>
              </a:solidFill>
              <a:latin typeface="+mn-lt"/>
              <a:ea typeface="+mn-ea"/>
            </a:endParaRPr>
          </a:p>
        </p:txBody>
      </p:sp>
      <p:sp>
        <p:nvSpPr>
          <p:cNvPr id="48" name="内容占位符 2"/>
          <p:cNvSpPr txBox="1">
            <a:spLocks/>
          </p:cNvSpPr>
          <p:nvPr/>
        </p:nvSpPr>
        <p:spPr bwMode="auto">
          <a:xfrm>
            <a:off x="5857875" y="5929313"/>
            <a:ext cx="2786063"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solidFill>
                  <a:srgbClr val="00B050"/>
                </a:solidFill>
                <a:latin typeface="+mn-lt"/>
                <a:ea typeface="+mn-ea"/>
              </a:rPr>
              <a:t>age(3)=14</a:t>
            </a:r>
            <a:endParaRPr lang="zh-CN" altLang="en-US" sz="2800" b="1" kern="0">
              <a:solidFill>
                <a:srgbClr val="00B050"/>
              </a:solidFill>
              <a:latin typeface="+mn-lt"/>
              <a:ea typeface="+mn-ea"/>
            </a:endParaRPr>
          </a:p>
        </p:txBody>
      </p:sp>
      <p:sp>
        <p:nvSpPr>
          <p:cNvPr id="49" name="内容占位符 2"/>
          <p:cNvSpPr txBox="1">
            <a:spLocks/>
          </p:cNvSpPr>
          <p:nvPr/>
        </p:nvSpPr>
        <p:spPr bwMode="auto">
          <a:xfrm>
            <a:off x="6156325" y="2916238"/>
            <a:ext cx="2786063"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solidFill>
                  <a:srgbClr val="00B050"/>
                </a:solidFill>
                <a:latin typeface="+mn-lt"/>
                <a:ea typeface="+mn-ea"/>
              </a:rPr>
              <a:t>age(4)=16</a:t>
            </a:r>
            <a:endParaRPr lang="zh-CN" altLang="en-US" sz="2800" b="1" kern="0">
              <a:solidFill>
                <a:srgbClr val="00B050"/>
              </a:solidFill>
              <a:latin typeface="+mn-lt"/>
              <a:ea typeface="+mn-ea"/>
            </a:endParaRPr>
          </a:p>
        </p:txBody>
      </p:sp>
      <p:sp>
        <p:nvSpPr>
          <p:cNvPr id="50" name="内容占位符 2"/>
          <p:cNvSpPr txBox="1">
            <a:spLocks/>
          </p:cNvSpPr>
          <p:nvPr/>
        </p:nvSpPr>
        <p:spPr bwMode="auto">
          <a:xfrm>
            <a:off x="3000375" y="2928938"/>
            <a:ext cx="2786063"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solidFill>
                  <a:srgbClr val="00B050"/>
                </a:solidFill>
                <a:latin typeface="+mn-lt"/>
                <a:ea typeface="+mn-ea"/>
              </a:rPr>
              <a:t>age(5)=18</a:t>
            </a:r>
            <a:endParaRPr lang="zh-CN" altLang="en-US" sz="2800" b="1" kern="0">
              <a:solidFill>
                <a:srgbClr val="00B050"/>
              </a:solidFill>
              <a:latin typeface="+mn-lt"/>
              <a:ea typeface="+mn-ea"/>
            </a:endParaRPr>
          </a:p>
        </p:txBody>
      </p:sp>
      <p:sp>
        <p:nvSpPr>
          <p:cNvPr id="54" name="内容占位符 2"/>
          <p:cNvSpPr txBox="1">
            <a:spLocks/>
          </p:cNvSpPr>
          <p:nvPr/>
        </p:nvSpPr>
        <p:spPr bwMode="auto">
          <a:xfrm>
            <a:off x="357188" y="2928938"/>
            <a:ext cx="1643062" cy="428625"/>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solidFill>
                  <a:srgbClr val="9D138D"/>
                </a:solidFill>
                <a:latin typeface="+mn-lt"/>
                <a:ea typeface="+mn-ea"/>
              </a:rPr>
              <a:t>18</a:t>
            </a:r>
            <a:endParaRPr lang="zh-CN" altLang="en-US" sz="2800" b="1" kern="0">
              <a:solidFill>
                <a:srgbClr val="9D138D"/>
              </a:solidFill>
              <a:latin typeface="+mn-lt"/>
              <a:ea typeface="+mn-ea"/>
            </a:endParaRPr>
          </a:p>
        </p:txBody>
      </p:sp>
      <p:pic>
        <p:nvPicPr>
          <p:cNvPr id="82976" name="图片 3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linds(horizontal)">
                                      <p:cBhvr>
                                        <p:cTn id="30" dur="500"/>
                                        <p:tgtEl>
                                          <p:spTgt spid="7">
                                            <p:txEl>
                                              <p:pRg st="0" end="0"/>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blinds(horizontal)">
                                      <p:cBhvr>
                                        <p:cTn id="34" dur="500"/>
                                        <p:tgtEl>
                                          <p:spTgt spid="7">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linds(horizontal)">
                                      <p:cBhvr>
                                        <p:cTn id="49" dur="500"/>
                                        <p:tgtEl>
                                          <p:spTgt spid="10">
                                            <p:txEl>
                                              <p:pRg st="0" end="0"/>
                                            </p:txEl>
                                          </p:spTgt>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linds(horizontal)">
                                      <p:cBhvr>
                                        <p:cTn id="53" dur="500"/>
                                        <p:tgtEl>
                                          <p:spTgt spid="10">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par>
                          <p:cTn id="69" fill="hold" nodeType="afterGroup">
                            <p:stCondLst>
                              <p:cond delay="500"/>
                            </p:stCondLst>
                            <p:childTnLst>
                              <p:par>
                                <p:cTn id="70" presetID="3" presetClass="entr" presetSubtype="10" fill="hold" nodeType="afterEffect">
                                  <p:stCondLst>
                                    <p:cond delay="0"/>
                                  </p:stCondLst>
                                  <p:childTnLst>
                                    <p:set>
                                      <p:cBhvr>
                                        <p:cTn id="71" dur="1" fill="hold">
                                          <p:stCondLst>
                                            <p:cond delay="0"/>
                                          </p:stCondLst>
                                        </p:cTn>
                                        <p:tgtEl>
                                          <p:spTgt spid="14">
                                            <p:txEl>
                                              <p:pRg st="1" end="1"/>
                                            </p:txEl>
                                          </p:spTgt>
                                        </p:tgtEl>
                                        <p:attrNameLst>
                                          <p:attrName>style.visibility</p:attrName>
                                        </p:attrNameLst>
                                      </p:cBhvr>
                                      <p:to>
                                        <p:strVal val="visible"/>
                                      </p:to>
                                    </p:set>
                                    <p:animEffect transition="in" filter="blinds(horizontal)">
                                      <p:cBhvr>
                                        <p:cTn id="72" dur="500"/>
                                        <p:tgtEl>
                                          <p:spTgt spid="14">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blinds(horizontal)">
                                      <p:cBhvr>
                                        <p:cTn id="87" dur="500"/>
                                        <p:tgtEl>
                                          <p:spTgt spid="12">
                                            <p:txEl>
                                              <p:pRg st="0" end="0"/>
                                            </p:txEl>
                                          </p:spTgt>
                                        </p:tgtEl>
                                      </p:cBhvr>
                                    </p:animEffect>
                                  </p:childTnLst>
                                </p:cTn>
                              </p:par>
                            </p:childTnLst>
                          </p:cTn>
                        </p:par>
                        <p:par>
                          <p:cTn id="88" fill="hold" nodeType="afterGroup">
                            <p:stCondLst>
                              <p:cond delay="500"/>
                            </p:stCondLst>
                            <p:childTnLst>
                              <p:par>
                                <p:cTn id="89" presetID="3" presetClass="entr" presetSubtype="10" fill="hold" nodeType="afterEffect">
                                  <p:stCondLst>
                                    <p:cond delay="0"/>
                                  </p:stCondLst>
                                  <p:childTnLst>
                                    <p:set>
                                      <p:cBhvr>
                                        <p:cTn id="90" dur="1" fill="hold">
                                          <p:stCondLst>
                                            <p:cond delay="0"/>
                                          </p:stCondLst>
                                        </p:cTn>
                                        <p:tgtEl>
                                          <p:spTgt spid="12">
                                            <p:txEl>
                                              <p:pRg st="1" end="1"/>
                                            </p:txEl>
                                          </p:spTgt>
                                        </p:tgtEl>
                                        <p:attrNameLst>
                                          <p:attrName>style.visibility</p:attrName>
                                        </p:attrNameLst>
                                      </p:cBhvr>
                                      <p:to>
                                        <p:strVal val="visible"/>
                                      </p:to>
                                    </p:set>
                                    <p:animEffect transition="in" filter="blinds(horizontal)">
                                      <p:cBhvr>
                                        <p:cTn id="91" dur="500"/>
                                        <p:tgtEl>
                                          <p:spTgt spid="12">
                                            <p:txEl>
                                              <p:pRg st="1" end="1"/>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16">
                                            <p:txEl>
                                              <p:pRg st="0" end="0"/>
                                            </p:txEl>
                                          </p:spTgt>
                                        </p:tgtEl>
                                        <p:attrNameLst>
                                          <p:attrName>style.visibility</p:attrName>
                                        </p:attrNameLst>
                                      </p:cBhvr>
                                      <p:to>
                                        <p:strVal val="visible"/>
                                      </p:to>
                                    </p:set>
                                    <p:animEffect transition="in" filter="blinds(horizontal)">
                                      <p:cBhvr>
                                        <p:cTn id="106" dur="500"/>
                                        <p:tgtEl>
                                          <p:spTgt spid="16">
                                            <p:txEl>
                                              <p:pRg st="0" end="0"/>
                                            </p:txEl>
                                          </p:spTgt>
                                        </p:tgtEl>
                                      </p:cBhvr>
                                    </p:animEffect>
                                  </p:childTnLst>
                                </p:cTn>
                              </p:par>
                            </p:childTnLst>
                          </p:cTn>
                        </p:par>
                        <p:par>
                          <p:cTn id="107" fill="hold" nodeType="afterGroup">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6">
                                            <p:txEl>
                                              <p:pRg st="1" end="1"/>
                                            </p:txEl>
                                          </p:spTgt>
                                        </p:tgtEl>
                                        <p:attrNameLst>
                                          <p:attrName>style.visibility</p:attrName>
                                        </p:attrNameLst>
                                      </p:cBhvr>
                                      <p:to>
                                        <p:strVal val="visible"/>
                                      </p:to>
                                    </p:set>
                                    <p:animEffect transition="in" filter="blinds(horizontal)">
                                      <p:cBhvr>
                                        <p:cTn id="110" dur="500"/>
                                        <p:tgtEl>
                                          <p:spTgt spid="16">
                                            <p:txEl>
                                              <p:pRg st="1" end="1"/>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box(in)">
                                      <p:cBhvr>
                                        <p:cTn id="12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16"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box(in)">
                                      <p:cBhvr>
                                        <p:cTn id="13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linds(horizontal)">
                                      <p:cBhvr>
                                        <p:cTn id="140" dur="500"/>
                                        <p:tgtEl>
                                          <p:spTgt spid="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16"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ox(in)">
                                      <p:cBhvr>
                                        <p:cTn id="1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blinds(horizontal)">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box(in)">
                                      <p:cBhvr>
                                        <p:cTn id="1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blinds(horizontal)">
                                      <p:cBhvr>
                                        <p:cTn id="160" dur="500"/>
                                        <p:tgtEl>
                                          <p:spTgt spid="5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box(in)">
                                      <p:cBhvr>
                                        <p:cTn id="16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ntr" presetSubtype="10" fill="hold" nodeType="clickEffect">
                                  <p:stCondLst>
                                    <p:cond delay="0"/>
                                  </p:stCondLst>
                                  <p:childTnLst>
                                    <p:set>
                                      <p:cBhvr>
                                        <p:cTn id="169" dur="1" fill="hold">
                                          <p:stCondLst>
                                            <p:cond delay="0"/>
                                          </p:stCondLst>
                                        </p:cTn>
                                        <p:tgtEl>
                                          <p:spTgt spid="3">
                                            <p:txEl>
                                              <p:pRg st="1" end="1"/>
                                            </p:txEl>
                                          </p:spTgt>
                                        </p:tgtEl>
                                        <p:attrNameLst>
                                          <p:attrName>style.visibility</p:attrName>
                                        </p:attrNameLst>
                                      </p:cBhvr>
                                      <p:to>
                                        <p:strVal val="visible"/>
                                      </p:to>
                                    </p:set>
                                    <p:animEffect transition="in" filter="blinds(horizontal)">
                                      <p:cBhvr>
                                        <p:cTn id="170" dur="500"/>
                                        <p:tgtEl>
                                          <p:spTgt spid="3">
                                            <p:txEl>
                                              <p:pRg st="1" end="1"/>
                                            </p:txEl>
                                          </p:spTgt>
                                        </p:tgtEl>
                                      </p:cBhvr>
                                    </p:animEffect>
                                  </p:childTnLst>
                                </p:cTn>
                              </p:par>
                            </p:childTnLst>
                          </p:cTn>
                        </p:par>
                        <p:par>
                          <p:cTn id="171" fill="hold" nodeType="afterGroup">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blinds(horizontal)">
                                      <p:cBhvr>
                                        <p:cTn id="1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15" grpId="0" animBg="1"/>
      <p:bldP spid="46" grpId="0"/>
      <p:bldP spid="47" grpId="0"/>
      <p:bldP spid="48" grpId="0"/>
      <p:bldP spid="49" grpId="0"/>
      <p:bldP spid="50" grpId="0"/>
      <p:bldP spid="54"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a:t>
            </a:r>
            <a:r>
              <a:rPr lang="zh-CN" altLang="zh-CN">
                <a:solidFill>
                  <a:srgbClr val="800000"/>
                </a:solidFill>
                <a:effectLst>
                  <a:outerShdw blurRad="38100" dist="38100" dir="2700000" algn="tl">
                    <a:srgbClr val="000000"/>
                  </a:outerShdw>
                </a:effectLst>
                <a:latin typeface="Arial" charset="0"/>
                <a:ea typeface="黑体" pitchFamily="2" charset="-122"/>
              </a:rPr>
              <a:t>为什么要用函数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0243" name="Rectangle 3"/>
          <p:cNvSpPr>
            <a:spLocks noGrp="1" noChangeArrowheads="1"/>
          </p:cNvSpPr>
          <p:nvPr>
            <p:ph type="body" idx="1"/>
          </p:nvPr>
        </p:nvSpPr>
        <p:spPr>
          <a:xfrm>
            <a:off x="428625" y="1643063"/>
            <a:ext cx="8429625" cy="3143250"/>
          </a:xfrm>
        </p:spPr>
        <p:txBody>
          <a:bodyPr/>
          <a:lstStyle/>
          <a:p>
            <a:pPr>
              <a:buFont typeface="Wingdings" pitchFamily="2" charset="2"/>
              <a:buNone/>
            </a:pPr>
            <a:r>
              <a:rPr lang="zh-CN" altLang="zh-CN"/>
              <a:t>例</a:t>
            </a:r>
            <a:r>
              <a:rPr lang="en-US" altLang="zh-CN"/>
              <a:t>7.1</a:t>
            </a:r>
            <a:r>
              <a:rPr lang="zh-CN" altLang="zh-CN"/>
              <a:t> 输出以下的结果，用函数调用实现。</a:t>
            </a:r>
          </a:p>
          <a:p>
            <a:pPr>
              <a:buFont typeface="Wingdings" pitchFamily="2" charset="2"/>
              <a:buNone/>
            </a:pPr>
            <a:r>
              <a:rPr lang="en-US" altLang="zh-CN"/>
              <a:t>       ******************</a:t>
            </a:r>
            <a:endParaRPr lang="zh-CN" altLang="zh-CN"/>
          </a:p>
          <a:p>
            <a:pPr>
              <a:buFont typeface="Wingdings" pitchFamily="2" charset="2"/>
              <a:buNone/>
            </a:pPr>
            <a:r>
              <a:rPr lang="en-US" altLang="zh-CN"/>
              <a:t>            How do you do!</a:t>
            </a:r>
            <a:endParaRPr lang="zh-CN" altLang="zh-CN"/>
          </a:p>
          <a:p>
            <a:pPr>
              <a:buFont typeface="Wingdings" pitchFamily="2" charset="2"/>
              <a:buNone/>
            </a:pPr>
            <a:r>
              <a:rPr lang="en-US" altLang="zh-CN"/>
              <a:t>       ******************</a:t>
            </a:r>
            <a:endParaRPr lang="zh-CN" altLang="zh-CN"/>
          </a:p>
        </p:txBody>
      </p:sp>
      <p:pic>
        <p:nvPicPr>
          <p:cNvPr id="1024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571500" y="857250"/>
            <a:ext cx="8153400" cy="5357813"/>
          </a:xfrm>
        </p:spPr>
        <p:txBody>
          <a:bodyPr/>
          <a:lstStyle/>
          <a:p>
            <a:pPr>
              <a:buFont typeface="Wingdings" pitchFamily="2" charset="2"/>
              <a:buNone/>
            </a:pPr>
            <a:r>
              <a:rPr lang="zh-CN" altLang="zh-CN"/>
              <a:t>例</a:t>
            </a:r>
            <a:r>
              <a:rPr lang="en-US" altLang="zh-CN"/>
              <a:t>7.7 </a:t>
            </a:r>
            <a:r>
              <a:rPr lang="zh-CN" altLang="zh-CN"/>
              <a:t>用递归方法求ｎ！。</a:t>
            </a:r>
            <a:endParaRPr lang="en-US" altLang="zh-CN"/>
          </a:p>
          <a:p>
            <a:r>
              <a:rPr lang="zh-CN" altLang="zh-CN"/>
              <a:t>解题思路：</a:t>
            </a:r>
            <a:endParaRPr lang="en-US" altLang="zh-CN"/>
          </a:p>
          <a:p>
            <a:pPr lvl="1"/>
            <a:r>
              <a:rPr lang="zh-CN" altLang="zh-CN"/>
              <a:t>求ｎ！可以用递推方法</a:t>
            </a:r>
            <a:r>
              <a:rPr lang="zh-CN" altLang="en-US"/>
              <a:t>：</a:t>
            </a:r>
            <a:r>
              <a:rPr lang="zh-CN" altLang="zh-CN"/>
              <a:t>即从１开始，乘２，再乘３……一直乘到ｎ。</a:t>
            </a:r>
            <a:endParaRPr lang="en-US" altLang="zh-CN"/>
          </a:p>
          <a:p>
            <a:pPr lvl="1"/>
            <a:r>
              <a:rPr lang="zh-CN" altLang="zh-CN"/>
              <a:t>递推法的特点是从一个已知的事实</a:t>
            </a:r>
            <a:r>
              <a:rPr lang="en-US" altLang="zh-CN"/>
              <a:t>(</a:t>
            </a:r>
            <a:r>
              <a:rPr lang="zh-CN" altLang="zh-CN"/>
              <a:t>如</a:t>
            </a:r>
            <a:r>
              <a:rPr lang="en-US" altLang="zh-CN"/>
              <a:t>1!=1)</a:t>
            </a:r>
            <a:r>
              <a:rPr lang="zh-CN" altLang="zh-CN"/>
              <a:t>出发，按一定规律推出下一个事实</a:t>
            </a:r>
            <a:r>
              <a:rPr lang="en-US" altLang="zh-CN"/>
              <a:t>(</a:t>
            </a:r>
            <a:r>
              <a:rPr lang="zh-CN" altLang="zh-CN"/>
              <a:t>如</a:t>
            </a:r>
            <a:r>
              <a:rPr lang="en-US" altLang="zh-CN"/>
              <a:t>2!=1!*2)</a:t>
            </a:r>
            <a:r>
              <a:rPr lang="zh-CN" altLang="zh-CN"/>
              <a:t>，再从这个新的已知的事实出发，再向下推出一个新的事实</a:t>
            </a:r>
            <a:r>
              <a:rPr lang="en-US" altLang="zh-CN"/>
              <a:t>(3!=3*2!)</a:t>
            </a:r>
            <a:r>
              <a:rPr lang="zh-CN" altLang="zh-CN"/>
              <a:t>。</a:t>
            </a:r>
            <a:r>
              <a:rPr lang="en-US" altLang="zh-CN"/>
              <a:t>n!=n*(n-1)!</a:t>
            </a:r>
            <a:r>
              <a:rPr lang="zh-CN" altLang="zh-CN"/>
              <a:t>。</a:t>
            </a:r>
            <a:endParaRPr lang="zh-CN" altLang="en-US"/>
          </a:p>
        </p:txBody>
      </p:sp>
      <p:pic>
        <p:nvPicPr>
          <p:cNvPr id="8397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animEffect transition="in" filter="blinds(horizontal)">
                                      <p:cBhvr>
                                        <p:cTn id="7" dur="500"/>
                                        <p:tgtEl>
                                          <p:spTgt spid="808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898">
                                            <p:txEl>
                                              <p:pRg st="2" end="2"/>
                                            </p:txEl>
                                          </p:spTgt>
                                        </p:tgtEl>
                                        <p:attrNameLst>
                                          <p:attrName>style.visibility</p:attrName>
                                        </p:attrNameLst>
                                      </p:cBhvr>
                                      <p:to>
                                        <p:strVal val="visible"/>
                                      </p:to>
                                    </p:set>
                                    <p:animEffect transition="in" filter="blinds(horizontal)">
                                      <p:cBhvr>
                                        <p:cTn id="12" dur="500"/>
                                        <p:tgtEl>
                                          <p:spTgt spid="808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898">
                                            <p:txEl>
                                              <p:pRg st="3" end="3"/>
                                            </p:txEl>
                                          </p:spTgt>
                                        </p:tgtEl>
                                        <p:attrNameLst>
                                          <p:attrName>style.visibility</p:attrName>
                                        </p:attrNameLst>
                                      </p:cBhvr>
                                      <p:to>
                                        <p:strVal val="visible"/>
                                      </p:to>
                                    </p:set>
                                    <p:animEffect transition="in" filter="blinds(horizontal)">
                                      <p:cBhvr>
                                        <p:cTn id="17" dur="500"/>
                                        <p:tgtEl>
                                          <p:spTgt spid="808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571500" y="857250"/>
            <a:ext cx="8153400" cy="3214688"/>
          </a:xfrm>
        </p:spPr>
        <p:txBody>
          <a:bodyPr/>
          <a:lstStyle/>
          <a:p>
            <a:pPr>
              <a:buFont typeface="Wingdings" pitchFamily="2" charset="2"/>
              <a:buNone/>
            </a:pPr>
            <a:r>
              <a:rPr lang="zh-CN" altLang="zh-CN"/>
              <a:t>例</a:t>
            </a:r>
            <a:r>
              <a:rPr lang="en-US" altLang="zh-CN"/>
              <a:t>7.7 </a:t>
            </a:r>
            <a:r>
              <a:rPr lang="zh-CN" altLang="zh-CN"/>
              <a:t>用递归方法求ｎ！。</a:t>
            </a:r>
            <a:endParaRPr lang="en-US" altLang="zh-CN"/>
          </a:p>
          <a:p>
            <a:r>
              <a:rPr lang="zh-CN" altLang="zh-CN"/>
              <a:t>解题思路：</a:t>
            </a:r>
            <a:endParaRPr lang="en-US" altLang="zh-CN"/>
          </a:p>
          <a:p>
            <a:pPr lvl="1"/>
            <a:r>
              <a:rPr lang="zh-CN" altLang="zh-CN"/>
              <a:t>求ｎ！也可以用递归方法，即５！等于４！×５，而４！＝３！×４…，１！＝１</a:t>
            </a:r>
            <a:endParaRPr lang="en-US" altLang="zh-CN"/>
          </a:p>
          <a:p>
            <a:pPr lvl="1"/>
            <a:r>
              <a:rPr lang="zh-CN" altLang="zh-CN"/>
              <a:t>可用下面的递归公式表示：</a:t>
            </a:r>
            <a:endParaRPr lang="zh-CN" altLang="en-US"/>
          </a:p>
        </p:txBody>
      </p:sp>
      <p:sp>
        <p:nvSpPr>
          <p:cNvPr id="8499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84996" name="图片 4"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6" name="Group 8"/>
          <p:cNvGrpSpPr>
            <a:grpSpLocks/>
          </p:cNvGrpSpPr>
          <p:nvPr/>
        </p:nvGrpSpPr>
        <p:grpSpPr bwMode="auto">
          <a:xfrm>
            <a:off x="2214563" y="4214813"/>
            <a:ext cx="4394200" cy="1301750"/>
            <a:chOff x="1395" y="2655"/>
            <a:chExt cx="2768" cy="820"/>
          </a:xfrm>
        </p:grpSpPr>
        <p:graphicFrame>
          <p:nvGraphicFramePr>
            <p:cNvPr id="84998" name="Object 1"/>
            <p:cNvGraphicFramePr>
              <a:graphicFrameLocks noChangeAspect="1"/>
            </p:cNvGraphicFramePr>
            <p:nvPr/>
          </p:nvGraphicFramePr>
          <p:xfrm>
            <a:off x="1395" y="2655"/>
            <a:ext cx="2768" cy="810"/>
          </p:xfrm>
          <a:graphic>
            <a:graphicData uri="http://schemas.openxmlformats.org/presentationml/2006/ole">
              <mc:AlternateContent xmlns:mc="http://schemas.openxmlformats.org/markup-compatibility/2006">
                <mc:Choice xmlns:v="urn:schemas-microsoft-com:vml" Requires="v">
                  <p:oleObj spid="_x0000_s85014" name="公式" r:id="rId5" imgW="1562100" imgH="457200" progId="Equation.3">
                    <p:embed/>
                  </p:oleObj>
                </mc:Choice>
                <mc:Fallback>
                  <p:oleObj name="公式" r:id="rId5" imgW="1562100" imgH="4572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5" y="2655"/>
                          <a:ext cx="2768" cy="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9" name="Text Box 7"/>
            <p:cNvSpPr txBox="1">
              <a:spLocks noChangeArrowheads="1"/>
            </p:cNvSpPr>
            <p:nvPr/>
          </p:nvSpPr>
          <p:spPr bwMode="auto">
            <a:xfrm>
              <a:off x="2971" y="3033"/>
              <a:ext cx="272"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50000"/>
                </a:spcBef>
                <a:buFontTx/>
                <a:buNone/>
              </a:pPr>
              <a:r>
                <a:rPr lang="en-US" altLang="zh-CN" sz="4000" b="0">
                  <a:latin typeface="Arial" pitchFamily="34" charset="0"/>
                </a:rPr>
                <a:t>!</a:t>
              </a: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xEl>
                                              <p:pRg st="3" end="3"/>
                                            </p:txEl>
                                          </p:spTgt>
                                        </p:tgtEl>
                                        <p:attrNameLst>
                                          <p:attrName>style.visibility</p:attrName>
                                        </p:attrNameLst>
                                      </p:cBhvr>
                                      <p:to>
                                        <p:strVal val="visible"/>
                                      </p:to>
                                    </p:set>
                                    <p:animEffect transition="in" filter="blinds(horizontal)">
                                      <p:cBhvr>
                                        <p:cTn id="7" dur="500"/>
                                        <p:tgtEl>
                                          <p:spTgt spid="205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6"/>
                                        </p:tgtEl>
                                        <p:attrNameLst>
                                          <p:attrName>style.visibility</p:attrName>
                                        </p:attrNameLst>
                                      </p:cBhvr>
                                      <p:to>
                                        <p:strVal val="visible"/>
                                      </p:to>
                                    </p:set>
                                    <p:animEffect transition="in" filter="blinds(horizontal)">
                                      <p:cBhvr>
                                        <p:cTn id="12"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539750" y="876300"/>
            <a:ext cx="8153400" cy="555307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a:t>
            </a:r>
            <a:r>
              <a:rPr lang="en-US" altLang="zh-CN" sz="2800">
                <a:solidFill>
                  <a:srgbClr val="9D138D"/>
                </a:solidFill>
              </a:rPr>
              <a:t>int fac(int n); </a:t>
            </a:r>
            <a:endParaRPr lang="zh-CN" altLang="zh-CN" sz="2800">
              <a:solidFill>
                <a:srgbClr val="9D138D"/>
              </a:solidFill>
            </a:endParaRPr>
          </a:p>
          <a:p>
            <a:pPr>
              <a:lnSpc>
                <a:spcPct val="100000"/>
              </a:lnSpc>
              <a:buFont typeface="Wingdings" pitchFamily="2" charset="2"/>
              <a:buNone/>
            </a:pPr>
            <a:r>
              <a:rPr lang="en-US" altLang="zh-CN" sz="2800"/>
              <a:t>  int n;  int y;</a:t>
            </a:r>
            <a:endParaRPr lang="zh-CN" altLang="zh-CN" sz="2800"/>
          </a:p>
          <a:p>
            <a:pPr>
              <a:lnSpc>
                <a:spcPct val="100000"/>
              </a:lnSpc>
              <a:buFont typeface="Wingdings" pitchFamily="2" charset="2"/>
              <a:buNone/>
            </a:pPr>
            <a:r>
              <a:rPr lang="en-US" altLang="zh-CN" sz="2800"/>
              <a:t>  printf("input an integer number:");</a:t>
            </a:r>
            <a:endParaRPr lang="zh-CN" altLang="zh-CN" sz="2800"/>
          </a:p>
          <a:p>
            <a:pPr>
              <a:lnSpc>
                <a:spcPct val="100000"/>
              </a:lnSpc>
              <a:buFont typeface="Wingdings" pitchFamily="2" charset="2"/>
              <a:buNone/>
            </a:pPr>
            <a:r>
              <a:rPr lang="en-US" altLang="zh-CN" sz="2800"/>
              <a:t>  scanf("%d",&amp;n);  </a:t>
            </a:r>
            <a:endParaRPr lang="zh-CN" altLang="zh-CN" sz="2800"/>
          </a:p>
          <a:p>
            <a:pPr>
              <a:lnSpc>
                <a:spcPct val="100000"/>
              </a:lnSpc>
              <a:buFont typeface="Wingdings" pitchFamily="2" charset="2"/>
              <a:buNone/>
            </a:pPr>
            <a:r>
              <a:rPr lang="en-US" altLang="zh-CN" sz="2800"/>
              <a:t>  y=</a:t>
            </a:r>
            <a:r>
              <a:rPr lang="en-US" altLang="zh-CN" sz="2800">
                <a:solidFill>
                  <a:srgbClr val="9D138D"/>
                </a:solidFill>
              </a:rPr>
              <a:t>fac</a:t>
            </a:r>
            <a:r>
              <a:rPr lang="en-US" altLang="zh-CN" sz="2800"/>
              <a:t>(n);</a:t>
            </a:r>
            <a:endParaRPr lang="zh-CN" altLang="zh-CN" sz="2800"/>
          </a:p>
          <a:p>
            <a:pPr>
              <a:lnSpc>
                <a:spcPct val="100000"/>
              </a:lnSpc>
              <a:buFont typeface="Wingdings" pitchFamily="2" charset="2"/>
              <a:buNone/>
            </a:pPr>
            <a:r>
              <a:rPr lang="en-US" altLang="zh-CN" sz="2800"/>
              <a:t>  printf("%d!=%d\n",n,y);</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pic>
        <p:nvPicPr>
          <p:cNvPr id="8601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539750" y="876300"/>
            <a:ext cx="7318375" cy="5553075"/>
          </a:xfrm>
        </p:spPr>
        <p:txBody>
          <a:bodyPr/>
          <a:lstStyle/>
          <a:p>
            <a:pPr>
              <a:lnSpc>
                <a:spcPct val="100000"/>
              </a:lnSpc>
              <a:buFont typeface="Wingdings" pitchFamily="2" charset="2"/>
              <a:buNone/>
            </a:pPr>
            <a:r>
              <a:rPr lang="en-US" altLang="zh-CN" sz="2800"/>
              <a:t>int </a:t>
            </a:r>
            <a:r>
              <a:rPr lang="en-US" altLang="zh-CN" sz="2800">
                <a:solidFill>
                  <a:srgbClr val="9D138D"/>
                </a:solidFill>
              </a:rPr>
              <a:t>fac</a:t>
            </a:r>
            <a:r>
              <a:rPr lang="en-US" altLang="zh-CN" sz="2800"/>
              <a:t>(int n)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int f;</a:t>
            </a:r>
            <a:endParaRPr lang="zh-CN" altLang="zh-CN" sz="2800"/>
          </a:p>
          <a:p>
            <a:pPr>
              <a:lnSpc>
                <a:spcPct val="100000"/>
              </a:lnSpc>
              <a:buFont typeface="Wingdings" pitchFamily="2" charset="2"/>
              <a:buNone/>
            </a:pPr>
            <a:r>
              <a:rPr lang="en-US" altLang="zh-CN" sz="2800"/>
              <a:t>     if(n&lt;0)     </a:t>
            </a:r>
            <a:endParaRPr lang="zh-CN" altLang="zh-CN" sz="2800"/>
          </a:p>
          <a:p>
            <a:pPr>
              <a:lnSpc>
                <a:spcPct val="100000"/>
              </a:lnSpc>
              <a:buFont typeface="Wingdings" pitchFamily="2" charset="2"/>
              <a:buNone/>
            </a:pPr>
            <a:r>
              <a:rPr lang="en-US" altLang="zh-CN" sz="2800"/>
              <a:t>	      printf("n&lt;0,data error!");</a:t>
            </a:r>
            <a:endParaRPr lang="zh-CN" altLang="zh-CN" sz="2800"/>
          </a:p>
          <a:p>
            <a:pPr>
              <a:lnSpc>
                <a:spcPct val="100000"/>
              </a:lnSpc>
              <a:buFont typeface="Wingdings" pitchFamily="2" charset="2"/>
              <a:buNone/>
            </a:pPr>
            <a:r>
              <a:rPr lang="en-US" altLang="zh-CN" sz="2800"/>
              <a:t>     else if(n==0 | | n==1)</a:t>
            </a:r>
            <a:endParaRPr lang="zh-CN" altLang="zh-CN" sz="2800"/>
          </a:p>
          <a:p>
            <a:pPr>
              <a:lnSpc>
                <a:spcPct val="100000"/>
              </a:lnSpc>
              <a:buFont typeface="Wingdings" pitchFamily="2" charset="2"/>
              <a:buNone/>
            </a:pPr>
            <a:r>
              <a:rPr lang="en-US" altLang="zh-CN" sz="2800"/>
              <a:t>	      f=1;</a:t>
            </a:r>
            <a:endParaRPr lang="zh-CN" altLang="zh-CN" sz="2800"/>
          </a:p>
          <a:p>
            <a:pPr>
              <a:lnSpc>
                <a:spcPct val="100000"/>
              </a:lnSpc>
              <a:buFont typeface="Wingdings" pitchFamily="2" charset="2"/>
              <a:buNone/>
            </a:pPr>
            <a:r>
              <a:rPr lang="en-US" altLang="zh-CN" sz="2800"/>
              <a:t>     else  f=</a:t>
            </a:r>
            <a:r>
              <a:rPr lang="en-US" altLang="zh-CN" sz="2800">
                <a:solidFill>
                  <a:srgbClr val="9D138D"/>
                </a:solidFill>
              </a:rPr>
              <a:t>fac</a:t>
            </a:r>
            <a:r>
              <a:rPr lang="en-US" altLang="zh-CN" sz="2800"/>
              <a:t>(n-1)*n; </a:t>
            </a:r>
            <a:endParaRPr lang="zh-CN" altLang="zh-CN" sz="2800"/>
          </a:p>
          <a:p>
            <a:pPr>
              <a:lnSpc>
                <a:spcPct val="100000"/>
              </a:lnSpc>
              <a:buFont typeface="Wingdings" pitchFamily="2" charset="2"/>
              <a:buNone/>
            </a:pPr>
            <a:r>
              <a:rPr lang="en-US" altLang="zh-CN" sz="2800"/>
              <a:t>     return(f);</a:t>
            </a:r>
            <a:endParaRPr lang="zh-CN" altLang="zh-CN" sz="2800"/>
          </a:p>
          <a:p>
            <a:pPr>
              <a:lnSpc>
                <a:spcPct val="100000"/>
              </a:lnSpc>
              <a:buFont typeface="Wingdings" pitchFamily="2" charset="2"/>
              <a:buNone/>
            </a:pPr>
            <a:r>
              <a:rPr lang="en-US" altLang="zh-CN" sz="2800"/>
              <a:t> }</a:t>
            </a:r>
            <a:endParaRPr lang="zh-CN" altLang="zh-CN" sz="2800"/>
          </a:p>
        </p:txBody>
      </p:sp>
      <p:pic>
        <p:nvPicPr>
          <p:cNvPr id="4" name="Picture 2" descr="pic7-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5500688"/>
            <a:ext cx="668496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5000625" y="3714750"/>
            <a:ext cx="3786188" cy="1571625"/>
          </a:xfrm>
          <a:prstGeom prst="irregularSeal1">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solidFill>
                  <a:srgbClr val="FF0000"/>
                </a:solidFill>
                <a:latin typeface="Arial" pitchFamily="34" charset="0"/>
              </a:rPr>
              <a:t>注意溢出</a:t>
            </a:r>
          </a:p>
        </p:txBody>
      </p:sp>
      <p:pic>
        <p:nvPicPr>
          <p:cNvPr id="87045" name="图片 5"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内容占位符 2"/>
          <p:cNvSpPr txBox="1">
            <a:spLocks/>
          </p:cNvSpPr>
          <p:nvPr/>
        </p:nvSpPr>
        <p:spPr bwMode="auto">
          <a:xfrm>
            <a:off x="39688" y="1474788"/>
            <a:ext cx="2389187" cy="1300162"/>
          </a:xfrm>
          <a:prstGeom prst="rect">
            <a:avLst/>
          </a:prstGeom>
          <a:noFill/>
          <a:ln w="38100">
            <a:solidFill>
              <a:schemeClr val="tx1"/>
            </a:solidFill>
            <a:miter lim="800000"/>
            <a:headEnd/>
            <a:tailEnd/>
          </a:ln>
        </p:spPr>
        <p:txBody>
          <a:bodyPr/>
          <a:lstStyle/>
          <a:p>
            <a:pPr marL="342900" indent="-342900" algn="ctr" eaLnBrk="0" hangingPunct="0">
              <a:lnSpc>
                <a:spcPct val="120000"/>
              </a:lnSpc>
              <a:spcBef>
                <a:spcPct val="20000"/>
              </a:spcBef>
              <a:buFont typeface="Wingdings" pitchFamily="2" charset="2"/>
              <a:buNone/>
              <a:defRPr/>
            </a:pPr>
            <a:endParaRPr lang="zh-CN" altLang="en-US" sz="2800" b="1" kern="0">
              <a:latin typeface="+mn-lt"/>
              <a:ea typeface="+mn-ea"/>
            </a:endParaRPr>
          </a:p>
        </p:txBody>
      </p:sp>
      <p:sp>
        <p:nvSpPr>
          <p:cNvPr id="3" name="内容占位符 2"/>
          <p:cNvSpPr>
            <a:spLocks noGrp="1"/>
          </p:cNvSpPr>
          <p:nvPr>
            <p:ph idx="1"/>
          </p:nvPr>
        </p:nvSpPr>
        <p:spPr>
          <a:xfrm>
            <a:off x="71438" y="1485900"/>
            <a:ext cx="2389187" cy="1300163"/>
          </a:xfrm>
        </p:spPr>
        <p:txBody>
          <a:bodyPr/>
          <a:lstStyle/>
          <a:p>
            <a:pPr algn="ctr">
              <a:buFont typeface="Wingdings" pitchFamily="2" charset="2"/>
              <a:buNone/>
            </a:pPr>
            <a:r>
              <a:rPr lang="en-US" altLang="zh-CN" sz="2800"/>
              <a:t>fac(5)</a:t>
            </a:r>
          </a:p>
          <a:p>
            <a:pPr algn="ctr">
              <a:buFont typeface="Wingdings" pitchFamily="2" charset="2"/>
              <a:buNone/>
            </a:pPr>
            <a:r>
              <a:rPr lang="zh-CN" altLang="en-US" sz="2800"/>
              <a:t>输出</a:t>
            </a:r>
            <a:r>
              <a:rPr lang="en-US" altLang="zh-CN" sz="2800"/>
              <a:t>fac(5)</a:t>
            </a:r>
            <a:endParaRPr lang="zh-CN" altLang="en-US" sz="2800"/>
          </a:p>
        </p:txBody>
      </p:sp>
      <p:sp>
        <p:nvSpPr>
          <p:cNvPr id="4" name="内容占位符 2"/>
          <p:cNvSpPr txBox="1">
            <a:spLocks/>
          </p:cNvSpPr>
          <p:nvPr/>
        </p:nvSpPr>
        <p:spPr bwMode="auto">
          <a:xfrm>
            <a:off x="500063" y="914400"/>
            <a:ext cx="1500187" cy="642938"/>
          </a:xfrm>
          <a:prstGeom prst="rect">
            <a:avLst/>
          </a:prstGeom>
          <a:noFill/>
          <a:ln w="9525">
            <a:noFill/>
            <a:miter lim="800000"/>
            <a:headEnd/>
            <a:tailEnd/>
          </a:ln>
        </p:spPr>
        <p:txBody>
          <a:bodyPr/>
          <a:lstStyle/>
          <a:p>
            <a:pPr marL="342900" indent="-342900" algn="ctr" eaLnBrk="0" hangingPunct="0">
              <a:lnSpc>
                <a:spcPct val="120000"/>
              </a:lnSpc>
              <a:spcBef>
                <a:spcPct val="20000"/>
              </a:spcBef>
              <a:buFont typeface="Wingdings" pitchFamily="2" charset="2"/>
              <a:buNone/>
              <a:defRPr/>
            </a:pPr>
            <a:r>
              <a:rPr lang="en-US" altLang="zh-CN" sz="2800" b="1" kern="0">
                <a:latin typeface="+mn-lt"/>
                <a:ea typeface="+mn-ea"/>
              </a:rPr>
              <a:t>main</a:t>
            </a:r>
            <a:endParaRPr lang="zh-CN" altLang="en-US" sz="2800" b="1" kern="0">
              <a:latin typeface="+mn-lt"/>
              <a:ea typeface="+mn-ea"/>
            </a:endParaRPr>
          </a:p>
        </p:txBody>
      </p:sp>
      <p:cxnSp>
        <p:nvCxnSpPr>
          <p:cNvPr id="5" name="直接连接符 4"/>
          <p:cNvCxnSpPr>
            <a:cxnSpLocks noChangeShapeType="1"/>
          </p:cNvCxnSpPr>
          <p:nvPr/>
        </p:nvCxnSpPr>
        <p:spPr bwMode="auto">
          <a:xfrm rot="10800000">
            <a:off x="71438" y="2128838"/>
            <a:ext cx="2357437"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6" name="内容占位符 2"/>
          <p:cNvSpPr txBox="1">
            <a:spLocks/>
          </p:cNvSpPr>
          <p:nvPr/>
        </p:nvSpPr>
        <p:spPr bwMode="auto">
          <a:xfrm>
            <a:off x="2857500" y="1485900"/>
            <a:ext cx="2857500"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defRPr/>
            </a:pPr>
            <a:r>
              <a:rPr lang="en-US" altLang="zh-CN" sz="2800" b="1" kern="0">
                <a:latin typeface="+mn-lt"/>
                <a:ea typeface="+mn-ea"/>
              </a:rPr>
              <a:t>f=</a:t>
            </a:r>
            <a:r>
              <a:rPr lang="en-US" altLang="zh-CN" sz="2800" b="1" kern="0" err="1">
                <a:latin typeface="+mn-lt"/>
                <a:ea typeface="+mn-ea"/>
              </a:rPr>
              <a:t>fac</a:t>
            </a:r>
            <a:r>
              <a:rPr lang="en-US" altLang="zh-CN" sz="2800" b="1" kern="0">
                <a:latin typeface="+mn-lt"/>
                <a:ea typeface="+mn-ea"/>
              </a:rPr>
              <a:t>(4)×5</a:t>
            </a:r>
          </a:p>
        </p:txBody>
      </p:sp>
      <p:sp>
        <p:nvSpPr>
          <p:cNvPr id="7" name="内容占位符 2"/>
          <p:cNvSpPr txBox="1">
            <a:spLocks/>
          </p:cNvSpPr>
          <p:nvPr/>
        </p:nvSpPr>
        <p:spPr bwMode="auto">
          <a:xfrm>
            <a:off x="2857500" y="642938"/>
            <a:ext cx="2786063" cy="9144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latin typeface="+mn-lt"/>
                <a:ea typeface="+mn-ea"/>
              </a:rPr>
              <a:t>fac</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n=5</a:t>
            </a:r>
            <a:endParaRPr lang="zh-CN" altLang="en-US" sz="2800" b="1" kern="0">
              <a:latin typeface="+mn-lt"/>
              <a:ea typeface="+mn-ea"/>
            </a:endParaRPr>
          </a:p>
        </p:txBody>
      </p:sp>
      <p:sp>
        <p:nvSpPr>
          <p:cNvPr id="9" name="内容占位符 2"/>
          <p:cNvSpPr txBox="1">
            <a:spLocks/>
          </p:cNvSpPr>
          <p:nvPr/>
        </p:nvSpPr>
        <p:spPr bwMode="auto">
          <a:xfrm>
            <a:off x="6138863" y="1485900"/>
            <a:ext cx="2857500"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defRPr/>
            </a:pPr>
            <a:r>
              <a:rPr lang="en-US" altLang="zh-CN" sz="2800" b="1" kern="0">
                <a:latin typeface="+mn-lt"/>
                <a:ea typeface="+mn-ea"/>
              </a:rPr>
              <a:t>f=</a:t>
            </a:r>
            <a:r>
              <a:rPr lang="en-US" altLang="zh-CN" sz="2800" b="1" kern="0" err="1">
                <a:latin typeface="+mn-lt"/>
                <a:ea typeface="+mn-ea"/>
              </a:rPr>
              <a:t>fac</a:t>
            </a:r>
            <a:r>
              <a:rPr lang="en-US" altLang="zh-CN" sz="2800" b="1" kern="0">
                <a:latin typeface="+mn-lt"/>
                <a:ea typeface="+mn-ea"/>
              </a:rPr>
              <a:t>(3)</a:t>
            </a:r>
            <a:r>
              <a:rPr lang="en-US" altLang="zh-CN" sz="2800" b="1" kern="0">
                <a:latin typeface="Arial" charset="0"/>
              </a:rPr>
              <a:t>×4</a:t>
            </a:r>
            <a:endParaRPr lang="en-US" altLang="zh-CN" sz="2800" b="1" kern="0">
              <a:latin typeface="+mn-lt"/>
              <a:ea typeface="+mn-ea"/>
            </a:endParaRPr>
          </a:p>
        </p:txBody>
      </p:sp>
      <p:sp>
        <p:nvSpPr>
          <p:cNvPr id="10" name="内容占位符 2"/>
          <p:cNvSpPr txBox="1">
            <a:spLocks/>
          </p:cNvSpPr>
          <p:nvPr/>
        </p:nvSpPr>
        <p:spPr bwMode="auto">
          <a:xfrm>
            <a:off x="6143625" y="642938"/>
            <a:ext cx="2857500" cy="9144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latin typeface="+mn-lt"/>
                <a:ea typeface="+mn-ea"/>
              </a:rPr>
              <a:t>fac</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n=4</a:t>
            </a:r>
            <a:endParaRPr lang="zh-CN" altLang="en-US" sz="2800" b="1" kern="0">
              <a:latin typeface="+mn-lt"/>
              <a:ea typeface="+mn-ea"/>
            </a:endParaRPr>
          </a:p>
        </p:txBody>
      </p:sp>
      <p:sp>
        <p:nvSpPr>
          <p:cNvPr id="11" name="内容占位符 2"/>
          <p:cNvSpPr txBox="1">
            <a:spLocks/>
          </p:cNvSpPr>
          <p:nvPr/>
        </p:nvSpPr>
        <p:spPr bwMode="auto">
          <a:xfrm>
            <a:off x="2857500" y="4500563"/>
            <a:ext cx="2857500"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defRPr/>
            </a:pPr>
            <a:r>
              <a:rPr lang="en-US" altLang="zh-CN" sz="2800" b="1" kern="0">
                <a:latin typeface="+mn-lt"/>
                <a:ea typeface="+mn-ea"/>
              </a:rPr>
              <a:t>f=</a:t>
            </a:r>
            <a:r>
              <a:rPr lang="en-US" altLang="zh-CN" sz="2800" b="1" kern="0" err="1">
                <a:latin typeface="+mn-lt"/>
                <a:ea typeface="+mn-ea"/>
              </a:rPr>
              <a:t>fac</a:t>
            </a:r>
            <a:r>
              <a:rPr lang="en-US" altLang="zh-CN" sz="2800" b="1" kern="0">
                <a:latin typeface="+mn-lt"/>
                <a:ea typeface="+mn-ea"/>
              </a:rPr>
              <a:t>(1)</a:t>
            </a:r>
            <a:r>
              <a:rPr lang="en-US" altLang="zh-CN" sz="2800" b="1" kern="0">
                <a:latin typeface="Arial" charset="0"/>
              </a:rPr>
              <a:t>×2</a:t>
            </a:r>
            <a:endParaRPr lang="en-US" altLang="zh-CN" sz="2800" b="1" kern="0">
              <a:latin typeface="+mn-lt"/>
              <a:ea typeface="+mn-ea"/>
            </a:endParaRPr>
          </a:p>
        </p:txBody>
      </p:sp>
      <p:sp>
        <p:nvSpPr>
          <p:cNvPr id="12" name="内容占位符 2"/>
          <p:cNvSpPr txBox="1">
            <a:spLocks/>
          </p:cNvSpPr>
          <p:nvPr/>
        </p:nvSpPr>
        <p:spPr bwMode="auto">
          <a:xfrm>
            <a:off x="2857500" y="3714750"/>
            <a:ext cx="2786063" cy="842963"/>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latin typeface="+mn-lt"/>
                <a:ea typeface="+mn-ea"/>
              </a:rPr>
              <a:t>fac</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n=2</a:t>
            </a:r>
            <a:endParaRPr lang="zh-CN" altLang="en-US" sz="2800" b="1" kern="0">
              <a:latin typeface="+mn-lt"/>
              <a:ea typeface="+mn-ea"/>
            </a:endParaRPr>
          </a:p>
        </p:txBody>
      </p:sp>
      <p:sp>
        <p:nvSpPr>
          <p:cNvPr id="13" name="内容占位符 2"/>
          <p:cNvSpPr txBox="1">
            <a:spLocks/>
          </p:cNvSpPr>
          <p:nvPr/>
        </p:nvSpPr>
        <p:spPr bwMode="auto">
          <a:xfrm>
            <a:off x="6138863" y="4500563"/>
            <a:ext cx="2857500"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defRPr/>
            </a:pPr>
            <a:r>
              <a:rPr lang="en-US" altLang="zh-CN" sz="2800" b="1" kern="0">
                <a:latin typeface="+mn-lt"/>
                <a:ea typeface="+mn-ea"/>
              </a:rPr>
              <a:t>f=</a:t>
            </a:r>
            <a:r>
              <a:rPr lang="en-US" altLang="zh-CN" sz="2800" b="1" kern="0" err="1">
                <a:latin typeface="+mn-lt"/>
                <a:ea typeface="+mn-ea"/>
              </a:rPr>
              <a:t>fac</a:t>
            </a:r>
            <a:r>
              <a:rPr lang="en-US" altLang="zh-CN" sz="2800" b="1" kern="0">
                <a:latin typeface="+mn-lt"/>
                <a:ea typeface="+mn-ea"/>
              </a:rPr>
              <a:t>(2)</a:t>
            </a:r>
            <a:r>
              <a:rPr lang="en-US" altLang="zh-CN" sz="2800" b="1" kern="0">
                <a:latin typeface="Arial" charset="0"/>
              </a:rPr>
              <a:t>×3</a:t>
            </a:r>
            <a:endParaRPr lang="en-US" altLang="zh-CN" sz="2800" b="1" kern="0">
              <a:latin typeface="+mn-lt"/>
              <a:ea typeface="+mn-ea"/>
            </a:endParaRPr>
          </a:p>
        </p:txBody>
      </p:sp>
      <p:sp>
        <p:nvSpPr>
          <p:cNvPr id="14" name="内容占位符 2"/>
          <p:cNvSpPr txBox="1">
            <a:spLocks/>
          </p:cNvSpPr>
          <p:nvPr/>
        </p:nvSpPr>
        <p:spPr bwMode="auto">
          <a:xfrm>
            <a:off x="6143625" y="3714750"/>
            <a:ext cx="2857500" cy="771525"/>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latin typeface="+mn-lt"/>
                <a:ea typeface="+mn-ea"/>
              </a:rPr>
              <a:t>fac</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n=3</a:t>
            </a:r>
            <a:endParaRPr lang="zh-CN" altLang="en-US" sz="2800" b="1" kern="0">
              <a:latin typeface="+mn-lt"/>
              <a:ea typeface="+mn-ea"/>
            </a:endParaRPr>
          </a:p>
        </p:txBody>
      </p:sp>
      <p:sp>
        <p:nvSpPr>
          <p:cNvPr id="15" name="内容占位符 2"/>
          <p:cNvSpPr txBox="1">
            <a:spLocks/>
          </p:cNvSpPr>
          <p:nvPr/>
        </p:nvSpPr>
        <p:spPr bwMode="auto">
          <a:xfrm>
            <a:off x="285750" y="4500563"/>
            <a:ext cx="2071688" cy="1285875"/>
          </a:xfrm>
          <a:prstGeom prst="rect">
            <a:avLst/>
          </a:prstGeom>
          <a:noFill/>
          <a:ln w="38100">
            <a:solidFill>
              <a:schemeClr val="tx1"/>
            </a:solidFill>
            <a:miter lim="800000"/>
            <a:headEnd/>
            <a:tailEnd/>
          </a:ln>
        </p:spPr>
        <p:txBody>
          <a:bodyPr tIns="360000"/>
          <a:lstStyle/>
          <a:p>
            <a:pPr marL="342900" indent="-342900" algn="ctr" eaLnBrk="0" hangingPunct="0">
              <a:lnSpc>
                <a:spcPct val="120000"/>
              </a:lnSpc>
              <a:spcBef>
                <a:spcPct val="20000"/>
              </a:spcBef>
              <a:buFont typeface="Wingdings" pitchFamily="2" charset="2"/>
              <a:buNone/>
              <a:defRPr/>
            </a:pPr>
            <a:r>
              <a:rPr lang="en-US" altLang="zh-CN" sz="2800" b="1" kern="0">
                <a:latin typeface="+mn-lt"/>
                <a:ea typeface="+mn-ea"/>
              </a:rPr>
              <a:t>f=1</a:t>
            </a:r>
          </a:p>
        </p:txBody>
      </p:sp>
      <p:sp>
        <p:nvSpPr>
          <p:cNvPr id="16" name="内容占位符 2"/>
          <p:cNvSpPr txBox="1">
            <a:spLocks/>
          </p:cNvSpPr>
          <p:nvPr/>
        </p:nvSpPr>
        <p:spPr bwMode="auto">
          <a:xfrm>
            <a:off x="0" y="3729038"/>
            <a:ext cx="2786063" cy="771525"/>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latin typeface="+mn-lt"/>
                <a:ea typeface="+mn-ea"/>
              </a:rPr>
              <a:t>fac</a:t>
            </a:r>
            <a:r>
              <a:rPr lang="zh-CN" altLang="en-US" sz="2800" b="1" kern="0">
                <a:latin typeface="+mn-lt"/>
                <a:ea typeface="+mn-ea"/>
              </a:rPr>
              <a:t>函数</a:t>
            </a:r>
            <a:endParaRPr lang="en-US" altLang="zh-CN" sz="2800" b="1" kern="0">
              <a:latin typeface="+mn-lt"/>
              <a:ea typeface="+mn-ea"/>
            </a:endParaRPr>
          </a:p>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n=1</a:t>
            </a:r>
            <a:endParaRPr lang="zh-CN" altLang="en-US" sz="2800" b="1" kern="0">
              <a:latin typeface="+mn-lt"/>
              <a:ea typeface="+mn-ea"/>
            </a:endParaRPr>
          </a:p>
        </p:txBody>
      </p:sp>
      <p:cxnSp>
        <p:nvCxnSpPr>
          <p:cNvPr id="17" name="直接箭头连接符 55"/>
          <p:cNvCxnSpPr>
            <a:cxnSpLocks noChangeShapeType="1"/>
          </p:cNvCxnSpPr>
          <p:nvPr/>
        </p:nvCxnSpPr>
        <p:spPr bwMode="auto">
          <a:xfrm flipV="1">
            <a:off x="2000250" y="857250"/>
            <a:ext cx="1500188"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4000500" y="857250"/>
            <a:ext cx="2786063"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6465095" y="2964656"/>
            <a:ext cx="1357312" cy="1428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10800000">
            <a:off x="5072063" y="4000500"/>
            <a:ext cx="2000250" cy="10001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10800000">
            <a:off x="2143125" y="4071938"/>
            <a:ext cx="1643063"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55"/>
          <p:cNvCxnSpPr>
            <a:cxnSpLocks noChangeShapeType="1"/>
          </p:cNvCxnSpPr>
          <p:nvPr/>
        </p:nvCxnSpPr>
        <p:spPr bwMode="auto">
          <a:xfrm flipV="1">
            <a:off x="2357438" y="5357813"/>
            <a:ext cx="1500187"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5643563" y="5357813"/>
            <a:ext cx="1500187"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rot="16200000" flipV="1">
            <a:off x="6607969" y="3036094"/>
            <a:ext cx="3071813" cy="1571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rot="10800000">
            <a:off x="4286250" y="2357438"/>
            <a:ext cx="1928813"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rot="10800000">
            <a:off x="1928813" y="1928813"/>
            <a:ext cx="1071562"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6" name="内容占位符 2"/>
          <p:cNvSpPr txBox="1">
            <a:spLocks/>
          </p:cNvSpPr>
          <p:nvPr/>
        </p:nvSpPr>
        <p:spPr bwMode="auto">
          <a:xfrm>
            <a:off x="0" y="6000750"/>
            <a:ext cx="2786063"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solidFill>
                  <a:srgbClr val="00B050"/>
                </a:solidFill>
                <a:latin typeface="+mn-lt"/>
                <a:ea typeface="+mn-ea"/>
              </a:rPr>
              <a:t>fac</a:t>
            </a:r>
            <a:r>
              <a:rPr lang="en-US" altLang="zh-CN" sz="2800" b="1" kern="0">
                <a:solidFill>
                  <a:srgbClr val="00B050"/>
                </a:solidFill>
                <a:latin typeface="+mn-lt"/>
                <a:ea typeface="+mn-ea"/>
              </a:rPr>
              <a:t>(1)=1</a:t>
            </a:r>
            <a:endParaRPr lang="zh-CN" altLang="en-US" sz="2800" b="1" kern="0">
              <a:solidFill>
                <a:srgbClr val="00B050"/>
              </a:solidFill>
              <a:latin typeface="+mn-lt"/>
              <a:ea typeface="+mn-ea"/>
            </a:endParaRPr>
          </a:p>
        </p:txBody>
      </p:sp>
      <p:sp>
        <p:nvSpPr>
          <p:cNvPr id="47" name="内容占位符 2"/>
          <p:cNvSpPr txBox="1">
            <a:spLocks/>
          </p:cNvSpPr>
          <p:nvPr/>
        </p:nvSpPr>
        <p:spPr bwMode="auto">
          <a:xfrm>
            <a:off x="2928938" y="6000750"/>
            <a:ext cx="2786062"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solidFill>
                  <a:srgbClr val="00B050"/>
                </a:solidFill>
                <a:latin typeface="+mn-lt"/>
                <a:ea typeface="+mn-ea"/>
              </a:rPr>
              <a:t>fac</a:t>
            </a:r>
            <a:r>
              <a:rPr lang="en-US" altLang="zh-CN" sz="2800" b="1" kern="0">
                <a:solidFill>
                  <a:srgbClr val="00B050"/>
                </a:solidFill>
                <a:latin typeface="+mn-lt"/>
                <a:ea typeface="+mn-ea"/>
              </a:rPr>
              <a:t>(2)=2</a:t>
            </a:r>
            <a:endParaRPr lang="zh-CN" altLang="en-US" sz="2800" b="1" kern="0">
              <a:solidFill>
                <a:srgbClr val="00B050"/>
              </a:solidFill>
              <a:latin typeface="+mn-lt"/>
              <a:ea typeface="+mn-ea"/>
            </a:endParaRPr>
          </a:p>
        </p:txBody>
      </p:sp>
      <p:sp>
        <p:nvSpPr>
          <p:cNvPr id="48" name="内容占位符 2"/>
          <p:cNvSpPr txBox="1">
            <a:spLocks/>
          </p:cNvSpPr>
          <p:nvPr/>
        </p:nvSpPr>
        <p:spPr bwMode="auto">
          <a:xfrm>
            <a:off x="6000750" y="5929313"/>
            <a:ext cx="2786063"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solidFill>
                  <a:srgbClr val="00B050"/>
                </a:solidFill>
                <a:latin typeface="+mn-lt"/>
                <a:ea typeface="+mn-ea"/>
              </a:rPr>
              <a:t>fac</a:t>
            </a:r>
            <a:r>
              <a:rPr lang="en-US" altLang="zh-CN" sz="2800" b="1" kern="0">
                <a:solidFill>
                  <a:srgbClr val="00B050"/>
                </a:solidFill>
                <a:latin typeface="+mn-lt"/>
                <a:ea typeface="+mn-ea"/>
              </a:rPr>
              <a:t>(3)=6</a:t>
            </a:r>
            <a:endParaRPr lang="zh-CN" altLang="en-US" sz="2800" b="1" kern="0">
              <a:solidFill>
                <a:srgbClr val="00B050"/>
              </a:solidFill>
              <a:latin typeface="+mn-lt"/>
              <a:ea typeface="+mn-ea"/>
            </a:endParaRPr>
          </a:p>
        </p:txBody>
      </p:sp>
      <p:sp>
        <p:nvSpPr>
          <p:cNvPr id="49" name="内容占位符 2"/>
          <p:cNvSpPr txBox="1">
            <a:spLocks/>
          </p:cNvSpPr>
          <p:nvPr/>
        </p:nvSpPr>
        <p:spPr bwMode="auto">
          <a:xfrm>
            <a:off x="6156325" y="2916238"/>
            <a:ext cx="2786063"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solidFill>
                  <a:srgbClr val="00B050"/>
                </a:solidFill>
                <a:latin typeface="+mn-lt"/>
                <a:ea typeface="+mn-ea"/>
              </a:rPr>
              <a:t>fac</a:t>
            </a:r>
            <a:r>
              <a:rPr lang="en-US" altLang="zh-CN" sz="2800" b="1" kern="0">
                <a:solidFill>
                  <a:srgbClr val="00B050"/>
                </a:solidFill>
                <a:latin typeface="+mn-lt"/>
                <a:ea typeface="+mn-ea"/>
              </a:rPr>
              <a:t>(4)=24</a:t>
            </a:r>
            <a:endParaRPr lang="zh-CN" altLang="en-US" sz="2800" b="1" kern="0">
              <a:solidFill>
                <a:srgbClr val="00B050"/>
              </a:solidFill>
              <a:latin typeface="+mn-lt"/>
              <a:ea typeface="+mn-ea"/>
            </a:endParaRPr>
          </a:p>
        </p:txBody>
      </p:sp>
      <p:sp>
        <p:nvSpPr>
          <p:cNvPr id="50" name="内容占位符 2"/>
          <p:cNvSpPr txBox="1">
            <a:spLocks/>
          </p:cNvSpPr>
          <p:nvPr/>
        </p:nvSpPr>
        <p:spPr bwMode="auto">
          <a:xfrm>
            <a:off x="3000375" y="2928938"/>
            <a:ext cx="2786063" cy="571500"/>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err="1">
                <a:solidFill>
                  <a:srgbClr val="00B050"/>
                </a:solidFill>
                <a:latin typeface="+mn-lt"/>
                <a:ea typeface="+mn-ea"/>
              </a:rPr>
              <a:t>fac</a:t>
            </a:r>
            <a:r>
              <a:rPr lang="en-US" altLang="zh-CN" sz="2800" b="1" kern="0">
                <a:solidFill>
                  <a:srgbClr val="00B050"/>
                </a:solidFill>
                <a:latin typeface="+mn-lt"/>
                <a:ea typeface="+mn-ea"/>
              </a:rPr>
              <a:t>(5)=120</a:t>
            </a:r>
            <a:endParaRPr lang="zh-CN" altLang="en-US" sz="2800" b="1" kern="0">
              <a:solidFill>
                <a:srgbClr val="00B050"/>
              </a:solidFill>
              <a:latin typeface="+mn-lt"/>
              <a:ea typeface="+mn-ea"/>
            </a:endParaRPr>
          </a:p>
        </p:txBody>
      </p:sp>
      <p:sp>
        <p:nvSpPr>
          <p:cNvPr id="54" name="内容占位符 2"/>
          <p:cNvSpPr txBox="1">
            <a:spLocks/>
          </p:cNvSpPr>
          <p:nvPr/>
        </p:nvSpPr>
        <p:spPr bwMode="auto">
          <a:xfrm>
            <a:off x="357188" y="2928938"/>
            <a:ext cx="1643062" cy="428625"/>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solidFill>
                  <a:srgbClr val="9D138D"/>
                </a:solidFill>
                <a:latin typeface="+mn-lt"/>
                <a:ea typeface="+mn-ea"/>
              </a:rPr>
              <a:t>120</a:t>
            </a:r>
            <a:endParaRPr lang="zh-CN" altLang="en-US" sz="2800" b="1" kern="0">
              <a:solidFill>
                <a:srgbClr val="9D138D"/>
              </a:solidFill>
              <a:latin typeface="+mn-lt"/>
              <a:ea typeface="+mn-ea"/>
            </a:endParaRPr>
          </a:p>
        </p:txBody>
      </p:sp>
      <p:pic>
        <p:nvPicPr>
          <p:cNvPr id="88096" name="图片 3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linds(horizontal)">
                                      <p:cBhvr>
                                        <p:cTn id="30" dur="500"/>
                                        <p:tgtEl>
                                          <p:spTgt spid="7">
                                            <p:txEl>
                                              <p:pRg st="0" end="0"/>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blinds(horizontal)">
                                      <p:cBhvr>
                                        <p:cTn id="34" dur="500"/>
                                        <p:tgtEl>
                                          <p:spTgt spid="7">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linds(horizontal)">
                                      <p:cBhvr>
                                        <p:cTn id="49" dur="500"/>
                                        <p:tgtEl>
                                          <p:spTgt spid="10">
                                            <p:txEl>
                                              <p:pRg st="0" end="0"/>
                                            </p:txEl>
                                          </p:spTgt>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linds(horizontal)">
                                      <p:cBhvr>
                                        <p:cTn id="53" dur="500"/>
                                        <p:tgtEl>
                                          <p:spTgt spid="10">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par>
                          <p:cTn id="69" fill="hold" nodeType="afterGroup">
                            <p:stCondLst>
                              <p:cond delay="500"/>
                            </p:stCondLst>
                            <p:childTnLst>
                              <p:par>
                                <p:cTn id="70" presetID="3" presetClass="entr" presetSubtype="10" fill="hold" nodeType="afterEffect">
                                  <p:stCondLst>
                                    <p:cond delay="0"/>
                                  </p:stCondLst>
                                  <p:childTnLst>
                                    <p:set>
                                      <p:cBhvr>
                                        <p:cTn id="71" dur="1" fill="hold">
                                          <p:stCondLst>
                                            <p:cond delay="0"/>
                                          </p:stCondLst>
                                        </p:cTn>
                                        <p:tgtEl>
                                          <p:spTgt spid="14">
                                            <p:txEl>
                                              <p:pRg st="1" end="1"/>
                                            </p:txEl>
                                          </p:spTgt>
                                        </p:tgtEl>
                                        <p:attrNameLst>
                                          <p:attrName>style.visibility</p:attrName>
                                        </p:attrNameLst>
                                      </p:cBhvr>
                                      <p:to>
                                        <p:strVal val="visible"/>
                                      </p:to>
                                    </p:set>
                                    <p:animEffect transition="in" filter="blinds(horizontal)">
                                      <p:cBhvr>
                                        <p:cTn id="72" dur="500"/>
                                        <p:tgtEl>
                                          <p:spTgt spid="14">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blinds(horizontal)">
                                      <p:cBhvr>
                                        <p:cTn id="87" dur="500"/>
                                        <p:tgtEl>
                                          <p:spTgt spid="12">
                                            <p:txEl>
                                              <p:pRg st="0" end="0"/>
                                            </p:txEl>
                                          </p:spTgt>
                                        </p:tgtEl>
                                      </p:cBhvr>
                                    </p:animEffect>
                                  </p:childTnLst>
                                </p:cTn>
                              </p:par>
                            </p:childTnLst>
                          </p:cTn>
                        </p:par>
                        <p:par>
                          <p:cTn id="88" fill="hold" nodeType="afterGroup">
                            <p:stCondLst>
                              <p:cond delay="500"/>
                            </p:stCondLst>
                            <p:childTnLst>
                              <p:par>
                                <p:cTn id="89" presetID="3" presetClass="entr" presetSubtype="10" fill="hold" nodeType="afterEffect">
                                  <p:stCondLst>
                                    <p:cond delay="0"/>
                                  </p:stCondLst>
                                  <p:childTnLst>
                                    <p:set>
                                      <p:cBhvr>
                                        <p:cTn id="90" dur="1" fill="hold">
                                          <p:stCondLst>
                                            <p:cond delay="0"/>
                                          </p:stCondLst>
                                        </p:cTn>
                                        <p:tgtEl>
                                          <p:spTgt spid="12">
                                            <p:txEl>
                                              <p:pRg st="1" end="1"/>
                                            </p:txEl>
                                          </p:spTgt>
                                        </p:tgtEl>
                                        <p:attrNameLst>
                                          <p:attrName>style.visibility</p:attrName>
                                        </p:attrNameLst>
                                      </p:cBhvr>
                                      <p:to>
                                        <p:strVal val="visible"/>
                                      </p:to>
                                    </p:set>
                                    <p:animEffect transition="in" filter="blinds(horizontal)">
                                      <p:cBhvr>
                                        <p:cTn id="91" dur="500"/>
                                        <p:tgtEl>
                                          <p:spTgt spid="12">
                                            <p:txEl>
                                              <p:pRg st="1" end="1"/>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16">
                                            <p:txEl>
                                              <p:pRg st="0" end="0"/>
                                            </p:txEl>
                                          </p:spTgt>
                                        </p:tgtEl>
                                        <p:attrNameLst>
                                          <p:attrName>style.visibility</p:attrName>
                                        </p:attrNameLst>
                                      </p:cBhvr>
                                      <p:to>
                                        <p:strVal val="visible"/>
                                      </p:to>
                                    </p:set>
                                    <p:animEffect transition="in" filter="blinds(horizontal)">
                                      <p:cBhvr>
                                        <p:cTn id="106" dur="500"/>
                                        <p:tgtEl>
                                          <p:spTgt spid="16">
                                            <p:txEl>
                                              <p:pRg st="0" end="0"/>
                                            </p:txEl>
                                          </p:spTgt>
                                        </p:tgtEl>
                                      </p:cBhvr>
                                    </p:animEffect>
                                  </p:childTnLst>
                                </p:cTn>
                              </p:par>
                            </p:childTnLst>
                          </p:cTn>
                        </p:par>
                        <p:par>
                          <p:cTn id="107" fill="hold" nodeType="afterGroup">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6">
                                            <p:txEl>
                                              <p:pRg st="1" end="1"/>
                                            </p:txEl>
                                          </p:spTgt>
                                        </p:tgtEl>
                                        <p:attrNameLst>
                                          <p:attrName>style.visibility</p:attrName>
                                        </p:attrNameLst>
                                      </p:cBhvr>
                                      <p:to>
                                        <p:strVal val="visible"/>
                                      </p:to>
                                    </p:set>
                                    <p:animEffect transition="in" filter="blinds(horizontal)">
                                      <p:cBhvr>
                                        <p:cTn id="110" dur="500"/>
                                        <p:tgtEl>
                                          <p:spTgt spid="16">
                                            <p:txEl>
                                              <p:pRg st="1" end="1"/>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box(in)">
                                      <p:cBhvr>
                                        <p:cTn id="12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16"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box(in)">
                                      <p:cBhvr>
                                        <p:cTn id="13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linds(horizontal)">
                                      <p:cBhvr>
                                        <p:cTn id="140" dur="500"/>
                                        <p:tgtEl>
                                          <p:spTgt spid="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16"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ox(in)">
                                      <p:cBhvr>
                                        <p:cTn id="1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blinds(horizontal)">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box(in)">
                                      <p:cBhvr>
                                        <p:cTn id="1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blinds(horizontal)">
                                      <p:cBhvr>
                                        <p:cTn id="160" dur="500"/>
                                        <p:tgtEl>
                                          <p:spTgt spid="5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box(in)">
                                      <p:cBhvr>
                                        <p:cTn id="16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ntr" presetSubtype="10" fill="hold" nodeType="clickEffect">
                                  <p:stCondLst>
                                    <p:cond delay="0"/>
                                  </p:stCondLst>
                                  <p:childTnLst>
                                    <p:set>
                                      <p:cBhvr>
                                        <p:cTn id="169" dur="1" fill="hold">
                                          <p:stCondLst>
                                            <p:cond delay="0"/>
                                          </p:stCondLst>
                                        </p:cTn>
                                        <p:tgtEl>
                                          <p:spTgt spid="3">
                                            <p:txEl>
                                              <p:pRg st="1" end="1"/>
                                            </p:txEl>
                                          </p:spTgt>
                                        </p:tgtEl>
                                        <p:attrNameLst>
                                          <p:attrName>style.visibility</p:attrName>
                                        </p:attrNameLst>
                                      </p:cBhvr>
                                      <p:to>
                                        <p:strVal val="visible"/>
                                      </p:to>
                                    </p:set>
                                    <p:animEffect transition="in" filter="blinds(horizontal)">
                                      <p:cBhvr>
                                        <p:cTn id="170" dur="500"/>
                                        <p:tgtEl>
                                          <p:spTgt spid="3">
                                            <p:txEl>
                                              <p:pRg st="1" end="1"/>
                                            </p:txEl>
                                          </p:spTgt>
                                        </p:tgtEl>
                                      </p:cBhvr>
                                    </p:animEffect>
                                  </p:childTnLst>
                                </p:cTn>
                              </p:par>
                            </p:childTnLst>
                          </p:cTn>
                        </p:par>
                        <p:par>
                          <p:cTn id="171" fill="hold" nodeType="afterGroup">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blinds(horizontal)">
                                      <p:cBhvr>
                                        <p:cTn id="1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15" grpId="0" animBg="1"/>
      <p:bldP spid="46" grpId="0"/>
      <p:bldP spid="47" grpId="0"/>
      <p:bldP spid="48" grpId="0"/>
      <p:bldP spid="49" grpId="0"/>
      <p:bldP spid="50" grpId="0"/>
      <p:bldP spid="5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zh-CN"/>
              <a:t>求ｎ！</a:t>
            </a:r>
            <a:endParaRPr lang="zh-CN" altLang="en-US"/>
          </a:p>
        </p:txBody>
      </p:sp>
      <p:sp>
        <p:nvSpPr>
          <p:cNvPr id="89091" name="内容占位符 2"/>
          <p:cNvSpPr>
            <a:spLocks noGrp="1"/>
          </p:cNvSpPr>
          <p:nvPr>
            <p:ph idx="1"/>
          </p:nvPr>
        </p:nvSpPr>
        <p:spPr/>
        <p:txBody>
          <a:bodyPr/>
          <a:lstStyle/>
          <a:p>
            <a:r>
              <a:rPr lang="zh-CN" altLang="zh-CN"/>
              <a:t>用递归方法</a:t>
            </a:r>
            <a:r>
              <a:rPr lang="zh-CN" altLang="en-US"/>
              <a:t>：例</a:t>
            </a:r>
            <a:r>
              <a:rPr lang="en-US" altLang="zh-CN"/>
              <a:t>7.7</a:t>
            </a:r>
          </a:p>
          <a:p>
            <a:r>
              <a:rPr lang="zh-CN" altLang="en-US"/>
              <a:t>不</a:t>
            </a:r>
            <a:r>
              <a:rPr lang="zh-CN" altLang="zh-CN"/>
              <a:t>用递归方法</a:t>
            </a:r>
            <a:endParaRPr lang="zh-CN" altLang="en-US"/>
          </a:p>
        </p:txBody>
      </p:sp>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txBox="1">
            <a:spLocks noGrp="1"/>
          </p:cNvSpPr>
          <p:nvPr/>
        </p:nvSpPr>
        <p:spPr bwMode="auto">
          <a:xfrm>
            <a:off x="6553200" y="6248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r" eaLnBrk="1" hangingPunct="1">
              <a:lnSpc>
                <a:spcPct val="100000"/>
              </a:lnSpc>
              <a:spcBef>
                <a:spcPct val="0"/>
              </a:spcBef>
              <a:buFontTx/>
              <a:buNone/>
            </a:pPr>
            <a:fld id="{BEC8BDF0-E169-447F-B513-3648CCD73CA4}" type="slidenum">
              <a:rPr kumimoji="0" lang="en-US" altLang="zh-CN" sz="1000" b="0">
                <a:latin typeface="Arial" pitchFamily="34" charset="0"/>
              </a:rPr>
              <a:pPr algn="r" eaLnBrk="1" hangingPunct="1">
                <a:lnSpc>
                  <a:spcPct val="100000"/>
                </a:lnSpc>
                <a:spcBef>
                  <a:spcPct val="0"/>
                </a:spcBef>
                <a:buFontTx/>
                <a:buNone/>
              </a:pPr>
              <a:t>86</a:t>
            </a:fld>
            <a:endParaRPr kumimoji="0" lang="en-US" altLang="zh-CN" sz="1000" b="0">
              <a:latin typeface="Arial" pitchFamily="34" charset="0"/>
            </a:endParaRPr>
          </a:p>
        </p:txBody>
      </p:sp>
      <p:sp>
        <p:nvSpPr>
          <p:cNvPr id="90115" name="Rectangle 3"/>
          <p:cNvSpPr>
            <a:spLocks noGrp="1" noChangeArrowheads="1"/>
          </p:cNvSpPr>
          <p:nvPr>
            <p:ph type="body" idx="4294967295"/>
          </p:nvPr>
        </p:nvSpPr>
        <p:spPr>
          <a:xfrm>
            <a:off x="180975" y="195263"/>
            <a:ext cx="3311525" cy="5394325"/>
          </a:xfrm>
        </p:spPr>
        <p:txBody>
          <a:bodyPr/>
          <a:lstStyle/>
          <a:p>
            <a:pPr>
              <a:lnSpc>
                <a:spcPct val="100000"/>
              </a:lnSpc>
              <a:buFont typeface="Wingdings" pitchFamily="2" charset="2"/>
              <a:buNone/>
            </a:pPr>
            <a:r>
              <a:rPr lang="en-US" altLang="zh-CN" sz="1600" dirty="0"/>
              <a:t>#include&lt;</a:t>
            </a:r>
            <a:r>
              <a:rPr lang="en-US" altLang="zh-CN" sz="1600" dirty="0" err="1"/>
              <a:t>stdio.h</a:t>
            </a:r>
            <a:r>
              <a:rPr lang="en-US" altLang="zh-CN" sz="1600" dirty="0"/>
              <a:t>&gt;</a:t>
            </a:r>
          </a:p>
          <a:p>
            <a:pPr>
              <a:lnSpc>
                <a:spcPct val="100000"/>
              </a:lnSpc>
              <a:buFont typeface="Wingdings" pitchFamily="2" charset="2"/>
              <a:buNone/>
            </a:pPr>
            <a:r>
              <a:rPr lang="en-US" altLang="zh-CN" sz="1600" dirty="0"/>
              <a:t>void </a:t>
            </a:r>
            <a:r>
              <a:rPr lang="en-US" altLang="zh-CN" sz="1600" dirty="0" err="1"/>
              <a:t>func</a:t>
            </a:r>
            <a:r>
              <a:rPr lang="en-US" altLang="zh-CN" sz="1600" dirty="0"/>
              <a:t>(</a:t>
            </a:r>
            <a:r>
              <a:rPr lang="en-US" altLang="zh-CN" sz="1600" dirty="0" err="1"/>
              <a:t>int</a:t>
            </a:r>
            <a:r>
              <a:rPr lang="en-US" altLang="zh-CN" sz="1600" dirty="0"/>
              <a:t>);</a:t>
            </a:r>
          </a:p>
          <a:p>
            <a:pPr>
              <a:lnSpc>
                <a:spcPct val="100000"/>
              </a:lnSpc>
              <a:buFont typeface="Wingdings" pitchFamily="2" charset="2"/>
              <a:buNone/>
            </a:pPr>
            <a:r>
              <a:rPr lang="en-US" altLang="zh-CN" sz="1600" dirty="0"/>
              <a:t>void main()</a:t>
            </a:r>
          </a:p>
          <a:p>
            <a:pPr>
              <a:lnSpc>
                <a:spcPct val="100000"/>
              </a:lnSpc>
              <a:buFont typeface="Wingdings" pitchFamily="2" charset="2"/>
              <a:buNone/>
            </a:pPr>
            <a:r>
              <a:rPr lang="en-US" altLang="zh-CN" sz="1600" dirty="0"/>
              <a:t>{	</a:t>
            </a:r>
          </a:p>
          <a:p>
            <a:pPr>
              <a:lnSpc>
                <a:spcPct val="100000"/>
              </a:lnSpc>
              <a:buFont typeface="Wingdings" pitchFamily="2" charset="2"/>
              <a:buNone/>
            </a:pPr>
            <a:r>
              <a:rPr lang="en-US" altLang="zh-CN" sz="1600" dirty="0"/>
              <a:t>	</a:t>
            </a:r>
            <a:r>
              <a:rPr lang="en-US" altLang="zh-CN" sz="1600" dirty="0" err="1"/>
              <a:t>int</a:t>
            </a:r>
            <a:r>
              <a:rPr lang="en-US" altLang="zh-CN" sz="1600" dirty="0"/>
              <a:t> </a:t>
            </a:r>
            <a:r>
              <a:rPr lang="en-US" altLang="zh-CN" sz="1600" dirty="0" err="1"/>
              <a:t>i</a:t>
            </a:r>
            <a:r>
              <a:rPr lang="en-US" altLang="zh-CN" sz="1600" dirty="0"/>
              <a:t>;</a:t>
            </a:r>
          </a:p>
          <a:p>
            <a:pPr>
              <a:lnSpc>
                <a:spcPct val="100000"/>
              </a:lnSpc>
              <a:buFont typeface="Wingdings" pitchFamily="2" charset="2"/>
              <a:buNone/>
            </a:pPr>
            <a:r>
              <a:rPr lang="en-US" altLang="zh-CN" sz="1600" dirty="0"/>
              <a:t>	</a:t>
            </a:r>
            <a:r>
              <a:rPr lang="en-US" altLang="zh-CN" sz="1600" dirty="0" err="1"/>
              <a:t>scanf</a:t>
            </a:r>
            <a:r>
              <a:rPr lang="en-US" altLang="zh-CN" sz="1600" dirty="0"/>
              <a:t>("%d",&amp;</a:t>
            </a:r>
            <a:r>
              <a:rPr lang="en-US" altLang="zh-CN" sz="1600" dirty="0" err="1"/>
              <a:t>i</a:t>
            </a:r>
            <a:r>
              <a:rPr lang="en-US" altLang="zh-CN" sz="1600" dirty="0"/>
              <a:t>);</a:t>
            </a:r>
          </a:p>
          <a:p>
            <a:pPr>
              <a:lnSpc>
                <a:spcPct val="100000"/>
              </a:lnSpc>
              <a:buFont typeface="Wingdings" pitchFamily="2" charset="2"/>
              <a:buNone/>
            </a:pPr>
            <a:r>
              <a:rPr lang="en-US" altLang="zh-CN" sz="1600" dirty="0"/>
              <a:t>	</a:t>
            </a:r>
            <a:r>
              <a:rPr lang="en-US" altLang="zh-CN" sz="1600" dirty="0" err="1"/>
              <a:t>func</a:t>
            </a:r>
            <a:r>
              <a:rPr lang="en-US" altLang="zh-CN" sz="1600" dirty="0"/>
              <a:t>(</a:t>
            </a:r>
            <a:r>
              <a:rPr lang="en-US" altLang="zh-CN" sz="1600" dirty="0" err="1"/>
              <a:t>i</a:t>
            </a:r>
            <a:r>
              <a:rPr lang="en-US" altLang="zh-CN" sz="1600" dirty="0"/>
              <a:t>);</a:t>
            </a:r>
          </a:p>
          <a:p>
            <a:pPr>
              <a:lnSpc>
                <a:spcPct val="100000"/>
              </a:lnSpc>
              <a:buFont typeface="Wingdings" pitchFamily="2" charset="2"/>
              <a:buNone/>
            </a:pPr>
            <a:r>
              <a:rPr lang="en-US" altLang="zh-CN" sz="1600" dirty="0"/>
              <a:t>}</a:t>
            </a:r>
          </a:p>
          <a:p>
            <a:pPr>
              <a:lnSpc>
                <a:spcPct val="100000"/>
              </a:lnSpc>
              <a:buFont typeface="Wingdings" pitchFamily="2" charset="2"/>
              <a:buNone/>
            </a:pPr>
            <a:r>
              <a:rPr lang="en-US" altLang="zh-CN" sz="1600" dirty="0"/>
              <a:t>void </a:t>
            </a:r>
            <a:r>
              <a:rPr lang="en-US" altLang="zh-CN" sz="1600" dirty="0" err="1"/>
              <a:t>func</a:t>
            </a:r>
            <a:r>
              <a:rPr lang="en-US" altLang="zh-CN" sz="1600" dirty="0"/>
              <a:t>(</a:t>
            </a:r>
            <a:r>
              <a:rPr lang="en-US" altLang="zh-CN" sz="1600" dirty="0" err="1"/>
              <a:t>int</a:t>
            </a:r>
            <a:r>
              <a:rPr lang="en-US" altLang="zh-CN" sz="1600" dirty="0"/>
              <a:t> n)</a:t>
            </a:r>
          </a:p>
          <a:p>
            <a:pPr>
              <a:lnSpc>
                <a:spcPct val="100000"/>
              </a:lnSpc>
              <a:buFont typeface="Wingdings" pitchFamily="2" charset="2"/>
              <a:buNone/>
            </a:pPr>
            <a:r>
              <a:rPr lang="en-US" altLang="zh-CN" sz="1600" dirty="0"/>
              <a:t>{	</a:t>
            </a:r>
          </a:p>
          <a:p>
            <a:pPr>
              <a:lnSpc>
                <a:spcPct val="100000"/>
              </a:lnSpc>
              <a:buFont typeface="Wingdings" pitchFamily="2" charset="2"/>
              <a:buNone/>
            </a:pPr>
            <a:r>
              <a:rPr lang="en-US" altLang="zh-CN" sz="1600" dirty="0"/>
              <a:t>	if (n&gt;0)</a:t>
            </a:r>
          </a:p>
          <a:p>
            <a:pPr>
              <a:lnSpc>
                <a:spcPct val="100000"/>
              </a:lnSpc>
              <a:buFont typeface="Wingdings" pitchFamily="2" charset="2"/>
              <a:buNone/>
            </a:pPr>
            <a:r>
              <a:rPr lang="en-US" altLang="zh-CN" sz="1600" dirty="0"/>
              <a:t>	{	 </a:t>
            </a:r>
          </a:p>
          <a:p>
            <a:pPr>
              <a:lnSpc>
                <a:spcPct val="100000"/>
              </a:lnSpc>
              <a:buFont typeface="Wingdings" pitchFamily="2" charset="2"/>
              <a:buNone/>
            </a:pPr>
            <a:r>
              <a:rPr lang="en-US" altLang="zh-CN" sz="1600" dirty="0"/>
              <a:t>		</a:t>
            </a:r>
            <a:r>
              <a:rPr lang="en-US" altLang="zh-CN" sz="1600" dirty="0" err="1"/>
              <a:t>func</a:t>
            </a:r>
            <a:r>
              <a:rPr lang="en-US" altLang="zh-CN" sz="1600" dirty="0"/>
              <a:t>(n-2);</a:t>
            </a:r>
          </a:p>
          <a:p>
            <a:pPr>
              <a:lnSpc>
                <a:spcPct val="100000"/>
              </a:lnSpc>
              <a:buFont typeface="Wingdings" pitchFamily="2" charset="2"/>
              <a:buNone/>
            </a:pPr>
            <a:r>
              <a:rPr lang="en-US" altLang="zh-CN" sz="1600" dirty="0"/>
              <a:t>		</a:t>
            </a:r>
            <a:r>
              <a:rPr lang="en-US" altLang="zh-CN" sz="1600" dirty="0" err="1"/>
              <a:t>printf</a:t>
            </a:r>
            <a:r>
              <a:rPr lang="en-US" altLang="zh-CN" sz="1600" dirty="0"/>
              <a:t>("%d\</a:t>
            </a:r>
            <a:r>
              <a:rPr lang="en-US" altLang="zh-CN" sz="1600" dirty="0" err="1"/>
              <a:t>n",n</a:t>
            </a:r>
            <a:r>
              <a:rPr lang="en-US" altLang="zh-CN" sz="1600" dirty="0"/>
              <a:t>);</a:t>
            </a:r>
          </a:p>
          <a:p>
            <a:pPr>
              <a:lnSpc>
                <a:spcPct val="100000"/>
              </a:lnSpc>
              <a:buFont typeface="Wingdings" pitchFamily="2" charset="2"/>
              <a:buNone/>
            </a:pPr>
            <a:r>
              <a:rPr lang="en-US" altLang="zh-CN" sz="1600" dirty="0"/>
              <a:t>		</a:t>
            </a:r>
            <a:r>
              <a:rPr lang="en-US" altLang="zh-CN" sz="1600" dirty="0" err="1"/>
              <a:t>func</a:t>
            </a:r>
            <a:r>
              <a:rPr lang="en-US" altLang="zh-CN" sz="1600" dirty="0"/>
              <a:t>(n-1);</a:t>
            </a:r>
          </a:p>
          <a:p>
            <a:pPr>
              <a:lnSpc>
                <a:spcPct val="100000"/>
              </a:lnSpc>
              <a:buFont typeface="Wingdings" pitchFamily="2" charset="2"/>
              <a:buNone/>
            </a:pPr>
            <a:r>
              <a:rPr lang="en-US" altLang="zh-CN" sz="1600" dirty="0"/>
              <a:t>	}</a:t>
            </a:r>
          </a:p>
          <a:p>
            <a:pPr>
              <a:lnSpc>
                <a:spcPct val="100000"/>
              </a:lnSpc>
              <a:buFont typeface="Wingdings" pitchFamily="2" charset="2"/>
              <a:buNone/>
            </a:pPr>
            <a:r>
              <a:rPr lang="en-US" altLang="zh-CN" sz="1600" dirty="0"/>
              <a:t>} </a:t>
            </a:r>
          </a:p>
        </p:txBody>
      </p:sp>
      <p:grpSp>
        <p:nvGrpSpPr>
          <p:cNvPr id="2" name="Group 6"/>
          <p:cNvGrpSpPr>
            <a:grpSpLocks/>
          </p:cNvGrpSpPr>
          <p:nvPr/>
        </p:nvGrpSpPr>
        <p:grpSpPr bwMode="auto">
          <a:xfrm>
            <a:off x="3635375" y="333375"/>
            <a:ext cx="1152525" cy="1871663"/>
            <a:chOff x="2472" y="845"/>
            <a:chExt cx="726" cy="1179"/>
          </a:xfrm>
        </p:grpSpPr>
        <p:sp>
          <p:nvSpPr>
            <p:cNvPr id="90156" name="Rectangle 4"/>
            <p:cNvSpPr>
              <a:spLocks noChangeArrowheads="1"/>
            </p:cNvSpPr>
            <p:nvPr/>
          </p:nvSpPr>
          <p:spPr bwMode="auto">
            <a:xfrm>
              <a:off x="2472" y="845"/>
              <a:ext cx="725" cy="227"/>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4</a:t>
              </a:r>
            </a:p>
          </p:txBody>
        </p:sp>
        <p:sp>
          <p:nvSpPr>
            <p:cNvPr id="90157" name="Rectangle 5"/>
            <p:cNvSpPr>
              <a:spLocks noChangeArrowheads="1"/>
            </p:cNvSpPr>
            <p:nvPr/>
          </p:nvSpPr>
          <p:spPr bwMode="auto">
            <a:xfrm>
              <a:off x="2472" y="1071"/>
              <a:ext cx="726" cy="953"/>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kumimoji="0" lang="en-US" altLang="zh-CN" sz="2000" dirty="0" err="1">
                  <a:latin typeface="Arial" pitchFamily="34" charset="0"/>
                </a:rPr>
                <a:t>func</a:t>
              </a:r>
              <a:r>
                <a:rPr kumimoji="0" lang="en-US" altLang="zh-CN" sz="2000" dirty="0">
                  <a:latin typeface="Arial" pitchFamily="34" charset="0"/>
                </a:rPr>
                <a:t>(4)</a:t>
              </a:r>
            </a:p>
            <a:p>
              <a:pPr eaLnBrk="1" hangingPunct="1">
                <a:lnSpc>
                  <a:spcPct val="100000"/>
                </a:lnSpc>
                <a:spcBef>
                  <a:spcPct val="0"/>
                </a:spcBef>
                <a:buFontTx/>
                <a:buNone/>
              </a:pPr>
              <a:r>
                <a:rPr kumimoji="0" lang="en-US" altLang="zh-CN" sz="2000" dirty="0">
                  <a:latin typeface="Arial" pitchFamily="34" charset="0"/>
                </a:rPr>
                <a:t>{ </a:t>
              </a:r>
              <a:r>
                <a:rPr kumimoji="0" lang="en-US" altLang="zh-CN" sz="2000" dirty="0" err="1">
                  <a:latin typeface="Arial" pitchFamily="34" charset="0"/>
                </a:rPr>
                <a:t>func</a:t>
              </a:r>
              <a:r>
                <a:rPr kumimoji="0" lang="en-US" altLang="zh-CN" sz="2000" dirty="0">
                  <a:latin typeface="Arial" pitchFamily="34" charset="0"/>
                </a:rPr>
                <a:t>(2)</a:t>
              </a:r>
            </a:p>
            <a:p>
              <a:pPr eaLnBrk="1" hangingPunct="1">
                <a:lnSpc>
                  <a:spcPct val="100000"/>
                </a:lnSpc>
                <a:spcBef>
                  <a:spcPct val="0"/>
                </a:spcBef>
                <a:buFontTx/>
                <a:buNone/>
              </a:pPr>
              <a:r>
                <a:rPr kumimoji="0" lang="en-US" altLang="zh-CN" sz="2000" dirty="0">
                  <a:latin typeface="Arial" pitchFamily="34" charset="0"/>
                </a:rPr>
                <a:t>  </a:t>
              </a:r>
              <a:r>
                <a:rPr kumimoji="0" lang="en-US" altLang="zh-CN" sz="2000" dirty="0" err="1">
                  <a:solidFill>
                    <a:srgbClr val="FF0000"/>
                  </a:solidFill>
                  <a:latin typeface="Arial" pitchFamily="34" charset="0"/>
                </a:rPr>
                <a:t>printf</a:t>
              </a:r>
              <a:endParaRPr kumimoji="0" lang="en-US" altLang="zh-CN" sz="2000" dirty="0">
                <a:solidFill>
                  <a:srgbClr val="FF0000"/>
                </a:solidFill>
                <a:latin typeface="Arial" pitchFamily="34" charset="0"/>
              </a:endParaRPr>
            </a:p>
            <a:p>
              <a:pPr eaLnBrk="1" hangingPunct="1">
                <a:lnSpc>
                  <a:spcPct val="100000"/>
                </a:lnSpc>
                <a:spcBef>
                  <a:spcPct val="0"/>
                </a:spcBef>
                <a:buFontTx/>
                <a:buNone/>
              </a:pPr>
              <a:r>
                <a:rPr kumimoji="0" lang="en-US" altLang="zh-CN" sz="2000" dirty="0">
                  <a:latin typeface="Arial" pitchFamily="34" charset="0"/>
                </a:rPr>
                <a:t>  </a:t>
              </a:r>
              <a:r>
                <a:rPr kumimoji="0" lang="en-US" altLang="zh-CN" sz="2000" dirty="0" err="1">
                  <a:latin typeface="Arial" pitchFamily="34" charset="0"/>
                </a:rPr>
                <a:t>func</a:t>
              </a:r>
              <a:r>
                <a:rPr kumimoji="0" lang="en-US" altLang="zh-CN" sz="2000" dirty="0">
                  <a:latin typeface="Arial" pitchFamily="34" charset="0"/>
                </a:rPr>
                <a:t>(3)</a:t>
              </a:r>
            </a:p>
            <a:p>
              <a:pPr eaLnBrk="1" hangingPunct="1">
                <a:lnSpc>
                  <a:spcPct val="100000"/>
                </a:lnSpc>
                <a:spcBef>
                  <a:spcPct val="0"/>
                </a:spcBef>
                <a:buFontTx/>
                <a:buNone/>
              </a:pPr>
              <a:r>
                <a:rPr kumimoji="0" lang="en-US" altLang="zh-CN" sz="2000" dirty="0">
                  <a:latin typeface="Arial" pitchFamily="34" charset="0"/>
                </a:rPr>
                <a:t>}</a:t>
              </a:r>
            </a:p>
          </p:txBody>
        </p:sp>
      </p:grpSp>
      <p:grpSp>
        <p:nvGrpSpPr>
          <p:cNvPr id="3" name="Group 42"/>
          <p:cNvGrpSpPr>
            <a:grpSpLocks/>
          </p:cNvGrpSpPr>
          <p:nvPr/>
        </p:nvGrpSpPr>
        <p:grpSpPr bwMode="auto">
          <a:xfrm>
            <a:off x="5435600" y="333375"/>
            <a:ext cx="1152525" cy="1871663"/>
            <a:chOff x="3424" y="210"/>
            <a:chExt cx="726" cy="1179"/>
          </a:xfrm>
        </p:grpSpPr>
        <p:sp>
          <p:nvSpPr>
            <p:cNvPr id="90154" name="Rectangle 8"/>
            <p:cNvSpPr>
              <a:spLocks noChangeArrowheads="1"/>
            </p:cNvSpPr>
            <p:nvPr/>
          </p:nvSpPr>
          <p:spPr bwMode="auto">
            <a:xfrm>
              <a:off x="3424" y="210"/>
              <a:ext cx="725" cy="227"/>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2</a:t>
              </a:r>
            </a:p>
          </p:txBody>
        </p:sp>
        <p:sp>
          <p:nvSpPr>
            <p:cNvPr id="90155" name="Rectangle 9"/>
            <p:cNvSpPr>
              <a:spLocks noChangeArrowheads="1"/>
            </p:cNvSpPr>
            <p:nvPr/>
          </p:nvSpPr>
          <p:spPr bwMode="auto">
            <a:xfrm>
              <a:off x="3424" y="436"/>
              <a:ext cx="726" cy="953"/>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kumimoji="0" lang="en-US" altLang="zh-CN" sz="2000">
                  <a:latin typeface="Arial" pitchFamily="34" charset="0"/>
                </a:rPr>
                <a:t>func(2)</a:t>
              </a:r>
            </a:p>
            <a:p>
              <a:pPr eaLnBrk="1" hangingPunct="1">
                <a:lnSpc>
                  <a:spcPct val="100000"/>
                </a:lnSpc>
                <a:spcBef>
                  <a:spcPct val="0"/>
                </a:spcBef>
                <a:buFontTx/>
                <a:buNone/>
              </a:pPr>
              <a:r>
                <a:rPr kumimoji="0" lang="en-US" altLang="zh-CN" sz="2000">
                  <a:latin typeface="Arial" pitchFamily="34" charset="0"/>
                </a:rPr>
                <a:t>{ func(0)</a:t>
              </a:r>
            </a:p>
            <a:p>
              <a:pPr eaLnBrk="1" hangingPunct="1">
                <a:lnSpc>
                  <a:spcPct val="100000"/>
                </a:lnSpc>
                <a:spcBef>
                  <a:spcPct val="0"/>
                </a:spcBef>
                <a:buFontTx/>
                <a:buNone/>
              </a:pPr>
              <a:r>
                <a:rPr kumimoji="0" lang="en-US" altLang="zh-CN" sz="2000">
                  <a:latin typeface="Arial" pitchFamily="34" charset="0"/>
                </a:rPr>
                <a:t>  </a:t>
              </a:r>
              <a:r>
                <a:rPr kumimoji="0" lang="en-US" altLang="zh-CN" sz="2000">
                  <a:solidFill>
                    <a:srgbClr val="FF0000"/>
                  </a:solidFill>
                  <a:latin typeface="Arial" pitchFamily="34" charset="0"/>
                </a:rPr>
                <a:t>printf</a:t>
              </a:r>
            </a:p>
            <a:p>
              <a:pPr eaLnBrk="1" hangingPunct="1">
                <a:lnSpc>
                  <a:spcPct val="100000"/>
                </a:lnSpc>
                <a:spcBef>
                  <a:spcPct val="0"/>
                </a:spcBef>
                <a:buFontTx/>
                <a:buNone/>
              </a:pPr>
              <a:r>
                <a:rPr kumimoji="0" lang="en-US" altLang="zh-CN" sz="2000">
                  <a:latin typeface="Arial" pitchFamily="34" charset="0"/>
                </a:rPr>
                <a:t>  func(1)</a:t>
              </a:r>
            </a:p>
            <a:p>
              <a:pPr eaLnBrk="1" hangingPunct="1">
                <a:lnSpc>
                  <a:spcPct val="100000"/>
                </a:lnSpc>
                <a:spcBef>
                  <a:spcPct val="0"/>
                </a:spcBef>
                <a:buFontTx/>
                <a:buNone/>
              </a:pPr>
              <a:r>
                <a:rPr kumimoji="0" lang="en-US" altLang="zh-CN" sz="2000">
                  <a:latin typeface="Arial" pitchFamily="34" charset="0"/>
                </a:rPr>
                <a:t>}</a:t>
              </a:r>
            </a:p>
          </p:txBody>
        </p:sp>
      </p:grpSp>
      <p:grpSp>
        <p:nvGrpSpPr>
          <p:cNvPr id="4" name="Group 43"/>
          <p:cNvGrpSpPr>
            <a:grpSpLocks/>
          </p:cNvGrpSpPr>
          <p:nvPr/>
        </p:nvGrpSpPr>
        <p:grpSpPr bwMode="auto">
          <a:xfrm>
            <a:off x="7307263" y="333375"/>
            <a:ext cx="1152525" cy="1871663"/>
            <a:chOff x="4603" y="210"/>
            <a:chExt cx="726" cy="1179"/>
          </a:xfrm>
        </p:grpSpPr>
        <p:sp>
          <p:nvSpPr>
            <p:cNvPr id="90152" name="Rectangle 11"/>
            <p:cNvSpPr>
              <a:spLocks noChangeArrowheads="1"/>
            </p:cNvSpPr>
            <p:nvPr/>
          </p:nvSpPr>
          <p:spPr bwMode="auto">
            <a:xfrm>
              <a:off x="4603" y="210"/>
              <a:ext cx="725" cy="227"/>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0</a:t>
              </a:r>
            </a:p>
          </p:txBody>
        </p:sp>
        <p:sp>
          <p:nvSpPr>
            <p:cNvPr id="90153" name="Rectangle 12"/>
            <p:cNvSpPr>
              <a:spLocks noChangeArrowheads="1"/>
            </p:cNvSpPr>
            <p:nvPr/>
          </p:nvSpPr>
          <p:spPr bwMode="auto">
            <a:xfrm>
              <a:off x="4603" y="436"/>
              <a:ext cx="726" cy="953"/>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kumimoji="0" lang="en-US" altLang="zh-CN" sz="2000">
                  <a:latin typeface="Arial" pitchFamily="34" charset="0"/>
                </a:rPr>
                <a:t>func(0)</a:t>
              </a:r>
            </a:p>
            <a:p>
              <a:pPr eaLnBrk="1" hangingPunct="1">
                <a:lnSpc>
                  <a:spcPct val="100000"/>
                </a:lnSpc>
                <a:spcBef>
                  <a:spcPct val="0"/>
                </a:spcBef>
                <a:buFontTx/>
                <a:buNone/>
              </a:pPr>
              <a:r>
                <a:rPr kumimoji="0" lang="en-US" altLang="zh-CN" sz="2000">
                  <a:latin typeface="Arial" pitchFamily="34" charset="0"/>
                </a:rPr>
                <a:t>{</a:t>
              </a:r>
            </a:p>
            <a:p>
              <a:pPr eaLnBrk="1" hangingPunct="1">
                <a:lnSpc>
                  <a:spcPct val="100000"/>
                </a:lnSpc>
                <a:spcBef>
                  <a:spcPct val="0"/>
                </a:spcBef>
                <a:buFontTx/>
                <a:buNone/>
              </a:pPr>
              <a:endParaRPr kumimoji="0" lang="en-US" altLang="zh-CN" sz="2000">
                <a:latin typeface="Arial" pitchFamily="34" charset="0"/>
              </a:endParaRPr>
            </a:p>
            <a:p>
              <a:pPr eaLnBrk="1" hangingPunct="1">
                <a:lnSpc>
                  <a:spcPct val="100000"/>
                </a:lnSpc>
                <a:spcBef>
                  <a:spcPct val="0"/>
                </a:spcBef>
                <a:buFontTx/>
                <a:buNone/>
              </a:pPr>
              <a:endParaRPr kumimoji="0" lang="en-US" altLang="zh-CN" sz="2000">
                <a:latin typeface="Arial" pitchFamily="34" charset="0"/>
              </a:endParaRPr>
            </a:p>
            <a:p>
              <a:pPr eaLnBrk="1" hangingPunct="1">
                <a:lnSpc>
                  <a:spcPct val="100000"/>
                </a:lnSpc>
                <a:spcBef>
                  <a:spcPct val="0"/>
                </a:spcBef>
                <a:buFontTx/>
                <a:buNone/>
              </a:pPr>
              <a:r>
                <a:rPr kumimoji="0" lang="en-US" altLang="zh-CN" sz="2000">
                  <a:latin typeface="Arial" pitchFamily="34" charset="0"/>
                </a:rPr>
                <a:t>}</a:t>
              </a:r>
            </a:p>
          </p:txBody>
        </p:sp>
      </p:grpSp>
      <p:sp>
        <p:nvSpPr>
          <p:cNvPr id="202765" name="Line 13"/>
          <p:cNvSpPr>
            <a:spLocks noChangeShapeType="1"/>
          </p:cNvSpPr>
          <p:nvPr/>
        </p:nvSpPr>
        <p:spPr bwMode="auto">
          <a:xfrm flipV="1">
            <a:off x="4572000" y="549275"/>
            <a:ext cx="863600" cy="64770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66" name="Line 14"/>
          <p:cNvSpPr>
            <a:spLocks noChangeShapeType="1"/>
          </p:cNvSpPr>
          <p:nvPr/>
        </p:nvSpPr>
        <p:spPr bwMode="auto">
          <a:xfrm flipV="1">
            <a:off x="6588125" y="549275"/>
            <a:ext cx="863600" cy="64770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67" name="Line 15"/>
          <p:cNvSpPr>
            <a:spLocks noChangeShapeType="1"/>
          </p:cNvSpPr>
          <p:nvPr/>
        </p:nvSpPr>
        <p:spPr bwMode="auto">
          <a:xfrm flipH="1" flipV="1">
            <a:off x="6588125" y="1268413"/>
            <a:ext cx="792163" cy="792162"/>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5" name="Group 44"/>
          <p:cNvGrpSpPr>
            <a:grpSpLocks/>
          </p:cNvGrpSpPr>
          <p:nvPr/>
        </p:nvGrpSpPr>
        <p:grpSpPr bwMode="auto">
          <a:xfrm>
            <a:off x="7307263" y="2565400"/>
            <a:ext cx="1152525" cy="1871663"/>
            <a:chOff x="4603" y="1616"/>
            <a:chExt cx="726" cy="1179"/>
          </a:xfrm>
        </p:grpSpPr>
        <p:sp>
          <p:nvSpPr>
            <p:cNvPr id="90150" name="Rectangle 16"/>
            <p:cNvSpPr>
              <a:spLocks noChangeArrowheads="1"/>
            </p:cNvSpPr>
            <p:nvPr/>
          </p:nvSpPr>
          <p:spPr bwMode="auto">
            <a:xfrm>
              <a:off x="4603" y="1616"/>
              <a:ext cx="725" cy="227"/>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1</a:t>
              </a:r>
            </a:p>
          </p:txBody>
        </p:sp>
        <p:sp>
          <p:nvSpPr>
            <p:cNvPr id="90151" name="Rectangle 17"/>
            <p:cNvSpPr>
              <a:spLocks noChangeArrowheads="1"/>
            </p:cNvSpPr>
            <p:nvPr/>
          </p:nvSpPr>
          <p:spPr bwMode="auto">
            <a:xfrm>
              <a:off x="4603" y="1842"/>
              <a:ext cx="726" cy="953"/>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kumimoji="0" lang="en-US" altLang="zh-CN" sz="2000">
                  <a:latin typeface="Arial" pitchFamily="34" charset="0"/>
                </a:rPr>
                <a:t>func(1)</a:t>
              </a:r>
            </a:p>
            <a:p>
              <a:pPr eaLnBrk="1" hangingPunct="1">
                <a:lnSpc>
                  <a:spcPct val="100000"/>
                </a:lnSpc>
                <a:spcBef>
                  <a:spcPct val="0"/>
                </a:spcBef>
                <a:buFontTx/>
                <a:buNone/>
              </a:pPr>
              <a:r>
                <a:rPr kumimoji="0" lang="en-US" altLang="zh-CN" sz="2000">
                  <a:latin typeface="Arial" pitchFamily="34" charset="0"/>
                </a:rPr>
                <a:t>{ </a:t>
              </a:r>
              <a:r>
                <a:rPr kumimoji="0" lang="en-US" altLang="zh-CN" sz="1800">
                  <a:latin typeface="Arial" pitchFamily="34" charset="0"/>
                </a:rPr>
                <a:t>func(-1)</a:t>
              </a:r>
            </a:p>
            <a:p>
              <a:pPr eaLnBrk="1" hangingPunct="1">
                <a:lnSpc>
                  <a:spcPct val="100000"/>
                </a:lnSpc>
                <a:spcBef>
                  <a:spcPct val="0"/>
                </a:spcBef>
                <a:buFontTx/>
                <a:buNone/>
              </a:pPr>
              <a:r>
                <a:rPr kumimoji="0" lang="en-US" altLang="zh-CN" sz="1800">
                  <a:latin typeface="Arial" pitchFamily="34" charset="0"/>
                </a:rPr>
                <a:t>  </a:t>
              </a:r>
              <a:r>
                <a:rPr kumimoji="0" lang="en-US" altLang="zh-CN" sz="2000">
                  <a:solidFill>
                    <a:srgbClr val="FF0000"/>
                  </a:solidFill>
                  <a:latin typeface="Arial" pitchFamily="34" charset="0"/>
                </a:rPr>
                <a:t>printf</a:t>
              </a:r>
            </a:p>
            <a:p>
              <a:pPr eaLnBrk="1" hangingPunct="1">
                <a:lnSpc>
                  <a:spcPct val="100000"/>
                </a:lnSpc>
                <a:spcBef>
                  <a:spcPct val="0"/>
                </a:spcBef>
                <a:buFontTx/>
                <a:buNone/>
              </a:pPr>
              <a:r>
                <a:rPr kumimoji="0" lang="en-US" altLang="zh-CN" sz="1800">
                  <a:latin typeface="Arial" pitchFamily="34" charset="0"/>
                </a:rPr>
                <a:t>  func(0)</a:t>
              </a:r>
              <a:endParaRPr kumimoji="0" lang="en-US" altLang="zh-CN" sz="2000">
                <a:latin typeface="Arial" pitchFamily="34" charset="0"/>
              </a:endParaRPr>
            </a:p>
            <a:p>
              <a:pPr eaLnBrk="1" hangingPunct="1">
                <a:lnSpc>
                  <a:spcPct val="100000"/>
                </a:lnSpc>
                <a:spcBef>
                  <a:spcPct val="0"/>
                </a:spcBef>
                <a:buFontTx/>
                <a:buNone/>
              </a:pPr>
              <a:r>
                <a:rPr kumimoji="0" lang="en-US" altLang="zh-CN" sz="2000">
                  <a:latin typeface="Arial" pitchFamily="34" charset="0"/>
                </a:rPr>
                <a:t>}</a:t>
              </a:r>
            </a:p>
          </p:txBody>
        </p:sp>
      </p:grpSp>
      <p:sp>
        <p:nvSpPr>
          <p:cNvPr id="202770" name="Line 18"/>
          <p:cNvSpPr>
            <a:spLocks noChangeShapeType="1"/>
          </p:cNvSpPr>
          <p:nvPr/>
        </p:nvSpPr>
        <p:spPr bwMode="auto">
          <a:xfrm>
            <a:off x="6588125" y="1773238"/>
            <a:ext cx="720725" cy="1008062"/>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71" name="Line 19"/>
          <p:cNvSpPr>
            <a:spLocks noChangeShapeType="1"/>
          </p:cNvSpPr>
          <p:nvPr/>
        </p:nvSpPr>
        <p:spPr bwMode="auto">
          <a:xfrm flipH="1" flipV="1">
            <a:off x="6516688" y="2781300"/>
            <a:ext cx="719137" cy="64770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72" name="Rectangle 20"/>
          <p:cNvSpPr>
            <a:spLocks noChangeArrowheads="1"/>
          </p:cNvSpPr>
          <p:nvPr/>
        </p:nvSpPr>
        <p:spPr bwMode="auto">
          <a:xfrm>
            <a:off x="5435600" y="2565400"/>
            <a:ext cx="1150938" cy="360363"/>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-1</a:t>
            </a:r>
          </a:p>
        </p:txBody>
      </p:sp>
      <p:sp>
        <p:nvSpPr>
          <p:cNvPr id="202773" name="Rectangle 21"/>
          <p:cNvSpPr>
            <a:spLocks noChangeArrowheads="1"/>
          </p:cNvSpPr>
          <p:nvPr/>
        </p:nvSpPr>
        <p:spPr bwMode="auto">
          <a:xfrm>
            <a:off x="5435600" y="2924175"/>
            <a:ext cx="1152525" cy="1512888"/>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kumimoji="0" lang="en-US" altLang="zh-CN" sz="2000">
                <a:latin typeface="Arial" pitchFamily="34" charset="0"/>
              </a:rPr>
              <a:t>func(-1)</a:t>
            </a:r>
          </a:p>
          <a:p>
            <a:pPr eaLnBrk="1" hangingPunct="1">
              <a:lnSpc>
                <a:spcPct val="100000"/>
              </a:lnSpc>
              <a:spcBef>
                <a:spcPct val="0"/>
              </a:spcBef>
              <a:buFontTx/>
              <a:buNone/>
            </a:pPr>
            <a:r>
              <a:rPr kumimoji="0" lang="en-US" altLang="zh-CN" sz="2000">
                <a:latin typeface="Arial" pitchFamily="34" charset="0"/>
              </a:rPr>
              <a:t>{</a:t>
            </a:r>
          </a:p>
          <a:p>
            <a:pPr eaLnBrk="1" hangingPunct="1">
              <a:lnSpc>
                <a:spcPct val="100000"/>
              </a:lnSpc>
              <a:spcBef>
                <a:spcPct val="0"/>
              </a:spcBef>
              <a:buFontTx/>
              <a:buNone/>
            </a:pPr>
            <a:endParaRPr kumimoji="0" lang="en-US" altLang="zh-CN" sz="2000">
              <a:latin typeface="Arial" pitchFamily="34" charset="0"/>
            </a:endParaRPr>
          </a:p>
          <a:p>
            <a:pPr eaLnBrk="1" hangingPunct="1">
              <a:lnSpc>
                <a:spcPct val="100000"/>
              </a:lnSpc>
              <a:spcBef>
                <a:spcPct val="0"/>
              </a:spcBef>
              <a:buFontTx/>
              <a:buNone/>
            </a:pPr>
            <a:endParaRPr kumimoji="0" lang="en-US" altLang="zh-CN" sz="2000">
              <a:latin typeface="Arial" pitchFamily="34" charset="0"/>
            </a:endParaRPr>
          </a:p>
          <a:p>
            <a:pPr eaLnBrk="1" hangingPunct="1">
              <a:lnSpc>
                <a:spcPct val="100000"/>
              </a:lnSpc>
              <a:spcBef>
                <a:spcPct val="0"/>
              </a:spcBef>
              <a:buFontTx/>
              <a:buNone/>
            </a:pPr>
            <a:r>
              <a:rPr kumimoji="0" lang="en-US" altLang="zh-CN" sz="2000">
                <a:latin typeface="Arial" pitchFamily="34" charset="0"/>
              </a:rPr>
              <a:t>}</a:t>
            </a:r>
          </a:p>
        </p:txBody>
      </p:sp>
      <p:sp>
        <p:nvSpPr>
          <p:cNvPr id="202774" name="Line 22"/>
          <p:cNvSpPr>
            <a:spLocks noChangeShapeType="1"/>
          </p:cNvSpPr>
          <p:nvPr/>
        </p:nvSpPr>
        <p:spPr bwMode="auto">
          <a:xfrm flipV="1">
            <a:off x="6588125" y="3500438"/>
            <a:ext cx="647700" cy="792162"/>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 name="Group 45"/>
          <p:cNvGrpSpPr>
            <a:grpSpLocks/>
          </p:cNvGrpSpPr>
          <p:nvPr/>
        </p:nvGrpSpPr>
        <p:grpSpPr bwMode="auto">
          <a:xfrm>
            <a:off x="7308850" y="4724400"/>
            <a:ext cx="1152525" cy="1871663"/>
            <a:chOff x="4604" y="2976"/>
            <a:chExt cx="726" cy="1179"/>
          </a:xfrm>
        </p:grpSpPr>
        <p:sp>
          <p:nvSpPr>
            <p:cNvPr id="90148" name="Rectangle 23"/>
            <p:cNvSpPr>
              <a:spLocks noChangeArrowheads="1"/>
            </p:cNvSpPr>
            <p:nvPr/>
          </p:nvSpPr>
          <p:spPr bwMode="auto">
            <a:xfrm>
              <a:off x="4604" y="2976"/>
              <a:ext cx="725" cy="227"/>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0</a:t>
              </a:r>
            </a:p>
          </p:txBody>
        </p:sp>
        <p:sp>
          <p:nvSpPr>
            <p:cNvPr id="90149" name="Rectangle 24"/>
            <p:cNvSpPr>
              <a:spLocks noChangeArrowheads="1"/>
            </p:cNvSpPr>
            <p:nvPr/>
          </p:nvSpPr>
          <p:spPr bwMode="auto">
            <a:xfrm>
              <a:off x="4604" y="3202"/>
              <a:ext cx="726" cy="953"/>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kumimoji="0" lang="en-US" altLang="zh-CN" sz="2000">
                  <a:latin typeface="Arial" pitchFamily="34" charset="0"/>
                </a:rPr>
                <a:t>func(0)</a:t>
              </a:r>
            </a:p>
            <a:p>
              <a:pPr eaLnBrk="1" hangingPunct="1">
                <a:lnSpc>
                  <a:spcPct val="100000"/>
                </a:lnSpc>
                <a:spcBef>
                  <a:spcPct val="0"/>
                </a:spcBef>
                <a:buFontTx/>
                <a:buNone/>
              </a:pPr>
              <a:r>
                <a:rPr kumimoji="0" lang="en-US" altLang="zh-CN" sz="2000">
                  <a:latin typeface="Arial" pitchFamily="34" charset="0"/>
                </a:rPr>
                <a:t>{</a:t>
              </a:r>
            </a:p>
            <a:p>
              <a:pPr eaLnBrk="1" hangingPunct="1">
                <a:lnSpc>
                  <a:spcPct val="100000"/>
                </a:lnSpc>
                <a:spcBef>
                  <a:spcPct val="0"/>
                </a:spcBef>
                <a:buFontTx/>
                <a:buNone/>
              </a:pPr>
              <a:endParaRPr kumimoji="0" lang="en-US" altLang="zh-CN" sz="2000">
                <a:latin typeface="Arial" pitchFamily="34" charset="0"/>
              </a:endParaRPr>
            </a:p>
            <a:p>
              <a:pPr eaLnBrk="1" hangingPunct="1">
                <a:lnSpc>
                  <a:spcPct val="100000"/>
                </a:lnSpc>
                <a:spcBef>
                  <a:spcPct val="0"/>
                </a:spcBef>
                <a:buFontTx/>
                <a:buNone/>
              </a:pPr>
              <a:endParaRPr kumimoji="0" lang="en-US" altLang="zh-CN" sz="2000">
                <a:latin typeface="Arial" pitchFamily="34" charset="0"/>
              </a:endParaRPr>
            </a:p>
            <a:p>
              <a:pPr eaLnBrk="1" hangingPunct="1">
                <a:lnSpc>
                  <a:spcPct val="100000"/>
                </a:lnSpc>
                <a:spcBef>
                  <a:spcPct val="0"/>
                </a:spcBef>
                <a:buFontTx/>
                <a:buNone/>
              </a:pPr>
              <a:r>
                <a:rPr kumimoji="0" lang="en-US" altLang="zh-CN" sz="2000">
                  <a:latin typeface="Arial" pitchFamily="34" charset="0"/>
                </a:rPr>
                <a:t>}</a:t>
              </a:r>
            </a:p>
          </p:txBody>
        </p:sp>
      </p:grpSp>
      <p:sp>
        <p:nvSpPr>
          <p:cNvPr id="202777" name="Line 25"/>
          <p:cNvSpPr>
            <a:spLocks noChangeShapeType="1"/>
          </p:cNvSpPr>
          <p:nvPr/>
        </p:nvSpPr>
        <p:spPr bwMode="auto">
          <a:xfrm>
            <a:off x="7885113" y="4076700"/>
            <a:ext cx="0" cy="64770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78" name="Line 26"/>
          <p:cNvSpPr>
            <a:spLocks noChangeShapeType="1"/>
          </p:cNvSpPr>
          <p:nvPr/>
        </p:nvSpPr>
        <p:spPr bwMode="auto">
          <a:xfrm flipV="1">
            <a:off x="7451725" y="4437063"/>
            <a:ext cx="0" cy="1944687"/>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79" name="Line 27"/>
          <p:cNvSpPr>
            <a:spLocks noChangeShapeType="1"/>
          </p:cNvSpPr>
          <p:nvPr/>
        </p:nvSpPr>
        <p:spPr bwMode="auto">
          <a:xfrm flipH="1" flipV="1">
            <a:off x="6588125" y="1916113"/>
            <a:ext cx="720725" cy="2376487"/>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0" name="Line 28"/>
          <p:cNvSpPr>
            <a:spLocks noChangeShapeType="1"/>
          </p:cNvSpPr>
          <p:nvPr/>
        </p:nvSpPr>
        <p:spPr bwMode="auto">
          <a:xfrm flipH="1" flipV="1">
            <a:off x="4572000" y="1196975"/>
            <a:ext cx="936625" cy="863600"/>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7" name="Group 47"/>
          <p:cNvGrpSpPr>
            <a:grpSpLocks/>
          </p:cNvGrpSpPr>
          <p:nvPr/>
        </p:nvGrpSpPr>
        <p:grpSpPr bwMode="auto">
          <a:xfrm>
            <a:off x="2627313" y="4652963"/>
            <a:ext cx="1152525" cy="1871662"/>
            <a:chOff x="1655" y="2931"/>
            <a:chExt cx="726" cy="1179"/>
          </a:xfrm>
        </p:grpSpPr>
        <p:sp>
          <p:nvSpPr>
            <p:cNvPr id="90146" name="Rectangle 29"/>
            <p:cNvSpPr>
              <a:spLocks noChangeArrowheads="1"/>
            </p:cNvSpPr>
            <p:nvPr/>
          </p:nvSpPr>
          <p:spPr bwMode="auto">
            <a:xfrm>
              <a:off x="1655" y="2931"/>
              <a:ext cx="726" cy="227"/>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3</a:t>
              </a:r>
            </a:p>
          </p:txBody>
        </p:sp>
        <p:sp>
          <p:nvSpPr>
            <p:cNvPr id="90147" name="Rectangle 30"/>
            <p:cNvSpPr>
              <a:spLocks noChangeArrowheads="1"/>
            </p:cNvSpPr>
            <p:nvPr/>
          </p:nvSpPr>
          <p:spPr bwMode="auto">
            <a:xfrm>
              <a:off x="1655" y="3157"/>
              <a:ext cx="726" cy="953"/>
            </a:xfrm>
            <a:prstGeom prst="rect">
              <a:avLst/>
            </a:prstGeom>
            <a:solidFill>
              <a:schemeClr val="accent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kumimoji="0" lang="en-US" altLang="zh-CN" sz="2000">
                  <a:latin typeface="Arial" pitchFamily="34" charset="0"/>
                </a:rPr>
                <a:t>func(3)</a:t>
              </a:r>
            </a:p>
            <a:p>
              <a:pPr eaLnBrk="1" hangingPunct="1">
                <a:lnSpc>
                  <a:spcPct val="100000"/>
                </a:lnSpc>
                <a:spcBef>
                  <a:spcPct val="0"/>
                </a:spcBef>
                <a:buFontTx/>
                <a:buNone/>
              </a:pPr>
              <a:r>
                <a:rPr kumimoji="0" lang="en-US" altLang="zh-CN" sz="2000">
                  <a:latin typeface="Arial" pitchFamily="34" charset="0"/>
                </a:rPr>
                <a:t>{ func(1)</a:t>
              </a:r>
            </a:p>
            <a:p>
              <a:pPr eaLnBrk="1" hangingPunct="1">
                <a:lnSpc>
                  <a:spcPct val="100000"/>
                </a:lnSpc>
                <a:spcBef>
                  <a:spcPct val="0"/>
                </a:spcBef>
                <a:buFontTx/>
                <a:buNone/>
              </a:pPr>
              <a:r>
                <a:rPr kumimoji="0" lang="en-US" altLang="zh-CN" sz="2000">
                  <a:latin typeface="Arial" pitchFamily="34" charset="0"/>
                </a:rPr>
                <a:t>  </a:t>
              </a:r>
              <a:r>
                <a:rPr kumimoji="0" lang="en-US" altLang="zh-CN" sz="2000">
                  <a:solidFill>
                    <a:srgbClr val="FF0000"/>
                  </a:solidFill>
                  <a:latin typeface="Arial" pitchFamily="34" charset="0"/>
                </a:rPr>
                <a:t>printf</a:t>
              </a:r>
            </a:p>
            <a:p>
              <a:pPr eaLnBrk="1" hangingPunct="1">
                <a:lnSpc>
                  <a:spcPct val="100000"/>
                </a:lnSpc>
                <a:spcBef>
                  <a:spcPct val="0"/>
                </a:spcBef>
                <a:buFontTx/>
                <a:buNone/>
              </a:pPr>
              <a:r>
                <a:rPr kumimoji="0" lang="en-US" altLang="zh-CN" sz="2000">
                  <a:latin typeface="Arial" pitchFamily="34" charset="0"/>
                </a:rPr>
                <a:t>  func(2)</a:t>
              </a:r>
            </a:p>
            <a:p>
              <a:pPr eaLnBrk="1" hangingPunct="1">
                <a:lnSpc>
                  <a:spcPct val="100000"/>
                </a:lnSpc>
                <a:spcBef>
                  <a:spcPct val="0"/>
                </a:spcBef>
                <a:buFontTx/>
                <a:buNone/>
              </a:pPr>
              <a:r>
                <a:rPr kumimoji="0" lang="en-US" altLang="zh-CN" sz="2000">
                  <a:latin typeface="Arial" pitchFamily="34" charset="0"/>
                </a:rPr>
                <a:t>}</a:t>
              </a:r>
            </a:p>
          </p:txBody>
        </p:sp>
      </p:grpSp>
      <p:sp>
        <p:nvSpPr>
          <p:cNvPr id="202783" name="Line 31"/>
          <p:cNvSpPr>
            <a:spLocks noChangeShapeType="1"/>
          </p:cNvSpPr>
          <p:nvPr/>
        </p:nvSpPr>
        <p:spPr bwMode="auto">
          <a:xfrm flipV="1">
            <a:off x="3708400" y="3141663"/>
            <a:ext cx="3527425" cy="2374900"/>
          </a:xfrm>
          <a:prstGeom prst="line">
            <a:avLst/>
          </a:prstGeom>
          <a:noFill/>
          <a:ln w="76200">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4" name="Line 32"/>
          <p:cNvSpPr>
            <a:spLocks noChangeShapeType="1"/>
          </p:cNvSpPr>
          <p:nvPr/>
        </p:nvSpPr>
        <p:spPr bwMode="auto">
          <a:xfrm>
            <a:off x="8172450" y="4076700"/>
            <a:ext cx="0" cy="576263"/>
          </a:xfrm>
          <a:prstGeom prst="line">
            <a:avLst/>
          </a:prstGeom>
          <a:noFill/>
          <a:ln w="76200">
            <a:solidFill>
              <a:schemeClr val="folHlink"/>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02785" name="Line 33"/>
          <p:cNvSpPr>
            <a:spLocks noChangeShapeType="1"/>
          </p:cNvSpPr>
          <p:nvPr/>
        </p:nvSpPr>
        <p:spPr bwMode="auto">
          <a:xfrm flipH="1" flipV="1">
            <a:off x="3708400" y="5516563"/>
            <a:ext cx="3527425" cy="865187"/>
          </a:xfrm>
          <a:prstGeom prst="line">
            <a:avLst/>
          </a:prstGeom>
          <a:noFill/>
          <a:ln w="76200">
            <a:solidFill>
              <a:schemeClr val="fo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6" name="Line 34"/>
          <p:cNvSpPr>
            <a:spLocks noChangeShapeType="1"/>
          </p:cNvSpPr>
          <p:nvPr/>
        </p:nvSpPr>
        <p:spPr bwMode="auto">
          <a:xfrm flipV="1">
            <a:off x="3779838" y="765175"/>
            <a:ext cx="1655762" cy="5400675"/>
          </a:xfrm>
          <a:prstGeom prst="line">
            <a:avLst/>
          </a:prstGeom>
          <a:noFill/>
          <a:ln w="76200">
            <a:solidFill>
              <a:schemeClr val="folHlink"/>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2787" name="Rectangle 35"/>
          <p:cNvSpPr>
            <a:spLocks noChangeArrowheads="1"/>
          </p:cNvSpPr>
          <p:nvPr/>
        </p:nvSpPr>
        <p:spPr bwMode="auto">
          <a:xfrm>
            <a:off x="8604250" y="692150"/>
            <a:ext cx="395288" cy="4318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2</a:t>
            </a:r>
          </a:p>
        </p:txBody>
      </p:sp>
      <p:sp>
        <p:nvSpPr>
          <p:cNvPr id="202788" name="Rectangle 36"/>
          <p:cNvSpPr>
            <a:spLocks noChangeArrowheads="1"/>
          </p:cNvSpPr>
          <p:nvPr/>
        </p:nvSpPr>
        <p:spPr bwMode="auto">
          <a:xfrm>
            <a:off x="8640763" y="1343025"/>
            <a:ext cx="395287" cy="4318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1</a:t>
            </a:r>
          </a:p>
        </p:txBody>
      </p:sp>
      <p:sp>
        <p:nvSpPr>
          <p:cNvPr id="202789" name="Rectangle 37"/>
          <p:cNvSpPr>
            <a:spLocks noChangeArrowheads="1"/>
          </p:cNvSpPr>
          <p:nvPr/>
        </p:nvSpPr>
        <p:spPr bwMode="auto">
          <a:xfrm>
            <a:off x="8640763" y="1990725"/>
            <a:ext cx="395287" cy="4318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4</a:t>
            </a:r>
          </a:p>
        </p:txBody>
      </p:sp>
      <p:sp>
        <p:nvSpPr>
          <p:cNvPr id="202790" name="Rectangle 38"/>
          <p:cNvSpPr>
            <a:spLocks noChangeArrowheads="1"/>
          </p:cNvSpPr>
          <p:nvPr/>
        </p:nvSpPr>
        <p:spPr bwMode="auto">
          <a:xfrm>
            <a:off x="8640763" y="2636838"/>
            <a:ext cx="395287" cy="4318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1</a:t>
            </a:r>
          </a:p>
        </p:txBody>
      </p:sp>
      <p:sp>
        <p:nvSpPr>
          <p:cNvPr id="202791" name="Rectangle 39"/>
          <p:cNvSpPr>
            <a:spLocks noChangeArrowheads="1"/>
          </p:cNvSpPr>
          <p:nvPr/>
        </p:nvSpPr>
        <p:spPr bwMode="auto">
          <a:xfrm>
            <a:off x="8640763" y="3284538"/>
            <a:ext cx="395287" cy="4318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3</a:t>
            </a:r>
          </a:p>
        </p:txBody>
      </p:sp>
      <p:sp>
        <p:nvSpPr>
          <p:cNvPr id="202792" name="Rectangle 40"/>
          <p:cNvSpPr>
            <a:spLocks noChangeArrowheads="1"/>
          </p:cNvSpPr>
          <p:nvPr/>
        </p:nvSpPr>
        <p:spPr bwMode="auto">
          <a:xfrm>
            <a:off x="8640763" y="3933825"/>
            <a:ext cx="395287" cy="4318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2</a:t>
            </a:r>
          </a:p>
        </p:txBody>
      </p:sp>
      <p:sp>
        <p:nvSpPr>
          <p:cNvPr id="202793" name="Rectangle 41"/>
          <p:cNvSpPr>
            <a:spLocks noChangeArrowheads="1"/>
          </p:cNvSpPr>
          <p:nvPr/>
        </p:nvSpPr>
        <p:spPr bwMode="auto">
          <a:xfrm>
            <a:off x="8640763" y="4581525"/>
            <a:ext cx="395287" cy="431800"/>
          </a:xfrm>
          <a:prstGeom prst="rect">
            <a:avLst/>
          </a:prstGeom>
          <a:solidFill>
            <a:schemeClr val="bg1"/>
          </a:solidFill>
          <a:ln w="12700">
            <a:solidFill>
              <a:schemeClr val="tx1"/>
            </a:solidFill>
            <a:miter lim="800000"/>
            <a:headEnd type="none" w="sm" len="sm"/>
            <a:tailEnd type="none" w="sm" len="sm"/>
          </a:ln>
        </p:spPr>
        <p:txBody>
          <a:bodyPr wrap="none" anchor="ct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kumimoji="0" lang="en-US" altLang="zh-CN" sz="2000">
                <a:latin typeface="Arial" pitchFamily="34" charset="0"/>
              </a:rPr>
              <a:t>1</a:t>
            </a:r>
          </a:p>
        </p:txBody>
      </p:sp>
      <p:sp>
        <p:nvSpPr>
          <p:cNvPr id="202798" name="Line 46"/>
          <p:cNvSpPr>
            <a:spLocks noChangeShapeType="1"/>
          </p:cNvSpPr>
          <p:nvPr/>
        </p:nvSpPr>
        <p:spPr bwMode="auto">
          <a:xfrm flipH="1">
            <a:off x="3492500" y="1844675"/>
            <a:ext cx="863600" cy="2808288"/>
          </a:xfrm>
          <a:prstGeom prst="line">
            <a:avLst/>
          </a:prstGeom>
          <a:noFill/>
          <a:ln w="762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276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6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6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278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277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277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277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277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2774"/>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02788"/>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02777"/>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277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02779"/>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02780"/>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2789"/>
                                        </p:tgtEl>
                                        <p:attrNameLst>
                                          <p:attrName>style.visibility</p:attrName>
                                        </p:attrNameLst>
                                      </p:cBhvr>
                                      <p:to>
                                        <p:strVal val="visible"/>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2798"/>
                                        </p:tgtEl>
                                        <p:attrNameLst>
                                          <p:attrName>style.visibility</p:attrName>
                                        </p:attrNameLst>
                                      </p:cBhvr>
                                      <p:to>
                                        <p:strVal val="visible"/>
                                      </p:to>
                                    </p:set>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ntr" presetSubtype="0" fill="hold" nodeType="clickEffect">
                                  <p:stCondLst>
                                    <p:cond delay="0"/>
                                  </p:stCondLst>
                                  <p:childTnLst>
                                    <p:set>
                                      <p:cBhvr>
                                        <p:cTn id="88" dur="1" fill="hold">
                                          <p:stCondLst>
                                            <p:cond delay="0"/>
                                          </p:stCondLst>
                                        </p:cTn>
                                        <p:tgtEl>
                                          <p:spTgt spid="7"/>
                                        </p:tgtEl>
                                        <p:attrNameLst>
                                          <p:attrName>style.visibility</p:attrName>
                                        </p:attrNameLst>
                                      </p:cBhvr>
                                      <p:to>
                                        <p:strVal val="visible"/>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02783"/>
                                        </p:tgtEl>
                                        <p:attrNameLst>
                                          <p:attrName>style.visibility</p:attrName>
                                        </p:attrNameLst>
                                      </p:cBhvr>
                                      <p:to>
                                        <p:strVal val="visible"/>
                                      </p:to>
                                    </p:set>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02790"/>
                                        </p:tgtEl>
                                        <p:attrNameLst>
                                          <p:attrName>style.visibility</p:attrName>
                                        </p:attrNameLst>
                                      </p:cBhvr>
                                      <p:to>
                                        <p:strVal val="visible"/>
                                      </p:to>
                                    </p:se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02784"/>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202785"/>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02791"/>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202786"/>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202792"/>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027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65" grpId="0" animBg="1"/>
      <p:bldP spid="202766" grpId="0" animBg="1"/>
      <p:bldP spid="202767" grpId="0" animBg="1"/>
      <p:bldP spid="202770" grpId="0" animBg="1"/>
      <p:bldP spid="202771" grpId="0" animBg="1"/>
      <p:bldP spid="202772" grpId="0" animBg="1"/>
      <p:bldP spid="202773" grpId="0" animBg="1"/>
      <p:bldP spid="202774" grpId="0" animBg="1"/>
      <p:bldP spid="202777" grpId="0" animBg="1"/>
      <p:bldP spid="202778" grpId="0" animBg="1"/>
      <p:bldP spid="202779" grpId="0" animBg="1"/>
      <p:bldP spid="202780" grpId="0" animBg="1"/>
      <p:bldP spid="202783" grpId="0" animBg="1"/>
      <p:bldP spid="202784" grpId="0" animBg="1"/>
      <p:bldP spid="202785" grpId="0" animBg="1"/>
      <p:bldP spid="202786" grpId="0" animBg="1"/>
      <p:bldP spid="202787" grpId="0" animBg="1"/>
      <p:bldP spid="202788" grpId="0" animBg="1"/>
      <p:bldP spid="202789" grpId="0" animBg="1"/>
      <p:bldP spid="202790" grpId="0" animBg="1"/>
      <p:bldP spid="202791" grpId="0" animBg="1"/>
      <p:bldP spid="202792" grpId="0" animBg="1"/>
      <p:bldP spid="202793" grpId="0" animBg="1"/>
      <p:bldP spid="20279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标题 1"/>
          <p:cNvSpPr>
            <a:spLocks noGrp="1"/>
          </p:cNvSpPr>
          <p:nvPr>
            <p:ph type="title"/>
          </p:nvPr>
        </p:nvSpPr>
        <p:spPr>
          <a:xfrm>
            <a:off x="533400" y="769938"/>
            <a:ext cx="8162925" cy="762000"/>
          </a:xfrm>
        </p:spPr>
        <p:txBody>
          <a:bodyPr/>
          <a:lstStyle/>
          <a:p>
            <a:r>
              <a:rPr lang="zh-CN" altLang="en-US"/>
              <a:t>递归反向输出字符串</a:t>
            </a:r>
          </a:p>
        </p:txBody>
      </p:sp>
      <p:sp>
        <p:nvSpPr>
          <p:cNvPr id="132099" name="内容占位符 2"/>
          <p:cNvSpPr>
            <a:spLocks noGrp="1"/>
          </p:cNvSpPr>
          <p:nvPr>
            <p:ph idx="1"/>
          </p:nvPr>
        </p:nvSpPr>
        <p:spPr/>
        <p:txBody>
          <a:bodyPr/>
          <a:lstStyle/>
          <a:p>
            <a:r>
              <a:rPr lang="zh-CN" altLang="en-US" sz="2800" dirty="0"/>
              <a:t>编写一个递归函数，将输入的任意长度的字符串反向输出。</a:t>
            </a:r>
            <a:endParaRPr lang="en-US" altLang="zh-CN" sz="2800" dirty="0"/>
          </a:p>
          <a:p>
            <a:r>
              <a:rPr lang="zh-CN" altLang="en-US" sz="2800" dirty="0"/>
              <a:t>算法描述</a:t>
            </a:r>
            <a:endParaRPr lang="en-US" altLang="zh-CN" sz="2800" dirty="0"/>
          </a:p>
          <a:p>
            <a:pPr lvl="1">
              <a:buFont typeface="Wingdings" pitchFamily="2" charset="2"/>
              <a:buNone/>
            </a:pPr>
            <a:r>
              <a:rPr lang="zh-CN" altLang="en-US" sz="2400" dirty="0">
                <a:solidFill>
                  <a:srgbClr val="0000CC"/>
                </a:solidFill>
              </a:rPr>
              <a:t>输入字符串中的一个字符</a:t>
            </a:r>
            <a:r>
              <a:rPr lang="en-US" altLang="zh-CN" sz="2400" dirty="0">
                <a:solidFill>
                  <a:srgbClr val="0000CC"/>
                </a:solidFill>
              </a:rPr>
              <a:t>c</a:t>
            </a:r>
          </a:p>
          <a:p>
            <a:pPr lvl="1">
              <a:buFont typeface="Wingdings" pitchFamily="2" charset="2"/>
              <a:buNone/>
            </a:pPr>
            <a:r>
              <a:rPr lang="en-US" altLang="zh-CN" sz="2400" dirty="0">
                <a:solidFill>
                  <a:srgbClr val="0000CC"/>
                </a:solidFill>
              </a:rPr>
              <a:t>if(c!='#')</a:t>
            </a:r>
          </a:p>
          <a:p>
            <a:pPr lvl="1">
              <a:buFont typeface="Wingdings" pitchFamily="2" charset="2"/>
              <a:buNone/>
            </a:pPr>
            <a:r>
              <a:rPr lang="en-US" altLang="zh-CN" sz="2400" dirty="0">
                <a:solidFill>
                  <a:srgbClr val="0000CC"/>
                </a:solidFill>
              </a:rPr>
              <a:t>		</a:t>
            </a:r>
            <a:r>
              <a:rPr lang="zh-CN" altLang="en-US" sz="2400" dirty="0">
                <a:solidFill>
                  <a:srgbClr val="0000CC"/>
                </a:solidFill>
              </a:rPr>
              <a:t>递归调用</a:t>
            </a:r>
            <a:r>
              <a:rPr lang="en-US" altLang="zh-CN" sz="2400" dirty="0">
                <a:solidFill>
                  <a:srgbClr val="0000CC"/>
                </a:solidFill>
              </a:rPr>
              <a:t>;</a:t>
            </a:r>
          </a:p>
          <a:p>
            <a:pPr lvl="1">
              <a:buFont typeface="Wingdings" pitchFamily="2" charset="2"/>
              <a:buNone/>
            </a:pPr>
            <a:r>
              <a:rPr lang="en-US" altLang="zh-CN" sz="2400" dirty="0">
                <a:solidFill>
                  <a:srgbClr val="0000CC"/>
                </a:solidFill>
              </a:rPr>
              <a:t>if(c!='#')</a:t>
            </a:r>
          </a:p>
          <a:p>
            <a:pPr lvl="1">
              <a:buFont typeface="Wingdings" pitchFamily="2" charset="2"/>
              <a:buNone/>
            </a:pPr>
            <a:r>
              <a:rPr lang="en-US" altLang="zh-CN" sz="2400" dirty="0">
                <a:solidFill>
                  <a:srgbClr val="0000CC"/>
                </a:solidFill>
              </a:rPr>
              <a:t>		</a:t>
            </a:r>
            <a:r>
              <a:rPr lang="en-US" altLang="zh-CN" sz="2400" dirty="0" err="1">
                <a:solidFill>
                  <a:srgbClr val="0000CC"/>
                </a:solidFill>
              </a:rPr>
              <a:t>putchar</a:t>
            </a:r>
            <a:r>
              <a:rPr lang="en-US" altLang="zh-CN" sz="2400" dirty="0">
                <a:solidFill>
                  <a:srgbClr val="0000CC"/>
                </a:solidFill>
              </a:rPr>
              <a:t>(c);</a:t>
            </a:r>
            <a:endParaRPr lang="zh-CN" altLang="en-US" sz="2400" dirty="0">
              <a:solidFill>
                <a:srgbClr val="0000CC"/>
              </a:solidFill>
            </a:endParaRPr>
          </a:p>
        </p:txBody>
      </p:sp>
    </p:spTree>
    <p:extLst>
      <p:ext uri="{BB962C8B-B14F-4D97-AF65-F5344CB8AC3E}">
        <p14:creationId xmlns:p14="http://schemas.microsoft.com/office/powerpoint/2010/main" val="3986331605"/>
      </p:ext>
    </p:extLst>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539750" y="642938"/>
            <a:ext cx="8153400" cy="5481637"/>
          </a:xfrm>
        </p:spPr>
        <p:txBody>
          <a:bodyPr/>
          <a:lstStyle/>
          <a:p>
            <a:pPr>
              <a:buFont typeface="Wingdings" pitchFamily="2" charset="2"/>
              <a:buNone/>
            </a:pPr>
            <a:r>
              <a:rPr lang="en-US" altLang="zh-CN" dirty="0"/>
              <a:t>   </a:t>
            </a:r>
            <a:r>
              <a:rPr lang="zh-CN" altLang="zh-CN" dirty="0"/>
              <a:t>例</a:t>
            </a:r>
            <a:r>
              <a:rPr lang="en-US" altLang="zh-CN" dirty="0"/>
              <a:t>7.8 Hanoi</a:t>
            </a:r>
            <a:r>
              <a:rPr lang="zh-CN" altLang="zh-CN" dirty="0"/>
              <a:t>（汉诺）塔问题。古代有一个梵塔，塔内有</a:t>
            </a:r>
            <a:r>
              <a:rPr lang="en-US" altLang="zh-CN" dirty="0"/>
              <a:t>3</a:t>
            </a:r>
            <a:r>
              <a:rPr lang="zh-CN" altLang="zh-CN" dirty="0"/>
              <a:t>个座</a:t>
            </a:r>
            <a:r>
              <a:rPr lang="en-US" altLang="zh-CN" dirty="0"/>
              <a:t>A</a:t>
            </a:r>
            <a:r>
              <a:rPr lang="zh-CN" altLang="zh-CN" dirty="0"/>
              <a:t>、</a:t>
            </a:r>
            <a:r>
              <a:rPr lang="en-US" altLang="zh-CN" dirty="0"/>
              <a:t>B</a:t>
            </a:r>
            <a:r>
              <a:rPr lang="zh-CN" altLang="zh-CN" dirty="0"/>
              <a:t>、</a:t>
            </a:r>
            <a:r>
              <a:rPr lang="en-US" altLang="zh-CN" dirty="0"/>
              <a:t>C</a:t>
            </a:r>
            <a:r>
              <a:rPr lang="zh-CN" altLang="zh-CN" dirty="0"/>
              <a:t>，开始时Ａ座上有</a:t>
            </a:r>
            <a:r>
              <a:rPr lang="en-US" altLang="zh-CN" dirty="0"/>
              <a:t>64</a:t>
            </a:r>
            <a:r>
              <a:rPr lang="zh-CN" altLang="zh-CN" dirty="0"/>
              <a:t>个盘子，盘子大小不等，大的在下，小的在上。有一个老和尚想把这</a:t>
            </a:r>
            <a:r>
              <a:rPr lang="en-US" altLang="zh-CN" dirty="0"/>
              <a:t>64</a:t>
            </a:r>
            <a:r>
              <a:rPr lang="zh-CN" altLang="zh-CN" dirty="0"/>
              <a:t>个盘子从Ａ座移到Ｃ座，但规定每次只允许移动一个盘，且在移动过程中在</a:t>
            </a:r>
            <a:r>
              <a:rPr lang="en-US" altLang="zh-CN" dirty="0"/>
              <a:t>3</a:t>
            </a:r>
            <a:r>
              <a:rPr lang="zh-CN" altLang="zh-CN" dirty="0"/>
              <a:t>个座上都始终保持大盘在下，小盘在上。在移动过程中可以利用</a:t>
            </a:r>
            <a:r>
              <a:rPr lang="en-US" altLang="zh-CN" dirty="0"/>
              <a:t>B</a:t>
            </a:r>
            <a:r>
              <a:rPr lang="zh-CN" altLang="zh-CN" dirty="0"/>
              <a:t>座。要求编程序输出移动一盘子的步骤。</a:t>
            </a:r>
            <a:endParaRPr lang="zh-CN" altLang="en-US" dirty="0"/>
          </a:p>
        </p:txBody>
      </p:sp>
      <p:pic>
        <p:nvPicPr>
          <p:cNvPr id="9113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2162" name="组合 27"/>
          <p:cNvGrpSpPr>
            <a:grpSpLocks/>
          </p:cNvGrpSpPr>
          <p:nvPr/>
        </p:nvGrpSpPr>
        <p:grpSpPr bwMode="auto">
          <a:xfrm>
            <a:off x="285750" y="1928813"/>
            <a:ext cx="8572500" cy="3571875"/>
            <a:chOff x="142844" y="1928802"/>
            <a:chExt cx="9572692" cy="3429024"/>
          </a:xfrm>
        </p:grpSpPr>
        <p:cxnSp>
          <p:nvCxnSpPr>
            <p:cNvPr id="92164" name="直接连接符 5"/>
            <p:cNvCxnSpPr>
              <a:cxnSpLocks noChangeShapeType="1"/>
            </p:cNvCxnSpPr>
            <p:nvPr/>
          </p:nvCxnSpPr>
          <p:spPr bwMode="auto">
            <a:xfrm>
              <a:off x="142844" y="4786322"/>
              <a:ext cx="307183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2165" name="直接连接符 6"/>
            <p:cNvCxnSpPr>
              <a:cxnSpLocks noChangeShapeType="1"/>
            </p:cNvCxnSpPr>
            <p:nvPr/>
          </p:nvCxnSpPr>
          <p:spPr bwMode="auto">
            <a:xfrm rot="5400000" flipH="1" flipV="1">
              <a:off x="250001" y="3357562"/>
              <a:ext cx="285752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92166" name="流程图: 过程 10"/>
            <p:cNvSpPr>
              <a:spLocks noChangeArrowheads="1"/>
            </p:cNvSpPr>
            <p:nvPr/>
          </p:nvSpPr>
          <p:spPr bwMode="auto">
            <a:xfrm>
              <a:off x="450027" y="4329119"/>
              <a:ext cx="2457467"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2167" name="流程图: 过程 12"/>
            <p:cNvSpPr>
              <a:spLocks noChangeArrowheads="1"/>
            </p:cNvSpPr>
            <p:nvPr/>
          </p:nvSpPr>
          <p:spPr bwMode="auto">
            <a:xfrm>
              <a:off x="654816" y="3871916"/>
              <a:ext cx="2047889"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2168" name="流程图: 过程 13"/>
            <p:cNvSpPr>
              <a:spLocks noChangeArrowheads="1"/>
            </p:cNvSpPr>
            <p:nvPr/>
          </p:nvSpPr>
          <p:spPr bwMode="auto">
            <a:xfrm>
              <a:off x="859605" y="3414712"/>
              <a:ext cx="1638311"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2169" name="流程图: 过程 14"/>
            <p:cNvSpPr>
              <a:spLocks noChangeArrowheads="1"/>
            </p:cNvSpPr>
            <p:nvPr/>
          </p:nvSpPr>
          <p:spPr bwMode="auto">
            <a:xfrm>
              <a:off x="1064394" y="2957509"/>
              <a:ext cx="1228734"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2170" name="流程图: 过程 15"/>
            <p:cNvSpPr>
              <a:spLocks noChangeArrowheads="1"/>
            </p:cNvSpPr>
            <p:nvPr/>
          </p:nvSpPr>
          <p:spPr bwMode="auto">
            <a:xfrm>
              <a:off x="1269183" y="2500306"/>
              <a:ext cx="819156"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1" name="内容占位符 2"/>
            <p:cNvSpPr txBox="1">
              <a:spLocks/>
            </p:cNvSpPr>
            <p:nvPr/>
          </p:nvSpPr>
          <p:spPr bwMode="auto">
            <a:xfrm>
              <a:off x="1286249" y="4929579"/>
              <a:ext cx="785315" cy="42824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92172" name="直接连接符 21"/>
            <p:cNvCxnSpPr>
              <a:cxnSpLocks noChangeShapeType="1"/>
            </p:cNvCxnSpPr>
            <p:nvPr/>
          </p:nvCxnSpPr>
          <p:spPr bwMode="auto">
            <a:xfrm>
              <a:off x="3393273" y="4786322"/>
              <a:ext cx="307183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2173" name="直接连接符 22"/>
            <p:cNvCxnSpPr>
              <a:cxnSpLocks noChangeShapeType="1"/>
            </p:cNvCxnSpPr>
            <p:nvPr/>
          </p:nvCxnSpPr>
          <p:spPr bwMode="auto">
            <a:xfrm rot="5400000" flipH="1" flipV="1">
              <a:off x="3500430" y="3357562"/>
              <a:ext cx="285752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535646" y="4929579"/>
              <a:ext cx="787088" cy="42824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92175" name="直接连接符 24"/>
            <p:cNvCxnSpPr>
              <a:cxnSpLocks noChangeShapeType="1"/>
            </p:cNvCxnSpPr>
            <p:nvPr/>
          </p:nvCxnSpPr>
          <p:spPr bwMode="auto">
            <a:xfrm>
              <a:off x="6643702" y="4786322"/>
              <a:ext cx="307183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2176" name="直接连接符 25"/>
            <p:cNvCxnSpPr>
              <a:cxnSpLocks noChangeShapeType="1"/>
            </p:cNvCxnSpPr>
            <p:nvPr/>
          </p:nvCxnSpPr>
          <p:spPr bwMode="auto">
            <a:xfrm rot="5400000" flipH="1" flipV="1">
              <a:off x="6750859" y="3357562"/>
              <a:ext cx="285752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786816" y="4929579"/>
              <a:ext cx="785316" cy="42824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grpSp>
      <p:pic>
        <p:nvPicPr>
          <p:cNvPr id="92163"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a:solidFill>
                  <a:srgbClr val="800000"/>
                </a:solidFill>
                <a:effectLst>
                  <a:outerShdw blurRad="38100" dist="38100" dir="2700000" algn="tl">
                    <a:srgbClr val="000000"/>
                  </a:outerShdw>
                </a:effectLst>
                <a:latin typeface="Arial" charset="0"/>
                <a:ea typeface="黑体" pitchFamily="2" charset="-122"/>
              </a:rPr>
              <a:t>7.1</a:t>
            </a:r>
            <a:r>
              <a:rPr lang="zh-CN" altLang="zh-CN">
                <a:solidFill>
                  <a:srgbClr val="800000"/>
                </a:solidFill>
                <a:effectLst>
                  <a:outerShdw blurRad="38100" dist="38100" dir="2700000" algn="tl">
                    <a:srgbClr val="000000"/>
                  </a:outerShdw>
                </a:effectLst>
                <a:latin typeface="Arial" charset="0"/>
                <a:ea typeface="黑体" pitchFamily="2" charset="-122"/>
              </a:rPr>
              <a:t>为什么要用函数</a:t>
            </a:r>
            <a:endParaRPr lang="zh-CN" altLang="en-US">
              <a:solidFill>
                <a:srgbClr val="800000"/>
              </a:solidFill>
              <a:effectLst>
                <a:outerShdw blurRad="38100" dist="38100" dir="2700000" algn="tl">
                  <a:srgbClr val="000000"/>
                </a:outerShdw>
              </a:effectLst>
              <a:latin typeface="Arial" charset="0"/>
              <a:ea typeface="黑体" pitchFamily="2" charset="-122"/>
            </a:endParaRPr>
          </a:p>
        </p:txBody>
      </p:sp>
      <p:sp>
        <p:nvSpPr>
          <p:cNvPr id="13315" name="Rectangle 3"/>
          <p:cNvSpPr>
            <a:spLocks noGrp="1" noChangeArrowheads="1"/>
          </p:cNvSpPr>
          <p:nvPr>
            <p:ph type="body" idx="1"/>
          </p:nvPr>
        </p:nvSpPr>
        <p:spPr>
          <a:xfrm>
            <a:off x="428625" y="1643063"/>
            <a:ext cx="8429625" cy="4071937"/>
          </a:xfrm>
        </p:spPr>
        <p:txBody>
          <a:bodyPr/>
          <a:lstStyle/>
          <a:p>
            <a:r>
              <a:rPr lang="zh-CN" altLang="zh-CN"/>
              <a:t>解题思路：</a:t>
            </a:r>
            <a:endParaRPr lang="en-US" altLang="zh-CN"/>
          </a:p>
          <a:p>
            <a:pPr lvl="1"/>
            <a:r>
              <a:rPr lang="zh-CN" altLang="zh-CN"/>
              <a:t>在输出的文字上下分别有一行“</a:t>
            </a:r>
            <a:r>
              <a:rPr lang="en-US" altLang="zh-CN"/>
              <a:t>*</a:t>
            </a:r>
            <a:r>
              <a:rPr lang="zh-CN" altLang="zh-CN"/>
              <a:t>”号，显然不必重复写这段代码，用一个函数</a:t>
            </a:r>
            <a:r>
              <a:rPr lang="en-US" altLang="zh-CN"/>
              <a:t>print_star</a:t>
            </a:r>
            <a:r>
              <a:rPr lang="zh-CN" altLang="zh-CN"/>
              <a:t>来实现输出一行“</a:t>
            </a:r>
            <a:r>
              <a:rPr lang="en-US" altLang="zh-CN"/>
              <a:t>*</a:t>
            </a:r>
            <a:r>
              <a:rPr lang="zh-CN" altLang="zh-CN"/>
              <a:t>”号的功能。</a:t>
            </a:r>
            <a:endParaRPr lang="en-US" altLang="zh-CN"/>
          </a:p>
          <a:p>
            <a:pPr lvl="1"/>
            <a:r>
              <a:rPr lang="zh-CN" altLang="zh-CN"/>
              <a:t>再写一个</a:t>
            </a:r>
            <a:r>
              <a:rPr lang="en-US" altLang="zh-CN"/>
              <a:t>print_message</a:t>
            </a:r>
            <a:r>
              <a:rPr lang="zh-CN" altLang="zh-CN"/>
              <a:t>函数来输出中间一行文字信息</a:t>
            </a:r>
            <a:endParaRPr lang="en-US" altLang="zh-CN"/>
          </a:p>
          <a:p>
            <a:pPr lvl="1"/>
            <a:r>
              <a:rPr lang="zh-CN" altLang="zh-CN"/>
              <a:t>用主函数分别调用这两个函数</a:t>
            </a:r>
          </a:p>
        </p:txBody>
      </p:sp>
      <p:pic>
        <p:nvPicPr>
          <p:cNvPr id="1126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7" dur="500"/>
                                        <p:tgtEl>
                                          <p:spTgt spid="13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2" dur="500"/>
                                        <p:tgtEl>
                                          <p:spTgt spid="13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7"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539750" y="928688"/>
            <a:ext cx="8153400" cy="5195887"/>
          </a:xfrm>
        </p:spPr>
        <p:txBody>
          <a:bodyPr/>
          <a:lstStyle/>
          <a:p>
            <a:r>
              <a:rPr lang="zh-CN" altLang="zh-CN"/>
              <a:t>解题思路：</a:t>
            </a:r>
            <a:endParaRPr lang="en-US" altLang="zh-CN"/>
          </a:p>
          <a:p>
            <a:pPr lvl="1"/>
            <a:r>
              <a:rPr lang="zh-CN" altLang="zh-CN"/>
              <a:t>要把</a:t>
            </a:r>
            <a:r>
              <a:rPr lang="en-US" altLang="zh-CN"/>
              <a:t>64</a:t>
            </a:r>
            <a:r>
              <a:rPr lang="zh-CN" altLang="zh-CN"/>
              <a:t>个盘子从</a:t>
            </a:r>
            <a:r>
              <a:rPr lang="en-US" altLang="zh-CN"/>
              <a:t>A</a:t>
            </a:r>
            <a:r>
              <a:rPr lang="zh-CN" altLang="zh-CN"/>
              <a:t>座移动到</a:t>
            </a:r>
            <a:r>
              <a:rPr lang="en-US" altLang="zh-CN"/>
              <a:t>C</a:t>
            </a:r>
            <a:r>
              <a:rPr lang="zh-CN" altLang="zh-CN"/>
              <a:t>座，需要移动大约</a:t>
            </a:r>
            <a:r>
              <a:rPr lang="en-US" altLang="zh-CN"/>
              <a:t>2</a:t>
            </a:r>
            <a:r>
              <a:rPr lang="en-US" altLang="zh-CN" baseline="30000"/>
              <a:t>64</a:t>
            </a:r>
            <a:r>
              <a:rPr lang="en-US" altLang="zh-CN"/>
              <a:t> </a:t>
            </a:r>
            <a:r>
              <a:rPr lang="zh-CN" altLang="zh-CN"/>
              <a:t>次盘子。一般人是不可能直接确定移动盘子的每一个具体步骤的</a:t>
            </a:r>
            <a:endParaRPr lang="en-US" altLang="zh-CN"/>
          </a:p>
          <a:p>
            <a:pPr lvl="1"/>
            <a:r>
              <a:rPr lang="zh-CN" altLang="zh-CN"/>
              <a:t>老和尚会这样想：假如有另外一个和尚能有办法将上面</a:t>
            </a:r>
            <a:r>
              <a:rPr lang="en-US" altLang="zh-CN"/>
              <a:t>63</a:t>
            </a:r>
            <a:r>
              <a:rPr lang="zh-CN" altLang="zh-CN"/>
              <a:t>个盘子从一个座移到另一座。那么，问题就解决了。此时老和尚只需这样做：</a:t>
            </a:r>
          </a:p>
        </p:txBody>
      </p:sp>
      <p:pic>
        <p:nvPicPr>
          <p:cNvPr id="9318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2">
                                            <p:txEl>
                                              <p:pRg st="2" end="2"/>
                                            </p:txEl>
                                          </p:spTgt>
                                        </p:tgtEl>
                                        <p:attrNameLst>
                                          <p:attrName>style.visibility</p:attrName>
                                        </p:attrNameLst>
                                      </p:cBhvr>
                                      <p:to>
                                        <p:strVal val="visible"/>
                                      </p:to>
                                    </p:set>
                                    <p:animEffect transition="in" filter="blinds(horizontal)">
                                      <p:cBhvr>
                                        <p:cTn id="7" dur="500"/>
                                        <p:tgtEl>
                                          <p:spTgt spid="87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539750" y="928688"/>
            <a:ext cx="8153400" cy="5195887"/>
          </a:xfrm>
        </p:spPr>
        <p:txBody>
          <a:bodyPr/>
          <a:lstStyle/>
          <a:p>
            <a:r>
              <a:rPr lang="zh-CN" altLang="zh-CN"/>
              <a:t>解题思路：</a:t>
            </a:r>
            <a:endParaRPr lang="en-US" altLang="zh-CN"/>
          </a:p>
          <a:p>
            <a:pPr lvl="1">
              <a:buFont typeface="Wingdings" pitchFamily="2" charset="2"/>
              <a:buNone/>
            </a:pPr>
            <a:r>
              <a:rPr lang="en-US" altLang="zh-CN"/>
              <a:t>(1) </a:t>
            </a:r>
            <a:r>
              <a:rPr lang="zh-CN" altLang="zh-CN"/>
              <a:t>命令第</a:t>
            </a:r>
            <a:r>
              <a:rPr lang="en-US" altLang="zh-CN"/>
              <a:t>2</a:t>
            </a:r>
            <a:r>
              <a:rPr lang="zh-CN" altLang="zh-CN"/>
              <a:t>个和尚将</a:t>
            </a:r>
            <a:r>
              <a:rPr lang="en-US" altLang="zh-CN"/>
              <a:t>63</a:t>
            </a:r>
            <a:r>
              <a:rPr lang="zh-CN" altLang="zh-CN"/>
              <a:t>个盘子从</a:t>
            </a:r>
            <a:r>
              <a:rPr lang="en-US" altLang="zh-CN"/>
              <a:t>A</a:t>
            </a:r>
            <a:r>
              <a:rPr lang="zh-CN" altLang="zh-CN"/>
              <a:t>座移到</a:t>
            </a:r>
            <a:r>
              <a:rPr lang="en-US" altLang="zh-CN"/>
              <a:t>B</a:t>
            </a:r>
            <a:r>
              <a:rPr lang="zh-CN" altLang="zh-CN"/>
              <a:t>座</a:t>
            </a:r>
          </a:p>
          <a:p>
            <a:pPr lvl="1">
              <a:buFont typeface="Wingdings" pitchFamily="2" charset="2"/>
              <a:buNone/>
            </a:pPr>
            <a:r>
              <a:rPr lang="en-US" altLang="zh-CN"/>
              <a:t>(2) </a:t>
            </a:r>
            <a:r>
              <a:rPr lang="zh-CN" altLang="zh-CN"/>
              <a:t>自己将</a:t>
            </a:r>
            <a:r>
              <a:rPr lang="en-US" altLang="zh-CN"/>
              <a:t>1</a:t>
            </a:r>
            <a:r>
              <a:rPr lang="zh-CN" altLang="zh-CN"/>
              <a:t>个盘子（最底下的、最大的盘子）从</a:t>
            </a:r>
            <a:r>
              <a:rPr lang="en-US" altLang="zh-CN"/>
              <a:t>A</a:t>
            </a:r>
            <a:r>
              <a:rPr lang="zh-CN" altLang="zh-CN"/>
              <a:t>座移到</a:t>
            </a:r>
            <a:r>
              <a:rPr lang="en-US" altLang="zh-CN"/>
              <a:t>C</a:t>
            </a:r>
            <a:r>
              <a:rPr lang="zh-CN" altLang="zh-CN"/>
              <a:t>座</a:t>
            </a:r>
          </a:p>
          <a:p>
            <a:pPr lvl="1">
              <a:buFont typeface="Wingdings" pitchFamily="2" charset="2"/>
              <a:buNone/>
            </a:pPr>
            <a:r>
              <a:rPr lang="en-US" altLang="zh-CN"/>
              <a:t>(3) </a:t>
            </a:r>
            <a:r>
              <a:rPr lang="zh-CN" altLang="zh-CN"/>
              <a:t>再命令第</a:t>
            </a:r>
            <a:r>
              <a:rPr lang="en-US" altLang="zh-CN"/>
              <a:t>2</a:t>
            </a:r>
            <a:r>
              <a:rPr lang="zh-CN" altLang="zh-CN"/>
              <a:t>个和尚将</a:t>
            </a:r>
            <a:r>
              <a:rPr lang="en-US" altLang="zh-CN"/>
              <a:t>63</a:t>
            </a:r>
            <a:r>
              <a:rPr lang="zh-CN" altLang="zh-CN"/>
              <a:t>个盘子从</a:t>
            </a:r>
            <a:r>
              <a:rPr lang="en-US" altLang="zh-CN"/>
              <a:t>B</a:t>
            </a:r>
            <a:r>
              <a:rPr lang="zh-CN" altLang="zh-CN"/>
              <a:t>座移到</a:t>
            </a:r>
            <a:r>
              <a:rPr lang="en-US" altLang="zh-CN"/>
              <a:t>C</a:t>
            </a:r>
            <a:r>
              <a:rPr lang="zh-CN" altLang="zh-CN"/>
              <a:t>座</a:t>
            </a:r>
          </a:p>
          <a:p>
            <a:endParaRPr lang="zh-CN" altLang="en-US"/>
          </a:p>
        </p:txBody>
      </p:sp>
      <p:pic>
        <p:nvPicPr>
          <p:cNvPr id="9421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animEffect transition="in" filter="blinds(horizontal)">
                                      <p:cBhvr>
                                        <p:cTn id="7" dur="500"/>
                                        <p:tgtEl>
                                          <p:spTgt spid="8806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66">
                                            <p:txEl>
                                              <p:pRg st="3" end="3"/>
                                            </p:txEl>
                                          </p:spTgt>
                                        </p:tgtEl>
                                        <p:attrNameLst>
                                          <p:attrName>style.visibility</p:attrName>
                                        </p:attrNameLst>
                                      </p:cBhvr>
                                      <p:to>
                                        <p:strVal val="visible"/>
                                      </p:to>
                                    </p:set>
                                    <p:animEffect transition="in" filter="blinds(horizontal)">
                                      <p:cBhvr>
                                        <p:cTn id="12" dur="500"/>
                                        <p:tgtEl>
                                          <p:spTgt spid="880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5234"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95236"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95238"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95240"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5241" name="流程图: 过程 31"/>
          <p:cNvSpPr>
            <a:spLocks noChangeArrowheads="1"/>
          </p:cNvSpPr>
          <p:nvPr/>
        </p:nvSpPr>
        <p:spPr bwMode="auto">
          <a:xfrm>
            <a:off x="714375" y="4595813"/>
            <a:ext cx="1833563" cy="476250"/>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5242" name="流程图: 过程 32"/>
          <p:cNvSpPr>
            <a:spLocks noChangeArrowheads="1"/>
          </p:cNvSpPr>
          <p:nvPr/>
        </p:nvSpPr>
        <p:spPr bwMode="auto">
          <a:xfrm>
            <a:off x="908050" y="3343275"/>
            <a:ext cx="1466850" cy="124936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95243" name="流程图: 过程 33"/>
          <p:cNvSpPr>
            <a:spLocks noChangeArrowheads="1"/>
          </p:cNvSpPr>
          <p:nvPr/>
        </p:nvSpPr>
        <p:spPr bwMode="auto">
          <a:xfrm>
            <a:off x="1081088" y="2867025"/>
            <a:ext cx="1100137" cy="476250"/>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5244" name="流程图: 过程 34"/>
          <p:cNvSpPr>
            <a:spLocks noChangeArrowheads="1"/>
          </p:cNvSpPr>
          <p:nvPr/>
        </p:nvSpPr>
        <p:spPr bwMode="auto">
          <a:xfrm>
            <a:off x="1265238" y="2390775"/>
            <a:ext cx="733425" cy="476250"/>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63</a:t>
            </a:r>
            <a:r>
              <a:rPr lang="zh-CN" altLang="en-US" sz="2800" b="1" kern="0">
                <a:latin typeface="+mn-lt"/>
                <a:ea typeface="+mn-ea"/>
              </a:rPr>
              <a:t>个从</a:t>
            </a:r>
            <a:r>
              <a:rPr lang="en-US" altLang="zh-CN" sz="2800" b="1" kern="0">
                <a:latin typeface="+mn-lt"/>
                <a:ea typeface="+mn-ea"/>
              </a:rPr>
              <a:t>A</a:t>
            </a:r>
            <a:r>
              <a:rPr lang="zh-CN" altLang="en-US" sz="2800" b="1" kern="0">
                <a:latin typeface="+mn-lt"/>
                <a:ea typeface="+mn-ea"/>
              </a:rPr>
              <a:t>到</a:t>
            </a:r>
            <a:r>
              <a:rPr lang="en-US" altLang="zh-CN" sz="2800" b="1" kern="0">
                <a:latin typeface="+mn-lt"/>
                <a:ea typeface="+mn-ea"/>
              </a:rPr>
              <a:t>B</a:t>
            </a:r>
            <a:endParaRPr lang="zh-CN" altLang="en-US" sz="2800" b="1" kern="0">
              <a:latin typeface="+mn-lt"/>
              <a:ea typeface="+mn-ea"/>
            </a:endParaRPr>
          </a:p>
        </p:txBody>
      </p:sp>
      <p:cxnSp>
        <p:nvCxnSpPr>
          <p:cNvPr id="95246" name="直接连接符 43"/>
          <p:cNvCxnSpPr>
            <a:cxnSpLocks noChangeShapeType="1"/>
            <a:stCxn id="95240"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5247"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5248"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0000CC"/>
                </a:solidFill>
                <a:latin typeface="+mn-lt"/>
                <a:ea typeface="+mn-ea"/>
              </a:rPr>
              <a:t>1</a:t>
            </a:r>
            <a:r>
              <a:rPr lang="zh-CN" altLang="en-US" sz="3200" b="1" kern="0">
                <a:solidFill>
                  <a:srgbClr val="0000CC"/>
                </a:solidFill>
                <a:latin typeface="+mn-lt"/>
                <a:ea typeface="+mn-ea"/>
              </a:rPr>
              <a:t>个和尚的做法</a:t>
            </a:r>
          </a:p>
        </p:txBody>
      </p:sp>
      <p:pic>
        <p:nvPicPr>
          <p:cNvPr id="95250" name="图片 1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6258"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2" name="组合 35"/>
          <p:cNvGrpSpPr>
            <a:grpSpLocks/>
          </p:cNvGrpSpPr>
          <p:nvPr/>
        </p:nvGrpSpPr>
        <p:grpSpPr bwMode="auto">
          <a:xfrm>
            <a:off x="3663950" y="2878138"/>
            <a:ext cx="1835150" cy="2668587"/>
            <a:chOff x="3664630" y="2234649"/>
            <a:chExt cx="1833930" cy="2669497"/>
          </a:xfrm>
        </p:grpSpPr>
        <p:sp>
          <p:nvSpPr>
            <p:cNvPr id="96272"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6273"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96274"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6275"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96261"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96263"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96265"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63</a:t>
            </a:r>
            <a:r>
              <a:rPr lang="zh-CN" altLang="en-US" sz="2800" b="1" kern="0">
                <a:latin typeface="+mn-lt"/>
                <a:ea typeface="+mn-ea"/>
              </a:rPr>
              <a:t>个从</a:t>
            </a:r>
            <a:r>
              <a:rPr lang="en-US" altLang="zh-CN" sz="2800" b="1" kern="0">
                <a:latin typeface="+mn-lt"/>
                <a:ea typeface="+mn-ea"/>
              </a:rPr>
              <a:t>A</a:t>
            </a:r>
            <a:r>
              <a:rPr lang="zh-CN" altLang="en-US" sz="2800" b="1" kern="0">
                <a:latin typeface="+mn-lt"/>
                <a:ea typeface="+mn-ea"/>
              </a:rPr>
              <a:t>到</a:t>
            </a:r>
            <a:r>
              <a:rPr lang="en-US" altLang="zh-CN" sz="2800" b="1" kern="0">
                <a:latin typeface="+mn-lt"/>
                <a:ea typeface="+mn-ea"/>
              </a:rPr>
              <a:t>B</a:t>
            </a:r>
            <a:endParaRPr lang="zh-CN" altLang="en-US" sz="2800" b="1" kern="0">
              <a:latin typeface="+mn-lt"/>
              <a:ea typeface="+mn-ea"/>
            </a:endParaRPr>
          </a:p>
        </p:txBody>
      </p:sp>
      <p:cxnSp>
        <p:nvCxnSpPr>
          <p:cNvPr id="96267" name="直接连接符 43"/>
          <p:cNvCxnSpPr>
            <a:cxnSpLocks noChangeShapeType="1"/>
            <a:stCxn id="96265"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6268"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6269"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3"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0000CC"/>
                </a:solidFill>
                <a:latin typeface="+mn-lt"/>
                <a:ea typeface="+mn-ea"/>
              </a:rPr>
              <a:t>1</a:t>
            </a:r>
            <a:r>
              <a:rPr lang="zh-CN" altLang="en-US" sz="3200" b="1" kern="0">
                <a:solidFill>
                  <a:srgbClr val="0000CC"/>
                </a:solidFill>
                <a:latin typeface="+mn-lt"/>
                <a:ea typeface="+mn-ea"/>
              </a:rPr>
              <a:t>个和尚的做法</a:t>
            </a:r>
          </a:p>
        </p:txBody>
      </p:sp>
      <p:pic>
        <p:nvPicPr>
          <p:cNvPr id="96271"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7282"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97283" name="组合 35"/>
          <p:cNvGrpSpPr>
            <a:grpSpLocks/>
          </p:cNvGrpSpPr>
          <p:nvPr/>
        </p:nvGrpSpPr>
        <p:grpSpPr bwMode="auto">
          <a:xfrm>
            <a:off x="3663950" y="2878138"/>
            <a:ext cx="1835150" cy="2668587"/>
            <a:chOff x="3664630" y="2234649"/>
            <a:chExt cx="1833930" cy="2669497"/>
          </a:xfrm>
        </p:grpSpPr>
        <p:sp>
          <p:nvSpPr>
            <p:cNvPr id="97296"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7297"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97298"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7299"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97285"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97287"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97289"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1</a:t>
            </a:r>
            <a:r>
              <a:rPr lang="zh-CN" altLang="en-US" sz="2800" b="1" kern="0">
                <a:latin typeface="+mn-lt"/>
                <a:ea typeface="+mn-ea"/>
              </a:rPr>
              <a:t>个从</a:t>
            </a:r>
            <a:r>
              <a:rPr lang="en-US" altLang="zh-CN" sz="2800" b="1" kern="0">
                <a:latin typeface="+mn-lt"/>
                <a:ea typeface="+mn-ea"/>
              </a:rPr>
              <a:t>A</a:t>
            </a:r>
            <a:r>
              <a:rPr lang="zh-CN" altLang="en-US" sz="2800" b="1" kern="0">
                <a:latin typeface="+mn-lt"/>
                <a:ea typeface="+mn-ea"/>
              </a:rPr>
              <a:t>到</a:t>
            </a:r>
            <a:r>
              <a:rPr lang="en-US" altLang="zh-CN" sz="2800" b="1" kern="0">
                <a:latin typeface="+mn-lt"/>
                <a:ea typeface="+mn-ea"/>
              </a:rPr>
              <a:t>C</a:t>
            </a:r>
            <a:endParaRPr lang="zh-CN" altLang="en-US" sz="2800" b="1" kern="0">
              <a:latin typeface="+mn-lt"/>
              <a:ea typeface="+mn-ea"/>
            </a:endParaRPr>
          </a:p>
        </p:txBody>
      </p:sp>
      <p:cxnSp>
        <p:nvCxnSpPr>
          <p:cNvPr id="97291" name="直接连接符 43"/>
          <p:cNvCxnSpPr>
            <a:cxnSpLocks noChangeShapeType="1"/>
            <a:stCxn id="97289"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7292"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7293"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0000CC"/>
                </a:solidFill>
                <a:latin typeface="+mn-lt"/>
                <a:ea typeface="+mn-ea"/>
              </a:rPr>
              <a:t>1</a:t>
            </a:r>
            <a:r>
              <a:rPr lang="zh-CN" altLang="en-US" sz="3200" b="1" kern="0">
                <a:solidFill>
                  <a:srgbClr val="0000CC"/>
                </a:solidFill>
                <a:latin typeface="+mn-lt"/>
                <a:ea typeface="+mn-ea"/>
              </a:rPr>
              <a:t>个和尚的做法</a:t>
            </a:r>
          </a:p>
        </p:txBody>
      </p:sp>
      <p:pic>
        <p:nvPicPr>
          <p:cNvPr id="97295"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8306"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98307" name="组合 35"/>
          <p:cNvGrpSpPr>
            <a:grpSpLocks/>
          </p:cNvGrpSpPr>
          <p:nvPr/>
        </p:nvGrpSpPr>
        <p:grpSpPr bwMode="auto">
          <a:xfrm>
            <a:off x="3663950" y="2878138"/>
            <a:ext cx="1835150" cy="2668587"/>
            <a:chOff x="3664630" y="2234649"/>
            <a:chExt cx="1833930" cy="2669497"/>
          </a:xfrm>
        </p:grpSpPr>
        <p:sp>
          <p:nvSpPr>
            <p:cNvPr id="98320"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8321"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98322"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8323"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98309"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98311"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7" name="流程图: 过程 16"/>
          <p:cNvSpPr>
            <a:spLocks noChangeArrowheads="1"/>
          </p:cNvSpPr>
          <p:nvPr/>
        </p:nvSpPr>
        <p:spPr bwMode="auto">
          <a:xfrm>
            <a:off x="6443663" y="5070475"/>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1</a:t>
            </a:r>
            <a:r>
              <a:rPr lang="zh-CN" altLang="en-US" sz="2800" b="1" kern="0">
                <a:latin typeface="+mn-lt"/>
                <a:ea typeface="+mn-ea"/>
              </a:rPr>
              <a:t>个从</a:t>
            </a:r>
            <a:r>
              <a:rPr lang="en-US" altLang="zh-CN" sz="2800" b="1" kern="0">
                <a:latin typeface="+mn-lt"/>
                <a:ea typeface="+mn-ea"/>
              </a:rPr>
              <a:t>A</a:t>
            </a:r>
            <a:r>
              <a:rPr lang="zh-CN" altLang="en-US" sz="2800" b="1" kern="0">
                <a:latin typeface="+mn-lt"/>
                <a:ea typeface="+mn-ea"/>
              </a:rPr>
              <a:t>到</a:t>
            </a:r>
            <a:r>
              <a:rPr lang="en-US" altLang="zh-CN" sz="2800" b="1" kern="0">
                <a:latin typeface="+mn-lt"/>
                <a:ea typeface="+mn-ea"/>
              </a:rPr>
              <a:t>C</a:t>
            </a:r>
            <a:endParaRPr lang="zh-CN" altLang="en-US" sz="2800" b="1" kern="0">
              <a:latin typeface="+mn-lt"/>
              <a:ea typeface="+mn-ea"/>
            </a:endParaRPr>
          </a:p>
        </p:txBody>
      </p:sp>
      <p:cxnSp>
        <p:nvCxnSpPr>
          <p:cNvPr id="98315" name="直接连接符 43"/>
          <p:cNvCxnSpPr>
            <a:cxnSpLocks noChangeShapeType="1"/>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8316"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8317"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0000CC"/>
                </a:solidFill>
                <a:latin typeface="+mn-lt"/>
                <a:ea typeface="+mn-ea"/>
              </a:rPr>
              <a:t>1</a:t>
            </a:r>
            <a:r>
              <a:rPr lang="zh-CN" altLang="en-US" sz="3200" b="1" kern="0">
                <a:solidFill>
                  <a:srgbClr val="0000CC"/>
                </a:solidFill>
                <a:latin typeface="+mn-lt"/>
                <a:ea typeface="+mn-ea"/>
              </a:rPr>
              <a:t>个和尚的做法</a:t>
            </a:r>
          </a:p>
        </p:txBody>
      </p:sp>
      <p:pic>
        <p:nvPicPr>
          <p:cNvPr id="98319"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99330"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99331" name="组合 35"/>
          <p:cNvGrpSpPr>
            <a:grpSpLocks/>
          </p:cNvGrpSpPr>
          <p:nvPr/>
        </p:nvGrpSpPr>
        <p:grpSpPr bwMode="auto">
          <a:xfrm>
            <a:off x="3663950" y="2878138"/>
            <a:ext cx="1835150" cy="2668587"/>
            <a:chOff x="3664630" y="2234649"/>
            <a:chExt cx="1833930" cy="2669497"/>
          </a:xfrm>
        </p:grpSpPr>
        <p:sp>
          <p:nvSpPr>
            <p:cNvPr id="99344"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9345"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99346"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9347"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99333"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99335"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99337" name="流程图: 过程 16"/>
          <p:cNvSpPr>
            <a:spLocks noChangeArrowheads="1"/>
          </p:cNvSpPr>
          <p:nvPr/>
        </p:nvSpPr>
        <p:spPr bwMode="auto">
          <a:xfrm>
            <a:off x="6443663" y="5070475"/>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7" name="内容占位符 2"/>
          <p:cNvSpPr txBox="1">
            <a:spLocks/>
          </p:cNvSpPr>
          <p:nvPr/>
        </p:nvSpPr>
        <p:spPr bwMode="auto">
          <a:xfrm>
            <a:off x="3071813" y="1500188"/>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63</a:t>
            </a:r>
            <a:r>
              <a:rPr lang="zh-CN" altLang="en-US" sz="2800" b="1" kern="0">
                <a:latin typeface="+mn-lt"/>
                <a:ea typeface="+mn-ea"/>
              </a:rPr>
              <a:t>个从</a:t>
            </a:r>
            <a:r>
              <a:rPr lang="en-US" altLang="zh-CN" sz="2800" b="1" kern="0">
                <a:latin typeface="+mn-lt"/>
                <a:ea typeface="+mn-ea"/>
              </a:rPr>
              <a:t>B</a:t>
            </a:r>
            <a:r>
              <a:rPr lang="zh-CN" altLang="en-US" sz="2800" b="1" kern="0">
                <a:latin typeface="+mn-lt"/>
                <a:ea typeface="+mn-ea"/>
              </a:rPr>
              <a:t>到</a:t>
            </a:r>
            <a:r>
              <a:rPr lang="en-US" altLang="zh-CN" sz="2800" b="1" kern="0">
                <a:latin typeface="+mn-lt"/>
                <a:ea typeface="+mn-ea"/>
              </a:rPr>
              <a:t>C</a:t>
            </a:r>
            <a:endParaRPr lang="zh-CN" altLang="en-US" sz="2800" b="1" kern="0">
              <a:latin typeface="+mn-lt"/>
              <a:ea typeface="+mn-ea"/>
            </a:endParaRPr>
          </a:p>
        </p:txBody>
      </p:sp>
      <p:cxnSp>
        <p:nvCxnSpPr>
          <p:cNvPr id="99339" name="直接连接符 43"/>
          <p:cNvCxnSpPr>
            <a:cxnSpLocks noChangeShapeType="1"/>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9340"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9341"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0000CC"/>
                </a:solidFill>
                <a:latin typeface="+mn-lt"/>
                <a:ea typeface="+mn-ea"/>
              </a:rPr>
              <a:t>1</a:t>
            </a:r>
            <a:r>
              <a:rPr lang="zh-CN" altLang="en-US" sz="3200" b="1" kern="0">
                <a:solidFill>
                  <a:srgbClr val="0000CC"/>
                </a:solidFill>
                <a:latin typeface="+mn-lt"/>
                <a:ea typeface="+mn-ea"/>
              </a:rPr>
              <a:t>个和尚的做法</a:t>
            </a:r>
          </a:p>
        </p:txBody>
      </p:sp>
      <p:pic>
        <p:nvPicPr>
          <p:cNvPr id="99343"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0354"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2" name="组合 35"/>
          <p:cNvGrpSpPr>
            <a:grpSpLocks/>
          </p:cNvGrpSpPr>
          <p:nvPr/>
        </p:nvGrpSpPr>
        <p:grpSpPr bwMode="auto">
          <a:xfrm>
            <a:off x="6572250" y="2401888"/>
            <a:ext cx="1833563" cy="2670175"/>
            <a:chOff x="3664630" y="2234649"/>
            <a:chExt cx="1833930" cy="2669497"/>
          </a:xfrm>
        </p:grpSpPr>
        <p:sp>
          <p:nvSpPr>
            <p:cNvPr id="100368"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0369"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100370"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0371"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00357"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00359"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00361" name="流程图: 过程 16"/>
          <p:cNvSpPr>
            <a:spLocks noChangeArrowheads="1"/>
          </p:cNvSpPr>
          <p:nvPr/>
        </p:nvSpPr>
        <p:spPr bwMode="auto">
          <a:xfrm>
            <a:off x="6443663" y="5070475"/>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7" name="内容占位符 2"/>
          <p:cNvSpPr txBox="1">
            <a:spLocks/>
          </p:cNvSpPr>
          <p:nvPr/>
        </p:nvSpPr>
        <p:spPr bwMode="auto">
          <a:xfrm>
            <a:off x="3071813" y="1500188"/>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63</a:t>
            </a:r>
            <a:r>
              <a:rPr lang="zh-CN" altLang="en-US" sz="2800" b="1" kern="0">
                <a:latin typeface="+mn-lt"/>
                <a:ea typeface="+mn-ea"/>
              </a:rPr>
              <a:t>个从</a:t>
            </a:r>
            <a:r>
              <a:rPr lang="en-US" altLang="zh-CN" sz="2800" b="1" kern="0">
                <a:latin typeface="+mn-lt"/>
                <a:ea typeface="+mn-ea"/>
              </a:rPr>
              <a:t>B</a:t>
            </a:r>
            <a:r>
              <a:rPr lang="zh-CN" altLang="en-US" sz="2800" b="1" kern="0">
                <a:latin typeface="+mn-lt"/>
                <a:ea typeface="+mn-ea"/>
              </a:rPr>
              <a:t>到</a:t>
            </a:r>
            <a:r>
              <a:rPr lang="en-US" altLang="zh-CN" sz="2800" b="1" kern="0">
                <a:latin typeface="+mn-lt"/>
                <a:ea typeface="+mn-ea"/>
              </a:rPr>
              <a:t>C</a:t>
            </a:r>
            <a:endParaRPr lang="zh-CN" altLang="en-US" sz="2800" b="1" kern="0">
              <a:latin typeface="+mn-lt"/>
              <a:ea typeface="+mn-ea"/>
            </a:endParaRPr>
          </a:p>
        </p:txBody>
      </p:sp>
      <p:cxnSp>
        <p:nvCxnSpPr>
          <p:cNvPr id="100363" name="直接连接符 43"/>
          <p:cNvCxnSpPr>
            <a:cxnSpLocks noChangeShapeType="1"/>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0364"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0365"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0000CC"/>
                </a:solidFill>
                <a:latin typeface="+mn-lt"/>
                <a:ea typeface="+mn-ea"/>
              </a:rPr>
              <a:t>1</a:t>
            </a:r>
            <a:r>
              <a:rPr lang="zh-CN" altLang="en-US" sz="3200" b="1" kern="0">
                <a:solidFill>
                  <a:srgbClr val="0000CC"/>
                </a:solidFill>
                <a:latin typeface="+mn-lt"/>
                <a:ea typeface="+mn-ea"/>
              </a:rPr>
              <a:t>个和尚的做法</a:t>
            </a:r>
          </a:p>
        </p:txBody>
      </p:sp>
      <p:pic>
        <p:nvPicPr>
          <p:cNvPr id="100367"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1378"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01380"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01382"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01384"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1385" name="流程图: 过程 31"/>
          <p:cNvSpPr>
            <a:spLocks noChangeArrowheads="1"/>
          </p:cNvSpPr>
          <p:nvPr/>
        </p:nvSpPr>
        <p:spPr bwMode="auto">
          <a:xfrm>
            <a:off x="714375" y="4595813"/>
            <a:ext cx="1833563"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1386" name="流程图: 过程 32"/>
          <p:cNvSpPr>
            <a:spLocks noChangeArrowheads="1"/>
          </p:cNvSpPr>
          <p:nvPr/>
        </p:nvSpPr>
        <p:spPr bwMode="auto">
          <a:xfrm>
            <a:off x="908050" y="3343275"/>
            <a:ext cx="1466850" cy="124936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101387" name="流程图: 过程 33"/>
          <p:cNvSpPr>
            <a:spLocks noChangeArrowheads="1"/>
          </p:cNvSpPr>
          <p:nvPr/>
        </p:nvSpPr>
        <p:spPr bwMode="auto">
          <a:xfrm>
            <a:off x="1081088" y="2867025"/>
            <a:ext cx="1100137" cy="476250"/>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1388" name="流程图: 过程 34"/>
          <p:cNvSpPr>
            <a:spLocks noChangeArrowheads="1"/>
          </p:cNvSpPr>
          <p:nvPr/>
        </p:nvSpPr>
        <p:spPr bwMode="auto">
          <a:xfrm>
            <a:off x="1265238" y="2390775"/>
            <a:ext cx="733425" cy="476250"/>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62</a:t>
            </a:r>
            <a:r>
              <a:rPr lang="zh-CN" altLang="en-US" sz="2800" b="1" kern="0">
                <a:latin typeface="+mn-lt"/>
                <a:ea typeface="+mn-ea"/>
              </a:rPr>
              <a:t>个从</a:t>
            </a:r>
            <a:r>
              <a:rPr lang="en-US" altLang="zh-CN" sz="2800" b="1" kern="0">
                <a:latin typeface="+mn-lt"/>
                <a:ea typeface="+mn-ea"/>
              </a:rPr>
              <a:t>A</a:t>
            </a:r>
            <a:r>
              <a:rPr lang="zh-CN" altLang="en-US" sz="2800" b="1" kern="0">
                <a:latin typeface="+mn-lt"/>
                <a:ea typeface="+mn-ea"/>
              </a:rPr>
              <a:t>到</a:t>
            </a:r>
            <a:r>
              <a:rPr lang="en-US" altLang="zh-CN" sz="2800" b="1" kern="0">
                <a:latin typeface="+mn-lt"/>
                <a:ea typeface="+mn-ea"/>
              </a:rPr>
              <a:t>C</a:t>
            </a:r>
            <a:endParaRPr lang="zh-CN" altLang="en-US" sz="2800" b="1" kern="0">
              <a:latin typeface="+mn-lt"/>
              <a:ea typeface="+mn-ea"/>
            </a:endParaRPr>
          </a:p>
        </p:txBody>
      </p:sp>
      <p:cxnSp>
        <p:nvCxnSpPr>
          <p:cNvPr id="101390" name="直接连接符 43"/>
          <p:cNvCxnSpPr>
            <a:cxnSpLocks noChangeShapeType="1"/>
            <a:stCxn id="101384"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1391"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1392"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FF0000"/>
                </a:solidFill>
                <a:latin typeface="+mn-lt"/>
                <a:ea typeface="+mn-ea"/>
              </a:rPr>
              <a:t>2</a:t>
            </a:r>
            <a:r>
              <a:rPr lang="zh-CN" altLang="en-US" sz="3200" b="1" kern="0">
                <a:solidFill>
                  <a:srgbClr val="0000CC"/>
                </a:solidFill>
                <a:latin typeface="+mn-lt"/>
                <a:ea typeface="+mn-ea"/>
              </a:rPr>
              <a:t>个和尚的做法</a:t>
            </a:r>
          </a:p>
        </p:txBody>
      </p:sp>
      <p:pic>
        <p:nvPicPr>
          <p:cNvPr id="101394" name="图片 1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102402"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A</a:t>
            </a:r>
            <a:endParaRPr lang="zh-CN" altLang="en-US" sz="2800" b="1" kern="0">
              <a:latin typeface="+mn-lt"/>
              <a:ea typeface="+mn-ea"/>
            </a:endParaRPr>
          </a:p>
        </p:txBody>
      </p:sp>
      <p:cxnSp>
        <p:nvCxnSpPr>
          <p:cNvPr id="102404"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B</a:t>
            </a:r>
            <a:endParaRPr lang="zh-CN" altLang="en-US" sz="2800" b="1" kern="0">
              <a:latin typeface="+mn-lt"/>
              <a:ea typeface="+mn-ea"/>
            </a:endParaRPr>
          </a:p>
        </p:txBody>
      </p:sp>
      <p:cxnSp>
        <p:nvCxnSpPr>
          <p:cNvPr id="102406"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eaLnBrk="0" hangingPunct="0">
              <a:lnSpc>
                <a:spcPts val="2400"/>
              </a:lnSpc>
              <a:spcBef>
                <a:spcPct val="20000"/>
              </a:spcBef>
              <a:buFont typeface="Wingdings" pitchFamily="2" charset="2"/>
              <a:buNone/>
              <a:defRPr/>
            </a:pPr>
            <a:r>
              <a:rPr lang="en-US" altLang="zh-CN" sz="2800" b="1" kern="0">
                <a:latin typeface="+mn-lt"/>
                <a:ea typeface="+mn-ea"/>
              </a:rPr>
              <a:t>C</a:t>
            </a:r>
            <a:endParaRPr lang="zh-CN" altLang="en-US" sz="2800" b="1" kern="0">
              <a:latin typeface="+mn-lt"/>
              <a:ea typeface="+mn-ea"/>
            </a:endParaRPr>
          </a:p>
        </p:txBody>
      </p:sp>
      <p:sp>
        <p:nvSpPr>
          <p:cNvPr id="102408"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2409" name="流程图: 过程 31"/>
          <p:cNvSpPr>
            <a:spLocks noChangeArrowheads="1"/>
          </p:cNvSpPr>
          <p:nvPr/>
        </p:nvSpPr>
        <p:spPr bwMode="auto">
          <a:xfrm>
            <a:off x="714375" y="4595813"/>
            <a:ext cx="1833563"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nvGrpSpPr>
          <p:cNvPr id="2" name="组合 17"/>
          <p:cNvGrpSpPr>
            <a:grpSpLocks/>
          </p:cNvGrpSpPr>
          <p:nvPr/>
        </p:nvGrpSpPr>
        <p:grpSpPr bwMode="auto">
          <a:xfrm>
            <a:off x="6786563" y="3348038"/>
            <a:ext cx="1466850" cy="2203450"/>
            <a:chOff x="907338" y="2390050"/>
            <a:chExt cx="1467144" cy="2202052"/>
          </a:xfrm>
        </p:grpSpPr>
        <p:sp>
          <p:nvSpPr>
            <p:cNvPr id="102417"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3600">
                  <a:solidFill>
                    <a:srgbClr val="FF0000"/>
                  </a:solidFill>
                  <a:latin typeface="黑体" pitchFamily="49" charset="-122"/>
                  <a:ea typeface="黑体" pitchFamily="49" charset="-122"/>
                </a:rPr>
                <a:t>……</a:t>
              </a:r>
              <a:endParaRPr lang="zh-CN" altLang="en-US" sz="3600">
                <a:solidFill>
                  <a:srgbClr val="FF0000"/>
                </a:solidFill>
                <a:latin typeface="黑体" pitchFamily="49" charset="-122"/>
                <a:ea typeface="黑体" pitchFamily="49" charset="-122"/>
              </a:endParaRPr>
            </a:p>
          </p:txBody>
        </p:sp>
        <p:sp>
          <p:nvSpPr>
            <p:cNvPr id="102418"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2419"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gr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2800" b="1" kern="0">
                <a:latin typeface="+mn-lt"/>
                <a:ea typeface="+mn-ea"/>
              </a:rPr>
              <a:t>将</a:t>
            </a:r>
            <a:r>
              <a:rPr lang="en-US" altLang="zh-CN" sz="2800" b="1" kern="0">
                <a:latin typeface="+mn-lt"/>
                <a:ea typeface="+mn-ea"/>
              </a:rPr>
              <a:t>62</a:t>
            </a:r>
            <a:r>
              <a:rPr lang="zh-CN" altLang="en-US" sz="2800" b="1" kern="0">
                <a:latin typeface="+mn-lt"/>
                <a:ea typeface="+mn-ea"/>
              </a:rPr>
              <a:t>个从</a:t>
            </a:r>
            <a:r>
              <a:rPr lang="en-US" altLang="zh-CN" sz="2800" b="1" kern="0">
                <a:latin typeface="+mn-lt"/>
                <a:ea typeface="+mn-ea"/>
              </a:rPr>
              <a:t>A</a:t>
            </a:r>
            <a:r>
              <a:rPr lang="zh-CN" altLang="en-US" sz="2800" b="1" kern="0">
                <a:latin typeface="+mn-lt"/>
                <a:ea typeface="+mn-ea"/>
              </a:rPr>
              <a:t>到</a:t>
            </a:r>
            <a:r>
              <a:rPr lang="en-US" altLang="zh-CN" sz="2800" b="1" kern="0">
                <a:latin typeface="+mn-lt"/>
                <a:ea typeface="+mn-ea"/>
              </a:rPr>
              <a:t>C</a:t>
            </a:r>
            <a:endParaRPr lang="zh-CN" altLang="en-US" sz="2800" b="1" kern="0">
              <a:latin typeface="+mn-lt"/>
              <a:ea typeface="+mn-ea"/>
            </a:endParaRPr>
          </a:p>
        </p:txBody>
      </p:sp>
      <p:cxnSp>
        <p:nvCxnSpPr>
          <p:cNvPr id="102412" name="直接连接符 43"/>
          <p:cNvCxnSpPr>
            <a:cxnSpLocks noChangeShapeType="1"/>
            <a:stCxn id="102408"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2413"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2414"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eaLnBrk="0" hangingPunct="0">
              <a:lnSpc>
                <a:spcPts val="2400"/>
              </a:lnSpc>
              <a:spcBef>
                <a:spcPct val="20000"/>
              </a:spcBef>
              <a:buFont typeface="Wingdings" pitchFamily="2" charset="2"/>
              <a:buNone/>
              <a:defRPr/>
            </a:pPr>
            <a:r>
              <a:rPr lang="zh-CN" altLang="en-US" sz="3200" b="1" kern="0">
                <a:solidFill>
                  <a:srgbClr val="0000CC"/>
                </a:solidFill>
                <a:latin typeface="+mn-lt"/>
                <a:ea typeface="+mn-ea"/>
              </a:rPr>
              <a:t>第</a:t>
            </a:r>
            <a:r>
              <a:rPr lang="en-US" altLang="zh-CN" sz="3200" b="1" kern="0">
                <a:solidFill>
                  <a:srgbClr val="FF0000"/>
                </a:solidFill>
                <a:latin typeface="+mn-lt"/>
                <a:ea typeface="+mn-ea"/>
              </a:rPr>
              <a:t>2</a:t>
            </a:r>
            <a:r>
              <a:rPr lang="zh-CN" altLang="en-US" sz="3200" b="1" kern="0">
                <a:solidFill>
                  <a:srgbClr val="0000CC"/>
                </a:solidFill>
                <a:latin typeface="+mn-lt"/>
                <a:ea typeface="+mn-ea"/>
              </a:rPr>
              <a:t>个和尚的做法</a:t>
            </a:r>
          </a:p>
        </p:txBody>
      </p:sp>
      <p:pic>
        <p:nvPicPr>
          <p:cNvPr id="102416"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docProps/app.xml><?xml version="1.0" encoding="utf-8"?>
<Properties xmlns="http://schemas.openxmlformats.org/officeDocument/2006/extended-properties" xmlns:vt="http://schemas.openxmlformats.org/officeDocument/2006/docPropsVTypes">
  <Template/>
  <TotalTime>24316</TotalTime>
  <Words>14363</Words>
  <Application>Microsoft Office PowerPoint</Application>
  <PresentationFormat>全屏显示(4:3)</PresentationFormat>
  <Paragraphs>1994</Paragraphs>
  <Slides>220</Slides>
  <Notes>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220</vt:i4>
      </vt:variant>
    </vt:vector>
  </HeadingPairs>
  <TitlesOfParts>
    <vt:vector size="229" baseType="lpstr">
      <vt:lpstr>黑体</vt:lpstr>
      <vt:lpstr>宋体</vt:lpstr>
      <vt:lpstr>Arial</vt:lpstr>
      <vt:lpstr>Calibri</vt:lpstr>
      <vt:lpstr>Times New Roman</vt:lpstr>
      <vt:lpstr>Verdana</vt:lpstr>
      <vt:lpstr>Wingdings</vt:lpstr>
      <vt:lpstr>Bold Stripes</vt:lpstr>
      <vt:lpstr>公式</vt:lpstr>
      <vt:lpstr>第7章 用函数实现模块化程序设计</vt:lpstr>
      <vt:lpstr>7.1为什么要用函数</vt:lpstr>
      <vt:lpstr>7.1为什么要用函数</vt:lpstr>
      <vt:lpstr>7.1为什么要用函数</vt:lpstr>
      <vt:lpstr>7.1为什么要用函数</vt:lpstr>
      <vt:lpstr>7.1为什么要用函数</vt:lpstr>
      <vt:lpstr>7.1为什么要用函数</vt:lpstr>
      <vt:lpstr>7.1为什么要用函数</vt:lpstr>
      <vt:lpstr>7.1为什么要用函数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 怎样定义函数</vt:lpstr>
      <vt:lpstr>7.2.1 为什么要定义函数</vt:lpstr>
      <vt:lpstr>7.2.1 为什么要定义函数</vt:lpstr>
      <vt:lpstr>7.2.1 为什么要定义函数</vt:lpstr>
      <vt:lpstr>7.2.2 定义函数的方法</vt:lpstr>
      <vt:lpstr>7.2.2 定义函数的方法</vt:lpstr>
      <vt:lpstr>7.2.2 定义函数的方法</vt:lpstr>
      <vt:lpstr>7.2.2 定义函数的方法</vt:lpstr>
      <vt:lpstr>练习</vt:lpstr>
      <vt:lpstr>7.3 调用函数</vt:lpstr>
      <vt:lpstr>7.3.1函数调用的形式</vt:lpstr>
      <vt:lpstr>7.3.1函数调用的形式</vt:lpstr>
      <vt:lpstr>7.3.1函数调用的形式</vt:lpstr>
      <vt:lpstr>7.3.1函数调用的形式</vt:lpstr>
      <vt:lpstr>7.3.2 函数调用时的数据传递</vt:lpstr>
      <vt:lpstr>7.3.2 函数调用时的数据传递</vt:lpstr>
      <vt:lpstr>7.3.2 函数调用时的数据传递</vt:lpstr>
      <vt:lpstr>7.3.2 函数调用时的数据传递</vt:lpstr>
      <vt:lpstr>7.3.2 函数调用时的数据传递</vt:lpstr>
      <vt:lpstr>7.3.2 函数调用时的数据传递</vt:lpstr>
      <vt:lpstr>7.3.3 函数调用的过程</vt:lpstr>
      <vt:lpstr>7.3.3 函数调用的过程</vt:lpstr>
      <vt:lpstr>素数</vt:lpstr>
      <vt:lpstr>7.3.4  函数的返回值</vt:lpstr>
      <vt:lpstr>7.3.4 函数的返回值</vt:lpstr>
      <vt:lpstr>7.3.4  函数的返回值</vt:lpstr>
      <vt:lpstr>7.3.4  函数的返回值</vt:lpstr>
      <vt:lpstr>PowerPoint 演示文稿</vt:lpstr>
      <vt:lpstr>7.4对被调用函数的声明和函数原型</vt:lpstr>
      <vt:lpstr>7.4对被调用函数的声明和函数原型</vt:lpstr>
      <vt:lpstr>7.4对被调用函数的声明和函数原型</vt:lpstr>
      <vt:lpstr>PowerPoint 演示文稿</vt:lpstr>
      <vt:lpstr>PowerPoint 演示文稿</vt:lpstr>
      <vt:lpstr>PowerPoint 演示文稿</vt:lpstr>
      <vt:lpstr>PowerPoint 演示文稿</vt:lpstr>
      <vt:lpstr>思考：交换</vt:lpstr>
      <vt:lpstr>7.5 函数的嵌套调用</vt:lpstr>
      <vt:lpstr>7.5 函数的嵌套调用</vt:lpstr>
      <vt:lpstr>7.5 函数的嵌套调用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计算圆环的面积</vt:lpstr>
      <vt:lpstr>7.6 函数的递归调用</vt:lpstr>
      <vt:lpstr>7.6 函数的递归调用</vt:lpstr>
      <vt:lpstr>7.6 函数的递归调用</vt:lpstr>
      <vt:lpstr>7.6 函数的递归调用</vt:lpstr>
      <vt:lpstr>7.6 函数的递归调用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求ｎ！</vt:lpstr>
      <vt:lpstr>PowerPoint 演示文稿</vt:lpstr>
      <vt:lpstr>递归反向输出字符串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7.7数组作为函数参数</vt:lpstr>
      <vt:lpstr>7.7.1数组元素作函数实参</vt:lpstr>
      <vt:lpstr>7.7.1数组元素作函数实参</vt:lpstr>
      <vt:lpstr>PowerPoint 演示文稿</vt:lpstr>
      <vt:lpstr>PowerPoint 演示文稿</vt:lpstr>
      <vt:lpstr>7.7.2数组名作函数参数</vt:lpstr>
      <vt:lpstr>7.7.2数组名作函数参数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折半查找</vt:lpstr>
      <vt:lpstr>PowerPoint 演示文稿</vt:lpstr>
      <vt:lpstr>PowerPoint 演示文稿</vt:lpstr>
      <vt:lpstr>PowerPoint 演示文稿</vt:lpstr>
      <vt:lpstr>PowerPoint 演示文稿</vt:lpstr>
      <vt:lpstr>7.7.3多维数组名作函数参数</vt:lpstr>
      <vt:lpstr>PowerPoint 演示文稿</vt:lpstr>
      <vt:lpstr>PowerPoint 演示文稿</vt:lpstr>
      <vt:lpstr>冒泡排序</vt:lpstr>
      <vt:lpstr>7.8局部变量和全局变量</vt:lpstr>
      <vt:lpstr>7.8.1 局部变量</vt:lpstr>
      <vt:lpstr>PowerPoint 演示文稿</vt:lpstr>
      <vt:lpstr>PowerPoint 演示文稿</vt:lpstr>
      <vt:lpstr>PowerPoint 演示文稿</vt:lpstr>
      <vt:lpstr>7.8.2全局变量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*7.9变量的存储方式和生存期</vt:lpstr>
      <vt:lpstr>7.9.1动态存储方式与静态存储方式</vt:lpstr>
      <vt:lpstr>PowerPoint 演示文稿</vt:lpstr>
      <vt:lpstr>PowerPoint 演示文稿</vt:lpstr>
      <vt:lpstr>7.9.2 局部变量的存储类别</vt:lpstr>
      <vt:lpstr>7.9.2 局部变量的存储类别</vt:lpstr>
      <vt:lpstr>7.9.2 局部变量的存储类别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7.9.3 全局变量的存储类别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7.9.4 存储类别小结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7.10 关于变量的声明和定义</vt:lpstr>
      <vt:lpstr>*7.11 内部函数和外部函数</vt:lpstr>
      <vt:lpstr>7.11.1 内部函数</vt:lpstr>
      <vt:lpstr>7.11.1 内部函数</vt:lpstr>
      <vt:lpstr>7.11.2 外部函数</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Computer Center of BFU</cp:lastModifiedBy>
  <cp:revision>1206</cp:revision>
  <dcterms:created xsi:type="dcterms:W3CDTF">2002-12-29T13:24:47Z</dcterms:created>
  <dcterms:modified xsi:type="dcterms:W3CDTF">2020-11-26T08:02:32Z</dcterms:modified>
</cp:coreProperties>
</file>